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0" r:id="rId1"/>
  </p:sldMasterIdLst>
  <p:notesMasterIdLst>
    <p:notesMasterId r:id="rId47"/>
  </p:notesMasterIdLst>
  <p:sldIdLst>
    <p:sldId id="256" r:id="rId2"/>
    <p:sldId id="290" r:id="rId3"/>
    <p:sldId id="258" r:id="rId4"/>
    <p:sldId id="257" r:id="rId5"/>
    <p:sldId id="283" r:id="rId6"/>
    <p:sldId id="260" r:id="rId7"/>
    <p:sldId id="261" r:id="rId8"/>
    <p:sldId id="314" r:id="rId9"/>
    <p:sldId id="279" r:id="rId10"/>
    <p:sldId id="302" r:id="rId11"/>
    <p:sldId id="273" r:id="rId12"/>
    <p:sldId id="285" r:id="rId13"/>
    <p:sldId id="286" r:id="rId14"/>
    <p:sldId id="287" r:id="rId15"/>
    <p:sldId id="288" r:id="rId16"/>
    <p:sldId id="296" r:id="rId17"/>
    <p:sldId id="263" r:id="rId18"/>
    <p:sldId id="274" r:id="rId19"/>
    <p:sldId id="275" r:id="rId20"/>
    <p:sldId id="297" r:id="rId21"/>
    <p:sldId id="298" r:id="rId22"/>
    <p:sldId id="299" r:id="rId23"/>
    <p:sldId id="300" r:id="rId24"/>
    <p:sldId id="301" r:id="rId25"/>
    <p:sldId id="264" r:id="rId26"/>
    <p:sldId id="289" r:id="rId27"/>
    <p:sldId id="282" r:id="rId28"/>
    <p:sldId id="280" r:id="rId29"/>
    <p:sldId id="267" r:id="rId30"/>
    <p:sldId id="305" r:id="rId31"/>
    <p:sldId id="310" r:id="rId32"/>
    <p:sldId id="311" r:id="rId33"/>
    <p:sldId id="312" r:id="rId34"/>
    <p:sldId id="313" r:id="rId35"/>
    <p:sldId id="308" r:id="rId36"/>
    <p:sldId id="268" r:id="rId37"/>
    <p:sldId id="291" r:id="rId38"/>
    <p:sldId id="307" r:id="rId39"/>
    <p:sldId id="293" r:id="rId40"/>
    <p:sldId id="309" r:id="rId41"/>
    <p:sldId id="315" r:id="rId42"/>
    <p:sldId id="278" r:id="rId43"/>
    <p:sldId id="317" r:id="rId44"/>
    <p:sldId id="292" r:id="rId45"/>
    <p:sldId id="259" r:id="rId46"/>
  </p:sldIdLst>
  <p:sldSz cx="9144000" cy="6858000" type="screen4x3"/>
  <p:notesSz cx="7099300" cy="10234613"/>
  <p:embeddedFontLst>
    <p:embeddedFont>
      <p:font typeface="Franklin Gothic Medium" pitchFamily="34" charset="0"/>
      <p:regular r:id="rId48"/>
      <p:italic r:id="rId49"/>
    </p:embeddedFont>
    <p:embeddedFont>
      <p:font typeface="Franklin Gothic Book" pitchFamily="34" charset="0"/>
      <p:regular r:id="rId50"/>
      <p:italic r:id="rId51"/>
    </p:embeddedFont>
    <p:embeddedFont>
      <p:font typeface="Wingdings 2" pitchFamily="18" charset="2"/>
      <p:regular r:id="rId52"/>
    </p:embeddedFont>
    <p:embeddedFont>
      <p:font typeface="Webdings" pitchFamily="18" charset="2"/>
      <p:regular r:id="rId53"/>
    </p:embeddedFont>
    <p:embeddedFont>
      <p:font typeface="Tahoma" pitchFamily="34" charset="0"/>
      <p:regular r:id="rId54"/>
      <p:bold r:id="rId55"/>
    </p:embeddedFont>
    <p:embeddedFont>
      <p:font typeface="MT Extra" pitchFamily="18" charset="2"/>
      <p:regular r:id="rId56"/>
    </p:embeddedFont>
    <p:embeddedFont>
      <p:font typeface="Calibri" pitchFamily="34" charset="0"/>
      <p:regular r:id="rId57"/>
      <p:bold r:id="rId58"/>
      <p:italic r:id="rId59"/>
      <p:boldItalic r:id="rId60"/>
    </p:embeddedFont>
  </p:embeddedFont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3792" autoAdjust="0"/>
  </p:normalViewPr>
  <p:slideViewPr>
    <p:cSldViewPr showGuides="1">
      <p:cViewPr>
        <p:scale>
          <a:sx n="70" d="100"/>
          <a:sy n="70" d="100"/>
        </p:scale>
        <p:origin x="-42" y="-60"/>
      </p:cViewPr>
      <p:guideLst>
        <p:guide orient="horz" pos="1525"/>
        <p:guide pos="2336"/>
      </p:guideLst>
    </p:cSldViewPr>
  </p:slideViewPr>
  <p:outlineViewPr>
    <p:cViewPr>
      <p:scale>
        <a:sx n="33" d="100"/>
        <a:sy n="33" d="100"/>
      </p:scale>
      <p:origin x="0" y="141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19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font" Target="fonts/font10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7FB4E54-20BC-4C79-81F5-8DF9FD8A674F}" type="datetimeFigureOut">
              <a:rPr lang="fr-FR" smtClean="0"/>
              <a:pPr/>
              <a:t>04/08/2009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83FCA7CD-B367-4107-87A4-51AC97013697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aps.org/abstract/PRC/v78/e014901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A7CD-B367-4107-87A4-51AC9701369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David</a:t>
            </a:r>
            <a:r>
              <a:rPr lang="en-US" baseline="0" dirty="0" smtClean="0"/>
              <a:t> a des </a:t>
            </a:r>
            <a:r>
              <a:rPr lang="en-US" baseline="0" dirty="0" err="1" smtClean="0"/>
              <a:t>modèles</a:t>
            </a:r>
            <a:r>
              <a:rPr lang="en-US" baseline="0" dirty="0" smtClean="0"/>
              <a:t> en plus la-</a:t>
            </a:r>
            <a:r>
              <a:rPr lang="en-US" baseline="0" dirty="0" err="1" smtClean="0"/>
              <a:t>dessus</a:t>
            </a:r>
            <a:r>
              <a:rPr lang="en-US" baseline="0" dirty="0" smtClean="0"/>
              <a:t>…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A7CD-B367-4107-87A4-51AC9701369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Nucl</a:t>
            </a:r>
            <a:r>
              <a:rPr lang="en-US" dirty="0" smtClean="0"/>
              <a:t>-ex/0611018</a:t>
            </a:r>
            <a:r>
              <a:rPr lang="en-US" baseline="0" dirty="0" smtClean="0"/>
              <a:t> : </a:t>
            </a:r>
            <a:r>
              <a:rPr lang="fr-FR" dirty="0" smtClean="0"/>
              <a:t>Phys. </a:t>
            </a:r>
            <a:r>
              <a:rPr lang="fr-FR" dirty="0" err="1" smtClean="0"/>
              <a:t>Rev</a:t>
            </a:r>
            <a:r>
              <a:rPr lang="fr-FR" dirty="0" smtClean="0"/>
              <a:t>. C 76, 034904 (2007) 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A7CD-B367-4107-87A4-51AC97013697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(not yet published)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A7CD-B367-4107-87A4-51AC9701369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spcBef>
                <a:spcPct val="0"/>
              </a:spcBef>
            </a:pPr>
            <a:r>
              <a:rPr lang="fr-FR" smtClean="0"/>
              <a:t>(Run4 CuCu 22.5 2.7 ub-1 is missing)</a:t>
            </a:r>
          </a:p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672502-C0A5-4038-889D-0A5BA3D5FB03}" type="slidenum">
              <a:rPr lang="fr-FR" smtClean="0"/>
              <a:pPr/>
              <a:t>38</a:t>
            </a:fld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Before</a:t>
            </a:r>
            <a:r>
              <a:rPr lang="en-GB" baseline="0" dirty="0" smtClean="0"/>
              <a:t> to answer to the question “what is the matter at RHIC?” let me tell you what is RHIC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A7CD-B367-4107-87A4-51AC9701369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 err="1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A7CD-B367-4107-87A4-51AC97013697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A7CD-B367-4107-87A4-51AC9701369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20</a:t>
            </a:r>
            <a:r>
              <a:rPr lang="en-US" baseline="0" dirty="0" smtClean="0"/>
              <a:t> minutes here !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>
                <a:solidFill>
                  <a:schemeClr val="tx2"/>
                </a:solidFill>
              </a:rPr>
              <a:t>STAR</a:t>
            </a:r>
            <a:r>
              <a:rPr lang="fr-FR" dirty="0" smtClean="0">
                <a:solidFill>
                  <a:schemeClr val="tx2"/>
                </a:solidFill>
              </a:rPr>
              <a:t>,</a:t>
            </a:r>
            <a:r>
              <a:rPr lang="hu-HU" dirty="0" smtClean="0">
                <a:solidFill>
                  <a:schemeClr val="tx2"/>
                </a:solidFill>
              </a:rPr>
              <a:t> </a:t>
            </a:r>
            <a:r>
              <a:rPr lang="fr-FR" dirty="0" smtClean="0">
                <a:solidFill>
                  <a:schemeClr val="tx2"/>
                </a:solidFill>
              </a:rPr>
              <a:t>PRL93 (2004) 252301</a:t>
            </a:r>
            <a:endParaRPr lang="en-US" b="0" dirty="0" smtClean="0">
              <a:solidFill>
                <a:schemeClr val="tx2"/>
              </a:solidFill>
            </a:endParaRPr>
          </a:p>
          <a:p>
            <a:r>
              <a:rPr lang="fr-FR" b="0" dirty="0" smtClean="0">
                <a:hlinkClick r:id="rId3"/>
              </a:rPr>
              <a:t>0801.4545 : Phys. </a:t>
            </a:r>
            <a:r>
              <a:rPr lang="fr-FR" b="0" dirty="0" err="1" smtClean="0">
                <a:hlinkClick r:id="rId3"/>
              </a:rPr>
              <a:t>Rev</a:t>
            </a:r>
            <a:r>
              <a:rPr lang="fr-FR" b="0" dirty="0" smtClean="0">
                <a:hlinkClick r:id="rId3"/>
              </a:rPr>
              <a:t>. C 78, 014901 (2008) </a:t>
            </a:r>
            <a:endParaRPr lang="fr-FR" b="0" dirty="0" smtClean="0"/>
          </a:p>
          <a:p>
            <a:r>
              <a:rPr lang="fr-FR" b="0" dirty="0" smtClean="0"/>
              <a:t>0805.0622 : </a:t>
            </a:r>
            <a:r>
              <a:rPr lang="fr-FR" b="0" dirty="0" err="1" smtClean="0"/>
              <a:t>Phys.Rev.Lett</a:t>
            </a:r>
            <a:r>
              <a:rPr lang="fr-FR" b="0" dirty="0" smtClean="0"/>
              <a:t>.102:052302,2009</a:t>
            </a:r>
          </a:p>
          <a:p>
            <a:endParaRPr lang="en-US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A7CD-B367-4107-87A4-51AC9701369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proton-proton !</a:t>
            </a:r>
          </a:p>
          <a:p>
            <a:r>
              <a:rPr lang="en-US" dirty="0" err="1" smtClean="0"/>
              <a:t>pta</a:t>
            </a:r>
            <a:r>
              <a:rPr lang="en-US" dirty="0" smtClean="0"/>
              <a:t> 2 to 3 </a:t>
            </a:r>
            <a:r>
              <a:rPr lang="en-US" dirty="0" err="1" smtClean="0"/>
              <a:t>GeV</a:t>
            </a:r>
            <a:endParaRPr lang="en-US" dirty="0" smtClean="0"/>
          </a:p>
          <a:p>
            <a:r>
              <a:rPr lang="en-US" dirty="0" err="1" smtClean="0"/>
              <a:t>ptt</a:t>
            </a:r>
            <a:r>
              <a:rPr lang="en-US" dirty="0" smtClean="0"/>
              <a:t> 7 to 9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A7CD-B367-4107-87A4-51AC9701369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 ! 0-20%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A7CD-B367-4107-87A4-51AC97013697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(plot </a:t>
            </a:r>
            <a:r>
              <a:rPr lang="en-US" dirty="0" err="1" smtClean="0"/>
              <a:t>shinichi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A7CD-B367-4107-87A4-51AC9701369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err="1" smtClean="0"/>
              <a:t>nucl</a:t>
            </a:r>
            <a:r>
              <a:rPr lang="fr-FR" dirty="0" smtClean="0"/>
              <a:t>-ex/0608033 : Phys. </a:t>
            </a:r>
            <a:r>
              <a:rPr lang="fr-FR" dirty="0" err="1" smtClean="0"/>
              <a:t>Rev</a:t>
            </a:r>
            <a:r>
              <a:rPr lang="fr-FR" dirty="0" smtClean="0"/>
              <a:t>. </a:t>
            </a:r>
            <a:r>
              <a:rPr lang="fr-FR" dirty="0" err="1" smtClean="0"/>
              <a:t>Lett</a:t>
            </a:r>
            <a:r>
              <a:rPr lang="fr-FR" dirty="0" smtClean="0"/>
              <a:t>. 98, 162301 (2007)</a:t>
            </a:r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CA7CD-B367-4107-87A4-51AC97013697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586B8D8-DE75-4673-AB9C-BEAB6968F19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071802" y="76201"/>
            <a:ext cx="3405198" cy="280966"/>
          </a:xfrm>
        </p:spPr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4586B8D8-DE75-4673-AB9C-BEAB6968F19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rgbClr val="C00000"/>
                </a:solidFill>
              </a:defRPr>
            </a:lvl1pPr>
          </a:lstStyle>
          <a:p>
            <a:fld id="{4586B8D8-DE75-4673-AB9C-BEAB6968F19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>
            <a:noAutofit/>
          </a:bodyPr>
          <a:lstStyle>
            <a:lvl1pPr marL="0" indent="0" algn="ctr">
              <a:buNone/>
              <a:defRPr sz="2400" b="0" cap="none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4586B8D8-DE75-4673-AB9C-BEAB6968F19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600">
                <a:solidFill>
                  <a:srgbClr val="C00000"/>
                </a:solidFill>
              </a:defRPr>
            </a:lvl1pPr>
          </a:lstStyle>
          <a:p>
            <a:fld id="{4586B8D8-DE75-4673-AB9C-BEAB6968F191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4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hy.ornl.gov/QM09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://arxiv.org/abs/0801.0220" TargetMode="External"/><Relationship Id="rId3" Type="http://schemas.openxmlformats.org/officeDocument/2006/relationships/hyperlink" Target="http://xxx.lanl.gov/nucl-ex/0305030" TargetMode="External"/><Relationship Id="rId7" Type="http://schemas.openxmlformats.org/officeDocument/2006/relationships/hyperlink" Target="http://arxiv.org/abs/nucl-ex/0507032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xxx.lanl.gov/hep-ex/0611020" TargetMode="External"/><Relationship Id="rId5" Type="http://schemas.openxmlformats.org/officeDocument/2006/relationships/hyperlink" Target="http://xxx.lanl.gov/hep-ex/0307019" TargetMode="External"/><Relationship Id="rId4" Type="http://schemas.openxmlformats.org/officeDocument/2006/relationships/hyperlink" Target="http://xxx.lanl.gov/nucl-ex/06111020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What’s the matter</a:t>
            </a:r>
            <a:br>
              <a:rPr lang="en-US" dirty="0" smtClean="0"/>
            </a:br>
            <a:r>
              <a:rPr lang="en-US" dirty="0" smtClean="0"/>
              <a:t>at RHIC ?</a:t>
            </a:r>
            <a:endParaRPr lang="en-US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err="1" smtClean="0"/>
              <a:t>Raphaël</a:t>
            </a:r>
            <a:r>
              <a:rPr lang="en-US" dirty="0" smtClean="0"/>
              <a:t> </a:t>
            </a:r>
            <a:r>
              <a:rPr lang="en-US" dirty="0" err="1" smtClean="0"/>
              <a:t>Granier</a:t>
            </a:r>
            <a:r>
              <a:rPr lang="en-US" dirty="0" smtClean="0"/>
              <a:t> de </a:t>
            </a:r>
            <a:r>
              <a:rPr lang="en-US" dirty="0" err="1" smtClean="0"/>
              <a:t>Cassagnac</a:t>
            </a:r>
            <a:endParaRPr lang="en-US" dirty="0" smtClean="0"/>
          </a:p>
          <a:p>
            <a:r>
              <a:rPr lang="en-US" dirty="0" err="1" smtClean="0"/>
              <a:t>Laboratoire</a:t>
            </a:r>
            <a:r>
              <a:rPr lang="en-US" dirty="0" smtClean="0"/>
              <a:t> </a:t>
            </a:r>
            <a:r>
              <a:rPr lang="en-US" dirty="0" err="1" smtClean="0"/>
              <a:t>Leprince-Ringuet</a:t>
            </a:r>
            <a:endParaRPr lang="en-US" dirty="0" smtClean="0"/>
          </a:p>
          <a:p>
            <a:r>
              <a:rPr lang="en-US" dirty="0" smtClean="0"/>
              <a:t>PHENIX and CMS experiments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285720" y="285728"/>
            <a:ext cx="8572560" cy="571504"/>
          </a:xfrm>
          <a:prstGeom prst="rect">
            <a:avLst/>
          </a:prstGeom>
        </p:spPr>
        <p:txBody>
          <a:bodyPr vert="horz" wrap="none" rtlCol="0">
            <a:norm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800" dirty="0" smtClean="0">
                <a:solidFill>
                  <a:schemeClr val="tx2"/>
                </a:solidFill>
              </a:rPr>
              <a:t>LHC Conference, IPM, Isfahan, 20-24 April 2009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smoking gun…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Jet quenching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2. High p</a:t>
            </a:r>
            <a:r>
              <a:rPr lang="en-US" baseline="-25000" smtClean="0"/>
              <a:t>t</a:t>
            </a:r>
            <a:r>
              <a:rPr lang="en-US" smtClean="0"/>
              <a:t> suppression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554162"/>
            <a:ext cx="3267068" cy="501811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RHIC smoking gun signature !</a:t>
            </a:r>
          </a:p>
          <a:p>
            <a:pPr lvl="1"/>
            <a:r>
              <a:rPr lang="en-US" dirty="0" smtClean="0"/>
              <a:t>Two PRL covers</a:t>
            </a:r>
          </a:p>
          <a:p>
            <a:r>
              <a:rPr lang="en-US" dirty="0" smtClean="0"/>
              <a:t>Energy loss in the matter, looking at “high”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(&gt;2GeV/</a:t>
            </a:r>
            <a:r>
              <a:rPr lang="en-US" i="1" dirty="0" smtClean="0"/>
              <a:t>c</a:t>
            </a:r>
            <a:r>
              <a:rPr lang="en-US" dirty="0" smtClean="0"/>
              <a:t>) hadrons</a:t>
            </a:r>
          </a:p>
          <a:p>
            <a:pPr lvl="1"/>
            <a:r>
              <a:rPr lang="en-US" dirty="0" smtClean="0"/>
              <a:t>Mostly from jet fragmentation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“Jet quenching”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22" descr="prl2"/>
          <p:cNvPicPr>
            <a:picLocks noChangeAspect="1" noChangeArrowheads="1"/>
          </p:cNvPicPr>
          <p:nvPr/>
        </p:nvPicPr>
        <p:blipFill>
          <a:blip r:embed="rId2"/>
          <a:srcRect l="47713"/>
          <a:stretch>
            <a:fillRect/>
          </a:stretch>
        </p:blipFill>
        <p:spPr bwMode="auto">
          <a:xfrm>
            <a:off x="7019428" y="525442"/>
            <a:ext cx="1896006" cy="2546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numéro de diapositive 5"/>
          <p:cNvSpPr txBox="1">
            <a:spLocks/>
          </p:cNvSpPr>
          <p:nvPr/>
        </p:nvSpPr>
        <p:spPr>
          <a:xfrm>
            <a:off x="4170379" y="5434000"/>
            <a:ext cx="1905000" cy="457200"/>
          </a:xfrm>
          <a:prstGeom prst="rect">
            <a:avLst/>
          </a:prstGeom>
        </p:spPr>
        <p:txBody>
          <a:bodyPr vert="horz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2A01A67-6A0B-4499-A499-CD42DCB11DEF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74"/>
          <p:cNvSpPr>
            <a:spLocks noChangeArrowheads="1"/>
          </p:cNvSpPr>
          <p:nvPr/>
        </p:nvSpPr>
        <p:spPr bwMode="auto">
          <a:xfrm>
            <a:off x="3686191" y="1571612"/>
            <a:ext cx="2971800" cy="4248150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3" name="Group 117"/>
          <p:cNvGrpSpPr>
            <a:grpSpLocks/>
          </p:cNvGrpSpPr>
          <p:nvPr/>
        </p:nvGrpSpPr>
        <p:grpSpPr bwMode="auto">
          <a:xfrm>
            <a:off x="4537091" y="1601775"/>
            <a:ext cx="2197100" cy="2057400"/>
            <a:chOff x="4376" y="1635"/>
            <a:chExt cx="1384" cy="1296"/>
          </a:xfrm>
        </p:grpSpPr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4952" y="2547"/>
              <a:ext cx="50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ahoma" pitchFamily="34" charset="0"/>
                </a:rPr>
                <a:t>hadrons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4624" y="2113"/>
              <a:ext cx="400" cy="141"/>
            </a:xfrm>
            <a:custGeom>
              <a:avLst/>
              <a:gdLst/>
              <a:ahLst/>
              <a:cxnLst>
                <a:cxn ang="0">
                  <a:pos x="0" y="328"/>
                </a:cxn>
                <a:cxn ang="0">
                  <a:pos x="680" y="328"/>
                </a:cxn>
                <a:cxn ang="0">
                  <a:pos x="856" y="0"/>
                </a:cxn>
              </a:cxnLst>
              <a:rect l="0" t="0" r="r" b="b"/>
              <a:pathLst>
                <a:path w="856" h="328">
                  <a:moveTo>
                    <a:pt x="0" y="328"/>
                  </a:moveTo>
                  <a:lnTo>
                    <a:pt x="680" y="328"/>
                  </a:lnTo>
                  <a:lnTo>
                    <a:pt x="856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 flipH="1" flipV="1">
              <a:off x="4920" y="2328"/>
              <a:ext cx="401" cy="140"/>
            </a:xfrm>
            <a:custGeom>
              <a:avLst/>
              <a:gdLst/>
              <a:ahLst/>
              <a:cxnLst>
                <a:cxn ang="0">
                  <a:pos x="0" y="328"/>
                </a:cxn>
                <a:cxn ang="0">
                  <a:pos x="680" y="328"/>
                </a:cxn>
                <a:cxn ang="0">
                  <a:pos x="856" y="0"/>
                </a:cxn>
              </a:cxnLst>
              <a:rect l="0" t="0" r="r" b="b"/>
              <a:pathLst>
                <a:path w="856" h="328">
                  <a:moveTo>
                    <a:pt x="0" y="328"/>
                  </a:moveTo>
                  <a:lnTo>
                    <a:pt x="680" y="328"/>
                  </a:lnTo>
                  <a:lnTo>
                    <a:pt x="856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4622" y="2110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imes New Roman" pitchFamily="18" charset="0"/>
                </a:rPr>
                <a:t>q</a:t>
              </a:r>
            </a:p>
          </p:txBody>
        </p:sp>
        <p:sp>
          <p:nvSpPr>
            <p:cNvPr id="18" name="Text Box 9"/>
            <p:cNvSpPr txBox="1">
              <a:spLocks noChangeArrowheads="1"/>
            </p:cNvSpPr>
            <p:nvPr/>
          </p:nvSpPr>
          <p:spPr bwMode="auto">
            <a:xfrm>
              <a:off x="5332" y="2337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imes New Roman" pitchFamily="18" charset="0"/>
                </a:rPr>
                <a:t>q</a:t>
              </a:r>
            </a:p>
          </p:txBody>
        </p:sp>
        <p:sp>
          <p:nvSpPr>
            <p:cNvPr id="19" name="Line 10"/>
            <p:cNvSpPr>
              <a:spLocks noChangeShapeType="1"/>
            </p:cNvSpPr>
            <p:nvPr/>
          </p:nvSpPr>
          <p:spPr bwMode="auto">
            <a:xfrm rot="20991552" flipV="1">
              <a:off x="4998" y="1874"/>
              <a:ext cx="44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11"/>
            <p:cNvSpPr>
              <a:spLocks noChangeShapeType="1"/>
            </p:cNvSpPr>
            <p:nvPr/>
          </p:nvSpPr>
          <p:spPr bwMode="auto">
            <a:xfrm flipV="1">
              <a:off x="5062" y="1745"/>
              <a:ext cx="90" cy="3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12"/>
            <p:cNvSpPr>
              <a:spLocks noChangeShapeType="1"/>
            </p:cNvSpPr>
            <p:nvPr/>
          </p:nvSpPr>
          <p:spPr bwMode="auto">
            <a:xfrm flipV="1">
              <a:off x="5096" y="1984"/>
              <a:ext cx="79" cy="10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13"/>
            <p:cNvSpPr>
              <a:spLocks noChangeShapeType="1"/>
            </p:cNvSpPr>
            <p:nvPr/>
          </p:nvSpPr>
          <p:spPr bwMode="auto">
            <a:xfrm flipV="1">
              <a:off x="5036" y="1841"/>
              <a:ext cx="41" cy="2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14"/>
            <p:cNvSpPr>
              <a:spLocks noChangeShapeType="1"/>
            </p:cNvSpPr>
            <p:nvPr/>
          </p:nvSpPr>
          <p:spPr bwMode="auto">
            <a:xfrm flipV="1">
              <a:off x="5058" y="1635"/>
              <a:ext cx="247" cy="45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15"/>
            <p:cNvSpPr>
              <a:spLocks noChangeShapeType="1"/>
            </p:cNvSpPr>
            <p:nvPr/>
          </p:nvSpPr>
          <p:spPr bwMode="auto">
            <a:xfrm flipH="1">
              <a:off x="4852" y="2520"/>
              <a:ext cx="45" cy="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16"/>
            <p:cNvSpPr>
              <a:spLocks noChangeShapeType="1"/>
            </p:cNvSpPr>
            <p:nvPr/>
          </p:nvSpPr>
          <p:spPr bwMode="auto">
            <a:xfrm flipH="1">
              <a:off x="4837" y="2506"/>
              <a:ext cx="48" cy="2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7"/>
            <p:cNvSpPr>
              <a:spLocks noChangeShapeType="1"/>
            </p:cNvSpPr>
            <p:nvPr/>
          </p:nvSpPr>
          <p:spPr bwMode="auto">
            <a:xfrm flipH="1">
              <a:off x="4806" y="2492"/>
              <a:ext cx="79" cy="10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18"/>
            <p:cNvSpPr>
              <a:spLocks noChangeShapeType="1"/>
            </p:cNvSpPr>
            <p:nvPr/>
          </p:nvSpPr>
          <p:spPr bwMode="auto">
            <a:xfrm flipH="1">
              <a:off x="4720" y="2468"/>
              <a:ext cx="184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19"/>
            <p:cNvSpPr>
              <a:spLocks noChangeShapeType="1"/>
            </p:cNvSpPr>
            <p:nvPr/>
          </p:nvSpPr>
          <p:spPr bwMode="auto">
            <a:xfrm flipH="1">
              <a:off x="4912" y="2497"/>
              <a:ext cx="8" cy="3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0"/>
            <p:cNvSpPr>
              <a:spLocks noChangeShapeType="1"/>
            </p:cNvSpPr>
            <p:nvPr/>
          </p:nvSpPr>
          <p:spPr bwMode="auto">
            <a:xfrm>
              <a:off x="4930" y="2489"/>
              <a:ext cx="43" cy="21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Text Box 21"/>
            <p:cNvSpPr txBox="1">
              <a:spLocks noChangeArrowheads="1"/>
            </p:cNvSpPr>
            <p:nvPr/>
          </p:nvSpPr>
          <p:spPr bwMode="auto">
            <a:xfrm>
              <a:off x="4616" y="1683"/>
              <a:ext cx="505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ahoma" pitchFamily="34" charset="0"/>
                </a:rPr>
                <a:t>hadrons</a:t>
              </a:r>
              <a:endParaRPr lang="en-US" sz="1200" b="1">
                <a:latin typeface="Times New Roman" pitchFamily="18" charset="0"/>
              </a:endParaRPr>
            </a:p>
          </p:txBody>
        </p:sp>
        <p:sp>
          <p:nvSpPr>
            <p:cNvPr id="31" name="Text Box 22"/>
            <p:cNvSpPr txBox="1">
              <a:spLocks noChangeArrowheads="1"/>
            </p:cNvSpPr>
            <p:nvPr/>
          </p:nvSpPr>
          <p:spPr bwMode="auto">
            <a:xfrm>
              <a:off x="5192" y="1731"/>
              <a:ext cx="5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b="1" dirty="0">
                  <a:solidFill>
                    <a:srgbClr val="FF0000"/>
                  </a:solidFill>
                  <a:latin typeface="Tahoma" pitchFamily="34" charset="0"/>
                </a:rPr>
                <a:t>leading</a:t>
              </a:r>
            </a:p>
            <a:p>
              <a:pPr eaLnBrk="0" hangingPunct="0"/>
              <a:r>
                <a:rPr lang="en-US" sz="1200" b="1" dirty="0">
                  <a:solidFill>
                    <a:srgbClr val="FF0000"/>
                  </a:solidFill>
                  <a:latin typeface="Tahoma" pitchFamily="34" charset="0"/>
                </a:rPr>
                <a:t>particle</a:t>
              </a:r>
              <a:endParaRPr lang="en-US" sz="12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32" name="Text Box 23"/>
            <p:cNvSpPr txBox="1">
              <a:spLocks noChangeArrowheads="1"/>
            </p:cNvSpPr>
            <p:nvPr/>
          </p:nvSpPr>
          <p:spPr bwMode="auto">
            <a:xfrm>
              <a:off x="4376" y="2643"/>
              <a:ext cx="52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hangingPunct="0"/>
              <a:r>
                <a:rPr lang="en-US" sz="1200" b="1" dirty="0">
                  <a:solidFill>
                    <a:srgbClr val="FF0000"/>
                  </a:solidFill>
                  <a:latin typeface="Tahoma" pitchFamily="34" charset="0"/>
                </a:rPr>
                <a:t>leading particle</a:t>
              </a:r>
              <a:endParaRPr lang="en-US" sz="1200" b="1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4948" y="2254"/>
              <a:ext cx="56" cy="7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80" y="11"/>
                </a:cxn>
                <a:cxn ang="0">
                  <a:pos x="16" y="75"/>
                </a:cxn>
                <a:cxn ang="0">
                  <a:pos x="104" y="75"/>
                </a:cxn>
                <a:cxn ang="0">
                  <a:pos x="48" y="131"/>
                </a:cxn>
                <a:cxn ang="0">
                  <a:pos x="96" y="131"/>
                </a:cxn>
              </a:cxnLst>
              <a:rect l="0" t="0" r="r" b="b"/>
              <a:pathLst>
                <a:path w="109" h="140">
                  <a:moveTo>
                    <a:pt x="0" y="11"/>
                  </a:moveTo>
                  <a:cubicBezTo>
                    <a:pt x="38" y="5"/>
                    <a:pt x="77" y="0"/>
                    <a:pt x="80" y="11"/>
                  </a:cubicBezTo>
                  <a:cubicBezTo>
                    <a:pt x="83" y="22"/>
                    <a:pt x="12" y="64"/>
                    <a:pt x="16" y="75"/>
                  </a:cubicBezTo>
                  <a:cubicBezTo>
                    <a:pt x="20" y="86"/>
                    <a:pt x="99" y="66"/>
                    <a:pt x="104" y="75"/>
                  </a:cubicBezTo>
                  <a:cubicBezTo>
                    <a:pt x="109" y="84"/>
                    <a:pt x="49" y="122"/>
                    <a:pt x="48" y="131"/>
                  </a:cubicBezTo>
                  <a:cubicBezTo>
                    <a:pt x="47" y="140"/>
                    <a:pt x="88" y="132"/>
                    <a:pt x="96" y="13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4" name="Text Box 67"/>
          <p:cNvSpPr txBox="1">
            <a:spLocks noChangeArrowheads="1"/>
          </p:cNvSpPr>
          <p:nvPr/>
        </p:nvSpPr>
        <p:spPr bwMode="auto">
          <a:xfrm>
            <a:off x="3816366" y="1643050"/>
            <a:ext cx="625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b="1">
                <a:latin typeface="Times New Roman" pitchFamily="18" charset="0"/>
              </a:rPr>
              <a:t>p-p</a:t>
            </a:r>
            <a:endParaRPr lang="en-US">
              <a:latin typeface="Times New Roman" pitchFamily="18" charset="0"/>
            </a:endParaRPr>
          </a:p>
        </p:txBody>
      </p:sp>
      <p:cxnSp>
        <p:nvCxnSpPr>
          <p:cNvPr id="35" name="AutoShape 68"/>
          <p:cNvCxnSpPr>
            <a:cxnSpLocks noChangeShapeType="1"/>
          </p:cNvCxnSpPr>
          <p:nvPr/>
        </p:nvCxnSpPr>
        <p:spPr bwMode="auto">
          <a:xfrm flipH="1">
            <a:off x="4119579" y="2147875"/>
            <a:ext cx="9525" cy="20574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36" name="Group 118"/>
          <p:cNvGrpSpPr>
            <a:grpSpLocks/>
          </p:cNvGrpSpPr>
          <p:nvPr/>
        </p:nvGrpSpPr>
        <p:grpSpPr bwMode="auto">
          <a:xfrm>
            <a:off x="3756041" y="3875075"/>
            <a:ext cx="3101975" cy="1841500"/>
            <a:chOff x="3884" y="3067"/>
            <a:chExt cx="1954" cy="1160"/>
          </a:xfrm>
        </p:grpSpPr>
        <p:sp>
          <p:nvSpPr>
            <p:cNvPr id="37" name="Oval 25"/>
            <p:cNvSpPr>
              <a:spLocks noChangeArrowheads="1"/>
            </p:cNvSpPr>
            <p:nvPr/>
          </p:nvSpPr>
          <p:spPr bwMode="auto">
            <a:xfrm>
              <a:off x="4472" y="3219"/>
              <a:ext cx="864" cy="864"/>
            </a:xfrm>
            <a:prstGeom prst="ellipse">
              <a:avLst/>
            </a:prstGeom>
            <a:solidFill>
              <a:srgbClr val="CCFFFF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Freeform 28"/>
            <p:cNvSpPr>
              <a:spLocks/>
            </p:cNvSpPr>
            <p:nvPr/>
          </p:nvSpPr>
          <p:spPr bwMode="auto">
            <a:xfrm>
              <a:off x="4528" y="3462"/>
              <a:ext cx="509" cy="136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318" y="136"/>
                </a:cxn>
                <a:cxn ang="0">
                  <a:pos x="509" y="0"/>
                </a:cxn>
              </a:cxnLst>
              <a:rect l="0" t="0" r="r" b="b"/>
              <a:pathLst>
                <a:path w="509" h="136">
                  <a:moveTo>
                    <a:pt x="0" y="136"/>
                  </a:moveTo>
                  <a:lnTo>
                    <a:pt x="318" y="136"/>
                  </a:lnTo>
                  <a:lnTo>
                    <a:pt x="509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Freeform 29"/>
            <p:cNvSpPr>
              <a:spLocks/>
            </p:cNvSpPr>
            <p:nvPr/>
          </p:nvSpPr>
          <p:spPr bwMode="auto">
            <a:xfrm>
              <a:off x="4632" y="3672"/>
              <a:ext cx="594" cy="153"/>
            </a:xfrm>
            <a:custGeom>
              <a:avLst/>
              <a:gdLst/>
              <a:ahLst/>
              <a:cxnLst>
                <a:cxn ang="0">
                  <a:pos x="594" y="0"/>
                </a:cxn>
                <a:cxn ang="0">
                  <a:pos x="275" y="0"/>
                </a:cxn>
                <a:cxn ang="0">
                  <a:pos x="0" y="153"/>
                </a:cxn>
              </a:cxnLst>
              <a:rect l="0" t="0" r="r" b="b"/>
              <a:pathLst>
                <a:path w="594" h="153">
                  <a:moveTo>
                    <a:pt x="594" y="0"/>
                  </a:moveTo>
                  <a:lnTo>
                    <a:pt x="275" y="0"/>
                  </a:lnTo>
                  <a:lnTo>
                    <a:pt x="0" y="153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Text Box 30"/>
            <p:cNvSpPr txBox="1">
              <a:spLocks noChangeArrowheads="1"/>
            </p:cNvSpPr>
            <p:nvPr/>
          </p:nvSpPr>
          <p:spPr bwMode="auto">
            <a:xfrm>
              <a:off x="4526" y="3454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imes New Roman" pitchFamily="18" charset="0"/>
                </a:rPr>
                <a:t>q</a:t>
              </a:r>
            </a:p>
          </p:txBody>
        </p:sp>
        <p:sp>
          <p:nvSpPr>
            <p:cNvPr id="41" name="Text Box 31"/>
            <p:cNvSpPr txBox="1">
              <a:spLocks noChangeArrowheads="1"/>
            </p:cNvSpPr>
            <p:nvPr/>
          </p:nvSpPr>
          <p:spPr bwMode="auto">
            <a:xfrm>
              <a:off x="5076" y="3527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1200" b="1">
                  <a:latin typeface="Times New Roman" pitchFamily="18" charset="0"/>
                </a:rPr>
                <a:t>q</a:t>
              </a:r>
            </a:p>
          </p:txBody>
        </p:sp>
        <p:grpSp>
          <p:nvGrpSpPr>
            <p:cNvPr id="42" name="Group 115"/>
            <p:cNvGrpSpPr>
              <a:grpSpLocks/>
            </p:cNvGrpSpPr>
            <p:nvPr/>
          </p:nvGrpSpPr>
          <p:grpSpPr bwMode="auto">
            <a:xfrm rot="1423857">
              <a:off x="4694" y="3069"/>
              <a:ext cx="1144" cy="451"/>
              <a:chOff x="4520" y="2979"/>
              <a:chExt cx="1144" cy="451"/>
            </a:xfrm>
          </p:grpSpPr>
          <p:sp>
            <p:nvSpPr>
              <p:cNvPr id="74" name="Line 32"/>
              <p:cNvSpPr>
                <a:spLocks noChangeShapeType="1"/>
              </p:cNvSpPr>
              <p:nvPr/>
            </p:nvSpPr>
            <p:spPr bwMode="auto">
              <a:xfrm rot="20991552" flipV="1">
                <a:off x="4902" y="3218"/>
                <a:ext cx="44" cy="2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33"/>
              <p:cNvSpPr>
                <a:spLocks noChangeShapeType="1"/>
              </p:cNvSpPr>
              <p:nvPr/>
            </p:nvSpPr>
            <p:spPr bwMode="auto">
              <a:xfrm flipV="1">
                <a:off x="4966" y="3089"/>
                <a:ext cx="90" cy="3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34"/>
              <p:cNvSpPr>
                <a:spLocks noChangeShapeType="1"/>
              </p:cNvSpPr>
              <p:nvPr/>
            </p:nvSpPr>
            <p:spPr bwMode="auto">
              <a:xfrm flipV="1">
                <a:off x="5000" y="3328"/>
                <a:ext cx="79" cy="10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Line 35"/>
              <p:cNvSpPr>
                <a:spLocks noChangeShapeType="1"/>
              </p:cNvSpPr>
              <p:nvPr/>
            </p:nvSpPr>
            <p:spPr bwMode="auto">
              <a:xfrm flipV="1">
                <a:off x="4940" y="3185"/>
                <a:ext cx="41" cy="2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36"/>
              <p:cNvSpPr>
                <a:spLocks noChangeShapeType="1"/>
              </p:cNvSpPr>
              <p:nvPr/>
            </p:nvSpPr>
            <p:spPr bwMode="auto">
              <a:xfrm flipV="1">
                <a:off x="4962" y="2979"/>
                <a:ext cx="247" cy="451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Text Box 43"/>
              <p:cNvSpPr txBox="1">
                <a:spLocks noChangeArrowheads="1"/>
              </p:cNvSpPr>
              <p:nvPr/>
            </p:nvSpPr>
            <p:spPr bwMode="auto">
              <a:xfrm>
                <a:off x="4520" y="3027"/>
                <a:ext cx="50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>
                    <a:latin typeface="Tahoma" pitchFamily="34" charset="0"/>
                  </a:rPr>
                  <a:t>hadrons</a:t>
                </a:r>
                <a:endParaRPr lang="en-US" sz="1200" b="1">
                  <a:latin typeface="Times New Roman" pitchFamily="18" charset="0"/>
                </a:endParaRPr>
              </a:p>
            </p:txBody>
          </p:sp>
          <p:sp>
            <p:nvSpPr>
              <p:cNvPr id="80" name="Text Box 44"/>
              <p:cNvSpPr txBox="1">
                <a:spLocks noChangeArrowheads="1"/>
              </p:cNvSpPr>
              <p:nvPr/>
            </p:nvSpPr>
            <p:spPr bwMode="auto">
              <a:xfrm>
                <a:off x="5096" y="3075"/>
                <a:ext cx="56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200" b="1">
                    <a:solidFill>
                      <a:schemeClr val="folHlink"/>
                    </a:solidFill>
                    <a:latin typeface="Tahoma" pitchFamily="34" charset="0"/>
                  </a:rPr>
                  <a:t>leading</a:t>
                </a:r>
              </a:p>
              <a:p>
                <a:pPr eaLnBrk="0" hangingPunct="0"/>
                <a:r>
                  <a:rPr lang="en-US" sz="1200" b="1">
                    <a:solidFill>
                      <a:schemeClr val="folHlink"/>
                    </a:solidFill>
                    <a:latin typeface="Tahoma" pitchFamily="34" charset="0"/>
                  </a:rPr>
                  <a:t>particle</a:t>
                </a:r>
                <a:endParaRPr lang="en-US" sz="1200" b="1">
                  <a:solidFill>
                    <a:schemeClr val="folHlink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43" name="Group 116"/>
            <p:cNvGrpSpPr>
              <a:grpSpLocks/>
            </p:cNvGrpSpPr>
            <p:nvPr/>
          </p:nvGrpSpPr>
          <p:grpSpPr bwMode="auto">
            <a:xfrm rot="2325858">
              <a:off x="3906" y="3766"/>
              <a:ext cx="1081" cy="463"/>
              <a:chOff x="4280" y="3812"/>
              <a:chExt cx="1081" cy="463"/>
            </a:xfrm>
          </p:grpSpPr>
          <p:sp>
            <p:nvSpPr>
              <p:cNvPr id="66" name="Text Box 27"/>
              <p:cNvSpPr txBox="1">
                <a:spLocks noChangeArrowheads="1"/>
              </p:cNvSpPr>
              <p:nvPr/>
            </p:nvSpPr>
            <p:spPr bwMode="auto">
              <a:xfrm>
                <a:off x="4856" y="3891"/>
                <a:ext cx="505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sz="1200" b="1">
                    <a:latin typeface="Tahoma" pitchFamily="34" charset="0"/>
                  </a:rPr>
                  <a:t>hadrons</a:t>
                </a:r>
                <a:endParaRPr lang="en-US" sz="1200" b="1">
                  <a:latin typeface="Times New Roman" pitchFamily="18" charset="0"/>
                </a:endParaRPr>
              </a:p>
            </p:txBody>
          </p:sp>
          <p:sp>
            <p:nvSpPr>
              <p:cNvPr id="67" name="Line 37"/>
              <p:cNvSpPr>
                <a:spLocks noChangeShapeType="1"/>
              </p:cNvSpPr>
              <p:nvPr/>
            </p:nvSpPr>
            <p:spPr bwMode="auto">
              <a:xfrm flipH="1">
                <a:off x="4756" y="3864"/>
                <a:ext cx="45" cy="400"/>
              </a:xfrm>
              <a:prstGeom prst="line">
                <a:avLst/>
              </a:prstGeom>
              <a:noFill/>
              <a:ln w="25400">
                <a:solidFill>
                  <a:schemeClr val="folHlink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Line 38"/>
              <p:cNvSpPr>
                <a:spLocks noChangeShapeType="1"/>
              </p:cNvSpPr>
              <p:nvPr/>
            </p:nvSpPr>
            <p:spPr bwMode="auto">
              <a:xfrm flipH="1">
                <a:off x="4741" y="3850"/>
                <a:ext cx="48" cy="2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39"/>
              <p:cNvSpPr>
                <a:spLocks noChangeShapeType="1"/>
              </p:cNvSpPr>
              <p:nvPr/>
            </p:nvSpPr>
            <p:spPr bwMode="auto">
              <a:xfrm flipH="1">
                <a:off x="4710" y="3836"/>
                <a:ext cx="79" cy="10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Line 40"/>
              <p:cNvSpPr>
                <a:spLocks noChangeShapeType="1"/>
              </p:cNvSpPr>
              <p:nvPr/>
            </p:nvSpPr>
            <p:spPr bwMode="auto">
              <a:xfrm flipH="1">
                <a:off x="4624" y="3812"/>
                <a:ext cx="184" cy="5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41"/>
              <p:cNvSpPr>
                <a:spLocks noChangeShapeType="1"/>
              </p:cNvSpPr>
              <p:nvPr/>
            </p:nvSpPr>
            <p:spPr bwMode="auto">
              <a:xfrm flipH="1">
                <a:off x="4816" y="3841"/>
                <a:ext cx="8" cy="3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Line 42"/>
              <p:cNvSpPr>
                <a:spLocks noChangeShapeType="1"/>
              </p:cNvSpPr>
              <p:nvPr/>
            </p:nvSpPr>
            <p:spPr bwMode="auto">
              <a:xfrm>
                <a:off x="4834" y="3833"/>
                <a:ext cx="43" cy="21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Text Box 45"/>
              <p:cNvSpPr txBox="1">
                <a:spLocks noChangeArrowheads="1"/>
              </p:cNvSpPr>
              <p:nvPr/>
            </p:nvSpPr>
            <p:spPr bwMode="auto">
              <a:xfrm>
                <a:off x="4280" y="3987"/>
                <a:ext cx="528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/>
                <a:r>
                  <a:rPr lang="en-US" sz="1200" b="1">
                    <a:solidFill>
                      <a:schemeClr val="folHlink"/>
                    </a:solidFill>
                    <a:latin typeface="Tahoma" pitchFamily="34" charset="0"/>
                  </a:rPr>
                  <a:t>leading particle</a:t>
                </a:r>
                <a:endParaRPr lang="en-US" sz="1200" b="1">
                  <a:solidFill>
                    <a:schemeClr val="folHlink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44" name="Freeform 46"/>
            <p:cNvSpPr>
              <a:spLocks/>
            </p:cNvSpPr>
            <p:nvPr/>
          </p:nvSpPr>
          <p:spPr bwMode="auto">
            <a:xfrm>
              <a:off x="4852" y="3598"/>
              <a:ext cx="56" cy="7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80" y="11"/>
                </a:cxn>
                <a:cxn ang="0">
                  <a:pos x="16" y="75"/>
                </a:cxn>
                <a:cxn ang="0">
                  <a:pos x="104" y="75"/>
                </a:cxn>
                <a:cxn ang="0">
                  <a:pos x="48" y="131"/>
                </a:cxn>
                <a:cxn ang="0">
                  <a:pos x="96" y="131"/>
                </a:cxn>
              </a:cxnLst>
              <a:rect l="0" t="0" r="r" b="b"/>
              <a:pathLst>
                <a:path w="109" h="140">
                  <a:moveTo>
                    <a:pt x="0" y="11"/>
                  </a:moveTo>
                  <a:cubicBezTo>
                    <a:pt x="38" y="5"/>
                    <a:pt x="77" y="0"/>
                    <a:pt x="80" y="11"/>
                  </a:cubicBezTo>
                  <a:cubicBezTo>
                    <a:pt x="83" y="22"/>
                    <a:pt x="12" y="64"/>
                    <a:pt x="16" y="75"/>
                  </a:cubicBezTo>
                  <a:cubicBezTo>
                    <a:pt x="20" y="86"/>
                    <a:pt x="99" y="66"/>
                    <a:pt x="104" y="75"/>
                  </a:cubicBezTo>
                  <a:cubicBezTo>
                    <a:pt x="109" y="84"/>
                    <a:pt x="49" y="122"/>
                    <a:pt x="48" y="131"/>
                  </a:cubicBezTo>
                  <a:cubicBezTo>
                    <a:pt x="47" y="140"/>
                    <a:pt x="88" y="132"/>
                    <a:pt x="96" y="13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" name="Group 47"/>
            <p:cNvGrpSpPr>
              <a:grpSpLocks/>
            </p:cNvGrpSpPr>
            <p:nvPr/>
          </p:nvGrpSpPr>
          <p:grpSpPr bwMode="auto">
            <a:xfrm>
              <a:off x="4631" y="3378"/>
              <a:ext cx="624" cy="480"/>
              <a:chOff x="3072" y="2448"/>
              <a:chExt cx="624" cy="480"/>
            </a:xfrm>
          </p:grpSpPr>
          <p:sp>
            <p:nvSpPr>
              <p:cNvPr id="47" name="Oval 48"/>
              <p:cNvSpPr>
                <a:spLocks noChangeArrowheads="1"/>
              </p:cNvSpPr>
              <p:nvPr/>
            </p:nvSpPr>
            <p:spPr bwMode="auto">
              <a:xfrm flipH="1">
                <a:off x="3360" y="2544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49"/>
              <p:cNvSpPr>
                <a:spLocks noChangeArrowheads="1"/>
              </p:cNvSpPr>
              <p:nvPr/>
            </p:nvSpPr>
            <p:spPr bwMode="auto">
              <a:xfrm flipH="1">
                <a:off x="3072" y="2592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50"/>
              <p:cNvSpPr>
                <a:spLocks noChangeArrowheads="1"/>
              </p:cNvSpPr>
              <p:nvPr/>
            </p:nvSpPr>
            <p:spPr bwMode="auto">
              <a:xfrm flipH="1">
                <a:off x="3504" y="2736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Oval 51"/>
              <p:cNvSpPr>
                <a:spLocks noChangeArrowheads="1"/>
              </p:cNvSpPr>
              <p:nvPr/>
            </p:nvSpPr>
            <p:spPr bwMode="auto">
              <a:xfrm flipH="1">
                <a:off x="3216" y="2736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Oval 52"/>
              <p:cNvSpPr>
                <a:spLocks noChangeArrowheads="1"/>
              </p:cNvSpPr>
              <p:nvPr/>
            </p:nvSpPr>
            <p:spPr bwMode="auto">
              <a:xfrm flipH="1">
                <a:off x="3360" y="268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Oval 53"/>
              <p:cNvSpPr>
                <a:spLocks noChangeArrowheads="1"/>
              </p:cNvSpPr>
              <p:nvPr/>
            </p:nvSpPr>
            <p:spPr bwMode="auto">
              <a:xfrm flipH="1">
                <a:off x="3216" y="254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" name="Oval 54"/>
              <p:cNvSpPr>
                <a:spLocks noChangeArrowheads="1"/>
              </p:cNvSpPr>
              <p:nvPr/>
            </p:nvSpPr>
            <p:spPr bwMode="auto">
              <a:xfrm flipH="1">
                <a:off x="3360" y="2832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4" name="Oval 55"/>
              <p:cNvSpPr>
                <a:spLocks noChangeArrowheads="1"/>
              </p:cNvSpPr>
              <p:nvPr/>
            </p:nvSpPr>
            <p:spPr bwMode="auto">
              <a:xfrm flipH="1">
                <a:off x="3504" y="2592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5" name="Oval 56"/>
              <p:cNvSpPr>
                <a:spLocks noChangeArrowheads="1"/>
              </p:cNvSpPr>
              <p:nvPr/>
            </p:nvSpPr>
            <p:spPr bwMode="auto">
              <a:xfrm flipH="1">
                <a:off x="3216" y="264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6" name="Oval 57"/>
              <p:cNvSpPr>
                <a:spLocks noChangeArrowheads="1"/>
              </p:cNvSpPr>
              <p:nvPr/>
            </p:nvSpPr>
            <p:spPr bwMode="auto">
              <a:xfrm flipH="1">
                <a:off x="3072" y="2736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7" name="Oval 58"/>
              <p:cNvSpPr>
                <a:spLocks noChangeArrowheads="1"/>
              </p:cNvSpPr>
              <p:nvPr/>
            </p:nvSpPr>
            <p:spPr bwMode="auto">
              <a:xfrm flipH="1">
                <a:off x="3264" y="2880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Oval 59"/>
              <p:cNvSpPr>
                <a:spLocks noChangeArrowheads="1"/>
              </p:cNvSpPr>
              <p:nvPr/>
            </p:nvSpPr>
            <p:spPr bwMode="auto">
              <a:xfrm flipH="1">
                <a:off x="3120" y="2832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Oval 60"/>
              <p:cNvSpPr>
                <a:spLocks noChangeArrowheads="1"/>
              </p:cNvSpPr>
              <p:nvPr/>
            </p:nvSpPr>
            <p:spPr bwMode="auto">
              <a:xfrm flipH="1">
                <a:off x="3456" y="24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Oval 61"/>
              <p:cNvSpPr>
                <a:spLocks noChangeArrowheads="1"/>
              </p:cNvSpPr>
              <p:nvPr/>
            </p:nvSpPr>
            <p:spPr bwMode="auto">
              <a:xfrm flipH="1">
                <a:off x="3264" y="2448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" name="Oval 62"/>
              <p:cNvSpPr>
                <a:spLocks noChangeArrowheads="1"/>
              </p:cNvSpPr>
              <p:nvPr/>
            </p:nvSpPr>
            <p:spPr bwMode="auto">
              <a:xfrm flipH="1">
                <a:off x="3120" y="2496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Oval 63"/>
              <p:cNvSpPr>
                <a:spLocks noChangeArrowheads="1"/>
              </p:cNvSpPr>
              <p:nvPr/>
            </p:nvSpPr>
            <p:spPr bwMode="auto">
              <a:xfrm flipH="1">
                <a:off x="3600" y="2448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Oval 64"/>
              <p:cNvSpPr>
                <a:spLocks noChangeArrowheads="1"/>
              </p:cNvSpPr>
              <p:nvPr/>
            </p:nvSpPr>
            <p:spPr bwMode="auto">
              <a:xfrm flipH="1">
                <a:off x="3648" y="2640"/>
                <a:ext cx="48" cy="48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Oval 65"/>
              <p:cNvSpPr>
                <a:spLocks noChangeArrowheads="1"/>
              </p:cNvSpPr>
              <p:nvPr/>
            </p:nvSpPr>
            <p:spPr bwMode="auto">
              <a:xfrm flipH="1">
                <a:off x="3456" y="2880"/>
                <a:ext cx="48" cy="48"/>
              </a:xfrm>
              <a:prstGeom prst="ellipse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Oval 66"/>
              <p:cNvSpPr>
                <a:spLocks noChangeArrowheads="1"/>
              </p:cNvSpPr>
              <p:nvPr/>
            </p:nvSpPr>
            <p:spPr bwMode="auto">
              <a:xfrm flipH="1">
                <a:off x="3648" y="2784"/>
                <a:ext cx="48" cy="48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6" name="Text Box 69"/>
            <p:cNvSpPr txBox="1">
              <a:spLocks noChangeArrowheads="1"/>
            </p:cNvSpPr>
            <p:nvPr/>
          </p:nvSpPr>
          <p:spPr bwMode="auto">
            <a:xfrm>
              <a:off x="3884" y="3294"/>
              <a:ext cx="45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b="1">
                  <a:latin typeface="Times New Roman" pitchFamily="18" charset="0"/>
                </a:rPr>
                <a:t>A-A</a:t>
              </a:r>
              <a:endParaRPr lang="en-US">
                <a:latin typeface="Times New Roman" pitchFamily="18" charset="0"/>
              </a:endParaRPr>
            </a:p>
          </p:txBody>
        </p:sp>
      </p:grpSp>
      <p:pic>
        <p:nvPicPr>
          <p:cNvPr id="81" name="Picture 7" descr="PRL_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02503" y="3348781"/>
            <a:ext cx="1927215" cy="2794863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Most peripheral collisions…</a:t>
            </a:r>
            <a:endParaRPr lang="en-US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Au-Au (80-92%)</a:t>
            </a:r>
            <a:endParaRPr lang="en-US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d+Au</a:t>
            </a:r>
            <a:r>
              <a:rPr lang="en-US" dirty="0" smtClean="0"/>
              <a:t> (60-88%)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6" name="ZoneTexte 15"/>
          <p:cNvSpPr txBox="1"/>
          <p:nvPr/>
        </p:nvSpPr>
        <p:spPr>
          <a:xfrm>
            <a:off x="714348" y="6286520"/>
            <a:ext cx="3567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(slightly old, but pedagogical, data)</a:t>
            </a:r>
            <a:endParaRPr lang="en-US" dirty="0"/>
          </a:p>
        </p:txBody>
      </p:sp>
      <p:pic>
        <p:nvPicPr>
          <p:cNvPr id="20" name="Picture 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1474147"/>
            <a:ext cx="4289425" cy="3625544"/>
          </a:xfrm>
          <a:prstGeom prst="rect">
            <a:avLst/>
          </a:prstGeom>
          <a:noFill/>
        </p:spPr>
      </p:pic>
      <p:pic>
        <p:nvPicPr>
          <p:cNvPr id="25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8" y="1473476"/>
            <a:ext cx="4291012" cy="3626886"/>
          </a:xfrm>
          <a:prstGeom prst="rect">
            <a:avLst/>
          </a:prstGeom>
          <a:noFill/>
        </p:spPr>
      </p:pic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4572000" y="6286520"/>
            <a:ext cx="3321742" cy="369332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PHENIX, </a:t>
            </a:r>
            <a:r>
              <a:rPr lang="nb-NO" dirty="0">
                <a:solidFill>
                  <a:schemeClr val="tx2"/>
                </a:solidFill>
              </a:rPr>
              <a:t>PRL 91 (2003) 072303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285720" y="214290"/>
            <a:ext cx="214314" cy="57150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Ellipse 22"/>
          <p:cNvSpPr/>
          <p:nvPr/>
        </p:nvSpPr>
        <p:spPr>
          <a:xfrm>
            <a:off x="714348" y="714356"/>
            <a:ext cx="214314" cy="57150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Connecteur droit avec flèche 23"/>
          <p:cNvCxnSpPr>
            <a:stCxn id="22" idx="6"/>
          </p:cNvCxnSpPr>
          <p:nvPr/>
        </p:nvCxnSpPr>
        <p:spPr>
          <a:xfrm>
            <a:off x="500034" y="500042"/>
            <a:ext cx="35719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H="1">
            <a:off x="357158" y="998520"/>
            <a:ext cx="35719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 peripheral collisions…</a:t>
            </a:r>
            <a:endParaRPr lang="en-US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Au-Au (50-60%)</a:t>
            </a:r>
            <a:endParaRPr lang="en-US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d+Au</a:t>
            </a:r>
            <a:r>
              <a:rPr lang="en-US" dirty="0" smtClean="0"/>
              <a:t> (40-60%)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4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8" y="1473476"/>
            <a:ext cx="4291012" cy="3626886"/>
          </a:xfrm>
          <a:prstGeom prst="rect">
            <a:avLst/>
          </a:prstGeom>
          <a:noFill/>
        </p:spPr>
      </p:pic>
      <p:pic>
        <p:nvPicPr>
          <p:cNvPr id="15" name="Picture 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1474147"/>
            <a:ext cx="4289425" cy="3625544"/>
          </a:xfrm>
          <a:prstGeom prst="rect">
            <a:avLst/>
          </a:prstGeom>
          <a:noFill/>
        </p:spPr>
      </p:pic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4572000" y="6286520"/>
            <a:ext cx="3321742" cy="369332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PHENIX, </a:t>
            </a:r>
            <a:r>
              <a:rPr lang="nb-NO" dirty="0">
                <a:solidFill>
                  <a:schemeClr val="tx2"/>
                </a:solidFill>
              </a:rPr>
              <a:t>PRL 91 (2003) 072303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14348" y="6286520"/>
            <a:ext cx="3567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(slightly old, but pedagogical, data)</a:t>
            </a:r>
            <a:endParaRPr lang="en-US" dirty="0"/>
          </a:p>
        </p:txBody>
      </p:sp>
      <p:sp>
        <p:nvSpPr>
          <p:cNvPr id="16" name="Ellipse 15"/>
          <p:cNvSpPr/>
          <p:nvPr/>
        </p:nvSpPr>
        <p:spPr>
          <a:xfrm>
            <a:off x="285720" y="214290"/>
            <a:ext cx="214314" cy="57150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Ellipse 18"/>
          <p:cNvSpPr/>
          <p:nvPr/>
        </p:nvSpPr>
        <p:spPr>
          <a:xfrm>
            <a:off x="714348" y="571480"/>
            <a:ext cx="214314" cy="571504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Connecteur droit avec flèche 19"/>
          <p:cNvCxnSpPr>
            <a:stCxn id="16" idx="6"/>
          </p:cNvCxnSpPr>
          <p:nvPr/>
        </p:nvCxnSpPr>
        <p:spPr>
          <a:xfrm>
            <a:off x="500034" y="500042"/>
            <a:ext cx="35719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H="1">
            <a:off x="357158" y="855644"/>
            <a:ext cx="35719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MoRE CeNTRAL collisions…</a:t>
            </a:r>
            <a:endParaRPr lang="en-US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Au-Au (20-30%)</a:t>
            </a:r>
            <a:endParaRPr lang="en-US" dirty="0"/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/>
              <a:t>d+Au</a:t>
            </a:r>
            <a:r>
              <a:rPr lang="en-US" dirty="0" smtClean="0"/>
              <a:t> (20-40%)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22" name="Picture 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1474147"/>
            <a:ext cx="4289425" cy="3625544"/>
          </a:xfrm>
          <a:prstGeom prst="rect">
            <a:avLst/>
          </a:prstGeom>
          <a:noFill/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9" y="1481352"/>
            <a:ext cx="4291200" cy="3627044"/>
          </a:xfrm>
          <a:prstGeom prst="rect">
            <a:avLst/>
          </a:prstGeom>
          <a:noFill/>
        </p:spPr>
      </p:pic>
      <p:sp>
        <p:nvSpPr>
          <p:cNvPr id="12" name="Text Box 17"/>
          <p:cNvSpPr txBox="1">
            <a:spLocks noChangeArrowheads="1"/>
          </p:cNvSpPr>
          <p:nvPr/>
        </p:nvSpPr>
        <p:spPr bwMode="auto">
          <a:xfrm>
            <a:off x="4572000" y="6286520"/>
            <a:ext cx="3321742" cy="369332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PHENIX, </a:t>
            </a:r>
            <a:r>
              <a:rPr lang="nb-NO" dirty="0">
                <a:solidFill>
                  <a:schemeClr val="tx2"/>
                </a:solidFill>
              </a:rPr>
              <a:t>PRL 91 (2003) 072303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14348" y="6286520"/>
            <a:ext cx="3567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(slightly old, but pedagogical, data)</a:t>
            </a:r>
            <a:endParaRPr lang="en-US" dirty="0"/>
          </a:p>
        </p:txBody>
      </p:sp>
      <p:sp>
        <p:nvSpPr>
          <p:cNvPr id="14" name="Ellipse 13"/>
          <p:cNvSpPr/>
          <p:nvPr/>
        </p:nvSpPr>
        <p:spPr>
          <a:xfrm>
            <a:off x="285720" y="214290"/>
            <a:ext cx="214314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Ellipse 14"/>
          <p:cNvSpPr/>
          <p:nvPr/>
        </p:nvSpPr>
        <p:spPr>
          <a:xfrm>
            <a:off x="714348" y="428604"/>
            <a:ext cx="214314" cy="571504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Connecteur droit avec flèche 15"/>
          <p:cNvCxnSpPr>
            <a:stCxn id="14" idx="6"/>
          </p:cNvCxnSpPr>
          <p:nvPr/>
        </p:nvCxnSpPr>
        <p:spPr>
          <a:xfrm>
            <a:off x="500034" y="500042"/>
            <a:ext cx="35719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>
            <a:off x="357158" y="712768"/>
            <a:ext cx="35719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Most CENTRAL collisions!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Au-Au (0-10%)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d+Au</a:t>
            </a:r>
            <a:r>
              <a:rPr lang="en-US" dirty="0" smtClean="0">
                <a:solidFill>
                  <a:srgbClr val="C00000"/>
                </a:solidFill>
              </a:rPr>
              <a:t> (0-20%)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6" name="Text Box 17"/>
          <p:cNvSpPr txBox="1">
            <a:spLocks noChangeArrowheads="1"/>
          </p:cNvSpPr>
          <p:nvPr/>
        </p:nvSpPr>
        <p:spPr bwMode="auto">
          <a:xfrm>
            <a:off x="4572000" y="6286520"/>
            <a:ext cx="3321742" cy="369332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PHENIX, </a:t>
            </a:r>
            <a:r>
              <a:rPr lang="nb-NO" dirty="0">
                <a:solidFill>
                  <a:schemeClr val="tx2"/>
                </a:solidFill>
              </a:rPr>
              <a:t>PRL 91 (2003) 072303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22" name="Picture 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0988" y="1473476"/>
            <a:ext cx="4291012" cy="3626886"/>
          </a:xfrm>
          <a:prstGeom prst="rect">
            <a:avLst/>
          </a:prstGeom>
          <a:noFill/>
        </p:spPr>
      </p:pic>
      <p:pic>
        <p:nvPicPr>
          <p:cNvPr id="23" name="Picture 9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1474147"/>
            <a:ext cx="4289425" cy="3625544"/>
          </a:xfrm>
          <a:prstGeom prst="rect">
            <a:avLst/>
          </a:prstGeom>
          <a:noFill/>
        </p:spPr>
      </p:pic>
      <p:grpSp>
        <p:nvGrpSpPr>
          <p:cNvPr id="15" name="Groupe 14"/>
          <p:cNvGrpSpPr/>
          <p:nvPr/>
        </p:nvGrpSpPr>
        <p:grpSpPr>
          <a:xfrm>
            <a:off x="1857356" y="2428868"/>
            <a:ext cx="2143140" cy="1571636"/>
            <a:chOff x="1857356" y="2428868"/>
            <a:chExt cx="2143140" cy="1571636"/>
          </a:xfrm>
        </p:grpSpPr>
        <p:sp>
          <p:nvSpPr>
            <p:cNvPr id="12" name="Text Box 20"/>
            <p:cNvSpPr txBox="1">
              <a:spLocks noChangeArrowheads="1"/>
            </p:cNvSpPr>
            <p:nvPr/>
          </p:nvSpPr>
          <p:spPr bwMode="auto">
            <a:xfrm>
              <a:off x="1857356" y="2428868"/>
              <a:ext cx="2143140" cy="646331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b="1" dirty="0" smtClean="0">
                  <a:solidFill>
                    <a:srgbClr val="C00000"/>
                  </a:solidFill>
                </a:rPr>
                <a:t>Suppression </a:t>
              </a:r>
            </a:p>
            <a:p>
              <a:pPr algn="ctr"/>
              <a:r>
                <a:rPr lang="fr-FR" b="1" dirty="0" smtClean="0">
                  <a:solidFill>
                    <a:srgbClr val="C00000"/>
                  </a:solidFill>
                </a:rPr>
                <a:t>by a factor  5 !</a:t>
              </a:r>
            </a:p>
          </p:txBody>
        </p:sp>
        <p:sp>
          <p:nvSpPr>
            <p:cNvPr id="14" name="Flèche vers le bas 13"/>
            <p:cNvSpPr/>
            <p:nvPr/>
          </p:nvSpPr>
          <p:spPr>
            <a:xfrm>
              <a:off x="3071802" y="3143248"/>
              <a:ext cx="428628" cy="857256"/>
            </a:xfrm>
            <a:prstGeom prst="downArrow">
              <a:avLst/>
            </a:prstGeom>
            <a:solidFill>
              <a:schemeClr val="bg2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22"/>
          <p:cNvGrpSpPr>
            <a:grpSpLocks/>
          </p:cNvGrpSpPr>
          <p:nvPr/>
        </p:nvGrpSpPr>
        <p:grpSpPr bwMode="auto">
          <a:xfrm>
            <a:off x="7218393" y="5000636"/>
            <a:ext cx="1782763" cy="1371600"/>
            <a:chOff x="4589" y="48"/>
            <a:chExt cx="1123" cy="864"/>
          </a:xfrm>
        </p:grpSpPr>
        <p:sp>
          <p:nvSpPr>
            <p:cNvPr id="25" name="Oval 23"/>
            <p:cNvSpPr>
              <a:spLocks noChangeArrowheads="1"/>
            </p:cNvSpPr>
            <p:nvPr/>
          </p:nvSpPr>
          <p:spPr bwMode="auto">
            <a:xfrm>
              <a:off x="4783" y="48"/>
              <a:ext cx="864" cy="864"/>
            </a:xfrm>
            <a:prstGeom prst="ellipse">
              <a:avLst/>
            </a:prstGeom>
            <a:solidFill>
              <a:srgbClr val="CCFFFF">
                <a:alpha val="5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4589" y="154"/>
              <a:ext cx="717" cy="422"/>
            </a:xfrm>
            <a:custGeom>
              <a:avLst/>
              <a:gdLst/>
              <a:ahLst/>
              <a:cxnLst>
                <a:cxn ang="0">
                  <a:pos x="0" y="422"/>
                </a:cxn>
                <a:cxn ang="0">
                  <a:pos x="333" y="418"/>
                </a:cxn>
                <a:cxn ang="0">
                  <a:pos x="455" y="264"/>
                </a:cxn>
                <a:cxn ang="0">
                  <a:pos x="579" y="276"/>
                </a:cxn>
                <a:cxn ang="0">
                  <a:pos x="684" y="154"/>
                </a:cxn>
                <a:cxn ang="0">
                  <a:pos x="717" y="0"/>
                </a:cxn>
              </a:cxnLst>
              <a:rect l="0" t="0" r="r" b="b"/>
              <a:pathLst>
                <a:path w="717" h="422">
                  <a:moveTo>
                    <a:pt x="0" y="422"/>
                  </a:moveTo>
                  <a:lnTo>
                    <a:pt x="333" y="418"/>
                  </a:lnTo>
                  <a:lnTo>
                    <a:pt x="455" y="264"/>
                  </a:lnTo>
                  <a:lnTo>
                    <a:pt x="579" y="276"/>
                  </a:lnTo>
                  <a:lnTo>
                    <a:pt x="684" y="154"/>
                  </a:lnTo>
                  <a:lnTo>
                    <a:pt x="717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Freeform 25"/>
            <p:cNvSpPr>
              <a:spLocks/>
            </p:cNvSpPr>
            <p:nvPr/>
          </p:nvSpPr>
          <p:spPr bwMode="auto">
            <a:xfrm flipH="1" flipV="1">
              <a:off x="5215" y="433"/>
              <a:ext cx="497" cy="140"/>
            </a:xfrm>
            <a:custGeom>
              <a:avLst/>
              <a:gdLst/>
              <a:ahLst/>
              <a:cxnLst>
                <a:cxn ang="0">
                  <a:pos x="0" y="328"/>
                </a:cxn>
                <a:cxn ang="0">
                  <a:pos x="680" y="328"/>
                </a:cxn>
                <a:cxn ang="0">
                  <a:pos x="856" y="0"/>
                </a:cxn>
              </a:cxnLst>
              <a:rect l="0" t="0" r="r" b="b"/>
              <a:pathLst>
                <a:path w="856" h="328">
                  <a:moveTo>
                    <a:pt x="0" y="328"/>
                  </a:moveTo>
                  <a:lnTo>
                    <a:pt x="680" y="328"/>
                  </a:lnTo>
                  <a:lnTo>
                    <a:pt x="856" y="0"/>
                  </a:ln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5263" y="337"/>
              <a:ext cx="56" cy="74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80" y="11"/>
                </a:cxn>
                <a:cxn ang="0">
                  <a:pos x="16" y="75"/>
                </a:cxn>
                <a:cxn ang="0">
                  <a:pos x="104" y="75"/>
                </a:cxn>
                <a:cxn ang="0">
                  <a:pos x="48" y="131"/>
                </a:cxn>
                <a:cxn ang="0">
                  <a:pos x="96" y="131"/>
                </a:cxn>
              </a:cxnLst>
              <a:rect l="0" t="0" r="r" b="b"/>
              <a:pathLst>
                <a:path w="109" h="140">
                  <a:moveTo>
                    <a:pt x="0" y="11"/>
                  </a:moveTo>
                  <a:cubicBezTo>
                    <a:pt x="38" y="5"/>
                    <a:pt x="77" y="0"/>
                    <a:pt x="80" y="11"/>
                  </a:cubicBezTo>
                  <a:cubicBezTo>
                    <a:pt x="83" y="22"/>
                    <a:pt x="12" y="64"/>
                    <a:pt x="16" y="75"/>
                  </a:cubicBezTo>
                  <a:cubicBezTo>
                    <a:pt x="20" y="86"/>
                    <a:pt x="99" y="66"/>
                    <a:pt x="104" y="75"/>
                  </a:cubicBezTo>
                  <a:cubicBezTo>
                    <a:pt x="109" y="84"/>
                    <a:pt x="49" y="122"/>
                    <a:pt x="48" y="131"/>
                  </a:cubicBezTo>
                  <a:cubicBezTo>
                    <a:pt x="47" y="140"/>
                    <a:pt x="88" y="132"/>
                    <a:pt x="96" y="131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auto">
            <a:xfrm flipH="1">
              <a:off x="5167" y="336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28"/>
            <p:cNvSpPr>
              <a:spLocks noChangeArrowheads="1"/>
            </p:cNvSpPr>
            <p:nvPr/>
          </p:nvSpPr>
          <p:spPr bwMode="auto">
            <a:xfrm flipH="1">
              <a:off x="4879" y="384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Oval 29"/>
            <p:cNvSpPr>
              <a:spLocks noChangeArrowheads="1"/>
            </p:cNvSpPr>
            <p:nvPr/>
          </p:nvSpPr>
          <p:spPr bwMode="auto">
            <a:xfrm flipH="1">
              <a:off x="5023" y="52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Oval 30"/>
            <p:cNvSpPr>
              <a:spLocks noChangeArrowheads="1"/>
            </p:cNvSpPr>
            <p:nvPr/>
          </p:nvSpPr>
          <p:spPr bwMode="auto">
            <a:xfrm flipH="1">
              <a:off x="5184" y="4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Oval 31"/>
            <p:cNvSpPr>
              <a:spLocks noChangeArrowheads="1"/>
            </p:cNvSpPr>
            <p:nvPr/>
          </p:nvSpPr>
          <p:spPr bwMode="auto">
            <a:xfrm flipH="1">
              <a:off x="5023" y="33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32"/>
            <p:cNvSpPr>
              <a:spLocks noChangeArrowheads="1"/>
            </p:cNvSpPr>
            <p:nvPr/>
          </p:nvSpPr>
          <p:spPr bwMode="auto">
            <a:xfrm flipH="1">
              <a:off x="5167" y="624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33"/>
            <p:cNvSpPr>
              <a:spLocks noChangeArrowheads="1"/>
            </p:cNvSpPr>
            <p:nvPr/>
          </p:nvSpPr>
          <p:spPr bwMode="auto">
            <a:xfrm flipH="1">
              <a:off x="5311" y="38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Oval 34"/>
            <p:cNvSpPr>
              <a:spLocks noChangeArrowheads="1"/>
            </p:cNvSpPr>
            <p:nvPr/>
          </p:nvSpPr>
          <p:spPr bwMode="auto">
            <a:xfrm flipH="1">
              <a:off x="5023" y="43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Oval 35"/>
            <p:cNvSpPr>
              <a:spLocks noChangeArrowheads="1"/>
            </p:cNvSpPr>
            <p:nvPr/>
          </p:nvSpPr>
          <p:spPr bwMode="auto">
            <a:xfrm flipH="1">
              <a:off x="4879" y="528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Oval 36"/>
            <p:cNvSpPr>
              <a:spLocks noChangeArrowheads="1"/>
            </p:cNvSpPr>
            <p:nvPr/>
          </p:nvSpPr>
          <p:spPr bwMode="auto">
            <a:xfrm flipH="1">
              <a:off x="5071" y="672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37"/>
            <p:cNvSpPr>
              <a:spLocks noChangeArrowheads="1"/>
            </p:cNvSpPr>
            <p:nvPr/>
          </p:nvSpPr>
          <p:spPr bwMode="auto">
            <a:xfrm flipH="1">
              <a:off x="4927" y="624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38"/>
            <p:cNvSpPr>
              <a:spLocks noChangeArrowheads="1"/>
            </p:cNvSpPr>
            <p:nvPr/>
          </p:nvSpPr>
          <p:spPr bwMode="auto">
            <a:xfrm flipH="1">
              <a:off x="5184" y="144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Oval 39"/>
            <p:cNvSpPr>
              <a:spLocks noChangeArrowheads="1"/>
            </p:cNvSpPr>
            <p:nvPr/>
          </p:nvSpPr>
          <p:spPr bwMode="auto">
            <a:xfrm flipH="1">
              <a:off x="5071" y="240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Oval 40"/>
            <p:cNvSpPr>
              <a:spLocks noChangeArrowheads="1"/>
            </p:cNvSpPr>
            <p:nvPr/>
          </p:nvSpPr>
          <p:spPr bwMode="auto">
            <a:xfrm flipH="1">
              <a:off x="4927" y="28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" name="Oval 41"/>
            <p:cNvSpPr>
              <a:spLocks noChangeArrowheads="1"/>
            </p:cNvSpPr>
            <p:nvPr/>
          </p:nvSpPr>
          <p:spPr bwMode="auto">
            <a:xfrm flipH="1">
              <a:off x="5407" y="24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Oval 42"/>
            <p:cNvSpPr>
              <a:spLocks noChangeArrowheads="1"/>
            </p:cNvSpPr>
            <p:nvPr/>
          </p:nvSpPr>
          <p:spPr bwMode="auto">
            <a:xfrm flipH="1">
              <a:off x="5455" y="432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Oval 43"/>
            <p:cNvSpPr>
              <a:spLocks noChangeArrowheads="1"/>
            </p:cNvSpPr>
            <p:nvPr/>
          </p:nvSpPr>
          <p:spPr bwMode="auto">
            <a:xfrm flipH="1">
              <a:off x="5280" y="720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Oval 44"/>
            <p:cNvSpPr>
              <a:spLocks noChangeArrowheads="1"/>
            </p:cNvSpPr>
            <p:nvPr/>
          </p:nvSpPr>
          <p:spPr bwMode="auto">
            <a:xfrm flipH="1">
              <a:off x="5455" y="57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45"/>
            <p:cNvSpPr>
              <a:spLocks noChangeArrowheads="1"/>
            </p:cNvSpPr>
            <p:nvPr/>
          </p:nvSpPr>
          <p:spPr bwMode="auto">
            <a:xfrm flipH="1">
              <a:off x="5520" y="288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46"/>
            <p:cNvSpPr>
              <a:spLocks noChangeArrowheads="1"/>
            </p:cNvSpPr>
            <p:nvPr/>
          </p:nvSpPr>
          <p:spPr bwMode="auto">
            <a:xfrm flipH="1">
              <a:off x="5023" y="144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Oval 47"/>
            <p:cNvSpPr>
              <a:spLocks noChangeArrowheads="1"/>
            </p:cNvSpPr>
            <p:nvPr/>
          </p:nvSpPr>
          <p:spPr bwMode="auto">
            <a:xfrm flipH="1">
              <a:off x="5167" y="816"/>
              <a:ext cx="48" cy="4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Oval 48"/>
            <p:cNvSpPr>
              <a:spLocks noChangeArrowheads="1"/>
            </p:cNvSpPr>
            <p:nvPr/>
          </p:nvSpPr>
          <p:spPr bwMode="auto">
            <a:xfrm flipH="1">
              <a:off x="4944" y="720"/>
              <a:ext cx="48" cy="48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Oval 49"/>
            <p:cNvSpPr>
              <a:spLocks noChangeArrowheads="1"/>
            </p:cNvSpPr>
            <p:nvPr/>
          </p:nvSpPr>
          <p:spPr bwMode="auto">
            <a:xfrm flipH="1">
              <a:off x="5311" y="528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Oval 50"/>
            <p:cNvSpPr>
              <a:spLocks noChangeArrowheads="1"/>
            </p:cNvSpPr>
            <p:nvPr/>
          </p:nvSpPr>
          <p:spPr bwMode="auto">
            <a:xfrm flipH="1">
              <a:off x="5424" y="672"/>
              <a:ext cx="48" cy="48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5" name="Groupe 54"/>
          <p:cNvGrpSpPr/>
          <p:nvPr/>
        </p:nvGrpSpPr>
        <p:grpSpPr>
          <a:xfrm>
            <a:off x="5857884" y="2643182"/>
            <a:ext cx="1989138" cy="1638305"/>
            <a:chOff x="5857884" y="2643182"/>
            <a:chExt cx="1989138" cy="1638305"/>
          </a:xfrm>
        </p:grpSpPr>
        <p:sp>
          <p:nvSpPr>
            <p:cNvPr id="21" name="Text Box 51"/>
            <p:cNvSpPr txBox="1">
              <a:spLocks noChangeArrowheads="1"/>
            </p:cNvSpPr>
            <p:nvPr/>
          </p:nvSpPr>
          <p:spPr bwMode="auto">
            <a:xfrm>
              <a:off x="5857884" y="3357562"/>
              <a:ext cx="1989138" cy="923925"/>
            </a:xfrm>
            <a:prstGeom prst="rect">
              <a:avLst/>
            </a:prstGeom>
            <a:solidFill>
              <a:schemeClr val="bg2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>
                  <a:solidFill>
                    <a:srgbClr val="002060"/>
                  </a:solidFill>
                </a:rPr>
                <a:t>« Cronin </a:t>
              </a:r>
              <a:r>
                <a:rPr lang="fr-FR" dirty="0" err="1" smtClean="0">
                  <a:solidFill>
                    <a:srgbClr val="002060"/>
                  </a:solidFill>
                </a:rPr>
                <a:t>effect</a:t>
              </a:r>
              <a:r>
                <a:rPr lang="fr-FR" dirty="0" smtClean="0">
                  <a:solidFill>
                    <a:srgbClr val="002060"/>
                  </a:solidFill>
                </a:rPr>
                <a:t> »</a:t>
              </a:r>
              <a:endParaRPr lang="fr-FR" dirty="0">
                <a:solidFill>
                  <a:srgbClr val="002060"/>
                </a:solidFill>
              </a:endParaRPr>
            </a:p>
            <a:p>
              <a:pPr algn="ctr"/>
              <a:r>
                <a:rPr lang="fr-FR" dirty="0" smtClean="0">
                  <a:solidFill>
                    <a:srgbClr val="002060"/>
                  </a:solidFill>
                </a:rPr>
                <a:t>Multiple scattering</a:t>
              </a:r>
              <a:endParaRPr lang="fr-FR" dirty="0">
                <a:solidFill>
                  <a:srgbClr val="002060"/>
                </a:solidFill>
              </a:endParaRPr>
            </a:p>
            <a:p>
              <a:pPr algn="ctr"/>
              <a:r>
                <a:rPr lang="fr-FR" dirty="0" err="1" smtClean="0">
                  <a:solidFill>
                    <a:srgbClr val="002060"/>
                  </a:solidFill>
                </a:rPr>
                <a:t>of</a:t>
              </a:r>
              <a:r>
                <a:rPr lang="fr-FR" dirty="0" smtClean="0">
                  <a:solidFill>
                    <a:srgbClr val="002060"/>
                  </a:solidFill>
                </a:rPr>
                <a:t> initial partons</a:t>
              </a:r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54" name="Flèche vers le bas 53"/>
            <p:cNvSpPr/>
            <p:nvPr/>
          </p:nvSpPr>
          <p:spPr>
            <a:xfrm rot="10800000">
              <a:off x="6143636" y="2643182"/>
              <a:ext cx="428628" cy="714380"/>
            </a:xfrm>
            <a:prstGeom prst="downArrow">
              <a:avLst>
                <a:gd name="adj1" fmla="val 50000"/>
                <a:gd name="adj2" fmla="val 64713"/>
              </a:avLst>
            </a:prstGeom>
            <a:solidFill>
              <a:schemeClr val="bg2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ZoneTexte 55"/>
          <p:cNvSpPr txBox="1"/>
          <p:nvPr/>
        </p:nvSpPr>
        <p:spPr>
          <a:xfrm>
            <a:off x="714348" y="6286520"/>
            <a:ext cx="3567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(slightly old, but pedagogical, data)</a:t>
            </a:r>
            <a:endParaRPr lang="en-US" dirty="0"/>
          </a:p>
        </p:txBody>
      </p:sp>
      <p:sp>
        <p:nvSpPr>
          <p:cNvPr id="61" name="Ellipse 60"/>
          <p:cNvSpPr/>
          <p:nvPr/>
        </p:nvSpPr>
        <p:spPr>
          <a:xfrm>
            <a:off x="285720" y="214290"/>
            <a:ext cx="214314" cy="571504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Ellipse 61"/>
          <p:cNvSpPr/>
          <p:nvPr/>
        </p:nvSpPr>
        <p:spPr>
          <a:xfrm>
            <a:off x="714348" y="285728"/>
            <a:ext cx="214314" cy="571504"/>
          </a:xfrm>
          <a:prstGeom prst="ellipse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3" name="Connecteur droit avec flèche 62"/>
          <p:cNvCxnSpPr>
            <a:stCxn id="61" idx="6"/>
          </p:cNvCxnSpPr>
          <p:nvPr/>
        </p:nvCxnSpPr>
        <p:spPr>
          <a:xfrm>
            <a:off x="500034" y="500042"/>
            <a:ext cx="35719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/>
          <p:nvPr/>
        </p:nvCxnSpPr>
        <p:spPr>
          <a:xfrm flipH="1">
            <a:off x="357158" y="569892"/>
            <a:ext cx="35719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suppression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5" descr="raa_photon_pi0_eta_4.png                                       0061C1BCMacintosh HD                   87E65A37: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90" y="1142985"/>
            <a:ext cx="6317878" cy="4500594"/>
          </a:xfrm>
          <a:prstGeom prst="rect">
            <a:avLst/>
          </a:prstGeom>
          <a:noFill/>
        </p:spPr>
      </p:pic>
      <p:sp>
        <p:nvSpPr>
          <p:cNvPr id="13" name="ZoneTexte 12"/>
          <p:cNvSpPr txBox="1"/>
          <p:nvPr/>
        </p:nvSpPr>
        <p:spPr>
          <a:xfrm>
            <a:off x="6357950" y="1214422"/>
            <a:ext cx="2643206" cy="5057804"/>
          </a:xfrm>
          <a:prstGeom prst="rect">
            <a:avLst/>
          </a:prstGeom>
        </p:spPr>
        <p:txBody>
          <a:bodyPr vert="horz" wrap="square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/>
              <a:buChar char="à"/>
            </a:pPr>
            <a:r>
              <a:rPr lang="en-US" dirty="0" smtClean="0"/>
              <a:t> Comparisons to </a:t>
            </a:r>
            <a:r>
              <a:rPr lang="en-US" u="sng" dirty="0" smtClean="0"/>
              <a:t>models</a:t>
            </a:r>
            <a:r>
              <a:rPr lang="en-US" dirty="0" smtClean="0"/>
              <a:t>, including </a:t>
            </a:r>
            <a:r>
              <a:rPr lang="en-US" u="sng" dirty="0" smtClean="0"/>
              <a:t>experimental</a:t>
            </a:r>
            <a:r>
              <a:rPr lang="en-US" dirty="0" smtClean="0"/>
              <a:t> errors provide physical properties, e.g. </a:t>
            </a:r>
            <a:r>
              <a:rPr lang="en-US" dirty="0" err="1" smtClean="0"/>
              <a:t>dN</a:t>
            </a:r>
            <a:r>
              <a:rPr lang="en-US" baseline="-25000" dirty="0" err="1" smtClean="0"/>
              <a:t>gluons</a:t>
            </a:r>
            <a:r>
              <a:rPr lang="en-US" dirty="0" smtClean="0"/>
              <a:t>/</a:t>
            </a:r>
            <a:r>
              <a:rPr lang="en-US" dirty="0" err="1" smtClean="0"/>
              <a:t>dy</a:t>
            </a:r>
            <a:r>
              <a:rPr lang="en-US" dirty="0" smtClean="0"/>
              <a:t> = 1400 </a:t>
            </a:r>
            <a:r>
              <a:rPr lang="en-US" spc="-1800" baseline="30000" dirty="0" smtClean="0"/>
              <a:t>+</a:t>
            </a:r>
            <a:r>
              <a:rPr lang="en-US" baseline="-25000" dirty="0" smtClean="0"/>
              <a:t>–</a:t>
            </a:r>
            <a:r>
              <a:rPr lang="en-US" spc="-1800" baseline="30000" dirty="0" smtClean="0"/>
              <a:t>2</a:t>
            </a:r>
            <a:r>
              <a:rPr lang="en-US" baseline="-25000" dirty="0" smtClean="0"/>
              <a:t>3</a:t>
            </a:r>
            <a:r>
              <a:rPr lang="en-US" spc="-1800" baseline="30000" dirty="0" smtClean="0"/>
              <a:t>0</a:t>
            </a:r>
            <a:r>
              <a:rPr lang="en-US" baseline="-25000" dirty="0" smtClean="0"/>
              <a:t>7</a:t>
            </a:r>
            <a:r>
              <a:rPr lang="en-US" spc="-1800" baseline="30000" dirty="0" smtClean="0"/>
              <a:t>0</a:t>
            </a:r>
            <a:r>
              <a:rPr lang="en-US" baseline="-25000" dirty="0" smtClean="0"/>
              <a:t>5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5716282" y="630776"/>
            <a:ext cx="3284874" cy="369332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fr-FR" dirty="0" smtClean="0">
                <a:solidFill>
                  <a:schemeClr val="tx2"/>
                </a:solidFill>
              </a:rPr>
              <a:t>PHENIX, PRC77 (2008) 064907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1810"/>
          <a:stretch>
            <a:fillRect/>
          </a:stretch>
        </p:blipFill>
        <p:spPr bwMode="auto">
          <a:xfrm>
            <a:off x="6286512" y="2928934"/>
            <a:ext cx="2928958" cy="261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ZoneTexte 17"/>
          <p:cNvSpPr txBox="1"/>
          <p:nvPr/>
        </p:nvSpPr>
        <p:spPr>
          <a:xfrm>
            <a:off x="3721345" y="2222177"/>
            <a:ext cx="220797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accent5">
                    <a:lumMod val="75000"/>
                  </a:schemeClr>
                </a:solidFill>
              </a:rPr>
              <a:t>Blind photons!</a:t>
            </a:r>
            <a:endParaRPr lang="en-US" sz="2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000100" y="5696514"/>
            <a:ext cx="7072362" cy="972574"/>
          </a:xfrm>
          <a:prstGeom prst="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600" dirty="0" smtClean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n-US" sz="2600" dirty="0" smtClean="0">
                <a:sym typeface="Wingdings" pitchFamily="2" charset="2"/>
              </a:rPr>
              <a:t> </a:t>
            </a:r>
            <a:r>
              <a:rPr lang="en-US" sz="2600" dirty="0" smtClean="0"/>
              <a:t>The matter is dense ! &gt;1000 gluons per </a:t>
            </a:r>
            <a:r>
              <a:rPr lang="el-GR" sz="2600" dirty="0" smtClean="0"/>
              <a:t>Δ</a:t>
            </a:r>
            <a:r>
              <a:rPr lang="fr-FR" sz="2600" dirty="0" smtClean="0"/>
              <a:t>y</a:t>
            </a:r>
            <a:endParaRPr lang="en-US" sz="2600" dirty="0" smtClean="0"/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600" dirty="0" smtClean="0"/>
              <a:t>@ LHC, should be even denser…</a:t>
            </a:r>
            <a:r>
              <a:rPr lang="fr-FR" sz="2600" dirty="0" smtClean="0"/>
              <a:t> </a:t>
            </a:r>
            <a:endParaRPr lang="en-US" sz="2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Back to back jets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pic>
        <p:nvPicPr>
          <p:cNvPr id="7" name="Picture 19" descr="event_17136_pt_gt_1_side_mf"/>
          <p:cNvPicPr>
            <a:picLocks noChangeAspect="1" noChangeArrowheads="1"/>
          </p:cNvPicPr>
          <p:nvPr/>
        </p:nvPicPr>
        <p:blipFill>
          <a:blip r:embed="rId2"/>
          <a:srcRect t="15574"/>
          <a:stretch>
            <a:fillRect/>
          </a:stretch>
        </p:blipFill>
        <p:spPr bwMode="auto">
          <a:xfrm>
            <a:off x="4343400" y="1214422"/>
            <a:ext cx="3886200" cy="2822590"/>
          </a:xfrm>
          <a:prstGeom prst="rect">
            <a:avLst/>
          </a:prstGeom>
          <a:noFill/>
        </p:spPr>
      </p:pic>
      <p:pic>
        <p:nvPicPr>
          <p:cNvPr id="8" name="Picture 20" descr="event_17136_pt_gt_1_top_mf"/>
          <p:cNvPicPr>
            <a:picLocks noChangeAspect="1" noChangeArrowheads="1"/>
          </p:cNvPicPr>
          <p:nvPr/>
        </p:nvPicPr>
        <p:blipFill>
          <a:blip r:embed="rId3"/>
          <a:srcRect t="15567"/>
          <a:stretch>
            <a:fillRect/>
          </a:stretch>
        </p:blipFill>
        <p:spPr bwMode="auto">
          <a:xfrm>
            <a:off x="990600" y="1214422"/>
            <a:ext cx="3886200" cy="2824177"/>
          </a:xfrm>
          <a:prstGeom prst="rect">
            <a:avLst/>
          </a:prstGeom>
          <a:noFill/>
        </p:spPr>
      </p:pic>
      <p:grpSp>
        <p:nvGrpSpPr>
          <p:cNvPr id="9" name="Group 30"/>
          <p:cNvGrpSpPr>
            <a:grpSpLocks/>
          </p:cNvGrpSpPr>
          <p:nvPr/>
        </p:nvGrpSpPr>
        <p:grpSpPr bwMode="auto">
          <a:xfrm>
            <a:off x="990600" y="3503613"/>
            <a:ext cx="7239000" cy="3048000"/>
            <a:chOff x="624" y="2304"/>
            <a:chExt cx="4560" cy="1920"/>
          </a:xfrm>
        </p:grpSpPr>
        <p:sp>
          <p:nvSpPr>
            <p:cNvPr id="10" name="Rectangle 22"/>
            <p:cNvSpPr>
              <a:spLocks noChangeArrowheads="1"/>
            </p:cNvSpPr>
            <p:nvPr/>
          </p:nvSpPr>
          <p:spPr bwMode="auto">
            <a:xfrm>
              <a:off x="624" y="2304"/>
              <a:ext cx="4560" cy="1920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>
                <a:solidFill>
                  <a:schemeClr val="accent1"/>
                </a:solidFill>
                <a:latin typeface="Times New Roman" pitchFamily="18" charset="0"/>
              </a:endParaRPr>
            </a:p>
          </p:txBody>
        </p:sp>
        <p:pic>
          <p:nvPicPr>
            <p:cNvPr id="11" name="Picture 23" descr="screenshot_06252k_front_r1177002_t25_ev9"/>
            <p:cNvPicPr>
              <a:picLocks noChangeAspect="1" noChangeArrowheads="1"/>
            </p:cNvPicPr>
            <p:nvPr/>
          </p:nvPicPr>
          <p:blipFill>
            <a:blip r:embed="rId4" cstate="print"/>
            <a:srcRect l="13234" t="1643" r="11960"/>
            <a:stretch>
              <a:fillRect/>
            </a:stretch>
          </p:blipFill>
          <p:spPr bwMode="auto">
            <a:xfrm>
              <a:off x="1104" y="2496"/>
              <a:ext cx="1466" cy="1488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4" descr="screenshot_06252k_side_r1177002_t25_ev9"/>
            <p:cNvPicPr>
              <a:picLocks noChangeAspect="1" noChangeArrowheads="1"/>
            </p:cNvPicPr>
            <p:nvPr/>
          </p:nvPicPr>
          <p:blipFill>
            <a:blip r:embed="rId5" cstate="print"/>
            <a:srcRect l="5396" t="4297" r="5995" b="5644"/>
            <a:stretch>
              <a:fillRect/>
            </a:stretch>
          </p:blipFill>
          <p:spPr bwMode="auto">
            <a:xfrm>
              <a:off x="3024" y="2496"/>
              <a:ext cx="1920" cy="150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3" name="Text Box 25"/>
            <p:cNvSpPr txBox="1">
              <a:spLocks noChangeArrowheads="1"/>
            </p:cNvSpPr>
            <p:nvPr/>
          </p:nvSpPr>
          <p:spPr bwMode="auto">
            <a:xfrm>
              <a:off x="2552" y="2774"/>
              <a:ext cx="472" cy="826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fr-FR" sz="8000">
                  <a:solidFill>
                    <a:schemeClr val="accent1"/>
                  </a:solidFill>
                  <a:latin typeface="Arial" charset="0"/>
                </a:rPr>
                <a:t>?</a:t>
              </a:r>
              <a:endParaRPr lang="en-US" sz="8000">
                <a:solidFill>
                  <a:schemeClr val="accent1"/>
                </a:solidFill>
                <a:latin typeface="Arial" charset="0"/>
              </a:endParaRP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1215" y="3959"/>
              <a:ext cx="329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accent1"/>
                  </a:solidFill>
                </a:rPr>
                <a:t>Quite difficult in </a:t>
              </a:r>
              <a:r>
                <a:rPr lang="en-US" dirty="0" err="1" smtClean="0">
                  <a:solidFill>
                    <a:schemeClr val="accent1"/>
                  </a:solidFill>
                </a:rPr>
                <a:t>Au+Au</a:t>
              </a:r>
              <a:r>
                <a:rPr lang="en-US" dirty="0" smtClean="0">
                  <a:solidFill>
                    <a:schemeClr val="accent1"/>
                  </a:solidFill>
                </a:rPr>
                <a:t> central collisions @ 200 </a:t>
              </a:r>
              <a:r>
                <a:rPr lang="en-US" dirty="0" err="1" smtClean="0">
                  <a:solidFill>
                    <a:schemeClr val="accent1"/>
                  </a:solidFill>
                </a:rPr>
                <a:t>GeV</a:t>
              </a:r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2466596" y="3357562"/>
            <a:ext cx="417710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mtClean="0">
                <a:solidFill>
                  <a:schemeClr val="accent1"/>
                </a:solidFill>
              </a:rPr>
              <a:t>Easy in 200 GeV proton+proton collisions</a:t>
            </a: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16" name="Picture 28" descr="star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4880" y="1308088"/>
            <a:ext cx="609600" cy="477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1447800"/>
          </a:xfrm>
        </p:spPr>
        <p:txBody>
          <a:bodyPr>
            <a:normAutofit/>
          </a:bodyPr>
          <a:lstStyle/>
          <a:p>
            <a:r>
              <a:rPr lang="en-US" dirty="0" smtClean="0"/>
              <a:t>3. Back to back jets</a:t>
            </a:r>
            <a:br>
              <a:rPr lang="en-US" dirty="0" smtClean="0"/>
            </a:br>
            <a:r>
              <a:rPr lang="en-US" dirty="0" smtClean="0"/>
              <a:t>      Another look to jet quenching…</a:t>
            </a:r>
            <a:endParaRPr lang="en-US" dirty="0"/>
          </a:p>
        </p:txBody>
      </p:sp>
      <p:sp>
        <p:nvSpPr>
          <p:cNvPr id="27" name="Espace réservé du texte 26"/>
          <p:cNvSpPr>
            <a:spLocks noGrp="1"/>
          </p:cNvSpPr>
          <p:nvPr>
            <p:ph type="body" idx="1"/>
          </p:nvPr>
        </p:nvSpPr>
        <p:spPr>
          <a:xfrm>
            <a:off x="281444" y="428604"/>
            <a:ext cx="4290556" cy="639762"/>
          </a:xfrm>
        </p:spPr>
        <p:txBody>
          <a:bodyPr/>
          <a:lstStyle/>
          <a:p>
            <a:r>
              <a:rPr lang="en-US" dirty="0" smtClean="0"/>
              <a:t>Peripheral collisions (60-80%)</a:t>
            </a:r>
            <a:endParaRPr lang="en-US" dirty="0"/>
          </a:p>
        </p:txBody>
      </p:sp>
      <p:sp>
        <p:nvSpPr>
          <p:cNvPr id="28" name="Espace réservé du texte 27"/>
          <p:cNvSpPr>
            <a:spLocks noGrp="1"/>
          </p:cNvSpPr>
          <p:nvPr>
            <p:ph type="body" sz="half" idx="3"/>
          </p:nvPr>
        </p:nvSpPr>
        <p:spPr>
          <a:xfrm>
            <a:off x="4645025" y="428604"/>
            <a:ext cx="4292241" cy="639762"/>
          </a:xfrm>
        </p:spPr>
        <p:txBody>
          <a:bodyPr/>
          <a:lstStyle/>
          <a:p>
            <a:r>
              <a:rPr lang="en-US" dirty="0" smtClean="0"/>
              <a:t>Central collisions (0-5%)</a:t>
            </a:r>
            <a:endParaRPr lang="en-US" dirty="0"/>
          </a:p>
        </p:txBody>
      </p:sp>
      <p:pic>
        <p:nvPicPr>
          <p:cNvPr id="25" name="Picture 2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80988" y="1831920"/>
            <a:ext cx="4291012" cy="2909997"/>
          </a:xfrm>
          <a:prstGeom prst="rect">
            <a:avLst/>
          </a:prstGeom>
          <a:noFill/>
        </p:spPr>
      </p:pic>
      <p:pic>
        <p:nvPicPr>
          <p:cNvPr id="26" name="Picture 14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648200" y="1832459"/>
            <a:ext cx="4289425" cy="2908920"/>
          </a:xfrm>
          <a:prstGeom prst="rect">
            <a:avLst/>
          </a:prstGeom>
          <a:noFill/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17" name="Text Box 22"/>
          <p:cNvSpPr txBox="1">
            <a:spLocks noChangeArrowheads="1"/>
          </p:cNvSpPr>
          <p:nvPr/>
        </p:nvSpPr>
        <p:spPr bwMode="auto">
          <a:xfrm>
            <a:off x="1454371" y="1916660"/>
            <a:ext cx="104592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fr-FR" dirty="0" smtClean="0">
                <a:solidFill>
                  <a:srgbClr val="00B050"/>
                </a:solidFill>
              </a:rPr>
              <a:t>Same</a:t>
            </a:r>
            <a:r>
              <a:rPr lang="fr-FR" sz="1800" dirty="0" smtClean="0">
                <a:solidFill>
                  <a:srgbClr val="00B050"/>
                </a:solidFill>
              </a:rPr>
              <a:t> </a:t>
            </a:r>
            <a:r>
              <a:rPr lang="fr-FR" sz="1800" dirty="0">
                <a:solidFill>
                  <a:srgbClr val="00B050"/>
                </a:solidFill>
              </a:rPr>
              <a:t>jet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18" name="Line 23"/>
          <p:cNvSpPr>
            <a:spLocks noChangeShapeType="1"/>
          </p:cNvSpPr>
          <p:nvPr/>
        </p:nvSpPr>
        <p:spPr bwMode="auto">
          <a:xfrm>
            <a:off x="2109774" y="2328858"/>
            <a:ext cx="533400" cy="457200"/>
          </a:xfrm>
          <a:prstGeom prst="line">
            <a:avLst/>
          </a:prstGeom>
          <a:noFill/>
          <a:ln w="38100">
            <a:solidFill>
              <a:srgbClr val="00B05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19" name="Text Box 24"/>
          <p:cNvSpPr txBox="1">
            <a:spLocks noChangeArrowheads="1"/>
          </p:cNvSpPr>
          <p:nvPr/>
        </p:nvSpPr>
        <p:spPr bwMode="auto">
          <a:xfrm>
            <a:off x="1941196" y="3845486"/>
            <a:ext cx="13449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fr-FR" dirty="0" smtClean="0">
                <a:solidFill>
                  <a:srgbClr val="C00000"/>
                </a:solidFill>
              </a:rPr>
              <a:t>Opposite jet</a:t>
            </a:r>
            <a:endParaRPr lang="en-US" sz="1800" dirty="0">
              <a:solidFill>
                <a:srgbClr val="C00000"/>
              </a:solidFill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 flipH="1" flipV="1">
            <a:off x="928662" y="3429000"/>
            <a:ext cx="1000132" cy="571504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22" name="Picture 28" descr="starlogo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5328" y="2011355"/>
            <a:ext cx="533400" cy="417513"/>
          </a:xfrm>
          <a:prstGeom prst="rect">
            <a:avLst/>
          </a:prstGeom>
          <a:noFill/>
        </p:spPr>
      </p:pic>
      <p:sp>
        <p:nvSpPr>
          <p:cNvPr id="29" name="Line 25"/>
          <p:cNvSpPr>
            <a:spLocks noChangeShapeType="1"/>
          </p:cNvSpPr>
          <p:nvPr/>
        </p:nvSpPr>
        <p:spPr bwMode="auto">
          <a:xfrm flipV="1">
            <a:off x="3286116" y="3429000"/>
            <a:ext cx="1000132" cy="571504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3" name="Groupe 32"/>
          <p:cNvGrpSpPr/>
          <p:nvPr/>
        </p:nvGrpSpPr>
        <p:grpSpPr>
          <a:xfrm>
            <a:off x="4894263" y="2011364"/>
            <a:ext cx="4191000" cy="3525568"/>
            <a:chOff x="4894263" y="2011364"/>
            <a:chExt cx="4191000" cy="3525568"/>
          </a:xfrm>
        </p:grpSpPr>
        <p:sp>
          <p:nvSpPr>
            <p:cNvPr id="12" name="Line 16"/>
            <p:cNvSpPr>
              <a:spLocks noChangeShapeType="1"/>
            </p:cNvSpPr>
            <p:nvPr/>
          </p:nvSpPr>
          <p:spPr bwMode="auto">
            <a:xfrm flipH="1" flipV="1">
              <a:off x="5357813" y="3429002"/>
              <a:ext cx="1143000" cy="1285876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8"/>
            <p:cNvSpPr>
              <a:spLocks noChangeArrowheads="1"/>
            </p:cNvSpPr>
            <p:nvPr/>
          </p:nvSpPr>
          <p:spPr bwMode="auto">
            <a:xfrm>
              <a:off x="4894263" y="4724402"/>
              <a:ext cx="4191000" cy="8125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ct val="20000"/>
                </a:spcBef>
              </a:pPr>
              <a:r>
                <a:rPr lang="en-US" dirty="0" smtClean="0">
                  <a:solidFill>
                    <a:srgbClr val="C00000"/>
                  </a:solidFill>
                </a:rPr>
                <a:t>In central collision, opposite jets disappear because of jet quenching</a:t>
              </a:r>
              <a:endParaRPr lang="en-US" dirty="0">
                <a:solidFill>
                  <a:srgbClr val="C00000"/>
                </a:solidFill>
              </a:endParaRPr>
            </a:p>
          </p:txBody>
        </p:sp>
        <p:pic>
          <p:nvPicPr>
            <p:cNvPr id="9" name="Picture 29" descr="starlogo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286376" y="2011364"/>
              <a:ext cx="533400" cy="417513"/>
            </a:xfrm>
            <a:prstGeom prst="rect">
              <a:avLst/>
            </a:prstGeom>
            <a:noFill/>
          </p:spPr>
        </p:pic>
        <p:sp>
          <p:nvSpPr>
            <p:cNvPr id="30" name="Line 16"/>
            <p:cNvSpPr>
              <a:spLocks noChangeShapeType="1"/>
            </p:cNvSpPr>
            <p:nvPr/>
          </p:nvSpPr>
          <p:spPr bwMode="auto">
            <a:xfrm flipV="1">
              <a:off x="7572395" y="3429000"/>
              <a:ext cx="1143009" cy="1285885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428596" y="4714884"/>
            <a:ext cx="4191000" cy="81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20000"/>
              </a:spcBef>
            </a:pPr>
            <a:r>
              <a:rPr lang="en-US" dirty="0" smtClean="0">
                <a:solidFill>
                  <a:schemeClr val="tx2"/>
                </a:solidFill>
              </a:rPr>
              <a:t>Take a “trigger” particle (</a:t>
            </a:r>
            <a:r>
              <a:rPr lang="en-US" dirty="0" err="1" smtClean="0">
                <a:solidFill>
                  <a:schemeClr val="tx2"/>
                </a:solidFill>
              </a:rPr>
              <a:t>p</a:t>
            </a:r>
            <a:r>
              <a:rPr lang="en-US" baseline="-25000" dirty="0" err="1" smtClean="0">
                <a:solidFill>
                  <a:schemeClr val="tx2"/>
                </a:solidFill>
              </a:rPr>
              <a:t>T</a:t>
            </a:r>
            <a:r>
              <a:rPr lang="en-US" dirty="0" smtClean="0">
                <a:solidFill>
                  <a:schemeClr val="tx2"/>
                </a:solidFill>
              </a:rPr>
              <a:t>&gt;4GeV/</a:t>
            </a:r>
            <a:r>
              <a:rPr lang="en-US" i="1" dirty="0" smtClean="0">
                <a:solidFill>
                  <a:schemeClr val="tx2"/>
                </a:solidFill>
              </a:rPr>
              <a:t>c</a:t>
            </a:r>
            <a:r>
              <a:rPr lang="en-US" dirty="0" smtClean="0">
                <a:solidFill>
                  <a:schemeClr val="tx2"/>
                </a:solidFill>
              </a:rPr>
              <a:t>) and look at the others (</a:t>
            </a:r>
            <a:r>
              <a:rPr lang="en-US" dirty="0" err="1" smtClean="0">
                <a:solidFill>
                  <a:schemeClr val="tx2"/>
                </a:solidFill>
              </a:rPr>
              <a:t>p</a:t>
            </a:r>
            <a:r>
              <a:rPr lang="en-US" baseline="-25000" dirty="0" err="1" smtClean="0">
                <a:solidFill>
                  <a:schemeClr val="tx2"/>
                </a:solidFill>
              </a:rPr>
              <a:t>T</a:t>
            </a:r>
            <a:r>
              <a:rPr lang="en-US" dirty="0" smtClean="0">
                <a:solidFill>
                  <a:schemeClr val="tx2"/>
                </a:solidFill>
              </a:rPr>
              <a:t>&gt;2GeV/</a:t>
            </a:r>
            <a:r>
              <a:rPr lang="en-US" i="1" dirty="0" smtClean="0">
                <a:solidFill>
                  <a:schemeClr val="tx2"/>
                </a:solidFill>
              </a:rPr>
              <a:t>c</a:t>
            </a:r>
            <a:r>
              <a:rPr lang="en-US" dirty="0" smtClean="0">
                <a:solidFill>
                  <a:schemeClr val="tx2"/>
                </a:solidFill>
              </a:rPr>
              <a:t>) azimuth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3277686" y="1500174"/>
            <a:ext cx="1080000" cy="158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 rot="10800000">
            <a:off x="2054810" y="1500174"/>
            <a:ext cx="1080000" cy="1588"/>
          </a:xfrm>
          <a:prstGeom prst="straightConnector1">
            <a:avLst/>
          </a:prstGeom>
          <a:ln w="38100">
            <a:solidFill>
              <a:srgbClr val="00206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1077402" y="1285860"/>
            <a:ext cx="914400" cy="500066"/>
          </a:xfrm>
          <a:prstGeom prst="rect">
            <a:avLst/>
          </a:prstGeom>
        </p:spPr>
        <p:txBody>
          <a:bodyPr vert="horz" wrap="none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400" dirty="0" smtClean="0">
                <a:solidFill>
                  <a:srgbClr val="002060"/>
                </a:solidFill>
              </a:rPr>
              <a:t>trigger</a:t>
            </a:r>
          </a:p>
        </p:txBody>
      </p:sp>
      <p:cxnSp>
        <p:nvCxnSpPr>
          <p:cNvPr id="34" name="Connecteur droit avec flèche 33"/>
          <p:cNvCxnSpPr/>
          <p:nvPr/>
        </p:nvCxnSpPr>
        <p:spPr>
          <a:xfrm rot="11820000">
            <a:off x="2104184" y="1300831"/>
            <a:ext cx="1080000" cy="1588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Ellipse 34"/>
          <p:cNvSpPr/>
          <p:nvPr/>
        </p:nvSpPr>
        <p:spPr>
          <a:xfrm>
            <a:off x="3134810" y="1428736"/>
            <a:ext cx="142876" cy="142876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ZoneTexte 35"/>
          <p:cNvSpPr txBox="1"/>
          <p:nvPr/>
        </p:nvSpPr>
        <p:spPr>
          <a:xfrm>
            <a:off x="777356" y="928670"/>
            <a:ext cx="914400" cy="500066"/>
          </a:xfrm>
          <a:prstGeom prst="rect">
            <a:avLst/>
          </a:prstGeom>
        </p:spPr>
        <p:txBody>
          <a:bodyPr vert="horz" wrap="none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400" dirty="0" smtClean="0">
                <a:solidFill>
                  <a:srgbClr val="00B050"/>
                </a:solidFill>
              </a:rPr>
              <a:t>near side</a:t>
            </a:r>
          </a:p>
        </p:txBody>
      </p:sp>
      <p:sp>
        <p:nvSpPr>
          <p:cNvPr id="37" name="ZoneTexte 36"/>
          <p:cNvSpPr txBox="1"/>
          <p:nvPr/>
        </p:nvSpPr>
        <p:spPr>
          <a:xfrm>
            <a:off x="3357554" y="1009983"/>
            <a:ext cx="914400" cy="806437"/>
          </a:xfrm>
          <a:prstGeom prst="rect">
            <a:avLst/>
          </a:prstGeom>
        </p:spPr>
        <p:txBody>
          <a:bodyPr vert="horz" wrap="none" rtlCol="0">
            <a:no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400" dirty="0" smtClean="0">
                <a:solidFill>
                  <a:srgbClr val="C00000"/>
                </a:solidFill>
              </a:rPr>
              <a:t>away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400" dirty="0" smtClean="0">
                <a:solidFill>
                  <a:srgbClr val="C00000"/>
                </a:solidFill>
              </a:rPr>
              <a:t>side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Back to back (</a:t>
            </a:r>
            <a:r>
              <a:rPr lang="en-US" dirty="0" err="1" smtClean="0"/>
              <a:t>d+Au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As always, it is very important to check for </a:t>
            </a:r>
            <a:r>
              <a:rPr lang="en-US" dirty="0" err="1" smtClean="0"/>
              <a:t>d+Au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64" t="56252" r="10208"/>
          <a:stretch>
            <a:fillRect/>
          </a:stretch>
        </p:blipFill>
        <p:spPr>
          <a:xfrm>
            <a:off x="4648200" y="1716159"/>
            <a:ext cx="4343400" cy="3213039"/>
          </a:xfrm>
          <a:prstGeom prst="rect">
            <a:avLst/>
          </a:prstGeom>
          <a:noFill/>
          <a:ln/>
        </p:spPr>
      </p:pic>
      <p:sp>
        <p:nvSpPr>
          <p:cNvPr id="10" name="Rectangle 30"/>
          <p:cNvSpPr>
            <a:spLocks noChangeArrowheads="1"/>
          </p:cNvSpPr>
          <p:nvPr/>
        </p:nvSpPr>
        <p:spPr bwMode="auto">
          <a:xfrm>
            <a:off x="5715008" y="559338"/>
            <a:ext cx="3075649" cy="369332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STAR, PRL 91 (2003) 072304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714744" y="5357826"/>
            <a:ext cx="4714908" cy="972574"/>
          </a:xfrm>
          <a:prstGeom prst="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600" dirty="0" smtClean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n-US" sz="2600" dirty="0" smtClean="0">
                <a:solidFill>
                  <a:schemeClr val="bg1"/>
                </a:solidFill>
                <a:sym typeface="Wingdings" pitchFamily="2" charset="2"/>
              </a:rPr>
              <a:t> The matter is opaque! 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600" dirty="0" smtClean="0">
                <a:solidFill>
                  <a:schemeClr val="bg1"/>
                </a:solidFill>
                <a:sym typeface="Wingdings" pitchFamily="2" charset="2"/>
              </a:rPr>
              <a:t>@ LHC, full jet reconstruction…</a:t>
            </a:r>
          </a:p>
        </p:txBody>
      </p:sp>
      <p:pic>
        <p:nvPicPr>
          <p:cNvPr id="14" name="Picture 7" descr="PRL_cov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1538" y="3192793"/>
            <a:ext cx="2212967" cy="3209263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Wingdings" pitchFamily="2" charset="2"/>
              </a:rPr>
              <a:t> </a:t>
            </a:r>
            <a:r>
              <a:rPr lang="en-US" dirty="0" smtClean="0"/>
              <a:t>The origin of (my) mass…</a:t>
            </a:r>
            <a:endParaRPr lang="en-US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idx="1"/>
          </p:nvPr>
        </p:nvSpPr>
        <p:spPr>
          <a:xfrm>
            <a:off x="214282" y="1357298"/>
            <a:ext cx="8686800" cy="550070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i="1" dirty="0" smtClean="0"/>
              <a:t>“The world is </a:t>
            </a:r>
            <a:r>
              <a:rPr lang="en-US" i="1" dirty="0" err="1" smtClean="0"/>
              <a:t>massless</a:t>
            </a:r>
            <a:r>
              <a:rPr lang="en-US" i="1" dirty="0" smtClean="0"/>
              <a:t>”</a:t>
            </a:r>
            <a:r>
              <a:rPr lang="en-US" dirty="0" smtClean="0"/>
              <a:t> Guido, Monday</a:t>
            </a:r>
          </a:p>
          <a:p>
            <a:pPr>
              <a:buNone/>
            </a:pPr>
            <a:r>
              <a:rPr lang="en-US" dirty="0" smtClean="0"/>
              <a:t>Atomic mass =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≈ 02% from Higgs </a:t>
            </a: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+ 98% from QCD!</a:t>
            </a:r>
          </a:p>
          <a:p>
            <a:pPr>
              <a:buNone/>
            </a:pPr>
            <a:r>
              <a:rPr lang="en-US" dirty="0" smtClean="0">
                <a:solidFill>
                  <a:srgbClr val="0070C0"/>
                </a:solidFill>
              </a:rPr>
              <a:t>≈ 02% not yet seen…</a:t>
            </a:r>
          </a:p>
          <a:p>
            <a:pPr>
              <a:buNone/>
            </a:pP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+ 98% poorly understood</a:t>
            </a:r>
          </a:p>
          <a:p>
            <a:r>
              <a:rPr lang="en-US" dirty="0" smtClean="0"/>
              <a:t>We are then mostly made of confinement…</a:t>
            </a:r>
          </a:p>
          <a:p>
            <a:r>
              <a:rPr lang="en-US" dirty="0" smtClean="0"/>
              <a:t>This talk is all about deconfinement…</a:t>
            </a:r>
          </a:p>
          <a:p>
            <a:pPr algn="ctr">
              <a:buNone/>
            </a:pPr>
            <a:r>
              <a:rPr lang="en-US" i="1" dirty="0" smtClean="0"/>
              <a:t>“Hey guys, it’s only ≈5% of the universe!” </a:t>
            </a:r>
            <a:r>
              <a:rPr lang="en-US" dirty="0" smtClean="0">
                <a:sym typeface="Wingdings" pitchFamily="2" charset="2"/>
              </a:rPr>
              <a:t></a:t>
            </a:r>
            <a:r>
              <a:rPr lang="en-US" dirty="0" smtClean="0"/>
              <a:t> </a:t>
            </a:r>
          </a:p>
          <a:p>
            <a:pPr algn="ctr">
              <a:buNone/>
            </a:pPr>
            <a:r>
              <a:rPr lang="en-US" dirty="0" err="1" smtClean="0"/>
              <a:t>Yannick</a:t>
            </a:r>
            <a:r>
              <a:rPr lang="en-US" dirty="0" smtClean="0"/>
              <a:t>, Tuesday</a:t>
            </a:r>
          </a:p>
          <a:p>
            <a:pPr algn="ctr"/>
            <a:endParaRPr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9058" y="2143115"/>
            <a:ext cx="4500594" cy="2714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bd04912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96" y="428604"/>
            <a:ext cx="1373167" cy="1715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these seminal observations, </a:t>
            </a:r>
          </a:p>
          <a:p>
            <a:r>
              <a:rPr lang="en-US" dirty="0" smtClean="0"/>
              <a:t>a lot more jet-related observables…</a:t>
            </a:r>
          </a:p>
          <a:p>
            <a:r>
              <a:rPr lang="en-US" dirty="0" smtClean="0"/>
              <a:t>And new tools are showing up….</a:t>
            </a:r>
            <a:endParaRPr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jets observables and tools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e 40"/>
          <p:cNvGrpSpPr/>
          <p:nvPr/>
        </p:nvGrpSpPr>
        <p:grpSpPr>
          <a:xfrm>
            <a:off x="1785918" y="1341438"/>
            <a:ext cx="1357322" cy="873116"/>
            <a:chOff x="1857356" y="1341438"/>
            <a:chExt cx="1357322" cy="873116"/>
          </a:xfrm>
        </p:grpSpPr>
        <p:sp>
          <p:nvSpPr>
            <p:cNvPr id="29" name="Ellipse 28"/>
            <p:cNvSpPr/>
            <p:nvPr/>
          </p:nvSpPr>
          <p:spPr>
            <a:xfrm>
              <a:off x="1857356" y="1341438"/>
              <a:ext cx="857256" cy="87311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Ellipse 29"/>
            <p:cNvSpPr/>
            <p:nvPr/>
          </p:nvSpPr>
          <p:spPr>
            <a:xfrm>
              <a:off x="2357422" y="1341438"/>
              <a:ext cx="857256" cy="87311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Ellipse 39"/>
            <p:cNvSpPr/>
            <p:nvPr/>
          </p:nvSpPr>
          <p:spPr>
            <a:xfrm>
              <a:off x="2357422" y="1428736"/>
              <a:ext cx="357190" cy="714380"/>
            </a:xfrm>
            <a:prstGeom prst="ellipse">
              <a:avLst/>
            </a:prstGeom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Much More correlation…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160" descr="flow_subt3_data_cent6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071545"/>
            <a:ext cx="4357719" cy="2971171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2428860" y="2625579"/>
            <a:ext cx="1785918" cy="571504"/>
          </a:xfrm>
          <a:prstGeom prst="rect">
            <a:avLst/>
          </a:prstGeom>
        </p:spPr>
        <p:txBody>
          <a:bodyPr vert="horz" wrap="none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800" dirty="0" smtClean="0">
                <a:solidFill>
                  <a:srgbClr val="002060"/>
                </a:solidFill>
              </a:rPr>
              <a:t>In</a:t>
            </a:r>
            <a:r>
              <a:rPr lang="en-US" sz="2800" dirty="0" smtClean="0"/>
              <a:t> or </a:t>
            </a:r>
            <a:r>
              <a:rPr lang="en-US" sz="2800" dirty="0" smtClean="0">
                <a:solidFill>
                  <a:srgbClr val="FF0000"/>
                </a:solidFill>
              </a:rPr>
              <a:t>out</a:t>
            </a:r>
            <a:r>
              <a:rPr lang="en-US" sz="2800" dirty="0" smtClean="0"/>
              <a:t> ?</a:t>
            </a:r>
          </a:p>
        </p:txBody>
      </p:sp>
      <p:sp>
        <p:nvSpPr>
          <p:cNvPr id="22" name="Rectangle 172"/>
          <p:cNvSpPr>
            <a:spLocks noChangeArrowheads="1"/>
          </p:cNvSpPr>
          <p:nvPr/>
        </p:nvSpPr>
        <p:spPr bwMode="auto">
          <a:xfrm>
            <a:off x="1214414" y="71414"/>
            <a:ext cx="6650218" cy="369332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fr-FR" dirty="0" err="1" smtClean="0">
                <a:solidFill>
                  <a:schemeClr val="tx2"/>
                </a:solidFill>
              </a:rPr>
              <a:t>Here</a:t>
            </a:r>
            <a:r>
              <a:rPr lang="fr-FR" dirty="0" smtClean="0">
                <a:solidFill>
                  <a:schemeClr val="tx2"/>
                </a:solidFill>
              </a:rPr>
              <a:t>, all plots </a:t>
            </a:r>
            <a:r>
              <a:rPr lang="fr-FR" dirty="0" err="1" smtClean="0">
                <a:solidFill>
                  <a:schemeClr val="tx2"/>
                </a:solidFill>
              </a:rPr>
              <a:t>from</a:t>
            </a:r>
            <a:r>
              <a:rPr lang="fr-FR" dirty="0" smtClean="0">
                <a:solidFill>
                  <a:schemeClr val="tx2"/>
                </a:solidFill>
              </a:rPr>
              <a:t> STAR, </a:t>
            </a:r>
            <a:r>
              <a:rPr lang="fr-FR" dirty="0" err="1" smtClean="0">
                <a:solidFill>
                  <a:schemeClr val="tx2"/>
                </a:solidFill>
              </a:rPr>
              <a:t>see</a:t>
            </a:r>
            <a:r>
              <a:rPr lang="fr-FR" dirty="0" smtClean="0">
                <a:solidFill>
                  <a:schemeClr val="tx2"/>
                </a:solidFill>
              </a:rPr>
              <a:t> </a:t>
            </a:r>
            <a:r>
              <a:rPr lang="fr-FR" dirty="0" err="1" smtClean="0">
                <a:solidFill>
                  <a:schemeClr val="tx2"/>
                </a:solidFill>
              </a:rPr>
              <a:t>also</a:t>
            </a:r>
            <a:r>
              <a:rPr lang="fr-FR" dirty="0" smtClean="0">
                <a:solidFill>
                  <a:schemeClr val="tx2"/>
                </a:solidFill>
              </a:rPr>
              <a:t> PHENIX: PRC78 (2008) 014901</a:t>
            </a:r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9" name="Groupe 34"/>
          <p:cNvGrpSpPr/>
          <p:nvPr/>
        </p:nvGrpSpPr>
        <p:grpSpPr>
          <a:xfrm>
            <a:off x="1857356" y="1785926"/>
            <a:ext cx="1428760" cy="142876"/>
            <a:chOff x="1857356" y="1714488"/>
            <a:chExt cx="1428760" cy="142876"/>
          </a:xfrm>
        </p:grpSpPr>
        <p:cxnSp>
          <p:nvCxnSpPr>
            <p:cNvPr id="32" name="Connecteur droit avec flèche 31"/>
            <p:cNvCxnSpPr/>
            <p:nvPr/>
          </p:nvCxnSpPr>
          <p:spPr>
            <a:xfrm>
              <a:off x="2643174" y="1785926"/>
              <a:ext cx="642942" cy="158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Ellipse 32"/>
            <p:cNvSpPr/>
            <p:nvPr/>
          </p:nvSpPr>
          <p:spPr>
            <a:xfrm>
              <a:off x="2500298" y="1714488"/>
              <a:ext cx="142876" cy="142876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" name="Connecteur droit avec flèche 33"/>
            <p:cNvCxnSpPr/>
            <p:nvPr/>
          </p:nvCxnSpPr>
          <p:spPr>
            <a:xfrm flipH="1">
              <a:off x="1857356" y="1785926"/>
              <a:ext cx="642942" cy="1588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 35"/>
          <p:cNvGrpSpPr/>
          <p:nvPr/>
        </p:nvGrpSpPr>
        <p:grpSpPr>
          <a:xfrm rot="5400000">
            <a:off x="1714480" y="1643050"/>
            <a:ext cx="1428760" cy="142876"/>
            <a:chOff x="1857356" y="1714488"/>
            <a:chExt cx="1428760" cy="142876"/>
          </a:xfrm>
        </p:grpSpPr>
        <p:cxnSp>
          <p:nvCxnSpPr>
            <p:cNvPr id="37" name="Connecteur droit avec flèche 36"/>
            <p:cNvCxnSpPr/>
            <p:nvPr/>
          </p:nvCxnSpPr>
          <p:spPr>
            <a:xfrm>
              <a:off x="2643174" y="1785926"/>
              <a:ext cx="64294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Ellipse 37"/>
            <p:cNvSpPr/>
            <p:nvPr/>
          </p:nvSpPr>
          <p:spPr>
            <a:xfrm>
              <a:off x="2500298" y="1714488"/>
              <a:ext cx="142876" cy="14287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9" name="Connecteur droit avec flèche 38"/>
            <p:cNvCxnSpPr/>
            <p:nvPr/>
          </p:nvCxnSpPr>
          <p:spPr>
            <a:xfrm flipH="1">
              <a:off x="1857356" y="1785926"/>
              <a:ext cx="642942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57"/>
          <p:cNvGrpSpPr/>
          <p:nvPr/>
        </p:nvGrpSpPr>
        <p:grpSpPr>
          <a:xfrm>
            <a:off x="4514856" y="3657608"/>
            <a:ext cx="4486300" cy="3700482"/>
            <a:chOff x="4514856" y="3657608"/>
            <a:chExt cx="4486300" cy="3700482"/>
          </a:xfrm>
        </p:grpSpPr>
        <p:sp>
          <p:nvSpPr>
            <p:cNvPr id="28" name="Rectangle 172"/>
            <p:cNvSpPr>
              <a:spLocks noChangeArrowheads="1"/>
            </p:cNvSpPr>
            <p:nvPr/>
          </p:nvSpPr>
          <p:spPr bwMode="auto">
            <a:xfrm rot="16200000">
              <a:off x="7816216" y="4967741"/>
              <a:ext cx="1723549" cy="646331"/>
            </a:xfrm>
            <a:prstGeom prst="rect">
              <a:avLst/>
            </a:prstGeom>
            <a:ln>
              <a:headEnd/>
              <a:tailEnd/>
            </a:ln>
            <a:effectLst>
              <a:outerShdw blurRad="76200" dist="50800" dir="5400000" rotWithShape="0">
                <a:srgbClr val="4E3B30">
                  <a:alpha val="60000"/>
                </a:srgbClr>
              </a:outerShdw>
              <a:softEdge rad="63500"/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 algn="ctr"/>
              <a:r>
                <a:rPr lang="fr-FR" dirty="0" smtClean="0">
                  <a:solidFill>
                    <a:schemeClr val="tx2"/>
                  </a:solidFill>
                </a:rPr>
                <a:t>STAR: PRL102 </a:t>
              </a:r>
            </a:p>
            <a:p>
              <a:pPr algn="ctr"/>
              <a:r>
                <a:rPr lang="fr-FR" dirty="0" smtClean="0">
                  <a:solidFill>
                    <a:schemeClr val="tx2"/>
                  </a:solidFill>
                </a:rPr>
                <a:t>(2009) 052302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8595" t="62563" r="6460" b="6030"/>
            <a:stretch>
              <a:fillRect/>
            </a:stretch>
          </p:blipFill>
          <p:spPr bwMode="auto">
            <a:xfrm>
              <a:off x="5131362" y="4143380"/>
              <a:ext cx="3291863" cy="2571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9" name="ZoneTexte 48"/>
            <p:cNvSpPr txBox="1"/>
            <p:nvPr/>
          </p:nvSpPr>
          <p:spPr>
            <a:xfrm>
              <a:off x="4514856" y="4157674"/>
              <a:ext cx="914400" cy="914400"/>
            </a:xfrm>
            <a:prstGeom prst="rect">
              <a:avLst/>
            </a:prstGeom>
          </p:spPr>
          <p:txBody>
            <a:bodyPr vert="horz" wrap="none" rtlCol="0">
              <a:norm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70000"/>
              </a:pPr>
              <a:r>
                <a:rPr lang="el-GR" sz="2000" dirty="0" smtClean="0"/>
                <a:t>Δφ</a:t>
              </a:r>
              <a:r>
                <a:rPr lang="fr-FR" sz="2000" baseline="-25000" dirty="0" smtClean="0"/>
                <a:t>12</a:t>
              </a:r>
              <a:endParaRPr lang="en-US" sz="2000" baseline="-25000" dirty="0" smtClean="0"/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7786710" y="6443690"/>
              <a:ext cx="914400" cy="914400"/>
            </a:xfrm>
            <a:prstGeom prst="rect">
              <a:avLst/>
            </a:prstGeom>
          </p:spPr>
          <p:txBody>
            <a:bodyPr vert="horz" wrap="none" rtlCol="0">
              <a:norm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70000"/>
              </a:pPr>
              <a:r>
                <a:rPr lang="el-GR" sz="2000" dirty="0" smtClean="0"/>
                <a:t>Δφ</a:t>
              </a:r>
              <a:r>
                <a:rPr lang="fr-FR" sz="2000" baseline="-25000" dirty="0" smtClean="0"/>
                <a:t>13</a:t>
              </a:r>
              <a:endParaRPr lang="en-US" sz="2000" baseline="-25000" dirty="0" smtClean="0"/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4643438" y="3657608"/>
              <a:ext cx="914400" cy="914400"/>
            </a:xfrm>
            <a:prstGeom prst="rect">
              <a:avLst/>
            </a:prstGeom>
          </p:spPr>
          <p:txBody>
            <a:bodyPr vert="horz" wrap="none" rtlCol="0">
              <a:norm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70000"/>
                <a:buFont typeface="Wingdings"/>
                <a:buChar char="à"/>
              </a:pPr>
              <a:r>
                <a:rPr lang="en-US" sz="2400" dirty="0" smtClean="0"/>
                <a:t>Three particles (central </a:t>
              </a:r>
              <a:r>
                <a:rPr lang="en-US" sz="2400" dirty="0" err="1" smtClean="0"/>
                <a:t>Au+Au</a:t>
              </a:r>
              <a:r>
                <a:rPr lang="en-US" sz="2400" dirty="0" smtClean="0"/>
                <a:t>)</a:t>
              </a:r>
            </a:p>
          </p:txBody>
        </p:sp>
      </p:grpSp>
      <p:grpSp>
        <p:nvGrpSpPr>
          <p:cNvPr id="13" name="Groupe 54"/>
          <p:cNvGrpSpPr/>
          <p:nvPr/>
        </p:nvGrpSpPr>
        <p:grpSpPr>
          <a:xfrm>
            <a:off x="-32" y="3696319"/>
            <a:ext cx="5214974" cy="3661771"/>
            <a:chOff x="-32" y="3696319"/>
            <a:chExt cx="5214974" cy="3661771"/>
          </a:xfrm>
        </p:grpSpPr>
        <p:grpSp>
          <p:nvGrpSpPr>
            <p:cNvPr id="18" name="Groupe 24"/>
            <p:cNvGrpSpPr/>
            <p:nvPr/>
          </p:nvGrpSpPr>
          <p:grpSpPr>
            <a:xfrm>
              <a:off x="285720" y="3696319"/>
              <a:ext cx="4157680" cy="3018829"/>
              <a:chOff x="414320" y="3571876"/>
              <a:chExt cx="4157680" cy="3018829"/>
            </a:xfrm>
          </p:grpSpPr>
          <p:pic>
            <p:nvPicPr>
              <p:cNvPr id="10" name="Picture 8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b="5068"/>
              <a:stretch>
                <a:fillRect/>
              </a:stretch>
            </p:blipFill>
            <p:spPr bwMode="auto">
              <a:xfrm>
                <a:off x="414320" y="3914131"/>
                <a:ext cx="4157680" cy="267657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" name="Image 13" descr="f18.jpg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3271128" y="4143380"/>
                <a:ext cx="996628" cy="714380"/>
              </a:xfrm>
              <a:prstGeom prst="rect">
                <a:avLst/>
              </a:prstGeom>
            </p:spPr>
          </p:pic>
          <p:sp>
            <p:nvSpPr>
              <p:cNvPr id="17" name="ZoneTexte 16"/>
              <p:cNvSpPr txBox="1"/>
              <p:nvPr/>
            </p:nvSpPr>
            <p:spPr>
              <a:xfrm>
                <a:off x="785786" y="3571876"/>
                <a:ext cx="1785918" cy="571504"/>
              </a:xfrm>
              <a:prstGeom prst="rect">
                <a:avLst/>
              </a:prstGeom>
            </p:spPr>
            <p:txBody>
              <a:bodyPr vert="horz" wrap="none" rtlCol="0">
                <a:normAutofit/>
              </a:bodyPr>
              <a:lstStyle/>
              <a:p>
                <a:pPr>
                  <a:spcBef>
                    <a:spcPct val="20000"/>
                  </a:spcBef>
                  <a:buClr>
                    <a:schemeClr val="accent1"/>
                  </a:buClr>
                  <a:buSzPct val="70000"/>
                </a:pPr>
                <a:r>
                  <a:rPr lang="en-US" dirty="0" smtClean="0">
                    <a:solidFill>
                      <a:srgbClr val="0070C0"/>
                    </a:solidFill>
                    <a:sym typeface="Wingdings" pitchFamily="2" charset="2"/>
                  </a:rPr>
                  <a:t>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Mach cone ?</a:t>
                </a:r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1914518" y="4643446"/>
                <a:ext cx="2500330" cy="928694"/>
              </a:xfrm>
              <a:prstGeom prst="rect">
                <a:avLst/>
              </a:prstGeom>
            </p:spPr>
            <p:txBody>
              <a:bodyPr vert="horz" wrap="none" rtlCol="0">
                <a:normAutofit/>
              </a:bodyPr>
              <a:lstStyle/>
              <a:p>
                <a:pPr>
                  <a:spcBef>
                    <a:spcPct val="20000"/>
                  </a:spcBef>
                  <a:buClr>
                    <a:schemeClr val="accent1"/>
                  </a:buClr>
                  <a:buSzPct val="70000"/>
                </a:pPr>
                <a:r>
                  <a:rPr lang="en-US" sz="2000" dirty="0" smtClean="0">
                    <a:solidFill>
                      <a:srgbClr val="0070C0"/>
                    </a:solidFill>
                  </a:rPr>
                  <a:t>Speed of </a:t>
                </a:r>
              </a:p>
              <a:p>
                <a:pPr>
                  <a:spcBef>
                    <a:spcPct val="20000"/>
                  </a:spcBef>
                  <a:buClr>
                    <a:schemeClr val="accent1"/>
                  </a:buClr>
                  <a:buSzPct val="70000"/>
                </a:pPr>
                <a:r>
                  <a:rPr lang="en-US" sz="2000" dirty="0" smtClean="0">
                    <a:solidFill>
                      <a:srgbClr val="0070C0"/>
                    </a:solidFill>
                  </a:rPr>
                  <a:t>sound ≈ 0.45 ?</a:t>
                </a:r>
              </a:p>
            </p:txBody>
          </p:sp>
        </p:grpSp>
        <p:grpSp>
          <p:nvGrpSpPr>
            <p:cNvPr id="20" name="Groupe 47"/>
            <p:cNvGrpSpPr/>
            <p:nvPr/>
          </p:nvGrpSpPr>
          <p:grpSpPr>
            <a:xfrm>
              <a:off x="-32" y="3786190"/>
              <a:ext cx="1428760" cy="1214446"/>
              <a:chOff x="285720" y="3965827"/>
              <a:chExt cx="1428760" cy="1214446"/>
            </a:xfrm>
          </p:grpSpPr>
          <p:cxnSp>
            <p:nvCxnSpPr>
              <p:cNvPr id="43" name="Connecteur droit avec flèche 42"/>
              <p:cNvCxnSpPr/>
              <p:nvPr/>
            </p:nvCxnSpPr>
            <p:spPr>
              <a:xfrm>
                <a:off x="1071538" y="4572008"/>
                <a:ext cx="642942" cy="1588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necteur droit avec flèche 44"/>
              <p:cNvCxnSpPr/>
              <p:nvPr/>
            </p:nvCxnSpPr>
            <p:spPr>
              <a:xfrm flipH="1">
                <a:off x="285720" y="4572008"/>
                <a:ext cx="642942" cy="1588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prstDash val="sysDash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avec flèche 45"/>
              <p:cNvCxnSpPr/>
              <p:nvPr/>
            </p:nvCxnSpPr>
            <p:spPr>
              <a:xfrm rot="7020000">
                <a:off x="531976" y="4858008"/>
                <a:ext cx="642942" cy="1588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avec flèche 46"/>
              <p:cNvCxnSpPr/>
              <p:nvPr/>
            </p:nvCxnSpPr>
            <p:spPr>
              <a:xfrm rot="14580000" flipV="1">
                <a:off x="531976" y="4286504"/>
                <a:ext cx="642942" cy="1588"/>
              </a:xfrm>
              <a:prstGeom prst="straightConnector1">
                <a:avLst/>
              </a:prstGeom>
              <a:ln w="38100">
                <a:solidFill>
                  <a:srgbClr val="00206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Ellipse 43"/>
              <p:cNvSpPr/>
              <p:nvPr/>
            </p:nvSpPr>
            <p:spPr>
              <a:xfrm>
                <a:off x="928662" y="4500570"/>
                <a:ext cx="142876" cy="142876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2" name="ZoneTexte 51"/>
            <p:cNvSpPr txBox="1"/>
            <p:nvPr/>
          </p:nvSpPr>
          <p:spPr>
            <a:xfrm>
              <a:off x="4300542" y="6443690"/>
              <a:ext cx="914400" cy="914400"/>
            </a:xfrm>
            <a:prstGeom prst="rect">
              <a:avLst/>
            </a:prstGeom>
          </p:spPr>
          <p:txBody>
            <a:bodyPr vert="horz" wrap="none" rtlCol="0">
              <a:norm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70000"/>
              </a:pPr>
              <a:r>
                <a:rPr lang="el-GR" sz="2000" dirty="0" smtClean="0"/>
                <a:t>Δφ</a:t>
              </a:r>
              <a:endParaRPr lang="en-US" sz="2000" baseline="-25000" dirty="0" smtClean="0"/>
            </a:p>
          </p:txBody>
        </p:sp>
      </p:grpSp>
      <p:grpSp>
        <p:nvGrpSpPr>
          <p:cNvPr id="21" name="Groupe 58"/>
          <p:cNvGrpSpPr/>
          <p:nvPr/>
        </p:nvGrpSpPr>
        <p:grpSpPr>
          <a:xfrm>
            <a:off x="4572000" y="826266"/>
            <a:ext cx="5000660" cy="3087866"/>
            <a:chOff x="4572000" y="826266"/>
            <a:chExt cx="5000660" cy="3087866"/>
          </a:xfrm>
        </p:grpSpPr>
        <p:cxnSp>
          <p:nvCxnSpPr>
            <p:cNvPr id="56" name="Connecteur droit avec flèche 55"/>
            <p:cNvCxnSpPr/>
            <p:nvPr/>
          </p:nvCxnSpPr>
          <p:spPr>
            <a:xfrm rot="10800000">
              <a:off x="8429652" y="1928802"/>
              <a:ext cx="1143008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cteur droit avec flèche 53"/>
            <p:cNvCxnSpPr/>
            <p:nvPr/>
          </p:nvCxnSpPr>
          <p:spPr>
            <a:xfrm>
              <a:off x="6715140" y="1928802"/>
              <a:ext cx="1571636" cy="1588"/>
            </a:xfrm>
            <a:prstGeom prst="straightConnector1">
              <a:avLst/>
            </a:prstGeom>
            <a:ln w="381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4" descr="qm_ridge_pr_color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8606"/>
            <a:stretch>
              <a:fillRect/>
            </a:stretch>
          </p:blipFill>
          <p:spPr bwMode="auto">
            <a:xfrm>
              <a:off x="4572000" y="826266"/>
              <a:ext cx="4143404" cy="3087866"/>
            </a:xfrm>
            <a:prstGeom prst="rect">
              <a:avLst/>
            </a:prstGeom>
            <a:noFill/>
          </p:spPr>
        </p:pic>
        <p:sp>
          <p:nvSpPr>
            <p:cNvPr id="15" name="ZoneTexte 14"/>
            <p:cNvSpPr txBox="1"/>
            <p:nvPr/>
          </p:nvSpPr>
          <p:spPr>
            <a:xfrm rot="20167332">
              <a:off x="4961418" y="1265672"/>
              <a:ext cx="1785918" cy="571504"/>
            </a:xfrm>
            <a:prstGeom prst="rect">
              <a:avLst/>
            </a:prstGeom>
          </p:spPr>
          <p:txBody>
            <a:bodyPr vert="horz" wrap="none" rtlCol="0">
              <a:norm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70000"/>
              </a:pPr>
              <a:r>
                <a:rPr lang="en-US" sz="2800" dirty="0" smtClean="0">
                  <a:solidFill>
                    <a:srgbClr val="00B050"/>
                  </a:solidFill>
                </a:rPr>
                <a:t>The ridge…</a:t>
              </a:r>
            </a:p>
          </p:txBody>
        </p:sp>
        <p:cxnSp>
          <p:nvCxnSpPr>
            <p:cNvPr id="57" name="Connecteur droit avec flèche 56"/>
            <p:cNvCxnSpPr/>
            <p:nvPr/>
          </p:nvCxnSpPr>
          <p:spPr>
            <a:xfrm rot="5400000" flipH="1" flipV="1">
              <a:off x="8105389" y="1390225"/>
              <a:ext cx="785817" cy="291337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cteur droit avec flèche 61"/>
            <p:cNvCxnSpPr/>
            <p:nvPr/>
          </p:nvCxnSpPr>
          <p:spPr>
            <a:xfrm rot="6300000" flipH="1" flipV="1">
              <a:off x="8222974" y="1437349"/>
              <a:ext cx="785817" cy="291337"/>
            </a:xfrm>
            <a:prstGeom prst="straightConnector1">
              <a:avLst/>
            </a:prstGeom>
            <a:ln w="38100">
              <a:solidFill>
                <a:srgbClr val="00206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cteur droit avec flèche 62"/>
            <p:cNvCxnSpPr/>
            <p:nvPr/>
          </p:nvCxnSpPr>
          <p:spPr>
            <a:xfrm rot="4500000" flipH="1" flipV="1">
              <a:off x="8007037" y="1356748"/>
              <a:ext cx="785817" cy="291337"/>
            </a:xfrm>
            <a:prstGeom prst="straightConnector1">
              <a:avLst/>
            </a:prstGeom>
            <a:ln w="38100">
              <a:solidFill>
                <a:srgbClr val="00206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ZoneTexte 63"/>
            <p:cNvSpPr txBox="1"/>
            <p:nvPr/>
          </p:nvSpPr>
          <p:spPr>
            <a:xfrm>
              <a:off x="7858148" y="1928802"/>
              <a:ext cx="914400" cy="642942"/>
            </a:xfrm>
            <a:prstGeom prst="rect">
              <a:avLst/>
            </a:prstGeom>
          </p:spPr>
          <p:txBody>
            <a:bodyPr vert="horz" wrap="none" rtlCol="0">
              <a:norm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70000"/>
              </a:pPr>
              <a:r>
                <a:rPr lang="en-US" sz="2400" dirty="0" smtClean="0">
                  <a:solidFill>
                    <a:srgbClr val="C00000"/>
                  </a:solidFill>
                </a:rPr>
                <a:t>beams</a:t>
              </a:r>
            </a:p>
          </p:txBody>
        </p:sp>
        <p:sp>
          <p:nvSpPr>
            <p:cNvPr id="65" name="ZoneTexte 64"/>
            <p:cNvSpPr txBox="1"/>
            <p:nvPr/>
          </p:nvSpPr>
          <p:spPr>
            <a:xfrm>
              <a:off x="4872046" y="3214686"/>
              <a:ext cx="495649" cy="400110"/>
            </a:xfrm>
            <a:prstGeom prst="rect">
              <a:avLst/>
            </a:prstGeom>
          </p:spPr>
          <p:txBody>
            <a:bodyPr vert="horz" wrap="none" rtlCol="0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70000"/>
              </a:pPr>
              <a:r>
                <a:rPr lang="el-GR" sz="2000" dirty="0" smtClean="0"/>
                <a:t>Δφ</a:t>
              </a:r>
              <a:endParaRPr lang="en-US" sz="2000" baseline="-25000" dirty="0" smtClean="0"/>
            </a:p>
          </p:txBody>
        </p:sp>
        <p:sp>
          <p:nvSpPr>
            <p:cNvPr id="66" name="ZoneTexte 65"/>
            <p:cNvSpPr txBox="1"/>
            <p:nvPr/>
          </p:nvSpPr>
          <p:spPr>
            <a:xfrm>
              <a:off x="8086756" y="3214686"/>
              <a:ext cx="471604" cy="400110"/>
            </a:xfrm>
            <a:prstGeom prst="rect">
              <a:avLst/>
            </a:prstGeom>
          </p:spPr>
          <p:txBody>
            <a:bodyPr vert="horz" wrap="none" rtlCol="0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70000"/>
              </a:pPr>
              <a:r>
                <a:rPr lang="el-GR" sz="2000" dirty="0" smtClean="0"/>
                <a:t>Δη</a:t>
              </a:r>
              <a:endParaRPr lang="en-US" sz="2000" baseline="-25000" dirty="0" smtClean="0"/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tool: Gamma-jet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6477000" y="71414"/>
            <a:ext cx="2514600" cy="288925"/>
          </a:xfrm>
        </p:spPr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1910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Photon ≈ unmodified “reconstructed” jet</a:t>
            </a:r>
          </a:p>
          <a:p>
            <a:r>
              <a:rPr lang="en-US" dirty="0" smtClean="0"/>
              <a:t>Suppression is similar </a:t>
            </a:r>
          </a:p>
          <a:p>
            <a:pPr lvl="1"/>
            <a:r>
              <a:rPr lang="en-US" dirty="0" smtClean="0"/>
              <a:t>Yield per trigger particle</a:t>
            </a:r>
          </a:p>
          <a:p>
            <a:pPr lvl="1"/>
            <a:r>
              <a:rPr lang="en-US" dirty="0" smtClean="0"/>
              <a:t>Normalized to </a:t>
            </a:r>
            <a:r>
              <a:rPr lang="en-US" dirty="0" err="1" smtClean="0"/>
              <a:t>p+p</a:t>
            </a:r>
            <a:endParaRPr lang="en-US" dirty="0" smtClean="0"/>
          </a:p>
          <a:p>
            <a:r>
              <a:rPr lang="en-US" dirty="0" smtClean="0"/>
              <a:t>Can start addressing the question of modified  fragmentation function</a:t>
            </a:r>
          </a:p>
          <a:p>
            <a:pPr lvl="1"/>
            <a:r>
              <a:rPr lang="en-GB" dirty="0" err="1" smtClean="0"/>
              <a:t>z</a:t>
            </a:r>
            <a:r>
              <a:rPr lang="en-GB" baseline="-25000" dirty="0" err="1" smtClean="0"/>
              <a:t>T</a:t>
            </a:r>
            <a:r>
              <a:rPr lang="en-GB" dirty="0" smtClean="0"/>
              <a:t>=</a:t>
            </a:r>
            <a:r>
              <a:rPr lang="en-GB" dirty="0" err="1" smtClean="0"/>
              <a:t>p</a:t>
            </a:r>
            <a:r>
              <a:rPr lang="en-GB" baseline="-25000" dirty="0" err="1" smtClean="0"/>
              <a:t>hadron</a:t>
            </a:r>
            <a:r>
              <a:rPr lang="en-GB" dirty="0" smtClean="0"/>
              <a:t>/</a:t>
            </a:r>
            <a:r>
              <a:rPr lang="en-GB" dirty="0" err="1" smtClean="0"/>
              <a:t>p</a:t>
            </a:r>
            <a:r>
              <a:rPr lang="en-GB" baseline="-25000" dirty="0" err="1" smtClean="0"/>
              <a:t>photon</a:t>
            </a:r>
            <a:r>
              <a:rPr lang="en-GB" baseline="-25000" dirty="0" smtClean="0"/>
              <a:t> </a:t>
            </a:r>
            <a:r>
              <a:rPr lang="en-GB" dirty="0" smtClean="0">
                <a:sym typeface="Wingdings" pitchFamily="2" charset="2"/>
              </a:rPr>
              <a:t></a:t>
            </a:r>
            <a:endParaRPr lang="en-GB" dirty="0" smtClean="0"/>
          </a:p>
          <a:p>
            <a:endParaRPr lang="en-US" dirty="0" smtClean="0"/>
          </a:p>
        </p:txBody>
      </p:sp>
      <p:sp>
        <p:nvSpPr>
          <p:cNvPr id="29" name="Rectangle 172"/>
          <p:cNvSpPr>
            <a:spLocks noChangeArrowheads="1"/>
          </p:cNvSpPr>
          <p:nvPr/>
        </p:nvSpPr>
        <p:spPr bwMode="auto">
          <a:xfrm>
            <a:off x="1071538" y="6072206"/>
            <a:ext cx="2904386" cy="646331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fr-FR" dirty="0" smtClean="0">
                <a:solidFill>
                  <a:schemeClr val="tx2"/>
                </a:solidFill>
              </a:rPr>
              <a:t>PHENIX: </a:t>
            </a:r>
            <a:r>
              <a:rPr lang="fr-FR" dirty="0" err="1" smtClean="0">
                <a:solidFill>
                  <a:schemeClr val="tx2"/>
                </a:solidFill>
              </a:rPr>
              <a:t>arXiv</a:t>
            </a:r>
            <a:r>
              <a:rPr lang="fr-FR" dirty="0" smtClean="0">
                <a:solidFill>
                  <a:schemeClr val="tx2"/>
                </a:solidFill>
              </a:rPr>
              <a:t>/0903.3399</a:t>
            </a:r>
          </a:p>
          <a:p>
            <a:pPr algn="ctr"/>
            <a:r>
              <a:rPr lang="fr-FR" dirty="0" smtClean="0">
                <a:solidFill>
                  <a:schemeClr val="tx2"/>
                </a:solidFill>
              </a:rPr>
              <a:t>M. Connors, QuarkMatter09</a:t>
            </a:r>
          </a:p>
        </p:txBody>
      </p:sp>
      <p:grpSp>
        <p:nvGrpSpPr>
          <p:cNvPr id="62" name="Groupe 61"/>
          <p:cNvGrpSpPr/>
          <p:nvPr/>
        </p:nvGrpSpPr>
        <p:grpSpPr>
          <a:xfrm>
            <a:off x="5643570" y="428604"/>
            <a:ext cx="3357586" cy="831668"/>
            <a:chOff x="1000100" y="1009983"/>
            <a:chExt cx="3357586" cy="831668"/>
          </a:xfrm>
        </p:grpSpPr>
        <p:cxnSp>
          <p:nvCxnSpPr>
            <p:cNvPr id="24" name="Connecteur droit avec flèche 23"/>
            <p:cNvCxnSpPr/>
            <p:nvPr/>
          </p:nvCxnSpPr>
          <p:spPr>
            <a:xfrm>
              <a:off x="3277686" y="1500174"/>
              <a:ext cx="1080000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ZoneTexte 25"/>
            <p:cNvSpPr txBox="1"/>
            <p:nvPr/>
          </p:nvSpPr>
          <p:spPr>
            <a:xfrm>
              <a:off x="1000100" y="1214422"/>
              <a:ext cx="914400" cy="500066"/>
            </a:xfrm>
            <a:prstGeom prst="rect">
              <a:avLst/>
            </a:prstGeom>
          </p:spPr>
          <p:txBody>
            <a:bodyPr vert="horz" wrap="none" rtlCol="0">
              <a:norm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70000"/>
              </a:pPr>
              <a:r>
                <a:rPr lang="en-US" sz="2400" dirty="0" smtClean="0">
                  <a:solidFill>
                    <a:srgbClr val="7030A0"/>
                  </a:solidFill>
                </a:rPr>
                <a:t>photon</a:t>
              </a:r>
            </a:p>
          </p:txBody>
        </p:sp>
        <p:sp>
          <p:nvSpPr>
            <p:cNvPr id="32" name="Ellipse 31"/>
            <p:cNvSpPr/>
            <p:nvPr/>
          </p:nvSpPr>
          <p:spPr>
            <a:xfrm>
              <a:off x="3134810" y="1428736"/>
              <a:ext cx="142876" cy="14287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ZoneTexte 33"/>
            <p:cNvSpPr txBox="1"/>
            <p:nvPr/>
          </p:nvSpPr>
          <p:spPr>
            <a:xfrm>
              <a:off x="3357554" y="1009983"/>
              <a:ext cx="914400" cy="806437"/>
            </a:xfrm>
            <a:prstGeom prst="rect">
              <a:avLst/>
            </a:prstGeom>
          </p:spPr>
          <p:txBody>
            <a:bodyPr vert="horz" wrap="none" rtlCol="0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70000"/>
              </a:pPr>
              <a:r>
                <a:rPr lang="en-US" sz="2400" dirty="0" smtClean="0">
                  <a:solidFill>
                    <a:srgbClr val="FF0000"/>
                  </a:solidFill>
                </a:rPr>
                <a:t>away</a:t>
              </a:r>
            </a:p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70000"/>
              </a:pPr>
              <a:r>
                <a:rPr lang="en-US" sz="2400" dirty="0" smtClean="0">
                  <a:solidFill>
                    <a:srgbClr val="FF0000"/>
                  </a:solidFill>
                </a:rPr>
                <a:t>side</a:t>
              </a:r>
            </a:p>
          </p:txBody>
        </p:sp>
        <p:sp>
          <p:nvSpPr>
            <p:cNvPr id="54" name="Forme libre 53"/>
            <p:cNvSpPr/>
            <p:nvPr/>
          </p:nvSpPr>
          <p:spPr>
            <a:xfrm rot="18882740">
              <a:off x="2301974" y="1128756"/>
              <a:ext cx="674082" cy="751708"/>
            </a:xfrm>
            <a:custGeom>
              <a:avLst/>
              <a:gdLst>
                <a:gd name="connsiteX0" fmla="*/ 0 w 765544"/>
                <a:gd name="connsiteY0" fmla="*/ 15949 h 749595"/>
                <a:gd name="connsiteX1" fmla="*/ 148856 w 765544"/>
                <a:gd name="connsiteY1" fmla="*/ 26581 h 749595"/>
                <a:gd name="connsiteX2" fmla="*/ 148856 w 765544"/>
                <a:gd name="connsiteY2" fmla="*/ 175437 h 749595"/>
                <a:gd name="connsiteX3" fmla="*/ 297712 w 765544"/>
                <a:gd name="connsiteY3" fmla="*/ 175437 h 749595"/>
                <a:gd name="connsiteX4" fmla="*/ 297712 w 765544"/>
                <a:gd name="connsiteY4" fmla="*/ 313660 h 749595"/>
                <a:gd name="connsiteX5" fmla="*/ 435935 w 765544"/>
                <a:gd name="connsiteY5" fmla="*/ 313660 h 749595"/>
                <a:gd name="connsiteX6" fmla="*/ 446568 w 765544"/>
                <a:gd name="connsiteY6" fmla="*/ 451884 h 749595"/>
                <a:gd name="connsiteX7" fmla="*/ 595423 w 765544"/>
                <a:gd name="connsiteY7" fmla="*/ 451884 h 749595"/>
                <a:gd name="connsiteX8" fmla="*/ 595423 w 765544"/>
                <a:gd name="connsiteY8" fmla="*/ 600740 h 749595"/>
                <a:gd name="connsiteX9" fmla="*/ 744279 w 765544"/>
                <a:gd name="connsiteY9" fmla="*/ 590107 h 749595"/>
                <a:gd name="connsiteX10" fmla="*/ 723014 w 765544"/>
                <a:gd name="connsiteY10" fmla="*/ 749595 h 749595"/>
                <a:gd name="connsiteX11" fmla="*/ 723014 w 765544"/>
                <a:gd name="connsiteY11" fmla="*/ 749595 h 749595"/>
                <a:gd name="connsiteX12" fmla="*/ 723014 w 765544"/>
                <a:gd name="connsiteY12" fmla="*/ 749595 h 749595"/>
                <a:gd name="connsiteX0" fmla="*/ 0 w 765544"/>
                <a:gd name="connsiteY0" fmla="*/ 15949 h 749595"/>
                <a:gd name="connsiteX1" fmla="*/ 148856 w 765544"/>
                <a:gd name="connsiteY1" fmla="*/ 26581 h 749595"/>
                <a:gd name="connsiteX2" fmla="*/ 148856 w 765544"/>
                <a:gd name="connsiteY2" fmla="*/ 175437 h 749595"/>
                <a:gd name="connsiteX3" fmla="*/ 297712 w 765544"/>
                <a:gd name="connsiteY3" fmla="*/ 175437 h 749595"/>
                <a:gd name="connsiteX4" fmla="*/ 297712 w 765544"/>
                <a:gd name="connsiteY4" fmla="*/ 313660 h 749595"/>
                <a:gd name="connsiteX5" fmla="*/ 435935 w 765544"/>
                <a:gd name="connsiteY5" fmla="*/ 313660 h 749595"/>
                <a:gd name="connsiteX6" fmla="*/ 446568 w 765544"/>
                <a:gd name="connsiteY6" fmla="*/ 451884 h 749595"/>
                <a:gd name="connsiteX7" fmla="*/ 595423 w 765544"/>
                <a:gd name="connsiteY7" fmla="*/ 451884 h 749595"/>
                <a:gd name="connsiteX8" fmla="*/ 595423 w 765544"/>
                <a:gd name="connsiteY8" fmla="*/ 600740 h 749595"/>
                <a:gd name="connsiteX9" fmla="*/ 744279 w 765544"/>
                <a:gd name="connsiteY9" fmla="*/ 590107 h 749595"/>
                <a:gd name="connsiteX10" fmla="*/ 723014 w 765544"/>
                <a:gd name="connsiteY10" fmla="*/ 749595 h 749595"/>
                <a:gd name="connsiteX11" fmla="*/ 723014 w 765544"/>
                <a:gd name="connsiteY11" fmla="*/ 749595 h 749595"/>
                <a:gd name="connsiteX12" fmla="*/ 723014 w 765544"/>
                <a:gd name="connsiteY12" fmla="*/ 749595 h 749595"/>
                <a:gd name="connsiteX0" fmla="*/ 0 w 694138"/>
                <a:gd name="connsiteY0" fmla="*/ 15949 h 749595"/>
                <a:gd name="connsiteX1" fmla="*/ 77450 w 694138"/>
                <a:gd name="connsiteY1" fmla="*/ 26581 h 749595"/>
                <a:gd name="connsiteX2" fmla="*/ 77450 w 694138"/>
                <a:gd name="connsiteY2" fmla="*/ 175437 h 749595"/>
                <a:gd name="connsiteX3" fmla="*/ 226306 w 694138"/>
                <a:gd name="connsiteY3" fmla="*/ 175437 h 749595"/>
                <a:gd name="connsiteX4" fmla="*/ 226306 w 694138"/>
                <a:gd name="connsiteY4" fmla="*/ 313660 h 749595"/>
                <a:gd name="connsiteX5" fmla="*/ 364529 w 694138"/>
                <a:gd name="connsiteY5" fmla="*/ 313660 h 749595"/>
                <a:gd name="connsiteX6" fmla="*/ 375162 w 694138"/>
                <a:gd name="connsiteY6" fmla="*/ 451884 h 749595"/>
                <a:gd name="connsiteX7" fmla="*/ 524017 w 694138"/>
                <a:gd name="connsiteY7" fmla="*/ 451884 h 749595"/>
                <a:gd name="connsiteX8" fmla="*/ 524017 w 694138"/>
                <a:gd name="connsiteY8" fmla="*/ 600740 h 749595"/>
                <a:gd name="connsiteX9" fmla="*/ 672873 w 694138"/>
                <a:gd name="connsiteY9" fmla="*/ 590107 h 749595"/>
                <a:gd name="connsiteX10" fmla="*/ 651608 w 694138"/>
                <a:gd name="connsiteY10" fmla="*/ 749595 h 749595"/>
                <a:gd name="connsiteX11" fmla="*/ 651608 w 694138"/>
                <a:gd name="connsiteY11" fmla="*/ 749595 h 749595"/>
                <a:gd name="connsiteX12" fmla="*/ 651608 w 694138"/>
                <a:gd name="connsiteY12" fmla="*/ 749595 h 749595"/>
                <a:gd name="connsiteX0" fmla="*/ 0 w 694138"/>
                <a:gd name="connsiteY0" fmla="*/ 15949 h 749595"/>
                <a:gd name="connsiteX1" fmla="*/ 77450 w 694138"/>
                <a:gd name="connsiteY1" fmla="*/ 26581 h 749595"/>
                <a:gd name="connsiteX2" fmla="*/ 77450 w 694138"/>
                <a:gd name="connsiteY2" fmla="*/ 175437 h 749595"/>
                <a:gd name="connsiteX3" fmla="*/ 226306 w 694138"/>
                <a:gd name="connsiteY3" fmla="*/ 175437 h 749595"/>
                <a:gd name="connsiteX4" fmla="*/ 226306 w 694138"/>
                <a:gd name="connsiteY4" fmla="*/ 313660 h 749595"/>
                <a:gd name="connsiteX5" fmla="*/ 364529 w 694138"/>
                <a:gd name="connsiteY5" fmla="*/ 313660 h 749595"/>
                <a:gd name="connsiteX6" fmla="*/ 375162 w 694138"/>
                <a:gd name="connsiteY6" fmla="*/ 451884 h 749595"/>
                <a:gd name="connsiteX7" fmla="*/ 524017 w 694138"/>
                <a:gd name="connsiteY7" fmla="*/ 451884 h 749595"/>
                <a:gd name="connsiteX8" fmla="*/ 524017 w 694138"/>
                <a:gd name="connsiteY8" fmla="*/ 600740 h 749595"/>
                <a:gd name="connsiteX9" fmla="*/ 672873 w 694138"/>
                <a:gd name="connsiteY9" fmla="*/ 590107 h 749595"/>
                <a:gd name="connsiteX10" fmla="*/ 651608 w 694138"/>
                <a:gd name="connsiteY10" fmla="*/ 749595 h 749595"/>
                <a:gd name="connsiteX11" fmla="*/ 651608 w 694138"/>
                <a:gd name="connsiteY11" fmla="*/ 749595 h 749595"/>
                <a:gd name="connsiteX12" fmla="*/ 651608 w 694138"/>
                <a:gd name="connsiteY12" fmla="*/ 749595 h 749595"/>
                <a:gd name="connsiteX0" fmla="*/ 0 w 694138"/>
                <a:gd name="connsiteY0" fmla="*/ 15949 h 749595"/>
                <a:gd name="connsiteX1" fmla="*/ 77450 w 694138"/>
                <a:gd name="connsiteY1" fmla="*/ 26581 h 749595"/>
                <a:gd name="connsiteX2" fmla="*/ 77450 w 694138"/>
                <a:gd name="connsiteY2" fmla="*/ 175437 h 749595"/>
                <a:gd name="connsiteX3" fmla="*/ 226306 w 694138"/>
                <a:gd name="connsiteY3" fmla="*/ 175437 h 749595"/>
                <a:gd name="connsiteX4" fmla="*/ 226306 w 694138"/>
                <a:gd name="connsiteY4" fmla="*/ 313660 h 749595"/>
                <a:gd name="connsiteX5" fmla="*/ 364529 w 694138"/>
                <a:gd name="connsiteY5" fmla="*/ 313660 h 749595"/>
                <a:gd name="connsiteX6" fmla="*/ 375162 w 694138"/>
                <a:gd name="connsiteY6" fmla="*/ 451884 h 749595"/>
                <a:gd name="connsiteX7" fmla="*/ 524017 w 694138"/>
                <a:gd name="connsiteY7" fmla="*/ 451884 h 749595"/>
                <a:gd name="connsiteX8" fmla="*/ 524017 w 694138"/>
                <a:gd name="connsiteY8" fmla="*/ 600740 h 749595"/>
                <a:gd name="connsiteX9" fmla="*/ 672873 w 694138"/>
                <a:gd name="connsiteY9" fmla="*/ 590107 h 749595"/>
                <a:gd name="connsiteX10" fmla="*/ 651608 w 694138"/>
                <a:gd name="connsiteY10" fmla="*/ 749595 h 749595"/>
                <a:gd name="connsiteX11" fmla="*/ 651608 w 694138"/>
                <a:gd name="connsiteY11" fmla="*/ 749595 h 749595"/>
                <a:gd name="connsiteX0" fmla="*/ 0 w 694138"/>
                <a:gd name="connsiteY0" fmla="*/ 15949 h 749595"/>
                <a:gd name="connsiteX1" fmla="*/ 77450 w 694138"/>
                <a:gd name="connsiteY1" fmla="*/ 26581 h 749595"/>
                <a:gd name="connsiteX2" fmla="*/ 77450 w 694138"/>
                <a:gd name="connsiteY2" fmla="*/ 175437 h 749595"/>
                <a:gd name="connsiteX3" fmla="*/ 226306 w 694138"/>
                <a:gd name="connsiteY3" fmla="*/ 175437 h 749595"/>
                <a:gd name="connsiteX4" fmla="*/ 226306 w 694138"/>
                <a:gd name="connsiteY4" fmla="*/ 313660 h 749595"/>
                <a:gd name="connsiteX5" fmla="*/ 364529 w 694138"/>
                <a:gd name="connsiteY5" fmla="*/ 313660 h 749595"/>
                <a:gd name="connsiteX6" fmla="*/ 375162 w 694138"/>
                <a:gd name="connsiteY6" fmla="*/ 451884 h 749595"/>
                <a:gd name="connsiteX7" fmla="*/ 524017 w 694138"/>
                <a:gd name="connsiteY7" fmla="*/ 451884 h 749595"/>
                <a:gd name="connsiteX8" fmla="*/ 524017 w 694138"/>
                <a:gd name="connsiteY8" fmla="*/ 600740 h 749595"/>
                <a:gd name="connsiteX9" fmla="*/ 672873 w 694138"/>
                <a:gd name="connsiteY9" fmla="*/ 590107 h 749595"/>
                <a:gd name="connsiteX10" fmla="*/ 651608 w 694138"/>
                <a:gd name="connsiteY10" fmla="*/ 749595 h 749595"/>
                <a:gd name="connsiteX0" fmla="*/ 0 w 651608"/>
                <a:gd name="connsiteY0" fmla="*/ 15949 h 749595"/>
                <a:gd name="connsiteX1" fmla="*/ 77450 w 651608"/>
                <a:gd name="connsiteY1" fmla="*/ 26581 h 749595"/>
                <a:gd name="connsiteX2" fmla="*/ 77450 w 651608"/>
                <a:gd name="connsiteY2" fmla="*/ 175437 h 749595"/>
                <a:gd name="connsiteX3" fmla="*/ 226306 w 651608"/>
                <a:gd name="connsiteY3" fmla="*/ 175437 h 749595"/>
                <a:gd name="connsiteX4" fmla="*/ 226306 w 651608"/>
                <a:gd name="connsiteY4" fmla="*/ 313660 h 749595"/>
                <a:gd name="connsiteX5" fmla="*/ 364529 w 651608"/>
                <a:gd name="connsiteY5" fmla="*/ 313660 h 749595"/>
                <a:gd name="connsiteX6" fmla="*/ 375162 w 651608"/>
                <a:gd name="connsiteY6" fmla="*/ 451884 h 749595"/>
                <a:gd name="connsiteX7" fmla="*/ 524017 w 651608"/>
                <a:gd name="connsiteY7" fmla="*/ 451884 h 749595"/>
                <a:gd name="connsiteX8" fmla="*/ 524017 w 651608"/>
                <a:gd name="connsiteY8" fmla="*/ 600740 h 749595"/>
                <a:gd name="connsiteX9" fmla="*/ 651608 w 651608"/>
                <a:gd name="connsiteY9" fmla="*/ 749595 h 749595"/>
                <a:gd name="connsiteX0" fmla="*/ 0 w 651608"/>
                <a:gd name="connsiteY0" fmla="*/ 15949 h 626542"/>
                <a:gd name="connsiteX1" fmla="*/ 77450 w 651608"/>
                <a:gd name="connsiteY1" fmla="*/ 26581 h 626542"/>
                <a:gd name="connsiteX2" fmla="*/ 77450 w 651608"/>
                <a:gd name="connsiteY2" fmla="*/ 175437 h 626542"/>
                <a:gd name="connsiteX3" fmla="*/ 226306 w 651608"/>
                <a:gd name="connsiteY3" fmla="*/ 175437 h 626542"/>
                <a:gd name="connsiteX4" fmla="*/ 226306 w 651608"/>
                <a:gd name="connsiteY4" fmla="*/ 313660 h 626542"/>
                <a:gd name="connsiteX5" fmla="*/ 364529 w 651608"/>
                <a:gd name="connsiteY5" fmla="*/ 313660 h 626542"/>
                <a:gd name="connsiteX6" fmla="*/ 375162 w 651608"/>
                <a:gd name="connsiteY6" fmla="*/ 451884 h 626542"/>
                <a:gd name="connsiteX7" fmla="*/ 524017 w 651608"/>
                <a:gd name="connsiteY7" fmla="*/ 451884 h 626542"/>
                <a:gd name="connsiteX8" fmla="*/ 524017 w 651608"/>
                <a:gd name="connsiteY8" fmla="*/ 600740 h 626542"/>
                <a:gd name="connsiteX9" fmla="*/ 651608 w 651608"/>
                <a:gd name="connsiteY9" fmla="*/ 606695 h 626542"/>
                <a:gd name="connsiteX0" fmla="*/ 0 w 674082"/>
                <a:gd name="connsiteY0" fmla="*/ 15949 h 626542"/>
                <a:gd name="connsiteX1" fmla="*/ 77450 w 674082"/>
                <a:gd name="connsiteY1" fmla="*/ 26581 h 626542"/>
                <a:gd name="connsiteX2" fmla="*/ 77450 w 674082"/>
                <a:gd name="connsiteY2" fmla="*/ 175437 h 626542"/>
                <a:gd name="connsiteX3" fmla="*/ 226306 w 674082"/>
                <a:gd name="connsiteY3" fmla="*/ 175437 h 626542"/>
                <a:gd name="connsiteX4" fmla="*/ 226306 w 674082"/>
                <a:gd name="connsiteY4" fmla="*/ 313660 h 626542"/>
                <a:gd name="connsiteX5" fmla="*/ 364529 w 674082"/>
                <a:gd name="connsiteY5" fmla="*/ 313660 h 626542"/>
                <a:gd name="connsiteX6" fmla="*/ 375162 w 674082"/>
                <a:gd name="connsiteY6" fmla="*/ 451884 h 626542"/>
                <a:gd name="connsiteX7" fmla="*/ 524017 w 674082"/>
                <a:gd name="connsiteY7" fmla="*/ 451884 h 626542"/>
                <a:gd name="connsiteX8" fmla="*/ 524017 w 674082"/>
                <a:gd name="connsiteY8" fmla="*/ 600740 h 626542"/>
                <a:gd name="connsiteX9" fmla="*/ 651608 w 674082"/>
                <a:gd name="connsiteY9" fmla="*/ 606695 h 626542"/>
                <a:gd name="connsiteX10" fmla="*/ 658860 w 674082"/>
                <a:gd name="connsiteY10" fmla="*/ 597635 h 626542"/>
                <a:gd name="connsiteX0" fmla="*/ 0 w 674082"/>
                <a:gd name="connsiteY0" fmla="*/ 15949 h 680294"/>
                <a:gd name="connsiteX1" fmla="*/ 77450 w 674082"/>
                <a:gd name="connsiteY1" fmla="*/ 26581 h 680294"/>
                <a:gd name="connsiteX2" fmla="*/ 77450 w 674082"/>
                <a:gd name="connsiteY2" fmla="*/ 175437 h 680294"/>
                <a:gd name="connsiteX3" fmla="*/ 226306 w 674082"/>
                <a:gd name="connsiteY3" fmla="*/ 175437 h 680294"/>
                <a:gd name="connsiteX4" fmla="*/ 226306 w 674082"/>
                <a:gd name="connsiteY4" fmla="*/ 313660 h 680294"/>
                <a:gd name="connsiteX5" fmla="*/ 364529 w 674082"/>
                <a:gd name="connsiteY5" fmla="*/ 313660 h 680294"/>
                <a:gd name="connsiteX6" fmla="*/ 375162 w 674082"/>
                <a:gd name="connsiteY6" fmla="*/ 451884 h 680294"/>
                <a:gd name="connsiteX7" fmla="*/ 524017 w 674082"/>
                <a:gd name="connsiteY7" fmla="*/ 451884 h 680294"/>
                <a:gd name="connsiteX8" fmla="*/ 524017 w 674082"/>
                <a:gd name="connsiteY8" fmla="*/ 600740 h 680294"/>
                <a:gd name="connsiteX9" fmla="*/ 651608 w 674082"/>
                <a:gd name="connsiteY9" fmla="*/ 606695 h 680294"/>
                <a:gd name="connsiteX10" fmla="*/ 658860 w 674082"/>
                <a:gd name="connsiteY10" fmla="*/ 597635 h 680294"/>
                <a:gd name="connsiteX0" fmla="*/ 0 w 674082"/>
                <a:gd name="connsiteY0" fmla="*/ 15949 h 751708"/>
                <a:gd name="connsiteX1" fmla="*/ 77450 w 674082"/>
                <a:gd name="connsiteY1" fmla="*/ 26581 h 751708"/>
                <a:gd name="connsiteX2" fmla="*/ 77450 w 674082"/>
                <a:gd name="connsiteY2" fmla="*/ 175437 h 751708"/>
                <a:gd name="connsiteX3" fmla="*/ 226306 w 674082"/>
                <a:gd name="connsiteY3" fmla="*/ 175437 h 751708"/>
                <a:gd name="connsiteX4" fmla="*/ 226306 w 674082"/>
                <a:gd name="connsiteY4" fmla="*/ 313660 h 751708"/>
                <a:gd name="connsiteX5" fmla="*/ 364529 w 674082"/>
                <a:gd name="connsiteY5" fmla="*/ 313660 h 751708"/>
                <a:gd name="connsiteX6" fmla="*/ 375162 w 674082"/>
                <a:gd name="connsiteY6" fmla="*/ 451884 h 751708"/>
                <a:gd name="connsiteX7" fmla="*/ 524017 w 674082"/>
                <a:gd name="connsiteY7" fmla="*/ 451884 h 751708"/>
                <a:gd name="connsiteX8" fmla="*/ 524017 w 674082"/>
                <a:gd name="connsiteY8" fmla="*/ 600740 h 751708"/>
                <a:gd name="connsiteX9" fmla="*/ 651608 w 674082"/>
                <a:gd name="connsiteY9" fmla="*/ 606695 h 751708"/>
                <a:gd name="connsiteX10" fmla="*/ 658860 w 674082"/>
                <a:gd name="connsiteY10" fmla="*/ 669049 h 7517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74082" h="751708">
                  <a:moveTo>
                    <a:pt x="0" y="15949"/>
                  </a:moveTo>
                  <a:cubicBezTo>
                    <a:pt x="62023" y="7974"/>
                    <a:pt x="64542" y="0"/>
                    <a:pt x="77450" y="26581"/>
                  </a:cubicBezTo>
                  <a:cubicBezTo>
                    <a:pt x="90358" y="53162"/>
                    <a:pt x="52641" y="150628"/>
                    <a:pt x="77450" y="175437"/>
                  </a:cubicBezTo>
                  <a:cubicBezTo>
                    <a:pt x="102259" y="200246"/>
                    <a:pt x="201497" y="152400"/>
                    <a:pt x="226306" y="175437"/>
                  </a:cubicBezTo>
                  <a:cubicBezTo>
                    <a:pt x="251115" y="198474"/>
                    <a:pt x="203269" y="290623"/>
                    <a:pt x="226306" y="313660"/>
                  </a:cubicBezTo>
                  <a:cubicBezTo>
                    <a:pt x="249343" y="336697"/>
                    <a:pt x="339720" y="290623"/>
                    <a:pt x="364529" y="313660"/>
                  </a:cubicBezTo>
                  <a:cubicBezTo>
                    <a:pt x="389338" y="336697"/>
                    <a:pt x="348581" y="428847"/>
                    <a:pt x="375162" y="451884"/>
                  </a:cubicBezTo>
                  <a:cubicBezTo>
                    <a:pt x="401743" y="474921"/>
                    <a:pt x="499208" y="427075"/>
                    <a:pt x="524017" y="451884"/>
                  </a:cubicBezTo>
                  <a:cubicBezTo>
                    <a:pt x="548826" y="476693"/>
                    <a:pt x="502752" y="574938"/>
                    <a:pt x="524017" y="600740"/>
                  </a:cubicBezTo>
                  <a:cubicBezTo>
                    <a:pt x="545282" y="626542"/>
                    <a:pt x="629134" y="595310"/>
                    <a:pt x="651608" y="606695"/>
                  </a:cubicBezTo>
                  <a:cubicBezTo>
                    <a:pt x="674082" y="618080"/>
                    <a:pt x="643985" y="751708"/>
                    <a:pt x="658860" y="669049"/>
                  </a:cubicBezTo>
                </a:path>
              </a:pathLst>
            </a:cu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7030A0"/>
                </a:solidFill>
              </a:endParaRPr>
            </a:p>
          </p:txBody>
        </p:sp>
      </p:grpSp>
      <p:pic>
        <p:nvPicPr>
          <p:cNvPr id="63" name="Image 62" descr="snap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9615"/>
          <a:stretch>
            <a:fillRect/>
          </a:stretch>
        </p:blipFill>
        <p:spPr>
          <a:xfrm>
            <a:off x="3913151" y="1214422"/>
            <a:ext cx="5230849" cy="3357586"/>
          </a:xfrm>
          <a:prstGeom prst="rect">
            <a:avLst/>
          </a:prstGeom>
        </p:spPr>
      </p:pic>
      <p:sp>
        <p:nvSpPr>
          <p:cNvPr id="65" name="ZoneTexte 64"/>
          <p:cNvSpPr txBox="1"/>
          <p:nvPr/>
        </p:nvSpPr>
        <p:spPr>
          <a:xfrm>
            <a:off x="-71470" y="5372120"/>
            <a:ext cx="914400" cy="914400"/>
          </a:xfrm>
          <a:prstGeom prst="rect">
            <a:avLst/>
          </a:prstGeom>
        </p:spPr>
        <p:txBody>
          <a:bodyPr vert="horz" wrap="none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/>
              <a:buChar char="à"/>
            </a:pPr>
            <a:endParaRPr lang="en-GB" sz="2800" baseline="-25000" dirty="0" smtClean="0"/>
          </a:p>
        </p:txBody>
      </p:sp>
      <p:pic>
        <p:nvPicPr>
          <p:cNvPr id="19" name="Picture 2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991" t="9462" r="35042" b="62649"/>
          <a:stretch>
            <a:fillRect/>
          </a:stretch>
        </p:blipFill>
        <p:spPr bwMode="auto">
          <a:xfrm>
            <a:off x="4429156" y="4714884"/>
            <a:ext cx="4643438" cy="170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" name="Picture 2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l="64973" t="73134" r="23991" b="18620"/>
          <a:stretch>
            <a:fillRect/>
          </a:stretch>
        </p:blipFill>
        <p:spPr bwMode="auto">
          <a:xfrm>
            <a:off x="8072462" y="5214950"/>
            <a:ext cx="80645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ZoneTexte 17"/>
          <p:cNvSpPr txBox="1"/>
          <p:nvPr/>
        </p:nvSpPr>
        <p:spPr>
          <a:xfrm>
            <a:off x="7943880" y="3729046"/>
            <a:ext cx="914400" cy="914400"/>
          </a:xfrm>
          <a:prstGeom prst="rect">
            <a:avLst/>
          </a:prstGeom>
        </p:spPr>
        <p:txBody>
          <a:bodyPr vert="horz" wrap="none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GB" sz="2800" dirty="0" err="1" smtClean="0"/>
              <a:t>N</a:t>
            </a:r>
            <a:r>
              <a:rPr lang="en-GB" sz="2800" baseline="-25000" dirty="0" err="1" smtClean="0"/>
              <a:t>part</a:t>
            </a:r>
            <a:endParaRPr lang="en-GB" sz="2800" baseline="-25000" dirty="0" smtClean="0"/>
          </a:p>
        </p:txBody>
      </p:sp>
      <p:sp>
        <p:nvSpPr>
          <p:cNvPr id="20" name="ZoneTexte 19"/>
          <p:cNvSpPr txBox="1"/>
          <p:nvPr/>
        </p:nvSpPr>
        <p:spPr>
          <a:xfrm>
            <a:off x="8086756" y="6300814"/>
            <a:ext cx="914400" cy="914400"/>
          </a:xfrm>
          <a:prstGeom prst="rect">
            <a:avLst/>
          </a:prstGeom>
        </p:spPr>
        <p:txBody>
          <a:bodyPr vert="horz" wrap="none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GB" sz="2800" dirty="0" err="1" smtClean="0"/>
              <a:t>z</a:t>
            </a:r>
            <a:r>
              <a:rPr lang="en-GB" sz="2800" baseline="-25000" dirty="0" err="1" smtClean="0"/>
              <a:t>T</a:t>
            </a:r>
            <a:endParaRPr lang="en-GB" sz="2800" baseline="-25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tool: Jet reconstruction?</a:t>
            </a:r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>
          <a:xfrm>
            <a:off x="3786182" y="1243010"/>
            <a:ext cx="5357818" cy="225742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First reconstructed jets in AA</a:t>
            </a:r>
          </a:p>
          <a:p>
            <a:r>
              <a:rPr lang="en-US" dirty="0" smtClean="0"/>
              <a:t>Use of </a:t>
            </a:r>
            <a:r>
              <a:rPr lang="en-US" dirty="0" err="1" smtClean="0"/>
              <a:t>fastjet</a:t>
            </a:r>
            <a:r>
              <a:rPr lang="en-US" dirty="0" smtClean="0"/>
              <a:t> algorithms</a:t>
            </a:r>
          </a:p>
          <a:p>
            <a:r>
              <a:rPr lang="en-US" dirty="0" smtClean="0"/>
              <a:t>R</a:t>
            </a:r>
            <a:r>
              <a:rPr lang="en-US" baseline="-25000" dirty="0" smtClean="0"/>
              <a:t>AA</a:t>
            </a:r>
            <a:r>
              <a:rPr lang="en-US" dirty="0" smtClean="0"/>
              <a:t>≈1 for large cone R=0.4</a:t>
            </a:r>
          </a:p>
          <a:p>
            <a:r>
              <a:rPr lang="en-US" dirty="0" smtClean="0"/>
              <a:t>Jet broadening R</a:t>
            </a:r>
            <a:r>
              <a:rPr lang="en-US" baseline="-25000" dirty="0" smtClean="0"/>
              <a:t>AA</a:t>
            </a:r>
            <a:r>
              <a:rPr lang="en-US" dirty="0" smtClean="0"/>
              <a:t>&lt;&lt;1 for R=0.2</a:t>
            </a:r>
          </a:p>
          <a:p>
            <a:r>
              <a:rPr lang="en-US" dirty="0" smtClean="0"/>
              <a:t>Promising </a:t>
            </a:r>
            <a:r>
              <a:rPr lang="en-US" u="sng" dirty="0" smtClean="0"/>
              <a:t>preliminary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8108" y="2987552"/>
            <a:ext cx="3790950" cy="272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5" name="Rectangle 9"/>
          <p:cNvSpPr>
            <a:spLocks/>
          </p:cNvSpPr>
          <p:nvPr/>
        </p:nvSpPr>
        <p:spPr bwMode="auto">
          <a:xfrm>
            <a:off x="3286116" y="5214950"/>
            <a:ext cx="261938" cy="3700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5155" bIns="0"/>
          <a:lstStyle/>
          <a:p>
            <a:pPr marL="44450"/>
            <a:r>
              <a:rPr lang="en-US" sz="2400" dirty="0">
                <a:solidFill>
                  <a:schemeClr val="tx1"/>
                </a:solidFill>
                <a:ea typeface="Symbol" pitchFamily="18" charset="2"/>
                <a:cs typeface="Symbol" pitchFamily="18" charset="2"/>
              </a:rPr>
              <a:t>ϕ</a:t>
            </a:r>
          </a:p>
        </p:txBody>
      </p:sp>
      <p:sp>
        <p:nvSpPr>
          <p:cNvPr id="16" name="Rectangle 10"/>
          <p:cNvSpPr>
            <a:spLocks/>
          </p:cNvSpPr>
          <p:nvPr/>
        </p:nvSpPr>
        <p:spPr bwMode="auto">
          <a:xfrm>
            <a:off x="668312" y="5202130"/>
            <a:ext cx="260350" cy="370010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5155" bIns="0"/>
          <a:lstStyle/>
          <a:p>
            <a:pPr marL="44450"/>
            <a:r>
              <a:rPr lang="en-US" sz="2400" dirty="0">
                <a:solidFill>
                  <a:schemeClr val="tx1"/>
                </a:solidFill>
                <a:cs typeface="Times New Roman" pitchFamily="18" charset="0"/>
              </a:rPr>
              <a:t>η</a:t>
            </a:r>
          </a:p>
        </p:txBody>
      </p:sp>
      <p:sp>
        <p:nvSpPr>
          <p:cNvPr id="17" name="AutoShape 11"/>
          <p:cNvSpPr>
            <a:spLocks/>
          </p:cNvSpPr>
          <p:nvPr/>
        </p:nvSpPr>
        <p:spPr bwMode="auto">
          <a:xfrm rot="16200000">
            <a:off x="-821902" y="2308558"/>
            <a:ext cx="2059669" cy="298450"/>
          </a:xfrm>
          <a:custGeom>
            <a:avLst/>
            <a:gdLst/>
            <a:ahLst/>
            <a:cxnLst/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  <a:moveTo>
                  <a:pt x="0" y="0"/>
                </a:moveTo>
              </a:path>
            </a:pathLst>
          </a:cu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5155" bIns="0"/>
          <a:lstStyle/>
          <a:p>
            <a:pPr marL="44450"/>
            <a:r>
              <a:rPr lang="en-US" sz="1400" b="1">
                <a:solidFill>
                  <a:schemeClr val="tx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p</a:t>
            </a:r>
            <a:r>
              <a:rPr lang="en-US" sz="1400" b="1" baseline="-6000">
                <a:solidFill>
                  <a:schemeClr val="tx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t</a:t>
            </a:r>
            <a:r>
              <a:rPr lang="en-US" sz="1400" b="1">
                <a:solidFill>
                  <a:schemeClr val="tx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per grid cell [GeV]</a:t>
            </a:r>
          </a:p>
        </p:txBody>
      </p:sp>
      <p:sp>
        <p:nvSpPr>
          <p:cNvPr id="13" name="Rectangle 12"/>
          <p:cNvSpPr>
            <a:spLocks/>
          </p:cNvSpPr>
          <p:nvPr/>
        </p:nvSpPr>
        <p:spPr bwMode="auto">
          <a:xfrm>
            <a:off x="1817679" y="5611725"/>
            <a:ext cx="1539875" cy="317605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45155" bIns="0">
            <a:spAutoFit/>
          </a:bodyPr>
          <a:lstStyle/>
          <a:p>
            <a:pPr marL="44450"/>
            <a:r>
              <a:rPr lang="en-US" sz="1400" dirty="0">
                <a:solidFill>
                  <a:schemeClr val="tx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STAR preliminary</a:t>
            </a:r>
          </a:p>
        </p:txBody>
      </p:sp>
      <p:pic>
        <p:nvPicPr>
          <p:cNvPr id="23" name="Picture 1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7867"/>
          <a:stretch>
            <a:fillRect/>
          </a:stretch>
        </p:blipFill>
        <p:spPr bwMode="auto">
          <a:xfrm>
            <a:off x="138108" y="1487354"/>
            <a:ext cx="3790950" cy="25098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0" name="Rectangle 22"/>
          <p:cNvSpPr>
            <a:spLocks/>
          </p:cNvSpPr>
          <p:nvPr/>
        </p:nvSpPr>
        <p:spPr bwMode="auto">
          <a:xfrm>
            <a:off x="1944614" y="2214554"/>
            <a:ext cx="1412940" cy="500066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5155" bIns="0"/>
          <a:lstStyle/>
          <a:p>
            <a:pPr marL="44450"/>
            <a:r>
              <a:rPr lang="en-US" dirty="0" err="1" smtClean="0">
                <a:solidFill>
                  <a:schemeClr val="tx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p</a:t>
            </a:r>
            <a:r>
              <a:rPr lang="en-US" baseline="-25000" dirty="0" err="1" smtClean="0">
                <a:solidFill>
                  <a:schemeClr val="tx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T</a:t>
            </a:r>
            <a:r>
              <a:rPr lang="en-US" dirty="0" smtClean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≈ </a:t>
            </a:r>
            <a:r>
              <a:rPr lang="en-US" dirty="0">
                <a:solidFill>
                  <a:schemeClr val="tx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47 </a:t>
            </a:r>
            <a:r>
              <a:rPr lang="en-US" dirty="0" err="1">
                <a:solidFill>
                  <a:schemeClr val="tx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GeV</a:t>
            </a:r>
            <a:endParaRPr lang="en-US" dirty="0">
              <a:solidFill>
                <a:schemeClr val="tx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sp>
        <p:nvSpPr>
          <p:cNvPr id="31" name="Rectangle 172"/>
          <p:cNvSpPr>
            <a:spLocks noChangeArrowheads="1"/>
          </p:cNvSpPr>
          <p:nvPr/>
        </p:nvSpPr>
        <p:spPr bwMode="auto">
          <a:xfrm>
            <a:off x="142844" y="6058935"/>
            <a:ext cx="3415550" cy="584775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fr-FR" dirty="0" smtClean="0">
                <a:solidFill>
                  <a:schemeClr val="tx2"/>
                </a:solidFill>
              </a:rPr>
              <a:t>M. </a:t>
            </a:r>
            <a:r>
              <a:rPr lang="fr-FR" dirty="0" err="1" smtClean="0">
                <a:solidFill>
                  <a:schemeClr val="tx2"/>
                </a:solidFill>
              </a:rPr>
              <a:t>Polskon</a:t>
            </a:r>
            <a:r>
              <a:rPr lang="fr-FR" dirty="0" smtClean="0">
                <a:solidFill>
                  <a:schemeClr val="tx2"/>
                </a:solidFill>
              </a:rPr>
              <a:t>, Quark </a:t>
            </a:r>
            <a:r>
              <a:rPr lang="fr-FR" dirty="0" err="1" smtClean="0">
                <a:solidFill>
                  <a:schemeClr val="tx2"/>
                </a:solidFill>
              </a:rPr>
              <a:t>Matter</a:t>
            </a:r>
            <a:r>
              <a:rPr lang="fr-FR" dirty="0" smtClean="0">
                <a:solidFill>
                  <a:schemeClr val="tx2"/>
                </a:solidFill>
              </a:rPr>
              <a:t> 09</a:t>
            </a:r>
          </a:p>
          <a:p>
            <a:pPr algn="ctr"/>
            <a:r>
              <a:rPr lang="en-US" sz="1400" dirty="0" smtClean="0">
                <a:solidFill>
                  <a:srgbClr val="800080"/>
                </a:solidFill>
              </a:rPr>
              <a:t>http://www.lpthe.jussieu.fr/~salam/fastjet</a:t>
            </a:r>
            <a:endParaRPr lang="fr-FR" sz="1400" dirty="0" smtClean="0">
              <a:solidFill>
                <a:schemeClr val="tx2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928662" y="1728782"/>
            <a:ext cx="2571768" cy="914400"/>
          </a:xfrm>
          <a:prstGeom prst="rect">
            <a:avLst/>
          </a:prstGeom>
        </p:spPr>
        <p:txBody>
          <a:bodyPr vert="horz" wrap="none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/>
              <a:buChar char="à"/>
            </a:pPr>
            <a:r>
              <a:rPr lang="en-US" sz="2400" dirty="0" err="1" smtClean="0"/>
              <a:t>Au+Au</a:t>
            </a:r>
            <a:r>
              <a:rPr lang="en-US" sz="2400" dirty="0" smtClean="0"/>
              <a:t> 0-20%</a:t>
            </a:r>
          </a:p>
        </p:txBody>
      </p:sp>
      <p:sp>
        <p:nvSpPr>
          <p:cNvPr id="34" name="Rectangle 22"/>
          <p:cNvSpPr>
            <a:spLocks/>
          </p:cNvSpPr>
          <p:nvPr/>
        </p:nvSpPr>
        <p:spPr bwMode="auto">
          <a:xfrm>
            <a:off x="1071538" y="3857628"/>
            <a:ext cx="1412940" cy="500066"/>
          </a:xfrm>
          <a:prstGeom prst="rect">
            <a:avLst/>
          </a:prstGeom>
          <a:noFill/>
          <a:ln w="12700">
            <a:noFill/>
            <a:miter lim="800000"/>
            <a:headEnd type="none" w="med" len="med"/>
            <a:tailEnd type="none" w="med" len="med"/>
          </a:ln>
        </p:spPr>
        <p:txBody>
          <a:bodyPr lIns="0" tIns="0" rIns="45155" bIns="0"/>
          <a:lstStyle/>
          <a:p>
            <a:pPr marL="44450"/>
            <a:r>
              <a:rPr lang="en-US" dirty="0" err="1" smtClean="0">
                <a:solidFill>
                  <a:schemeClr val="tx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p</a:t>
            </a:r>
            <a:r>
              <a:rPr lang="en-US" baseline="-25000" dirty="0" err="1" smtClean="0">
                <a:solidFill>
                  <a:schemeClr val="tx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T</a:t>
            </a:r>
            <a:r>
              <a:rPr lang="en-US" dirty="0" smtClean="0"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≈ 21</a:t>
            </a:r>
            <a:r>
              <a:rPr lang="en-US" dirty="0" smtClean="0">
                <a:solidFill>
                  <a:schemeClr val="tx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Helvetica" pitchFamily="34" charset="0"/>
                <a:ea typeface="Helvetica" pitchFamily="34" charset="0"/>
                <a:cs typeface="Helvetica" pitchFamily="34" charset="0"/>
                <a:sym typeface="Helvetica" pitchFamily="34" charset="0"/>
              </a:rPr>
              <a:t>GeV</a:t>
            </a:r>
            <a:endParaRPr lang="en-US" dirty="0">
              <a:solidFill>
                <a:schemeClr val="tx1"/>
              </a:solidFill>
              <a:latin typeface="Helvetica" pitchFamily="34" charset="0"/>
              <a:ea typeface="Helvetica" pitchFamily="34" charset="0"/>
              <a:cs typeface="Helvetica" pitchFamily="34" charset="0"/>
              <a:sym typeface="Helvetica" pitchFamily="34" charset="0"/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06" y="63480"/>
            <a:ext cx="649287" cy="50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cxnSp>
        <p:nvCxnSpPr>
          <p:cNvPr id="36" name="Connecteur droit avec flèche 35"/>
          <p:cNvCxnSpPr/>
          <p:nvPr/>
        </p:nvCxnSpPr>
        <p:spPr>
          <a:xfrm>
            <a:off x="7801004" y="918795"/>
            <a:ext cx="1080000" cy="15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lipse 43"/>
          <p:cNvSpPr/>
          <p:nvPr/>
        </p:nvSpPr>
        <p:spPr>
          <a:xfrm>
            <a:off x="8515384" y="500042"/>
            <a:ext cx="214314" cy="857256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6" name="Connecteur droit 45"/>
          <p:cNvCxnSpPr>
            <a:endCxn id="44" idx="0"/>
          </p:cNvCxnSpPr>
          <p:nvPr/>
        </p:nvCxnSpPr>
        <p:spPr>
          <a:xfrm flipV="1">
            <a:off x="7729566" y="500042"/>
            <a:ext cx="892975" cy="42862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>
            <a:stCxn id="44" idx="4"/>
          </p:cNvCxnSpPr>
          <p:nvPr/>
        </p:nvCxnSpPr>
        <p:spPr>
          <a:xfrm rot="5400000" flipH="1">
            <a:off x="7961740" y="696497"/>
            <a:ext cx="428628" cy="892975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Image 54" descr="snap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935"/>
          <a:stretch>
            <a:fillRect/>
          </a:stretch>
        </p:blipFill>
        <p:spPr>
          <a:xfrm>
            <a:off x="3810029" y="3571876"/>
            <a:ext cx="3619491" cy="3167749"/>
          </a:xfrm>
          <a:prstGeom prst="rect">
            <a:avLst/>
          </a:prstGeom>
        </p:spPr>
      </p:pic>
      <p:cxnSp>
        <p:nvCxnSpPr>
          <p:cNvPr id="57" name="Connecteur droit avec flèche 56"/>
          <p:cNvCxnSpPr/>
          <p:nvPr/>
        </p:nvCxnSpPr>
        <p:spPr>
          <a:xfrm>
            <a:off x="7729566" y="928670"/>
            <a:ext cx="785818" cy="21431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 flipV="1">
            <a:off x="7729566" y="785794"/>
            <a:ext cx="500066" cy="142876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flipV="1">
            <a:off x="7729566" y="857232"/>
            <a:ext cx="714380" cy="714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avec flèche 62"/>
          <p:cNvCxnSpPr/>
          <p:nvPr/>
        </p:nvCxnSpPr>
        <p:spPr>
          <a:xfrm>
            <a:off x="7729566" y="928670"/>
            <a:ext cx="642942" cy="714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Ellipse 38"/>
          <p:cNvSpPr/>
          <p:nvPr/>
        </p:nvSpPr>
        <p:spPr>
          <a:xfrm>
            <a:off x="7658128" y="847357"/>
            <a:ext cx="142876" cy="142876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Connecteur droit 66"/>
          <p:cNvCxnSpPr>
            <a:stCxn id="44" idx="0"/>
          </p:cNvCxnSpPr>
          <p:nvPr/>
        </p:nvCxnSpPr>
        <p:spPr>
          <a:xfrm rot="16200000" flipH="1">
            <a:off x="8408227" y="714356"/>
            <a:ext cx="428628" cy="0"/>
          </a:xfrm>
          <a:prstGeom prst="line">
            <a:avLst/>
          </a:prstGeom>
          <a:ln w="19050">
            <a:solidFill>
              <a:srgbClr val="7030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ZoneTexte 67"/>
          <p:cNvSpPr txBox="1"/>
          <p:nvPr/>
        </p:nvSpPr>
        <p:spPr>
          <a:xfrm>
            <a:off x="8729698" y="357166"/>
            <a:ext cx="914400" cy="914400"/>
          </a:xfrm>
          <a:prstGeom prst="rect">
            <a:avLst/>
          </a:prstGeom>
        </p:spPr>
        <p:txBody>
          <a:bodyPr vert="horz" wrap="none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GB" sz="2800" dirty="0" smtClean="0">
                <a:solidFill>
                  <a:srgbClr val="7030A0"/>
                </a:solidFill>
              </a:rPr>
              <a:t>R</a:t>
            </a:r>
          </a:p>
        </p:txBody>
      </p:sp>
      <p:sp>
        <p:nvSpPr>
          <p:cNvPr id="69" name="ZoneTexte 68"/>
          <p:cNvSpPr txBox="1"/>
          <p:nvPr/>
        </p:nvSpPr>
        <p:spPr>
          <a:xfrm>
            <a:off x="7572396" y="3599434"/>
            <a:ext cx="1428760" cy="972574"/>
          </a:xfrm>
          <a:prstGeom prst="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600" dirty="0" smtClean="0">
                <a:solidFill>
                  <a:schemeClr val="bg1"/>
                </a:solidFill>
                <a:sym typeface="Wingdings" pitchFamily="2" charset="2"/>
              </a:rPr>
              <a:t>Easier 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600" dirty="0" smtClean="0">
                <a:solidFill>
                  <a:schemeClr val="bg1"/>
                </a:solidFill>
                <a:sym typeface="Wingdings" pitchFamily="2" charset="2"/>
              </a:rPr>
              <a:t>@ LHC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6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RHIC serves the perfect liquid… 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Partonic</a:t>
            </a:r>
            <a:r>
              <a:rPr lang="en-GB" dirty="0" smtClean="0"/>
              <a:t> Collective behaviour</a:t>
            </a:r>
            <a:endParaRPr lang="en-GB" dirty="0"/>
          </a:p>
        </p:txBody>
      </p:sp>
      <p:sp>
        <p:nvSpPr>
          <p:cNvPr id="10" name="Rectangle à coins arrondis 9"/>
          <p:cNvSpPr/>
          <p:nvPr/>
        </p:nvSpPr>
        <p:spPr>
          <a:xfrm rot="16200000">
            <a:off x="6107917" y="3964786"/>
            <a:ext cx="2857520" cy="2357454"/>
          </a:xfrm>
          <a:prstGeom prst="round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Elliptic flow “V</a:t>
            </a:r>
            <a:r>
              <a:rPr lang="en-US" baseline="-25000" dirty="0" smtClean="0"/>
              <a:t>2</a:t>
            </a:r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4800" y="3786190"/>
            <a:ext cx="4191000" cy="2538410"/>
          </a:xfrm>
        </p:spPr>
        <p:txBody>
          <a:bodyPr/>
          <a:lstStyle/>
          <a:p>
            <a:pPr algn="ctr"/>
            <a:r>
              <a:rPr lang="en-US" dirty="0" smtClean="0"/>
              <a:t>Pressure gradient</a:t>
            </a:r>
          </a:p>
          <a:p>
            <a:pPr algn="ctr"/>
            <a:r>
              <a:rPr lang="en-US" dirty="0" smtClean="0"/>
              <a:t>v</a:t>
            </a:r>
            <a:r>
              <a:rPr lang="en-US" baseline="-25000" dirty="0" smtClean="0"/>
              <a:t>2 </a:t>
            </a:r>
            <a:r>
              <a:rPr lang="en-US" dirty="0" smtClean="0"/>
              <a:t>= &lt;</a:t>
            </a:r>
            <a:r>
              <a:rPr lang="en-US" dirty="0" err="1" smtClean="0"/>
              <a:t>cos</a:t>
            </a:r>
            <a:r>
              <a:rPr lang="en-US" dirty="0" smtClean="0"/>
              <a:t> 2</a:t>
            </a:r>
            <a:r>
              <a:rPr lang="el-GR" dirty="0" smtClean="0"/>
              <a:t>φ</a:t>
            </a:r>
            <a:r>
              <a:rPr lang="en-US" dirty="0" smtClean="0"/>
              <a:t>&gt;</a:t>
            </a:r>
          </a:p>
          <a:p>
            <a:pPr algn="ctr"/>
            <a:endParaRPr lang="en-US" dirty="0" smtClean="0"/>
          </a:p>
          <a:p>
            <a:pPr algn="ctr">
              <a:buNone/>
            </a:pP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25</a:t>
            </a:fld>
            <a:endParaRPr lang="en-US"/>
          </a:p>
        </p:txBody>
      </p:sp>
      <p:grpSp>
        <p:nvGrpSpPr>
          <p:cNvPr id="111" name="Groupe 110"/>
          <p:cNvGrpSpPr/>
          <p:nvPr/>
        </p:nvGrpSpPr>
        <p:grpSpPr>
          <a:xfrm>
            <a:off x="577848" y="1142984"/>
            <a:ext cx="3636962" cy="2754313"/>
            <a:chOff x="642910" y="3246455"/>
            <a:chExt cx="3636962" cy="2754313"/>
          </a:xfrm>
        </p:grpSpPr>
        <p:sp>
          <p:nvSpPr>
            <p:cNvPr id="9" name="Freeform 47"/>
            <p:cNvSpPr>
              <a:spLocks/>
            </p:cNvSpPr>
            <p:nvPr/>
          </p:nvSpPr>
          <p:spPr bwMode="auto">
            <a:xfrm rot="11267865">
              <a:off x="3546447" y="3246455"/>
              <a:ext cx="390525" cy="371475"/>
            </a:xfrm>
            <a:custGeom>
              <a:avLst/>
              <a:gdLst/>
              <a:ahLst/>
              <a:cxnLst>
                <a:cxn ang="0">
                  <a:pos x="430" y="0"/>
                </a:cxn>
                <a:cxn ang="0">
                  <a:pos x="177" y="379"/>
                </a:cxn>
                <a:cxn ang="0">
                  <a:pos x="0" y="379"/>
                </a:cxn>
                <a:cxn ang="0">
                  <a:pos x="168" y="622"/>
                </a:cxn>
                <a:cxn ang="0">
                  <a:pos x="631" y="379"/>
                </a:cxn>
                <a:cxn ang="0">
                  <a:pos x="465" y="382"/>
                </a:cxn>
                <a:cxn ang="0">
                  <a:pos x="720" y="0"/>
                </a:cxn>
                <a:cxn ang="0">
                  <a:pos x="430" y="0"/>
                </a:cxn>
              </a:cxnLst>
              <a:rect l="0" t="0" r="r" b="b"/>
              <a:pathLst>
                <a:path w="720" h="622">
                  <a:moveTo>
                    <a:pt x="430" y="0"/>
                  </a:moveTo>
                  <a:lnTo>
                    <a:pt x="177" y="379"/>
                  </a:lnTo>
                  <a:lnTo>
                    <a:pt x="0" y="379"/>
                  </a:lnTo>
                  <a:lnTo>
                    <a:pt x="168" y="622"/>
                  </a:lnTo>
                  <a:lnTo>
                    <a:pt x="631" y="379"/>
                  </a:lnTo>
                  <a:lnTo>
                    <a:pt x="465" y="382"/>
                  </a:lnTo>
                  <a:lnTo>
                    <a:pt x="720" y="0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prstDash val="solid"/>
              <a:round/>
              <a:headEnd/>
              <a:tailEnd/>
            </a:ln>
            <a:effectLst/>
            <a:scene3d>
              <a:camera prst="legacyPerspectiveTopRight">
                <a:rot lat="20099999" lon="21299999" rev="0"/>
              </a:camera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0" name="Line 48"/>
            <p:cNvSpPr>
              <a:spLocks noChangeShapeType="1"/>
            </p:cNvSpPr>
            <p:nvPr/>
          </p:nvSpPr>
          <p:spPr bwMode="auto">
            <a:xfrm rot="467865" flipH="1">
              <a:off x="1454122" y="3376630"/>
              <a:ext cx="676275" cy="1103313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Line 49"/>
            <p:cNvSpPr>
              <a:spLocks noChangeShapeType="1"/>
            </p:cNvSpPr>
            <p:nvPr/>
          </p:nvSpPr>
          <p:spPr bwMode="auto">
            <a:xfrm rot="467865" flipH="1">
              <a:off x="1777972" y="3421080"/>
              <a:ext cx="665162" cy="108585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50"/>
            <p:cNvSpPr>
              <a:spLocks noChangeShapeType="1"/>
            </p:cNvSpPr>
            <p:nvPr/>
          </p:nvSpPr>
          <p:spPr bwMode="auto">
            <a:xfrm rot="467865">
              <a:off x="2020860" y="3789380"/>
              <a:ext cx="2227262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51"/>
            <p:cNvSpPr>
              <a:spLocks noChangeShapeType="1"/>
            </p:cNvSpPr>
            <p:nvPr/>
          </p:nvSpPr>
          <p:spPr bwMode="auto">
            <a:xfrm rot="467865">
              <a:off x="1814485" y="4881580"/>
              <a:ext cx="1566862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52"/>
            <p:cNvSpPr>
              <a:spLocks noChangeArrowheads="1"/>
            </p:cNvSpPr>
            <p:nvPr/>
          </p:nvSpPr>
          <p:spPr bwMode="auto">
            <a:xfrm rot="467865">
              <a:off x="741335" y="3475055"/>
              <a:ext cx="3538537" cy="2141538"/>
            </a:xfrm>
            <a:prstGeom prst="parallelogram">
              <a:avLst>
                <a:gd name="adj" fmla="val 61305"/>
              </a:avLst>
            </a:prstGeom>
            <a:noFill/>
            <a:ln w="2857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53"/>
            <p:cNvSpPr>
              <a:spLocks noChangeShapeType="1"/>
            </p:cNvSpPr>
            <p:nvPr/>
          </p:nvSpPr>
          <p:spPr bwMode="auto">
            <a:xfrm rot="467865" flipH="1">
              <a:off x="642910" y="4924443"/>
              <a:ext cx="284162" cy="466725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54"/>
            <p:cNvSpPr>
              <a:spLocks noChangeShapeType="1"/>
            </p:cNvSpPr>
            <p:nvPr/>
          </p:nvSpPr>
          <p:spPr bwMode="auto">
            <a:xfrm rot="467865" flipH="1">
              <a:off x="1916085" y="3451243"/>
              <a:ext cx="822325" cy="1343025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Freeform 55"/>
            <p:cNvSpPr>
              <a:spLocks/>
            </p:cNvSpPr>
            <p:nvPr/>
          </p:nvSpPr>
          <p:spPr bwMode="auto">
            <a:xfrm rot="11267865" flipV="1">
              <a:off x="1754160" y="4611705"/>
              <a:ext cx="276225" cy="858838"/>
            </a:xfrm>
            <a:custGeom>
              <a:avLst/>
              <a:gdLst/>
              <a:ahLst/>
              <a:cxnLst>
                <a:cxn ang="0">
                  <a:pos x="84" y="643"/>
                </a:cxn>
                <a:cxn ang="0">
                  <a:pos x="24" y="519"/>
                </a:cxn>
                <a:cxn ang="0">
                  <a:pos x="1" y="351"/>
                </a:cxn>
                <a:cxn ang="0">
                  <a:pos x="30" y="205"/>
                </a:cxn>
                <a:cxn ang="0">
                  <a:pos x="100" y="73"/>
                </a:cxn>
                <a:cxn ang="0">
                  <a:pos x="166" y="4"/>
                </a:cxn>
                <a:cxn ang="0">
                  <a:pos x="225" y="171"/>
                </a:cxn>
                <a:cxn ang="0">
                  <a:pos x="249" y="337"/>
                </a:cxn>
                <a:cxn ang="0">
                  <a:pos x="241" y="514"/>
                </a:cxn>
                <a:cxn ang="0">
                  <a:pos x="199" y="636"/>
                </a:cxn>
                <a:cxn ang="0">
                  <a:pos x="142" y="712"/>
                </a:cxn>
                <a:cxn ang="0">
                  <a:pos x="84" y="643"/>
                </a:cxn>
              </a:cxnLst>
              <a:rect l="0" t="0" r="r" b="b"/>
              <a:pathLst>
                <a:path w="252" h="715">
                  <a:moveTo>
                    <a:pt x="84" y="643"/>
                  </a:moveTo>
                  <a:cubicBezTo>
                    <a:pt x="64" y="611"/>
                    <a:pt x="38" y="568"/>
                    <a:pt x="24" y="519"/>
                  </a:cubicBezTo>
                  <a:cubicBezTo>
                    <a:pt x="10" y="470"/>
                    <a:pt x="0" y="403"/>
                    <a:pt x="1" y="351"/>
                  </a:cubicBezTo>
                  <a:cubicBezTo>
                    <a:pt x="2" y="299"/>
                    <a:pt x="14" y="251"/>
                    <a:pt x="30" y="205"/>
                  </a:cubicBezTo>
                  <a:cubicBezTo>
                    <a:pt x="46" y="159"/>
                    <a:pt x="77" y="106"/>
                    <a:pt x="100" y="73"/>
                  </a:cubicBezTo>
                  <a:cubicBezTo>
                    <a:pt x="123" y="40"/>
                    <a:pt x="163" y="0"/>
                    <a:pt x="166" y="4"/>
                  </a:cubicBezTo>
                  <a:cubicBezTo>
                    <a:pt x="198" y="57"/>
                    <a:pt x="212" y="120"/>
                    <a:pt x="225" y="171"/>
                  </a:cubicBezTo>
                  <a:cubicBezTo>
                    <a:pt x="239" y="226"/>
                    <a:pt x="246" y="280"/>
                    <a:pt x="249" y="337"/>
                  </a:cubicBezTo>
                  <a:cubicBezTo>
                    <a:pt x="252" y="394"/>
                    <a:pt x="249" y="464"/>
                    <a:pt x="241" y="514"/>
                  </a:cubicBezTo>
                  <a:cubicBezTo>
                    <a:pt x="233" y="564"/>
                    <a:pt x="216" y="603"/>
                    <a:pt x="199" y="636"/>
                  </a:cubicBezTo>
                  <a:cubicBezTo>
                    <a:pt x="182" y="669"/>
                    <a:pt x="142" y="715"/>
                    <a:pt x="142" y="712"/>
                  </a:cubicBezTo>
                  <a:cubicBezTo>
                    <a:pt x="142" y="711"/>
                    <a:pt x="104" y="675"/>
                    <a:pt x="84" y="643"/>
                  </a:cubicBezTo>
                  <a:close/>
                </a:path>
              </a:pathLst>
            </a:custGeom>
            <a:solidFill>
              <a:schemeClr val="bg1"/>
            </a:solidFill>
            <a:ln w="381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56"/>
            <p:cNvSpPr>
              <a:spLocks noChangeShapeType="1"/>
            </p:cNvSpPr>
            <p:nvPr/>
          </p:nvSpPr>
          <p:spPr bwMode="auto">
            <a:xfrm rot="467865" flipH="1">
              <a:off x="1606522" y="4546618"/>
              <a:ext cx="606425" cy="989013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" name="Group 57"/>
            <p:cNvGrpSpPr>
              <a:grpSpLocks/>
            </p:cNvGrpSpPr>
            <p:nvPr/>
          </p:nvGrpSpPr>
          <p:grpSpPr bwMode="auto">
            <a:xfrm rot="240000">
              <a:off x="2847947" y="3394093"/>
              <a:ext cx="1123950" cy="1200150"/>
              <a:chOff x="3157" y="3025"/>
              <a:chExt cx="1026" cy="999"/>
            </a:xfrm>
          </p:grpSpPr>
          <p:grpSp>
            <p:nvGrpSpPr>
              <p:cNvPr id="91" name="Group 58"/>
              <p:cNvGrpSpPr>
                <a:grpSpLocks/>
              </p:cNvGrpSpPr>
              <p:nvPr/>
            </p:nvGrpSpPr>
            <p:grpSpPr bwMode="auto">
              <a:xfrm>
                <a:off x="3157" y="3025"/>
                <a:ext cx="1026" cy="999"/>
                <a:chOff x="4130" y="2180"/>
                <a:chExt cx="1026" cy="999"/>
              </a:xfrm>
            </p:grpSpPr>
            <p:sp>
              <p:nvSpPr>
                <p:cNvPr id="93" name="Oval 59"/>
                <p:cNvSpPr>
                  <a:spLocks noChangeArrowheads="1"/>
                </p:cNvSpPr>
                <p:nvPr/>
              </p:nvSpPr>
              <p:spPr bwMode="auto">
                <a:xfrm>
                  <a:off x="4153" y="2181"/>
                  <a:ext cx="981" cy="9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4" name="Oval 60"/>
                <p:cNvSpPr>
                  <a:spLocks noChangeArrowheads="1"/>
                </p:cNvSpPr>
                <p:nvPr/>
              </p:nvSpPr>
              <p:spPr bwMode="auto">
                <a:xfrm>
                  <a:off x="4153" y="2180"/>
                  <a:ext cx="981" cy="981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5" name="Freeform 61"/>
                <p:cNvSpPr>
                  <a:spLocks/>
                </p:cNvSpPr>
                <p:nvPr/>
              </p:nvSpPr>
              <p:spPr bwMode="auto">
                <a:xfrm>
                  <a:off x="4130" y="2579"/>
                  <a:ext cx="1026" cy="600"/>
                </a:xfrm>
                <a:custGeom>
                  <a:avLst/>
                  <a:gdLst/>
                  <a:ahLst/>
                  <a:cxnLst>
                    <a:cxn ang="0">
                      <a:pos x="43" y="123"/>
                    </a:cxn>
                    <a:cxn ang="0">
                      <a:pos x="120" y="181"/>
                    </a:cxn>
                    <a:cxn ang="0">
                      <a:pos x="262" y="250"/>
                    </a:cxn>
                    <a:cxn ang="0">
                      <a:pos x="432" y="280"/>
                    </a:cxn>
                    <a:cxn ang="0">
                      <a:pos x="634" y="259"/>
                    </a:cxn>
                    <a:cxn ang="0">
                      <a:pos x="799" y="201"/>
                    </a:cxn>
                    <a:cxn ang="0">
                      <a:pos x="937" y="90"/>
                    </a:cxn>
                    <a:cxn ang="0">
                      <a:pos x="1026" y="9"/>
                    </a:cxn>
                    <a:cxn ang="0">
                      <a:pos x="1019" y="144"/>
                    </a:cxn>
                    <a:cxn ang="0">
                      <a:pos x="992" y="267"/>
                    </a:cxn>
                    <a:cxn ang="0">
                      <a:pos x="929" y="384"/>
                    </a:cxn>
                    <a:cxn ang="0">
                      <a:pos x="857" y="467"/>
                    </a:cxn>
                    <a:cxn ang="0">
                      <a:pos x="749" y="542"/>
                    </a:cxn>
                    <a:cxn ang="0">
                      <a:pos x="610" y="588"/>
                    </a:cxn>
                    <a:cxn ang="0">
                      <a:pos x="455" y="594"/>
                    </a:cxn>
                    <a:cxn ang="0">
                      <a:pos x="310" y="553"/>
                    </a:cxn>
                    <a:cxn ang="0">
                      <a:pos x="193" y="479"/>
                    </a:cxn>
                    <a:cxn ang="0">
                      <a:pos x="95" y="368"/>
                    </a:cxn>
                    <a:cxn ang="0">
                      <a:pos x="36" y="237"/>
                    </a:cxn>
                    <a:cxn ang="0">
                      <a:pos x="1" y="73"/>
                    </a:cxn>
                    <a:cxn ang="0">
                      <a:pos x="43" y="123"/>
                    </a:cxn>
                  </a:cxnLst>
                  <a:rect l="0" t="0" r="r" b="b"/>
                  <a:pathLst>
                    <a:path w="1026" h="600">
                      <a:moveTo>
                        <a:pt x="43" y="123"/>
                      </a:moveTo>
                      <a:cubicBezTo>
                        <a:pt x="61" y="136"/>
                        <a:pt x="84" y="160"/>
                        <a:pt x="120" y="181"/>
                      </a:cubicBezTo>
                      <a:cubicBezTo>
                        <a:pt x="156" y="202"/>
                        <a:pt x="210" y="233"/>
                        <a:pt x="262" y="250"/>
                      </a:cubicBezTo>
                      <a:cubicBezTo>
                        <a:pt x="314" y="267"/>
                        <a:pt x="370" y="279"/>
                        <a:pt x="432" y="280"/>
                      </a:cubicBezTo>
                      <a:cubicBezTo>
                        <a:pt x="494" y="281"/>
                        <a:pt x="573" y="272"/>
                        <a:pt x="634" y="259"/>
                      </a:cubicBezTo>
                      <a:cubicBezTo>
                        <a:pt x="695" y="246"/>
                        <a:pt x="749" y="229"/>
                        <a:pt x="799" y="201"/>
                      </a:cubicBezTo>
                      <a:cubicBezTo>
                        <a:pt x="849" y="173"/>
                        <a:pt x="899" y="122"/>
                        <a:pt x="937" y="90"/>
                      </a:cubicBezTo>
                      <a:cubicBezTo>
                        <a:pt x="975" y="58"/>
                        <a:pt x="1012" y="0"/>
                        <a:pt x="1026" y="9"/>
                      </a:cubicBezTo>
                      <a:cubicBezTo>
                        <a:pt x="1021" y="13"/>
                        <a:pt x="1025" y="101"/>
                        <a:pt x="1019" y="144"/>
                      </a:cubicBezTo>
                      <a:cubicBezTo>
                        <a:pt x="1013" y="187"/>
                        <a:pt x="1007" y="227"/>
                        <a:pt x="992" y="267"/>
                      </a:cubicBezTo>
                      <a:cubicBezTo>
                        <a:pt x="978" y="307"/>
                        <a:pt x="952" y="351"/>
                        <a:pt x="929" y="384"/>
                      </a:cubicBezTo>
                      <a:cubicBezTo>
                        <a:pt x="907" y="417"/>
                        <a:pt x="886" y="440"/>
                        <a:pt x="857" y="467"/>
                      </a:cubicBezTo>
                      <a:cubicBezTo>
                        <a:pt x="827" y="493"/>
                        <a:pt x="790" y="521"/>
                        <a:pt x="749" y="542"/>
                      </a:cubicBezTo>
                      <a:cubicBezTo>
                        <a:pt x="708" y="562"/>
                        <a:pt x="659" y="580"/>
                        <a:pt x="610" y="588"/>
                      </a:cubicBezTo>
                      <a:cubicBezTo>
                        <a:pt x="561" y="596"/>
                        <a:pt x="505" y="600"/>
                        <a:pt x="455" y="594"/>
                      </a:cubicBezTo>
                      <a:cubicBezTo>
                        <a:pt x="404" y="588"/>
                        <a:pt x="353" y="572"/>
                        <a:pt x="310" y="553"/>
                      </a:cubicBezTo>
                      <a:cubicBezTo>
                        <a:pt x="267" y="533"/>
                        <a:pt x="229" y="510"/>
                        <a:pt x="193" y="479"/>
                      </a:cubicBezTo>
                      <a:cubicBezTo>
                        <a:pt x="157" y="448"/>
                        <a:pt x="121" y="408"/>
                        <a:pt x="95" y="368"/>
                      </a:cubicBezTo>
                      <a:cubicBezTo>
                        <a:pt x="69" y="328"/>
                        <a:pt x="52" y="286"/>
                        <a:pt x="36" y="237"/>
                      </a:cubicBezTo>
                      <a:cubicBezTo>
                        <a:pt x="20" y="188"/>
                        <a:pt x="0" y="92"/>
                        <a:pt x="1" y="73"/>
                      </a:cubicBezTo>
                      <a:lnTo>
                        <a:pt x="43" y="123"/>
                      </a:lnTo>
                      <a:close/>
                    </a:path>
                  </a:pathLst>
                </a:custGeom>
                <a:solidFill>
                  <a:schemeClr val="bg1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6" name="Freeform 62"/>
                <p:cNvSpPr>
                  <a:spLocks/>
                </p:cNvSpPr>
                <p:nvPr/>
              </p:nvSpPr>
              <p:spPr bwMode="auto">
                <a:xfrm>
                  <a:off x="4153" y="2604"/>
                  <a:ext cx="979" cy="25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101" y="160"/>
                    </a:cxn>
                    <a:cxn ang="0">
                      <a:pos x="263" y="232"/>
                    </a:cxn>
                    <a:cxn ang="0">
                      <a:pos x="404" y="256"/>
                    </a:cxn>
                    <a:cxn ang="0">
                      <a:pos x="608" y="238"/>
                    </a:cxn>
                    <a:cxn ang="0">
                      <a:pos x="800" y="160"/>
                    </a:cxn>
                    <a:cxn ang="0">
                      <a:pos x="979" y="0"/>
                    </a:cxn>
                  </a:cxnLst>
                  <a:rect l="0" t="0" r="r" b="b"/>
                  <a:pathLst>
                    <a:path w="979" h="257">
                      <a:moveTo>
                        <a:pt x="0" y="78"/>
                      </a:moveTo>
                      <a:cubicBezTo>
                        <a:pt x="17" y="92"/>
                        <a:pt x="57" y="134"/>
                        <a:pt x="101" y="160"/>
                      </a:cubicBezTo>
                      <a:cubicBezTo>
                        <a:pt x="145" y="186"/>
                        <a:pt x="213" y="216"/>
                        <a:pt x="263" y="232"/>
                      </a:cubicBezTo>
                      <a:cubicBezTo>
                        <a:pt x="313" y="248"/>
                        <a:pt x="347" y="255"/>
                        <a:pt x="404" y="256"/>
                      </a:cubicBezTo>
                      <a:cubicBezTo>
                        <a:pt x="461" y="257"/>
                        <a:pt x="542" y="254"/>
                        <a:pt x="608" y="238"/>
                      </a:cubicBezTo>
                      <a:cubicBezTo>
                        <a:pt x="674" y="222"/>
                        <a:pt x="738" y="200"/>
                        <a:pt x="800" y="160"/>
                      </a:cubicBezTo>
                      <a:cubicBezTo>
                        <a:pt x="862" y="120"/>
                        <a:pt x="942" y="33"/>
                        <a:pt x="979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92" name="Freeform 63"/>
              <p:cNvSpPr>
                <a:spLocks/>
              </p:cNvSpPr>
              <p:nvPr/>
            </p:nvSpPr>
            <p:spPr bwMode="auto">
              <a:xfrm>
                <a:off x="3175" y="3162"/>
                <a:ext cx="252" cy="715"/>
              </a:xfrm>
              <a:custGeom>
                <a:avLst/>
                <a:gdLst/>
                <a:ahLst/>
                <a:cxnLst>
                  <a:cxn ang="0">
                    <a:pos x="84" y="643"/>
                  </a:cxn>
                  <a:cxn ang="0">
                    <a:pos x="24" y="519"/>
                  </a:cxn>
                  <a:cxn ang="0">
                    <a:pos x="1" y="351"/>
                  </a:cxn>
                  <a:cxn ang="0">
                    <a:pos x="30" y="205"/>
                  </a:cxn>
                  <a:cxn ang="0">
                    <a:pos x="100" y="73"/>
                  </a:cxn>
                  <a:cxn ang="0">
                    <a:pos x="166" y="4"/>
                  </a:cxn>
                  <a:cxn ang="0">
                    <a:pos x="225" y="171"/>
                  </a:cxn>
                  <a:cxn ang="0">
                    <a:pos x="249" y="337"/>
                  </a:cxn>
                  <a:cxn ang="0">
                    <a:pos x="241" y="514"/>
                  </a:cxn>
                  <a:cxn ang="0">
                    <a:pos x="199" y="636"/>
                  </a:cxn>
                  <a:cxn ang="0">
                    <a:pos x="142" y="712"/>
                  </a:cxn>
                  <a:cxn ang="0">
                    <a:pos x="84" y="643"/>
                  </a:cxn>
                </a:cxnLst>
                <a:rect l="0" t="0" r="r" b="b"/>
                <a:pathLst>
                  <a:path w="252" h="715">
                    <a:moveTo>
                      <a:pt x="84" y="643"/>
                    </a:moveTo>
                    <a:cubicBezTo>
                      <a:pt x="64" y="611"/>
                      <a:pt x="38" y="568"/>
                      <a:pt x="24" y="519"/>
                    </a:cubicBezTo>
                    <a:cubicBezTo>
                      <a:pt x="10" y="470"/>
                      <a:pt x="0" y="403"/>
                      <a:pt x="1" y="351"/>
                    </a:cubicBezTo>
                    <a:cubicBezTo>
                      <a:pt x="2" y="299"/>
                      <a:pt x="14" y="251"/>
                      <a:pt x="30" y="205"/>
                    </a:cubicBezTo>
                    <a:cubicBezTo>
                      <a:pt x="46" y="159"/>
                      <a:pt x="77" y="106"/>
                      <a:pt x="100" y="73"/>
                    </a:cubicBezTo>
                    <a:cubicBezTo>
                      <a:pt x="123" y="40"/>
                      <a:pt x="163" y="0"/>
                      <a:pt x="166" y="4"/>
                    </a:cubicBezTo>
                    <a:cubicBezTo>
                      <a:pt x="198" y="57"/>
                      <a:pt x="212" y="120"/>
                      <a:pt x="225" y="171"/>
                    </a:cubicBezTo>
                    <a:cubicBezTo>
                      <a:pt x="239" y="226"/>
                      <a:pt x="246" y="280"/>
                      <a:pt x="249" y="337"/>
                    </a:cubicBezTo>
                    <a:cubicBezTo>
                      <a:pt x="252" y="394"/>
                      <a:pt x="249" y="464"/>
                      <a:pt x="241" y="514"/>
                    </a:cubicBezTo>
                    <a:cubicBezTo>
                      <a:pt x="233" y="564"/>
                      <a:pt x="216" y="603"/>
                      <a:pt x="199" y="636"/>
                    </a:cubicBezTo>
                    <a:cubicBezTo>
                      <a:pt x="182" y="669"/>
                      <a:pt x="142" y="715"/>
                      <a:pt x="142" y="712"/>
                    </a:cubicBezTo>
                    <a:cubicBezTo>
                      <a:pt x="142" y="711"/>
                      <a:pt x="104" y="675"/>
                      <a:pt x="84" y="64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" name="Line 64"/>
            <p:cNvSpPr>
              <a:spLocks noChangeShapeType="1"/>
            </p:cNvSpPr>
            <p:nvPr/>
          </p:nvSpPr>
          <p:spPr bwMode="auto">
            <a:xfrm rot="467865">
              <a:off x="2212947" y="3487755"/>
              <a:ext cx="919162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65"/>
            <p:cNvSpPr>
              <a:spLocks noChangeShapeType="1"/>
            </p:cNvSpPr>
            <p:nvPr/>
          </p:nvSpPr>
          <p:spPr bwMode="auto">
            <a:xfrm rot="467865">
              <a:off x="2514572" y="3749693"/>
              <a:ext cx="658812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66"/>
            <p:cNvSpPr>
              <a:spLocks noChangeShapeType="1"/>
            </p:cNvSpPr>
            <p:nvPr/>
          </p:nvSpPr>
          <p:spPr bwMode="auto">
            <a:xfrm rot="467865">
              <a:off x="1849410" y="3933843"/>
              <a:ext cx="1306512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67"/>
            <p:cNvSpPr>
              <a:spLocks noChangeShapeType="1"/>
            </p:cNvSpPr>
            <p:nvPr/>
          </p:nvSpPr>
          <p:spPr bwMode="auto">
            <a:xfrm rot="467865" flipH="1">
              <a:off x="2766985" y="3908443"/>
              <a:ext cx="355600" cy="57943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68"/>
            <p:cNvSpPr>
              <a:spLocks noChangeShapeType="1"/>
            </p:cNvSpPr>
            <p:nvPr/>
          </p:nvSpPr>
          <p:spPr bwMode="auto">
            <a:xfrm rot="467865">
              <a:off x="1674785" y="4206893"/>
              <a:ext cx="2232025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69"/>
            <p:cNvSpPr>
              <a:spLocks noChangeShapeType="1"/>
            </p:cNvSpPr>
            <p:nvPr/>
          </p:nvSpPr>
          <p:spPr bwMode="auto">
            <a:xfrm rot="467865" flipH="1">
              <a:off x="1685897" y="3451243"/>
              <a:ext cx="1304925" cy="2132013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70"/>
            <p:cNvSpPr>
              <a:spLocks noChangeShapeType="1"/>
            </p:cNvSpPr>
            <p:nvPr/>
          </p:nvSpPr>
          <p:spPr bwMode="auto">
            <a:xfrm rot="467865">
              <a:off x="1503335" y="4418030"/>
              <a:ext cx="2230437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" name="Group 71"/>
            <p:cNvGrpSpPr>
              <a:grpSpLocks/>
            </p:cNvGrpSpPr>
            <p:nvPr/>
          </p:nvGrpSpPr>
          <p:grpSpPr bwMode="auto">
            <a:xfrm rot="240000">
              <a:off x="2146272" y="3932255"/>
              <a:ext cx="576262" cy="1189038"/>
              <a:chOff x="3811" y="2604"/>
              <a:chExt cx="489" cy="985"/>
            </a:xfrm>
          </p:grpSpPr>
          <p:sp>
            <p:nvSpPr>
              <p:cNvPr id="87" name="Oval 72"/>
              <p:cNvSpPr>
                <a:spLocks noChangeArrowheads="1"/>
              </p:cNvSpPr>
              <p:nvPr/>
            </p:nvSpPr>
            <p:spPr bwMode="auto">
              <a:xfrm>
                <a:off x="3811" y="2605"/>
                <a:ext cx="488" cy="981"/>
              </a:xfrm>
              <a:prstGeom prst="ellipse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" name="Freeform 73"/>
              <p:cNvSpPr>
                <a:spLocks/>
              </p:cNvSpPr>
              <p:nvPr/>
            </p:nvSpPr>
            <p:spPr bwMode="auto">
              <a:xfrm>
                <a:off x="3811" y="3074"/>
                <a:ext cx="489" cy="515"/>
              </a:xfrm>
              <a:custGeom>
                <a:avLst/>
                <a:gdLst/>
                <a:ahLst/>
                <a:cxnLst>
                  <a:cxn ang="0">
                    <a:pos x="13" y="46"/>
                  </a:cxn>
                  <a:cxn ang="0">
                    <a:pos x="65" y="81"/>
                  </a:cxn>
                  <a:cxn ang="0">
                    <a:pos x="121" y="97"/>
                  </a:cxn>
                  <a:cxn ang="0">
                    <a:pos x="176" y="112"/>
                  </a:cxn>
                  <a:cxn ang="0">
                    <a:pos x="241" y="114"/>
                  </a:cxn>
                  <a:cxn ang="0">
                    <a:pos x="313" y="103"/>
                  </a:cxn>
                  <a:cxn ang="0">
                    <a:pos x="385" y="78"/>
                  </a:cxn>
                  <a:cxn ang="0">
                    <a:pos x="452" y="29"/>
                  </a:cxn>
                  <a:cxn ang="0">
                    <a:pos x="485" y="7"/>
                  </a:cxn>
                  <a:cxn ang="0">
                    <a:pos x="487" y="70"/>
                  </a:cxn>
                  <a:cxn ang="0">
                    <a:pos x="474" y="190"/>
                  </a:cxn>
                  <a:cxn ang="0">
                    <a:pos x="444" y="304"/>
                  </a:cxn>
                  <a:cxn ang="0">
                    <a:pos x="408" y="385"/>
                  </a:cxn>
                  <a:cxn ang="0">
                    <a:pos x="356" y="458"/>
                  </a:cxn>
                  <a:cxn ang="0">
                    <a:pos x="289" y="503"/>
                  </a:cxn>
                  <a:cxn ang="0">
                    <a:pos x="214" y="509"/>
                  </a:cxn>
                  <a:cxn ang="0">
                    <a:pos x="143" y="469"/>
                  </a:cxn>
                  <a:cxn ang="0">
                    <a:pos x="87" y="397"/>
                  </a:cxn>
                  <a:cxn ang="0">
                    <a:pos x="39" y="289"/>
                  </a:cxn>
                  <a:cxn ang="0">
                    <a:pos x="10" y="161"/>
                  </a:cxn>
                  <a:cxn ang="0">
                    <a:pos x="0" y="28"/>
                  </a:cxn>
                  <a:cxn ang="0">
                    <a:pos x="13" y="46"/>
                  </a:cxn>
                </a:cxnLst>
                <a:rect l="0" t="0" r="r" b="b"/>
                <a:pathLst>
                  <a:path w="489" h="515">
                    <a:moveTo>
                      <a:pt x="13" y="46"/>
                    </a:moveTo>
                    <a:cubicBezTo>
                      <a:pt x="24" y="55"/>
                      <a:pt x="47" y="72"/>
                      <a:pt x="65" y="81"/>
                    </a:cubicBezTo>
                    <a:cubicBezTo>
                      <a:pt x="83" y="90"/>
                      <a:pt x="103" y="92"/>
                      <a:pt x="121" y="97"/>
                    </a:cubicBezTo>
                    <a:cubicBezTo>
                      <a:pt x="139" y="102"/>
                      <a:pt x="156" y="109"/>
                      <a:pt x="176" y="112"/>
                    </a:cubicBezTo>
                    <a:cubicBezTo>
                      <a:pt x="196" y="115"/>
                      <a:pt x="218" y="115"/>
                      <a:pt x="241" y="114"/>
                    </a:cubicBezTo>
                    <a:cubicBezTo>
                      <a:pt x="264" y="113"/>
                      <a:pt x="289" y="109"/>
                      <a:pt x="313" y="103"/>
                    </a:cubicBezTo>
                    <a:cubicBezTo>
                      <a:pt x="337" y="97"/>
                      <a:pt x="362" y="90"/>
                      <a:pt x="385" y="78"/>
                    </a:cubicBezTo>
                    <a:cubicBezTo>
                      <a:pt x="408" y="66"/>
                      <a:pt x="435" y="41"/>
                      <a:pt x="452" y="29"/>
                    </a:cubicBezTo>
                    <a:cubicBezTo>
                      <a:pt x="469" y="17"/>
                      <a:pt x="479" y="0"/>
                      <a:pt x="485" y="7"/>
                    </a:cubicBezTo>
                    <a:cubicBezTo>
                      <a:pt x="483" y="11"/>
                      <a:pt x="489" y="40"/>
                      <a:pt x="487" y="70"/>
                    </a:cubicBezTo>
                    <a:cubicBezTo>
                      <a:pt x="485" y="100"/>
                      <a:pt x="481" y="151"/>
                      <a:pt x="474" y="190"/>
                    </a:cubicBezTo>
                    <a:cubicBezTo>
                      <a:pt x="467" y="229"/>
                      <a:pt x="455" y="272"/>
                      <a:pt x="444" y="304"/>
                    </a:cubicBezTo>
                    <a:cubicBezTo>
                      <a:pt x="433" y="336"/>
                      <a:pt x="423" y="359"/>
                      <a:pt x="408" y="385"/>
                    </a:cubicBezTo>
                    <a:cubicBezTo>
                      <a:pt x="394" y="411"/>
                      <a:pt x="376" y="438"/>
                      <a:pt x="356" y="458"/>
                    </a:cubicBezTo>
                    <a:cubicBezTo>
                      <a:pt x="336" y="478"/>
                      <a:pt x="313" y="495"/>
                      <a:pt x="289" y="503"/>
                    </a:cubicBezTo>
                    <a:cubicBezTo>
                      <a:pt x="265" y="511"/>
                      <a:pt x="238" y="515"/>
                      <a:pt x="214" y="509"/>
                    </a:cubicBezTo>
                    <a:cubicBezTo>
                      <a:pt x="189" y="503"/>
                      <a:pt x="164" y="488"/>
                      <a:pt x="143" y="469"/>
                    </a:cubicBezTo>
                    <a:cubicBezTo>
                      <a:pt x="122" y="450"/>
                      <a:pt x="104" y="427"/>
                      <a:pt x="87" y="397"/>
                    </a:cubicBezTo>
                    <a:cubicBezTo>
                      <a:pt x="69" y="367"/>
                      <a:pt x="52" y="328"/>
                      <a:pt x="39" y="289"/>
                    </a:cubicBezTo>
                    <a:cubicBezTo>
                      <a:pt x="27" y="250"/>
                      <a:pt x="17" y="204"/>
                      <a:pt x="10" y="161"/>
                    </a:cubicBezTo>
                    <a:cubicBezTo>
                      <a:pt x="4" y="118"/>
                      <a:pt x="0" y="47"/>
                      <a:pt x="0" y="28"/>
                    </a:cubicBezTo>
                    <a:lnTo>
                      <a:pt x="13" y="46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9" name="Freeform 74"/>
              <p:cNvSpPr>
                <a:spLocks/>
              </p:cNvSpPr>
              <p:nvPr/>
            </p:nvSpPr>
            <p:spPr bwMode="auto">
              <a:xfrm>
                <a:off x="3811" y="3076"/>
                <a:ext cx="487" cy="110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101" y="160"/>
                  </a:cxn>
                  <a:cxn ang="0">
                    <a:pos x="263" y="232"/>
                  </a:cxn>
                  <a:cxn ang="0">
                    <a:pos x="404" y="256"/>
                  </a:cxn>
                  <a:cxn ang="0">
                    <a:pos x="608" y="238"/>
                  </a:cxn>
                  <a:cxn ang="0">
                    <a:pos x="800" y="160"/>
                  </a:cxn>
                  <a:cxn ang="0">
                    <a:pos x="979" y="0"/>
                  </a:cxn>
                </a:cxnLst>
                <a:rect l="0" t="0" r="r" b="b"/>
                <a:pathLst>
                  <a:path w="979" h="257">
                    <a:moveTo>
                      <a:pt x="0" y="78"/>
                    </a:moveTo>
                    <a:cubicBezTo>
                      <a:pt x="17" y="92"/>
                      <a:pt x="57" y="134"/>
                      <a:pt x="101" y="160"/>
                    </a:cubicBezTo>
                    <a:cubicBezTo>
                      <a:pt x="145" y="186"/>
                      <a:pt x="213" y="216"/>
                      <a:pt x="263" y="232"/>
                    </a:cubicBezTo>
                    <a:cubicBezTo>
                      <a:pt x="313" y="248"/>
                      <a:pt x="347" y="255"/>
                      <a:pt x="404" y="256"/>
                    </a:cubicBezTo>
                    <a:cubicBezTo>
                      <a:pt x="461" y="257"/>
                      <a:pt x="542" y="254"/>
                      <a:pt x="608" y="238"/>
                    </a:cubicBezTo>
                    <a:cubicBezTo>
                      <a:pt x="674" y="222"/>
                      <a:pt x="738" y="200"/>
                      <a:pt x="800" y="160"/>
                    </a:cubicBezTo>
                    <a:cubicBezTo>
                      <a:pt x="862" y="120"/>
                      <a:pt x="942" y="33"/>
                      <a:pt x="979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Oval 75"/>
              <p:cNvSpPr>
                <a:spLocks noChangeArrowheads="1"/>
              </p:cNvSpPr>
              <p:nvPr/>
            </p:nvSpPr>
            <p:spPr bwMode="auto">
              <a:xfrm>
                <a:off x="3811" y="2604"/>
                <a:ext cx="488" cy="98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8" name="Line 76"/>
            <p:cNvSpPr>
              <a:spLocks noChangeShapeType="1"/>
            </p:cNvSpPr>
            <p:nvPr/>
          </p:nvSpPr>
          <p:spPr bwMode="auto">
            <a:xfrm rot="467865" flipH="1">
              <a:off x="2600297" y="4092593"/>
              <a:ext cx="979487" cy="160178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77"/>
            <p:cNvSpPr>
              <a:spLocks noChangeShapeType="1"/>
            </p:cNvSpPr>
            <p:nvPr/>
          </p:nvSpPr>
          <p:spPr bwMode="auto">
            <a:xfrm rot="467865" flipH="1">
              <a:off x="2282797" y="4133868"/>
              <a:ext cx="923925" cy="1508125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78"/>
            <p:cNvSpPr>
              <a:spLocks noChangeShapeType="1"/>
            </p:cNvSpPr>
            <p:nvPr/>
          </p:nvSpPr>
          <p:spPr bwMode="auto">
            <a:xfrm rot="467865">
              <a:off x="2528860" y="4706955"/>
              <a:ext cx="1025525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79"/>
            <p:cNvSpPr>
              <a:spLocks noChangeShapeType="1"/>
            </p:cNvSpPr>
            <p:nvPr/>
          </p:nvSpPr>
          <p:spPr bwMode="auto">
            <a:xfrm rot="467865" flipH="1">
              <a:off x="1919260" y="4572018"/>
              <a:ext cx="619125" cy="101123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80"/>
            <p:cNvSpPr>
              <a:spLocks noChangeShapeType="1"/>
            </p:cNvSpPr>
            <p:nvPr/>
          </p:nvSpPr>
          <p:spPr bwMode="auto">
            <a:xfrm rot="467865" flipH="1">
              <a:off x="2111347" y="4579955"/>
              <a:ext cx="152400" cy="24923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81"/>
            <p:cNvSpPr>
              <a:spLocks noChangeShapeType="1"/>
            </p:cNvSpPr>
            <p:nvPr/>
          </p:nvSpPr>
          <p:spPr bwMode="auto">
            <a:xfrm rot="467865">
              <a:off x="1784322" y="4572018"/>
              <a:ext cx="520700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4" name="Group 82"/>
            <p:cNvGrpSpPr>
              <a:grpSpLocks/>
            </p:cNvGrpSpPr>
            <p:nvPr/>
          </p:nvGrpSpPr>
          <p:grpSpPr bwMode="auto">
            <a:xfrm rot="240000">
              <a:off x="955647" y="4408505"/>
              <a:ext cx="1114425" cy="1201738"/>
              <a:chOff x="3424" y="1488"/>
              <a:chExt cx="776" cy="764"/>
            </a:xfrm>
          </p:grpSpPr>
          <p:sp>
            <p:nvSpPr>
              <p:cNvPr id="81" name="Oval 83"/>
              <p:cNvSpPr>
                <a:spLocks noChangeArrowheads="1"/>
              </p:cNvSpPr>
              <p:nvPr/>
            </p:nvSpPr>
            <p:spPr bwMode="auto">
              <a:xfrm>
                <a:off x="3435" y="1489"/>
                <a:ext cx="749" cy="749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2" name="Oval 84"/>
              <p:cNvSpPr>
                <a:spLocks noChangeArrowheads="1"/>
              </p:cNvSpPr>
              <p:nvPr/>
            </p:nvSpPr>
            <p:spPr bwMode="auto">
              <a:xfrm>
                <a:off x="3433" y="1488"/>
                <a:ext cx="749" cy="749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" name="Freeform 85"/>
              <p:cNvSpPr>
                <a:spLocks/>
              </p:cNvSpPr>
              <p:nvPr/>
            </p:nvSpPr>
            <p:spPr bwMode="auto">
              <a:xfrm>
                <a:off x="3424" y="1799"/>
                <a:ext cx="776" cy="453"/>
              </a:xfrm>
              <a:custGeom>
                <a:avLst/>
                <a:gdLst/>
                <a:ahLst/>
                <a:cxnLst>
                  <a:cxn ang="0">
                    <a:pos x="22" y="106"/>
                  </a:cxn>
                  <a:cxn ang="0">
                    <a:pos x="100" y="166"/>
                  </a:cxn>
                  <a:cxn ang="0">
                    <a:pos x="262" y="238"/>
                  </a:cxn>
                  <a:cxn ang="0">
                    <a:pos x="403" y="262"/>
                  </a:cxn>
                  <a:cxn ang="0">
                    <a:pos x="607" y="244"/>
                  </a:cxn>
                  <a:cxn ang="0">
                    <a:pos x="769" y="183"/>
                  </a:cxn>
                  <a:cxn ang="0">
                    <a:pos x="907" y="82"/>
                  </a:cxn>
                  <a:cxn ang="0">
                    <a:pos x="978" y="7"/>
                  </a:cxn>
                  <a:cxn ang="0">
                    <a:pos x="978" y="123"/>
                  </a:cxn>
                  <a:cxn ang="0">
                    <a:pos x="952" y="243"/>
                  </a:cxn>
                  <a:cxn ang="0">
                    <a:pos x="891" y="357"/>
                  </a:cxn>
                  <a:cxn ang="0">
                    <a:pos x="820" y="438"/>
                  </a:cxn>
                  <a:cxn ang="0">
                    <a:pos x="715" y="511"/>
                  </a:cxn>
                  <a:cxn ang="0">
                    <a:pos x="580" y="556"/>
                  </a:cxn>
                  <a:cxn ang="0">
                    <a:pos x="429" y="562"/>
                  </a:cxn>
                  <a:cxn ang="0">
                    <a:pos x="288" y="522"/>
                  </a:cxn>
                  <a:cxn ang="0">
                    <a:pos x="174" y="450"/>
                  </a:cxn>
                  <a:cxn ang="0">
                    <a:pos x="79" y="342"/>
                  </a:cxn>
                  <a:cxn ang="0">
                    <a:pos x="21" y="214"/>
                  </a:cxn>
                  <a:cxn ang="0">
                    <a:pos x="0" y="81"/>
                  </a:cxn>
                  <a:cxn ang="0">
                    <a:pos x="22" y="106"/>
                  </a:cxn>
                </a:cxnLst>
                <a:rect l="0" t="0" r="r" b="b"/>
                <a:pathLst>
                  <a:path w="982" h="568">
                    <a:moveTo>
                      <a:pt x="22" y="106"/>
                    </a:moveTo>
                    <a:cubicBezTo>
                      <a:pt x="39" y="120"/>
                      <a:pt x="60" y="144"/>
                      <a:pt x="100" y="166"/>
                    </a:cubicBezTo>
                    <a:cubicBezTo>
                      <a:pt x="140" y="188"/>
                      <a:pt x="212" y="222"/>
                      <a:pt x="262" y="238"/>
                    </a:cubicBezTo>
                    <a:cubicBezTo>
                      <a:pt x="312" y="254"/>
                      <a:pt x="346" y="261"/>
                      <a:pt x="403" y="262"/>
                    </a:cubicBezTo>
                    <a:cubicBezTo>
                      <a:pt x="460" y="263"/>
                      <a:pt x="546" y="257"/>
                      <a:pt x="607" y="244"/>
                    </a:cubicBezTo>
                    <a:cubicBezTo>
                      <a:pt x="668" y="231"/>
                      <a:pt x="719" y="210"/>
                      <a:pt x="769" y="183"/>
                    </a:cubicBezTo>
                    <a:cubicBezTo>
                      <a:pt x="819" y="156"/>
                      <a:pt x="872" y="111"/>
                      <a:pt x="907" y="82"/>
                    </a:cubicBezTo>
                    <a:cubicBezTo>
                      <a:pt x="942" y="53"/>
                      <a:pt x="966" y="0"/>
                      <a:pt x="978" y="7"/>
                    </a:cubicBezTo>
                    <a:cubicBezTo>
                      <a:pt x="973" y="11"/>
                      <a:pt x="982" y="84"/>
                      <a:pt x="978" y="123"/>
                    </a:cubicBezTo>
                    <a:cubicBezTo>
                      <a:pt x="974" y="162"/>
                      <a:pt x="966" y="204"/>
                      <a:pt x="952" y="243"/>
                    </a:cubicBezTo>
                    <a:cubicBezTo>
                      <a:pt x="938" y="282"/>
                      <a:pt x="913" y="325"/>
                      <a:pt x="891" y="357"/>
                    </a:cubicBezTo>
                    <a:cubicBezTo>
                      <a:pt x="869" y="389"/>
                      <a:pt x="849" y="412"/>
                      <a:pt x="820" y="438"/>
                    </a:cubicBezTo>
                    <a:cubicBezTo>
                      <a:pt x="791" y="464"/>
                      <a:pt x="755" y="491"/>
                      <a:pt x="715" y="511"/>
                    </a:cubicBezTo>
                    <a:cubicBezTo>
                      <a:pt x="675" y="531"/>
                      <a:pt x="628" y="548"/>
                      <a:pt x="580" y="556"/>
                    </a:cubicBezTo>
                    <a:cubicBezTo>
                      <a:pt x="532" y="564"/>
                      <a:pt x="478" y="568"/>
                      <a:pt x="429" y="562"/>
                    </a:cubicBezTo>
                    <a:cubicBezTo>
                      <a:pt x="380" y="556"/>
                      <a:pt x="330" y="541"/>
                      <a:pt x="288" y="522"/>
                    </a:cubicBezTo>
                    <a:cubicBezTo>
                      <a:pt x="246" y="503"/>
                      <a:pt x="209" y="480"/>
                      <a:pt x="174" y="450"/>
                    </a:cubicBezTo>
                    <a:cubicBezTo>
                      <a:pt x="139" y="420"/>
                      <a:pt x="104" y="381"/>
                      <a:pt x="79" y="342"/>
                    </a:cubicBezTo>
                    <a:cubicBezTo>
                      <a:pt x="54" y="303"/>
                      <a:pt x="34" y="257"/>
                      <a:pt x="21" y="214"/>
                    </a:cubicBezTo>
                    <a:cubicBezTo>
                      <a:pt x="8" y="171"/>
                      <a:pt x="0" y="99"/>
                      <a:pt x="0" y="81"/>
                    </a:cubicBezTo>
                    <a:lnTo>
                      <a:pt x="22" y="106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" name="Freeform 86"/>
              <p:cNvSpPr>
                <a:spLocks/>
              </p:cNvSpPr>
              <p:nvPr/>
            </p:nvSpPr>
            <p:spPr bwMode="auto">
              <a:xfrm rot="10800000" flipV="1">
                <a:off x="3992" y="1580"/>
                <a:ext cx="193" cy="546"/>
              </a:xfrm>
              <a:custGeom>
                <a:avLst/>
                <a:gdLst/>
                <a:ahLst/>
                <a:cxnLst>
                  <a:cxn ang="0">
                    <a:pos x="84" y="643"/>
                  </a:cxn>
                  <a:cxn ang="0">
                    <a:pos x="24" y="519"/>
                  </a:cxn>
                  <a:cxn ang="0">
                    <a:pos x="1" y="351"/>
                  </a:cxn>
                  <a:cxn ang="0">
                    <a:pos x="30" y="205"/>
                  </a:cxn>
                  <a:cxn ang="0">
                    <a:pos x="100" y="73"/>
                  </a:cxn>
                  <a:cxn ang="0">
                    <a:pos x="166" y="4"/>
                  </a:cxn>
                  <a:cxn ang="0">
                    <a:pos x="225" y="171"/>
                  </a:cxn>
                  <a:cxn ang="0">
                    <a:pos x="249" y="337"/>
                  </a:cxn>
                  <a:cxn ang="0">
                    <a:pos x="241" y="514"/>
                  </a:cxn>
                  <a:cxn ang="0">
                    <a:pos x="199" y="636"/>
                  </a:cxn>
                  <a:cxn ang="0">
                    <a:pos x="142" y="712"/>
                  </a:cxn>
                  <a:cxn ang="0">
                    <a:pos x="84" y="643"/>
                  </a:cxn>
                </a:cxnLst>
                <a:rect l="0" t="0" r="r" b="b"/>
                <a:pathLst>
                  <a:path w="252" h="715">
                    <a:moveTo>
                      <a:pt x="84" y="643"/>
                    </a:moveTo>
                    <a:cubicBezTo>
                      <a:pt x="64" y="611"/>
                      <a:pt x="38" y="568"/>
                      <a:pt x="24" y="519"/>
                    </a:cubicBezTo>
                    <a:cubicBezTo>
                      <a:pt x="10" y="470"/>
                      <a:pt x="0" y="403"/>
                      <a:pt x="1" y="351"/>
                    </a:cubicBezTo>
                    <a:cubicBezTo>
                      <a:pt x="2" y="299"/>
                      <a:pt x="14" y="251"/>
                      <a:pt x="30" y="205"/>
                    </a:cubicBezTo>
                    <a:cubicBezTo>
                      <a:pt x="46" y="159"/>
                      <a:pt x="77" y="106"/>
                      <a:pt x="100" y="73"/>
                    </a:cubicBezTo>
                    <a:cubicBezTo>
                      <a:pt x="123" y="40"/>
                      <a:pt x="163" y="0"/>
                      <a:pt x="166" y="4"/>
                    </a:cubicBezTo>
                    <a:cubicBezTo>
                      <a:pt x="198" y="57"/>
                      <a:pt x="212" y="120"/>
                      <a:pt x="225" y="171"/>
                    </a:cubicBezTo>
                    <a:cubicBezTo>
                      <a:pt x="239" y="226"/>
                      <a:pt x="246" y="280"/>
                      <a:pt x="249" y="337"/>
                    </a:cubicBezTo>
                    <a:cubicBezTo>
                      <a:pt x="252" y="394"/>
                      <a:pt x="249" y="464"/>
                      <a:pt x="241" y="514"/>
                    </a:cubicBezTo>
                    <a:cubicBezTo>
                      <a:pt x="233" y="564"/>
                      <a:pt x="216" y="603"/>
                      <a:pt x="199" y="636"/>
                    </a:cubicBezTo>
                    <a:cubicBezTo>
                      <a:pt x="182" y="669"/>
                      <a:pt x="142" y="715"/>
                      <a:pt x="142" y="712"/>
                    </a:cubicBezTo>
                    <a:cubicBezTo>
                      <a:pt x="142" y="711"/>
                      <a:pt x="104" y="675"/>
                      <a:pt x="84" y="643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" name="Freeform 87"/>
              <p:cNvSpPr>
                <a:spLocks/>
              </p:cNvSpPr>
              <p:nvPr/>
            </p:nvSpPr>
            <p:spPr bwMode="auto">
              <a:xfrm>
                <a:off x="3974" y="1576"/>
                <a:ext cx="87" cy="556"/>
              </a:xfrm>
              <a:custGeom>
                <a:avLst/>
                <a:gdLst/>
                <a:ahLst/>
                <a:cxnLst>
                  <a:cxn ang="0">
                    <a:pos x="90" y="621"/>
                  </a:cxn>
                  <a:cxn ang="0">
                    <a:pos x="84" y="540"/>
                  </a:cxn>
                  <a:cxn ang="0">
                    <a:pos x="78" y="426"/>
                  </a:cxn>
                  <a:cxn ang="0">
                    <a:pos x="81" y="291"/>
                  </a:cxn>
                  <a:cxn ang="0">
                    <a:pos x="84" y="138"/>
                  </a:cxn>
                  <a:cxn ang="0">
                    <a:pos x="86" y="6"/>
                  </a:cxn>
                  <a:cxn ang="0">
                    <a:pos x="27" y="173"/>
                  </a:cxn>
                  <a:cxn ang="0">
                    <a:pos x="3" y="339"/>
                  </a:cxn>
                  <a:cxn ang="0">
                    <a:pos x="11" y="516"/>
                  </a:cxn>
                  <a:cxn ang="0">
                    <a:pos x="52" y="643"/>
                  </a:cxn>
                  <a:cxn ang="0">
                    <a:pos x="114" y="724"/>
                  </a:cxn>
                  <a:cxn ang="0">
                    <a:pos x="90" y="621"/>
                  </a:cxn>
                </a:cxnLst>
                <a:rect l="0" t="0" r="r" b="b"/>
                <a:pathLst>
                  <a:path w="114" h="728">
                    <a:moveTo>
                      <a:pt x="90" y="621"/>
                    </a:moveTo>
                    <a:cubicBezTo>
                      <a:pt x="86" y="592"/>
                      <a:pt x="86" y="572"/>
                      <a:pt x="84" y="540"/>
                    </a:cubicBezTo>
                    <a:cubicBezTo>
                      <a:pt x="82" y="508"/>
                      <a:pt x="78" y="467"/>
                      <a:pt x="78" y="426"/>
                    </a:cubicBezTo>
                    <a:cubicBezTo>
                      <a:pt x="78" y="385"/>
                      <a:pt x="80" y="339"/>
                      <a:pt x="81" y="291"/>
                    </a:cubicBezTo>
                    <a:cubicBezTo>
                      <a:pt x="82" y="243"/>
                      <a:pt x="83" y="185"/>
                      <a:pt x="84" y="138"/>
                    </a:cubicBezTo>
                    <a:cubicBezTo>
                      <a:pt x="85" y="91"/>
                      <a:pt x="95" y="0"/>
                      <a:pt x="86" y="6"/>
                    </a:cubicBezTo>
                    <a:cubicBezTo>
                      <a:pt x="54" y="59"/>
                      <a:pt x="40" y="122"/>
                      <a:pt x="27" y="173"/>
                    </a:cubicBezTo>
                    <a:cubicBezTo>
                      <a:pt x="13" y="228"/>
                      <a:pt x="6" y="282"/>
                      <a:pt x="3" y="339"/>
                    </a:cubicBezTo>
                    <a:cubicBezTo>
                      <a:pt x="0" y="396"/>
                      <a:pt x="3" y="465"/>
                      <a:pt x="11" y="516"/>
                    </a:cubicBezTo>
                    <a:cubicBezTo>
                      <a:pt x="19" y="567"/>
                      <a:pt x="35" y="608"/>
                      <a:pt x="52" y="643"/>
                    </a:cubicBezTo>
                    <a:cubicBezTo>
                      <a:pt x="69" y="678"/>
                      <a:pt x="108" y="728"/>
                      <a:pt x="114" y="724"/>
                    </a:cubicBezTo>
                    <a:cubicBezTo>
                      <a:pt x="114" y="723"/>
                      <a:pt x="95" y="642"/>
                      <a:pt x="90" y="621"/>
                    </a:cubicBezTo>
                    <a:close/>
                  </a:path>
                </a:pathLst>
              </a:custGeom>
              <a:solidFill>
                <a:schemeClr val="hlink"/>
              </a:solidFill>
              <a:ln w="3810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6" name="Freeform 88"/>
              <p:cNvSpPr>
                <a:spLocks/>
              </p:cNvSpPr>
              <p:nvPr/>
            </p:nvSpPr>
            <p:spPr bwMode="auto">
              <a:xfrm>
                <a:off x="3435" y="1872"/>
                <a:ext cx="603" cy="1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" y="82"/>
                  </a:cxn>
                  <a:cxn ang="0">
                    <a:pos x="263" y="154"/>
                  </a:cxn>
                  <a:cxn ang="0">
                    <a:pos x="404" y="178"/>
                  </a:cxn>
                  <a:cxn ang="0">
                    <a:pos x="608" y="160"/>
                  </a:cxn>
                  <a:cxn ang="0">
                    <a:pos x="714" y="123"/>
                  </a:cxn>
                  <a:cxn ang="0">
                    <a:pos x="768" y="60"/>
                  </a:cxn>
                  <a:cxn ang="0">
                    <a:pos x="790" y="42"/>
                  </a:cxn>
                </a:cxnLst>
                <a:rect l="0" t="0" r="r" b="b"/>
                <a:pathLst>
                  <a:path w="790" h="179">
                    <a:moveTo>
                      <a:pt x="0" y="0"/>
                    </a:moveTo>
                    <a:cubicBezTo>
                      <a:pt x="17" y="14"/>
                      <a:pt x="57" y="56"/>
                      <a:pt x="101" y="82"/>
                    </a:cubicBezTo>
                    <a:cubicBezTo>
                      <a:pt x="145" y="108"/>
                      <a:pt x="213" y="138"/>
                      <a:pt x="263" y="154"/>
                    </a:cubicBezTo>
                    <a:cubicBezTo>
                      <a:pt x="313" y="170"/>
                      <a:pt x="347" y="177"/>
                      <a:pt x="404" y="178"/>
                    </a:cubicBezTo>
                    <a:cubicBezTo>
                      <a:pt x="461" y="179"/>
                      <a:pt x="556" y="169"/>
                      <a:pt x="608" y="160"/>
                    </a:cubicBezTo>
                    <a:cubicBezTo>
                      <a:pt x="660" y="151"/>
                      <a:pt x="687" y="140"/>
                      <a:pt x="714" y="123"/>
                    </a:cubicBezTo>
                    <a:cubicBezTo>
                      <a:pt x="741" y="106"/>
                      <a:pt x="755" y="73"/>
                      <a:pt x="768" y="60"/>
                    </a:cubicBezTo>
                    <a:cubicBezTo>
                      <a:pt x="781" y="47"/>
                      <a:pt x="785" y="46"/>
                      <a:pt x="790" y="42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" name="Line 89"/>
            <p:cNvSpPr>
              <a:spLocks noChangeShapeType="1"/>
            </p:cNvSpPr>
            <p:nvPr/>
          </p:nvSpPr>
          <p:spPr bwMode="auto">
            <a:xfrm rot="467865" flipH="1">
              <a:off x="1865285" y="4337068"/>
              <a:ext cx="247650" cy="40163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Line 90"/>
            <p:cNvSpPr>
              <a:spLocks noChangeShapeType="1"/>
            </p:cNvSpPr>
            <p:nvPr/>
          </p:nvSpPr>
          <p:spPr bwMode="auto">
            <a:xfrm rot="467865">
              <a:off x="1812897" y="4870468"/>
              <a:ext cx="1382712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" name="Freeform 91"/>
            <p:cNvSpPr>
              <a:spLocks/>
            </p:cNvSpPr>
            <p:nvPr/>
          </p:nvSpPr>
          <p:spPr bwMode="auto">
            <a:xfrm rot="467865">
              <a:off x="1652560" y="5308618"/>
              <a:ext cx="1387475" cy="317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266" y="0"/>
                </a:cxn>
              </a:cxnLst>
              <a:rect l="0" t="0" r="r" b="b"/>
              <a:pathLst>
                <a:path w="1266" h="3">
                  <a:moveTo>
                    <a:pt x="0" y="3"/>
                  </a:moveTo>
                  <a:lnTo>
                    <a:pt x="1266" y="0"/>
                  </a:lnTo>
                </a:path>
              </a:pathLst>
            </a:custGeom>
            <a:noFill/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92"/>
            <p:cNvSpPr>
              <a:spLocks noChangeShapeType="1"/>
            </p:cNvSpPr>
            <p:nvPr/>
          </p:nvSpPr>
          <p:spPr bwMode="auto">
            <a:xfrm rot="467865">
              <a:off x="1766860" y="5099068"/>
              <a:ext cx="1462087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" name="Line 93"/>
            <p:cNvSpPr>
              <a:spLocks noChangeShapeType="1"/>
            </p:cNvSpPr>
            <p:nvPr/>
          </p:nvSpPr>
          <p:spPr bwMode="auto">
            <a:xfrm rot="467865" flipH="1">
              <a:off x="1590647" y="4765693"/>
              <a:ext cx="466725" cy="76358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Line 94"/>
            <p:cNvSpPr>
              <a:spLocks noChangeShapeType="1"/>
            </p:cNvSpPr>
            <p:nvPr/>
          </p:nvSpPr>
          <p:spPr bwMode="auto">
            <a:xfrm rot="467865" flipH="1">
              <a:off x="1257272" y="5213368"/>
              <a:ext cx="152400" cy="250825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Line 95"/>
            <p:cNvSpPr>
              <a:spLocks noChangeShapeType="1"/>
            </p:cNvSpPr>
            <p:nvPr/>
          </p:nvSpPr>
          <p:spPr bwMode="auto">
            <a:xfrm rot="467865" flipH="1">
              <a:off x="954060" y="5119705"/>
              <a:ext cx="180975" cy="29845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96"/>
            <p:cNvSpPr>
              <a:spLocks noChangeShapeType="1"/>
            </p:cNvSpPr>
            <p:nvPr/>
          </p:nvSpPr>
          <p:spPr bwMode="auto">
            <a:xfrm rot="467865">
              <a:off x="644497" y="5521343"/>
              <a:ext cx="2181225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Freeform 97"/>
            <p:cNvSpPr>
              <a:spLocks/>
            </p:cNvSpPr>
            <p:nvPr/>
          </p:nvSpPr>
          <p:spPr bwMode="auto">
            <a:xfrm rot="467865">
              <a:off x="984222" y="5199080"/>
              <a:ext cx="390525" cy="371475"/>
            </a:xfrm>
            <a:custGeom>
              <a:avLst/>
              <a:gdLst/>
              <a:ahLst/>
              <a:cxnLst>
                <a:cxn ang="0">
                  <a:pos x="430" y="0"/>
                </a:cxn>
                <a:cxn ang="0">
                  <a:pos x="177" y="379"/>
                </a:cxn>
                <a:cxn ang="0">
                  <a:pos x="0" y="379"/>
                </a:cxn>
                <a:cxn ang="0">
                  <a:pos x="168" y="622"/>
                </a:cxn>
                <a:cxn ang="0">
                  <a:pos x="631" y="379"/>
                </a:cxn>
                <a:cxn ang="0">
                  <a:pos x="465" y="382"/>
                </a:cxn>
                <a:cxn ang="0">
                  <a:pos x="720" y="0"/>
                </a:cxn>
                <a:cxn ang="0">
                  <a:pos x="430" y="0"/>
                </a:cxn>
              </a:cxnLst>
              <a:rect l="0" t="0" r="r" b="b"/>
              <a:pathLst>
                <a:path w="720" h="622">
                  <a:moveTo>
                    <a:pt x="430" y="0"/>
                  </a:moveTo>
                  <a:lnTo>
                    <a:pt x="177" y="379"/>
                  </a:lnTo>
                  <a:lnTo>
                    <a:pt x="0" y="379"/>
                  </a:lnTo>
                  <a:lnTo>
                    <a:pt x="168" y="622"/>
                  </a:lnTo>
                  <a:lnTo>
                    <a:pt x="631" y="379"/>
                  </a:lnTo>
                  <a:lnTo>
                    <a:pt x="465" y="382"/>
                  </a:lnTo>
                  <a:lnTo>
                    <a:pt x="720" y="0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prstDash val="solid"/>
              <a:round/>
              <a:headEnd/>
              <a:tailEnd/>
            </a:ln>
            <a:effectLst/>
            <a:scene3d>
              <a:camera prst="legacyPerspectiveTopRight">
                <a:rot lat="20099999" lon="21299999" rev="0"/>
              </a:camera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grpSp>
          <p:nvGrpSpPr>
            <p:cNvPr id="44" name="Group 98"/>
            <p:cNvGrpSpPr>
              <a:grpSpLocks/>
            </p:cNvGrpSpPr>
            <p:nvPr/>
          </p:nvGrpSpPr>
          <p:grpSpPr bwMode="auto">
            <a:xfrm rot="467865">
              <a:off x="1850997" y="4135455"/>
              <a:ext cx="1282700" cy="407988"/>
              <a:chOff x="4074" y="2980"/>
              <a:chExt cx="1170" cy="341"/>
            </a:xfrm>
          </p:grpSpPr>
          <p:sp>
            <p:nvSpPr>
              <p:cNvPr id="68" name="Line 99"/>
              <p:cNvSpPr>
                <a:spLocks noChangeShapeType="1"/>
              </p:cNvSpPr>
              <p:nvPr/>
            </p:nvSpPr>
            <p:spPr bwMode="auto">
              <a:xfrm flipV="1">
                <a:off x="4703" y="3046"/>
                <a:ext cx="71" cy="10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" name="Line 100"/>
              <p:cNvSpPr>
                <a:spLocks noChangeShapeType="1"/>
              </p:cNvSpPr>
              <p:nvPr/>
            </p:nvSpPr>
            <p:spPr bwMode="auto">
              <a:xfrm flipV="1">
                <a:off x="4831" y="2980"/>
                <a:ext cx="183" cy="155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0" name="Line 101"/>
              <p:cNvSpPr>
                <a:spLocks noChangeShapeType="1"/>
              </p:cNvSpPr>
              <p:nvPr/>
            </p:nvSpPr>
            <p:spPr bwMode="auto">
              <a:xfrm flipV="1">
                <a:off x="4912" y="3148"/>
                <a:ext cx="287" cy="76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" name="Line 102"/>
              <p:cNvSpPr>
                <a:spLocks noChangeShapeType="1"/>
              </p:cNvSpPr>
              <p:nvPr/>
            </p:nvSpPr>
            <p:spPr bwMode="auto">
              <a:xfrm flipV="1">
                <a:off x="4912" y="3268"/>
                <a:ext cx="332" cy="2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2" name="Line 103"/>
              <p:cNvSpPr>
                <a:spLocks noChangeShapeType="1"/>
              </p:cNvSpPr>
              <p:nvPr/>
            </p:nvSpPr>
            <p:spPr bwMode="auto">
              <a:xfrm flipH="1" flipV="1">
                <a:off x="4189" y="3007"/>
                <a:ext cx="298" cy="124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3" name="Line 104"/>
              <p:cNvSpPr>
                <a:spLocks noChangeShapeType="1"/>
              </p:cNvSpPr>
              <p:nvPr/>
            </p:nvSpPr>
            <p:spPr bwMode="auto">
              <a:xfrm flipH="1" flipV="1">
                <a:off x="4096" y="3161"/>
                <a:ext cx="323" cy="76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4" name="Line 105"/>
              <p:cNvSpPr>
                <a:spLocks noChangeShapeType="1"/>
              </p:cNvSpPr>
              <p:nvPr/>
            </p:nvSpPr>
            <p:spPr bwMode="auto">
              <a:xfrm flipH="1" flipV="1">
                <a:off x="4074" y="3316"/>
                <a:ext cx="287" cy="5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Line 106"/>
              <p:cNvSpPr>
                <a:spLocks noChangeShapeType="1"/>
              </p:cNvSpPr>
              <p:nvPr/>
            </p:nvSpPr>
            <p:spPr bwMode="auto">
              <a:xfrm flipH="1" flipV="1">
                <a:off x="4338" y="3264"/>
                <a:ext cx="206" cy="2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6" name="Line 107"/>
              <p:cNvSpPr>
                <a:spLocks noChangeShapeType="1"/>
              </p:cNvSpPr>
              <p:nvPr/>
            </p:nvSpPr>
            <p:spPr bwMode="auto">
              <a:xfrm flipH="1" flipV="1">
                <a:off x="4361" y="3139"/>
                <a:ext cx="183" cy="54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" name="Line 108"/>
              <p:cNvSpPr>
                <a:spLocks noChangeShapeType="1"/>
              </p:cNvSpPr>
              <p:nvPr/>
            </p:nvSpPr>
            <p:spPr bwMode="auto">
              <a:xfrm flipH="1" flipV="1">
                <a:off x="4544" y="3069"/>
                <a:ext cx="68" cy="7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8" name="Line 109"/>
              <p:cNvSpPr>
                <a:spLocks noChangeShapeType="1"/>
              </p:cNvSpPr>
              <p:nvPr/>
            </p:nvSpPr>
            <p:spPr bwMode="auto">
              <a:xfrm flipV="1">
                <a:off x="4774" y="3131"/>
                <a:ext cx="125" cy="44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9" name="Line 110"/>
              <p:cNvSpPr>
                <a:spLocks noChangeShapeType="1"/>
              </p:cNvSpPr>
              <p:nvPr/>
            </p:nvSpPr>
            <p:spPr bwMode="auto">
              <a:xfrm flipV="1">
                <a:off x="4763" y="3237"/>
                <a:ext cx="206" cy="13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" name="Line 111"/>
              <p:cNvSpPr>
                <a:spLocks noChangeShapeType="1"/>
              </p:cNvSpPr>
              <p:nvPr/>
            </p:nvSpPr>
            <p:spPr bwMode="auto">
              <a:xfrm flipH="1" flipV="1">
                <a:off x="4512" y="3215"/>
                <a:ext cx="115" cy="35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" name="Line 113"/>
            <p:cNvSpPr>
              <a:spLocks noChangeShapeType="1"/>
            </p:cNvSpPr>
            <p:nvPr/>
          </p:nvSpPr>
          <p:spPr bwMode="auto">
            <a:xfrm rot="11267865" flipV="1">
              <a:off x="2249460" y="4816493"/>
              <a:ext cx="84137" cy="160338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Line 114"/>
            <p:cNvSpPr>
              <a:spLocks noChangeShapeType="1"/>
            </p:cNvSpPr>
            <p:nvPr/>
          </p:nvSpPr>
          <p:spPr bwMode="auto">
            <a:xfrm rot="11267865" flipV="1">
              <a:off x="1989110" y="4849830"/>
              <a:ext cx="200025" cy="187325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" name="Line 115"/>
            <p:cNvSpPr>
              <a:spLocks noChangeShapeType="1"/>
            </p:cNvSpPr>
            <p:nvPr/>
          </p:nvSpPr>
          <p:spPr bwMode="auto">
            <a:xfrm rot="11267865" flipV="1">
              <a:off x="1808135" y="4724418"/>
              <a:ext cx="314325" cy="92075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Line 116"/>
            <p:cNvSpPr>
              <a:spLocks noChangeShapeType="1"/>
            </p:cNvSpPr>
            <p:nvPr/>
          </p:nvSpPr>
          <p:spPr bwMode="auto">
            <a:xfrm rot="11267865" flipV="1">
              <a:off x="1900210" y="4651393"/>
              <a:ext cx="239712" cy="190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Line 117"/>
            <p:cNvSpPr>
              <a:spLocks noChangeShapeType="1"/>
            </p:cNvSpPr>
            <p:nvPr/>
          </p:nvSpPr>
          <p:spPr bwMode="auto">
            <a:xfrm rot="11267865" flipH="1" flipV="1">
              <a:off x="2562197" y="4943493"/>
              <a:ext cx="327025" cy="149225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118"/>
            <p:cNvSpPr>
              <a:spLocks noChangeShapeType="1"/>
            </p:cNvSpPr>
            <p:nvPr/>
          </p:nvSpPr>
          <p:spPr bwMode="auto">
            <a:xfrm rot="11267865" flipH="1" flipV="1">
              <a:off x="2657447" y="4829193"/>
              <a:ext cx="354012" cy="90488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119"/>
            <p:cNvSpPr>
              <a:spLocks noChangeShapeType="1"/>
            </p:cNvSpPr>
            <p:nvPr/>
          </p:nvSpPr>
          <p:spPr bwMode="auto">
            <a:xfrm rot="11267865" flipH="1" flipV="1">
              <a:off x="2739997" y="4733943"/>
              <a:ext cx="314325" cy="6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120"/>
            <p:cNvSpPr>
              <a:spLocks noChangeShapeType="1"/>
            </p:cNvSpPr>
            <p:nvPr/>
          </p:nvSpPr>
          <p:spPr bwMode="auto">
            <a:xfrm rot="11267865" flipH="1" flipV="1">
              <a:off x="2535210" y="4743468"/>
              <a:ext cx="225425" cy="26988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121"/>
            <p:cNvSpPr>
              <a:spLocks noChangeShapeType="1"/>
            </p:cNvSpPr>
            <p:nvPr/>
          </p:nvSpPr>
          <p:spPr bwMode="auto">
            <a:xfrm rot="11267865" flipH="1" flipV="1">
              <a:off x="2516160" y="4853005"/>
              <a:ext cx="201612" cy="65088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122"/>
            <p:cNvSpPr>
              <a:spLocks noChangeShapeType="1"/>
            </p:cNvSpPr>
            <p:nvPr/>
          </p:nvSpPr>
          <p:spPr bwMode="auto">
            <a:xfrm rot="11267865" flipH="1" flipV="1">
              <a:off x="2481235" y="4886343"/>
              <a:ext cx="74612" cy="952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123"/>
            <p:cNvSpPr>
              <a:spLocks noChangeShapeType="1"/>
            </p:cNvSpPr>
            <p:nvPr/>
          </p:nvSpPr>
          <p:spPr bwMode="auto">
            <a:xfrm rot="11267865" flipV="1">
              <a:off x="2128810" y="4818080"/>
              <a:ext cx="138112" cy="52388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124"/>
            <p:cNvSpPr>
              <a:spLocks noChangeShapeType="1"/>
            </p:cNvSpPr>
            <p:nvPr/>
          </p:nvSpPr>
          <p:spPr bwMode="auto">
            <a:xfrm rot="11267865" flipV="1">
              <a:off x="2070072" y="4722830"/>
              <a:ext cx="225425" cy="15875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125"/>
            <p:cNvSpPr>
              <a:spLocks noChangeShapeType="1"/>
            </p:cNvSpPr>
            <p:nvPr/>
          </p:nvSpPr>
          <p:spPr bwMode="auto">
            <a:xfrm rot="11267865" flipH="1" flipV="1">
              <a:off x="2436785" y="4765693"/>
              <a:ext cx="125412" cy="4286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126"/>
            <p:cNvSpPr>
              <a:spLocks noChangeShapeType="1"/>
            </p:cNvSpPr>
            <p:nvPr/>
          </p:nvSpPr>
          <p:spPr bwMode="auto">
            <a:xfrm rot="467865">
              <a:off x="828647" y="5127643"/>
              <a:ext cx="361950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127"/>
            <p:cNvSpPr>
              <a:spLocks noChangeShapeType="1"/>
            </p:cNvSpPr>
            <p:nvPr/>
          </p:nvSpPr>
          <p:spPr bwMode="auto">
            <a:xfrm rot="467865">
              <a:off x="3790922" y="4129105"/>
              <a:ext cx="271462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128"/>
            <p:cNvSpPr>
              <a:spLocks noChangeShapeType="1"/>
            </p:cNvSpPr>
            <p:nvPr/>
          </p:nvSpPr>
          <p:spPr bwMode="auto">
            <a:xfrm rot="467865" flipH="1">
              <a:off x="3957610" y="3670318"/>
              <a:ext cx="111125" cy="18415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1" name="Group 129"/>
            <p:cNvGrpSpPr>
              <a:grpSpLocks/>
            </p:cNvGrpSpPr>
            <p:nvPr/>
          </p:nvGrpSpPr>
          <p:grpSpPr bwMode="auto">
            <a:xfrm>
              <a:off x="2501872" y="5078430"/>
              <a:ext cx="965200" cy="922338"/>
              <a:chOff x="1520" y="2112"/>
              <a:chExt cx="608" cy="581"/>
            </a:xfrm>
          </p:grpSpPr>
          <p:sp>
            <p:nvSpPr>
              <p:cNvPr id="62" name="Line 130"/>
              <p:cNvSpPr>
                <a:spLocks noChangeShapeType="1"/>
              </p:cNvSpPr>
              <p:nvPr/>
            </p:nvSpPr>
            <p:spPr bwMode="auto">
              <a:xfrm rot="467865" flipH="1">
                <a:off x="1722" y="2167"/>
                <a:ext cx="198" cy="3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" name="Line 131"/>
              <p:cNvSpPr>
                <a:spLocks noChangeShapeType="1"/>
              </p:cNvSpPr>
              <p:nvPr/>
            </p:nvSpPr>
            <p:spPr bwMode="auto">
              <a:xfrm rot="467865">
                <a:off x="1679" y="2497"/>
                <a:ext cx="336" cy="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Line 132"/>
              <p:cNvSpPr>
                <a:spLocks noChangeShapeType="1"/>
              </p:cNvSpPr>
              <p:nvPr/>
            </p:nvSpPr>
            <p:spPr bwMode="auto">
              <a:xfrm rot="16667865" flipH="1">
                <a:off x="1516" y="2294"/>
                <a:ext cx="384" cy="1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Text Box 133"/>
              <p:cNvSpPr txBox="1">
                <a:spLocks noChangeArrowheads="1"/>
              </p:cNvSpPr>
              <p:nvPr/>
            </p:nvSpPr>
            <p:spPr bwMode="auto">
              <a:xfrm>
                <a:off x="1728" y="2496"/>
                <a:ext cx="192" cy="1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1600" b="1">
                    <a:latin typeface="Helvetica" pitchFamily="32" charset="0"/>
                  </a:rPr>
                  <a:t>x</a:t>
                </a:r>
              </a:p>
            </p:txBody>
          </p:sp>
          <p:sp>
            <p:nvSpPr>
              <p:cNvPr id="66" name="Text Box 134"/>
              <p:cNvSpPr txBox="1">
                <a:spLocks noChangeArrowheads="1"/>
              </p:cNvSpPr>
              <p:nvPr/>
            </p:nvSpPr>
            <p:spPr bwMode="auto">
              <a:xfrm>
                <a:off x="1520" y="2256"/>
                <a:ext cx="192" cy="1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1600" b="1">
                    <a:latin typeface="Helvetica" pitchFamily="32" charset="0"/>
                  </a:rPr>
                  <a:t>y</a:t>
                </a:r>
              </a:p>
            </p:txBody>
          </p:sp>
          <p:sp>
            <p:nvSpPr>
              <p:cNvPr id="67" name="Text Box 135"/>
              <p:cNvSpPr txBox="1">
                <a:spLocks noChangeArrowheads="1"/>
              </p:cNvSpPr>
              <p:nvPr/>
            </p:nvSpPr>
            <p:spPr bwMode="auto">
              <a:xfrm>
                <a:off x="1936" y="2160"/>
                <a:ext cx="192" cy="1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1600" b="1">
                    <a:latin typeface="Helvetica" pitchFamily="32" charset="0"/>
                  </a:rPr>
                  <a:t>z</a:t>
                </a:r>
              </a:p>
            </p:txBody>
          </p:sp>
        </p:grpSp>
      </p:grpSp>
      <p:grpSp>
        <p:nvGrpSpPr>
          <p:cNvPr id="97" name="Group 46"/>
          <p:cNvGrpSpPr>
            <a:grpSpLocks/>
          </p:cNvGrpSpPr>
          <p:nvPr/>
        </p:nvGrpSpPr>
        <p:grpSpPr bwMode="auto">
          <a:xfrm>
            <a:off x="469899" y="4914922"/>
            <a:ext cx="3887787" cy="1657350"/>
            <a:chOff x="3198" y="2205"/>
            <a:chExt cx="2449" cy="1044"/>
          </a:xfrm>
        </p:grpSpPr>
        <p:sp>
          <p:nvSpPr>
            <p:cNvPr id="98" name="Rectangle 45"/>
            <p:cNvSpPr>
              <a:spLocks noChangeArrowheads="1"/>
            </p:cNvSpPr>
            <p:nvPr/>
          </p:nvSpPr>
          <p:spPr bwMode="auto">
            <a:xfrm>
              <a:off x="3198" y="2205"/>
              <a:ext cx="2449" cy="104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9" name="Group 6"/>
            <p:cNvGrpSpPr>
              <a:grpSpLocks/>
            </p:cNvGrpSpPr>
            <p:nvPr/>
          </p:nvGrpSpPr>
          <p:grpSpPr bwMode="auto">
            <a:xfrm>
              <a:off x="3288" y="2296"/>
              <a:ext cx="2256" cy="844"/>
              <a:chOff x="3312" y="864"/>
              <a:chExt cx="2256" cy="844"/>
            </a:xfrm>
          </p:grpSpPr>
          <p:pic>
            <p:nvPicPr>
              <p:cNvPr id="100" name="Picture 7" descr="elliptic flow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12" y="864"/>
                <a:ext cx="2256" cy="844"/>
              </a:xfrm>
              <a:prstGeom prst="rect">
                <a:avLst/>
              </a:prstGeom>
              <a:solidFill>
                <a:srgbClr val="FFFFFF"/>
              </a:solidFill>
            </p:spPr>
          </p:pic>
          <p:sp>
            <p:nvSpPr>
              <p:cNvPr id="101" name="Oval 8"/>
              <p:cNvSpPr>
                <a:spLocks noChangeArrowheads="1"/>
              </p:cNvSpPr>
              <p:nvPr/>
            </p:nvSpPr>
            <p:spPr bwMode="auto">
              <a:xfrm>
                <a:off x="3600" y="1296"/>
                <a:ext cx="144" cy="288"/>
              </a:xfrm>
              <a:prstGeom prst="ellipse">
                <a:avLst/>
              </a:prstGeom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path path="shape">
                  <a:fillToRect l="50000" t="50000" r="50000" b="50000"/>
                </a:path>
                <a:tileRect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pic>
        <p:nvPicPr>
          <p:cNvPr id="103" name="Picture 15" descr="V2_Pheniw_WP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</a:blip>
          <a:srcRect r="5841"/>
          <a:stretch>
            <a:fillRect/>
          </a:stretch>
        </p:blipFill>
        <p:spPr>
          <a:xfrm>
            <a:off x="4648200" y="1357298"/>
            <a:ext cx="4343400" cy="4229113"/>
          </a:xfrm>
          <a:prstGeom prst="rect">
            <a:avLst/>
          </a:prstGeom>
          <a:noFill/>
          <a:ln/>
        </p:spPr>
      </p:pic>
      <p:sp>
        <p:nvSpPr>
          <p:cNvPr id="105" name="ZoneTexte 104"/>
          <p:cNvSpPr txBox="1"/>
          <p:nvPr/>
        </p:nvSpPr>
        <p:spPr>
          <a:xfrm>
            <a:off x="1000100" y="4143380"/>
            <a:ext cx="3429024" cy="1200176"/>
          </a:xfrm>
          <a:prstGeom prst="rect">
            <a:avLst/>
          </a:prstGeom>
        </p:spPr>
        <p:txBody>
          <a:bodyPr vert="horz" wrap="none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/>
              <a:buChar char="à"/>
            </a:pPr>
            <a:endParaRPr lang="en-US" sz="2800" dirty="0" smtClean="0"/>
          </a:p>
        </p:txBody>
      </p:sp>
      <p:sp>
        <p:nvSpPr>
          <p:cNvPr id="106" name="ZoneTexte 105"/>
          <p:cNvSpPr txBox="1"/>
          <p:nvPr/>
        </p:nvSpPr>
        <p:spPr>
          <a:xfrm>
            <a:off x="4572000" y="5643578"/>
            <a:ext cx="4572000" cy="714380"/>
          </a:xfrm>
          <a:prstGeom prst="rect">
            <a:avLst/>
          </a:prstGeom>
        </p:spPr>
        <p:txBody>
          <a:bodyPr vert="horz" wrap="none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/>
              <a:buChar char="à"/>
            </a:pPr>
            <a:r>
              <a:rPr lang="en-US" sz="2800" dirty="0" smtClean="0"/>
              <a:t> Strong collective behavior</a:t>
            </a:r>
          </a:p>
        </p:txBody>
      </p:sp>
      <p:sp>
        <p:nvSpPr>
          <p:cNvPr id="107" name="Text Box 51"/>
          <p:cNvSpPr txBox="1">
            <a:spLocks noChangeArrowheads="1"/>
          </p:cNvSpPr>
          <p:nvPr/>
        </p:nvSpPr>
        <p:spPr bwMode="auto">
          <a:xfrm>
            <a:off x="5302435" y="695107"/>
            <a:ext cx="3555845" cy="646331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PHENIX, PRL 91 (2003) 182301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Huovinen &amp; al, PLB 503 (2001) 58</a:t>
            </a:r>
          </a:p>
        </p:txBody>
      </p:sp>
      <p:cxnSp>
        <p:nvCxnSpPr>
          <p:cNvPr id="109" name="Connecteur droit 108"/>
          <p:cNvCxnSpPr/>
          <p:nvPr/>
        </p:nvCxnSpPr>
        <p:spPr>
          <a:xfrm flipV="1">
            <a:off x="1214414" y="5572140"/>
            <a:ext cx="714380" cy="401646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Rectangle 111"/>
          <p:cNvSpPr/>
          <p:nvPr/>
        </p:nvSpPr>
        <p:spPr>
          <a:xfrm>
            <a:off x="1714480" y="5572140"/>
            <a:ext cx="328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φ</a:t>
            </a:r>
            <a:endParaRPr lang="en-US" dirty="0"/>
          </a:p>
        </p:txBody>
      </p:sp>
      <p:sp>
        <p:nvSpPr>
          <p:cNvPr id="113" name="ZoneTexte 112"/>
          <p:cNvSpPr txBox="1"/>
          <p:nvPr/>
        </p:nvSpPr>
        <p:spPr>
          <a:xfrm rot="18520030">
            <a:off x="-57621" y="1820339"/>
            <a:ext cx="2357454" cy="914400"/>
          </a:xfrm>
          <a:prstGeom prst="rect">
            <a:avLst/>
          </a:prstGeom>
        </p:spPr>
        <p:txBody>
          <a:bodyPr vert="horz" wrap="none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fr-FR" sz="2800" dirty="0" err="1" smtClean="0">
                <a:solidFill>
                  <a:srgbClr val="FFC000"/>
                </a:solidFill>
              </a:rPr>
              <a:t>reaction</a:t>
            </a:r>
            <a:r>
              <a:rPr lang="fr-FR" sz="2800" dirty="0" smtClean="0">
                <a:solidFill>
                  <a:srgbClr val="FFC000"/>
                </a:solidFill>
              </a:rPr>
              <a:t> plane</a:t>
            </a:r>
            <a:endParaRPr lang="en-US" sz="2800" dirty="0" smtClean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  <p:bldP spid="10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4. IDEAL HYDRODYNAMICS</a:t>
            </a:r>
            <a:endParaRPr lang="en-US" dirty="0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1"/>
          </p:nvPr>
        </p:nvSpPr>
        <p:spPr>
          <a:xfrm>
            <a:off x="304800" y="1357298"/>
            <a:ext cx="4191000" cy="42862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Ideal hydrodynamics…</a:t>
            </a:r>
          </a:p>
          <a:p>
            <a:pPr lvl="1"/>
            <a:r>
              <a:rPr lang="en-US" dirty="0" smtClean="0"/>
              <a:t>QGP equation of state, </a:t>
            </a:r>
          </a:p>
          <a:p>
            <a:pPr lvl="1"/>
            <a:r>
              <a:rPr lang="en-US" dirty="0" smtClean="0"/>
              <a:t>Early </a:t>
            </a:r>
            <a:r>
              <a:rPr lang="en-US" dirty="0" err="1" smtClean="0"/>
              <a:t>thermalization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(0.6 fm/</a:t>
            </a:r>
            <a:r>
              <a:rPr lang="en-US" i="1" dirty="0" smtClean="0"/>
              <a:t>c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High density</a:t>
            </a:r>
          </a:p>
          <a:p>
            <a:pPr lvl="2"/>
            <a:r>
              <a:rPr lang="en-US" dirty="0" smtClean="0"/>
              <a:t>(≈30 </a:t>
            </a:r>
            <a:r>
              <a:rPr lang="en-US" dirty="0" err="1" smtClean="0"/>
              <a:t>GeV</a:t>
            </a:r>
            <a:r>
              <a:rPr lang="en-US" dirty="0" smtClean="0"/>
              <a:t>/fm</a:t>
            </a:r>
            <a:r>
              <a:rPr lang="en-US" baseline="30000" dirty="0" smtClean="0"/>
              <a:t>3</a:t>
            </a:r>
            <a:r>
              <a:rPr lang="en-US" dirty="0" smtClean="0"/>
              <a:t>)</a:t>
            </a:r>
          </a:p>
          <a:p>
            <a:r>
              <a:rPr lang="en-US" dirty="0" smtClean="0"/>
              <a:t>Little need for viscosity!</a:t>
            </a:r>
          </a:p>
          <a:p>
            <a:pPr lvl="1"/>
            <a:r>
              <a:rPr lang="en-US" dirty="0" smtClean="0"/>
              <a:t>First estimations are</a:t>
            </a:r>
          </a:p>
          <a:p>
            <a:pPr lvl="2"/>
            <a:r>
              <a:rPr lang="en-US" dirty="0" smtClean="0"/>
              <a:t>approaching the quantum limit </a:t>
            </a:r>
            <a:r>
              <a:rPr lang="el-GR" dirty="0" smtClean="0"/>
              <a:t>η</a:t>
            </a:r>
            <a:r>
              <a:rPr lang="fr-FR" dirty="0" smtClean="0"/>
              <a:t>/s = </a:t>
            </a:r>
            <a:r>
              <a:rPr lang="el-GR" dirty="0" smtClean="0">
                <a:sym typeface="MT Extra"/>
              </a:rPr>
              <a:t></a:t>
            </a:r>
            <a:r>
              <a:rPr lang="fr-FR" dirty="0" smtClean="0">
                <a:sym typeface="MT Extra"/>
              </a:rPr>
              <a:t>/4</a:t>
            </a:r>
            <a:r>
              <a:rPr lang="el-GR" dirty="0" smtClean="0">
                <a:sym typeface="MT Extra"/>
              </a:rPr>
              <a:t>π</a:t>
            </a:r>
            <a:endParaRPr lang="fr-FR" dirty="0" smtClean="0">
              <a:sym typeface="MT Extra"/>
            </a:endParaRPr>
          </a:p>
          <a:p>
            <a:pPr lvl="2"/>
            <a:r>
              <a:rPr lang="fr-FR" dirty="0" err="1" smtClean="0">
                <a:sym typeface="MT Extra"/>
              </a:rPr>
              <a:t>lower</a:t>
            </a:r>
            <a:r>
              <a:rPr lang="fr-FR" dirty="0" smtClean="0">
                <a:sym typeface="MT Extra"/>
              </a:rPr>
              <a:t> </a:t>
            </a:r>
            <a:r>
              <a:rPr lang="fr-FR" dirty="0" err="1" smtClean="0">
                <a:sym typeface="MT Extra"/>
              </a:rPr>
              <a:t>than</a:t>
            </a:r>
            <a:r>
              <a:rPr lang="fr-FR" dirty="0" smtClean="0">
                <a:sym typeface="MT Extra"/>
              </a:rPr>
              <a:t> </a:t>
            </a:r>
            <a:r>
              <a:rPr lang="fr-FR" dirty="0" err="1" smtClean="0">
                <a:sym typeface="MT Extra"/>
              </a:rPr>
              <a:t>Helium</a:t>
            </a:r>
            <a:r>
              <a:rPr lang="fr-FR" dirty="0" smtClean="0">
                <a:sym typeface="MT Extra"/>
              </a:rPr>
              <a:t> </a:t>
            </a:r>
            <a:r>
              <a:rPr lang="fr-FR" dirty="0" err="1" smtClean="0">
                <a:sym typeface="MT Extra"/>
              </a:rPr>
              <a:t>at</a:t>
            </a:r>
            <a:r>
              <a:rPr lang="fr-FR" dirty="0" smtClean="0">
                <a:sym typeface="MT Extra"/>
              </a:rPr>
              <a:t> T</a:t>
            </a:r>
            <a:r>
              <a:rPr lang="fr-FR" baseline="-25000" dirty="0" smtClean="0">
                <a:sym typeface="MT Extra"/>
              </a:rPr>
              <a:t>c</a:t>
            </a:r>
            <a:endParaRPr lang="en-US" baseline="-25000" dirty="0" smtClean="0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343400" cy="43021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… reproduces fairly well</a:t>
            </a:r>
          </a:p>
          <a:p>
            <a:pPr marL="914400" lvl="1" indent="-457200">
              <a:buClr>
                <a:srgbClr val="C00000"/>
              </a:buClr>
              <a:buSzPct val="90000"/>
              <a:buFont typeface="+mj-lt"/>
              <a:buAutoNum type="arabicPeriod"/>
            </a:pPr>
            <a:r>
              <a:rPr lang="en-US" dirty="0" smtClean="0"/>
              <a:t>Single </a:t>
            </a:r>
            <a:r>
              <a:rPr lang="en-US" dirty="0" err="1" smtClean="0"/>
              <a:t>hadron</a:t>
            </a:r>
            <a:r>
              <a:rPr lang="en-US" dirty="0" smtClean="0"/>
              <a:t>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spectra</a:t>
            </a:r>
          </a:p>
          <a:p>
            <a:pPr lvl="2"/>
            <a:r>
              <a:rPr lang="en-US" dirty="0" smtClean="0"/>
              <a:t>(mass dependence)</a:t>
            </a:r>
          </a:p>
          <a:p>
            <a:pPr lvl="2"/>
            <a:r>
              <a:rPr lang="en-US" dirty="0" smtClean="0"/>
              <a:t>&lt;</a:t>
            </a:r>
            <a:r>
              <a:rPr lang="en-US" dirty="0" err="1" smtClean="0"/>
              <a:t>β</a:t>
            </a:r>
            <a:r>
              <a:rPr lang="en-US" baseline="-25000" dirty="0" err="1" smtClean="0"/>
              <a:t>T</a:t>
            </a:r>
            <a:r>
              <a:rPr lang="en-US" dirty="0" smtClean="0"/>
              <a:t>&gt; ≈ 0.6</a:t>
            </a:r>
          </a:p>
          <a:p>
            <a:pPr marL="914400" lvl="1" indent="-457200">
              <a:buClr>
                <a:srgbClr val="C00000"/>
              </a:buClr>
              <a:buSzPct val="90000"/>
              <a:buFont typeface="+mj-lt"/>
              <a:buAutoNum type="arabicPeriod"/>
            </a:pPr>
            <a:r>
              <a:rPr lang="en-US" dirty="0" smtClean="0"/>
              <a:t>Elliptic flow</a:t>
            </a:r>
          </a:p>
          <a:p>
            <a:pPr marL="514350" indent="-457200"/>
            <a:r>
              <a:rPr lang="en-US" dirty="0" smtClean="0"/>
              <a:t>Not the foreseen ideal </a:t>
            </a:r>
            <a:r>
              <a:rPr lang="en-US" dirty="0" err="1" smtClean="0"/>
              <a:t>partonic</a:t>
            </a:r>
            <a:r>
              <a:rPr lang="en-US" dirty="0" smtClean="0"/>
              <a:t> gas!</a:t>
            </a:r>
          </a:p>
          <a:p>
            <a:pPr marL="514350" indent="-457200">
              <a:buSzPct val="90000"/>
              <a:buNone/>
            </a:pP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en-US" i="1" dirty="0" smtClean="0">
                <a:solidFill>
                  <a:srgbClr val="C00000"/>
                </a:solidFill>
              </a:rPr>
              <a:t>“</a:t>
            </a:r>
            <a:r>
              <a:rPr lang="en-US" i="1" dirty="0" err="1" smtClean="0">
                <a:solidFill>
                  <a:srgbClr val="C00000"/>
                </a:solidFill>
              </a:rPr>
              <a:t>sQGP</a:t>
            </a:r>
            <a:r>
              <a:rPr lang="en-US" i="1" dirty="0" smtClean="0">
                <a:solidFill>
                  <a:srgbClr val="C00000"/>
                </a:solidFill>
              </a:rPr>
              <a:t>” </a:t>
            </a:r>
            <a:r>
              <a:rPr lang="en-US" dirty="0" smtClean="0"/>
              <a:t>(s stands for strong, not super </a:t>
            </a:r>
            <a:r>
              <a:rPr lang="en-US" dirty="0" smtClean="0">
                <a:sym typeface="Wingdings" pitchFamily="2" charset="2"/>
              </a:rPr>
              <a:t></a:t>
            </a:r>
            <a:r>
              <a:rPr lang="en-US" dirty="0" smtClean="0"/>
              <a:t>)</a:t>
            </a:r>
          </a:p>
          <a:p>
            <a:pPr marL="514350" indent="-457200">
              <a:buNone/>
            </a:pPr>
            <a:r>
              <a:rPr lang="en-US" dirty="0" smtClean="0">
                <a:solidFill>
                  <a:srgbClr val="C00000"/>
                </a:solidFill>
                <a:sym typeface="Wingdings" pitchFamily="2" charset="2"/>
              </a:rPr>
              <a:t> </a:t>
            </a:r>
            <a:r>
              <a:rPr lang="en-US" i="1" dirty="0" smtClean="0">
                <a:solidFill>
                  <a:srgbClr val="C00000"/>
                </a:solidFill>
              </a:rPr>
              <a:t>“Perfect fluid”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285720" y="5643578"/>
            <a:ext cx="8215370" cy="972574"/>
          </a:xfrm>
          <a:prstGeom prst="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4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2600" dirty="0" smtClean="0">
                <a:solidFill>
                  <a:srgbClr val="C00000"/>
                </a:solidFill>
                <a:sym typeface="Wingdings" pitchFamily="2" charset="2"/>
              </a:rPr>
              <a:t> </a:t>
            </a:r>
            <a:r>
              <a:rPr lang="en-US" sz="2600" dirty="0" smtClean="0">
                <a:solidFill>
                  <a:schemeClr val="bg1"/>
                </a:solidFill>
                <a:sym typeface="Wingdings" pitchFamily="2" charset="2"/>
              </a:rPr>
              <a:t>The matter is strongly interacting and liquid like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600" dirty="0" smtClean="0">
                <a:solidFill>
                  <a:schemeClr val="bg1"/>
                </a:solidFill>
                <a:sym typeface="Wingdings" pitchFamily="2" charset="2"/>
              </a:rPr>
              <a:t>@ LHC, could it approach a quark gluon gas?</a:t>
            </a:r>
            <a:endParaRPr lang="en-US" sz="2600" dirty="0">
              <a:solidFill>
                <a:schemeClr val="bg1"/>
              </a:solidFill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Elliptic flow (SCALINGS)</a:t>
            </a:r>
            <a:endParaRPr lang="en-US" dirty="0"/>
          </a:p>
        </p:txBody>
      </p:sp>
      <p:sp>
        <p:nvSpPr>
          <p:cNvPr id="15" name="Espace réservé du texte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With eccentricity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ch</a:t>
            </a:r>
            <a:r>
              <a:rPr lang="en-US" dirty="0" smtClean="0"/>
              <a:t> density</a:t>
            </a:r>
          </a:p>
          <a:p>
            <a:r>
              <a:rPr lang="el-GR" dirty="0" smtClean="0"/>
              <a:t>ε</a:t>
            </a:r>
            <a:r>
              <a:rPr lang="fr-FR" dirty="0" smtClean="0"/>
              <a:t> = </a:t>
            </a:r>
            <a:r>
              <a:rPr lang="en-US" dirty="0" smtClean="0"/>
              <a:t>&lt;y</a:t>
            </a:r>
            <a:r>
              <a:rPr lang="en-US" baseline="30000" dirty="0" smtClean="0"/>
              <a:t>2</a:t>
            </a:r>
            <a:r>
              <a:rPr lang="en-US" dirty="0" smtClean="0"/>
              <a:t> – x</a:t>
            </a:r>
            <a:r>
              <a:rPr lang="en-US" baseline="30000" dirty="0" smtClean="0"/>
              <a:t>2</a:t>
            </a:r>
            <a:r>
              <a:rPr lang="en-US" dirty="0" smtClean="0"/>
              <a:t>&gt; / &lt;y</a:t>
            </a:r>
            <a:r>
              <a:rPr lang="en-US" baseline="30000" dirty="0" smtClean="0"/>
              <a:t>2</a:t>
            </a:r>
            <a:r>
              <a:rPr lang="en-US" dirty="0" smtClean="0"/>
              <a:t> + x</a:t>
            </a:r>
            <a:r>
              <a:rPr lang="en-US" baseline="30000" dirty="0" smtClean="0"/>
              <a:t>2</a:t>
            </a:r>
            <a:r>
              <a:rPr lang="en-US" dirty="0" smtClean="0"/>
              <a:t>&gt;</a:t>
            </a:r>
            <a:endParaRPr lang="en-US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With the kinetic energy          </a:t>
            </a:r>
          </a:p>
          <a:p>
            <a:r>
              <a:rPr lang="en-US" dirty="0" smtClean="0"/>
              <a:t>per </a:t>
            </a:r>
            <a:r>
              <a:rPr lang="en-US" u="sng" dirty="0" smtClean="0"/>
              <a:t>constituent quarks</a:t>
            </a:r>
            <a:endParaRPr lang="en-US" u="sng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9" name="Espace réservé du contenu 12" descr="ScalingV2_David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85" r="1850" b="10078"/>
          <a:stretch>
            <a:fillRect/>
          </a:stretch>
        </p:blipFill>
        <p:spPr>
          <a:xfrm>
            <a:off x="4857752" y="1677415"/>
            <a:ext cx="4000528" cy="2894593"/>
          </a:xfrm>
        </p:spPr>
      </p:pic>
      <p:pic>
        <p:nvPicPr>
          <p:cNvPr id="20" name="Picture 2" descr="v2overEps_zdc_2_2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7500" r="6442" b="3751"/>
          <a:stretch>
            <a:fillRect/>
          </a:stretch>
        </p:blipFill>
        <p:spPr bwMode="auto">
          <a:xfrm>
            <a:off x="280988" y="1538538"/>
            <a:ext cx="4291012" cy="3496761"/>
          </a:xfrm>
          <a:prstGeom prst="rect">
            <a:avLst/>
          </a:prstGeom>
          <a:noFill/>
        </p:spPr>
      </p:pic>
      <p:sp>
        <p:nvSpPr>
          <p:cNvPr id="22" name="Rectangle 172"/>
          <p:cNvSpPr>
            <a:spLocks noChangeArrowheads="1"/>
          </p:cNvSpPr>
          <p:nvPr/>
        </p:nvSpPr>
        <p:spPr bwMode="auto">
          <a:xfrm>
            <a:off x="4929190" y="4854371"/>
            <a:ext cx="3256853" cy="646331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PHENIX, PRL98 (2007) 162301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(and other particles)</a:t>
            </a:r>
          </a:p>
        </p:txBody>
      </p:sp>
      <p:sp>
        <p:nvSpPr>
          <p:cNvPr id="23" name="Rectangle 172"/>
          <p:cNvSpPr>
            <a:spLocks noChangeArrowheads="1"/>
          </p:cNvSpPr>
          <p:nvPr/>
        </p:nvSpPr>
        <p:spPr bwMode="auto">
          <a:xfrm>
            <a:off x="285720" y="4992870"/>
            <a:ext cx="4352089" cy="369332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fr-FR" dirty="0" err="1" smtClean="0">
                <a:solidFill>
                  <a:schemeClr val="tx2"/>
                </a:solidFill>
              </a:rPr>
              <a:t>Voloshin</a:t>
            </a:r>
            <a:r>
              <a:rPr lang="fr-FR" dirty="0" smtClean="0">
                <a:solidFill>
                  <a:schemeClr val="tx2"/>
                </a:solidFill>
              </a:rPr>
              <a:t> &amp; </a:t>
            </a:r>
            <a:r>
              <a:rPr lang="fr-FR" dirty="0" err="1" smtClean="0">
                <a:solidFill>
                  <a:schemeClr val="tx2"/>
                </a:solidFill>
              </a:rPr>
              <a:t>Pokskanzer</a:t>
            </a:r>
            <a:r>
              <a:rPr lang="fr-FR" dirty="0" smtClean="0">
                <a:solidFill>
                  <a:schemeClr val="tx2"/>
                </a:solidFill>
              </a:rPr>
              <a:t>, PLB 474 (2000) 27</a:t>
            </a:r>
            <a:endParaRPr lang="en-US" dirty="0" smtClean="0">
              <a:solidFill>
                <a:schemeClr val="tx2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 rot="16200000">
            <a:off x="4429124" y="2586037"/>
            <a:ext cx="914400" cy="914400"/>
          </a:xfrm>
          <a:prstGeom prst="rect">
            <a:avLst/>
          </a:prstGeom>
        </p:spPr>
        <p:txBody>
          <a:bodyPr vert="horz" wrap="none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800" dirty="0" smtClean="0"/>
              <a:t>V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/</a:t>
            </a:r>
            <a:r>
              <a:rPr lang="en-US" sz="2800" dirty="0" err="1" smtClean="0">
                <a:solidFill>
                  <a:srgbClr val="FF0000"/>
                </a:solidFill>
              </a:rPr>
              <a:t>n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q</a:t>
            </a:r>
            <a:endParaRPr lang="en-US" sz="2800" baseline="-25000" dirty="0" smtClean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929586" y="4500570"/>
            <a:ext cx="1200152" cy="914400"/>
          </a:xfrm>
          <a:prstGeom prst="rect">
            <a:avLst/>
          </a:prstGeom>
        </p:spPr>
        <p:txBody>
          <a:bodyPr vert="horz" wrap="none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800" dirty="0" smtClean="0"/>
              <a:t>KE</a:t>
            </a:r>
            <a:r>
              <a:rPr lang="en-US" sz="2800" baseline="-25000" dirty="0" smtClean="0"/>
              <a:t>T</a:t>
            </a:r>
            <a:r>
              <a:rPr lang="en-US" sz="2800" dirty="0" smtClean="0"/>
              <a:t>/</a:t>
            </a:r>
            <a:r>
              <a:rPr lang="en-US" sz="2800" dirty="0" err="1" smtClean="0">
                <a:solidFill>
                  <a:srgbClr val="FF0000"/>
                </a:solidFill>
              </a:rPr>
              <a:t>n</a:t>
            </a:r>
            <a:r>
              <a:rPr lang="en-US" sz="2800" baseline="-25000" dirty="0" err="1" smtClean="0">
                <a:solidFill>
                  <a:srgbClr val="FF0000"/>
                </a:solidFill>
              </a:rPr>
              <a:t>q</a:t>
            </a:r>
            <a:endParaRPr lang="en-US" sz="2800" baseline="-250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5. Baryons/Mesons</a:t>
            </a:r>
            <a:endParaRPr lang="en-US" dirty="0"/>
          </a:p>
        </p:txBody>
      </p:sp>
      <p:pic>
        <p:nvPicPr>
          <p:cNvPr id="20" name="Picture 4" descr="ppiratio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21325" y="1474801"/>
            <a:ext cx="6708393" cy="3811587"/>
          </a:xfrm>
          <a:prstGeom prst="rect">
            <a:avLst/>
          </a:prstGeom>
          <a:noFill/>
          <a:ln/>
        </p:spPr>
      </p:pic>
      <p:sp>
        <p:nvSpPr>
          <p:cNvPr id="23" name="Espace réservé du contenu 22"/>
          <p:cNvSpPr>
            <a:spLocks noGrp="1"/>
          </p:cNvSpPr>
          <p:nvPr>
            <p:ph sz="half" idx="2"/>
          </p:nvPr>
        </p:nvSpPr>
        <p:spPr>
          <a:xfrm>
            <a:off x="214282" y="4929198"/>
            <a:ext cx="4343400" cy="171451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Baryon favored</a:t>
            </a:r>
          </a:p>
          <a:p>
            <a:r>
              <a:rPr lang="en-US" dirty="0" smtClean="0"/>
              <a:t>Not </a:t>
            </a:r>
            <a:r>
              <a:rPr lang="en-US" dirty="0" smtClean="0">
                <a:solidFill>
                  <a:srgbClr val="FF0000"/>
                </a:solidFill>
              </a:rPr>
              <a:t>fragmentation</a:t>
            </a:r>
            <a:r>
              <a:rPr lang="en-US" dirty="0" smtClean="0"/>
              <a:t>!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Coalescence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chemeClr val="tx1"/>
                </a:solidFill>
              </a:rPr>
              <a:t>recombination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5727936" y="559338"/>
            <a:ext cx="3072637" cy="369332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STAR, PRL 97 (2006) 152301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571868" y="5385384"/>
            <a:ext cx="5214974" cy="972574"/>
          </a:xfrm>
          <a:prstGeom prst="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000" dirty="0" smtClean="0">
                <a:solidFill>
                  <a:schemeClr val="bg1"/>
                </a:solidFill>
                <a:sym typeface="Wingdings" pitchFamily="2" charset="2"/>
              </a:rPr>
              <a:t></a:t>
            </a:r>
            <a:r>
              <a:rPr lang="en-US" sz="2600" dirty="0" smtClean="0">
                <a:solidFill>
                  <a:schemeClr val="bg1"/>
                </a:solidFill>
                <a:sym typeface="Wingdings" pitchFamily="2" charset="2"/>
              </a:rPr>
              <a:t> The matter is </a:t>
            </a:r>
            <a:r>
              <a:rPr lang="en-US" sz="2600" dirty="0" err="1" smtClean="0">
                <a:solidFill>
                  <a:schemeClr val="bg1"/>
                </a:solidFill>
                <a:sym typeface="Wingdings" pitchFamily="2" charset="2"/>
              </a:rPr>
              <a:t>partonic</a:t>
            </a:r>
            <a:endParaRPr lang="en-US" sz="2600" dirty="0" smtClean="0">
              <a:solidFill>
                <a:schemeClr val="bg1"/>
              </a:solidFill>
              <a:sym typeface="Wingdings" pitchFamily="2" charset="2"/>
            </a:endParaRP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600" dirty="0" smtClean="0">
                <a:solidFill>
                  <a:schemeClr val="bg1"/>
                </a:solidFill>
                <a:sym typeface="Wingdings" pitchFamily="2" charset="2"/>
              </a:rPr>
              <a:t>(constituent scaling, coalescence…)</a:t>
            </a:r>
          </a:p>
        </p:txBody>
      </p:sp>
      <p:cxnSp>
        <p:nvCxnSpPr>
          <p:cNvPr id="12" name="Connecteur droit 11"/>
          <p:cNvCxnSpPr>
            <a:cxnSpLocks noChangeAspect="1"/>
          </p:cNvCxnSpPr>
          <p:nvPr/>
        </p:nvCxnSpPr>
        <p:spPr>
          <a:xfrm>
            <a:off x="285720" y="3107623"/>
            <a:ext cx="1881000" cy="1368000"/>
          </a:xfrm>
          <a:prstGeom prst="line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214282" y="4643446"/>
            <a:ext cx="2286016" cy="1588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rot="5400000" flipH="1" flipV="1">
            <a:off x="-897766" y="3532192"/>
            <a:ext cx="2223302" cy="794"/>
          </a:xfrm>
          <a:prstGeom prst="line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orme libre 25"/>
          <p:cNvSpPr/>
          <p:nvPr/>
        </p:nvSpPr>
        <p:spPr>
          <a:xfrm>
            <a:off x="914400" y="3360717"/>
            <a:ext cx="387927" cy="427512"/>
          </a:xfrm>
          <a:custGeom>
            <a:avLst/>
            <a:gdLst>
              <a:gd name="connsiteX0" fmla="*/ 0 w 387927"/>
              <a:gd name="connsiteY0" fmla="*/ 142504 h 427512"/>
              <a:gd name="connsiteX1" fmla="*/ 332509 w 387927"/>
              <a:gd name="connsiteY1" fmla="*/ 47501 h 427512"/>
              <a:gd name="connsiteX2" fmla="*/ 332509 w 387927"/>
              <a:gd name="connsiteY2" fmla="*/ 427512 h 42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7927" h="427512">
                <a:moveTo>
                  <a:pt x="0" y="142504"/>
                </a:moveTo>
                <a:cubicBezTo>
                  <a:pt x="138545" y="71252"/>
                  <a:pt x="277091" y="0"/>
                  <a:pt x="332509" y="47501"/>
                </a:cubicBezTo>
                <a:cubicBezTo>
                  <a:pt x="387927" y="95002"/>
                  <a:pt x="360218" y="261257"/>
                  <a:pt x="332509" y="427512"/>
                </a:cubicBezTo>
              </a:path>
            </a:pathLst>
          </a:cu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Forme libre 26"/>
          <p:cNvSpPr/>
          <p:nvPr/>
        </p:nvSpPr>
        <p:spPr>
          <a:xfrm>
            <a:off x="688769" y="3014353"/>
            <a:ext cx="892629" cy="773876"/>
          </a:xfrm>
          <a:custGeom>
            <a:avLst/>
            <a:gdLst>
              <a:gd name="connsiteX0" fmla="*/ 0 w 892629"/>
              <a:gd name="connsiteY0" fmla="*/ 334489 h 773876"/>
              <a:gd name="connsiteX1" fmla="*/ 795647 w 892629"/>
              <a:gd name="connsiteY1" fmla="*/ 73231 h 773876"/>
              <a:gd name="connsiteX2" fmla="*/ 581891 w 892629"/>
              <a:gd name="connsiteY2" fmla="*/ 773876 h 773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92629" h="773876">
                <a:moveTo>
                  <a:pt x="0" y="334489"/>
                </a:moveTo>
                <a:cubicBezTo>
                  <a:pt x="349332" y="167244"/>
                  <a:pt x="698665" y="0"/>
                  <a:pt x="795647" y="73231"/>
                </a:cubicBezTo>
                <a:cubicBezTo>
                  <a:pt x="892629" y="146462"/>
                  <a:pt x="619496" y="659081"/>
                  <a:pt x="581891" y="773876"/>
                </a:cubicBezTo>
              </a:path>
            </a:pathLst>
          </a:custGeom>
          <a:ln w="3810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Forme libre 27"/>
          <p:cNvSpPr/>
          <p:nvPr/>
        </p:nvSpPr>
        <p:spPr>
          <a:xfrm>
            <a:off x="1187533" y="3821815"/>
            <a:ext cx="546264" cy="482931"/>
          </a:xfrm>
          <a:custGeom>
            <a:avLst/>
            <a:gdLst>
              <a:gd name="connsiteX0" fmla="*/ 546264 w 546264"/>
              <a:gd name="connsiteY0" fmla="*/ 403761 h 482931"/>
              <a:gd name="connsiteX1" fmla="*/ 83127 w 546264"/>
              <a:gd name="connsiteY1" fmla="*/ 415637 h 482931"/>
              <a:gd name="connsiteX2" fmla="*/ 47501 w 546264"/>
              <a:gd name="connsiteY2" fmla="*/ 0 h 482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46264" h="482931">
                <a:moveTo>
                  <a:pt x="546264" y="403761"/>
                </a:moveTo>
                <a:cubicBezTo>
                  <a:pt x="356259" y="443346"/>
                  <a:pt x="166254" y="482931"/>
                  <a:pt x="83127" y="415637"/>
                </a:cubicBezTo>
                <a:cubicBezTo>
                  <a:pt x="0" y="348344"/>
                  <a:pt x="47501" y="0"/>
                  <a:pt x="47501" y="0"/>
                </a:cubicBezTo>
              </a:path>
            </a:pathLst>
          </a:custGeom>
          <a:ln w="381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Ellipse 20"/>
          <p:cNvSpPr/>
          <p:nvPr/>
        </p:nvSpPr>
        <p:spPr>
          <a:xfrm>
            <a:off x="571472" y="3286124"/>
            <a:ext cx="142876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Ellipse 21"/>
          <p:cNvSpPr/>
          <p:nvPr/>
        </p:nvSpPr>
        <p:spPr>
          <a:xfrm>
            <a:off x="809536" y="3464625"/>
            <a:ext cx="142876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Ellipse 23"/>
          <p:cNvSpPr/>
          <p:nvPr/>
        </p:nvSpPr>
        <p:spPr>
          <a:xfrm>
            <a:off x="1714480" y="4143380"/>
            <a:ext cx="142876" cy="14287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ZoneTexte 31"/>
          <p:cNvSpPr txBox="1"/>
          <p:nvPr/>
        </p:nvSpPr>
        <p:spPr>
          <a:xfrm>
            <a:off x="500034" y="2643182"/>
            <a:ext cx="1500198" cy="500066"/>
          </a:xfrm>
          <a:prstGeom prst="rect">
            <a:avLst/>
          </a:prstGeom>
        </p:spPr>
        <p:txBody>
          <a:bodyPr vert="horz" wrap="none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GB" dirty="0" smtClean="0"/>
              <a:t>Coalescence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500034" y="4286256"/>
            <a:ext cx="1500198" cy="500066"/>
          </a:xfrm>
          <a:prstGeom prst="rect">
            <a:avLst/>
          </a:prstGeom>
        </p:spPr>
        <p:txBody>
          <a:bodyPr vert="horz" wrap="none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GB" dirty="0" smtClean="0">
                <a:solidFill>
                  <a:srgbClr val="FF0000"/>
                </a:solidFill>
              </a:rPr>
              <a:t>Fragmentation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71406" y="2000240"/>
            <a:ext cx="914400" cy="914400"/>
          </a:xfrm>
          <a:prstGeom prst="rect">
            <a:avLst/>
          </a:prstGeom>
        </p:spPr>
        <p:txBody>
          <a:bodyPr vert="horz" wrap="none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  <a:buFont typeface="Wingdings"/>
              <a:buChar char="à"/>
            </a:pPr>
            <a:r>
              <a:rPr lang="en-GB" sz="2000" dirty="0" smtClean="0"/>
              <a:t> Spectrum cartoon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6. Heavy quarks?</a:t>
            </a:r>
            <a:endParaRPr lang="en-US" dirty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410076" cy="4724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Electrons from heavy </a:t>
            </a:r>
            <a:r>
              <a:rPr lang="en-US" dirty="0" err="1" smtClean="0"/>
              <a:t>flavour's</a:t>
            </a:r>
            <a:r>
              <a:rPr lang="en-US" dirty="0" smtClean="0"/>
              <a:t> decay (D,B </a:t>
            </a:r>
            <a:r>
              <a:rPr lang="en-US" dirty="0" smtClean="0">
                <a:latin typeface="Arial"/>
                <a:cs typeface="Arial"/>
              </a:rPr>
              <a:t>→ e…)</a:t>
            </a:r>
            <a:r>
              <a:rPr lang="en-US" dirty="0" smtClean="0"/>
              <a:t> suffer (large) quenching and flow! Was a surprise!</a:t>
            </a:r>
          </a:p>
          <a:p>
            <a:pPr lvl="1"/>
            <a:r>
              <a:rPr lang="en-US" dirty="0" err="1" smtClean="0"/>
              <a:t>Thermalization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makes the charm quench ?</a:t>
            </a:r>
          </a:p>
          <a:p>
            <a:pPr lvl="1"/>
            <a:r>
              <a:rPr lang="en-US" dirty="0" smtClean="0"/>
              <a:t>Gluon density is to low!</a:t>
            </a:r>
          </a:p>
          <a:p>
            <a:pPr lvl="1"/>
            <a:r>
              <a:rPr lang="en-US" dirty="0" smtClean="0"/>
              <a:t>Beauty contribution?</a:t>
            </a:r>
          </a:p>
          <a:p>
            <a:pPr lvl="1"/>
            <a:r>
              <a:rPr lang="en-US" dirty="0" smtClean="0"/>
              <a:t>Elastic energy loss?</a:t>
            </a:r>
          </a:p>
          <a:p>
            <a:r>
              <a:rPr lang="en-US" dirty="0" smtClean="0"/>
              <a:t>Not well understood yet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10" name="Picture 20" descr="M:\Documents and Settings\esumi\My Documents\My Pictures\PHENIX_electron_raa_v2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1573740"/>
            <a:ext cx="4343400" cy="4212714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4143372" y="5742574"/>
            <a:ext cx="4357718" cy="972574"/>
          </a:xfrm>
          <a:prstGeom prst="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000" dirty="0" smtClean="0">
                <a:solidFill>
                  <a:schemeClr val="bg1"/>
                </a:solidFill>
                <a:sym typeface="Wingdings" pitchFamily="2" charset="2"/>
              </a:rPr>
              <a:t> </a:t>
            </a:r>
            <a:r>
              <a:rPr lang="en-US" sz="2600" dirty="0" smtClean="0">
                <a:solidFill>
                  <a:schemeClr val="bg1"/>
                </a:solidFill>
                <a:sym typeface="Wingdings" pitchFamily="2" charset="2"/>
              </a:rPr>
              <a:t>The matter is tough…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600" dirty="0" smtClean="0">
                <a:solidFill>
                  <a:schemeClr val="bg1"/>
                </a:solidFill>
                <a:sym typeface="Wingdings" pitchFamily="2" charset="2"/>
              </a:rPr>
              <a:t>@ LHC, more </a:t>
            </a:r>
            <a:r>
              <a:rPr lang="en-US" sz="2600" dirty="0" err="1" smtClean="0">
                <a:solidFill>
                  <a:schemeClr val="bg1"/>
                </a:solidFill>
                <a:sym typeface="Wingdings" pitchFamily="2" charset="2"/>
              </a:rPr>
              <a:t>thermalization</a:t>
            </a:r>
            <a:r>
              <a:rPr lang="en-US" sz="2600" dirty="0" smtClean="0">
                <a:solidFill>
                  <a:schemeClr val="bg1"/>
                </a:solidFill>
                <a:sym typeface="Wingdings" pitchFamily="2" charset="2"/>
              </a:rPr>
              <a:t>?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-714412" y="857232"/>
            <a:ext cx="914400" cy="914400"/>
          </a:xfrm>
          <a:prstGeom prst="rect">
            <a:avLst/>
          </a:prstGeom>
        </p:spPr>
        <p:txBody>
          <a:bodyPr vert="horz" wrap="none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endParaRPr lang="en-US" sz="2800" dirty="0" smtClean="0"/>
          </a:p>
        </p:txBody>
      </p:sp>
      <p:sp>
        <p:nvSpPr>
          <p:cNvPr id="13" name="Text Box 16"/>
          <p:cNvSpPr txBox="1">
            <a:spLocks noChangeArrowheads="1"/>
          </p:cNvSpPr>
          <p:nvPr/>
        </p:nvSpPr>
        <p:spPr bwMode="auto">
          <a:xfrm>
            <a:off x="5357818" y="559338"/>
            <a:ext cx="3274038" cy="369332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PHENIX, PRC76 (2007) 034904</a:t>
            </a:r>
          </a:p>
        </p:txBody>
      </p:sp>
      <p:sp>
        <p:nvSpPr>
          <p:cNvPr id="11" name="Ellipse 10"/>
          <p:cNvSpPr/>
          <p:nvPr/>
        </p:nvSpPr>
        <p:spPr>
          <a:xfrm>
            <a:off x="5143504" y="2357430"/>
            <a:ext cx="1000132" cy="507996"/>
          </a:xfrm>
          <a:prstGeom prst="ellipse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Connecteur droit avec flèche 14"/>
          <p:cNvCxnSpPr/>
          <p:nvPr/>
        </p:nvCxnSpPr>
        <p:spPr>
          <a:xfrm rot="5400000" flipH="1" flipV="1">
            <a:off x="5218907" y="1924837"/>
            <a:ext cx="849326" cy="1588"/>
          </a:xfrm>
          <a:prstGeom prst="straightConnector1">
            <a:avLst/>
          </a:prstGeom>
          <a:ln w="28575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4572000" y="1071546"/>
            <a:ext cx="4500594" cy="642942"/>
          </a:xfrm>
          <a:prstGeom prst="rect">
            <a:avLst/>
          </a:prstGeom>
        </p:spPr>
        <p:txBody>
          <a:bodyPr vert="horz" wrap="none" rtlCol="0">
            <a:normAutofit/>
          </a:bodyPr>
          <a:lstStyle/>
          <a:p>
            <a:pPr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Note that R</a:t>
            </a:r>
            <a:r>
              <a:rPr lang="en-GB" sz="2400" baseline="-25000" dirty="0" smtClean="0">
                <a:solidFill>
                  <a:schemeClr val="bg2">
                    <a:lumMod val="50000"/>
                  </a:schemeClr>
                </a:solidFill>
              </a:rPr>
              <a:t>AA</a:t>
            </a:r>
            <a:r>
              <a:rPr lang="en-GB" sz="2400" dirty="0" smtClean="0">
                <a:solidFill>
                  <a:schemeClr val="bg2">
                    <a:lumMod val="50000"/>
                  </a:schemeClr>
                </a:solidFill>
              </a:rPr>
              <a:t>=1 for most of charm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tells QCD? (on the </a:t>
            </a:r>
            <a:r>
              <a:rPr lang="en-US" dirty="0" err="1" smtClean="0"/>
              <a:t>LATTice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2844" y="1428736"/>
            <a:ext cx="4500594" cy="43577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Strong interaction is </a:t>
            </a:r>
            <a:r>
              <a:rPr lang="en-US" i="1" dirty="0" smtClean="0"/>
              <a:t>strong</a:t>
            </a:r>
            <a:r>
              <a:rPr lang="en-US" dirty="0" smtClean="0"/>
              <a:t> at low energies but </a:t>
            </a:r>
            <a:r>
              <a:rPr lang="en-US" i="1" dirty="0" smtClean="0"/>
              <a:t>weak</a:t>
            </a:r>
            <a:r>
              <a:rPr lang="en-US" dirty="0" smtClean="0"/>
              <a:t> at high energies</a:t>
            </a:r>
          </a:p>
          <a:p>
            <a:pPr lvl="1"/>
            <a:r>
              <a:rPr lang="en-US" dirty="0" smtClean="0"/>
              <a:t>Asymptotic freedom</a:t>
            </a:r>
          </a:p>
          <a:p>
            <a:r>
              <a:rPr lang="en-US" dirty="0" smtClean="0"/>
              <a:t>Lattice QCD predicts a phase transition from a </a:t>
            </a:r>
            <a:r>
              <a:rPr lang="en-US" dirty="0" err="1" smtClean="0"/>
              <a:t>Hadron</a:t>
            </a:r>
            <a:r>
              <a:rPr lang="en-US" dirty="0" smtClean="0"/>
              <a:t> Gas to a </a:t>
            </a:r>
            <a:r>
              <a:rPr lang="en-US" dirty="0" smtClean="0">
                <a:solidFill>
                  <a:srgbClr val="FF0000"/>
                </a:solidFill>
              </a:rPr>
              <a:t>Quark Gluon Plasma (QGP)</a:t>
            </a:r>
          </a:p>
          <a:p>
            <a:pPr lvl="1"/>
            <a:r>
              <a:rPr lang="en-US" dirty="0" err="1" smtClean="0"/>
              <a:t>T</a:t>
            </a:r>
            <a:r>
              <a:rPr lang="en-US" baseline="-25000" dirty="0" err="1" smtClean="0"/>
              <a:t>c</a:t>
            </a:r>
            <a:r>
              <a:rPr lang="en-US" dirty="0" smtClean="0"/>
              <a:t> ≈ 190 </a:t>
            </a:r>
            <a:r>
              <a:rPr lang="en-US" dirty="0" err="1" smtClean="0"/>
              <a:t>MeV</a:t>
            </a:r>
            <a:r>
              <a:rPr lang="en-US" dirty="0" smtClean="0"/>
              <a:t> (2x10</a:t>
            </a:r>
            <a:r>
              <a:rPr lang="en-US" baseline="30000" dirty="0" smtClean="0"/>
              <a:t>12</a:t>
            </a:r>
            <a:r>
              <a:rPr lang="en-US" dirty="0" smtClean="0"/>
              <a:t> K)</a:t>
            </a:r>
          </a:p>
          <a:p>
            <a:pPr lvl="1"/>
            <a:r>
              <a:rPr lang="el-GR" dirty="0" smtClean="0"/>
              <a:t>ε</a:t>
            </a:r>
            <a:r>
              <a:rPr lang="fr-FR" baseline="-25000" dirty="0" smtClean="0"/>
              <a:t>c</a:t>
            </a:r>
            <a:r>
              <a:rPr lang="en-US" dirty="0" smtClean="0"/>
              <a:t> ≈ 1 </a:t>
            </a:r>
            <a:r>
              <a:rPr lang="en-US" dirty="0" err="1" smtClean="0"/>
              <a:t>GeV</a:t>
            </a:r>
            <a:r>
              <a:rPr lang="en-US" dirty="0" smtClean="0"/>
              <a:t>/fm</a:t>
            </a:r>
            <a:r>
              <a:rPr lang="en-US" baseline="30000" dirty="0" smtClean="0"/>
              <a:t>3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6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8000"/>
          </a:blip>
          <a:srcRect/>
          <a:stretch>
            <a:fillRect/>
          </a:stretch>
        </p:blipFill>
        <p:spPr bwMode="auto">
          <a:xfrm>
            <a:off x="4648200" y="1669313"/>
            <a:ext cx="4343400" cy="3045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5129534" y="4786322"/>
            <a:ext cx="3442994" cy="646331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1800" dirty="0" err="1">
                <a:solidFill>
                  <a:schemeClr val="tx2"/>
                </a:solidFill>
              </a:rPr>
              <a:t>Karsch</a:t>
            </a:r>
            <a:r>
              <a:rPr lang="en-US" sz="1800" dirty="0">
                <a:solidFill>
                  <a:schemeClr val="tx2"/>
                </a:solidFill>
              </a:rPr>
              <a:t> et al, </a:t>
            </a:r>
            <a:r>
              <a:rPr lang="en-US" sz="1800" dirty="0" err="1">
                <a:solidFill>
                  <a:schemeClr val="tx2"/>
                </a:solidFill>
              </a:rPr>
              <a:t>hep</a:t>
            </a:r>
            <a:r>
              <a:rPr lang="en-US" sz="1800" dirty="0">
                <a:solidFill>
                  <a:schemeClr val="tx2"/>
                </a:solidFill>
              </a:rPr>
              <a:t>-lat/0106019</a:t>
            </a:r>
          </a:p>
          <a:p>
            <a:pPr algn="ctr"/>
            <a:r>
              <a:rPr lang="en-US" sz="1800" dirty="0">
                <a:solidFill>
                  <a:schemeClr val="tx2"/>
                </a:solidFill>
              </a:rPr>
              <a:t>Lect. Notes Phys.583 (2002) 209</a:t>
            </a:r>
            <a:endParaRPr lang="fr-FR" sz="1800" dirty="0">
              <a:solidFill>
                <a:schemeClr val="tx2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286380" y="1857364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Energy density / T </a:t>
            </a:r>
            <a:r>
              <a:rPr lang="en-US" baseline="30000" dirty="0" smtClean="0"/>
              <a:t>4</a:t>
            </a:r>
            <a:endParaRPr lang="en-US" baseline="30000" dirty="0"/>
          </a:p>
        </p:txBody>
      </p:sp>
      <p:sp>
        <p:nvSpPr>
          <p:cNvPr id="10" name="ZoneTexte 9"/>
          <p:cNvSpPr txBox="1"/>
          <p:nvPr/>
        </p:nvSpPr>
        <p:spPr>
          <a:xfrm>
            <a:off x="285720" y="5715016"/>
            <a:ext cx="8215370" cy="928694"/>
          </a:xfrm>
          <a:prstGeom prst="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>
            <a:normAutofit fontScale="92500" lnSpcReduction="10000"/>
          </a:bodyPr>
          <a:lstStyle/>
          <a:p>
            <a:pPr algn="ctr">
              <a:spcBef>
                <a:spcPct val="20000"/>
              </a:spcBef>
              <a:buClr>
                <a:srgbClr val="C00000"/>
              </a:buClr>
              <a:buSzPct val="70000"/>
              <a:buFont typeface="Wingdings"/>
              <a:buChar char="à"/>
            </a:pPr>
            <a:r>
              <a:rPr lang="en-US" sz="2800" dirty="0" smtClean="0"/>
              <a:t>  Doesn’t tell us much about the matter’s properties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800" dirty="0" smtClean="0"/>
              <a:t>(equation of state, order of phase transition…)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9" grpId="0"/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originally thought “unambiguous signature”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762000" cy="244475"/>
          </a:xfrm>
        </p:spPr>
        <p:txBody>
          <a:bodyPr/>
          <a:lstStyle/>
          <a:p>
            <a:fld id="{4586B8D8-DE75-4673-AB9C-BEAB6968F191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Quarkonia suppression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J/</a:t>
            </a:r>
            <a:r>
              <a:rPr lang="el-GR" dirty="0" smtClean="0"/>
              <a:t>ψ</a:t>
            </a:r>
            <a:r>
              <a:rPr lang="en-US" dirty="0" smtClean="0"/>
              <a:t> suppression</a:t>
            </a:r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0" y="1357298"/>
            <a:ext cx="4786314" cy="5286412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J/</a:t>
            </a:r>
            <a:r>
              <a:rPr lang="el-GR" dirty="0" smtClean="0"/>
              <a:t>ψ</a:t>
            </a:r>
            <a:r>
              <a:rPr lang="fr-FR" dirty="0" smtClean="0"/>
              <a:t> (</a:t>
            </a:r>
            <a:r>
              <a:rPr lang="en-US" dirty="0" smtClean="0"/>
              <a:t>c</a:t>
            </a:r>
            <a:r>
              <a:rPr lang="en-US" spc="-1200" dirty="0" smtClean="0"/>
              <a:t>c</a:t>
            </a:r>
            <a:r>
              <a:rPr lang="en-US" dirty="0" smtClean="0"/>
              <a:t>¯) can melt in QGP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Golden signature @ SPS </a:t>
            </a:r>
          </a:p>
          <a:p>
            <a:pPr lvl="1">
              <a:buNone/>
            </a:pPr>
            <a:r>
              <a:rPr lang="en-US" dirty="0" smtClean="0"/>
              <a:t>(@ CERN √s ≈ 20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QGP discovery claim!</a:t>
            </a:r>
          </a:p>
          <a:p>
            <a:r>
              <a:rPr lang="en-US" dirty="0" smtClean="0"/>
              <a:t>@RHIC, </a:t>
            </a:r>
            <a:r>
              <a:rPr lang="en-US" dirty="0" smtClean="0">
                <a:solidFill>
                  <a:srgbClr val="C00000"/>
                </a:solidFill>
              </a:rPr>
              <a:t>same rapidity, suppression looks  surprisingly similar</a:t>
            </a:r>
          </a:p>
          <a:p>
            <a:pPr lvl="1"/>
            <a:r>
              <a:rPr lang="en-US" dirty="0" smtClean="0"/>
              <a:t>While density is higher</a:t>
            </a:r>
          </a:p>
          <a:p>
            <a:r>
              <a:rPr lang="en-US" dirty="0" smtClean="0">
                <a:solidFill>
                  <a:srgbClr val="002060"/>
                </a:solidFill>
              </a:rPr>
              <a:t>Stronger @ forward </a:t>
            </a:r>
          </a:p>
          <a:p>
            <a:pPr lvl="1"/>
            <a:r>
              <a:rPr lang="en-US" dirty="0" smtClean="0"/>
              <a:t>While density is lower</a:t>
            </a:r>
          </a:p>
          <a:p>
            <a:r>
              <a:rPr lang="en-US" dirty="0" smtClean="0"/>
              <a:t>But beware of nuclear matter!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9" name="Picture 25" descr="QM06_SPS_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648199" y="2000239"/>
            <a:ext cx="4714219" cy="4524385"/>
          </a:xfrm>
          <a:noFill/>
          <a:ln/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093474" y="6345816"/>
            <a:ext cx="3264740" cy="369332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PHENIX, PRL98 (2007) 232301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85664"/>
            <a:ext cx="3214710" cy="1488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 Box 29"/>
          <p:cNvSpPr txBox="1">
            <a:spLocks noChangeArrowheads="1"/>
          </p:cNvSpPr>
          <p:nvPr/>
        </p:nvSpPr>
        <p:spPr bwMode="auto">
          <a:xfrm>
            <a:off x="478258" y="1872922"/>
            <a:ext cx="3593676" cy="341632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defRPr/>
            </a:pPr>
            <a:r>
              <a:rPr lang="en-GB" dirty="0">
                <a:solidFill>
                  <a:schemeClr val="tx2"/>
                </a:solidFill>
              </a:rPr>
              <a:t>Matsui &amp; </a:t>
            </a:r>
            <a:r>
              <a:rPr lang="en-GB" dirty="0" err="1">
                <a:solidFill>
                  <a:schemeClr val="tx2"/>
                </a:solidFill>
              </a:rPr>
              <a:t>Satz</a:t>
            </a:r>
            <a:r>
              <a:rPr lang="en-GB" dirty="0">
                <a:solidFill>
                  <a:schemeClr val="tx2"/>
                </a:solidFill>
              </a:rPr>
              <a:t>, PLB178 (1986) </a:t>
            </a:r>
            <a:r>
              <a:rPr lang="en-GB" dirty="0" smtClean="0">
                <a:solidFill>
                  <a:schemeClr val="tx2"/>
                </a:solidFill>
              </a:rPr>
              <a:t>416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J/</a:t>
            </a:r>
            <a:r>
              <a:rPr lang="el-GR" dirty="0" smtClean="0"/>
              <a:t>ψ</a:t>
            </a:r>
            <a:r>
              <a:rPr lang="en-US" dirty="0" smtClean="0"/>
              <a:t> suppression (from </a:t>
            </a:r>
            <a:r>
              <a:rPr lang="en-US" dirty="0" err="1" smtClean="0"/>
              <a:t>d+Au</a:t>
            </a:r>
            <a:r>
              <a:rPr lang="en-US" dirty="0" smtClean="0"/>
              <a:t>) </a:t>
            </a:r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142844" y="1600200"/>
            <a:ext cx="4191000" cy="5043510"/>
          </a:xfrm>
        </p:spPr>
        <p:txBody>
          <a:bodyPr/>
          <a:lstStyle/>
          <a:p>
            <a:r>
              <a:rPr lang="en-US" dirty="0" smtClean="0"/>
              <a:t>Cold nuclear matter can also suppress J/</a:t>
            </a:r>
            <a:r>
              <a:rPr lang="el-GR" dirty="0" smtClean="0"/>
              <a:t>ψ</a:t>
            </a:r>
            <a:endParaRPr lang="en-US" dirty="0" smtClean="0"/>
          </a:p>
          <a:p>
            <a:pPr lvl="1"/>
            <a:r>
              <a:rPr lang="en-US" dirty="0" err="1" smtClean="0"/>
              <a:t>pdf</a:t>
            </a:r>
            <a:r>
              <a:rPr lang="en-US" dirty="0" smtClean="0"/>
              <a:t> modifications?</a:t>
            </a:r>
          </a:p>
          <a:p>
            <a:pPr lvl="1"/>
            <a:r>
              <a:rPr lang="en-US" dirty="0" smtClean="0"/>
              <a:t>absorption?</a:t>
            </a:r>
          </a:p>
          <a:p>
            <a:r>
              <a:rPr lang="en-US" dirty="0" smtClean="0"/>
              <a:t>Extrapolation from </a:t>
            </a:r>
            <a:r>
              <a:rPr lang="en-US" dirty="0" err="1" smtClean="0"/>
              <a:t>d+Au</a:t>
            </a:r>
            <a:endParaRPr lang="en-US" dirty="0" smtClean="0"/>
          </a:p>
          <a:p>
            <a:pPr lvl="1"/>
            <a:r>
              <a:rPr lang="en-US" dirty="0" smtClean="0"/>
              <a:t>Data driven, mostly model independent</a:t>
            </a:r>
          </a:p>
          <a:p>
            <a:pPr lvl="1"/>
            <a:r>
              <a:rPr lang="en-US" dirty="0" smtClean="0"/>
              <a:t>Large uncertainty</a:t>
            </a:r>
          </a:p>
          <a:p>
            <a:r>
              <a:rPr lang="en-US" dirty="0" smtClean="0"/>
              <a:t>More </a:t>
            </a:r>
            <a:r>
              <a:rPr lang="en-US" dirty="0" err="1" smtClean="0"/>
              <a:t>d+Au</a:t>
            </a:r>
            <a:r>
              <a:rPr lang="en-US" dirty="0" smtClean="0"/>
              <a:t> on tape</a:t>
            </a:r>
          </a:p>
          <a:p>
            <a:pPr lvl="1"/>
            <a:r>
              <a:rPr lang="en-US" dirty="0" smtClean="0"/>
              <a:t>(2008 = 30 x 2003)</a:t>
            </a:r>
          </a:p>
          <a:p>
            <a:pPr lvl="1"/>
            <a:r>
              <a:rPr lang="en-US" dirty="0" smtClean="0"/>
              <a:t>Preliminary @ QM09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5143504" y="5786454"/>
            <a:ext cx="3334567" cy="590931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SzPct val="80000"/>
              <a:buFont typeface="Symbol" pitchFamily="18" charset="2"/>
              <a:buNone/>
              <a:defRPr/>
            </a:pPr>
            <a:r>
              <a:rPr lang="en-GB" dirty="0" err="1" smtClean="0">
                <a:solidFill>
                  <a:schemeClr val="tx2"/>
                </a:solidFill>
              </a:rPr>
              <a:t>RGdC</a:t>
            </a:r>
            <a:r>
              <a:rPr lang="en-GB" dirty="0" smtClean="0">
                <a:solidFill>
                  <a:schemeClr val="tx2"/>
                </a:solidFill>
              </a:rPr>
              <a:t>, J.Phys.G34 (2007) S955</a:t>
            </a:r>
          </a:p>
          <a:p>
            <a:pPr algn="ctr">
              <a:lnSpc>
                <a:spcPct val="90000"/>
              </a:lnSpc>
              <a:buSzPct val="80000"/>
              <a:defRPr/>
            </a:pPr>
            <a:r>
              <a:rPr lang="en-GB" dirty="0" smtClean="0">
                <a:solidFill>
                  <a:schemeClr val="tx2"/>
                </a:solidFill>
              </a:rPr>
              <a:t>PHENIX,</a:t>
            </a:r>
            <a:r>
              <a:rPr lang="en-US" dirty="0" smtClean="0">
                <a:solidFill>
                  <a:schemeClr val="tx2"/>
                </a:solidFill>
              </a:rPr>
              <a:t> PRC 77 (2008) 024912</a:t>
            </a:r>
            <a:endParaRPr lang="en-GB" dirty="0">
              <a:solidFill>
                <a:schemeClr val="tx2"/>
              </a:solidFill>
            </a:endParaRPr>
          </a:p>
        </p:txBody>
      </p:sp>
      <p:pic>
        <p:nvPicPr>
          <p:cNvPr id="19" name="Picture 2" descr="C:\Documents and Settings\Raphaël\Bureau\QM08\PPG078\figure_glauber_projectauauforw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6" y="1285860"/>
            <a:ext cx="5087840" cy="4297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ZoneTexte 17"/>
          <p:cNvSpPr txBox="1">
            <a:spLocks noChangeArrowheads="1"/>
          </p:cNvSpPr>
          <p:nvPr/>
        </p:nvSpPr>
        <p:spPr bwMode="auto">
          <a:xfrm>
            <a:off x="5143504" y="4630748"/>
            <a:ext cx="1838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Forward rapidity</a:t>
            </a:r>
          </a:p>
        </p:txBody>
      </p:sp>
      <p:grpSp>
        <p:nvGrpSpPr>
          <p:cNvPr id="3" name="Groupe 15"/>
          <p:cNvGrpSpPr/>
          <p:nvPr/>
        </p:nvGrpSpPr>
        <p:grpSpPr>
          <a:xfrm>
            <a:off x="6357950" y="2571744"/>
            <a:ext cx="2500330" cy="2071702"/>
            <a:chOff x="6357950" y="2571744"/>
            <a:chExt cx="2500330" cy="2071702"/>
          </a:xfrm>
        </p:grpSpPr>
        <p:sp>
          <p:nvSpPr>
            <p:cNvPr id="23" name="ZoneTexte 17"/>
            <p:cNvSpPr txBox="1">
              <a:spLocks noChangeArrowheads="1"/>
            </p:cNvSpPr>
            <p:nvPr/>
          </p:nvSpPr>
          <p:spPr bwMode="auto">
            <a:xfrm>
              <a:off x="6357950" y="2571744"/>
              <a:ext cx="202703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Survival = 38 </a:t>
              </a:r>
              <a:r>
                <a:rPr lang="en-US" spc="-1200" baseline="30000" dirty="0" smtClean="0">
                  <a:solidFill>
                    <a:srgbClr val="C00000"/>
                  </a:solidFill>
                </a:rPr>
                <a:t>+</a:t>
              </a:r>
              <a:r>
                <a:rPr lang="en-US" baseline="-25000" dirty="0" smtClean="0">
                  <a:solidFill>
                    <a:srgbClr val="C00000"/>
                  </a:solidFill>
                </a:rPr>
                <a:t>–</a:t>
              </a:r>
              <a:r>
                <a:rPr lang="en-US" spc="-1200" baseline="30000" dirty="0" smtClean="0">
                  <a:solidFill>
                    <a:srgbClr val="C00000"/>
                  </a:solidFill>
                </a:rPr>
                <a:t>1</a:t>
              </a:r>
              <a:r>
                <a:rPr lang="en-US" baseline="-25000" dirty="0" smtClean="0">
                  <a:solidFill>
                    <a:srgbClr val="C00000"/>
                  </a:solidFill>
                </a:rPr>
                <a:t>2</a:t>
              </a:r>
              <a:r>
                <a:rPr lang="en-US" spc="-1200" baseline="30000" dirty="0" smtClean="0">
                  <a:solidFill>
                    <a:srgbClr val="C00000"/>
                  </a:solidFill>
                </a:rPr>
                <a:t>8</a:t>
              </a:r>
              <a:r>
                <a:rPr lang="en-US" baseline="-25000" dirty="0" smtClean="0">
                  <a:solidFill>
                    <a:srgbClr val="C00000"/>
                  </a:solidFill>
                </a:rPr>
                <a:t>2</a:t>
              </a:r>
              <a:r>
                <a:rPr lang="en-US" dirty="0" smtClean="0">
                  <a:solidFill>
                    <a:srgbClr val="C00000"/>
                  </a:solidFill>
                </a:rPr>
                <a:t> </a:t>
              </a:r>
              <a:r>
                <a:rPr lang="en-US" dirty="0">
                  <a:solidFill>
                    <a:srgbClr val="C00000"/>
                  </a:solidFill>
                </a:rPr>
                <a:t>%</a:t>
              </a:r>
            </a:p>
          </p:txBody>
        </p:sp>
        <p:sp>
          <p:nvSpPr>
            <p:cNvPr id="25" name="Parenthèse fermante 24"/>
            <p:cNvSpPr/>
            <p:nvPr/>
          </p:nvSpPr>
          <p:spPr>
            <a:xfrm>
              <a:off x="8215338" y="3786190"/>
              <a:ext cx="142876" cy="857256"/>
            </a:xfrm>
            <a:prstGeom prst="rightBracket">
              <a:avLst/>
            </a:prstGeom>
            <a:ln w="317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5" name="Flèche courbée vers la gauche 14"/>
            <p:cNvSpPr/>
            <p:nvPr/>
          </p:nvSpPr>
          <p:spPr>
            <a:xfrm flipV="1">
              <a:off x="8358214" y="2643182"/>
              <a:ext cx="500066" cy="1357322"/>
            </a:xfrm>
            <a:prstGeom prst="curvedLeftArrow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7. J/</a:t>
            </a:r>
            <a:r>
              <a:rPr lang="el-GR" dirty="0" smtClean="0"/>
              <a:t>ψ</a:t>
            </a:r>
            <a:r>
              <a:rPr lang="en-US" dirty="0" smtClean="0"/>
              <a:t> “anomalous” suppression </a:t>
            </a:r>
            <a:endParaRPr lang="en-US" dirty="0"/>
          </a:p>
        </p:txBody>
      </p:sp>
      <p:sp>
        <p:nvSpPr>
          <p:cNvPr id="7" name="Espace réservé du contenu 6"/>
          <p:cNvSpPr>
            <a:spLocks noGrp="1"/>
          </p:cNvSpPr>
          <p:nvPr>
            <p:ph sz="half" idx="1"/>
          </p:nvPr>
        </p:nvSpPr>
        <p:spPr>
          <a:xfrm>
            <a:off x="142844" y="1357298"/>
            <a:ext cx="4191000" cy="4895864"/>
          </a:xfrm>
        </p:spPr>
        <p:txBody>
          <a:bodyPr>
            <a:normAutofit/>
          </a:bodyPr>
          <a:lstStyle/>
          <a:p>
            <a:r>
              <a:rPr lang="en-US" dirty="0" smtClean="0"/>
              <a:t>Survival beyond (safe) nuclear extrapolation:</a:t>
            </a:r>
          </a:p>
          <a:p>
            <a:pPr lvl="1"/>
            <a:r>
              <a:rPr lang="en-US" dirty="0" smtClean="0"/>
              <a:t>Anomalous suppression could be the same at both rapidity</a:t>
            </a:r>
          </a:p>
          <a:p>
            <a:pPr lvl="1"/>
            <a:r>
              <a:rPr lang="en-US" dirty="0" smtClean="0"/>
              <a:t>Alternate explanation: uncorrelated </a:t>
            </a:r>
            <a:r>
              <a:rPr lang="en-US" dirty="0" err="1" smtClean="0"/>
              <a:t>c+</a:t>
            </a:r>
            <a:r>
              <a:rPr lang="en-US" spc="-1200" dirty="0" err="1" smtClean="0"/>
              <a:t>c</a:t>
            </a:r>
            <a:r>
              <a:rPr lang="en-US" dirty="0" smtClean="0"/>
              <a:t>¯  recombination (&gt;10 pairs in a central collision)</a:t>
            </a:r>
          </a:p>
          <a:p>
            <a:r>
              <a:rPr lang="en-US" dirty="0" smtClean="0"/>
              <a:t>However, </a:t>
            </a:r>
            <a:r>
              <a:rPr lang="en-US" u="sng" dirty="0" smtClean="0"/>
              <a:t>J/</a:t>
            </a:r>
            <a:r>
              <a:rPr lang="el-GR" u="sng" dirty="0" smtClean="0"/>
              <a:t>ψ</a:t>
            </a:r>
            <a:r>
              <a:rPr lang="en-US" u="sng" dirty="0" smtClean="0"/>
              <a:t> do melt</a:t>
            </a:r>
            <a:r>
              <a:rPr lang="en-US" dirty="0" smtClean="0"/>
              <a:t>!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4" name="Espace réservé du contenu 10" descr="PPG078_Survival_pub.gif"/>
          <p:cNvPicPr>
            <a:picLocks noGrp="1" noChangeAspect="1"/>
          </p:cNvPicPr>
          <p:nvPr>
            <p:ph sz="half"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357686" y="1285860"/>
            <a:ext cx="5102249" cy="4896757"/>
          </a:xfrm>
        </p:spPr>
      </p:pic>
      <p:sp>
        <p:nvSpPr>
          <p:cNvPr id="17" name="Text Box 7"/>
          <p:cNvSpPr txBox="1">
            <a:spLocks noChangeArrowheads="1"/>
          </p:cNvSpPr>
          <p:nvPr/>
        </p:nvSpPr>
        <p:spPr bwMode="auto">
          <a:xfrm>
            <a:off x="214282" y="5554181"/>
            <a:ext cx="3264740" cy="1089529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SzPct val="80000"/>
              <a:buFont typeface="Symbol" pitchFamily="18" charset="2"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PHENIX, PRL98 (2007) 232301</a:t>
            </a:r>
          </a:p>
          <a:p>
            <a:pPr algn="ctr">
              <a:lnSpc>
                <a:spcPct val="90000"/>
              </a:lnSpc>
              <a:buSzPct val="80000"/>
              <a:buFont typeface="Symbol" pitchFamily="18" charset="2"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divided by</a:t>
            </a:r>
          </a:p>
          <a:p>
            <a:pPr algn="ctr">
              <a:lnSpc>
                <a:spcPct val="90000"/>
              </a:lnSpc>
              <a:buSzPct val="80000"/>
              <a:buFont typeface="Symbol" pitchFamily="18" charset="2"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PHENIX, PRC77 (2008) 024912</a:t>
            </a:r>
          </a:p>
          <a:p>
            <a:pPr algn="ctr">
              <a:lnSpc>
                <a:spcPct val="90000"/>
              </a:lnSpc>
              <a:buSzPct val="80000"/>
              <a:buFont typeface="Symbol" pitchFamily="18" charset="2"/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(data driven method)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986295" y="5262443"/>
            <a:ext cx="4443357" cy="1452705"/>
          </a:xfrm>
          <a:prstGeom prst="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>
            <a:sp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600" dirty="0" smtClean="0">
                <a:solidFill>
                  <a:schemeClr val="bg1"/>
                </a:solidFill>
                <a:sym typeface="Wingdings" pitchFamily="2" charset="2"/>
              </a:rPr>
              <a:t> The matter is </a:t>
            </a:r>
            <a:r>
              <a:rPr lang="en-US" sz="2600" dirty="0" err="1" smtClean="0">
                <a:solidFill>
                  <a:schemeClr val="bg1"/>
                </a:solidFill>
                <a:sym typeface="Wingdings" pitchFamily="2" charset="2"/>
              </a:rPr>
              <a:t>deconfining</a:t>
            </a:r>
            <a:endParaRPr lang="en-US" sz="2600" dirty="0" smtClean="0">
              <a:solidFill>
                <a:schemeClr val="bg1"/>
              </a:solidFill>
              <a:sym typeface="Wingdings" pitchFamily="2" charset="2"/>
            </a:endParaRP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600" dirty="0" smtClean="0">
                <a:solidFill>
                  <a:schemeClr val="bg1"/>
                </a:solidFill>
                <a:sym typeface="Wingdings" pitchFamily="2" charset="2"/>
              </a:rPr>
              <a:t>@ LHC recombination R</a:t>
            </a:r>
            <a:r>
              <a:rPr lang="en-US" sz="2600" baseline="-25000" dirty="0" smtClean="0">
                <a:solidFill>
                  <a:schemeClr val="bg1"/>
                </a:solidFill>
                <a:sym typeface="Wingdings" pitchFamily="2" charset="2"/>
              </a:rPr>
              <a:t>AA</a:t>
            </a:r>
            <a:r>
              <a:rPr lang="en-US" sz="2600" dirty="0" smtClean="0">
                <a:solidFill>
                  <a:schemeClr val="bg1"/>
                </a:solidFill>
                <a:sym typeface="Wingdings" pitchFamily="2" charset="2"/>
              </a:rPr>
              <a:t> &gt;1?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600" dirty="0" smtClean="0">
                <a:solidFill>
                  <a:schemeClr val="bg1"/>
                </a:solidFill>
                <a:sym typeface="Wingdings" pitchFamily="2" charset="2"/>
              </a:rPr>
              <a:t>@ LHC Upsilon studies !</a:t>
            </a:r>
            <a:endParaRPr lang="en-US" sz="2600" dirty="0">
              <a:solidFill>
                <a:schemeClr val="bg1"/>
              </a:solidFill>
              <a:sym typeface="Wingdings" pitchFamily="2" charset="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Still one or two slide to go…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294967295"/>
          </p:nvPr>
        </p:nvSpPr>
        <p:spPr>
          <a:xfrm>
            <a:off x="8229600" y="6477000"/>
            <a:ext cx="762000" cy="244475"/>
          </a:xfrm>
        </p:spPr>
        <p:txBody>
          <a:bodyPr/>
          <a:lstStyle/>
          <a:p>
            <a:fld id="{4586B8D8-DE75-4673-AB9C-BEAB6968F191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Thermal radiation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8. THERMAL RADIATION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5214942" y="6131502"/>
            <a:ext cx="2795061" cy="369332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PHENIX, arXiv:0804.4168 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5" name="Espace réservé du contenu 14"/>
          <p:cNvSpPr>
            <a:spLocks noGrp="1"/>
          </p:cNvSpPr>
          <p:nvPr>
            <p:ph sz="half" idx="1"/>
          </p:nvPr>
        </p:nvSpPr>
        <p:spPr>
          <a:xfrm>
            <a:off x="71406" y="1341438"/>
            <a:ext cx="4714908" cy="551656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Direct photon from</a:t>
            </a:r>
          </a:p>
          <a:p>
            <a:pPr lvl="1"/>
            <a:r>
              <a:rPr lang="en-US" dirty="0" smtClean="0"/>
              <a:t>Real (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&gt; 4 </a:t>
            </a:r>
            <a:r>
              <a:rPr lang="en-US" dirty="0" err="1" smtClean="0"/>
              <a:t>GeV</a:t>
            </a:r>
            <a:r>
              <a:rPr lang="en-US" dirty="0" smtClean="0"/>
              <a:t>/</a:t>
            </a:r>
            <a:r>
              <a:rPr lang="en-US" i="1" dirty="0" smtClean="0"/>
              <a:t>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Virtual (</a:t>
            </a:r>
            <a:r>
              <a:rPr lang="en-US" dirty="0" err="1" smtClean="0"/>
              <a:t>m</a:t>
            </a:r>
            <a:r>
              <a:rPr lang="en-US" baseline="-25000" dirty="0" err="1" smtClean="0"/>
              <a:t>ee</a:t>
            </a:r>
            <a:r>
              <a:rPr lang="en-US" dirty="0" smtClean="0"/>
              <a:t> &lt; 300 </a:t>
            </a:r>
            <a:r>
              <a:rPr lang="en-US" dirty="0" err="1" smtClean="0"/>
              <a:t>MeV</a:t>
            </a:r>
            <a:r>
              <a:rPr lang="en-US" dirty="0" smtClean="0"/>
              <a:t>/</a:t>
            </a:r>
            <a:r>
              <a:rPr lang="en-US" i="1" dirty="0" smtClean="0"/>
              <a:t>c</a:t>
            </a:r>
            <a:r>
              <a:rPr lang="en-US" baseline="30000" dirty="0" smtClean="0"/>
              <a:t>2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p+p</a:t>
            </a:r>
            <a:r>
              <a:rPr lang="en-US" dirty="0" smtClean="0"/>
              <a:t> </a:t>
            </a:r>
            <a:r>
              <a:rPr lang="en-US" dirty="0" err="1" smtClean="0"/>
              <a:t>pQCD</a:t>
            </a:r>
            <a:r>
              <a:rPr lang="en-US" dirty="0" smtClean="0"/>
              <a:t> works well down to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=1 </a:t>
            </a:r>
            <a:r>
              <a:rPr lang="en-US" dirty="0" err="1" smtClean="0"/>
              <a:t>GeV</a:t>
            </a:r>
            <a:r>
              <a:rPr lang="en-US" dirty="0" smtClean="0"/>
              <a:t>/</a:t>
            </a:r>
            <a:r>
              <a:rPr lang="en-US" i="1" dirty="0" smtClean="0"/>
              <a:t>c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 err="1" smtClean="0"/>
              <a:t>Au+Au</a:t>
            </a:r>
            <a:r>
              <a:rPr lang="en-US" dirty="0" smtClean="0"/>
              <a:t>, excess below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=2.5 </a:t>
            </a:r>
            <a:r>
              <a:rPr lang="en-US" dirty="0" err="1" smtClean="0"/>
              <a:t>GeV</a:t>
            </a:r>
            <a:r>
              <a:rPr lang="en-US" dirty="0" smtClean="0"/>
              <a:t>/</a:t>
            </a:r>
            <a:r>
              <a:rPr lang="en-US" i="1" dirty="0" smtClean="0"/>
              <a:t>c</a:t>
            </a:r>
          </a:p>
          <a:p>
            <a:r>
              <a:rPr lang="en-US" dirty="0" smtClean="0"/>
              <a:t>Simple fit:</a:t>
            </a:r>
          </a:p>
          <a:p>
            <a:pPr lvl="1"/>
            <a:r>
              <a:rPr lang="en-US" dirty="0" smtClean="0"/>
              <a:t>&lt;Temperature&gt; ≈ 220 </a:t>
            </a:r>
            <a:r>
              <a:rPr lang="en-US" dirty="0" err="1" smtClean="0"/>
              <a:t>MeV</a:t>
            </a:r>
            <a:endParaRPr lang="en-US" dirty="0" smtClean="0"/>
          </a:p>
          <a:p>
            <a:r>
              <a:rPr lang="en-US" dirty="0" err="1" smtClean="0"/>
              <a:t>Hydrodynamical</a:t>
            </a:r>
            <a:r>
              <a:rPr lang="en-US" dirty="0" smtClean="0"/>
              <a:t> fits:</a:t>
            </a:r>
          </a:p>
          <a:p>
            <a:pPr lvl="1"/>
            <a:r>
              <a:rPr lang="en-US" dirty="0" smtClean="0"/>
              <a:t>Initial temp. </a:t>
            </a:r>
            <a:r>
              <a:rPr lang="en-US" dirty="0" smtClean="0">
                <a:solidFill>
                  <a:srgbClr val="C00000"/>
                </a:solidFill>
              </a:rPr>
              <a:t>300 to 600 </a:t>
            </a:r>
            <a:r>
              <a:rPr lang="en-US" dirty="0" err="1" smtClean="0">
                <a:solidFill>
                  <a:srgbClr val="C00000"/>
                </a:solidFill>
              </a:rPr>
              <a:t>MeV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/>
              <a:t>Time </a:t>
            </a:r>
            <a:r>
              <a:rPr lang="en-US" dirty="0" smtClean="0">
                <a:solidFill>
                  <a:srgbClr val="C00000"/>
                </a:solidFill>
              </a:rPr>
              <a:t>0.15 to 0.6 fm/</a:t>
            </a:r>
            <a:r>
              <a:rPr lang="en-US" i="1" dirty="0" smtClean="0">
                <a:solidFill>
                  <a:srgbClr val="C00000"/>
                </a:solidFill>
              </a:rPr>
              <a:t>c</a:t>
            </a:r>
            <a:endParaRPr lang="en-US" i="1" dirty="0">
              <a:solidFill>
                <a:srgbClr val="C00000"/>
              </a:solidFill>
            </a:endParaRPr>
          </a:p>
        </p:txBody>
      </p:sp>
      <p:pic>
        <p:nvPicPr>
          <p:cNvPr id="17" name="Picture 4" descr="C:\Users\Yasuyuki Akiba\Documents\phenix\phenix_publications\PPG086 RUN4_5 ICA\9 PPG086 BNL seminar\Fig4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2308" y="1037227"/>
            <a:ext cx="4717476" cy="5287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e 30"/>
          <p:cNvGrpSpPr/>
          <p:nvPr/>
        </p:nvGrpSpPr>
        <p:grpSpPr>
          <a:xfrm>
            <a:off x="5572132" y="1512823"/>
            <a:ext cx="1375441" cy="2201929"/>
            <a:chOff x="5572132" y="1512823"/>
            <a:chExt cx="1375441" cy="2201929"/>
          </a:xfrm>
        </p:grpSpPr>
        <p:sp>
          <p:nvSpPr>
            <p:cNvPr id="20" name="ZoneTexte 19"/>
            <p:cNvSpPr txBox="1"/>
            <p:nvPr/>
          </p:nvSpPr>
          <p:spPr>
            <a:xfrm>
              <a:off x="5572132" y="1512823"/>
              <a:ext cx="1375441" cy="701731"/>
            </a:xfrm>
            <a:prstGeom prst="rect">
              <a:avLst/>
            </a:prstGeom>
          </p:spPr>
          <p:txBody>
            <a:bodyPr vert="horz" wrap="none" rtlCol="0"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70000"/>
              </a:pPr>
              <a:r>
                <a:rPr lang="en-US" dirty="0" smtClean="0"/>
                <a:t>pp fit scaled</a:t>
              </a:r>
            </a:p>
            <a:p>
              <a:pPr algn="ctr">
                <a:spcBef>
                  <a:spcPct val="20000"/>
                </a:spcBef>
                <a:buClr>
                  <a:schemeClr val="accent1"/>
                </a:buClr>
                <a:buSzPct val="70000"/>
              </a:pPr>
              <a:r>
                <a:rPr lang="en-US" dirty="0" smtClean="0"/>
                <a:t>by </a:t>
              </a:r>
              <a:r>
                <a:rPr lang="en-US" dirty="0" err="1" smtClean="0"/>
                <a:t>N</a:t>
              </a:r>
              <a:r>
                <a:rPr lang="en-US" baseline="-25000" dirty="0" err="1" smtClean="0"/>
                <a:t>coll</a:t>
              </a:r>
              <a:endParaRPr lang="en-US" baseline="-25000" dirty="0" smtClean="0"/>
            </a:p>
          </p:txBody>
        </p:sp>
        <p:cxnSp>
          <p:nvCxnSpPr>
            <p:cNvPr id="22" name="Connecteur droit 21"/>
            <p:cNvCxnSpPr/>
            <p:nvPr/>
          </p:nvCxnSpPr>
          <p:spPr>
            <a:xfrm>
              <a:off x="6000760" y="2214554"/>
              <a:ext cx="64294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avec flèche 23"/>
            <p:cNvCxnSpPr/>
            <p:nvPr/>
          </p:nvCxnSpPr>
          <p:spPr>
            <a:xfrm rot="5400000">
              <a:off x="5464975" y="2678901"/>
              <a:ext cx="1500198" cy="57150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/>
            <p:cNvCxnSpPr/>
            <p:nvPr/>
          </p:nvCxnSpPr>
          <p:spPr>
            <a:xfrm rot="5400000">
              <a:off x="5683109" y="2500306"/>
              <a:ext cx="928694" cy="35719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cteur droit avec flèche 28"/>
            <p:cNvCxnSpPr/>
            <p:nvPr/>
          </p:nvCxnSpPr>
          <p:spPr>
            <a:xfrm rot="5400000">
              <a:off x="5893603" y="2321711"/>
              <a:ext cx="357190" cy="142876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35"/>
          <p:cNvGrpSpPr/>
          <p:nvPr/>
        </p:nvGrpSpPr>
        <p:grpSpPr>
          <a:xfrm>
            <a:off x="5500694" y="4786322"/>
            <a:ext cx="1934632" cy="869398"/>
            <a:chOff x="5500694" y="4786322"/>
            <a:chExt cx="1934632" cy="869398"/>
          </a:xfrm>
        </p:grpSpPr>
        <p:sp>
          <p:nvSpPr>
            <p:cNvPr id="18" name="ZoneTexte 17"/>
            <p:cNvSpPr txBox="1"/>
            <p:nvPr/>
          </p:nvSpPr>
          <p:spPr>
            <a:xfrm>
              <a:off x="5500694" y="5286388"/>
              <a:ext cx="1934632" cy="369332"/>
            </a:xfrm>
            <a:prstGeom prst="rect">
              <a:avLst/>
            </a:prstGeom>
          </p:spPr>
          <p:txBody>
            <a:bodyPr vert="horz" wrap="none" rtlCol="0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70000"/>
              </a:pPr>
              <a:r>
                <a:rPr lang="en-US" dirty="0" smtClean="0"/>
                <a:t>pp and NLO </a:t>
              </a:r>
              <a:r>
                <a:rPr lang="en-US" dirty="0" err="1" smtClean="0"/>
                <a:t>pQCD</a:t>
              </a:r>
              <a:endParaRPr lang="en-US" dirty="0" smtClean="0"/>
            </a:p>
          </p:txBody>
        </p:sp>
        <p:cxnSp>
          <p:nvCxnSpPr>
            <p:cNvPr id="33" name="Connecteur droit 32"/>
            <p:cNvCxnSpPr/>
            <p:nvPr/>
          </p:nvCxnSpPr>
          <p:spPr>
            <a:xfrm>
              <a:off x="5572132" y="5286388"/>
              <a:ext cx="1714512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cteur droit avec flèche 34"/>
            <p:cNvCxnSpPr/>
            <p:nvPr/>
          </p:nvCxnSpPr>
          <p:spPr>
            <a:xfrm rot="5400000" flipH="1" flipV="1">
              <a:off x="6000760" y="4929198"/>
              <a:ext cx="500066" cy="21431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ZoneTexte 20"/>
          <p:cNvSpPr txBox="1"/>
          <p:nvPr/>
        </p:nvSpPr>
        <p:spPr>
          <a:xfrm>
            <a:off x="5572132" y="500042"/>
            <a:ext cx="3357586" cy="912833"/>
          </a:xfrm>
          <a:prstGeom prst="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600" dirty="0" smtClean="0">
                <a:solidFill>
                  <a:schemeClr val="bg1"/>
                </a:solidFill>
                <a:sym typeface="Wingdings" pitchFamily="2" charset="2"/>
              </a:rPr>
              <a:t>The matter is hot !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600" dirty="0" smtClean="0">
                <a:solidFill>
                  <a:schemeClr val="bg1"/>
                </a:solidFill>
                <a:sym typeface="Wingdings" pitchFamily="2" charset="2"/>
              </a:rPr>
              <a:t>@LHC, T ≈ 1 </a:t>
            </a:r>
            <a:r>
              <a:rPr lang="en-US" sz="2600" dirty="0" err="1" smtClean="0">
                <a:solidFill>
                  <a:schemeClr val="bg1"/>
                </a:solidFill>
                <a:sym typeface="Wingdings" pitchFamily="2" charset="2"/>
              </a:rPr>
              <a:t>GeV</a:t>
            </a:r>
            <a:r>
              <a:rPr lang="en-US" sz="2600" dirty="0" smtClean="0">
                <a:solidFill>
                  <a:schemeClr val="bg1"/>
                </a:solidFill>
                <a:sym typeface="Wingdings" pitchFamily="2" charset="2"/>
              </a:rPr>
              <a:t> ?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summary…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339848"/>
            <a:ext cx="8686800" cy="530386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Even if we have  </a:t>
            </a:r>
          </a:p>
          <a:p>
            <a:pPr lvl="1"/>
            <a:r>
              <a:rPr lang="en-US" dirty="0" smtClean="0"/>
              <a:t>Neither seen an order parameter of the phase transition</a:t>
            </a:r>
          </a:p>
          <a:p>
            <a:pPr lvl="1"/>
            <a:r>
              <a:rPr lang="en-US" dirty="0" smtClean="0"/>
              <a:t>Nor counted its degrees of freedom </a:t>
            </a:r>
          </a:p>
          <a:p>
            <a:r>
              <a:rPr lang="en-US" dirty="0" smtClean="0"/>
              <a:t>The RHIC </a:t>
            </a:r>
            <a:r>
              <a:rPr lang="en-US" dirty="0" err="1" smtClean="0"/>
              <a:t>Au+Au</a:t>
            </a:r>
            <a:r>
              <a:rPr lang="en-US" dirty="0" smtClean="0"/>
              <a:t> matter is: </a:t>
            </a:r>
          </a:p>
          <a:p>
            <a:pPr lvl="1"/>
            <a:r>
              <a:rPr lang="en-US" dirty="0" smtClean="0"/>
              <a:t>Gluon saturated, dense and opaque, strongly interacting and liquid-like, </a:t>
            </a:r>
            <a:r>
              <a:rPr lang="en-US" dirty="0" err="1" smtClean="0"/>
              <a:t>partonic</a:t>
            </a:r>
            <a:r>
              <a:rPr lang="en-US" dirty="0" smtClean="0"/>
              <a:t> and </a:t>
            </a:r>
            <a:r>
              <a:rPr lang="en-US" dirty="0" err="1" smtClean="0"/>
              <a:t>deconfining</a:t>
            </a:r>
            <a:r>
              <a:rPr lang="en-US" dirty="0" smtClean="0"/>
              <a:t>, tough and hot…</a:t>
            </a:r>
          </a:p>
          <a:p>
            <a:pPr lvl="1">
              <a:buNone/>
            </a:pPr>
            <a:r>
              <a:rPr lang="en-US" dirty="0" smtClean="0"/>
              <a:t>… thus likely to be a quark-gluon plasma</a:t>
            </a:r>
          </a:p>
          <a:p>
            <a:r>
              <a:rPr lang="en-US" dirty="0" smtClean="0"/>
              <a:t>LHC </a:t>
            </a:r>
            <a:r>
              <a:rPr lang="en-US" dirty="0" err="1" smtClean="0"/>
              <a:t>Pb+Pb</a:t>
            </a:r>
            <a:r>
              <a:rPr lang="en-US" dirty="0" smtClean="0"/>
              <a:t> matter to come (see Olga’s talk)</a:t>
            </a:r>
          </a:p>
          <a:p>
            <a:endParaRPr lang="en-US" dirty="0" smtClean="0"/>
          </a:p>
          <a:p>
            <a:r>
              <a:rPr lang="en-US" dirty="0" smtClean="0"/>
              <a:t>Bibliography: </a:t>
            </a:r>
          </a:p>
          <a:p>
            <a:pPr lvl="1"/>
            <a:r>
              <a:rPr lang="en-US" dirty="0" smtClean="0"/>
              <a:t>Experimental “white papers”:</a:t>
            </a:r>
          </a:p>
          <a:p>
            <a:pPr lvl="1"/>
            <a:r>
              <a:rPr lang="en-US" dirty="0" smtClean="0"/>
              <a:t>Quark matter 2009 conference </a:t>
            </a:r>
          </a:p>
          <a:p>
            <a:pPr lvl="1">
              <a:buNone/>
            </a:pPr>
            <a:r>
              <a:rPr lang="en-US" dirty="0" smtClean="0"/>
              <a:t>    (Knoxville, March 30, April 4th)</a:t>
            </a:r>
          </a:p>
          <a:p>
            <a:pPr lvl="1"/>
            <a:r>
              <a:rPr lang="en-US" dirty="0" smtClean="0"/>
              <a:t>Interesting reviews, for instance: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692076" y="5000636"/>
            <a:ext cx="2672398" cy="646331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dirty="0" smtClean="0">
                <a:solidFill>
                  <a:schemeClr val="tx2"/>
                </a:solidFill>
              </a:rPr>
              <a:t>NPA757 </a:t>
            </a:r>
            <a:r>
              <a:rPr lang="en-US" dirty="0">
                <a:solidFill>
                  <a:schemeClr val="tx2"/>
                </a:solidFill>
              </a:rPr>
              <a:t>(2005), </a:t>
            </a:r>
            <a:r>
              <a:rPr lang="en-US" dirty="0" smtClean="0">
                <a:solidFill>
                  <a:schemeClr val="tx2"/>
                </a:solidFill>
              </a:rPr>
              <a:t>PHENIX: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dirty="0" err="1" smtClean="0">
                <a:solidFill>
                  <a:schemeClr val="tx2"/>
                </a:solidFill>
              </a:rPr>
              <a:t>nucl</a:t>
            </a:r>
            <a:r>
              <a:rPr lang="en-US" dirty="0" smtClean="0">
                <a:solidFill>
                  <a:schemeClr val="tx2"/>
                </a:solidFill>
              </a:rPr>
              <a:t>-ex/0410003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797842" y="6072206"/>
            <a:ext cx="2460866" cy="646331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dirty="0" err="1" smtClean="0">
                <a:solidFill>
                  <a:schemeClr val="tx2"/>
                </a:solidFill>
              </a:rPr>
              <a:t>RGdC</a:t>
            </a:r>
            <a:r>
              <a:rPr lang="en-US" dirty="0" smtClean="0">
                <a:solidFill>
                  <a:schemeClr val="tx2"/>
                </a:solidFill>
              </a:rPr>
              <a:t>, arXiv:0707.0328</a:t>
            </a:r>
            <a:endParaRPr lang="fr-FR" dirty="0" smtClean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dirty="0" smtClean="0">
                <a:solidFill>
                  <a:schemeClr val="tx2"/>
                </a:solidFill>
              </a:rPr>
              <a:t>IJMP A22(2008)6043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41146" y="5688771"/>
            <a:ext cx="3374258" cy="341632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dirty="0" smtClean="0">
                <a:solidFill>
                  <a:schemeClr val="tx2"/>
                </a:solidFill>
                <a:hlinkClick r:id="rId2"/>
              </a:rPr>
              <a:t>http://www.phy.ornl.gov/QM09/</a:t>
            </a:r>
            <a:endParaRPr lang="en-US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10" grpId="0" animBg="1"/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 up slides…</a:t>
            </a:r>
            <a:endParaRPr lang="en-US" dirty="0"/>
          </a:p>
        </p:txBody>
      </p:sp>
      <p:sp>
        <p:nvSpPr>
          <p:cNvPr id="8" name="Sous-titr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re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3114675" cy="725488"/>
          </a:xfrm>
        </p:spPr>
        <p:txBody>
          <a:bodyPr/>
          <a:lstStyle/>
          <a:p>
            <a:r>
              <a:rPr lang="fr-FR" smtClean="0"/>
              <a:t>Historhic</a:t>
            </a:r>
          </a:p>
        </p:txBody>
      </p:sp>
      <p:graphicFrame>
        <p:nvGraphicFramePr>
          <p:cNvPr id="4" name="Group 837"/>
          <p:cNvGraphicFramePr>
            <a:graphicFrameLocks/>
          </p:cNvGraphicFramePr>
          <p:nvPr/>
        </p:nvGraphicFramePr>
        <p:xfrm>
          <a:off x="179388" y="936326"/>
          <a:ext cx="8785225" cy="53879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992187"/>
                <a:gridCol w="993775"/>
                <a:gridCol w="1209675"/>
                <a:gridCol w="1522413"/>
                <a:gridCol w="1814512"/>
                <a:gridCol w="2252663"/>
              </a:tblGrid>
              <a:tr h="384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Année</a:t>
                      </a: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Ions</a:t>
                      </a:r>
                      <a:endParaRPr kumimoji="0" lang="fr-FR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Symbol" pitchFamily="18" charset="2"/>
                        </a:rPr>
                        <a:t></a:t>
                      </a:r>
                      <a:r>
                        <a:rPr kumimoji="0" lang="fr-FR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Symbol" pitchFamily="18" charset="2"/>
                        </a:rPr>
                        <a:t>s</a:t>
                      </a:r>
                      <a:r>
                        <a:rPr kumimoji="0" lang="fr-FR" sz="1800" u="none" strike="noStrike" cap="none" normalizeH="0" baseline="-25000" noProof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Symbol" pitchFamily="18" charset="2"/>
                        </a:rPr>
                        <a:t>NN</a:t>
                      </a:r>
                      <a:endParaRPr kumimoji="0" lang="fr-FR" sz="1800" b="0" i="0" u="none" strike="noStrike" cap="none" normalizeH="0" baseline="-2500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sym typeface="Symbol" pitchFamily="18" charset="2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Luminosité</a:t>
                      </a:r>
                      <a:endParaRPr kumimoji="0" lang="fr-FR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Statut (J/</a:t>
                      </a: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Symbol" pitchFamily="18" charset="2"/>
                        </a:rPr>
                        <a:t>ψ)</a:t>
                      </a:r>
                      <a:endParaRPr kumimoji="0" lang="fr-FR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J/</a:t>
                      </a: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Symbol" pitchFamily="18" charset="2"/>
                        </a:rPr>
                        <a:t>ψ (</a:t>
                      </a:r>
                      <a:r>
                        <a:rPr kumimoji="0" lang="fr-FR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Symbol" pitchFamily="18" charset="2"/>
                        </a:rPr>
                        <a:t>ee</a:t>
                      </a: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Symbol" pitchFamily="18" charset="2"/>
                        </a:rPr>
                        <a:t> + </a:t>
                      </a:r>
                      <a:r>
                        <a:rPr kumimoji="0" lang="fr-FR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Symbol" pitchFamily="18" charset="2"/>
                        </a:rPr>
                        <a:t>μμ</a:t>
                      </a: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Symbol" pitchFamily="18" charset="2"/>
                        </a:rPr>
                        <a:t>)</a:t>
                      </a:r>
                      <a:endParaRPr kumimoji="0" lang="fr-FR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sym typeface="Symbol" pitchFamily="18" charset="2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84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  <a:ea typeface="+mn-ea"/>
                          <a:cs typeface="+mn-cs"/>
                        </a:rPr>
                        <a:t>2000</a:t>
                      </a: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Au-Au</a:t>
                      </a:r>
                      <a:endParaRPr kumimoji="0" lang="fr-FR" sz="180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kern="1200" cap="none" normalizeH="0" baseline="0" noProof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130 GeV</a:t>
                      </a:r>
                      <a:endParaRPr kumimoji="0" lang="fr-FR" sz="1800" u="none" strike="noStrike" kern="1200" cap="none" normalizeH="0" baseline="0" noProof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kern="1200" cap="none" normalizeH="0" baseline="0" noProof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 </a:t>
                      </a:r>
                      <a:r>
                        <a:rPr kumimoji="0" lang="fr-FR" sz="1800" u="none" strike="noStrike" kern="1200" cap="none" normalizeH="0" baseline="0" noProof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Symbol" pitchFamily="18" charset="2"/>
                        </a:rPr>
                        <a:t>μb</a:t>
                      </a:r>
                      <a:r>
                        <a:rPr kumimoji="0" lang="fr-FR" sz="1800" u="none" strike="noStrike" kern="1200" cap="none" normalizeH="0" baseline="30000" noProof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Symbol" pitchFamily="18" charset="2"/>
                        </a:rPr>
                        <a:t>-1</a:t>
                      </a:r>
                      <a:endParaRPr kumimoji="0" lang="fr-FR" sz="1800" u="none" strike="noStrike" kern="1200" cap="none" normalizeH="0" baseline="30000" noProof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  <a:sym typeface="Symbol" pitchFamily="18" charset="2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Central (</a:t>
                      </a:r>
                      <a:r>
                        <a:rPr kumimoji="0" lang="fr-FR" sz="1800" u="none" strike="noStrike" kern="1200" cap="none" normalizeH="0" baseline="0" noProof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elec</a:t>
                      </a:r>
                      <a:r>
                        <a:rPr kumimoji="0" lang="fr-FR" sz="1800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.)</a:t>
                      </a:r>
                      <a:endParaRPr kumimoji="0" lang="fr-FR" sz="180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kern="1200" cap="none" normalizeH="0" baseline="0" noProof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</a:t>
                      </a:r>
                      <a:endParaRPr kumimoji="0" lang="fr-FR" sz="1800" u="none" strike="noStrike" kern="1200" cap="none" normalizeH="0" baseline="0" noProof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2001/02</a:t>
                      </a:r>
                    </a:p>
                  </a:txBody>
                  <a:tcPr anchor="b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Au-Au</a:t>
                      </a:r>
                      <a:endParaRPr kumimoji="0" lang="fr-FR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200 </a:t>
                      </a:r>
                      <a:r>
                        <a:rPr kumimoji="0" lang="fr-FR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GeV</a:t>
                      </a:r>
                      <a:endParaRPr kumimoji="0" lang="fr-FR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24 </a:t>
                      </a:r>
                      <a:r>
                        <a:rPr kumimoji="0" lang="fr-FR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Symbol" pitchFamily="18" charset="2"/>
                        </a:rPr>
                        <a:t>μb</a:t>
                      </a:r>
                      <a:r>
                        <a:rPr kumimoji="0" lang="fr-FR" sz="1800" u="none" strike="noStrike" cap="none" normalizeH="0" baseline="3000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Symbol" pitchFamily="18" charset="2"/>
                        </a:rPr>
                        <a:t>-1</a:t>
                      </a:r>
                      <a:endParaRPr kumimoji="0" lang="fr-FR" sz="1800" b="0" i="0" u="none" strike="noStrike" cap="none" normalizeH="0" baseline="3000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sym typeface="Symbol" pitchFamily="18" charset="2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Central (</a:t>
                      </a:r>
                      <a:r>
                        <a:rPr kumimoji="0" lang="fr-FR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elec</a:t>
                      </a: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.)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+ 1 muon arm</a:t>
                      </a:r>
                      <a:endParaRPr kumimoji="0" lang="fr-FR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b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13 + 0 [1]</a:t>
                      </a:r>
                      <a:endParaRPr kumimoji="0" lang="fr-FR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4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p-p</a:t>
                      </a:r>
                      <a:endParaRPr kumimoji="0" lang="fr-FR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200 </a:t>
                      </a:r>
                      <a:r>
                        <a:rPr kumimoji="0" lang="fr-FR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GeV</a:t>
                      </a:r>
                      <a:endParaRPr kumimoji="0" lang="fr-FR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0,15 </a:t>
                      </a:r>
                      <a:r>
                        <a:rPr kumimoji="0" lang="fr-FR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pb</a:t>
                      </a:r>
                      <a:r>
                        <a:rPr kumimoji="0" lang="fr-FR" sz="1800" u="none" strike="noStrike" cap="none" normalizeH="0" baseline="3000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Symbol" pitchFamily="18" charset="2"/>
                        </a:rPr>
                        <a:t>-1</a:t>
                      </a:r>
                      <a:endParaRPr kumimoji="0" lang="fr-FR" sz="1800" b="0" i="0" u="none" strike="noStrike" cap="none" normalizeH="0" baseline="3000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sym typeface="Symbol" pitchFamily="18" charset="2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46 + 66 [2]</a:t>
                      </a:r>
                      <a:endParaRPr kumimoji="0" lang="fr-FR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4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2002/03</a:t>
                      </a:r>
                    </a:p>
                  </a:txBody>
                  <a:tcPr anchor="b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d-Au</a:t>
                      </a:r>
                      <a:endParaRPr kumimoji="0" lang="fr-FR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200 </a:t>
                      </a:r>
                      <a:r>
                        <a:rPr kumimoji="0" lang="fr-FR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GeV</a:t>
                      </a:r>
                      <a:endParaRPr kumimoji="0" lang="fr-FR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2,74 </a:t>
                      </a: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Symbol" pitchFamily="18" charset="2"/>
                        </a:rPr>
                        <a:t>nb</a:t>
                      </a:r>
                      <a:r>
                        <a:rPr kumimoji="0" lang="fr-FR" sz="1800" u="none" strike="noStrike" cap="none" normalizeH="0" baseline="3000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Symbol" pitchFamily="18" charset="2"/>
                        </a:rPr>
                        <a:t>-1</a:t>
                      </a:r>
                      <a:endParaRPr kumimoji="0" lang="fr-FR" sz="1800" b="0" i="0" u="none" strike="noStrike" cap="none" normalizeH="0" baseline="3000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sym typeface="Symbol" pitchFamily="18" charset="2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Central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kern="1200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+ 2 muon </a:t>
                      </a:r>
                      <a:r>
                        <a:rPr kumimoji="0" lang="fr-FR" sz="1800" u="none" strike="noStrike" kern="1200" cap="none" normalizeH="0" baseline="0" noProof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arms</a:t>
                      </a:r>
                      <a:endParaRPr kumimoji="0" lang="fr-FR" sz="180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Calibri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360 + 1660 [3]</a:t>
                      </a:r>
                      <a:endParaRPr kumimoji="0" lang="fr-FR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p-p</a:t>
                      </a:r>
                      <a:endParaRPr kumimoji="0" lang="fr-FR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200 </a:t>
                      </a:r>
                      <a:r>
                        <a:rPr kumimoji="0" lang="fr-FR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GeV</a:t>
                      </a:r>
                      <a:endParaRPr kumimoji="0" lang="fr-FR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0,35 </a:t>
                      </a:r>
                      <a:r>
                        <a:rPr kumimoji="0" lang="fr-FR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pb</a:t>
                      </a:r>
                      <a:r>
                        <a:rPr kumimoji="0" lang="fr-FR" sz="1800" u="none" strike="noStrike" cap="none" normalizeH="0" baseline="3000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Symbol" pitchFamily="18" charset="2"/>
                        </a:rPr>
                        <a:t>-1</a:t>
                      </a:r>
                      <a:endParaRPr kumimoji="0" lang="fr-FR" sz="1800" b="0" i="0" u="none" strike="noStrike" cap="none" normalizeH="0" baseline="3000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sym typeface="Symbol" pitchFamily="18" charset="2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130 + 450 [3]</a:t>
                      </a:r>
                      <a:endParaRPr kumimoji="0" lang="fr-FR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2003/04</a:t>
                      </a: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Au-Au</a:t>
                      </a:r>
                      <a:endParaRPr kumimoji="0" lang="fr-FR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200 </a:t>
                      </a:r>
                      <a:r>
                        <a:rPr kumimoji="0" lang="fr-FR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GeV</a:t>
                      </a:r>
                      <a:endParaRPr kumimoji="0" lang="fr-FR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241 </a:t>
                      </a:r>
                      <a:r>
                        <a:rPr kumimoji="0" lang="fr-FR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Symbol" pitchFamily="18" charset="2"/>
                        </a:rPr>
                        <a:t>μ</a:t>
                      </a:r>
                      <a:r>
                        <a:rPr kumimoji="0" lang="fr-FR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b</a:t>
                      </a:r>
                      <a:r>
                        <a:rPr kumimoji="0" lang="fr-FR" sz="1800" u="none" strike="noStrike" cap="none" normalizeH="0" baseline="3000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-1</a:t>
                      </a:r>
                      <a:endParaRPr kumimoji="0" lang="fr-FR" sz="1800" b="0" i="0" u="none" strike="noStrike" cap="none" normalizeH="0" baseline="3000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Published</a:t>
                      </a:r>
                      <a:endParaRPr kumimoji="0" lang="fr-FR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≈</a:t>
                      </a: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 1000 + 4500 [4]</a:t>
                      </a:r>
                      <a:endParaRPr kumimoji="0" lang="fr-FR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4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Au-Au</a:t>
                      </a:r>
                      <a:endParaRPr kumimoji="0" lang="fr-FR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63 </a:t>
                      </a:r>
                      <a:r>
                        <a:rPr kumimoji="0" lang="fr-FR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GeV</a:t>
                      </a:r>
                      <a:endParaRPr kumimoji="0" lang="fr-FR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9 </a:t>
                      </a:r>
                      <a:r>
                        <a:rPr kumimoji="0" lang="fr-FR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Symbol" pitchFamily="18" charset="2"/>
                        </a:rPr>
                        <a:t>μ</a:t>
                      </a:r>
                      <a:r>
                        <a:rPr kumimoji="0" lang="fr-FR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b</a:t>
                      </a:r>
                      <a:r>
                        <a:rPr kumimoji="0" lang="fr-FR" sz="1800" u="none" strike="noStrike" cap="none" normalizeH="0" baseline="3000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-1</a:t>
                      </a:r>
                      <a:endParaRPr kumimoji="0" lang="fr-FR" sz="1800" b="0" i="0" u="none" strike="noStrike" cap="none" normalizeH="0" baseline="3000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Preliminary</a:t>
                      </a:r>
                      <a:endParaRPr kumimoji="0" lang="fr-FR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≈</a:t>
                      </a: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 13</a:t>
                      </a:r>
                      <a:endParaRPr kumimoji="0" lang="fr-FR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33CC33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4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2004/05</a:t>
                      </a: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p-p</a:t>
                      </a:r>
                      <a:endParaRPr kumimoji="0" lang="fr-FR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200 </a:t>
                      </a:r>
                      <a:r>
                        <a:rPr kumimoji="0" lang="fr-FR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GeV</a:t>
                      </a:r>
                      <a:endParaRPr kumimoji="0" lang="fr-FR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3.8 </a:t>
                      </a:r>
                      <a:r>
                        <a:rPr kumimoji="0" lang="fr-FR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pb</a:t>
                      </a:r>
                      <a:r>
                        <a:rPr kumimoji="0" lang="fr-FR" sz="1800" u="none" strike="noStrike" cap="none" normalizeH="0" baseline="3000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-1</a:t>
                      </a:r>
                      <a:endParaRPr kumimoji="0" lang="fr-FR" sz="1800" b="0" i="0" u="none" strike="noStrike" cap="none" normalizeH="0" baseline="3000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Published</a:t>
                      </a:r>
                      <a:endParaRPr kumimoji="0" lang="fr-FR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≈ </a:t>
                      </a: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1500 + 10000 [5]</a:t>
                      </a:r>
                      <a:endParaRPr kumimoji="0" lang="fr-FR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Cu-Cu</a:t>
                      </a:r>
                      <a:endParaRPr kumimoji="0" lang="fr-FR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63 GeV</a:t>
                      </a:r>
                      <a:endParaRPr kumimoji="0" lang="fr-FR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190 mb</a:t>
                      </a:r>
                      <a:r>
                        <a:rPr kumimoji="0" lang="fr-FR" sz="1800" u="none" strike="noStrike" cap="none" normalizeH="0" baseline="3000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-1</a:t>
                      </a:r>
                      <a:endParaRPr kumimoji="0" lang="fr-FR" sz="1800" b="0" i="0" u="none" strike="noStrike" cap="none" normalizeH="0" baseline="3000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(</a:t>
                      </a:r>
                      <a:r>
                        <a:rPr kumimoji="0" lang="fr-FR" sz="18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unlooked</a:t>
                      </a: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≈</a:t>
                      </a: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 10 + 200</a:t>
                      </a:r>
                      <a:endParaRPr kumimoji="0" lang="fr-FR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Cu-Cu</a:t>
                      </a:r>
                      <a:endParaRPr kumimoji="0" lang="fr-FR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200 </a:t>
                      </a:r>
                      <a:r>
                        <a:rPr kumimoji="0" lang="fr-FR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GeV</a:t>
                      </a:r>
                      <a:endParaRPr kumimoji="0" lang="fr-FR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3 nb</a:t>
                      </a:r>
                      <a:r>
                        <a:rPr kumimoji="0" lang="fr-FR" sz="1800" u="none" strike="noStrike" cap="none" normalizeH="0" baseline="3000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-1</a:t>
                      </a:r>
                      <a:endParaRPr kumimoji="0" lang="fr-FR" sz="1800" b="0" i="0" u="none" strike="noStrike" cap="none" normalizeH="0" baseline="3000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Published</a:t>
                      </a:r>
                      <a:endParaRPr kumimoji="0" lang="fr-FR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≈ </a:t>
                      </a: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1000 + 10000 [6]</a:t>
                      </a:r>
                      <a:endParaRPr kumimoji="0" lang="fr-FR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2006</a:t>
                      </a: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p-p</a:t>
                      </a:r>
                      <a:endParaRPr kumimoji="0" lang="fr-FR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200 GeV</a:t>
                      </a:r>
                      <a:endParaRPr kumimoji="0" lang="fr-FR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10,7 </a:t>
                      </a:r>
                      <a:r>
                        <a:rPr kumimoji="0" lang="fr-FR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pb</a:t>
                      </a:r>
                      <a:r>
                        <a:rPr kumimoji="0" lang="fr-FR" sz="1800" u="none" strike="noStrike" cap="none" normalizeH="0" baseline="3000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-1</a:t>
                      </a:r>
                      <a:endParaRPr kumimoji="0" lang="fr-FR" sz="1800" b="0" i="0" u="none" strike="noStrike" cap="none" normalizeH="0" baseline="3000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Preliminary</a:t>
                      </a:r>
                      <a:endParaRPr kumimoji="0" lang="fr-FR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&gt; 2000 + 27000</a:t>
                      </a:r>
                      <a:endParaRPr kumimoji="0" lang="fr-FR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84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2007</a:t>
                      </a: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Au-Au</a:t>
                      </a:r>
                      <a:endParaRPr kumimoji="0" lang="fr-FR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noProof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200 GeV</a:t>
                      </a:r>
                      <a:endParaRPr kumimoji="0" lang="fr-FR" sz="1800" b="0" i="0" u="none" strike="noStrike" cap="none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u="none" strike="noStrike" cap="none" normalizeH="0" baseline="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813 </a:t>
                      </a:r>
                      <a:r>
                        <a:rPr kumimoji="0" lang="fr-FR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  <a:sym typeface="Symbol" pitchFamily="18" charset="2"/>
                        </a:rPr>
                        <a:t>μ</a:t>
                      </a:r>
                      <a:r>
                        <a:rPr kumimoji="0" lang="fr-FR" sz="1800" u="none" strike="noStrike" cap="none" normalizeH="0" baseline="0" noProof="0" dirty="0" err="1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b</a:t>
                      </a:r>
                      <a:r>
                        <a:rPr kumimoji="0" lang="fr-FR" sz="1800" u="none" strike="noStrike" cap="none" normalizeH="0" baseline="30000" noProof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-1</a:t>
                      </a:r>
                      <a:endParaRPr kumimoji="0" lang="fr-FR" sz="1800" b="0" i="0" u="none" strike="noStrike" cap="none" normalizeH="0" baseline="3000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Preliminary</a:t>
                      </a: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 (v</a:t>
                      </a:r>
                      <a:r>
                        <a:rPr kumimoji="0" lang="fr-FR" sz="1800" b="0" i="0" u="none" strike="noStrike" cap="none" normalizeH="0" baseline="-2500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2</a:t>
                      </a: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 pitchFamily="34" charset="0"/>
                        </a:rPr>
                        <a:t>)</a:t>
                      </a:r>
                      <a:endParaRPr kumimoji="0" lang="fr-FR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&gt; 3400 + 15000</a:t>
                      </a:r>
                    </a:p>
                  </a:txBody>
                  <a:tcPr anchor="ctr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848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2008</a:t>
                      </a: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d-Au</a:t>
                      </a: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200 </a:t>
                      </a:r>
                      <a:r>
                        <a:rPr kumimoji="0" lang="fr-FR" sz="1800" b="0" i="0" u="none" strike="noStrike" cap="none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GeV</a:t>
                      </a:r>
                      <a:endParaRPr kumimoji="0" lang="fr-FR" sz="18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80 nb </a:t>
                      </a:r>
                      <a:r>
                        <a:rPr kumimoji="0" lang="fr-FR" sz="1800" b="0" i="0" u="none" strike="noStrike" cap="none" normalizeH="0" baseline="3000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–1 </a:t>
                      </a: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QM 2009 ?</a:t>
                      </a: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≈ 10000 + 40000</a:t>
                      </a:r>
                    </a:p>
                  </a:txBody>
                  <a:tcPr anchor="ctr" horzOverflow="overflow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1508" name="Text Box 523"/>
          <p:cNvSpPr txBox="1">
            <a:spLocks noChangeArrowheads="1"/>
          </p:cNvSpPr>
          <p:nvPr/>
        </p:nvSpPr>
        <p:spPr bwMode="auto">
          <a:xfrm>
            <a:off x="3429000" y="4763"/>
            <a:ext cx="5715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[1] </a:t>
            </a:r>
            <a:r>
              <a:rPr lang="en-US">
                <a:latin typeface="Calibri" pitchFamily="34" charset="0"/>
                <a:hlinkClick r:id="rId3"/>
              </a:rPr>
              <a:t>PRC69 (2004) 014901 </a:t>
            </a:r>
            <a:r>
              <a:rPr lang="en-US">
                <a:latin typeface="Calibri" pitchFamily="34" charset="0"/>
              </a:rPr>
              <a:t>	</a:t>
            </a:r>
            <a:r>
              <a:rPr lang="en-GB">
                <a:latin typeface="Calibri" pitchFamily="34" charset="0"/>
              </a:rPr>
              <a:t>[4] </a:t>
            </a:r>
            <a:r>
              <a:rPr lang="en-US">
                <a:latin typeface="Calibri" pitchFamily="34" charset="0"/>
                <a:hlinkClick r:id="rId4"/>
              </a:rPr>
              <a:t>PRL98 (2007) 232301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[2] </a:t>
            </a:r>
            <a:r>
              <a:rPr lang="en-US">
                <a:latin typeface="Calibri" pitchFamily="34" charset="0"/>
                <a:hlinkClick r:id="rId5"/>
              </a:rPr>
              <a:t>PRL92 (2004) 051802 </a:t>
            </a:r>
            <a:r>
              <a:rPr lang="en-US">
                <a:latin typeface="Calibri" pitchFamily="34" charset="0"/>
              </a:rPr>
              <a:t>	[5] </a:t>
            </a:r>
            <a:r>
              <a:rPr lang="en-GB">
                <a:latin typeface="Calibri" pitchFamily="34" charset="0"/>
                <a:hlinkClick r:id="rId6"/>
              </a:rPr>
              <a:t>PRL98 (2007) 232002</a:t>
            </a:r>
            <a:endParaRPr lang="en-US">
              <a:latin typeface="Calibri" pitchFamily="34" charset="0"/>
            </a:endParaRPr>
          </a:p>
          <a:p>
            <a:r>
              <a:rPr lang="en-US">
                <a:latin typeface="Calibri" pitchFamily="34" charset="0"/>
              </a:rPr>
              <a:t>[3] </a:t>
            </a:r>
            <a:r>
              <a:rPr lang="en-GB">
                <a:latin typeface="Calibri" pitchFamily="34" charset="0"/>
                <a:hlinkClick r:id="rId7"/>
              </a:rPr>
              <a:t>PRL96 (2006) 012304</a:t>
            </a:r>
            <a:r>
              <a:rPr lang="en-GB">
                <a:latin typeface="Calibri" pitchFamily="34" charset="0"/>
              </a:rPr>
              <a:t>	[6] </a:t>
            </a:r>
            <a:r>
              <a:rPr lang="en-GB">
                <a:latin typeface="Calibri" pitchFamily="34" charset="0"/>
                <a:hlinkClick r:id="rId8"/>
              </a:rPr>
              <a:t>PRL101 (2008) 122301</a:t>
            </a:r>
            <a:endParaRPr lang="en-GB">
              <a:latin typeface="Calibri" pitchFamily="34" charset="0"/>
            </a:endParaRPr>
          </a:p>
          <a:p>
            <a:endParaRPr lang="en-GB">
              <a:latin typeface="Calibri" pitchFamily="34" charset="0"/>
            </a:endParaRPr>
          </a:p>
        </p:txBody>
      </p:sp>
      <p:sp>
        <p:nvSpPr>
          <p:cNvPr id="21510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F83E25-51C2-4E17-AA72-5FE0935E17E9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density estimation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29058" y="1331929"/>
            <a:ext cx="5062542" cy="4525963"/>
          </a:xfrm>
        </p:spPr>
        <p:txBody>
          <a:bodyPr/>
          <a:lstStyle/>
          <a:p>
            <a:pPr lvl="0">
              <a:lnSpc>
                <a:spcPct val="80000"/>
              </a:lnSpc>
              <a:buNone/>
              <a:defRPr/>
            </a:pPr>
            <a:r>
              <a:rPr lang="fr-FR" dirty="0" smtClean="0"/>
              <a:t>Transverse  </a:t>
            </a:r>
            <a:r>
              <a:rPr lang="fr-FR" dirty="0" err="1" smtClean="0"/>
              <a:t>energy</a:t>
            </a:r>
            <a:r>
              <a:rPr lang="fr-FR" dirty="0" smtClean="0"/>
              <a:t> @ </a:t>
            </a:r>
            <a:r>
              <a:rPr lang="fr-FR" dirty="0" smtClean="0">
                <a:sym typeface="Symbol" pitchFamily="18" charset="2"/>
              </a:rPr>
              <a:t>y=0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7" name="Rectangle 20"/>
          <p:cNvSpPr>
            <a:spLocks noChangeArrowheads="1"/>
          </p:cNvSpPr>
          <p:nvPr/>
        </p:nvSpPr>
        <p:spPr bwMode="auto">
          <a:xfrm>
            <a:off x="4716463" y="1989138"/>
            <a:ext cx="3733800" cy="341632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fr-FR" sz="2400" dirty="0" err="1" smtClean="0">
                <a:sym typeface="Symbol" pitchFamily="18" charset="2"/>
              </a:rPr>
              <a:t>Bjorken</a:t>
            </a:r>
            <a:r>
              <a:rPr lang="fr-FR" sz="2400" dirty="0" smtClean="0">
                <a:sym typeface="Symbol" pitchFamily="18" charset="2"/>
              </a:rPr>
              <a:t> formula</a:t>
            </a:r>
            <a:endParaRPr lang="fr-FR" sz="2400" dirty="0">
              <a:sym typeface="Symbol" pitchFamily="18" charset="2"/>
            </a:endParaRPr>
          </a:p>
          <a:p>
            <a:pPr algn="ctr">
              <a:spcBef>
                <a:spcPct val="5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endParaRPr lang="fr-FR" sz="2400" dirty="0">
              <a:sym typeface="Symbol" pitchFamily="18" charset="2"/>
            </a:endParaRPr>
          </a:p>
          <a:p>
            <a:pPr algn="ctr">
              <a:spcBef>
                <a:spcPct val="5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endParaRPr lang="fr-FR" sz="2400" dirty="0">
              <a:sym typeface="Symbol" pitchFamily="18" charset="2"/>
            </a:endParaRPr>
          </a:p>
          <a:p>
            <a:pPr algn="ctr">
              <a:spcBef>
                <a:spcPct val="5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fr-FR" sz="2400" dirty="0" err="1">
                <a:sym typeface="Symbol" pitchFamily="18" charset="2"/>
              </a:rPr>
              <a:t></a:t>
            </a:r>
            <a:r>
              <a:rPr lang="fr-FR" sz="2400" baseline="-25000" dirty="0">
                <a:sym typeface="Symbol" pitchFamily="18" charset="2"/>
              </a:rPr>
              <a:t>0</a:t>
            </a:r>
            <a:r>
              <a:rPr lang="fr-FR" sz="2400" dirty="0">
                <a:sym typeface="Symbol" pitchFamily="18" charset="2"/>
              </a:rPr>
              <a:t> </a:t>
            </a:r>
            <a:r>
              <a:rPr lang="fr-FR" sz="2400" dirty="0" smtClean="0">
                <a:sym typeface="Symbol" pitchFamily="18" charset="2"/>
              </a:rPr>
              <a:t>formation </a:t>
            </a:r>
            <a:r>
              <a:rPr lang="fr-FR" sz="2400" dirty="0" err="1" smtClean="0">
                <a:sym typeface="Symbol" pitchFamily="18" charset="2"/>
              </a:rPr>
              <a:t>time</a:t>
            </a:r>
            <a:r>
              <a:rPr lang="fr-FR" sz="2400" dirty="0" smtClean="0">
                <a:sym typeface="Symbol" pitchFamily="18" charset="2"/>
              </a:rPr>
              <a:t>           0,35 </a:t>
            </a:r>
            <a:r>
              <a:rPr lang="fr-FR" sz="2400" dirty="0">
                <a:sym typeface="Symbol" pitchFamily="18" charset="2"/>
              </a:rPr>
              <a:t>à 1 </a:t>
            </a:r>
            <a:r>
              <a:rPr lang="fr-FR" sz="2400" dirty="0" err="1">
                <a:sym typeface="Symbol" pitchFamily="18" charset="2"/>
              </a:rPr>
              <a:t>fm</a:t>
            </a:r>
            <a:r>
              <a:rPr lang="fr-FR" sz="2400" dirty="0">
                <a:sym typeface="Symbol" pitchFamily="18" charset="2"/>
              </a:rPr>
              <a:t>/c</a:t>
            </a:r>
          </a:p>
          <a:p>
            <a:pPr algn="ctr">
              <a:spcBef>
                <a:spcPct val="5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fr-FR" sz="2400" dirty="0">
                <a:sym typeface="Symbol" pitchFamily="18" charset="2"/>
              </a:rPr>
              <a:t>R = </a:t>
            </a:r>
            <a:r>
              <a:rPr lang="fr-FR" sz="2400" dirty="0" err="1" smtClean="0">
                <a:sym typeface="Symbol" pitchFamily="18" charset="2"/>
              </a:rPr>
              <a:t>nuclear</a:t>
            </a:r>
            <a:r>
              <a:rPr lang="fr-FR" sz="2400" dirty="0" smtClean="0">
                <a:sym typeface="Symbol" pitchFamily="18" charset="2"/>
              </a:rPr>
              <a:t> radius   	    1.18 </a:t>
            </a:r>
            <a:r>
              <a:rPr lang="fr-FR" sz="2400" dirty="0">
                <a:sym typeface="Symbol" pitchFamily="18" charset="2"/>
              </a:rPr>
              <a:t>A</a:t>
            </a:r>
            <a:r>
              <a:rPr lang="fr-FR" sz="2400" baseline="30000" dirty="0">
                <a:sym typeface="Symbol" pitchFamily="18" charset="2"/>
              </a:rPr>
              <a:t>1/3</a:t>
            </a:r>
            <a:r>
              <a:rPr lang="fr-FR" sz="2400" dirty="0">
                <a:sym typeface="Symbol" pitchFamily="18" charset="2"/>
              </a:rPr>
              <a:t> </a:t>
            </a:r>
            <a:r>
              <a:rPr lang="fr-FR" sz="2400" dirty="0" err="1">
                <a:sym typeface="Symbol" pitchFamily="18" charset="2"/>
              </a:rPr>
              <a:t>fm</a:t>
            </a:r>
            <a:endParaRPr lang="fr-FR" sz="2400" baseline="30000" dirty="0">
              <a:sym typeface="Symbol" pitchFamily="18" charset="2"/>
            </a:endParaRPr>
          </a:p>
        </p:txBody>
      </p: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5000626" y="2462213"/>
            <a:ext cx="3221038" cy="1143000"/>
            <a:chOff x="3251" y="2112"/>
            <a:chExt cx="2029" cy="720"/>
          </a:xfrm>
        </p:grpSpPr>
        <p:sp>
          <p:nvSpPr>
            <p:cNvPr id="9" name="Rectangle 39"/>
            <p:cNvSpPr>
              <a:spLocks noChangeArrowheads="1"/>
            </p:cNvSpPr>
            <p:nvPr/>
          </p:nvSpPr>
          <p:spPr bwMode="auto">
            <a:xfrm>
              <a:off x="3264" y="2112"/>
              <a:ext cx="2016" cy="7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2400"/>
            </a:p>
          </p:txBody>
        </p:sp>
        <p:sp>
          <p:nvSpPr>
            <p:cNvPr id="10" name="Text Box 30"/>
            <p:cNvSpPr txBox="1">
              <a:spLocks noChangeArrowheads="1"/>
            </p:cNvSpPr>
            <p:nvPr/>
          </p:nvSpPr>
          <p:spPr bwMode="auto">
            <a:xfrm>
              <a:off x="4464" y="2496"/>
              <a:ext cx="301" cy="2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400"/>
                <a:t>dy</a:t>
              </a:r>
              <a:endParaRPr lang="en-US" sz="2400"/>
            </a:p>
          </p:txBody>
        </p:sp>
        <p:sp>
          <p:nvSpPr>
            <p:cNvPr id="11" name="Text Box 31"/>
            <p:cNvSpPr txBox="1">
              <a:spLocks noChangeArrowheads="1"/>
            </p:cNvSpPr>
            <p:nvPr/>
          </p:nvSpPr>
          <p:spPr bwMode="auto">
            <a:xfrm>
              <a:off x="4416" y="2160"/>
              <a:ext cx="389" cy="2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400"/>
                <a:t>dE</a:t>
              </a:r>
              <a:r>
                <a:rPr lang="fr-FR" sz="2400" baseline="-25000"/>
                <a:t>T</a:t>
              </a:r>
              <a:endParaRPr lang="en-US" sz="2400" baseline="-25000"/>
            </a:p>
          </p:txBody>
        </p:sp>
        <p:sp>
          <p:nvSpPr>
            <p:cNvPr id="12" name="Text Box 32"/>
            <p:cNvSpPr txBox="1">
              <a:spLocks noChangeArrowheads="1"/>
            </p:cNvSpPr>
            <p:nvPr/>
          </p:nvSpPr>
          <p:spPr bwMode="auto">
            <a:xfrm>
              <a:off x="3696" y="2496"/>
              <a:ext cx="578" cy="2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 b="1">
                  <a:sym typeface="Symbol" pitchFamily="18" charset="2"/>
                </a:rPr>
                <a:t></a:t>
              </a:r>
              <a:r>
                <a:rPr lang="fr-FR" sz="2400">
                  <a:sym typeface="Symbol" pitchFamily="18" charset="2"/>
                </a:rPr>
                <a:t>R</a:t>
              </a:r>
              <a:r>
                <a:rPr lang="fr-FR" sz="2400" b="1" baseline="30000">
                  <a:sym typeface="Symbol" pitchFamily="18" charset="2"/>
                </a:rPr>
                <a:t>2</a:t>
              </a:r>
              <a:r>
                <a:rPr lang="en-US" sz="2400">
                  <a:sym typeface="Symbol" pitchFamily="18" charset="2"/>
                </a:rPr>
                <a:t></a:t>
              </a:r>
              <a:r>
                <a:rPr lang="fr-FR" sz="2400" b="1" baseline="-25000">
                  <a:sym typeface="Symbol" pitchFamily="18" charset="2"/>
                </a:rPr>
                <a:t>0</a:t>
              </a:r>
              <a:endParaRPr lang="en-US" sz="2400" b="1" baseline="-25000"/>
            </a:p>
          </p:txBody>
        </p:sp>
        <p:sp>
          <p:nvSpPr>
            <p:cNvPr id="13" name="Text Box 33"/>
            <p:cNvSpPr txBox="1">
              <a:spLocks noChangeArrowheads="1"/>
            </p:cNvSpPr>
            <p:nvPr/>
          </p:nvSpPr>
          <p:spPr bwMode="auto">
            <a:xfrm>
              <a:off x="3840" y="2160"/>
              <a:ext cx="230" cy="2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400"/>
                <a:t>1</a:t>
              </a:r>
              <a:endParaRPr lang="en-US" sz="2400" baseline="-25000"/>
            </a:p>
          </p:txBody>
        </p:sp>
        <p:sp>
          <p:nvSpPr>
            <p:cNvPr id="14" name="Line 34"/>
            <p:cNvSpPr>
              <a:spLocks noChangeShapeType="1"/>
            </p:cNvSpPr>
            <p:nvPr/>
          </p:nvSpPr>
          <p:spPr bwMode="auto">
            <a:xfrm>
              <a:off x="3648" y="2496"/>
              <a:ext cx="62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2400"/>
            </a:p>
          </p:txBody>
        </p:sp>
        <p:sp>
          <p:nvSpPr>
            <p:cNvPr id="15" name="Line 35"/>
            <p:cNvSpPr>
              <a:spLocks noChangeShapeType="1"/>
            </p:cNvSpPr>
            <p:nvPr/>
          </p:nvSpPr>
          <p:spPr bwMode="auto">
            <a:xfrm>
              <a:off x="4464" y="249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2400"/>
            </a:p>
          </p:txBody>
        </p:sp>
        <p:sp>
          <p:nvSpPr>
            <p:cNvPr id="16" name="Text Box 36"/>
            <p:cNvSpPr txBox="1">
              <a:spLocks noChangeArrowheads="1"/>
            </p:cNvSpPr>
            <p:nvPr/>
          </p:nvSpPr>
          <p:spPr bwMode="auto">
            <a:xfrm>
              <a:off x="3251" y="2291"/>
              <a:ext cx="448" cy="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4000" dirty="0" err="1" smtClean="0">
                  <a:sym typeface="Symbol" pitchFamily="18" charset="2"/>
                </a:rPr>
                <a:t></a:t>
              </a:r>
              <a:r>
                <a:rPr lang="fr-FR" sz="4000" dirty="0" smtClean="0">
                  <a:sym typeface="Symbol" pitchFamily="18" charset="2"/>
                </a:rPr>
                <a:t>=</a:t>
              </a:r>
              <a:endParaRPr lang="en-US" sz="4000" baseline="-25000" dirty="0"/>
            </a:p>
          </p:txBody>
        </p:sp>
        <p:sp>
          <p:nvSpPr>
            <p:cNvPr id="17" name="Text Box 38"/>
            <p:cNvSpPr txBox="1">
              <a:spLocks noChangeArrowheads="1"/>
            </p:cNvSpPr>
            <p:nvPr/>
          </p:nvSpPr>
          <p:spPr bwMode="auto">
            <a:xfrm>
              <a:off x="4224" y="2352"/>
              <a:ext cx="198" cy="2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400">
                  <a:sym typeface="Symbol" pitchFamily="18" charset="2"/>
                </a:rPr>
                <a:t>x</a:t>
              </a:r>
              <a:endParaRPr lang="en-US" sz="2400" baseline="-25000"/>
            </a:p>
          </p:txBody>
        </p:sp>
        <p:sp>
          <p:nvSpPr>
            <p:cNvPr id="18" name="Text Box 42"/>
            <p:cNvSpPr txBox="1">
              <a:spLocks noChangeArrowheads="1"/>
            </p:cNvSpPr>
            <p:nvPr/>
          </p:nvSpPr>
          <p:spPr bwMode="auto">
            <a:xfrm>
              <a:off x="4901" y="2534"/>
              <a:ext cx="373" cy="25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000" dirty="0"/>
                <a:t>y=0</a:t>
              </a:r>
              <a:endParaRPr lang="en-US" sz="2800" dirty="0"/>
            </a:p>
          </p:txBody>
        </p:sp>
        <p:sp>
          <p:nvSpPr>
            <p:cNvPr id="19" name="Line 41"/>
            <p:cNvSpPr>
              <a:spLocks noChangeShapeType="1"/>
            </p:cNvSpPr>
            <p:nvPr/>
          </p:nvSpPr>
          <p:spPr bwMode="auto">
            <a:xfrm flipV="1">
              <a:off x="4896" y="2208"/>
              <a:ext cx="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2400"/>
            </a:p>
          </p:txBody>
        </p:sp>
      </p:grpSp>
      <p:sp>
        <p:nvSpPr>
          <p:cNvPr id="20" name="Rectangle 28"/>
          <p:cNvSpPr txBox="1">
            <a:spLocks noChangeArrowheads="1"/>
          </p:cNvSpPr>
          <p:nvPr/>
        </p:nvSpPr>
        <p:spPr>
          <a:xfrm>
            <a:off x="3863975" y="836613"/>
            <a:ext cx="5387975" cy="4419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611891"/>
            <a:ext cx="3752850" cy="5094288"/>
          </a:xfrm>
          <a:prstGeom prst="rect">
            <a:avLst/>
          </a:prstGeom>
          <a:noFill/>
        </p:spPr>
      </p:pic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5219700" y="5437188"/>
            <a:ext cx="27876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buClr>
                <a:schemeClr val="tx2"/>
              </a:buClr>
              <a:buSzPct val="65000"/>
              <a:buFont typeface="Wingdings" pitchFamily="2" charset="2"/>
              <a:buNone/>
            </a:pPr>
            <a:r>
              <a:rPr lang="fr-FR" sz="3200">
                <a:sym typeface="Symbol" pitchFamily="18" charset="2"/>
              </a:rPr>
              <a:t> &gt; 6 GeV/fm</a:t>
            </a:r>
            <a:r>
              <a:rPr lang="fr-FR" sz="3200" baseline="30000">
                <a:sym typeface="Symbol" pitchFamily="18" charset="2"/>
              </a:rPr>
              <a:t>3</a:t>
            </a: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auto">
          <a:xfrm>
            <a:off x="150781" y="6345816"/>
            <a:ext cx="3743325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/>
            <a:r>
              <a:rPr lang="fr-FR" i="1" dirty="0" smtClean="0"/>
              <a:t>Participants </a:t>
            </a:r>
            <a:r>
              <a:rPr lang="fr-FR" i="1" dirty="0" err="1" smtClean="0"/>
              <a:t>number</a:t>
            </a:r>
            <a:endParaRPr lang="en-US" i="1" dirty="0"/>
          </a:p>
        </p:txBody>
      </p:sp>
      <p:sp>
        <p:nvSpPr>
          <p:cNvPr id="25" name="Rectangle 48"/>
          <p:cNvSpPr>
            <a:spLocks noChangeArrowheads="1"/>
          </p:cNvSpPr>
          <p:nvPr/>
        </p:nvSpPr>
        <p:spPr bwMode="auto">
          <a:xfrm>
            <a:off x="5097472" y="6076950"/>
            <a:ext cx="2903552" cy="341632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dirty="0">
                <a:solidFill>
                  <a:schemeClr val="tx2"/>
                </a:solidFill>
              </a:rPr>
              <a:t>Bjorken, </a:t>
            </a:r>
            <a:r>
              <a:rPr lang="en-US" dirty="0" smtClean="0">
                <a:solidFill>
                  <a:schemeClr val="tx2"/>
                </a:solidFill>
              </a:rPr>
              <a:t>PRD27 </a:t>
            </a:r>
            <a:r>
              <a:rPr lang="en-US" dirty="0">
                <a:solidFill>
                  <a:schemeClr val="tx2"/>
                </a:solidFill>
              </a:rPr>
              <a:t>(1983) 140</a:t>
            </a:r>
            <a:endParaRPr lang="fr-F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Where/when can we find the QGP?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554162"/>
            <a:ext cx="6410340" cy="4525963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Clr>
                <a:srgbClr val="C00000"/>
              </a:buClr>
              <a:buSzPct val="90000"/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Early in the universe (t &lt; 10 </a:t>
            </a:r>
            <a:r>
              <a:rPr lang="el-GR" dirty="0" smtClean="0">
                <a:solidFill>
                  <a:srgbClr val="C00000"/>
                </a:solidFill>
              </a:rPr>
              <a:t>μ</a:t>
            </a:r>
            <a:r>
              <a:rPr lang="en-US" dirty="0" smtClean="0">
                <a:solidFill>
                  <a:srgbClr val="C00000"/>
                </a:solidFill>
              </a:rPr>
              <a:t>s)</a:t>
            </a:r>
          </a:p>
          <a:p>
            <a:pPr lvl="1"/>
            <a:r>
              <a:rPr lang="en-US" dirty="0" smtClean="0"/>
              <a:t>But very little chance to leave relics</a:t>
            </a:r>
          </a:p>
          <a:p>
            <a:pPr lvl="2"/>
            <a:r>
              <a:rPr lang="en-US" dirty="0" smtClean="0"/>
              <a:t>Cold dark matter clumps?</a:t>
            </a:r>
          </a:p>
          <a:p>
            <a:pPr lvl="2"/>
            <a:r>
              <a:rPr lang="en-US" dirty="0" smtClean="0"/>
              <a:t>Inhomogeneous </a:t>
            </a:r>
            <a:r>
              <a:rPr lang="en-US" dirty="0" err="1" smtClean="0"/>
              <a:t>nucleosynthesis</a:t>
            </a:r>
            <a:r>
              <a:rPr lang="en-US" dirty="0" smtClean="0"/>
              <a:t>?</a:t>
            </a:r>
          </a:p>
          <a:p>
            <a:pPr lvl="2"/>
            <a:r>
              <a:rPr lang="en-US" dirty="0" smtClean="0"/>
              <a:t>Baryonic  CDM (strange nuggets)?</a:t>
            </a:r>
          </a:p>
          <a:p>
            <a:pPr marL="514350" indent="-514350">
              <a:buClr>
                <a:srgbClr val="C00000"/>
              </a:buClr>
              <a:buSzPct val="90000"/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Core of a compact star</a:t>
            </a:r>
          </a:p>
          <a:p>
            <a:pPr lvl="1"/>
            <a:r>
              <a:rPr lang="en-US" dirty="0" smtClean="0"/>
              <a:t>But no smoking gun candidate so far</a:t>
            </a:r>
          </a:p>
          <a:p>
            <a:pPr marL="514350" indent="-514350">
              <a:buClr>
                <a:srgbClr val="C00000"/>
              </a:buClr>
              <a:buSzPct val="90000"/>
              <a:buFont typeface="+mj-lt"/>
              <a:buAutoNum type="arabicPeriod"/>
            </a:pPr>
            <a:r>
              <a:rPr lang="en-US" dirty="0" smtClean="0">
                <a:solidFill>
                  <a:srgbClr val="C00000"/>
                </a:solidFill>
              </a:rPr>
              <a:t>In the lab, by colliding heavy ions</a:t>
            </a:r>
          </a:p>
          <a:p>
            <a:pPr lvl="1"/>
            <a:r>
              <a:rPr lang="en-US" dirty="0" smtClean="0"/>
              <a:t>Freedom for the quarks…</a:t>
            </a:r>
          </a:p>
          <a:p>
            <a:pPr lvl="1"/>
            <a:r>
              <a:rPr lang="en-US" dirty="0" smtClean="0"/>
              <a:t>… for some 10</a:t>
            </a:r>
            <a:r>
              <a:rPr lang="en-US" baseline="30000" dirty="0" smtClean="0"/>
              <a:t>–23</a:t>
            </a:r>
            <a:r>
              <a:rPr lang="en-US" dirty="0" smtClean="0"/>
              <a:t> s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pic>
        <p:nvPicPr>
          <p:cNvPr id="7" name="Picture 4" descr="neutronnebula_eso_b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3429000"/>
            <a:ext cx="1525587" cy="1800225"/>
          </a:xfrm>
          <a:prstGeom prst="rect">
            <a:avLst/>
          </a:prstGeom>
          <a:noFill/>
        </p:spPr>
      </p:pic>
      <p:pic>
        <p:nvPicPr>
          <p:cNvPr id="8" name="Picture 5" descr="bang"/>
          <p:cNvPicPr>
            <a:picLocks noChangeAspect="1" noChangeArrowheads="1"/>
          </p:cNvPicPr>
          <p:nvPr/>
        </p:nvPicPr>
        <p:blipFill>
          <a:blip r:embed="rId3"/>
          <a:srcRect l="2298" t="13680" r="43251" b="44180"/>
          <a:stretch>
            <a:fillRect/>
          </a:stretch>
        </p:blipFill>
        <p:spPr bwMode="auto">
          <a:xfrm>
            <a:off x="6227763" y="1308098"/>
            <a:ext cx="2665412" cy="1906588"/>
          </a:xfrm>
          <a:prstGeom prst="rect">
            <a:avLst/>
          </a:prstGeom>
          <a:noFill/>
        </p:spPr>
      </p:pic>
      <p:pic>
        <p:nvPicPr>
          <p:cNvPr id="11" name="Image 10" descr="Collisions_english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7783" b="12499"/>
          <a:stretch>
            <a:fillRect/>
          </a:stretch>
        </p:blipFill>
        <p:spPr>
          <a:xfrm>
            <a:off x="4456922" y="4714884"/>
            <a:ext cx="2972598" cy="2000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More nuclear modifications…</a:t>
            </a:r>
            <a:endParaRPr lang="en-GB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8" name="Picture 5" descr="raa_photon_pi0_eta_4.png                                       0061C1BCMacintosh HD                   87E65A37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4288" y="1487488"/>
            <a:ext cx="6589712" cy="4694237"/>
          </a:xfrm>
          <a:prstGeom prst="rect">
            <a:avLst/>
          </a:prstGeom>
          <a:noFill/>
        </p:spPr>
      </p:pic>
      <p:pic>
        <p:nvPicPr>
          <p:cNvPr id="9" name="Picture 6" descr="raa_photon_pi0_eta_proton_4.png                                0061C1BCMacintosh HD                   87E65A37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4288" y="1482725"/>
            <a:ext cx="6589712" cy="4692650"/>
          </a:xfrm>
          <a:prstGeom prst="rect">
            <a:avLst/>
          </a:prstGeom>
          <a:noFill/>
        </p:spPr>
      </p:pic>
      <p:pic>
        <p:nvPicPr>
          <p:cNvPr id="10" name="Picture 7" descr="raa_photon_pi0_eta_p#61C1BF.png                                0061C1BCMacintosh HD                   87E65A37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4288" y="1490663"/>
            <a:ext cx="6589712" cy="4694237"/>
          </a:xfrm>
          <a:prstGeom prst="rect">
            <a:avLst/>
          </a:prstGeom>
          <a:noFill/>
        </p:spPr>
      </p:pic>
      <p:pic>
        <p:nvPicPr>
          <p:cNvPr id="11" name="Picture 8" descr="raa_photon_pi0_eta_p#61C1BD.png                                0061C1BCMacintosh HD                   87E65A37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4288" y="1490663"/>
            <a:ext cx="6589712" cy="4694237"/>
          </a:xfrm>
          <a:prstGeom prst="rect">
            <a:avLst/>
          </a:prstGeom>
          <a:noFill/>
        </p:spPr>
      </p:pic>
      <p:pic>
        <p:nvPicPr>
          <p:cNvPr id="12" name="Picture 11" descr="open_HF.png                                                    0061A95DMacintosh HD                   87E65A37: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74763" y="1477963"/>
            <a:ext cx="6599237" cy="4700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Higher pt</a:t>
            </a:r>
            <a:endParaRPr lang="en-GB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10" name="Espace réservé du contenu 15" descr="Kensuke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824037" y="1869281"/>
            <a:ext cx="5648325" cy="3895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Hydro fit of spectra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10" name="Picture 28" descr="&#10;pikpHydro.jpg                                                  00500EFBMacintosh HD                   BA80E318: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9319" t="40840" r="39319" b="40840"/>
          <a:stretch>
            <a:fillRect/>
          </a:stretch>
        </p:blipFill>
        <p:spPr bwMode="auto">
          <a:xfrm>
            <a:off x="990180" y="1341438"/>
            <a:ext cx="7623352" cy="5159396"/>
          </a:xfrm>
          <a:prstGeom prst="rect">
            <a:avLst/>
          </a:prstGeom>
          <a:noFill/>
        </p:spPr>
      </p:pic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5731789" y="500042"/>
            <a:ext cx="2626425" cy="646331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dirty="0">
                <a:solidFill>
                  <a:schemeClr val="tx2"/>
                </a:solidFill>
              </a:rPr>
              <a:t>P. Kolb and R. Rapp, 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dirty="0" smtClean="0">
                <a:solidFill>
                  <a:schemeClr val="tx2"/>
                </a:solidFill>
              </a:rPr>
              <a:t>PRC 67 </a:t>
            </a:r>
            <a:r>
              <a:rPr lang="en-US" dirty="0">
                <a:solidFill>
                  <a:schemeClr val="tx2"/>
                </a:solidFill>
              </a:rPr>
              <a:t>044903 (2003)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Vicosity</a:t>
            </a:r>
            <a:r>
              <a:rPr lang="en-GB" dirty="0" smtClean="0"/>
              <a:t>/entropy ratio</a:t>
            </a:r>
            <a:endParaRPr lang="en-GB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285860"/>
            <a:ext cx="6323315" cy="5429288"/>
          </a:xfrm>
          <a:prstGeom prst="rect">
            <a:avLst/>
          </a:prstGeom>
          <a:noFill/>
        </p:spPr>
      </p:pic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5731789" y="500042"/>
            <a:ext cx="2773644" cy="341632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dirty="0" smtClean="0">
                <a:solidFill>
                  <a:schemeClr val="tx2"/>
                </a:solidFill>
              </a:rPr>
              <a:t>G. Wang @ QuarkMatter09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CHARM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1285860"/>
            <a:ext cx="5327650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8" name="Group 18"/>
          <p:cNvGrpSpPr>
            <a:grpSpLocks/>
          </p:cNvGrpSpPr>
          <p:nvPr/>
        </p:nvGrpSpPr>
        <p:grpSpPr bwMode="auto">
          <a:xfrm>
            <a:off x="1044575" y="2409815"/>
            <a:ext cx="6813552" cy="369888"/>
            <a:chOff x="658" y="2074"/>
            <a:chExt cx="4292" cy="233"/>
          </a:xfrm>
        </p:grpSpPr>
        <p:sp>
          <p:nvSpPr>
            <p:cNvPr id="9" name="Line 19"/>
            <p:cNvSpPr>
              <a:spLocks noChangeShapeType="1"/>
            </p:cNvSpPr>
            <p:nvPr/>
          </p:nvSpPr>
          <p:spPr bwMode="auto">
            <a:xfrm>
              <a:off x="658" y="2205"/>
              <a:ext cx="2449" cy="0"/>
            </a:xfrm>
            <a:prstGeom prst="line">
              <a:avLst/>
            </a:prstGeom>
            <a:noFill/>
            <a:ln w="38100">
              <a:solidFill>
                <a:srgbClr val="C0000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20"/>
            <p:cNvSpPr>
              <a:spLocks noChangeShapeType="1"/>
            </p:cNvSpPr>
            <p:nvPr/>
          </p:nvSpPr>
          <p:spPr bwMode="auto">
            <a:xfrm>
              <a:off x="3198" y="2205"/>
              <a:ext cx="771" cy="0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4132" y="2074"/>
              <a:ext cx="81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1800" dirty="0" err="1" smtClean="0">
                  <a:solidFill>
                    <a:srgbClr val="C00000"/>
                  </a:solidFill>
                </a:rPr>
                <a:t>N</a:t>
              </a:r>
              <a:r>
                <a:rPr lang="fr-FR" sz="1800" baseline="-25000" dirty="0" err="1" smtClean="0">
                  <a:solidFill>
                    <a:srgbClr val="C00000"/>
                  </a:solidFill>
                </a:rPr>
                <a:t>coll</a:t>
              </a:r>
              <a:r>
                <a:rPr lang="fr-FR" sz="1800" dirty="0" smtClean="0">
                  <a:solidFill>
                    <a:srgbClr val="C00000"/>
                  </a:solidFill>
                </a:rPr>
                <a:t> </a:t>
              </a:r>
              <a:r>
                <a:rPr lang="fr-FR" sz="1800" dirty="0" err="1" smtClean="0">
                  <a:solidFill>
                    <a:srgbClr val="C00000"/>
                  </a:solidFill>
                </a:rPr>
                <a:t>scaling</a:t>
              </a:r>
              <a:endParaRPr lang="fr-FR" sz="1800" dirty="0">
                <a:solidFill>
                  <a:srgbClr val="C00000"/>
                </a:solidFill>
              </a:endParaRPr>
            </a:p>
          </p:txBody>
        </p:sp>
      </p:grp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6084888" y="3000372"/>
            <a:ext cx="274002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1800" dirty="0"/>
              <a:t>25% </a:t>
            </a:r>
            <a:r>
              <a:rPr lang="fr-FR" sz="1800" dirty="0" err="1" smtClean="0"/>
              <a:t>systematics</a:t>
            </a:r>
            <a:r>
              <a:rPr lang="fr-FR" sz="1800" dirty="0" smtClean="0"/>
              <a:t> </a:t>
            </a:r>
            <a:endParaRPr lang="fr-FR" sz="1800" dirty="0"/>
          </a:p>
          <a:p>
            <a:pPr algn="ctr"/>
            <a:r>
              <a:rPr lang="fr-FR" sz="1800" dirty="0" smtClean="0"/>
              <a:t>(</a:t>
            </a:r>
            <a:r>
              <a:rPr lang="fr-FR" dirty="0" err="1" smtClean="0"/>
              <a:t>need</a:t>
            </a:r>
            <a:r>
              <a:rPr lang="fr-FR" dirty="0" smtClean="0"/>
              <a:t> for a </a:t>
            </a:r>
            <a:r>
              <a:rPr lang="fr-FR" sz="1800" dirty="0" smtClean="0"/>
              <a:t>vertex </a:t>
            </a:r>
            <a:r>
              <a:rPr lang="fr-FR" sz="1800" dirty="0" err="1" smtClean="0"/>
              <a:t>detector</a:t>
            </a:r>
            <a:r>
              <a:rPr lang="fr-FR" sz="1800" dirty="0" smtClean="0"/>
              <a:t>)</a:t>
            </a:r>
            <a:endParaRPr lang="fr-FR" sz="1800" dirty="0"/>
          </a:p>
        </p:txBody>
      </p:sp>
      <p:grpSp>
        <p:nvGrpSpPr>
          <p:cNvPr id="13" name="Group 25"/>
          <p:cNvGrpSpPr>
            <a:grpSpLocks/>
          </p:cNvGrpSpPr>
          <p:nvPr/>
        </p:nvGrpSpPr>
        <p:grpSpPr bwMode="auto">
          <a:xfrm>
            <a:off x="4000500" y="1693848"/>
            <a:ext cx="4521200" cy="1295400"/>
            <a:chOff x="2520" y="1691"/>
            <a:chExt cx="2848" cy="816"/>
          </a:xfrm>
        </p:grpSpPr>
        <p:sp>
          <p:nvSpPr>
            <p:cNvPr id="14" name="Oval 7"/>
            <p:cNvSpPr>
              <a:spLocks noChangeArrowheads="1"/>
            </p:cNvSpPr>
            <p:nvPr/>
          </p:nvSpPr>
          <p:spPr bwMode="auto">
            <a:xfrm>
              <a:off x="2520" y="2144"/>
              <a:ext cx="272" cy="363"/>
            </a:xfrm>
            <a:prstGeom prst="ellips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fr-FR" sz="2000">
                <a:solidFill>
                  <a:srgbClr val="CC0000"/>
                </a:solidFill>
                <a:latin typeface="Arial" charset="0"/>
              </a:endParaRPr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 flipV="1">
              <a:off x="2757" y="1826"/>
              <a:ext cx="1270" cy="409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4095" y="1691"/>
              <a:ext cx="127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000" dirty="0">
                  <a:solidFill>
                    <a:schemeClr val="tx2"/>
                  </a:solidFill>
                </a:rPr>
                <a:t>10 </a:t>
              </a:r>
              <a:r>
                <a:rPr lang="fr-FR" sz="2000" dirty="0" smtClean="0">
                  <a:solidFill>
                    <a:schemeClr val="tx2"/>
                  </a:solidFill>
                </a:rPr>
                <a:t>to 20 </a:t>
              </a:r>
              <a:r>
                <a:rPr lang="fr-FR" sz="2000" dirty="0" err="1" smtClean="0">
                  <a:solidFill>
                    <a:schemeClr val="tx2"/>
                  </a:solidFill>
                </a:rPr>
                <a:t>cc</a:t>
              </a:r>
              <a:r>
                <a:rPr lang="fr-FR" sz="2000" dirty="0" smtClean="0">
                  <a:solidFill>
                    <a:schemeClr val="tx2"/>
                  </a:solidFill>
                </a:rPr>
                <a:t> pairs</a:t>
              </a:r>
              <a:endParaRPr lang="fr-FR" sz="2000" dirty="0">
                <a:solidFill>
                  <a:schemeClr val="tx2"/>
                </a:solidFill>
              </a:endParaRPr>
            </a:p>
          </p:txBody>
        </p:sp>
        <p:sp>
          <p:nvSpPr>
            <p:cNvPr id="17" name="Line 24"/>
            <p:cNvSpPr>
              <a:spLocks noChangeShapeType="1"/>
            </p:cNvSpPr>
            <p:nvPr/>
          </p:nvSpPr>
          <p:spPr bwMode="auto">
            <a:xfrm>
              <a:off x="4814" y="1764"/>
              <a:ext cx="91" cy="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023968" y="4500570"/>
            <a:ext cx="3334246" cy="646331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  <a:buFont typeface="Symbol" pitchFamily="18" charset="2"/>
              <a:buNone/>
            </a:pPr>
            <a:r>
              <a:rPr lang="en-GB" dirty="0" smtClean="0">
                <a:solidFill>
                  <a:schemeClr val="tx2"/>
                </a:solidFill>
              </a:rPr>
              <a:t>PHENIX, PRL 94 (2005) 082301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SzPct val="80000"/>
            </a:pPr>
            <a:r>
              <a:rPr lang="en-US" dirty="0" smtClean="0">
                <a:solidFill>
                  <a:schemeClr val="tx2"/>
                </a:solidFill>
              </a:rPr>
              <a:t>PHENIX, PRC76 (2007) 034904</a:t>
            </a:r>
          </a:p>
        </p:txBody>
      </p:sp>
      <p:pic>
        <p:nvPicPr>
          <p:cNvPr id="19" name="Image 18" descr="snap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3F1BE"/>
              </a:clrFrom>
              <a:clrTo>
                <a:srgbClr val="F3F1B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2909" y="4071942"/>
            <a:ext cx="3799873" cy="27860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link to string theory?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-32" y="1890722"/>
            <a:ext cx="4191000" cy="4395798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Strongly coupled N=4 </a:t>
            </a:r>
            <a:r>
              <a:rPr lang="en-US" u="sng" dirty="0" smtClean="0"/>
              <a:t>super</a:t>
            </a:r>
            <a:r>
              <a:rPr lang="en-US" dirty="0" smtClean="0"/>
              <a:t> Yang Mills theory</a:t>
            </a:r>
          </a:p>
          <a:p>
            <a:pPr algn="ctr"/>
            <a:r>
              <a:rPr lang="en-US" u="sng" dirty="0" smtClean="0"/>
              <a:t>Super</a:t>
            </a:r>
            <a:r>
              <a:rPr lang="en-US" dirty="0" smtClean="0"/>
              <a:t> QCD</a:t>
            </a:r>
          </a:p>
          <a:p>
            <a:pPr algn="ctr"/>
            <a:r>
              <a:rPr lang="en-US" u="sng" dirty="0" smtClean="0"/>
              <a:t>Super</a:t>
            </a:r>
            <a:r>
              <a:rPr lang="en-US" dirty="0" smtClean="0"/>
              <a:t> QGP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sz="half" idx="2"/>
          </p:nvPr>
        </p:nvSpPr>
        <p:spPr>
          <a:xfrm>
            <a:off x="4800632" y="1919310"/>
            <a:ext cx="4343400" cy="47244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Weakly coupled type IIB string theory on AdS</a:t>
            </a:r>
            <a:r>
              <a:rPr lang="en-US" baseline="-25000" dirty="0" smtClean="0"/>
              <a:t>5</a:t>
            </a:r>
            <a:r>
              <a:rPr lang="en-US" dirty="0" smtClean="0"/>
              <a:t>xS</a:t>
            </a:r>
            <a:r>
              <a:rPr lang="en-US" baseline="30000" dirty="0" smtClean="0"/>
              <a:t>5</a:t>
            </a:r>
          </a:p>
          <a:p>
            <a:pPr algn="ctr"/>
            <a:r>
              <a:rPr lang="en-US" dirty="0" smtClean="0"/>
              <a:t>Dual gravity</a:t>
            </a:r>
          </a:p>
          <a:p>
            <a:pPr algn="ctr"/>
            <a:r>
              <a:rPr lang="en-US" dirty="0" smtClean="0"/>
              <a:t>Black hole</a:t>
            </a: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611439" y="428604"/>
            <a:ext cx="2362955" cy="923330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Juan </a:t>
            </a:r>
            <a:r>
              <a:rPr lang="en-US" dirty="0" err="1" smtClean="0">
                <a:solidFill>
                  <a:schemeClr val="tx2"/>
                </a:solidFill>
              </a:rPr>
              <a:t>Maldacena</a:t>
            </a:r>
            <a:r>
              <a:rPr lang="en-US" dirty="0" smtClean="0">
                <a:solidFill>
                  <a:schemeClr val="tx2"/>
                </a:solidFill>
              </a:rPr>
              <a:t>, 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ATMP 38 (1999) 1113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(&gt;4500 citations)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8" name="Image 7" descr="black-hole-exports-energy-by-magnetic-whips-art.jpg"/>
          <p:cNvPicPr>
            <a:picLocks noChangeAspect="1"/>
          </p:cNvPicPr>
          <p:nvPr/>
        </p:nvPicPr>
        <p:blipFill>
          <a:blip r:embed="rId2"/>
          <a:srcRect l="7532" r="7726"/>
          <a:stretch>
            <a:fillRect/>
          </a:stretch>
        </p:blipFill>
        <p:spPr>
          <a:xfrm>
            <a:off x="2928926" y="4143380"/>
            <a:ext cx="2500330" cy="2357454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42844" y="1334144"/>
            <a:ext cx="87868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 Anti de Sitter/Conformal Field Theory correspondence</a:t>
            </a:r>
          </a:p>
        </p:txBody>
      </p:sp>
      <p:sp>
        <p:nvSpPr>
          <p:cNvPr id="20" name="Double flèche horizontale 19"/>
          <p:cNvSpPr/>
          <p:nvPr/>
        </p:nvSpPr>
        <p:spPr>
          <a:xfrm>
            <a:off x="4000496" y="2857496"/>
            <a:ext cx="1071570" cy="50006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3" descr="screenshot_06252k_front_r1177002_t25_ev9"/>
          <p:cNvPicPr>
            <a:picLocks noChangeAspect="1" noChangeArrowheads="1"/>
          </p:cNvPicPr>
          <p:nvPr/>
        </p:nvPicPr>
        <p:blipFill>
          <a:blip r:embed="rId3" cstate="print"/>
          <a:srcRect l="13234" t="1643" r="11960"/>
          <a:stretch>
            <a:fillRect/>
          </a:stretch>
        </p:blipFill>
        <p:spPr bwMode="auto">
          <a:xfrm>
            <a:off x="357158" y="4138634"/>
            <a:ext cx="2327275" cy="2362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</p:pic>
      <p:grpSp>
        <p:nvGrpSpPr>
          <p:cNvPr id="16" name="Groupe 15"/>
          <p:cNvGrpSpPr/>
          <p:nvPr/>
        </p:nvGrpSpPr>
        <p:grpSpPr>
          <a:xfrm>
            <a:off x="5715008" y="3929066"/>
            <a:ext cx="2928958" cy="2500330"/>
            <a:chOff x="5715008" y="3929066"/>
            <a:chExt cx="2928958" cy="2500330"/>
          </a:xfrm>
        </p:grpSpPr>
        <p:sp>
          <p:nvSpPr>
            <p:cNvPr id="14" name="ZoneTexte 13"/>
            <p:cNvSpPr txBox="1"/>
            <p:nvPr/>
          </p:nvSpPr>
          <p:spPr>
            <a:xfrm>
              <a:off x="5715008" y="4572008"/>
              <a:ext cx="2928958" cy="1857388"/>
            </a:xfrm>
            <a:prstGeom prst="rect">
              <a:avLst/>
            </a:prstGeom>
            <a:effectLst>
              <a:outerShdw blurRad="76200" dist="50800" dir="5400000" rotWithShape="0">
                <a:srgbClr val="4E3B30">
                  <a:alpha val="6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>
              <a:normAutofit fontScale="92500" lnSpcReduction="10000"/>
            </a:bodyPr>
            <a:lstStyle/>
            <a:p>
              <a:pPr algn="ctr">
                <a:spcBef>
                  <a:spcPct val="20000"/>
                </a:spcBef>
                <a:buClr>
                  <a:srgbClr val="C00000"/>
                </a:buClr>
                <a:buSzPct val="70000"/>
                <a:buFont typeface="Wingdings"/>
                <a:buChar char="à"/>
              </a:pPr>
              <a:r>
                <a:rPr lang="en-US" sz="2800" dirty="0" smtClean="0"/>
                <a:t>  Can predict </a:t>
              </a:r>
            </a:p>
            <a:p>
              <a:pPr algn="ctr">
                <a:spcBef>
                  <a:spcPct val="20000"/>
                </a:spcBef>
                <a:buClr>
                  <a:srgbClr val="C00000"/>
                </a:buClr>
                <a:buSzPct val="70000"/>
              </a:pPr>
              <a:r>
                <a:rPr lang="en-US" sz="2800" dirty="0" smtClean="0"/>
                <a:t>some properties </a:t>
              </a:r>
            </a:p>
            <a:p>
              <a:pPr algn="ctr">
                <a:spcBef>
                  <a:spcPct val="20000"/>
                </a:spcBef>
                <a:buClr>
                  <a:srgbClr val="C00000"/>
                </a:buClr>
                <a:buSzPct val="70000"/>
              </a:pPr>
              <a:r>
                <a:rPr lang="en-US" sz="2800" dirty="0" smtClean="0"/>
                <a:t>(viscosity/entropy, </a:t>
              </a:r>
            </a:p>
            <a:p>
              <a:pPr algn="ctr">
                <a:spcBef>
                  <a:spcPct val="20000"/>
                </a:spcBef>
                <a:buClr>
                  <a:srgbClr val="C00000"/>
                </a:buClr>
                <a:buSzPct val="70000"/>
              </a:pPr>
              <a:r>
                <a:rPr lang="en-US" sz="2800" dirty="0" smtClean="0"/>
                <a:t>quenching …) </a:t>
              </a:r>
            </a:p>
          </p:txBody>
        </p:sp>
        <p:sp>
          <p:nvSpPr>
            <p:cNvPr id="15" name="Flèche vers le bas 14"/>
            <p:cNvSpPr/>
            <p:nvPr/>
          </p:nvSpPr>
          <p:spPr>
            <a:xfrm>
              <a:off x="6858016" y="3929066"/>
              <a:ext cx="428628" cy="57150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8" grpId="0" build="p"/>
      <p:bldP spid="7" grpId="0" animBg="1"/>
      <p:bldP spid="19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RHIC?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214422"/>
            <a:ext cx="8686800" cy="292895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</a:t>
            </a:r>
            <a:r>
              <a:rPr lang="en-US" dirty="0" smtClean="0"/>
              <a:t>elativistic </a:t>
            </a:r>
            <a:r>
              <a:rPr lang="en-US" dirty="0" smtClean="0">
                <a:solidFill>
                  <a:srgbClr val="C00000"/>
                </a:solidFill>
              </a:rPr>
              <a:t>H</a:t>
            </a:r>
            <a:r>
              <a:rPr lang="en-US" dirty="0" smtClean="0"/>
              <a:t>eavy </a:t>
            </a:r>
            <a:r>
              <a:rPr lang="en-US" dirty="0" smtClean="0">
                <a:solidFill>
                  <a:srgbClr val="C00000"/>
                </a:solidFill>
              </a:rPr>
              <a:t>I</a:t>
            </a:r>
            <a:r>
              <a:rPr lang="en-US" dirty="0" smtClean="0"/>
              <a:t>on </a:t>
            </a:r>
            <a:r>
              <a:rPr lang="en-US" dirty="0" smtClean="0">
                <a:solidFill>
                  <a:srgbClr val="C00000"/>
                </a:solidFill>
              </a:rPr>
              <a:t>C</a:t>
            </a:r>
            <a:r>
              <a:rPr lang="en-US" dirty="0" smtClean="0"/>
              <a:t>ollider</a:t>
            </a:r>
          </a:p>
          <a:p>
            <a:pPr>
              <a:buNone/>
            </a:pPr>
            <a:r>
              <a:rPr lang="en-US" dirty="0" smtClean="0"/>
              <a:t>@ </a:t>
            </a:r>
            <a:r>
              <a:rPr lang="en-US" dirty="0" smtClean="0">
                <a:solidFill>
                  <a:srgbClr val="C00000"/>
                </a:solidFill>
              </a:rPr>
              <a:t>B</a:t>
            </a:r>
            <a:r>
              <a:rPr lang="en-US" dirty="0" smtClean="0"/>
              <a:t>rookhaven </a:t>
            </a:r>
            <a:r>
              <a:rPr lang="en-US" dirty="0" smtClean="0">
                <a:solidFill>
                  <a:srgbClr val="C00000"/>
                </a:solidFill>
              </a:rPr>
              <a:t>N</a:t>
            </a:r>
            <a:r>
              <a:rPr lang="en-US" dirty="0" smtClean="0"/>
              <a:t>ational </a:t>
            </a:r>
            <a:r>
              <a:rPr lang="en-US" dirty="0" smtClean="0">
                <a:solidFill>
                  <a:srgbClr val="C00000"/>
                </a:solidFill>
              </a:rPr>
              <a:t>L</a:t>
            </a:r>
            <a:r>
              <a:rPr lang="en-US" dirty="0" smtClean="0"/>
              <a:t>ab.</a:t>
            </a:r>
          </a:p>
          <a:p>
            <a:r>
              <a:rPr lang="en-US" dirty="0" smtClean="0"/>
              <a:t>First collisions in 2000, running…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2 large (STAR &amp; PHENIX) &gt;2x600</a:t>
            </a:r>
            <a:r>
              <a:rPr lang="en-US" b="1" dirty="0" smtClean="0">
                <a:solidFill>
                  <a:srgbClr val="C00000"/>
                </a:solidFill>
                <a:sym typeface="Webdings"/>
              </a:rPr>
              <a:t>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</a:p>
          <a:p>
            <a:pPr>
              <a:buNone/>
            </a:pPr>
            <a:r>
              <a:rPr lang="en-US" dirty="0" smtClean="0"/>
              <a:t>+ </a:t>
            </a:r>
            <a:r>
              <a:rPr lang="en-US" dirty="0" smtClean="0">
                <a:solidFill>
                  <a:schemeClr val="accent1"/>
                </a:solidFill>
              </a:rPr>
              <a:t>2 smaller (PHOBOS &amp; BRAHMS) </a:t>
            </a:r>
            <a:r>
              <a:rPr lang="en-US" dirty="0" smtClean="0"/>
              <a:t>experiments</a:t>
            </a:r>
          </a:p>
          <a:p>
            <a:r>
              <a:rPr lang="en-US" dirty="0" smtClean="0"/>
              <a:t>Can collide anything from </a:t>
            </a:r>
            <a:r>
              <a:rPr lang="en-US" dirty="0" err="1" smtClean="0"/>
              <a:t>p+p</a:t>
            </a:r>
            <a:r>
              <a:rPr lang="en-US" dirty="0" smtClean="0"/>
              <a:t> (up to 500GeV, in 2009) </a:t>
            </a:r>
          </a:p>
          <a:p>
            <a:pPr>
              <a:buNone/>
            </a:pPr>
            <a:r>
              <a:rPr lang="en-US" dirty="0" smtClean="0"/>
              <a:t>to </a:t>
            </a:r>
            <a:r>
              <a:rPr lang="en-US" dirty="0" err="1" smtClean="0"/>
              <a:t>Au+Au</a:t>
            </a:r>
            <a:r>
              <a:rPr lang="en-US" dirty="0" smtClean="0"/>
              <a:t> (up to 200GeV per nucleon pairs)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8" name="Picture 1027" descr="Vuesatellit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5" y="4071942"/>
            <a:ext cx="4532096" cy="2643206"/>
          </a:xfrm>
          <a:prstGeom prst="rect">
            <a:avLst/>
          </a:prstGeom>
          <a:noFill/>
        </p:spPr>
      </p:pic>
      <p:pic>
        <p:nvPicPr>
          <p:cNvPr id="10" name="Picture 1029" descr="ring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500042"/>
            <a:ext cx="2911157" cy="2290706"/>
          </a:xfrm>
          <a:prstGeom prst="rect">
            <a:avLst/>
          </a:prstGeom>
          <a:noFill/>
        </p:spPr>
      </p:pic>
      <p:grpSp>
        <p:nvGrpSpPr>
          <p:cNvPr id="15" name="Groupe 14"/>
          <p:cNvGrpSpPr/>
          <p:nvPr/>
        </p:nvGrpSpPr>
        <p:grpSpPr>
          <a:xfrm>
            <a:off x="4857752" y="4048150"/>
            <a:ext cx="3608959" cy="2666997"/>
            <a:chOff x="4857752" y="4048150"/>
            <a:chExt cx="3608959" cy="2666997"/>
          </a:xfrm>
        </p:grpSpPr>
        <p:pic>
          <p:nvPicPr>
            <p:cNvPr id="9" name="Picture 1030" descr="Vuecomment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58608" y="4048150"/>
              <a:ext cx="3608103" cy="2666997"/>
            </a:xfrm>
            <a:prstGeom prst="rect">
              <a:avLst/>
            </a:prstGeom>
            <a:noFill/>
            <a:ln w="12700">
              <a:solidFill>
                <a:schemeClr val="bg1"/>
              </a:solidFill>
              <a:miter lim="800000"/>
              <a:headEnd/>
              <a:tailEnd/>
            </a:ln>
          </p:spPr>
        </p:pic>
        <p:sp>
          <p:nvSpPr>
            <p:cNvPr id="11" name="ZoneTexte 10"/>
            <p:cNvSpPr txBox="1"/>
            <p:nvPr/>
          </p:nvSpPr>
          <p:spPr>
            <a:xfrm>
              <a:off x="6213738" y="4857760"/>
              <a:ext cx="914400" cy="428628"/>
            </a:xfrm>
            <a:prstGeom prst="rect">
              <a:avLst/>
            </a:prstGeom>
          </p:spPr>
          <p:txBody>
            <a:bodyPr vert="horz" wrap="none" rtlCol="0">
              <a:norm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70000"/>
              </a:pPr>
              <a:r>
                <a:rPr lang="en-US" sz="1600" dirty="0" smtClean="0">
                  <a:solidFill>
                    <a:srgbClr val="C00000"/>
                  </a:solidFill>
                </a:rPr>
                <a:t>STAR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 rot="1857247">
              <a:off x="4902871" y="4678746"/>
              <a:ext cx="914400" cy="428628"/>
            </a:xfrm>
            <a:prstGeom prst="rect">
              <a:avLst/>
            </a:prstGeom>
          </p:spPr>
          <p:txBody>
            <a:bodyPr vert="horz" wrap="none" rtlCol="0">
              <a:norm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70000"/>
              </a:pPr>
              <a:r>
                <a:rPr lang="en-US" sz="1600" dirty="0" smtClean="0">
                  <a:solidFill>
                    <a:srgbClr val="C00000"/>
                  </a:solidFill>
                </a:rPr>
                <a:t>PHENIX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 rot="20403260">
              <a:off x="4857752" y="4114839"/>
              <a:ext cx="914400" cy="428628"/>
            </a:xfrm>
            <a:prstGeom prst="rect">
              <a:avLst/>
            </a:prstGeom>
          </p:spPr>
          <p:txBody>
            <a:bodyPr vert="horz" wrap="none" rtlCol="0">
              <a:norm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70000"/>
              </a:pPr>
              <a:r>
                <a:rPr lang="en-US" sz="1600" dirty="0" smtClean="0">
                  <a:solidFill>
                    <a:schemeClr val="accent1"/>
                  </a:solidFill>
                </a:rPr>
                <a:t>PHOBOS</a:t>
              </a:r>
            </a:p>
          </p:txBody>
        </p:sp>
        <p:sp>
          <p:nvSpPr>
            <p:cNvPr id="14" name="ZoneTexte 13"/>
            <p:cNvSpPr txBox="1"/>
            <p:nvPr/>
          </p:nvSpPr>
          <p:spPr>
            <a:xfrm rot="1268658">
              <a:off x="7369138" y="4135764"/>
              <a:ext cx="914400" cy="428628"/>
            </a:xfrm>
            <a:prstGeom prst="rect">
              <a:avLst/>
            </a:prstGeom>
          </p:spPr>
          <p:txBody>
            <a:bodyPr vert="horz" wrap="none" rtlCol="0">
              <a:normAutofit/>
            </a:bodyPr>
            <a:lstStyle/>
            <a:p>
              <a:pPr>
                <a:spcBef>
                  <a:spcPct val="20000"/>
                </a:spcBef>
                <a:buClr>
                  <a:schemeClr val="accent1"/>
                </a:buClr>
                <a:buSzPct val="70000"/>
              </a:pPr>
              <a:r>
                <a:rPr lang="en-US" sz="1600" dirty="0" smtClean="0">
                  <a:solidFill>
                    <a:schemeClr val="accent1"/>
                  </a:solidFill>
                </a:rPr>
                <a:t>BRAHMS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strategy? (and jargon)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4800" y="1341438"/>
            <a:ext cx="4191000" cy="55165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Predict a QGP signature </a:t>
            </a:r>
          </a:p>
          <a:p>
            <a:r>
              <a:rPr lang="en-US" dirty="0" smtClean="0"/>
              <a:t>Look at it versus A+A collision </a:t>
            </a:r>
            <a:r>
              <a:rPr lang="en-US" u="sng" dirty="0" smtClean="0"/>
              <a:t>centrality</a:t>
            </a:r>
            <a:r>
              <a:rPr lang="en-US" dirty="0" smtClean="0"/>
              <a:t> →</a:t>
            </a:r>
          </a:p>
          <a:p>
            <a:r>
              <a:rPr lang="en-US" dirty="0" smtClean="0"/>
              <a:t>Compare to </a:t>
            </a:r>
            <a:r>
              <a:rPr lang="en-US" dirty="0" err="1" smtClean="0"/>
              <a:t>p+p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Nuclear modification factor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Without QGP, hard probes should have R</a:t>
            </a:r>
            <a:r>
              <a:rPr lang="en-US" baseline="-25000" dirty="0" smtClean="0"/>
              <a:t>AA </a:t>
            </a:r>
            <a:r>
              <a:rPr lang="en-US" dirty="0" smtClean="0"/>
              <a:t>= 1</a:t>
            </a:r>
          </a:p>
          <a:p>
            <a:r>
              <a:rPr lang="en-US" dirty="0" smtClean="0"/>
              <a:t>Compare to </a:t>
            </a:r>
            <a:r>
              <a:rPr lang="en-US" dirty="0" err="1" smtClean="0"/>
              <a:t>p+A</a:t>
            </a:r>
            <a:r>
              <a:rPr lang="en-US" dirty="0" smtClean="0"/>
              <a:t> (or </a:t>
            </a:r>
            <a:r>
              <a:rPr lang="en-US" dirty="0" err="1" smtClean="0"/>
              <a:t>d+A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Check that normal nuclear matter cannot account for deviations…</a:t>
            </a:r>
          </a:p>
        </p:txBody>
      </p:sp>
      <p:sp>
        <p:nvSpPr>
          <p:cNvPr id="61" name="Espace réservé du contenu 60"/>
          <p:cNvSpPr>
            <a:spLocks noGrp="1"/>
          </p:cNvSpPr>
          <p:nvPr>
            <p:ph sz="half" idx="2"/>
          </p:nvPr>
        </p:nvSpPr>
        <p:spPr>
          <a:xfrm>
            <a:off x="4572000" y="1341438"/>
            <a:ext cx="4419600" cy="49831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Non zero impact parameter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Number of spectators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Number of participants </a:t>
            </a:r>
            <a:r>
              <a:rPr lang="en-US" dirty="0" err="1" smtClean="0">
                <a:solidFill>
                  <a:srgbClr val="C00000"/>
                </a:solidFill>
              </a:rPr>
              <a:t>N</a:t>
            </a:r>
            <a:r>
              <a:rPr lang="en-US" baseline="-25000" dirty="0" err="1" smtClean="0">
                <a:solidFill>
                  <a:srgbClr val="C00000"/>
                </a:solidFill>
              </a:rPr>
              <a:t>part</a:t>
            </a:r>
            <a:endParaRPr lang="en-US" baseline="-25000" dirty="0" smtClean="0">
              <a:solidFill>
                <a:srgbClr val="C00000"/>
              </a:solidFill>
            </a:endParaRP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Number of NN collisions </a:t>
            </a:r>
            <a:r>
              <a:rPr lang="en-US" dirty="0" err="1" smtClean="0">
                <a:solidFill>
                  <a:srgbClr val="C00000"/>
                </a:solidFill>
              </a:rPr>
              <a:t>N</a:t>
            </a:r>
            <a:r>
              <a:rPr lang="en-US" baseline="-25000" dirty="0" err="1" smtClean="0">
                <a:solidFill>
                  <a:srgbClr val="C00000"/>
                </a:solidFill>
              </a:rPr>
              <a:t>coll</a:t>
            </a:r>
            <a:endParaRPr lang="en-US" baseline="-25000" dirty="0">
              <a:solidFill>
                <a:srgbClr val="C0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62" name="Groupe 61"/>
          <p:cNvGrpSpPr/>
          <p:nvPr/>
        </p:nvGrpSpPr>
        <p:grpSpPr>
          <a:xfrm>
            <a:off x="5007004" y="2928934"/>
            <a:ext cx="3636962" cy="2754313"/>
            <a:chOff x="642910" y="3246455"/>
            <a:chExt cx="3636962" cy="2754313"/>
          </a:xfrm>
        </p:grpSpPr>
        <p:sp>
          <p:nvSpPr>
            <p:cNvPr id="63" name="Freeform 47"/>
            <p:cNvSpPr>
              <a:spLocks/>
            </p:cNvSpPr>
            <p:nvPr/>
          </p:nvSpPr>
          <p:spPr bwMode="auto">
            <a:xfrm rot="11267865">
              <a:off x="3546447" y="3246455"/>
              <a:ext cx="390525" cy="371475"/>
            </a:xfrm>
            <a:custGeom>
              <a:avLst/>
              <a:gdLst/>
              <a:ahLst/>
              <a:cxnLst>
                <a:cxn ang="0">
                  <a:pos x="430" y="0"/>
                </a:cxn>
                <a:cxn ang="0">
                  <a:pos x="177" y="379"/>
                </a:cxn>
                <a:cxn ang="0">
                  <a:pos x="0" y="379"/>
                </a:cxn>
                <a:cxn ang="0">
                  <a:pos x="168" y="622"/>
                </a:cxn>
                <a:cxn ang="0">
                  <a:pos x="631" y="379"/>
                </a:cxn>
                <a:cxn ang="0">
                  <a:pos x="465" y="382"/>
                </a:cxn>
                <a:cxn ang="0">
                  <a:pos x="720" y="0"/>
                </a:cxn>
                <a:cxn ang="0">
                  <a:pos x="430" y="0"/>
                </a:cxn>
              </a:cxnLst>
              <a:rect l="0" t="0" r="r" b="b"/>
              <a:pathLst>
                <a:path w="720" h="622">
                  <a:moveTo>
                    <a:pt x="430" y="0"/>
                  </a:moveTo>
                  <a:lnTo>
                    <a:pt x="177" y="379"/>
                  </a:lnTo>
                  <a:lnTo>
                    <a:pt x="0" y="379"/>
                  </a:lnTo>
                  <a:lnTo>
                    <a:pt x="168" y="622"/>
                  </a:lnTo>
                  <a:lnTo>
                    <a:pt x="631" y="379"/>
                  </a:lnTo>
                  <a:lnTo>
                    <a:pt x="465" y="382"/>
                  </a:lnTo>
                  <a:lnTo>
                    <a:pt x="720" y="0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prstDash val="solid"/>
              <a:round/>
              <a:headEnd/>
              <a:tailEnd/>
            </a:ln>
            <a:effectLst/>
            <a:scene3d>
              <a:camera prst="legacyPerspectiveTopRight">
                <a:rot lat="20099999" lon="21299999" rev="0"/>
              </a:camera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64" name="Line 48"/>
            <p:cNvSpPr>
              <a:spLocks noChangeShapeType="1"/>
            </p:cNvSpPr>
            <p:nvPr/>
          </p:nvSpPr>
          <p:spPr bwMode="auto">
            <a:xfrm rot="467865" flipH="1">
              <a:off x="1454122" y="3376630"/>
              <a:ext cx="676275" cy="1103313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49"/>
            <p:cNvSpPr>
              <a:spLocks noChangeShapeType="1"/>
            </p:cNvSpPr>
            <p:nvPr/>
          </p:nvSpPr>
          <p:spPr bwMode="auto">
            <a:xfrm rot="467865" flipH="1">
              <a:off x="1777972" y="3421080"/>
              <a:ext cx="665162" cy="108585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50"/>
            <p:cNvSpPr>
              <a:spLocks noChangeShapeType="1"/>
            </p:cNvSpPr>
            <p:nvPr/>
          </p:nvSpPr>
          <p:spPr bwMode="auto">
            <a:xfrm rot="467865">
              <a:off x="2020860" y="3789380"/>
              <a:ext cx="2227262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51"/>
            <p:cNvSpPr>
              <a:spLocks noChangeShapeType="1"/>
            </p:cNvSpPr>
            <p:nvPr/>
          </p:nvSpPr>
          <p:spPr bwMode="auto">
            <a:xfrm rot="467865">
              <a:off x="1814485" y="4881580"/>
              <a:ext cx="1566862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AutoShape 52"/>
            <p:cNvSpPr>
              <a:spLocks noChangeArrowheads="1"/>
            </p:cNvSpPr>
            <p:nvPr/>
          </p:nvSpPr>
          <p:spPr bwMode="auto">
            <a:xfrm rot="467865">
              <a:off x="741335" y="3475055"/>
              <a:ext cx="3538537" cy="2141538"/>
            </a:xfrm>
            <a:prstGeom prst="parallelogram">
              <a:avLst>
                <a:gd name="adj" fmla="val 61305"/>
              </a:avLst>
            </a:prstGeom>
            <a:noFill/>
            <a:ln w="28575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53"/>
            <p:cNvSpPr>
              <a:spLocks noChangeShapeType="1"/>
            </p:cNvSpPr>
            <p:nvPr/>
          </p:nvSpPr>
          <p:spPr bwMode="auto">
            <a:xfrm rot="467865" flipH="1">
              <a:off x="642910" y="4924443"/>
              <a:ext cx="284162" cy="466725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54"/>
            <p:cNvSpPr>
              <a:spLocks noChangeShapeType="1"/>
            </p:cNvSpPr>
            <p:nvPr/>
          </p:nvSpPr>
          <p:spPr bwMode="auto">
            <a:xfrm rot="467865" flipH="1">
              <a:off x="1916085" y="3451243"/>
              <a:ext cx="822325" cy="1343025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Freeform 55"/>
            <p:cNvSpPr>
              <a:spLocks/>
            </p:cNvSpPr>
            <p:nvPr/>
          </p:nvSpPr>
          <p:spPr bwMode="auto">
            <a:xfrm rot="11267865" flipV="1">
              <a:off x="1754160" y="4611705"/>
              <a:ext cx="276225" cy="858838"/>
            </a:xfrm>
            <a:custGeom>
              <a:avLst/>
              <a:gdLst/>
              <a:ahLst/>
              <a:cxnLst>
                <a:cxn ang="0">
                  <a:pos x="84" y="643"/>
                </a:cxn>
                <a:cxn ang="0">
                  <a:pos x="24" y="519"/>
                </a:cxn>
                <a:cxn ang="0">
                  <a:pos x="1" y="351"/>
                </a:cxn>
                <a:cxn ang="0">
                  <a:pos x="30" y="205"/>
                </a:cxn>
                <a:cxn ang="0">
                  <a:pos x="100" y="73"/>
                </a:cxn>
                <a:cxn ang="0">
                  <a:pos x="166" y="4"/>
                </a:cxn>
                <a:cxn ang="0">
                  <a:pos x="225" y="171"/>
                </a:cxn>
                <a:cxn ang="0">
                  <a:pos x="249" y="337"/>
                </a:cxn>
                <a:cxn ang="0">
                  <a:pos x="241" y="514"/>
                </a:cxn>
                <a:cxn ang="0">
                  <a:pos x="199" y="636"/>
                </a:cxn>
                <a:cxn ang="0">
                  <a:pos x="142" y="712"/>
                </a:cxn>
                <a:cxn ang="0">
                  <a:pos x="84" y="643"/>
                </a:cxn>
              </a:cxnLst>
              <a:rect l="0" t="0" r="r" b="b"/>
              <a:pathLst>
                <a:path w="252" h="715">
                  <a:moveTo>
                    <a:pt x="84" y="643"/>
                  </a:moveTo>
                  <a:cubicBezTo>
                    <a:pt x="64" y="611"/>
                    <a:pt x="38" y="568"/>
                    <a:pt x="24" y="519"/>
                  </a:cubicBezTo>
                  <a:cubicBezTo>
                    <a:pt x="10" y="470"/>
                    <a:pt x="0" y="403"/>
                    <a:pt x="1" y="351"/>
                  </a:cubicBezTo>
                  <a:cubicBezTo>
                    <a:pt x="2" y="299"/>
                    <a:pt x="14" y="251"/>
                    <a:pt x="30" y="205"/>
                  </a:cubicBezTo>
                  <a:cubicBezTo>
                    <a:pt x="46" y="159"/>
                    <a:pt x="77" y="106"/>
                    <a:pt x="100" y="73"/>
                  </a:cubicBezTo>
                  <a:cubicBezTo>
                    <a:pt x="123" y="40"/>
                    <a:pt x="163" y="0"/>
                    <a:pt x="166" y="4"/>
                  </a:cubicBezTo>
                  <a:cubicBezTo>
                    <a:pt x="198" y="57"/>
                    <a:pt x="212" y="120"/>
                    <a:pt x="225" y="171"/>
                  </a:cubicBezTo>
                  <a:cubicBezTo>
                    <a:pt x="239" y="226"/>
                    <a:pt x="246" y="280"/>
                    <a:pt x="249" y="337"/>
                  </a:cubicBezTo>
                  <a:cubicBezTo>
                    <a:pt x="252" y="394"/>
                    <a:pt x="249" y="464"/>
                    <a:pt x="241" y="514"/>
                  </a:cubicBezTo>
                  <a:cubicBezTo>
                    <a:pt x="233" y="564"/>
                    <a:pt x="216" y="603"/>
                    <a:pt x="199" y="636"/>
                  </a:cubicBezTo>
                  <a:cubicBezTo>
                    <a:pt x="182" y="669"/>
                    <a:pt x="142" y="715"/>
                    <a:pt x="142" y="712"/>
                  </a:cubicBezTo>
                  <a:cubicBezTo>
                    <a:pt x="142" y="711"/>
                    <a:pt x="104" y="675"/>
                    <a:pt x="84" y="643"/>
                  </a:cubicBezTo>
                  <a:close/>
                </a:path>
              </a:pathLst>
            </a:custGeom>
            <a:solidFill>
              <a:schemeClr val="bg1"/>
            </a:solidFill>
            <a:ln w="38100" cap="flat" cmpd="sng">
              <a:solidFill>
                <a:schemeClr val="bg1"/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56"/>
            <p:cNvSpPr>
              <a:spLocks noChangeShapeType="1"/>
            </p:cNvSpPr>
            <p:nvPr/>
          </p:nvSpPr>
          <p:spPr bwMode="auto">
            <a:xfrm rot="467865" flipH="1">
              <a:off x="1606522" y="4546618"/>
              <a:ext cx="606425" cy="989013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3" name="Group 57"/>
            <p:cNvGrpSpPr>
              <a:grpSpLocks/>
            </p:cNvGrpSpPr>
            <p:nvPr/>
          </p:nvGrpSpPr>
          <p:grpSpPr bwMode="auto">
            <a:xfrm rot="240000">
              <a:off x="2847947" y="3394093"/>
              <a:ext cx="1123950" cy="1200150"/>
              <a:chOff x="3157" y="3025"/>
              <a:chExt cx="1026" cy="999"/>
            </a:xfrm>
          </p:grpSpPr>
          <p:grpSp>
            <p:nvGrpSpPr>
              <p:cNvPr id="145" name="Group 58"/>
              <p:cNvGrpSpPr>
                <a:grpSpLocks/>
              </p:cNvGrpSpPr>
              <p:nvPr/>
            </p:nvGrpSpPr>
            <p:grpSpPr bwMode="auto">
              <a:xfrm>
                <a:off x="3157" y="3025"/>
                <a:ext cx="1026" cy="999"/>
                <a:chOff x="4130" y="2180"/>
                <a:chExt cx="1026" cy="999"/>
              </a:xfrm>
            </p:grpSpPr>
            <p:sp>
              <p:nvSpPr>
                <p:cNvPr id="147" name="Oval 59"/>
                <p:cNvSpPr>
                  <a:spLocks noChangeArrowheads="1"/>
                </p:cNvSpPr>
                <p:nvPr/>
              </p:nvSpPr>
              <p:spPr bwMode="auto">
                <a:xfrm>
                  <a:off x="4153" y="2181"/>
                  <a:ext cx="981" cy="9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8" name="Oval 60"/>
                <p:cNvSpPr>
                  <a:spLocks noChangeArrowheads="1"/>
                </p:cNvSpPr>
                <p:nvPr/>
              </p:nvSpPr>
              <p:spPr bwMode="auto">
                <a:xfrm>
                  <a:off x="4153" y="2180"/>
                  <a:ext cx="981" cy="981"/>
                </a:xfrm>
                <a:prstGeom prst="ellips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49" name="Freeform 61"/>
                <p:cNvSpPr>
                  <a:spLocks/>
                </p:cNvSpPr>
                <p:nvPr/>
              </p:nvSpPr>
              <p:spPr bwMode="auto">
                <a:xfrm>
                  <a:off x="4130" y="2579"/>
                  <a:ext cx="1026" cy="600"/>
                </a:xfrm>
                <a:custGeom>
                  <a:avLst/>
                  <a:gdLst/>
                  <a:ahLst/>
                  <a:cxnLst>
                    <a:cxn ang="0">
                      <a:pos x="43" y="123"/>
                    </a:cxn>
                    <a:cxn ang="0">
                      <a:pos x="120" y="181"/>
                    </a:cxn>
                    <a:cxn ang="0">
                      <a:pos x="262" y="250"/>
                    </a:cxn>
                    <a:cxn ang="0">
                      <a:pos x="432" y="280"/>
                    </a:cxn>
                    <a:cxn ang="0">
                      <a:pos x="634" y="259"/>
                    </a:cxn>
                    <a:cxn ang="0">
                      <a:pos x="799" y="201"/>
                    </a:cxn>
                    <a:cxn ang="0">
                      <a:pos x="937" y="90"/>
                    </a:cxn>
                    <a:cxn ang="0">
                      <a:pos x="1026" y="9"/>
                    </a:cxn>
                    <a:cxn ang="0">
                      <a:pos x="1019" y="144"/>
                    </a:cxn>
                    <a:cxn ang="0">
                      <a:pos x="992" y="267"/>
                    </a:cxn>
                    <a:cxn ang="0">
                      <a:pos x="929" y="384"/>
                    </a:cxn>
                    <a:cxn ang="0">
                      <a:pos x="857" y="467"/>
                    </a:cxn>
                    <a:cxn ang="0">
                      <a:pos x="749" y="542"/>
                    </a:cxn>
                    <a:cxn ang="0">
                      <a:pos x="610" y="588"/>
                    </a:cxn>
                    <a:cxn ang="0">
                      <a:pos x="455" y="594"/>
                    </a:cxn>
                    <a:cxn ang="0">
                      <a:pos x="310" y="553"/>
                    </a:cxn>
                    <a:cxn ang="0">
                      <a:pos x="193" y="479"/>
                    </a:cxn>
                    <a:cxn ang="0">
                      <a:pos x="95" y="368"/>
                    </a:cxn>
                    <a:cxn ang="0">
                      <a:pos x="36" y="237"/>
                    </a:cxn>
                    <a:cxn ang="0">
                      <a:pos x="1" y="73"/>
                    </a:cxn>
                    <a:cxn ang="0">
                      <a:pos x="43" y="123"/>
                    </a:cxn>
                  </a:cxnLst>
                  <a:rect l="0" t="0" r="r" b="b"/>
                  <a:pathLst>
                    <a:path w="1026" h="600">
                      <a:moveTo>
                        <a:pt x="43" y="123"/>
                      </a:moveTo>
                      <a:cubicBezTo>
                        <a:pt x="61" y="136"/>
                        <a:pt x="84" y="160"/>
                        <a:pt x="120" y="181"/>
                      </a:cubicBezTo>
                      <a:cubicBezTo>
                        <a:pt x="156" y="202"/>
                        <a:pt x="210" y="233"/>
                        <a:pt x="262" y="250"/>
                      </a:cubicBezTo>
                      <a:cubicBezTo>
                        <a:pt x="314" y="267"/>
                        <a:pt x="370" y="279"/>
                        <a:pt x="432" y="280"/>
                      </a:cubicBezTo>
                      <a:cubicBezTo>
                        <a:pt x="494" y="281"/>
                        <a:pt x="573" y="272"/>
                        <a:pt x="634" y="259"/>
                      </a:cubicBezTo>
                      <a:cubicBezTo>
                        <a:pt x="695" y="246"/>
                        <a:pt x="749" y="229"/>
                        <a:pt x="799" y="201"/>
                      </a:cubicBezTo>
                      <a:cubicBezTo>
                        <a:pt x="849" y="173"/>
                        <a:pt x="899" y="122"/>
                        <a:pt x="937" y="90"/>
                      </a:cubicBezTo>
                      <a:cubicBezTo>
                        <a:pt x="975" y="58"/>
                        <a:pt x="1012" y="0"/>
                        <a:pt x="1026" y="9"/>
                      </a:cubicBezTo>
                      <a:cubicBezTo>
                        <a:pt x="1021" y="13"/>
                        <a:pt x="1025" y="101"/>
                        <a:pt x="1019" y="144"/>
                      </a:cubicBezTo>
                      <a:cubicBezTo>
                        <a:pt x="1013" y="187"/>
                        <a:pt x="1007" y="227"/>
                        <a:pt x="992" y="267"/>
                      </a:cubicBezTo>
                      <a:cubicBezTo>
                        <a:pt x="978" y="307"/>
                        <a:pt x="952" y="351"/>
                        <a:pt x="929" y="384"/>
                      </a:cubicBezTo>
                      <a:cubicBezTo>
                        <a:pt x="907" y="417"/>
                        <a:pt x="886" y="440"/>
                        <a:pt x="857" y="467"/>
                      </a:cubicBezTo>
                      <a:cubicBezTo>
                        <a:pt x="827" y="493"/>
                        <a:pt x="790" y="521"/>
                        <a:pt x="749" y="542"/>
                      </a:cubicBezTo>
                      <a:cubicBezTo>
                        <a:pt x="708" y="562"/>
                        <a:pt x="659" y="580"/>
                        <a:pt x="610" y="588"/>
                      </a:cubicBezTo>
                      <a:cubicBezTo>
                        <a:pt x="561" y="596"/>
                        <a:pt x="505" y="600"/>
                        <a:pt x="455" y="594"/>
                      </a:cubicBezTo>
                      <a:cubicBezTo>
                        <a:pt x="404" y="588"/>
                        <a:pt x="353" y="572"/>
                        <a:pt x="310" y="553"/>
                      </a:cubicBezTo>
                      <a:cubicBezTo>
                        <a:pt x="267" y="533"/>
                        <a:pt x="229" y="510"/>
                        <a:pt x="193" y="479"/>
                      </a:cubicBezTo>
                      <a:cubicBezTo>
                        <a:pt x="157" y="448"/>
                        <a:pt x="121" y="408"/>
                        <a:pt x="95" y="368"/>
                      </a:cubicBezTo>
                      <a:cubicBezTo>
                        <a:pt x="69" y="328"/>
                        <a:pt x="52" y="286"/>
                        <a:pt x="36" y="237"/>
                      </a:cubicBezTo>
                      <a:cubicBezTo>
                        <a:pt x="20" y="188"/>
                        <a:pt x="0" y="92"/>
                        <a:pt x="1" y="73"/>
                      </a:cubicBezTo>
                      <a:lnTo>
                        <a:pt x="43" y="123"/>
                      </a:lnTo>
                      <a:close/>
                    </a:path>
                  </a:pathLst>
                </a:custGeom>
                <a:solidFill>
                  <a:schemeClr val="bg1">
                    <a:alpha val="50000"/>
                  </a:schemeClr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50" name="Freeform 62"/>
                <p:cNvSpPr>
                  <a:spLocks/>
                </p:cNvSpPr>
                <p:nvPr/>
              </p:nvSpPr>
              <p:spPr bwMode="auto">
                <a:xfrm>
                  <a:off x="4153" y="2604"/>
                  <a:ext cx="979" cy="25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101" y="160"/>
                    </a:cxn>
                    <a:cxn ang="0">
                      <a:pos x="263" y="232"/>
                    </a:cxn>
                    <a:cxn ang="0">
                      <a:pos x="404" y="256"/>
                    </a:cxn>
                    <a:cxn ang="0">
                      <a:pos x="608" y="238"/>
                    </a:cxn>
                    <a:cxn ang="0">
                      <a:pos x="800" y="160"/>
                    </a:cxn>
                    <a:cxn ang="0">
                      <a:pos x="979" y="0"/>
                    </a:cxn>
                  </a:cxnLst>
                  <a:rect l="0" t="0" r="r" b="b"/>
                  <a:pathLst>
                    <a:path w="979" h="257">
                      <a:moveTo>
                        <a:pt x="0" y="78"/>
                      </a:moveTo>
                      <a:cubicBezTo>
                        <a:pt x="17" y="92"/>
                        <a:pt x="57" y="134"/>
                        <a:pt x="101" y="160"/>
                      </a:cubicBezTo>
                      <a:cubicBezTo>
                        <a:pt x="145" y="186"/>
                        <a:pt x="213" y="216"/>
                        <a:pt x="263" y="232"/>
                      </a:cubicBezTo>
                      <a:cubicBezTo>
                        <a:pt x="313" y="248"/>
                        <a:pt x="347" y="255"/>
                        <a:pt x="404" y="256"/>
                      </a:cubicBezTo>
                      <a:cubicBezTo>
                        <a:pt x="461" y="257"/>
                        <a:pt x="542" y="254"/>
                        <a:pt x="608" y="238"/>
                      </a:cubicBezTo>
                      <a:cubicBezTo>
                        <a:pt x="674" y="222"/>
                        <a:pt x="738" y="200"/>
                        <a:pt x="800" y="160"/>
                      </a:cubicBezTo>
                      <a:cubicBezTo>
                        <a:pt x="862" y="120"/>
                        <a:pt x="942" y="33"/>
                        <a:pt x="979" y="0"/>
                      </a:cubicBez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46" name="Freeform 63"/>
              <p:cNvSpPr>
                <a:spLocks/>
              </p:cNvSpPr>
              <p:nvPr/>
            </p:nvSpPr>
            <p:spPr bwMode="auto">
              <a:xfrm>
                <a:off x="3175" y="3162"/>
                <a:ext cx="252" cy="715"/>
              </a:xfrm>
              <a:custGeom>
                <a:avLst/>
                <a:gdLst/>
                <a:ahLst/>
                <a:cxnLst>
                  <a:cxn ang="0">
                    <a:pos x="84" y="643"/>
                  </a:cxn>
                  <a:cxn ang="0">
                    <a:pos x="24" y="519"/>
                  </a:cxn>
                  <a:cxn ang="0">
                    <a:pos x="1" y="351"/>
                  </a:cxn>
                  <a:cxn ang="0">
                    <a:pos x="30" y="205"/>
                  </a:cxn>
                  <a:cxn ang="0">
                    <a:pos x="100" y="73"/>
                  </a:cxn>
                  <a:cxn ang="0">
                    <a:pos x="166" y="4"/>
                  </a:cxn>
                  <a:cxn ang="0">
                    <a:pos x="225" y="171"/>
                  </a:cxn>
                  <a:cxn ang="0">
                    <a:pos x="249" y="337"/>
                  </a:cxn>
                  <a:cxn ang="0">
                    <a:pos x="241" y="514"/>
                  </a:cxn>
                  <a:cxn ang="0">
                    <a:pos x="199" y="636"/>
                  </a:cxn>
                  <a:cxn ang="0">
                    <a:pos x="142" y="712"/>
                  </a:cxn>
                  <a:cxn ang="0">
                    <a:pos x="84" y="643"/>
                  </a:cxn>
                </a:cxnLst>
                <a:rect l="0" t="0" r="r" b="b"/>
                <a:pathLst>
                  <a:path w="252" h="715">
                    <a:moveTo>
                      <a:pt x="84" y="643"/>
                    </a:moveTo>
                    <a:cubicBezTo>
                      <a:pt x="64" y="611"/>
                      <a:pt x="38" y="568"/>
                      <a:pt x="24" y="519"/>
                    </a:cubicBezTo>
                    <a:cubicBezTo>
                      <a:pt x="10" y="470"/>
                      <a:pt x="0" y="403"/>
                      <a:pt x="1" y="351"/>
                    </a:cubicBezTo>
                    <a:cubicBezTo>
                      <a:pt x="2" y="299"/>
                      <a:pt x="14" y="251"/>
                      <a:pt x="30" y="205"/>
                    </a:cubicBezTo>
                    <a:cubicBezTo>
                      <a:pt x="46" y="159"/>
                      <a:pt x="77" y="106"/>
                      <a:pt x="100" y="73"/>
                    </a:cubicBezTo>
                    <a:cubicBezTo>
                      <a:pt x="123" y="40"/>
                      <a:pt x="163" y="0"/>
                      <a:pt x="166" y="4"/>
                    </a:cubicBezTo>
                    <a:cubicBezTo>
                      <a:pt x="198" y="57"/>
                      <a:pt x="212" y="120"/>
                      <a:pt x="225" y="171"/>
                    </a:cubicBezTo>
                    <a:cubicBezTo>
                      <a:pt x="239" y="226"/>
                      <a:pt x="246" y="280"/>
                      <a:pt x="249" y="337"/>
                    </a:cubicBezTo>
                    <a:cubicBezTo>
                      <a:pt x="252" y="394"/>
                      <a:pt x="249" y="464"/>
                      <a:pt x="241" y="514"/>
                    </a:cubicBezTo>
                    <a:cubicBezTo>
                      <a:pt x="233" y="564"/>
                      <a:pt x="216" y="603"/>
                      <a:pt x="199" y="636"/>
                    </a:cubicBezTo>
                    <a:cubicBezTo>
                      <a:pt x="182" y="669"/>
                      <a:pt x="142" y="715"/>
                      <a:pt x="142" y="712"/>
                    </a:cubicBezTo>
                    <a:cubicBezTo>
                      <a:pt x="142" y="711"/>
                      <a:pt x="104" y="675"/>
                      <a:pt x="84" y="643"/>
                    </a:cubicBezTo>
                    <a:close/>
                  </a:path>
                </a:pathLst>
              </a:custGeom>
              <a:solidFill>
                <a:schemeClr val="bg1"/>
              </a:solidFill>
              <a:ln w="571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4" name="Line 64"/>
            <p:cNvSpPr>
              <a:spLocks noChangeShapeType="1"/>
            </p:cNvSpPr>
            <p:nvPr/>
          </p:nvSpPr>
          <p:spPr bwMode="auto">
            <a:xfrm rot="467865">
              <a:off x="2212947" y="3487755"/>
              <a:ext cx="919162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65"/>
            <p:cNvSpPr>
              <a:spLocks noChangeShapeType="1"/>
            </p:cNvSpPr>
            <p:nvPr/>
          </p:nvSpPr>
          <p:spPr bwMode="auto">
            <a:xfrm rot="467865">
              <a:off x="2514572" y="3749693"/>
              <a:ext cx="658812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66"/>
            <p:cNvSpPr>
              <a:spLocks noChangeShapeType="1"/>
            </p:cNvSpPr>
            <p:nvPr/>
          </p:nvSpPr>
          <p:spPr bwMode="auto">
            <a:xfrm rot="467865">
              <a:off x="1849410" y="3933843"/>
              <a:ext cx="1306512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67"/>
            <p:cNvSpPr>
              <a:spLocks noChangeShapeType="1"/>
            </p:cNvSpPr>
            <p:nvPr/>
          </p:nvSpPr>
          <p:spPr bwMode="auto">
            <a:xfrm rot="467865" flipH="1">
              <a:off x="2766985" y="3908443"/>
              <a:ext cx="355600" cy="57943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Line 68"/>
            <p:cNvSpPr>
              <a:spLocks noChangeShapeType="1"/>
            </p:cNvSpPr>
            <p:nvPr/>
          </p:nvSpPr>
          <p:spPr bwMode="auto">
            <a:xfrm rot="467865">
              <a:off x="1674785" y="4206893"/>
              <a:ext cx="2232025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69"/>
            <p:cNvSpPr>
              <a:spLocks noChangeShapeType="1"/>
            </p:cNvSpPr>
            <p:nvPr/>
          </p:nvSpPr>
          <p:spPr bwMode="auto">
            <a:xfrm rot="467865" flipH="1">
              <a:off x="1685897" y="3451243"/>
              <a:ext cx="1304925" cy="2132013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70"/>
            <p:cNvSpPr>
              <a:spLocks noChangeShapeType="1"/>
            </p:cNvSpPr>
            <p:nvPr/>
          </p:nvSpPr>
          <p:spPr bwMode="auto">
            <a:xfrm rot="467865">
              <a:off x="1503335" y="4418030"/>
              <a:ext cx="2230437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1" name="Group 71"/>
            <p:cNvGrpSpPr>
              <a:grpSpLocks/>
            </p:cNvGrpSpPr>
            <p:nvPr/>
          </p:nvGrpSpPr>
          <p:grpSpPr bwMode="auto">
            <a:xfrm rot="240000">
              <a:off x="2146272" y="3932249"/>
              <a:ext cx="576262" cy="1189036"/>
              <a:chOff x="3811" y="2604"/>
              <a:chExt cx="489" cy="985"/>
            </a:xfrm>
          </p:grpSpPr>
          <p:sp>
            <p:nvSpPr>
              <p:cNvPr id="141" name="Oval 72"/>
              <p:cNvSpPr>
                <a:spLocks noChangeArrowheads="1"/>
              </p:cNvSpPr>
              <p:nvPr/>
            </p:nvSpPr>
            <p:spPr bwMode="auto">
              <a:xfrm>
                <a:off x="3811" y="2605"/>
                <a:ext cx="488" cy="981"/>
              </a:xfrm>
              <a:prstGeom prst="ellipse">
                <a:avLst/>
              </a:prstGeom>
              <a:gradFill rotWithShape="0">
                <a:gsLst>
                  <a:gs pos="0">
                    <a:srgbClr val="FFCC00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2" name="Freeform 73"/>
              <p:cNvSpPr>
                <a:spLocks/>
              </p:cNvSpPr>
              <p:nvPr/>
            </p:nvSpPr>
            <p:spPr bwMode="auto">
              <a:xfrm>
                <a:off x="3811" y="3074"/>
                <a:ext cx="489" cy="515"/>
              </a:xfrm>
              <a:custGeom>
                <a:avLst/>
                <a:gdLst/>
                <a:ahLst/>
                <a:cxnLst>
                  <a:cxn ang="0">
                    <a:pos x="13" y="46"/>
                  </a:cxn>
                  <a:cxn ang="0">
                    <a:pos x="65" y="81"/>
                  </a:cxn>
                  <a:cxn ang="0">
                    <a:pos x="121" y="97"/>
                  </a:cxn>
                  <a:cxn ang="0">
                    <a:pos x="176" y="112"/>
                  </a:cxn>
                  <a:cxn ang="0">
                    <a:pos x="241" y="114"/>
                  </a:cxn>
                  <a:cxn ang="0">
                    <a:pos x="313" y="103"/>
                  </a:cxn>
                  <a:cxn ang="0">
                    <a:pos x="385" y="78"/>
                  </a:cxn>
                  <a:cxn ang="0">
                    <a:pos x="452" y="29"/>
                  </a:cxn>
                  <a:cxn ang="0">
                    <a:pos x="485" y="7"/>
                  </a:cxn>
                  <a:cxn ang="0">
                    <a:pos x="487" y="70"/>
                  </a:cxn>
                  <a:cxn ang="0">
                    <a:pos x="474" y="190"/>
                  </a:cxn>
                  <a:cxn ang="0">
                    <a:pos x="444" y="304"/>
                  </a:cxn>
                  <a:cxn ang="0">
                    <a:pos x="408" y="385"/>
                  </a:cxn>
                  <a:cxn ang="0">
                    <a:pos x="356" y="458"/>
                  </a:cxn>
                  <a:cxn ang="0">
                    <a:pos x="289" y="503"/>
                  </a:cxn>
                  <a:cxn ang="0">
                    <a:pos x="214" y="509"/>
                  </a:cxn>
                  <a:cxn ang="0">
                    <a:pos x="143" y="469"/>
                  </a:cxn>
                  <a:cxn ang="0">
                    <a:pos x="87" y="397"/>
                  </a:cxn>
                  <a:cxn ang="0">
                    <a:pos x="39" y="289"/>
                  </a:cxn>
                  <a:cxn ang="0">
                    <a:pos x="10" y="161"/>
                  </a:cxn>
                  <a:cxn ang="0">
                    <a:pos x="0" y="28"/>
                  </a:cxn>
                  <a:cxn ang="0">
                    <a:pos x="13" y="46"/>
                  </a:cxn>
                </a:cxnLst>
                <a:rect l="0" t="0" r="r" b="b"/>
                <a:pathLst>
                  <a:path w="489" h="515">
                    <a:moveTo>
                      <a:pt x="13" y="46"/>
                    </a:moveTo>
                    <a:cubicBezTo>
                      <a:pt x="24" y="55"/>
                      <a:pt x="47" y="72"/>
                      <a:pt x="65" y="81"/>
                    </a:cubicBezTo>
                    <a:cubicBezTo>
                      <a:pt x="83" y="90"/>
                      <a:pt x="103" y="92"/>
                      <a:pt x="121" y="97"/>
                    </a:cubicBezTo>
                    <a:cubicBezTo>
                      <a:pt x="139" y="102"/>
                      <a:pt x="156" y="109"/>
                      <a:pt x="176" y="112"/>
                    </a:cubicBezTo>
                    <a:cubicBezTo>
                      <a:pt x="196" y="115"/>
                      <a:pt x="218" y="115"/>
                      <a:pt x="241" y="114"/>
                    </a:cubicBezTo>
                    <a:cubicBezTo>
                      <a:pt x="264" y="113"/>
                      <a:pt x="289" y="109"/>
                      <a:pt x="313" y="103"/>
                    </a:cubicBezTo>
                    <a:cubicBezTo>
                      <a:pt x="337" y="97"/>
                      <a:pt x="362" y="90"/>
                      <a:pt x="385" y="78"/>
                    </a:cubicBezTo>
                    <a:cubicBezTo>
                      <a:pt x="408" y="66"/>
                      <a:pt x="435" y="41"/>
                      <a:pt x="452" y="29"/>
                    </a:cubicBezTo>
                    <a:cubicBezTo>
                      <a:pt x="469" y="17"/>
                      <a:pt x="479" y="0"/>
                      <a:pt x="485" y="7"/>
                    </a:cubicBezTo>
                    <a:cubicBezTo>
                      <a:pt x="483" y="11"/>
                      <a:pt x="489" y="40"/>
                      <a:pt x="487" y="70"/>
                    </a:cubicBezTo>
                    <a:cubicBezTo>
                      <a:pt x="485" y="100"/>
                      <a:pt x="481" y="151"/>
                      <a:pt x="474" y="190"/>
                    </a:cubicBezTo>
                    <a:cubicBezTo>
                      <a:pt x="467" y="229"/>
                      <a:pt x="455" y="272"/>
                      <a:pt x="444" y="304"/>
                    </a:cubicBezTo>
                    <a:cubicBezTo>
                      <a:pt x="433" y="336"/>
                      <a:pt x="423" y="359"/>
                      <a:pt x="408" y="385"/>
                    </a:cubicBezTo>
                    <a:cubicBezTo>
                      <a:pt x="394" y="411"/>
                      <a:pt x="376" y="438"/>
                      <a:pt x="356" y="458"/>
                    </a:cubicBezTo>
                    <a:cubicBezTo>
                      <a:pt x="336" y="478"/>
                      <a:pt x="313" y="495"/>
                      <a:pt x="289" y="503"/>
                    </a:cubicBezTo>
                    <a:cubicBezTo>
                      <a:pt x="265" y="511"/>
                      <a:pt x="238" y="515"/>
                      <a:pt x="214" y="509"/>
                    </a:cubicBezTo>
                    <a:cubicBezTo>
                      <a:pt x="189" y="503"/>
                      <a:pt x="164" y="488"/>
                      <a:pt x="143" y="469"/>
                    </a:cubicBezTo>
                    <a:cubicBezTo>
                      <a:pt x="122" y="450"/>
                      <a:pt x="104" y="427"/>
                      <a:pt x="87" y="397"/>
                    </a:cubicBezTo>
                    <a:cubicBezTo>
                      <a:pt x="69" y="367"/>
                      <a:pt x="52" y="328"/>
                      <a:pt x="39" y="289"/>
                    </a:cubicBezTo>
                    <a:cubicBezTo>
                      <a:pt x="27" y="250"/>
                      <a:pt x="17" y="204"/>
                      <a:pt x="10" y="161"/>
                    </a:cubicBezTo>
                    <a:cubicBezTo>
                      <a:pt x="4" y="118"/>
                      <a:pt x="0" y="47"/>
                      <a:pt x="0" y="28"/>
                    </a:cubicBezTo>
                    <a:lnTo>
                      <a:pt x="13" y="46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3" name="Freeform 74"/>
              <p:cNvSpPr>
                <a:spLocks/>
              </p:cNvSpPr>
              <p:nvPr/>
            </p:nvSpPr>
            <p:spPr bwMode="auto">
              <a:xfrm>
                <a:off x="3811" y="3076"/>
                <a:ext cx="487" cy="110"/>
              </a:xfrm>
              <a:custGeom>
                <a:avLst/>
                <a:gdLst/>
                <a:ahLst/>
                <a:cxnLst>
                  <a:cxn ang="0">
                    <a:pos x="0" y="78"/>
                  </a:cxn>
                  <a:cxn ang="0">
                    <a:pos x="101" y="160"/>
                  </a:cxn>
                  <a:cxn ang="0">
                    <a:pos x="263" y="232"/>
                  </a:cxn>
                  <a:cxn ang="0">
                    <a:pos x="404" y="256"/>
                  </a:cxn>
                  <a:cxn ang="0">
                    <a:pos x="608" y="238"/>
                  </a:cxn>
                  <a:cxn ang="0">
                    <a:pos x="800" y="160"/>
                  </a:cxn>
                  <a:cxn ang="0">
                    <a:pos x="979" y="0"/>
                  </a:cxn>
                </a:cxnLst>
                <a:rect l="0" t="0" r="r" b="b"/>
                <a:pathLst>
                  <a:path w="979" h="257">
                    <a:moveTo>
                      <a:pt x="0" y="78"/>
                    </a:moveTo>
                    <a:cubicBezTo>
                      <a:pt x="17" y="92"/>
                      <a:pt x="57" y="134"/>
                      <a:pt x="101" y="160"/>
                    </a:cubicBezTo>
                    <a:cubicBezTo>
                      <a:pt x="145" y="186"/>
                      <a:pt x="213" y="216"/>
                      <a:pt x="263" y="232"/>
                    </a:cubicBezTo>
                    <a:cubicBezTo>
                      <a:pt x="313" y="248"/>
                      <a:pt x="347" y="255"/>
                      <a:pt x="404" y="256"/>
                    </a:cubicBezTo>
                    <a:cubicBezTo>
                      <a:pt x="461" y="257"/>
                      <a:pt x="542" y="254"/>
                      <a:pt x="608" y="238"/>
                    </a:cubicBezTo>
                    <a:cubicBezTo>
                      <a:pt x="674" y="222"/>
                      <a:pt x="738" y="200"/>
                      <a:pt x="800" y="160"/>
                    </a:cubicBezTo>
                    <a:cubicBezTo>
                      <a:pt x="862" y="120"/>
                      <a:pt x="942" y="33"/>
                      <a:pt x="979" y="0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4" name="Oval 75"/>
              <p:cNvSpPr>
                <a:spLocks noChangeArrowheads="1"/>
              </p:cNvSpPr>
              <p:nvPr/>
            </p:nvSpPr>
            <p:spPr bwMode="auto">
              <a:xfrm>
                <a:off x="3811" y="2604"/>
                <a:ext cx="488" cy="981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" name="Line 76"/>
            <p:cNvSpPr>
              <a:spLocks noChangeShapeType="1"/>
            </p:cNvSpPr>
            <p:nvPr/>
          </p:nvSpPr>
          <p:spPr bwMode="auto">
            <a:xfrm rot="467865" flipH="1">
              <a:off x="2600297" y="4092593"/>
              <a:ext cx="979487" cy="160178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77"/>
            <p:cNvSpPr>
              <a:spLocks noChangeShapeType="1"/>
            </p:cNvSpPr>
            <p:nvPr/>
          </p:nvSpPr>
          <p:spPr bwMode="auto">
            <a:xfrm rot="467865" flipH="1">
              <a:off x="2282797" y="4133868"/>
              <a:ext cx="923925" cy="1508125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78"/>
            <p:cNvSpPr>
              <a:spLocks noChangeShapeType="1"/>
            </p:cNvSpPr>
            <p:nvPr/>
          </p:nvSpPr>
          <p:spPr bwMode="auto">
            <a:xfrm rot="467865">
              <a:off x="2528860" y="4706955"/>
              <a:ext cx="1025525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79"/>
            <p:cNvSpPr>
              <a:spLocks noChangeShapeType="1"/>
            </p:cNvSpPr>
            <p:nvPr/>
          </p:nvSpPr>
          <p:spPr bwMode="auto">
            <a:xfrm rot="467865" flipH="1">
              <a:off x="1919260" y="4572018"/>
              <a:ext cx="619125" cy="101123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80"/>
            <p:cNvSpPr>
              <a:spLocks noChangeShapeType="1"/>
            </p:cNvSpPr>
            <p:nvPr/>
          </p:nvSpPr>
          <p:spPr bwMode="auto">
            <a:xfrm rot="467865" flipH="1">
              <a:off x="2111347" y="4579955"/>
              <a:ext cx="152400" cy="24923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81"/>
            <p:cNvSpPr>
              <a:spLocks noChangeShapeType="1"/>
            </p:cNvSpPr>
            <p:nvPr/>
          </p:nvSpPr>
          <p:spPr bwMode="auto">
            <a:xfrm rot="467865">
              <a:off x="1784322" y="4572018"/>
              <a:ext cx="520700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8" name="Group 82"/>
            <p:cNvGrpSpPr>
              <a:grpSpLocks/>
            </p:cNvGrpSpPr>
            <p:nvPr/>
          </p:nvGrpSpPr>
          <p:grpSpPr bwMode="auto">
            <a:xfrm rot="240000">
              <a:off x="955647" y="4408505"/>
              <a:ext cx="1114425" cy="1201738"/>
              <a:chOff x="3424" y="1488"/>
              <a:chExt cx="776" cy="764"/>
            </a:xfrm>
          </p:grpSpPr>
          <p:sp>
            <p:nvSpPr>
              <p:cNvPr id="135" name="Oval 83"/>
              <p:cNvSpPr>
                <a:spLocks noChangeArrowheads="1"/>
              </p:cNvSpPr>
              <p:nvPr/>
            </p:nvSpPr>
            <p:spPr bwMode="auto">
              <a:xfrm>
                <a:off x="3435" y="1489"/>
                <a:ext cx="749" cy="749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Oval 84"/>
              <p:cNvSpPr>
                <a:spLocks noChangeArrowheads="1"/>
              </p:cNvSpPr>
              <p:nvPr/>
            </p:nvSpPr>
            <p:spPr bwMode="auto">
              <a:xfrm>
                <a:off x="3433" y="1488"/>
                <a:ext cx="749" cy="749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Freeform 85"/>
              <p:cNvSpPr>
                <a:spLocks/>
              </p:cNvSpPr>
              <p:nvPr/>
            </p:nvSpPr>
            <p:spPr bwMode="auto">
              <a:xfrm>
                <a:off x="3424" y="1799"/>
                <a:ext cx="776" cy="453"/>
              </a:xfrm>
              <a:custGeom>
                <a:avLst/>
                <a:gdLst/>
                <a:ahLst/>
                <a:cxnLst>
                  <a:cxn ang="0">
                    <a:pos x="22" y="106"/>
                  </a:cxn>
                  <a:cxn ang="0">
                    <a:pos x="100" y="166"/>
                  </a:cxn>
                  <a:cxn ang="0">
                    <a:pos x="262" y="238"/>
                  </a:cxn>
                  <a:cxn ang="0">
                    <a:pos x="403" y="262"/>
                  </a:cxn>
                  <a:cxn ang="0">
                    <a:pos x="607" y="244"/>
                  </a:cxn>
                  <a:cxn ang="0">
                    <a:pos x="769" y="183"/>
                  </a:cxn>
                  <a:cxn ang="0">
                    <a:pos x="907" y="82"/>
                  </a:cxn>
                  <a:cxn ang="0">
                    <a:pos x="978" y="7"/>
                  </a:cxn>
                  <a:cxn ang="0">
                    <a:pos x="978" y="123"/>
                  </a:cxn>
                  <a:cxn ang="0">
                    <a:pos x="952" y="243"/>
                  </a:cxn>
                  <a:cxn ang="0">
                    <a:pos x="891" y="357"/>
                  </a:cxn>
                  <a:cxn ang="0">
                    <a:pos x="820" y="438"/>
                  </a:cxn>
                  <a:cxn ang="0">
                    <a:pos x="715" y="511"/>
                  </a:cxn>
                  <a:cxn ang="0">
                    <a:pos x="580" y="556"/>
                  </a:cxn>
                  <a:cxn ang="0">
                    <a:pos x="429" y="562"/>
                  </a:cxn>
                  <a:cxn ang="0">
                    <a:pos x="288" y="522"/>
                  </a:cxn>
                  <a:cxn ang="0">
                    <a:pos x="174" y="450"/>
                  </a:cxn>
                  <a:cxn ang="0">
                    <a:pos x="79" y="342"/>
                  </a:cxn>
                  <a:cxn ang="0">
                    <a:pos x="21" y="214"/>
                  </a:cxn>
                  <a:cxn ang="0">
                    <a:pos x="0" y="81"/>
                  </a:cxn>
                  <a:cxn ang="0">
                    <a:pos x="22" y="106"/>
                  </a:cxn>
                </a:cxnLst>
                <a:rect l="0" t="0" r="r" b="b"/>
                <a:pathLst>
                  <a:path w="982" h="568">
                    <a:moveTo>
                      <a:pt x="22" y="106"/>
                    </a:moveTo>
                    <a:cubicBezTo>
                      <a:pt x="39" y="120"/>
                      <a:pt x="60" y="144"/>
                      <a:pt x="100" y="166"/>
                    </a:cubicBezTo>
                    <a:cubicBezTo>
                      <a:pt x="140" y="188"/>
                      <a:pt x="212" y="222"/>
                      <a:pt x="262" y="238"/>
                    </a:cubicBezTo>
                    <a:cubicBezTo>
                      <a:pt x="312" y="254"/>
                      <a:pt x="346" y="261"/>
                      <a:pt x="403" y="262"/>
                    </a:cubicBezTo>
                    <a:cubicBezTo>
                      <a:pt x="460" y="263"/>
                      <a:pt x="546" y="257"/>
                      <a:pt x="607" y="244"/>
                    </a:cubicBezTo>
                    <a:cubicBezTo>
                      <a:pt x="668" y="231"/>
                      <a:pt x="719" y="210"/>
                      <a:pt x="769" y="183"/>
                    </a:cubicBezTo>
                    <a:cubicBezTo>
                      <a:pt x="819" y="156"/>
                      <a:pt x="872" y="111"/>
                      <a:pt x="907" y="82"/>
                    </a:cubicBezTo>
                    <a:cubicBezTo>
                      <a:pt x="942" y="53"/>
                      <a:pt x="966" y="0"/>
                      <a:pt x="978" y="7"/>
                    </a:cubicBezTo>
                    <a:cubicBezTo>
                      <a:pt x="973" y="11"/>
                      <a:pt x="982" y="84"/>
                      <a:pt x="978" y="123"/>
                    </a:cubicBezTo>
                    <a:cubicBezTo>
                      <a:pt x="974" y="162"/>
                      <a:pt x="966" y="204"/>
                      <a:pt x="952" y="243"/>
                    </a:cubicBezTo>
                    <a:cubicBezTo>
                      <a:pt x="938" y="282"/>
                      <a:pt x="913" y="325"/>
                      <a:pt x="891" y="357"/>
                    </a:cubicBezTo>
                    <a:cubicBezTo>
                      <a:pt x="869" y="389"/>
                      <a:pt x="849" y="412"/>
                      <a:pt x="820" y="438"/>
                    </a:cubicBezTo>
                    <a:cubicBezTo>
                      <a:pt x="791" y="464"/>
                      <a:pt x="755" y="491"/>
                      <a:pt x="715" y="511"/>
                    </a:cubicBezTo>
                    <a:cubicBezTo>
                      <a:pt x="675" y="531"/>
                      <a:pt x="628" y="548"/>
                      <a:pt x="580" y="556"/>
                    </a:cubicBezTo>
                    <a:cubicBezTo>
                      <a:pt x="532" y="564"/>
                      <a:pt x="478" y="568"/>
                      <a:pt x="429" y="562"/>
                    </a:cubicBezTo>
                    <a:cubicBezTo>
                      <a:pt x="380" y="556"/>
                      <a:pt x="330" y="541"/>
                      <a:pt x="288" y="522"/>
                    </a:cubicBezTo>
                    <a:cubicBezTo>
                      <a:pt x="246" y="503"/>
                      <a:pt x="209" y="480"/>
                      <a:pt x="174" y="450"/>
                    </a:cubicBezTo>
                    <a:cubicBezTo>
                      <a:pt x="139" y="420"/>
                      <a:pt x="104" y="381"/>
                      <a:pt x="79" y="342"/>
                    </a:cubicBezTo>
                    <a:cubicBezTo>
                      <a:pt x="54" y="303"/>
                      <a:pt x="34" y="257"/>
                      <a:pt x="21" y="214"/>
                    </a:cubicBezTo>
                    <a:cubicBezTo>
                      <a:pt x="8" y="171"/>
                      <a:pt x="0" y="99"/>
                      <a:pt x="0" y="81"/>
                    </a:cubicBezTo>
                    <a:lnTo>
                      <a:pt x="22" y="106"/>
                    </a:lnTo>
                    <a:close/>
                  </a:path>
                </a:pathLst>
              </a:custGeom>
              <a:solidFill>
                <a:schemeClr val="bg1">
                  <a:alpha val="50000"/>
                </a:schemeClr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8" name="Freeform 86"/>
              <p:cNvSpPr>
                <a:spLocks/>
              </p:cNvSpPr>
              <p:nvPr/>
            </p:nvSpPr>
            <p:spPr bwMode="auto">
              <a:xfrm rot="10800000" flipV="1">
                <a:off x="3992" y="1580"/>
                <a:ext cx="193" cy="546"/>
              </a:xfrm>
              <a:custGeom>
                <a:avLst/>
                <a:gdLst/>
                <a:ahLst/>
                <a:cxnLst>
                  <a:cxn ang="0">
                    <a:pos x="84" y="643"/>
                  </a:cxn>
                  <a:cxn ang="0">
                    <a:pos x="24" y="519"/>
                  </a:cxn>
                  <a:cxn ang="0">
                    <a:pos x="1" y="351"/>
                  </a:cxn>
                  <a:cxn ang="0">
                    <a:pos x="30" y="205"/>
                  </a:cxn>
                  <a:cxn ang="0">
                    <a:pos x="100" y="73"/>
                  </a:cxn>
                  <a:cxn ang="0">
                    <a:pos x="166" y="4"/>
                  </a:cxn>
                  <a:cxn ang="0">
                    <a:pos x="225" y="171"/>
                  </a:cxn>
                  <a:cxn ang="0">
                    <a:pos x="249" y="337"/>
                  </a:cxn>
                  <a:cxn ang="0">
                    <a:pos x="241" y="514"/>
                  </a:cxn>
                  <a:cxn ang="0">
                    <a:pos x="199" y="636"/>
                  </a:cxn>
                  <a:cxn ang="0">
                    <a:pos x="142" y="712"/>
                  </a:cxn>
                  <a:cxn ang="0">
                    <a:pos x="84" y="643"/>
                  </a:cxn>
                </a:cxnLst>
                <a:rect l="0" t="0" r="r" b="b"/>
                <a:pathLst>
                  <a:path w="252" h="715">
                    <a:moveTo>
                      <a:pt x="84" y="643"/>
                    </a:moveTo>
                    <a:cubicBezTo>
                      <a:pt x="64" y="611"/>
                      <a:pt x="38" y="568"/>
                      <a:pt x="24" y="519"/>
                    </a:cubicBezTo>
                    <a:cubicBezTo>
                      <a:pt x="10" y="470"/>
                      <a:pt x="0" y="403"/>
                      <a:pt x="1" y="351"/>
                    </a:cubicBezTo>
                    <a:cubicBezTo>
                      <a:pt x="2" y="299"/>
                      <a:pt x="14" y="251"/>
                      <a:pt x="30" y="205"/>
                    </a:cubicBezTo>
                    <a:cubicBezTo>
                      <a:pt x="46" y="159"/>
                      <a:pt x="77" y="106"/>
                      <a:pt x="100" y="73"/>
                    </a:cubicBezTo>
                    <a:cubicBezTo>
                      <a:pt x="123" y="40"/>
                      <a:pt x="163" y="0"/>
                      <a:pt x="166" y="4"/>
                    </a:cubicBezTo>
                    <a:cubicBezTo>
                      <a:pt x="198" y="57"/>
                      <a:pt x="212" y="120"/>
                      <a:pt x="225" y="171"/>
                    </a:cubicBezTo>
                    <a:cubicBezTo>
                      <a:pt x="239" y="226"/>
                      <a:pt x="246" y="280"/>
                      <a:pt x="249" y="337"/>
                    </a:cubicBezTo>
                    <a:cubicBezTo>
                      <a:pt x="252" y="394"/>
                      <a:pt x="249" y="464"/>
                      <a:pt x="241" y="514"/>
                    </a:cubicBezTo>
                    <a:cubicBezTo>
                      <a:pt x="233" y="564"/>
                      <a:pt x="216" y="603"/>
                      <a:pt x="199" y="636"/>
                    </a:cubicBezTo>
                    <a:cubicBezTo>
                      <a:pt x="182" y="669"/>
                      <a:pt x="142" y="715"/>
                      <a:pt x="142" y="712"/>
                    </a:cubicBezTo>
                    <a:cubicBezTo>
                      <a:pt x="142" y="711"/>
                      <a:pt x="104" y="675"/>
                      <a:pt x="84" y="643"/>
                    </a:cubicBezTo>
                    <a:close/>
                  </a:path>
                </a:pathLst>
              </a:custGeom>
              <a:solidFill>
                <a:schemeClr val="bg1"/>
              </a:solidFill>
              <a:ln w="3810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9" name="Freeform 87"/>
              <p:cNvSpPr>
                <a:spLocks/>
              </p:cNvSpPr>
              <p:nvPr/>
            </p:nvSpPr>
            <p:spPr bwMode="auto">
              <a:xfrm>
                <a:off x="3974" y="1576"/>
                <a:ext cx="87" cy="556"/>
              </a:xfrm>
              <a:custGeom>
                <a:avLst/>
                <a:gdLst/>
                <a:ahLst/>
                <a:cxnLst>
                  <a:cxn ang="0">
                    <a:pos x="90" y="621"/>
                  </a:cxn>
                  <a:cxn ang="0">
                    <a:pos x="84" y="540"/>
                  </a:cxn>
                  <a:cxn ang="0">
                    <a:pos x="78" y="426"/>
                  </a:cxn>
                  <a:cxn ang="0">
                    <a:pos x="81" y="291"/>
                  </a:cxn>
                  <a:cxn ang="0">
                    <a:pos x="84" y="138"/>
                  </a:cxn>
                  <a:cxn ang="0">
                    <a:pos x="86" y="6"/>
                  </a:cxn>
                  <a:cxn ang="0">
                    <a:pos x="27" y="173"/>
                  </a:cxn>
                  <a:cxn ang="0">
                    <a:pos x="3" y="339"/>
                  </a:cxn>
                  <a:cxn ang="0">
                    <a:pos x="11" y="516"/>
                  </a:cxn>
                  <a:cxn ang="0">
                    <a:pos x="52" y="643"/>
                  </a:cxn>
                  <a:cxn ang="0">
                    <a:pos x="114" y="724"/>
                  </a:cxn>
                  <a:cxn ang="0">
                    <a:pos x="90" y="621"/>
                  </a:cxn>
                </a:cxnLst>
                <a:rect l="0" t="0" r="r" b="b"/>
                <a:pathLst>
                  <a:path w="114" h="728">
                    <a:moveTo>
                      <a:pt x="90" y="621"/>
                    </a:moveTo>
                    <a:cubicBezTo>
                      <a:pt x="86" y="592"/>
                      <a:pt x="86" y="572"/>
                      <a:pt x="84" y="540"/>
                    </a:cubicBezTo>
                    <a:cubicBezTo>
                      <a:pt x="82" y="508"/>
                      <a:pt x="78" y="467"/>
                      <a:pt x="78" y="426"/>
                    </a:cubicBezTo>
                    <a:cubicBezTo>
                      <a:pt x="78" y="385"/>
                      <a:pt x="80" y="339"/>
                      <a:pt x="81" y="291"/>
                    </a:cubicBezTo>
                    <a:cubicBezTo>
                      <a:pt x="82" y="243"/>
                      <a:pt x="83" y="185"/>
                      <a:pt x="84" y="138"/>
                    </a:cubicBezTo>
                    <a:cubicBezTo>
                      <a:pt x="85" y="91"/>
                      <a:pt x="95" y="0"/>
                      <a:pt x="86" y="6"/>
                    </a:cubicBezTo>
                    <a:cubicBezTo>
                      <a:pt x="54" y="59"/>
                      <a:pt x="40" y="122"/>
                      <a:pt x="27" y="173"/>
                    </a:cubicBezTo>
                    <a:cubicBezTo>
                      <a:pt x="13" y="228"/>
                      <a:pt x="6" y="282"/>
                      <a:pt x="3" y="339"/>
                    </a:cubicBezTo>
                    <a:cubicBezTo>
                      <a:pt x="0" y="396"/>
                      <a:pt x="3" y="465"/>
                      <a:pt x="11" y="516"/>
                    </a:cubicBezTo>
                    <a:cubicBezTo>
                      <a:pt x="19" y="567"/>
                      <a:pt x="35" y="608"/>
                      <a:pt x="52" y="643"/>
                    </a:cubicBezTo>
                    <a:cubicBezTo>
                      <a:pt x="69" y="678"/>
                      <a:pt x="108" y="728"/>
                      <a:pt x="114" y="724"/>
                    </a:cubicBezTo>
                    <a:cubicBezTo>
                      <a:pt x="114" y="723"/>
                      <a:pt x="95" y="642"/>
                      <a:pt x="90" y="621"/>
                    </a:cubicBezTo>
                    <a:close/>
                  </a:path>
                </a:pathLst>
              </a:custGeom>
              <a:solidFill>
                <a:schemeClr val="hlink"/>
              </a:solidFill>
              <a:ln w="38100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0" name="Freeform 88"/>
              <p:cNvSpPr>
                <a:spLocks/>
              </p:cNvSpPr>
              <p:nvPr/>
            </p:nvSpPr>
            <p:spPr bwMode="auto">
              <a:xfrm>
                <a:off x="3435" y="1872"/>
                <a:ext cx="603" cy="13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1" y="82"/>
                  </a:cxn>
                  <a:cxn ang="0">
                    <a:pos x="263" y="154"/>
                  </a:cxn>
                  <a:cxn ang="0">
                    <a:pos x="404" y="178"/>
                  </a:cxn>
                  <a:cxn ang="0">
                    <a:pos x="608" y="160"/>
                  </a:cxn>
                  <a:cxn ang="0">
                    <a:pos x="714" y="123"/>
                  </a:cxn>
                  <a:cxn ang="0">
                    <a:pos x="768" y="60"/>
                  </a:cxn>
                  <a:cxn ang="0">
                    <a:pos x="790" y="42"/>
                  </a:cxn>
                </a:cxnLst>
                <a:rect l="0" t="0" r="r" b="b"/>
                <a:pathLst>
                  <a:path w="790" h="179">
                    <a:moveTo>
                      <a:pt x="0" y="0"/>
                    </a:moveTo>
                    <a:cubicBezTo>
                      <a:pt x="17" y="14"/>
                      <a:pt x="57" y="56"/>
                      <a:pt x="101" y="82"/>
                    </a:cubicBezTo>
                    <a:cubicBezTo>
                      <a:pt x="145" y="108"/>
                      <a:pt x="213" y="138"/>
                      <a:pt x="263" y="154"/>
                    </a:cubicBezTo>
                    <a:cubicBezTo>
                      <a:pt x="313" y="170"/>
                      <a:pt x="347" y="177"/>
                      <a:pt x="404" y="178"/>
                    </a:cubicBezTo>
                    <a:cubicBezTo>
                      <a:pt x="461" y="179"/>
                      <a:pt x="556" y="169"/>
                      <a:pt x="608" y="160"/>
                    </a:cubicBezTo>
                    <a:cubicBezTo>
                      <a:pt x="660" y="151"/>
                      <a:pt x="687" y="140"/>
                      <a:pt x="714" y="123"/>
                    </a:cubicBezTo>
                    <a:cubicBezTo>
                      <a:pt x="741" y="106"/>
                      <a:pt x="755" y="73"/>
                      <a:pt x="768" y="60"/>
                    </a:cubicBezTo>
                    <a:cubicBezTo>
                      <a:pt x="781" y="47"/>
                      <a:pt x="785" y="46"/>
                      <a:pt x="790" y="42"/>
                    </a:cubicBez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9" name="Line 89"/>
            <p:cNvSpPr>
              <a:spLocks noChangeShapeType="1"/>
            </p:cNvSpPr>
            <p:nvPr/>
          </p:nvSpPr>
          <p:spPr bwMode="auto">
            <a:xfrm rot="467865" flipH="1">
              <a:off x="1865285" y="4337068"/>
              <a:ext cx="247650" cy="40163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90"/>
            <p:cNvSpPr>
              <a:spLocks noChangeShapeType="1"/>
            </p:cNvSpPr>
            <p:nvPr/>
          </p:nvSpPr>
          <p:spPr bwMode="auto">
            <a:xfrm rot="467865">
              <a:off x="1812897" y="4870468"/>
              <a:ext cx="1382712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Freeform 91"/>
            <p:cNvSpPr>
              <a:spLocks/>
            </p:cNvSpPr>
            <p:nvPr/>
          </p:nvSpPr>
          <p:spPr bwMode="auto">
            <a:xfrm rot="467865">
              <a:off x="1652560" y="5308618"/>
              <a:ext cx="1387475" cy="3175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266" y="0"/>
                </a:cxn>
              </a:cxnLst>
              <a:rect l="0" t="0" r="r" b="b"/>
              <a:pathLst>
                <a:path w="1266" h="3">
                  <a:moveTo>
                    <a:pt x="0" y="3"/>
                  </a:moveTo>
                  <a:lnTo>
                    <a:pt x="1266" y="0"/>
                  </a:lnTo>
                </a:path>
              </a:pathLst>
            </a:custGeom>
            <a:noFill/>
            <a:ln w="9525" cap="flat" cmpd="sng">
              <a:solidFill>
                <a:schemeClr val="fol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92"/>
            <p:cNvSpPr>
              <a:spLocks noChangeShapeType="1"/>
            </p:cNvSpPr>
            <p:nvPr/>
          </p:nvSpPr>
          <p:spPr bwMode="auto">
            <a:xfrm rot="467865">
              <a:off x="1766860" y="5099068"/>
              <a:ext cx="1462087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93"/>
            <p:cNvSpPr>
              <a:spLocks noChangeShapeType="1"/>
            </p:cNvSpPr>
            <p:nvPr/>
          </p:nvSpPr>
          <p:spPr bwMode="auto">
            <a:xfrm rot="467865" flipH="1">
              <a:off x="1590647" y="4765693"/>
              <a:ext cx="466725" cy="763588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94"/>
            <p:cNvSpPr>
              <a:spLocks noChangeShapeType="1"/>
            </p:cNvSpPr>
            <p:nvPr/>
          </p:nvSpPr>
          <p:spPr bwMode="auto">
            <a:xfrm rot="467865" flipH="1">
              <a:off x="1257272" y="5213368"/>
              <a:ext cx="152400" cy="250825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95"/>
            <p:cNvSpPr>
              <a:spLocks noChangeShapeType="1"/>
            </p:cNvSpPr>
            <p:nvPr/>
          </p:nvSpPr>
          <p:spPr bwMode="auto">
            <a:xfrm rot="467865" flipH="1">
              <a:off x="954060" y="5119705"/>
              <a:ext cx="180975" cy="29845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96"/>
            <p:cNvSpPr>
              <a:spLocks noChangeShapeType="1"/>
            </p:cNvSpPr>
            <p:nvPr/>
          </p:nvSpPr>
          <p:spPr bwMode="auto">
            <a:xfrm rot="467865">
              <a:off x="644497" y="5521343"/>
              <a:ext cx="2181225" cy="0"/>
            </a:xfrm>
            <a:prstGeom prst="line">
              <a:avLst/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Freeform 97"/>
            <p:cNvSpPr>
              <a:spLocks/>
            </p:cNvSpPr>
            <p:nvPr/>
          </p:nvSpPr>
          <p:spPr bwMode="auto">
            <a:xfrm rot="467865">
              <a:off x="984222" y="5199080"/>
              <a:ext cx="390525" cy="371475"/>
            </a:xfrm>
            <a:custGeom>
              <a:avLst/>
              <a:gdLst/>
              <a:ahLst/>
              <a:cxnLst>
                <a:cxn ang="0">
                  <a:pos x="430" y="0"/>
                </a:cxn>
                <a:cxn ang="0">
                  <a:pos x="177" y="379"/>
                </a:cxn>
                <a:cxn ang="0">
                  <a:pos x="0" y="379"/>
                </a:cxn>
                <a:cxn ang="0">
                  <a:pos x="168" y="622"/>
                </a:cxn>
                <a:cxn ang="0">
                  <a:pos x="631" y="379"/>
                </a:cxn>
                <a:cxn ang="0">
                  <a:pos x="465" y="382"/>
                </a:cxn>
                <a:cxn ang="0">
                  <a:pos x="720" y="0"/>
                </a:cxn>
                <a:cxn ang="0">
                  <a:pos x="430" y="0"/>
                </a:cxn>
              </a:cxnLst>
              <a:rect l="0" t="0" r="r" b="b"/>
              <a:pathLst>
                <a:path w="720" h="622">
                  <a:moveTo>
                    <a:pt x="430" y="0"/>
                  </a:moveTo>
                  <a:lnTo>
                    <a:pt x="177" y="379"/>
                  </a:lnTo>
                  <a:lnTo>
                    <a:pt x="0" y="379"/>
                  </a:lnTo>
                  <a:lnTo>
                    <a:pt x="168" y="622"/>
                  </a:lnTo>
                  <a:lnTo>
                    <a:pt x="631" y="379"/>
                  </a:lnTo>
                  <a:lnTo>
                    <a:pt x="465" y="382"/>
                  </a:lnTo>
                  <a:lnTo>
                    <a:pt x="720" y="0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chemeClr val="accent1"/>
            </a:solidFill>
            <a:ln w="9525" cap="flat" cmpd="sng">
              <a:prstDash val="solid"/>
              <a:round/>
              <a:headEnd/>
              <a:tailEnd/>
            </a:ln>
            <a:effectLst/>
            <a:scene3d>
              <a:camera prst="legacyPerspectiveTopRight">
                <a:rot lat="20099999" lon="21299999" rev="0"/>
              </a:camera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grpSp>
          <p:nvGrpSpPr>
            <p:cNvPr id="98" name="Group 98"/>
            <p:cNvGrpSpPr>
              <a:grpSpLocks/>
            </p:cNvGrpSpPr>
            <p:nvPr/>
          </p:nvGrpSpPr>
          <p:grpSpPr bwMode="auto">
            <a:xfrm rot="467865">
              <a:off x="1850996" y="4135439"/>
              <a:ext cx="1282700" cy="407986"/>
              <a:chOff x="4074" y="2980"/>
              <a:chExt cx="1170" cy="341"/>
            </a:xfrm>
          </p:grpSpPr>
          <p:sp>
            <p:nvSpPr>
              <p:cNvPr id="122" name="Line 99"/>
              <p:cNvSpPr>
                <a:spLocks noChangeShapeType="1"/>
              </p:cNvSpPr>
              <p:nvPr/>
            </p:nvSpPr>
            <p:spPr bwMode="auto">
              <a:xfrm flipV="1">
                <a:off x="4703" y="3046"/>
                <a:ext cx="71" cy="10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Line 100"/>
              <p:cNvSpPr>
                <a:spLocks noChangeShapeType="1"/>
              </p:cNvSpPr>
              <p:nvPr/>
            </p:nvSpPr>
            <p:spPr bwMode="auto">
              <a:xfrm flipV="1">
                <a:off x="4831" y="2980"/>
                <a:ext cx="183" cy="155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Line 101"/>
              <p:cNvSpPr>
                <a:spLocks noChangeShapeType="1"/>
              </p:cNvSpPr>
              <p:nvPr/>
            </p:nvSpPr>
            <p:spPr bwMode="auto">
              <a:xfrm flipV="1">
                <a:off x="4912" y="3148"/>
                <a:ext cx="287" cy="76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5" name="Line 102"/>
              <p:cNvSpPr>
                <a:spLocks noChangeShapeType="1"/>
              </p:cNvSpPr>
              <p:nvPr/>
            </p:nvSpPr>
            <p:spPr bwMode="auto">
              <a:xfrm flipV="1">
                <a:off x="4912" y="3268"/>
                <a:ext cx="332" cy="2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6" name="Line 103"/>
              <p:cNvSpPr>
                <a:spLocks noChangeShapeType="1"/>
              </p:cNvSpPr>
              <p:nvPr/>
            </p:nvSpPr>
            <p:spPr bwMode="auto">
              <a:xfrm flipH="1" flipV="1">
                <a:off x="4189" y="3007"/>
                <a:ext cx="298" cy="124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7" name="Line 104"/>
              <p:cNvSpPr>
                <a:spLocks noChangeShapeType="1"/>
              </p:cNvSpPr>
              <p:nvPr/>
            </p:nvSpPr>
            <p:spPr bwMode="auto">
              <a:xfrm flipH="1" flipV="1">
                <a:off x="4096" y="3161"/>
                <a:ext cx="323" cy="76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8" name="Line 105"/>
              <p:cNvSpPr>
                <a:spLocks noChangeShapeType="1"/>
              </p:cNvSpPr>
              <p:nvPr/>
            </p:nvSpPr>
            <p:spPr bwMode="auto">
              <a:xfrm flipH="1" flipV="1">
                <a:off x="4074" y="3316"/>
                <a:ext cx="287" cy="5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9" name="Line 106"/>
              <p:cNvSpPr>
                <a:spLocks noChangeShapeType="1"/>
              </p:cNvSpPr>
              <p:nvPr/>
            </p:nvSpPr>
            <p:spPr bwMode="auto">
              <a:xfrm flipH="1" flipV="1">
                <a:off x="4338" y="3264"/>
                <a:ext cx="206" cy="22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0" name="Line 107"/>
              <p:cNvSpPr>
                <a:spLocks noChangeShapeType="1"/>
              </p:cNvSpPr>
              <p:nvPr/>
            </p:nvSpPr>
            <p:spPr bwMode="auto">
              <a:xfrm flipH="1" flipV="1">
                <a:off x="4361" y="3139"/>
                <a:ext cx="183" cy="54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1" name="Line 108"/>
              <p:cNvSpPr>
                <a:spLocks noChangeShapeType="1"/>
              </p:cNvSpPr>
              <p:nvPr/>
            </p:nvSpPr>
            <p:spPr bwMode="auto">
              <a:xfrm flipH="1" flipV="1">
                <a:off x="4544" y="3069"/>
                <a:ext cx="68" cy="79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2" name="Line 109"/>
              <p:cNvSpPr>
                <a:spLocks noChangeShapeType="1"/>
              </p:cNvSpPr>
              <p:nvPr/>
            </p:nvSpPr>
            <p:spPr bwMode="auto">
              <a:xfrm flipV="1">
                <a:off x="4774" y="3131"/>
                <a:ext cx="125" cy="44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3" name="Line 110"/>
              <p:cNvSpPr>
                <a:spLocks noChangeShapeType="1"/>
              </p:cNvSpPr>
              <p:nvPr/>
            </p:nvSpPr>
            <p:spPr bwMode="auto">
              <a:xfrm flipV="1">
                <a:off x="4763" y="3237"/>
                <a:ext cx="206" cy="13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4" name="Line 111"/>
              <p:cNvSpPr>
                <a:spLocks noChangeShapeType="1"/>
              </p:cNvSpPr>
              <p:nvPr/>
            </p:nvSpPr>
            <p:spPr bwMode="auto">
              <a:xfrm flipH="1" flipV="1">
                <a:off x="4512" y="3215"/>
                <a:ext cx="115" cy="35"/>
              </a:xfrm>
              <a:prstGeom prst="line">
                <a:avLst/>
              </a:prstGeom>
              <a:noFill/>
              <a:ln w="9525">
                <a:solidFill>
                  <a:srgbClr val="000099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9" name="Line 113"/>
            <p:cNvSpPr>
              <a:spLocks noChangeShapeType="1"/>
            </p:cNvSpPr>
            <p:nvPr/>
          </p:nvSpPr>
          <p:spPr bwMode="auto">
            <a:xfrm rot="11267865" flipV="1">
              <a:off x="2249460" y="4816493"/>
              <a:ext cx="84137" cy="160338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114"/>
            <p:cNvSpPr>
              <a:spLocks noChangeShapeType="1"/>
            </p:cNvSpPr>
            <p:nvPr/>
          </p:nvSpPr>
          <p:spPr bwMode="auto">
            <a:xfrm rot="11267865" flipV="1">
              <a:off x="1989110" y="4849830"/>
              <a:ext cx="200025" cy="187325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115"/>
            <p:cNvSpPr>
              <a:spLocks noChangeShapeType="1"/>
            </p:cNvSpPr>
            <p:nvPr/>
          </p:nvSpPr>
          <p:spPr bwMode="auto">
            <a:xfrm rot="11267865" flipV="1">
              <a:off x="1808135" y="4724418"/>
              <a:ext cx="314325" cy="92075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116"/>
            <p:cNvSpPr>
              <a:spLocks noChangeShapeType="1"/>
            </p:cNvSpPr>
            <p:nvPr/>
          </p:nvSpPr>
          <p:spPr bwMode="auto">
            <a:xfrm rot="11267865" flipV="1">
              <a:off x="1900210" y="4651393"/>
              <a:ext cx="239712" cy="190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117"/>
            <p:cNvSpPr>
              <a:spLocks noChangeShapeType="1"/>
            </p:cNvSpPr>
            <p:nvPr/>
          </p:nvSpPr>
          <p:spPr bwMode="auto">
            <a:xfrm rot="11267865" flipH="1" flipV="1">
              <a:off x="2562197" y="4943493"/>
              <a:ext cx="327025" cy="149225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118"/>
            <p:cNvSpPr>
              <a:spLocks noChangeShapeType="1"/>
            </p:cNvSpPr>
            <p:nvPr/>
          </p:nvSpPr>
          <p:spPr bwMode="auto">
            <a:xfrm rot="11267865" flipH="1" flipV="1">
              <a:off x="2657447" y="4829193"/>
              <a:ext cx="354012" cy="90488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119"/>
            <p:cNvSpPr>
              <a:spLocks noChangeShapeType="1"/>
            </p:cNvSpPr>
            <p:nvPr/>
          </p:nvSpPr>
          <p:spPr bwMode="auto">
            <a:xfrm rot="11267865" flipH="1" flipV="1">
              <a:off x="2739997" y="4733943"/>
              <a:ext cx="314325" cy="63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Line 120"/>
            <p:cNvSpPr>
              <a:spLocks noChangeShapeType="1"/>
            </p:cNvSpPr>
            <p:nvPr/>
          </p:nvSpPr>
          <p:spPr bwMode="auto">
            <a:xfrm rot="11267865" flipH="1" flipV="1">
              <a:off x="2535210" y="4743468"/>
              <a:ext cx="225425" cy="26988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" name="Line 121"/>
            <p:cNvSpPr>
              <a:spLocks noChangeShapeType="1"/>
            </p:cNvSpPr>
            <p:nvPr/>
          </p:nvSpPr>
          <p:spPr bwMode="auto">
            <a:xfrm rot="11267865" flipH="1" flipV="1">
              <a:off x="2516160" y="4853005"/>
              <a:ext cx="201612" cy="65088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8" name="Line 122"/>
            <p:cNvSpPr>
              <a:spLocks noChangeShapeType="1"/>
            </p:cNvSpPr>
            <p:nvPr/>
          </p:nvSpPr>
          <p:spPr bwMode="auto">
            <a:xfrm rot="11267865" flipH="1" flipV="1">
              <a:off x="2481235" y="4886343"/>
              <a:ext cx="74612" cy="95250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Line 123"/>
            <p:cNvSpPr>
              <a:spLocks noChangeShapeType="1"/>
            </p:cNvSpPr>
            <p:nvPr/>
          </p:nvSpPr>
          <p:spPr bwMode="auto">
            <a:xfrm rot="11267865" flipV="1">
              <a:off x="2128810" y="4818080"/>
              <a:ext cx="138112" cy="52388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124"/>
            <p:cNvSpPr>
              <a:spLocks noChangeShapeType="1"/>
            </p:cNvSpPr>
            <p:nvPr/>
          </p:nvSpPr>
          <p:spPr bwMode="auto">
            <a:xfrm rot="11267865" flipV="1">
              <a:off x="2070072" y="4722830"/>
              <a:ext cx="225425" cy="15875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1" name="Line 125"/>
            <p:cNvSpPr>
              <a:spLocks noChangeShapeType="1"/>
            </p:cNvSpPr>
            <p:nvPr/>
          </p:nvSpPr>
          <p:spPr bwMode="auto">
            <a:xfrm rot="11267865" flipH="1" flipV="1">
              <a:off x="2436785" y="4765693"/>
              <a:ext cx="125412" cy="42863"/>
            </a:xfrm>
            <a:prstGeom prst="line">
              <a:avLst/>
            </a:prstGeom>
            <a:noFill/>
            <a:ln w="9525">
              <a:solidFill>
                <a:srgbClr val="99CCFF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Line 126"/>
            <p:cNvSpPr>
              <a:spLocks noChangeShapeType="1"/>
            </p:cNvSpPr>
            <p:nvPr/>
          </p:nvSpPr>
          <p:spPr bwMode="auto">
            <a:xfrm rot="467865">
              <a:off x="828647" y="5127643"/>
              <a:ext cx="361950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Line 127"/>
            <p:cNvSpPr>
              <a:spLocks noChangeShapeType="1"/>
            </p:cNvSpPr>
            <p:nvPr/>
          </p:nvSpPr>
          <p:spPr bwMode="auto">
            <a:xfrm rot="467865">
              <a:off x="3790922" y="4129105"/>
              <a:ext cx="271462" cy="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Line 128"/>
            <p:cNvSpPr>
              <a:spLocks noChangeShapeType="1"/>
            </p:cNvSpPr>
            <p:nvPr/>
          </p:nvSpPr>
          <p:spPr bwMode="auto">
            <a:xfrm rot="467865" flipH="1">
              <a:off x="3957610" y="3670318"/>
              <a:ext cx="111125" cy="184150"/>
            </a:xfrm>
            <a:prstGeom prst="line">
              <a:avLst/>
            </a:prstGeom>
            <a:noFill/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5" name="Group 129"/>
            <p:cNvGrpSpPr>
              <a:grpSpLocks/>
            </p:cNvGrpSpPr>
            <p:nvPr/>
          </p:nvGrpSpPr>
          <p:grpSpPr bwMode="auto">
            <a:xfrm>
              <a:off x="2501876" y="5078430"/>
              <a:ext cx="965201" cy="922338"/>
              <a:chOff x="1520" y="2112"/>
              <a:chExt cx="608" cy="581"/>
            </a:xfrm>
          </p:grpSpPr>
          <p:sp>
            <p:nvSpPr>
              <p:cNvPr id="116" name="Line 130"/>
              <p:cNvSpPr>
                <a:spLocks noChangeShapeType="1"/>
              </p:cNvSpPr>
              <p:nvPr/>
            </p:nvSpPr>
            <p:spPr bwMode="auto">
              <a:xfrm rot="467865" flipH="1">
                <a:off x="1722" y="2167"/>
                <a:ext cx="198" cy="33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7" name="Line 131"/>
              <p:cNvSpPr>
                <a:spLocks noChangeShapeType="1"/>
              </p:cNvSpPr>
              <p:nvPr/>
            </p:nvSpPr>
            <p:spPr bwMode="auto">
              <a:xfrm rot="467865">
                <a:off x="1679" y="2497"/>
                <a:ext cx="336" cy="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Line 132"/>
              <p:cNvSpPr>
                <a:spLocks noChangeShapeType="1"/>
              </p:cNvSpPr>
              <p:nvPr/>
            </p:nvSpPr>
            <p:spPr bwMode="auto">
              <a:xfrm rot="16667865" flipH="1">
                <a:off x="1516" y="2294"/>
                <a:ext cx="384" cy="19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Text Box 133"/>
              <p:cNvSpPr txBox="1">
                <a:spLocks noChangeArrowheads="1"/>
              </p:cNvSpPr>
              <p:nvPr/>
            </p:nvSpPr>
            <p:spPr bwMode="auto">
              <a:xfrm>
                <a:off x="1728" y="2496"/>
                <a:ext cx="192" cy="1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1600" b="1" dirty="0">
                    <a:latin typeface="Helvetica" pitchFamily="32" charset="0"/>
                  </a:rPr>
                  <a:t>x</a:t>
                </a:r>
              </a:p>
            </p:txBody>
          </p:sp>
          <p:sp>
            <p:nvSpPr>
              <p:cNvPr id="120" name="Text Box 134"/>
              <p:cNvSpPr txBox="1">
                <a:spLocks noChangeArrowheads="1"/>
              </p:cNvSpPr>
              <p:nvPr/>
            </p:nvSpPr>
            <p:spPr bwMode="auto">
              <a:xfrm>
                <a:off x="1520" y="2256"/>
                <a:ext cx="192" cy="1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1600" b="1">
                    <a:latin typeface="Helvetica" pitchFamily="32" charset="0"/>
                  </a:rPr>
                  <a:t>y</a:t>
                </a:r>
              </a:p>
            </p:txBody>
          </p:sp>
          <p:sp>
            <p:nvSpPr>
              <p:cNvPr id="121" name="Text Box 135"/>
              <p:cNvSpPr txBox="1">
                <a:spLocks noChangeArrowheads="1"/>
              </p:cNvSpPr>
              <p:nvPr/>
            </p:nvSpPr>
            <p:spPr bwMode="auto">
              <a:xfrm>
                <a:off x="1936" y="2160"/>
                <a:ext cx="192" cy="19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spcBef>
                    <a:spcPct val="50000"/>
                  </a:spcBef>
                </a:pPr>
                <a:r>
                  <a:rPr lang="en-US" sz="1600" b="1">
                    <a:latin typeface="Helvetica" pitchFamily="32" charset="0"/>
                  </a:rPr>
                  <a:t>z</a:t>
                </a:r>
              </a:p>
            </p:txBody>
          </p:sp>
        </p:grpSp>
      </p:grpSp>
      <p:sp>
        <p:nvSpPr>
          <p:cNvPr id="152" name="ZoneTexte 151"/>
          <p:cNvSpPr txBox="1"/>
          <p:nvPr/>
        </p:nvSpPr>
        <p:spPr>
          <a:xfrm>
            <a:off x="4683154" y="5800748"/>
            <a:ext cx="3889374" cy="914400"/>
          </a:xfrm>
          <a:prstGeom prst="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>
            <a:normAutofit lnSpcReduction="10000"/>
          </a:bodyPr>
          <a:lstStyle/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"/>
              <a:buChar char="à"/>
            </a:pPr>
            <a:r>
              <a:rPr lang="en-US" sz="2600" dirty="0" smtClean="0">
                <a:solidFill>
                  <a:schemeClr val="lt1"/>
                </a:solidFill>
              </a:rPr>
              <a:t> Derive a QGP property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600" dirty="0" smtClean="0">
                <a:solidFill>
                  <a:schemeClr val="lt1"/>
                </a:solidFill>
              </a:rPr>
              <a:t>(temperature, density…)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  <a:buFont typeface="Wingdings"/>
              <a:buChar char="à"/>
            </a:pPr>
            <a:endParaRPr lang="en-US" sz="2600" dirty="0" smtClean="0">
              <a:solidFill>
                <a:schemeClr val="lt1"/>
              </a:solidFill>
            </a:endParaRPr>
          </a:p>
        </p:txBody>
      </p:sp>
      <p:grpSp>
        <p:nvGrpSpPr>
          <p:cNvPr id="153" name="Group 30"/>
          <p:cNvGrpSpPr>
            <a:grpSpLocks/>
          </p:cNvGrpSpPr>
          <p:nvPr/>
        </p:nvGrpSpPr>
        <p:grpSpPr bwMode="auto">
          <a:xfrm>
            <a:off x="857224" y="3286124"/>
            <a:ext cx="3143250" cy="1079500"/>
            <a:chOff x="113" y="618"/>
            <a:chExt cx="1980" cy="680"/>
          </a:xfrm>
          <a:solidFill>
            <a:schemeClr val="bg2"/>
          </a:solidFill>
        </p:grpSpPr>
        <p:sp>
          <p:nvSpPr>
            <p:cNvPr id="154" name="AutoShape 27"/>
            <p:cNvSpPr>
              <a:spLocks noChangeArrowheads="1"/>
            </p:cNvSpPr>
            <p:nvPr/>
          </p:nvSpPr>
          <p:spPr bwMode="auto">
            <a:xfrm>
              <a:off x="113" y="618"/>
              <a:ext cx="1980" cy="68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400"/>
            </a:p>
          </p:txBody>
        </p:sp>
        <p:sp>
          <p:nvSpPr>
            <p:cNvPr id="155" name="Text Box 15"/>
            <p:cNvSpPr txBox="1">
              <a:spLocks noChangeArrowheads="1"/>
            </p:cNvSpPr>
            <p:nvPr/>
          </p:nvSpPr>
          <p:spPr bwMode="auto">
            <a:xfrm>
              <a:off x="113" y="790"/>
              <a:ext cx="60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800" dirty="0">
                  <a:solidFill>
                    <a:schemeClr val="tx2"/>
                  </a:solidFill>
                </a:rPr>
                <a:t>R</a:t>
              </a:r>
              <a:r>
                <a:rPr lang="fr-FR" sz="2800" baseline="-25000" dirty="0">
                  <a:solidFill>
                    <a:schemeClr val="tx2"/>
                  </a:solidFill>
                </a:rPr>
                <a:t>AA</a:t>
              </a:r>
              <a:r>
                <a:rPr lang="fr-FR" sz="2800" dirty="0">
                  <a:solidFill>
                    <a:schemeClr val="tx2"/>
                  </a:solidFill>
                </a:rPr>
                <a:t> =</a:t>
              </a:r>
              <a:endParaRPr lang="en-US" sz="2800" dirty="0">
                <a:solidFill>
                  <a:schemeClr val="tx2"/>
                </a:solidFill>
              </a:endParaRPr>
            </a:p>
          </p:txBody>
        </p:sp>
        <p:sp>
          <p:nvSpPr>
            <p:cNvPr id="156" name="Text Box 16"/>
            <p:cNvSpPr txBox="1">
              <a:spLocks noChangeArrowheads="1"/>
            </p:cNvSpPr>
            <p:nvPr/>
          </p:nvSpPr>
          <p:spPr bwMode="auto">
            <a:xfrm>
              <a:off x="1021" y="666"/>
              <a:ext cx="622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400" dirty="0" err="1" smtClean="0">
                  <a:solidFill>
                    <a:srgbClr val="C00000"/>
                  </a:solidFill>
                </a:rPr>
                <a:t>dN</a:t>
              </a:r>
              <a:r>
                <a:rPr lang="fr-FR" sz="2400" baseline="30000" dirty="0" err="1" smtClean="0">
                  <a:solidFill>
                    <a:srgbClr val="C00000"/>
                  </a:solidFill>
                </a:rPr>
                <a:t>AuAu</a:t>
              </a:r>
              <a:endParaRPr lang="en-US" sz="2400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57" name="Text Box 17"/>
            <p:cNvSpPr txBox="1">
              <a:spLocks noChangeArrowheads="1"/>
            </p:cNvSpPr>
            <p:nvPr/>
          </p:nvSpPr>
          <p:spPr bwMode="auto">
            <a:xfrm>
              <a:off x="750" y="1002"/>
              <a:ext cx="493" cy="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400" dirty="0" err="1" smtClean="0">
                  <a:solidFill>
                    <a:schemeClr val="accent2"/>
                  </a:solidFill>
                </a:rPr>
                <a:t>dN</a:t>
              </a:r>
              <a:r>
                <a:rPr lang="fr-FR" sz="2400" baseline="30000" dirty="0" err="1" smtClean="0">
                  <a:solidFill>
                    <a:schemeClr val="accent2"/>
                  </a:solidFill>
                </a:rPr>
                <a:t>PP</a:t>
              </a:r>
              <a:endParaRPr lang="en-US" sz="2400" baseline="-25000" dirty="0">
                <a:solidFill>
                  <a:schemeClr val="accent2"/>
                </a:solidFill>
              </a:endParaRPr>
            </a:p>
          </p:txBody>
        </p:sp>
        <p:sp>
          <p:nvSpPr>
            <p:cNvPr id="158" name="Text Box 18"/>
            <p:cNvSpPr txBox="1">
              <a:spLocks noChangeArrowheads="1"/>
            </p:cNvSpPr>
            <p:nvPr/>
          </p:nvSpPr>
          <p:spPr bwMode="auto">
            <a:xfrm>
              <a:off x="1328" y="1002"/>
              <a:ext cx="659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400" dirty="0">
                  <a:solidFill>
                    <a:schemeClr val="accent2"/>
                  </a:solidFill>
                </a:rPr>
                <a:t>&lt;</a:t>
              </a:r>
              <a:r>
                <a:rPr lang="fr-FR" sz="2400" dirty="0" err="1">
                  <a:solidFill>
                    <a:schemeClr val="accent2"/>
                  </a:solidFill>
                </a:rPr>
                <a:t>N</a:t>
              </a:r>
              <a:r>
                <a:rPr lang="fr-FR" sz="2400" baseline="-25000" dirty="0" err="1">
                  <a:solidFill>
                    <a:schemeClr val="accent2"/>
                  </a:solidFill>
                </a:rPr>
                <a:t>coll</a:t>
              </a:r>
              <a:r>
                <a:rPr lang="fr-FR" sz="2400" dirty="0">
                  <a:solidFill>
                    <a:schemeClr val="accent2"/>
                  </a:solidFill>
                </a:rPr>
                <a:t>&gt;</a:t>
              </a:r>
              <a:endParaRPr lang="en-US" sz="2400" baseline="-25000" dirty="0">
                <a:solidFill>
                  <a:schemeClr val="accent2"/>
                </a:solidFill>
              </a:endParaRPr>
            </a:p>
          </p:txBody>
        </p:sp>
        <p:sp>
          <p:nvSpPr>
            <p:cNvPr id="159" name="Line 19"/>
            <p:cNvSpPr>
              <a:spLocks noChangeShapeType="1"/>
            </p:cNvSpPr>
            <p:nvPr/>
          </p:nvSpPr>
          <p:spPr bwMode="auto">
            <a:xfrm flipV="1">
              <a:off x="740" y="983"/>
              <a:ext cx="1173" cy="0"/>
            </a:xfrm>
            <a:prstGeom prst="line">
              <a:avLst/>
            </a:prstGeom>
            <a:grpFill/>
            <a:ln w="38100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/>
            <a:lstStyle/>
            <a:p>
              <a:endParaRPr lang="en-US" sz="2400"/>
            </a:p>
          </p:txBody>
        </p:sp>
        <p:sp>
          <p:nvSpPr>
            <p:cNvPr id="160" name="Text Box 20"/>
            <p:cNvSpPr txBox="1">
              <a:spLocks noChangeArrowheads="1"/>
            </p:cNvSpPr>
            <p:nvPr/>
          </p:nvSpPr>
          <p:spPr bwMode="auto">
            <a:xfrm>
              <a:off x="1193" y="1002"/>
              <a:ext cx="19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 sz="2400" dirty="0">
                  <a:solidFill>
                    <a:schemeClr val="tx2"/>
                  </a:solidFill>
                </a:rPr>
                <a:t>x</a:t>
              </a:r>
              <a:endParaRPr lang="en-US" sz="2400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1" grpId="0" build="p"/>
      <p:bldP spid="1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signatures?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rgbClr val="C00000"/>
              </a:buClr>
              <a:buSzPct val="90000"/>
              <a:buFont typeface="+mj-lt"/>
              <a:buAutoNum type="arabicPeriod"/>
            </a:pPr>
            <a:r>
              <a:rPr lang="en-US" dirty="0" smtClean="0"/>
              <a:t>Total multiplicity</a:t>
            </a:r>
          </a:p>
          <a:p>
            <a:pPr marL="514350" indent="-514350">
              <a:buClr>
                <a:srgbClr val="C00000"/>
              </a:buClr>
              <a:buSzPct val="90000"/>
              <a:buFont typeface="+mj-lt"/>
              <a:buAutoNum type="arabicPeriod"/>
            </a:pPr>
            <a:r>
              <a:rPr lang="en-US" dirty="0" smtClean="0"/>
              <a:t>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suppression</a:t>
            </a:r>
          </a:p>
          <a:p>
            <a:pPr marL="514350" indent="-514350">
              <a:buClr>
                <a:srgbClr val="C00000"/>
              </a:buClr>
              <a:buSzPct val="90000"/>
              <a:buFont typeface="+mj-lt"/>
              <a:buAutoNum type="arabicPeriod"/>
            </a:pPr>
            <a:r>
              <a:rPr lang="en-US" dirty="0" smtClean="0"/>
              <a:t>Back to back jets </a:t>
            </a:r>
          </a:p>
          <a:p>
            <a:pPr marL="514350" indent="-514350">
              <a:buClr>
                <a:srgbClr val="C00000"/>
              </a:buClr>
              <a:buSzPct val="90000"/>
              <a:buFont typeface="+mj-lt"/>
              <a:buAutoNum type="arabicPeriod"/>
            </a:pPr>
            <a:r>
              <a:rPr lang="en-US" dirty="0" smtClean="0"/>
              <a:t>Elliptic flow</a:t>
            </a:r>
          </a:p>
          <a:p>
            <a:pPr marL="514350" indent="-514350">
              <a:buClr>
                <a:srgbClr val="C00000"/>
              </a:buClr>
              <a:buSzPct val="90000"/>
              <a:buFont typeface="+mj-lt"/>
              <a:buAutoNum type="arabicPeriod"/>
            </a:pPr>
            <a:r>
              <a:rPr lang="en-US" dirty="0" smtClean="0"/>
              <a:t>Baryon/meson</a:t>
            </a:r>
          </a:p>
          <a:p>
            <a:pPr marL="514350" indent="-514350">
              <a:buClr>
                <a:srgbClr val="C00000"/>
              </a:buClr>
              <a:buSzPct val="90000"/>
              <a:buFont typeface="+mj-lt"/>
              <a:buAutoNum type="arabicPeriod"/>
            </a:pPr>
            <a:r>
              <a:rPr lang="en-US" dirty="0" smtClean="0"/>
              <a:t>Heavy </a:t>
            </a:r>
            <a:r>
              <a:rPr lang="en-US" dirty="0" err="1" smtClean="0"/>
              <a:t>flavour</a:t>
            </a:r>
            <a:endParaRPr lang="en-US" dirty="0" smtClean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>
                <a:solidFill>
                  <a:srgbClr val="C00000"/>
                </a:solidFill>
              </a:rPr>
              <a:t>≈ “Color Glass Condensate”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i="1" dirty="0" smtClean="0">
                <a:solidFill>
                  <a:srgbClr val="C00000"/>
                </a:solidFill>
              </a:rPr>
              <a:t>≈ “Perfect fluid”</a:t>
            </a:r>
          </a:p>
          <a:p>
            <a:pPr marL="514350" indent="-514350">
              <a:buClr>
                <a:srgbClr val="C00000"/>
              </a:buClr>
              <a:buSzPct val="90000"/>
              <a:buFont typeface="+mj-lt"/>
              <a:buAutoNum type="arabicPeriod" startAt="7"/>
            </a:pPr>
            <a:r>
              <a:rPr lang="en-US" dirty="0" smtClean="0"/>
              <a:t>J/ψ suppression</a:t>
            </a:r>
          </a:p>
          <a:p>
            <a:pPr marL="514350" indent="-514350">
              <a:buClr>
                <a:srgbClr val="C00000"/>
              </a:buClr>
              <a:buSzPct val="90000"/>
              <a:buFont typeface="+mj-lt"/>
              <a:buAutoNum type="arabicPeriod" startAt="7"/>
            </a:pPr>
            <a:r>
              <a:rPr lang="en-US" dirty="0" smtClean="0"/>
              <a:t>Thermal radiation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5720" y="4786322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7825" lvl="1" indent="0">
              <a:buFont typeface="Wingdings" pitchFamily="2" charset="2"/>
              <a:buNone/>
            </a:pPr>
            <a:r>
              <a:rPr lang="en-US" sz="2400" dirty="0" smtClean="0"/>
              <a:t>But they are not the only ones! </a:t>
            </a:r>
          </a:p>
          <a:p>
            <a:pPr marL="377825" lvl="1" indent="0">
              <a:buFont typeface="Wingdings" pitchFamily="2" charset="2"/>
              <a:buNone/>
            </a:pPr>
            <a:r>
              <a:rPr lang="en-US" sz="2400" i="1" dirty="0" smtClean="0"/>
              <a:t>“There was a general feeling that if the quark-gluon plasma was indeed produced, it would manifest itself in a variety of unknown but dramatic ways, including… </a:t>
            </a:r>
          </a:p>
          <a:p>
            <a:pPr marL="377825" lvl="1" indent="0">
              <a:buFont typeface="Wingdings" pitchFamily="2" charset="2"/>
              <a:buNone/>
            </a:pPr>
            <a:r>
              <a:rPr lang="en-US" sz="2400" dirty="0" smtClean="0"/>
              <a:t>H. </a:t>
            </a:r>
            <a:r>
              <a:rPr lang="en-US" sz="2400" dirty="0" err="1" smtClean="0"/>
              <a:t>Satz</a:t>
            </a:r>
            <a:r>
              <a:rPr lang="en-US" sz="2400" dirty="0" smtClean="0"/>
              <a:t> @ Lattice 2000 </a:t>
            </a:r>
            <a:r>
              <a:rPr lang="en-US" sz="2400" dirty="0" err="1" smtClean="0"/>
              <a:t>hep</a:t>
            </a:r>
            <a:r>
              <a:rPr lang="en-US" sz="2400" dirty="0" smtClean="0"/>
              <a:t>-ph/0009099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3438" y="2357430"/>
            <a:ext cx="2856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800" i="1" dirty="0" smtClean="0">
                <a:solidFill>
                  <a:srgbClr val="C00000"/>
                </a:solidFill>
              </a:rPr>
              <a:t>≈ “Jet quenching”</a:t>
            </a:r>
          </a:p>
        </p:txBody>
      </p:sp>
      <p:sp>
        <p:nvSpPr>
          <p:cNvPr id="10" name="Accolade fermante 9"/>
          <p:cNvSpPr/>
          <p:nvPr/>
        </p:nvSpPr>
        <p:spPr>
          <a:xfrm>
            <a:off x="4071934" y="2214554"/>
            <a:ext cx="357190" cy="857256"/>
          </a:xfrm>
          <a:prstGeom prst="rightBrace">
            <a:avLst>
              <a:gd name="adj1" fmla="val 26189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signatures?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rgbClr val="C00000"/>
              </a:buClr>
              <a:buSzPct val="90000"/>
              <a:buFont typeface="+mj-lt"/>
              <a:buAutoNum type="arabicPeriod"/>
            </a:pPr>
            <a:r>
              <a:rPr lang="en-US" dirty="0" smtClean="0"/>
              <a:t>Total multiplicity</a:t>
            </a:r>
          </a:p>
          <a:p>
            <a:pPr marL="514350" indent="-514350">
              <a:buClr>
                <a:srgbClr val="C00000"/>
              </a:buClr>
              <a:buSzPct val="90000"/>
              <a:buFont typeface="+mj-lt"/>
              <a:buAutoNum type="arabicPeriod"/>
            </a:pPr>
            <a:r>
              <a:rPr lang="en-US" dirty="0" smtClean="0"/>
              <a:t>High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 suppression</a:t>
            </a:r>
          </a:p>
          <a:p>
            <a:pPr marL="514350" indent="-514350">
              <a:buClr>
                <a:srgbClr val="C00000"/>
              </a:buClr>
              <a:buSzPct val="90000"/>
              <a:buFont typeface="+mj-lt"/>
              <a:buAutoNum type="arabicPeriod"/>
            </a:pPr>
            <a:r>
              <a:rPr lang="en-US" dirty="0" smtClean="0"/>
              <a:t>Back to back jets </a:t>
            </a:r>
          </a:p>
          <a:p>
            <a:pPr marL="514350" indent="-514350">
              <a:buClr>
                <a:srgbClr val="C00000"/>
              </a:buClr>
              <a:buSzPct val="90000"/>
              <a:buFont typeface="+mj-lt"/>
              <a:buAutoNum type="arabicPeriod"/>
            </a:pPr>
            <a:r>
              <a:rPr lang="en-US" dirty="0" smtClean="0"/>
              <a:t>Elliptic flow</a:t>
            </a:r>
          </a:p>
          <a:p>
            <a:pPr marL="514350" indent="-514350">
              <a:buClr>
                <a:srgbClr val="C00000"/>
              </a:buClr>
              <a:buSzPct val="90000"/>
              <a:buFont typeface="+mj-lt"/>
              <a:buAutoNum type="arabicPeriod"/>
            </a:pPr>
            <a:r>
              <a:rPr lang="en-US" dirty="0" smtClean="0"/>
              <a:t>Baryon/meson</a:t>
            </a:r>
          </a:p>
          <a:p>
            <a:pPr marL="514350" indent="-514350">
              <a:buClr>
                <a:srgbClr val="C00000"/>
              </a:buClr>
              <a:buSzPct val="90000"/>
              <a:buFont typeface="+mj-lt"/>
              <a:buAutoNum type="arabicPeriod"/>
            </a:pPr>
            <a:r>
              <a:rPr lang="en-US" dirty="0" smtClean="0"/>
              <a:t>Heavy </a:t>
            </a:r>
            <a:r>
              <a:rPr lang="en-US" dirty="0" err="1" smtClean="0"/>
              <a:t>flavour</a:t>
            </a:r>
            <a:endParaRPr lang="en-US" dirty="0" smtClean="0"/>
          </a:p>
        </p:txBody>
      </p:sp>
      <p:sp>
        <p:nvSpPr>
          <p:cNvPr id="8" name="Espace réservé du contenu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i="1" dirty="0" smtClean="0">
                <a:solidFill>
                  <a:srgbClr val="C00000"/>
                </a:solidFill>
              </a:rPr>
              <a:t>≈ “Color Glass Condensate”</a:t>
            </a:r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endParaRPr lang="en-US" i="1" dirty="0" smtClean="0"/>
          </a:p>
          <a:p>
            <a:pPr>
              <a:buNone/>
            </a:pPr>
            <a:r>
              <a:rPr lang="en-US" i="1" dirty="0" smtClean="0">
                <a:solidFill>
                  <a:srgbClr val="C00000"/>
                </a:solidFill>
              </a:rPr>
              <a:t>≈ “Perfect fluid”</a:t>
            </a:r>
          </a:p>
          <a:p>
            <a:pPr marL="514350" indent="-514350">
              <a:buClr>
                <a:srgbClr val="C00000"/>
              </a:buClr>
              <a:buSzPct val="90000"/>
              <a:buFont typeface="+mj-lt"/>
              <a:buAutoNum type="arabicPeriod" startAt="7"/>
            </a:pPr>
            <a:r>
              <a:rPr lang="en-US" dirty="0" smtClean="0"/>
              <a:t>J/ψ suppression</a:t>
            </a:r>
          </a:p>
          <a:p>
            <a:pPr marL="514350" indent="-514350">
              <a:buClr>
                <a:srgbClr val="C00000"/>
              </a:buClr>
              <a:buSzPct val="90000"/>
              <a:buFont typeface="+mj-lt"/>
              <a:buAutoNum type="arabicPeriod" startAt="7"/>
            </a:pPr>
            <a:r>
              <a:rPr lang="en-US" dirty="0" smtClean="0"/>
              <a:t>Thermal radiation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5720" y="4786322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7825" lvl="1" indent="0">
              <a:buFont typeface="Wingdings" pitchFamily="2" charset="2"/>
              <a:buNone/>
            </a:pPr>
            <a:r>
              <a:rPr lang="en-US" sz="2400" dirty="0" smtClean="0"/>
              <a:t>But they are not the only ones! </a:t>
            </a:r>
          </a:p>
          <a:p>
            <a:pPr marL="377825" lvl="1" indent="0">
              <a:buFont typeface="Wingdings" pitchFamily="2" charset="2"/>
              <a:buNone/>
            </a:pPr>
            <a:r>
              <a:rPr lang="en-US" sz="2400" i="1" dirty="0" smtClean="0"/>
              <a:t>“There was a general feeling that if the quark-gluon plasma was indeed produced, it would manifest itself in a variety of unknown but dramatic ways, including… </a:t>
            </a:r>
            <a:r>
              <a:rPr lang="en-US" sz="2400" i="1" dirty="0" smtClean="0">
                <a:solidFill>
                  <a:srgbClr val="C00000"/>
                </a:solidFill>
              </a:rPr>
              <a:t>the end of the world</a:t>
            </a:r>
            <a:r>
              <a:rPr lang="en-US" sz="2400" i="1" dirty="0" smtClean="0"/>
              <a:t>”</a:t>
            </a:r>
          </a:p>
          <a:p>
            <a:pPr marL="377825" lvl="1" indent="0">
              <a:buFont typeface="Wingdings" pitchFamily="2" charset="2"/>
              <a:buNone/>
            </a:pPr>
            <a:r>
              <a:rPr lang="en-US" sz="2400" dirty="0" smtClean="0"/>
              <a:t>H. </a:t>
            </a:r>
            <a:r>
              <a:rPr lang="en-US" sz="2400" dirty="0" err="1" smtClean="0"/>
              <a:t>Satz</a:t>
            </a:r>
            <a:r>
              <a:rPr lang="en-US" sz="2400" dirty="0" smtClean="0"/>
              <a:t> @ Lattice 2000 </a:t>
            </a:r>
            <a:r>
              <a:rPr lang="en-US" sz="2400" dirty="0" err="1" smtClean="0"/>
              <a:t>hep</a:t>
            </a:r>
            <a:r>
              <a:rPr lang="en-US" sz="2400" dirty="0" smtClean="0"/>
              <a:t>-ph/0009099</a:t>
            </a:r>
          </a:p>
        </p:txBody>
      </p:sp>
      <p:sp>
        <p:nvSpPr>
          <p:cNvPr id="9" name="Rectangle 8"/>
          <p:cNvSpPr/>
          <p:nvPr/>
        </p:nvSpPr>
        <p:spPr>
          <a:xfrm>
            <a:off x="4643438" y="2357430"/>
            <a:ext cx="28567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2800" i="1" dirty="0" smtClean="0">
                <a:solidFill>
                  <a:srgbClr val="C00000"/>
                </a:solidFill>
              </a:rPr>
              <a:t>≈ “Jet quenching”</a:t>
            </a:r>
          </a:p>
        </p:txBody>
      </p:sp>
      <p:sp>
        <p:nvSpPr>
          <p:cNvPr id="10" name="Accolade fermante 9"/>
          <p:cNvSpPr/>
          <p:nvPr/>
        </p:nvSpPr>
        <p:spPr>
          <a:xfrm>
            <a:off x="4071934" y="2214554"/>
            <a:ext cx="357190" cy="857256"/>
          </a:xfrm>
          <a:prstGeom prst="rightBrace">
            <a:avLst>
              <a:gd name="adj1" fmla="val 26189"/>
              <a:gd name="adj2" fmla="val 50000"/>
            </a:avLst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11" name="Picture 1031" descr="sundaytim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826" y="500042"/>
            <a:ext cx="4166892" cy="46797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3" name="Rectangle à coins arrondis 12"/>
          <p:cNvSpPr/>
          <p:nvPr/>
        </p:nvSpPr>
        <p:spPr>
          <a:xfrm>
            <a:off x="214282" y="571480"/>
            <a:ext cx="4429156" cy="785818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i="1" dirty="0" smtClean="0">
                <a:solidFill>
                  <a:schemeClr val="tx1"/>
                </a:solidFill>
              </a:rPr>
              <a:t>“LHC is less dangerous than RHIC”</a:t>
            </a:r>
          </a:p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Albert, Wednesday, about </a:t>
            </a:r>
            <a:r>
              <a:rPr lang="en-GB" sz="2000" dirty="0" err="1" smtClean="0">
                <a:solidFill>
                  <a:schemeClr val="tx1"/>
                </a:solidFill>
              </a:rPr>
              <a:t>strangelets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Total multiplicity (and E</a:t>
            </a:r>
            <a:r>
              <a:rPr lang="en-US" baseline="-25000" dirty="0" smtClean="0"/>
              <a:t>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04800" y="1357298"/>
            <a:ext cx="4981580" cy="3786214"/>
          </a:xfrm>
        </p:spPr>
        <p:txBody>
          <a:bodyPr>
            <a:normAutofit/>
          </a:bodyPr>
          <a:lstStyle/>
          <a:p>
            <a:r>
              <a:rPr lang="en-US" dirty="0" err="1" smtClean="0"/>
              <a:t>dN</a:t>
            </a:r>
            <a:r>
              <a:rPr lang="en-US" baseline="-25000" dirty="0" err="1" smtClean="0"/>
              <a:t>ch</a:t>
            </a:r>
            <a:r>
              <a:rPr lang="en-US" dirty="0" smtClean="0"/>
              <a:t>/d</a:t>
            </a:r>
            <a:r>
              <a:rPr lang="el-GR" dirty="0" smtClean="0"/>
              <a:t>η</a:t>
            </a:r>
            <a:r>
              <a:rPr lang="fr-FR" dirty="0" smtClean="0"/>
              <a:t>|</a:t>
            </a:r>
            <a:r>
              <a:rPr lang="el-GR" baseline="-25000" dirty="0" smtClean="0"/>
              <a:t>η</a:t>
            </a:r>
            <a:r>
              <a:rPr lang="fr-FR" baseline="-25000" dirty="0" smtClean="0"/>
              <a:t>=0</a:t>
            </a:r>
            <a:r>
              <a:rPr lang="en-US" baseline="-25000" dirty="0" smtClean="0"/>
              <a:t> </a:t>
            </a:r>
            <a:r>
              <a:rPr lang="en-US" dirty="0" smtClean="0"/>
              <a:t>≈ 670 </a:t>
            </a:r>
          </a:p>
          <a:p>
            <a:pPr lvl="1"/>
            <a:r>
              <a:rPr lang="en-US" dirty="0" smtClean="0"/>
              <a:t>(6000 particles total)</a:t>
            </a:r>
          </a:p>
          <a:p>
            <a:r>
              <a:rPr lang="en-US" baseline="-25000" dirty="0" smtClean="0"/>
              <a:t> </a:t>
            </a:r>
            <a:r>
              <a:rPr lang="en-US" dirty="0" smtClean="0"/>
              <a:t>Less than expected!</a:t>
            </a:r>
          </a:p>
          <a:p>
            <a:pPr lvl="1"/>
            <a:r>
              <a:rPr lang="en-US" dirty="0" smtClean="0"/>
              <a:t> 1000 from </a:t>
            </a:r>
            <a:r>
              <a:rPr lang="en-US" dirty="0" err="1" smtClean="0"/>
              <a:t>p+p</a:t>
            </a:r>
            <a:r>
              <a:rPr lang="en-US" dirty="0" smtClean="0"/>
              <a:t> fragmentation</a:t>
            </a:r>
          </a:p>
          <a:p>
            <a:pPr lvl="1"/>
            <a:r>
              <a:rPr lang="en-US" dirty="0" smtClean="0"/>
              <a:t>Low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Bj</a:t>
            </a:r>
            <a:r>
              <a:rPr lang="en-US" dirty="0" smtClean="0"/>
              <a:t> gluon start to overlap, recombine, saturate…</a:t>
            </a:r>
            <a:endParaRPr lang="en-US" dirty="0"/>
          </a:p>
          <a:p>
            <a:pPr lvl="1"/>
            <a:r>
              <a:rPr lang="en-US" dirty="0" smtClean="0"/>
              <a:t>(even more at forward rapidity)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“Color Glass Condensate”</a:t>
            </a:r>
          </a:p>
        </p:txBody>
      </p:sp>
      <p:sp>
        <p:nvSpPr>
          <p:cNvPr id="18" name="Espace réservé du contenu 17"/>
          <p:cNvSpPr>
            <a:spLocks noGrp="1"/>
          </p:cNvSpPr>
          <p:nvPr>
            <p:ph sz="half" idx="2"/>
          </p:nvPr>
        </p:nvSpPr>
        <p:spPr>
          <a:xfrm>
            <a:off x="5357818" y="4714884"/>
            <a:ext cx="3633782" cy="1471172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en-US" smtClean="0">
                <a:solidFill>
                  <a:schemeClr val="tx2"/>
                </a:solidFill>
              </a:rPr>
              <a:t>dE</a:t>
            </a:r>
            <a:r>
              <a:rPr lang="en-US" baseline="-25000" smtClean="0">
                <a:solidFill>
                  <a:schemeClr val="tx2"/>
                </a:solidFill>
              </a:rPr>
              <a:t>T</a:t>
            </a:r>
            <a:r>
              <a:rPr lang="en-US" smtClean="0">
                <a:solidFill>
                  <a:schemeClr val="tx2"/>
                </a:solidFill>
              </a:rPr>
              <a:t>/dη|</a:t>
            </a:r>
            <a:r>
              <a:rPr lang="en-US" baseline="-25000" smtClean="0">
                <a:solidFill>
                  <a:schemeClr val="tx2"/>
                </a:solidFill>
              </a:rPr>
              <a:t>η=0</a:t>
            </a:r>
            <a:r>
              <a:rPr lang="en-US" smtClean="0">
                <a:solidFill>
                  <a:schemeClr val="tx2"/>
                </a:solidFill>
              </a:rPr>
              <a:t> related to energy density</a:t>
            </a:r>
          </a:p>
          <a:p>
            <a:r>
              <a:rPr lang="en-US" smtClean="0">
                <a:solidFill>
                  <a:srgbClr val="C00000"/>
                </a:solidFill>
              </a:rPr>
              <a:t>ε &gt; 6 GeV/fm</a:t>
            </a:r>
            <a:r>
              <a:rPr lang="en-US" baseline="30000" smtClean="0">
                <a:solidFill>
                  <a:srgbClr val="C00000"/>
                </a:solidFill>
              </a:rPr>
              <a:t>3</a:t>
            </a:r>
            <a:r>
              <a:rPr lang="en-US" smtClean="0">
                <a:solidFill>
                  <a:srgbClr val="C00000"/>
                </a:solidFill>
              </a:rPr>
              <a:t> &gt; ε</a:t>
            </a:r>
            <a:r>
              <a:rPr lang="en-US" baseline="-25000" smtClean="0">
                <a:solidFill>
                  <a:srgbClr val="C00000"/>
                </a:solidFill>
              </a:rPr>
              <a:t>c </a:t>
            </a:r>
            <a:r>
              <a:rPr lang="en-US" smtClean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23/04/2009</a:t>
            </a:r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What's the matter at RHIC? - raphael@in2p3.fr</a:t>
            </a:r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6B8D8-DE75-4673-AB9C-BEAB6968F191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6" name="Text Box 21"/>
          <p:cNvSpPr txBox="1">
            <a:spLocks noChangeArrowheads="1"/>
          </p:cNvSpPr>
          <p:nvPr/>
        </p:nvSpPr>
        <p:spPr bwMode="auto">
          <a:xfrm rot="16200000">
            <a:off x="7658320" y="2485820"/>
            <a:ext cx="2483500" cy="369332"/>
          </a:xfrm>
          <a:prstGeom prst="rect">
            <a:avLst/>
          </a:prstGeom>
          <a:ln>
            <a:headEnd/>
            <a:tailEnd/>
          </a:ln>
          <a:effectLst>
            <a:outerShdw blurRad="76200" dist="50800" dir="5400000" rotWithShape="0">
              <a:srgbClr val="4E3B30">
                <a:alpha val="6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PRL 91 (2003) 052303</a:t>
            </a:r>
          </a:p>
        </p:txBody>
      </p:sp>
      <p:grpSp>
        <p:nvGrpSpPr>
          <p:cNvPr id="26" name="Groupe 25"/>
          <p:cNvGrpSpPr/>
          <p:nvPr/>
        </p:nvGrpSpPr>
        <p:grpSpPr>
          <a:xfrm>
            <a:off x="5286380" y="1266066"/>
            <a:ext cx="3499216" cy="3305942"/>
            <a:chOff x="5286380" y="1266066"/>
            <a:chExt cx="3499216" cy="3305942"/>
          </a:xfrm>
        </p:grpSpPr>
        <p:pic>
          <p:nvPicPr>
            <p:cNvPr id="7" name="Picture 5" descr="cent_eta_20_130_200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/>
            </a:blip>
            <a:srcRect l="2678" t="4674" r="88424"/>
            <a:stretch>
              <a:fillRect/>
            </a:stretch>
          </p:blipFill>
          <p:spPr bwMode="auto">
            <a:xfrm>
              <a:off x="5286380" y="1266066"/>
              <a:ext cx="752452" cy="3079750"/>
            </a:xfrm>
            <a:prstGeom prst="rect">
              <a:avLst/>
            </a:prstGeom>
            <a:noFill/>
          </p:spPr>
        </p:pic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 rot="16200000">
              <a:off x="5605035" y="1775908"/>
              <a:ext cx="104868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000" dirty="0" err="1">
                  <a:latin typeface="Arial" charset="0"/>
                </a:rPr>
                <a:t>dN</a:t>
              </a:r>
              <a:r>
                <a:rPr lang="fr-FR" sz="2000" baseline="-25000" dirty="0" err="1">
                  <a:latin typeface="Arial" charset="0"/>
                </a:rPr>
                <a:t>ch</a:t>
              </a:r>
              <a:r>
                <a:rPr lang="en-US" sz="2000" dirty="0" smtClean="0">
                  <a:latin typeface="Arial" charset="0"/>
                </a:rPr>
                <a:t>/d</a:t>
              </a:r>
              <a:r>
                <a:rPr lang="el-GR" sz="2000" dirty="0" smtClean="0">
                  <a:latin typeface="Arial" charset="0"/>
                </a:rPr>
                <a:t>η</a:t>
              </a:r>
              <a:endParaRPr lang="en-US" sz="2000" dirty="0">
                <a:latin typeface="Symbol" pitchFamily="18" charset="2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8359744" y="4126758"/>
              <a:ext cx="402674" cy="44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fr-FR" sz="3200" b="1" dirty="0" err="1" smtClean="0">
                  <a:sym typeface="Symbol" pitchFamily="18" charset="2"/>
                </a:rPr>
                <a:t>η</a:t>
              </a:r>
              <a:endParaRPr lang="en-US" sz="3200" b="1" dirty="0">
                <a:sym typeface="Symbol" pitchFamily="18" charset="2"/>
              </a:endParaRPr>
            </a:p>
          </p:txBody>
        </p:sp>
        <p:sp>
          <p:nvSpPr>
            <p:cNvPr id="15" name="Text Box 18"/>
            <p:cNvSpPr txBox="1">
              <a:spLocks noChangeArrowheads="1"/>
            </p:cNvSpPr>
            <p:nvPr/>
          </p:nvSpPr>
          <p:spPr bwMode="auto">
            <a:xfrm>
              <a:off x="8448644" y="1483552"/>
              <a:ext cx="336952" cy="24722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fr-FR" sz="1800" dirty="0">
                  <a:sym typeface="Symbol" pitchFamily="18" charset="2"/>
                </a:rPr>
                <a:t>C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fr-FR" sz="1800" dirty="0">
                  <a:sym typeface="Symbol" pitchFamily="18" charset="2"/>
                </a:rPr>
                <a:t>E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fr-FR" sz="1800" dirty="0">
                  <a:sym typeface="Symbol" pitchFamily="18" charset="2"/>
                </a:rPr>
                <a:t>N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fr-FR" sz="1800" dirty="0">
                  <a:sym typeface="Symbol" pitchFamily="18" charset="2"/>
                </a:rPr>
                <a:t>T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fr-FR" sz="1800" dirty="0">
                  <a:sym typeface="Symbol" pitchFamily="18" charset="2"/>
                </a:rPr>
                <a:t>R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fr-FR" sz="1800" dirty="0">
                  <a:sym typeface="Symbol" pitchFamily="18" charset="2"/>
                </a:rPr>
                <a:t>A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fr-FR" sz="1800" dirty="0">
                  <a:sym typeface="Symbol" pitchFamily="18" charset="2"/>
                </a:rPr>
                <a:t>L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fr-FR" sz="1800" dirty="0">
                  <a:sym typeface="Symbol" pitchFamily="18" charset="2"/>
                </a:rPr>
                <a:t>I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fr-FR" sz="1800" dirty="0">
                  <a:sym typeface="Symbol" pitchFamily="18" charset="2"/>
                </a:rPr>
                <a:t>T</a:t>
              </a:r>
            </a:p>
            <a:p>
              <a:pPr>
                <a:lnSpc>
                  <a:spcPct val="40000"/>
                </a:lnSpc>
                <a:spcBef>
                  <a:spcPct val="50000"/>
                </a:spcBef>
              </a:pPr>
              <a:r>
                <a:rPr lang="fr-FR" dirty="0" smtClean="0">
                  <a:sym typeface="Symbol" pitchFamily="18" charset="2"/>
                </a:rPr>
                <a:t>Y</a:t>
              </a:r>
              <a:endParaRPr lang="en-US" sz="1800" dirty="0">
                <a:sym typeface="Symbol" pitchFamily="18" charset="2"/>
              </a:endParaRPr>
            </a:p>
          </p:txBody>
        </p:sp>
        <p:sp>
          <p:nvSpPr>
            <p:cNvPr id="17" name="Line 22"/>
            <p:cNvSpPr>
              <a:spLocks noChangeShapeType="1"/>
            </p:cNvSpPr>
            <p:nvPr/>
          </p:nvSpPr>
          <p:spPr bwMode="auto">
            <a:xfrm flipV="1">
              <a:off x="5875336" y="4341072"/>
              <a:ext cx="25209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19" name="Picture 5" descr="cent_eta_20_130_200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/>
            </a:blip>
            <a:srcRect l="70264" t="4674"/>
            <a:stretch>
              <a:fillRect/>
            </a:stretch>
          </p:blipFill>
          <p:spPr bwMode="auto">
            <a:xfrm>
              <a:off x="5895956" y="1269238"/>
              <a:ext cx="2514560" cy="3079750"/>
            </a:xfrm>
            <a:prstGeom prst="rect">
              <a:avLst/>
            </a:prstGeom>
            <a:noFill/>
          </p:spPr>
        </p:pic>
        <p:sp>
          <p:nvSpPr>
            <p:cNvPr id="20" name="Line 22"/>
            <p:cNvSpPr>
              <a:spLocks noChangeShapeType="1"/>
            </p:cNvSpPr>
            <p:nvPr/>
          </p:nvSpPr>
          <p:spPr bwMode="auto">
            <a:xfrm rot="16200000" flipV="1">
              <a:off x="7207249" y="2651969"/>
              <a:ext cx="25209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pic>
          <p:nvPicPr>
            <p:cNvPr id="21" name="Picture 16" descr="PhlogoColorA0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6000"/>
            </a:blip>
            <a:srcRect/>
            <a:stretch>
              <a:fillRect/>
            </a:stretch>
          </p:blipFill>
          <p:spPr bwMode="auto">
            <a:xfrm>
              <a:off x="7253278" y="1483552"/>
              <a:ext cx="1044575" cy="327025"/>
            </a:xfrm>
            <a:prstGeom prst="rect">
              <a:avLst/>
            </a:prstGeom>
            <a:noFill/>
          </p:spPr>
        </p:pic>
      </p:grpSp>
      <p:sp>
        <p:nvSpPr>
          <p:cNvPr id="24" name="ZoneTexte 23"/>
          <p:cNvSpPr txBox="1"/>
          <p:nvPr/>
        </p:nvSpPr>
        <p:spPr>
          <a:xfrm>
            <a:off x="214282" y="5143512"/>
            <a:ext cx="4786346" cy="1571636"/>
          </a:xfrm>
          <a:prstGeom prst="rect">
            <a:avLst/>
          </a:prstGeom>
          <a:effectLst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>
            <a:normAutofit/>
          </a:bodyPr>
          <a:lstStyle/>
          <a:p>
            <a:pPr algn="ctr">
              <a:spcBef>
                <a:spcPct val="20000"/>
              </a:spcBef>
              <a:buClr>
                <a:srgbClr val="C00000"/>
              </a:buClr>
              <a:buSzPct val="70000"/>
              <a:buFont typeface="Wingdings"/>
              <a:buChar char="à"/>
            </a:pPr>
            <a:r>
              <a:rPr lang="en-US" sz="2600" dirty="0" smtClean="0"/>
              <a:t>The (initial) matter saturates</a:t>
            </a:r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600" dirty="0" smtClean="0"/>
              <a:t>@ LHC, even worse! </a:t>
            </a:r>
            <a:r>
              <a:rPr lang="en-US" sz="2600" dirty="0" err="1" smtClean="0"/>
              <a:t>x</a:t>
            </a:r>
            <a:r>
              <a:rPr lang="en-US" sz="2600" baseline="-25000" dirty="0" err="1" smtClean="0"/>
              <a:t>Bj</a:t>
            </a:r>
            <a:r>
              <a:rPr lang="en-US" sz="2600" dirty="0" smtClean="0"/>
              <a:t> &lt; 10</a:t>
            </a:r>
            <a:r>
              <a:rPr lang="en-US" sz="2600" baseline="30000" dirty="0" smtClean="0"/>
              <a:t>–3</a:t>
            </a:r>
            <a:endParaRPr lang="en-US" sz="2600" baseline="-25000" dirty="0" smtClean="0"/>
          </a:p>
          <a:p>
            <a:pPr algn="ctr">
              <a:spcBef>
                <a:spcPct val="20000"/>
              </a:spcBef>
              <a:buClr>
                <a:schemeClr val="accent1"/>
              </a:buClr>
              <a:buSzPct val="70000"/>
            </a:pPr>
            <a:r>
              <a:rPr lang="en-US" sz="2600" dirty="0" err="1" smtClean="0"/>
              <a:t>dN</a:t>
            </a:r>
            <a:r>
              <a:rPr lang="en-US" sz="2600" baseline="-25000" dirty="0" err="1" smtClean="0"/>
              <a:t>ch</a:t>
            </a:r>
            <a:r>
              <a:rPr lang="en-US" sz="2600" dirty="0" smtClean="0"/>
              <a:t>/</a:t>
            </a:r>
            <a:r>
              <a:rPr lang="en-US" sz="2600" dirty="0" err="1" smtClean="0"/>
              <a:t>dη</a:t>
            </a:r>
            <a:r>
              <a:rPr lang="en-US" sz="2600" dirty="0" smtClean="0"/>
              <a:t>|</a:t>
            </a:r>
            <a:r>
              <a:rPr lang="el-GR" sz="2600" baseline="-25000" dirty="0" smtClean="0"/>
              <a:t>η</a:t>
            </a:r>
            <a:r>
              <a:rPr lang="fr-FR" sz="2600" baseline="-25000" dirty="0" smtClean="0"/>
              <a:t>=0 </a:t>
            </a:r>
            <a:r>
              <a:rPr lang="fr-FR" sz="2600" dirty="0" smtClean="0"/>
              <a:t>≈ 1600 – 2100</a:t>
            </a:r>
            <a:endParaRPr lang="en-US" sz="2600" dirty="0" smtClean="0"/>
          </a:p>
        </p:txBody>
      </p:sp>
      <p:pic>
        <p:nvPicPr>
          <p:cNvPr id="25" name="Image 24" descr="Cap5_color_glass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85982" y="3053950"/>
            <a:ext cx="2500330" cy="1875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 animBg="1"/>
      <p:bldP spid="2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9.7|46.7|3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2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7|30.2|28.3|18|24.7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>
    <a:lnDef>
      <a:spPr>
        <a:ln w="381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>
        <a:normAutofit fontScale="92500" lnSpcReduction="10000"/>
      </a:bodyPr>
      <a:lstStyle>
        <a:defPPr>
          <a:spcBef>
            <a:spcPct val="20000"/>
          </a:spcBef>
          <a:buClr>
            <a:schemeClr val="accent1"/>
          </a:buClr>
          <a:buSzPct val="70000"/>
          <a:buFont typeface="Wingdings"/>
          <a:buChar char="à"/>
          <a:defRPr sz="28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11106</TotalTime>
  <Words>2965</Words>
  <Application>Microsoft Office PowerPoint</Application>
  <PresentationFormat>Affichage à l'écran (4:3)</PresentationFormat>
  <Paragraphs>695</Paragraphs>
  <Slides>45</Slides>
  <Notes>13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58" baseType="lpstr">
      <vt:lpstr>Arial</vt:lpstr>
      <vt:lpstr>Franklin Gothic Medium</vt:lpstr>
      <vt:lpstr>Franklin Gothic Book</vt:lpstr>
      <vt:lpstr>Wingdings 2</vt:lpstr>
      <vt:lpstr>Wingdings</vt:lpstr>
      <vt:lpstr>Webdings</vt:lpstr>
      <vt:lpstr>Helvetica</vt:lpstr>
      <vt:lpstr>Symbol</vt:lpstr>
      <vt:lpstr>Tahoma</vt:lpstr>
      <vt:lpstr>Times New Roman</vt:lpstr>
      <vt:lpstr>MT Extra</vt:lpstr>
      <vt:lpstr>Calibri</vt:lpstr>
      <vt:lpstr>Promenade</vt:lpstr>
      <vt:lpstr>What’s the matter at RHIC ?</vt:lpstr>
      <vt:lpstr> The origin of (my) mass…</vt:lpstr>
      <vt:lpstr>What tells QCD? (on the LATTice)</vt:lpstr>
      <vt:lpstr>Where/when can we find the QGP?</vt:lpstr>
      <vt:lpstr>WHAT’s RHIC?</vt:lpstr>
      <vt:lpstr>What is the strategy? (and jargon)</vt:lpstr>
      <vt:lpstr>Which signatures?</vt:lpstr>
      <vt:lpstr>Which signatures?</vt:lpstr>
      <vt:lpstr>1. Total multiplicity (and ET)</vt:lpstr>
      <vt:lpstr>Jet quenching</vt:lpstr>
      <vt:lpstr>2. High pt suppression</vt:lpstr>
      <vt:lpstr>Most peripheral collisions…</vt:lpstr>
      <vt:lpstr>LEss peripheral collisions…</vt:lpstr>
      <vt:lpstr>MoRE CeNTRAL collisions…</vt:lpstr>
      <vt:lpstr>Most CENTRAL collisions!</vt:lpstr>
      <vt:lpstr>2. High pT suppression</vt:lpstr>
      <vt:lpstr>3. Back to back jets</vt:lpstr>
      <vt:lpstr>3. Back to back jets       Another look to jet quenching…</vt:lpstr>
      <vt:lpstr>3. Back to back (d+Au)</vt:lpstr>
      <vt:lpstr>Other jets observables and tools </vt:lpstr>
      <vt:lpstr>3. Much More correlation…</vt:lpstr>
      <vt:lpstr>new tool: Gamma-jet</vt:lpstr>
      <vt:lpstr>NEW tool: Jet reconstruction?</vt:lpstr>
      <vt:lpstr>Partonic Collective behaviour</vt:lpstr>
      <vt:lpstr>4. Elliptic flow “V2”</vt:lpstr>
      <vt:lpstr>4. IDEAL HYDRODYNAMICS</vt:lpstr>
      <vt:lpstr>4. Elliptic flow (SCALINGS)</vt:lpstr>
      <vt:lpstr>5. Baryons/Mesons</vt:lpstr>
      <vt:lpstr>6. Heavy quarks?</vt:lpstr>
      <vt:lpstr>Quarkonia suppression</vt:lpstr>
      <vt:lpstr>7. J/ψ suppression</vt:lpstr>
      <vt:lpstr>7. J/ψ suppression (from d+Au) </vt:lpstr>
      <vt:lpstr>7. J/ψ “anomalous” suppression </vt:lpstr>
      <vt:lpstr>Thermal radiation</vt:lpstr>
      <vt:lpstr>8. THERMAL RADIATION</vt:lpstr>
      <vt:lpstr>In summary…</vt:lpstr>
      <vt:lpstr>Back up slides…</vt:lpstr>
      <vt:lpstr>Historhic</vt:lpstr>
      <vt:lpstr>Energy density estimation</vt:lpstr>
      <vt:lpstr>More nuclear modifications…</vt:lpstr>
      <vt:lpstr>Higher pt</vt:lpstr>
      <vt:lpstr>Hydro fit of spectra</vt:lpstr>
      <vt:lpstr>Vicosity/entropy ratio</vt:lpstr>
      <vt:lpstr>OPEN CHARM</vt:lpstr>
      <vt:lpstr>a link to string theory?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the matter at RHIC ?</dc:title>
  <dc:creator>Raphaël Granier de Cassagnac</dc:creator>
  <cp:lastModifiedBy>Raphaël Granier de Cassagnac</cp:lastModifiedBy>
  <cp:revision>152</cp:revision>
  <dcterms:created xsi:type="dcterms:W3CDTF">2007-03-07T21:50:18Z</dcterms:created>
  <dcterms:modified xsi:type="dcterms:W3CDTF">2009-08-05T12:16:29Z</dcterms:modified>
</cp:coreProperties>
</file>