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71" r:id="rId2"/>
    <p:sldId id="453" r:id="rId3"/>
    <p:sldId id="451" r:id="rId4"/>
    <p:sldId id="454" r:id="rId5"/>
    <p:sldId id="446" r:id="rId6"/>
    <p:sldId id="375" r:id="rId7"/>
    <p:sldId id="412" r:id="rId8"/>
    <p:sldId id="462" r:id="rId9"/>
    <p:sldId id="448" r:id="rId10"/>
    <p:sldId id="450" r:id="rId11"/>
    <p:sldId id="455" r:id="rId12"/>
    <p:sldId id="456" r:id="rId13"/>
    <p:sldId id="452" r:id="rId14"/>
    <p:sldId id="458" r:id="rId15"/>
    <p:sldId id="459" r:id="rId16"/>
    <p:sldId id="460" r:id="rId17"/>
    <p:sldId id="384" r:id="rId18"/>
    <p:sldId id="427" r:id="rId19"/>
    <p:sldId id="402" r:id="rId20"/>
    <p:sldId id="406" r:id="rId21"/>
    <p:sldId id="405" r:id="rId2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D4D4D"/>
    <a:srgbClr val="000000"/>
    <a:srgbClr val="172E10"/>
    <a:srgbClr val="683600"/>
    <a:srgbClr val="0101FF"/>
    <a:srgbClr val="CC3399"/>
    <a:srgbClr val="3333CC"/>
    <a:srgbClr val="FE4A02"/>
    <a:srgbClr val="33CC33"/>
    <a:srgbClr val="FA74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91683" autoAdjust="0"/>
  </p:normalViewPr>
  <p:slideViewPr>
    <p:cSldViewPr>
      <p:cViewPr varScale="1">
        <p:scale>
          <a:sx n="139" d="100"/>
          <a:sy n="139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31000"/>
            <a:lum/>
          </a:blip>
          <a:srcRect/>
          <a:stretch>
            <a:fillRect l="-4000" t="-8000" r="-5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9923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EIC simulation under PHENIX Geant4 framework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733800"/>
            <a:ext cx="5867400" cy="1219201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Jin Huang</a:t>
            </a:r>
          </a:p>
          <a:p>
            <a:pPr algn="ctr"/>
            <a:r>
              <a:rPr lang="en-US" sz="3000" dirty="0" smtClean="0"/>
              <a:t>(BNL)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</a:t>
            </a:r>
            <a:r>
              <a:rPr lang="en-US" dirty="0" smtClean="0"/>
              <a:t>PHENIX analysis framework (Fun4All)</a:t>
            </a:r>
            <a:endParaRPr lang="en-US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88340" y="2632075"/>
            <a:ext cx="1447800" cy="92333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Formatted ROOT file (DST)</a:t>
            </a:r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2897" y="3771900"/>
            <a:ext cx="1758687" cy="36933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Raw Data (PRDF)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4495800"/>
            <a:ext cx="1852880" cy="36933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G4/G3 Simulation</a:t>
            </a:r>
            <a:endParaRPr lang="en-US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87660" y="1870075"/>
            <a:ext cx="1666354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 Managers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80063" y="1870078"/>
            <a:ext cx="2981325" cy="369888"/>
            <a:chOff x="3515" y="1178"/>
            <a:chExt cx="1878" cy="233"/>
          </a:xfrm>
        </p:grpSpPr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515" y="1322"/>
              <a:ext cx="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4235" y="1178"/>
              <a:ext cx="1158" cy="23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Output Managers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673350" y="1870078"/>
            <a:ext cx="2651125" cy="369888"/>
            <a:chOff x="1684" y="1178"/>
            <a:chExt cx="1670" cy="233"/>
          </a:xfrm>
        </p:grpSpPr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684" y="1322"/>
              <a:ext cx="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415" y="1178"/>
              <a:ext cx="939" cy="23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Fun4AllServer</a:t>
              </a:r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76600" y="3200400"/>
            <a:ext cx="1085554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Analysis </a:t>
            </a:r>
            <a:endParaRPr lang="en-US" dirty="0" smtClean="0"/>
          </a:p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191001" y="232727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105401" y="232727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248400" y="2590800"/>
            <a:ext cx="2651431" cy="36933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Formatted ROOT file (DST)</a:t>
            </a:r>
            <a:endParaRPr lang="en-US" dirty="0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694772" y="3355975"/>
            <a:ext cx="1758687" cy="36933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Raw Data (PRDF)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515941" y="4079875"/>
            <a:ext cx="2116349" cy="36933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Simulated </a:t>
            </a:r>
            <a:r>
              <a:rPr lang="en-US" dirty="0" smtClean="0"/>
              <a:t>Raw Data </a:t>
            </a:r>
            <a:endParaRPr lang="en-US" dirty="0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484563" y="3698876"/>
            <a:ext cx="5475293" cy="2005013"/>
            <a:chOff x="2195" y="2330"/>
            <a:chExt cx="3449" cy="1263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195" y="2330"/>
              <a:ext cx="3449" cy="1263"/>
              <a:chOff x="2195" y="2330"/>
              <a:chExt cx="3449" cy="1263"/>
            </a:xfrm>
          </p:grpSpPr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2195" y="2928"/>
                <a:ext cx="1656" cy="288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Histogram Manager</a:t>
                </a:r>
              </a:p>
            </p:txBody>
          </p:sp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>
                <a:off x="2928" y="2330"/>
                <a:ext cx="0" cy="5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Text Box 26"/>
              <p:cNvSpPr txBox="1">
                <a:spLocks noChangeArrowheads="1"/>
              </p:cNvSpPr>
              <p:nvPr/>
            </p:nvSpPr>
            <p:spPr bwMode="auto">
              <a:xfrm>
                <a:off x="4176" y="3360"/>
                <a:ext cx="1468" cy="23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Root File of histograms</a:t>
                </a:r>
                <a:endParaRPr lang="en-US" dirty="0"/>
              </a:p>
            </p:txBody>
          </p:sp>
        </p:grp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3851" y="3216"/>
              <a:ext cx="32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486400" y="5943600"/>
            <a:ext cx="318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Dr. Chris </a:t>
            </a:r>
            <a:r>
              <a:rPr lang="en-US" dirty="0" err="1" smtClean="0"/>
              <a:t>Pinkenburg</a:t>
            </a:r>
            <a:r>
              <a:rPr lang="en-US" dirty="0" smtClean="0"/>
              <a:t> (BNL)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953000" y="3200400"/>
            <a:ext cx="1117614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Analysis </a:t>
            </a:r>
            <a:endParaRPr lang="en-US" dirty="0" smtClean="0"/>
          </a:p>
          <a:p>
            <a:r>
              <a:rPr lang="en-US" dirty="0" smtClean="0"/>
              <a:t>Module 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419600" y="327660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505200" y="1219200"/>
            <a:ext cx="2135072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ROOT Command line</a:t>
            </a:r>
            <a:endParaRPr lang="en-US" dirty="0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4572000" y="16002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23750" y="1383268"/>
            <a:ext cx="302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Output/</a:t>
            </a:r>
            <a:r>
              <a:rPr lang="en-US" dirty="0" err="1" smtClean="0"/>
              <a:t>Readback</a:t>
            </a:r>
            <a:r>
              <a:rPr lang="en-US" dirty="0" smtClean="0"/>
              <a:t> at any stage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PHENIX framework link and use Geant4 like many other external packages (e.g. DB, fast jet, etc.)</a:t>
            </a:r>
          </a:p>
          <a:p>
            <a:r>
              <a:rPr lang="en-US" dirty="0" smtClean="0"/>
              <a:t>Detector configurable from ROOT macros</a:t>
            </a:r>
          </a:p>
          <a:p>
            <a:r>
              <a:rPr lang="en-US" dirty="0" smtClean="0"/>
              <a:t>Detector choose how to import data from Geant4 to data nodes (integrated G4Steps out-of-box)</a:t>
            </a:r>
          </a:p>
          <a:p>
            <a:r>
              <a:rPr lang="en-US" dirty="0" smtClean="0"/>
              <a:t>Easy configure for different input formats, Geant4 physics list, etc.</a:t>
            </a:r>
          </a:p>
          <a:p>
            <a:r>
              <a:rPr lang="en-US" dirty="0" smtClean="0"/>
              <a:t>Run Geant4 event display and control through ROOT command lines. A GUI will be nice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Geant4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0" y="3429000"/>
            <a:ext cx="1981200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modules 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3200400"/>
            <a:ext cx="1828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41910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Module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76600" y="52578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Geometry  +Materials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" y="4191000"/>
            <a:ext cx="1828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</a:p>
          <a:p>
            <a:pPr algn="ctr"/>
            <a:r>
              <a:rPr lang="en-US" dirty="0" err="1" smtClean="0"/>
              <a:t>Pythia</a:t>
            </a:r>
            <a:r>
              <a:rPr lang="en-US" dirty="0" smtClean="0"/>
              <a:t>/HEPMC/…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32766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nodes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6388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Geant4 Tracking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2" idx="3"/>
            <a:endCxn id="16" idx="1"/>
          </p:cNvCxnSpPr>
          <p:nvPr/>
        </p:nvCxnSpPr>
        <p:spPr>
          <a:xfrm>
            <a:off x="4495800" y="5562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5" idx="2"/>
          </p:cNvCxnSpPr>
          <p:nvPr/>
        </p:nvCxnSpPr>
        <p:spPr>
          <a:xfrm flipV="1">
            <a:off x="5486400" y="38862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2" idx="0"/>
          </p:cNvCxnSpPr>
          <p:nvPr/>
        </p:nvCxnSpPr>
        <p:spPr>
          <a:xfrm>
            <a:off x="3048000" y="48006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15" idx="1"/>
          </p:cNvCxnSpPr>
          <p:nvPr/>
        </p:nvCxnSpPr>
        <p:spPr>
          <a:xfrm flipV="1">
            <a:off x="3048000" y="35814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76600" y="59436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particles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3"/>
            <a:endCxn id="16" idx="1"/>
          </p:cNvCxnSpPr>
          <p:nvPr/>
        </p:nvCxnSpPr>
        <p:spPr>
          <a:xfrm flipV="1">
            <a:off x="4495800" y="5943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5" idx="1"/>
          </p:cNvCxnSpPr>
          <p:nvPr/>
        </p:nvCxnSpPr>
        <p:spPr>
          <a:xfrm>
            <a:off x="1447800" y="48006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0"/>
            <a:endCxn id="15" idx="1"/>
          </p:cNvCxnSpPr>
          <p:nvPr/>
        </p:nvCxnSpPr>
        <p:spPr>
          <a:xfrm flipV="1">
            <a:off x="1447800" y="3581400"/>
            <a:ext cx="3429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800" y="5029200"/>
            <a:ext cx="86868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248400" y="4475202"/>
            <a:ext cx="29531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PHENIX Analysis Framework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w/ interface to configuration macro in ROOT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10400" y="5029200"/>
            <a:ext cx="123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Geant4 </a:t>
            </a:r>
            <a:r>
              <a:rPr lang="en-US" dirty="0" err="1" smtClean="0">
                <a:solidFill>
                  <a:srgbClr val="C00000"/>
                </a:solidFill>
              </a:rPr>
              <a:t>libs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8600" y="41910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Module n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1" idx="0"/>
            <a:endCxn id="15" idx="1"/>
          </p:cNvCxnSpPr>
          <p:nvPr/>
        </p:nvCxnSpPr>
        <p:spPr>
          <a:xfrm flipV="1">
            <a:off x="4648200" y="35814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2"/>
            <a:endCxn id="12" idx="0"/>
          </p:cNvCxnSpPr>
          <p:nvPr/>
        </p:nvCxnSpPr>
        <p:spPr>
          <a:xfrm flipH="1">
            <a:off x="3886200" y="4800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705600" y="3886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15" idx="1"/>
            <a:endCxn id="10" idx="3"/>
          </p:cNvCxnSpPr>
          <p:nvPr/>
        </p:nvCxnSpPr>
        <p:spPr>
          <a:xfrm flipH="1" flipV="1">
            <a:off x="4267200" y="3390900"/>
            <a:ext cx="609600" cy="190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3"/>
            <a:endCxn id="9" idx="1"/>
          </p:cNvCxnSpPr>
          <p:nvPr/>
        </p:nvCxnSpPr>
        <p:spPr>
          <a:xfrm>
            <a:off x="6096000" y="3581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5" idx="3"/>
            <a:endCxn id="60" idx="1"/>
          </p:cNvCxnSpPr>
          <p:nvPr/>
        </p:nvCxnSpPr>
        <p:spPr>
          <a:xfrm>
            <a:off x="6096000" y="3581400"/>
            <a:ext cx="6096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657600" y="42672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05600" y="2819400"/>
            <a:ext cx="1981200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modules 1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15" idx="3"/>
            <a:endCxn id="40" idx="1"/>
          </p:cNvCxnSpPr>
          <p:nvPr/>
        </p:nvCxnSpPr>
        <p:spPr>
          <a:xfrm flipV="1">
            <a:off x="6096000" y="2971800"/>
            <a:ext cx="609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67600" y="30480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572000" y="2667000"/>
            <a:ext cx="18288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data</a:t>
            </a:r>
          </a:p>
        </p:txBody>
      </p:sp>
      <p:cxnSp>
        <p:nvCxnSpPr>
          <p:cNvPr id="58" name="Straight Arrow Connector 57"/>
          <p:cNvCxnSpPr>
            <a:stCxn id="15" idx="0"/>
            <a:endCxn id="53" idx="2"/>
          </p:cNvCxnSpPr>
          <p:nvPr/>
        </p:nvCxnSpPr>
        <p:spPr>
          <a:xfrm flipV="1">
            <a:off x="5486400" y="3048000"/>
            <a:ext cx="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SPACAL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SPACAL implemented in sPHENIX simulation framework, in reference to Alexander </a:t>
            </a:r>
            <a:r>
              <a:rPr lang="en-US" dirty="0" err="1" smtClean="0"/>
              <a:t>Kiselev’s</a:t>
            </a:r>
            <a:r>
              <a:rPr lang="en-US" dirty="0" smtClean="0"/>
              <a:t> work in EICROOT for EIC RD1 and </a:t>
            </a:r>
            <a:r>
              <a:rPr lang="en-US" dirty="0" err="1" smtClean="0"/>
              <a:t>BeAST</a:t>
            </a:r>
            <a:r>
              <a:rPr lang="en-US" dirty="0" smtClean="0"/>
              <a:t> simulation</a:t>
            </a:r>
          </a:p>
          <a:p>
            <a:r>
              <a:rPr lang="en-US" dirty="0" smtClean="0"/>
              <a:t>Covered full azimuthal and |</a:t>
            </a:r>
            <a:r>
              <a:rPr lang="el-GR" dirty="0" smtClean="0"/>
              <a:t>η</a:t>
            </a:r>
            <a:r>
              <a:rPr lang="en-US" dirty="0" smtClean="0"/>
              <a:t>|&lt;1.1 in s/ePHENIX</a:t>
            </a:r>
          </a:p>
          <a:p>
            <a:r>
              <a:rPr lang="en-US" dirty="0" smtClean="0"/>
              <a:t>Large scale (TBs) simulation run with full </a:t>
            </a:r>
            <a:r>
              <a:rPr lang="en-US" dirty="0" err="1" smtClean="0"/>
              <a:t>Geant</a:t>
            </a:r>
            <a:r>
              <a:rPr lang="en-US" dirty="0" smtClean="0"/>
              <a:t> model of 20M fibers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10"/>
          <p:cNvGrpSpPr/>
          <p:nvPr/>
        </p:nvGrpSpPr>
        <p:grpSpPr>
          <a:xfrm>
            <a:off x="1905000" y="2564836"/>
            <a:ext cx="6934200" cy="1651325"/>
            <a:chOff x="228600" y="3581400"/>
            <a:chExt cx="6934200" cy="1651325"/>
          </a:xfrm>
        </p:grpSpPr>
        <p:pic>
          <p:nvPicPr>
            <p:cNvPr id="5" name="Picture 4" descr="E:\Dropbox\meeting\sPHENIX_Discussion\Spacal_10GeV_XY.png"/>
            <p:cNvPicPr>
              <a:picLocks noChangeAspect="1" noChangeArrowheads="1"/>
            </p:cNvPicPr>
            <p:nvPr/>
          </p:nvPicPr>
          <p:blipFill>
            <a:blip r:embed="rId2" cstate="print"/>
            <a:srcRect r="23589"/>
            <a:stretch>
              <a:fillRect/>
            </a:stretch>
          </p:blipFill>
          <p:spPr bwMode="auto">
            <a:xfrm>
              <a:off x="1600200" y="3733800"/>
              <a:ext cx="5562600" cy="1498925"/>
            </a:xfrm>
            <a:prstGeom prst="rect">
              <a:avLst/>
            </a:prstGeom>
            <a:noFill/>
          </p:spPr>
        </p:pic>
        <p:sp>
          <p:nvSpPr>
            <p:cNvPr id="6" name="Right Arrow 5"/>
            <p:cNvSpPr/>
            <p:nvPr/>
          </p:nvSpPr>
          <p:spPr>
            <a:xfrm>
              <a:off x="228600" y="4038600"/>
              <a:ext cx="1468285" cy="80886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r>
                <a:rPr lang="en-US" dirty="0" smtClean="0"/>
                <a:t>10GeV, e+</a:t>
              </a:r>
              <a:endParaRPr lang="en-US" dirty="0"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2868178" y="3581400"/>
              <a:ext cx="865622" cy="402003"/>
              <a:chOff x="2392173" y="4659868"/>
              <a:chExt cx="978559" cy="45445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460446" y="5029200"/>
                <a:ext cx="762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392173" y="4659868"/>
                <a:ext cx="978559" cy="454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2 cm </a:t>
                </a:r>
                <a:endParaRPr lang="en-US" dirty="0"/>
              </a:p>
            </p:txBody>
          </p:sp>
        </p:grpSp>
      </p:grpSp>
      <p:cxnSp>
        <p:nvCxnSpPr>
          <p:cNvPr id="24" name="Straight Connector 23"/>
          <p:cNvCxnSpPr/>
          <p:nvPr/>
        </p:nvCxnSpPr>
        <p:spPr>
          <a:xfrm>
            <a:off x="990600" y="4012636"/>
            <a:ext cx="441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10200" y="4012636"/>
            <a:ext cx="0" cy="99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52800" y="2564836"/>
            <a:ext cx="116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Side view</a:t>
            </a:r>
            <a:endParaRPr lang="en-US" sz="2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r="52727"/>
          <a:stretch>
            <a:fillRect/>
          </a:stretch>
        </p:blipFill>
        <p:spPr bwMode="auto">
          <a:xfrm>
            <a:off x="5638800" y="4066528"/>
            <a:ext cx="3505200" cy="27914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324600" y="6019800"/>
            <a:ext cx="2568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Energy resolution by Z. Liang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6934200" y="4343400"/>
            <a:ext cx="1513556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Elec. E	</a:t>
            </a:r>
            <a:r>
              <a:rPr lang="el-GR" sz="1600" b="1" u="sng" dirty="0" smtClean="0"/>
              <a:t>Δ</a:t>
            </a:r>
            <a:r>
              <a:rPr lang="en-US" sz="1600" b="1" u="sng" dirty="0" smtClean="0"/>
              <a:t>E/E</a:t>
            </a:r>
          </a:p>
          <a:p>
            <a:r>
              <a:rPr lang="en-US" sz="1600" b="1" dirty="0" smtClean="0"/>
              <a:t>1 GeV	16%</a:t>
            </a:r>
          </a:p>
          <a:p>
            <a:r>
              <a:rPr lang="en-US" sz="1600" b="1" dirty="0" smtClean="0"/>
              <a:t>4 GeV	8%</a:t>
            </a:r>
          </a:p>
          <a:p>
            <a:r>
              <a:rPr lang="en-US" sz="1600" b="1" dirty="0" smtClean="0"/>
              <a:t>10 GeV	6%</a:t>
            </a:r>
            <a:endParaRPr lang="en-US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5419326" y="3886200"/>
            <a:ext cx="372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s/ePHENIX implementation of SPACAL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6934200" y="2286000"/>
            <a:ext cx="2209800" cy="838200"/>
          </a:xfrm>
          <a:prstGeom prst="wedgeRoundRectCallout">
            <a:avLst>
              <a:gd name="adj1" fmla="val -61235"/>
              <a:gd name="adj2" fmla="val 541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r>
              <a:rPr lang="en-US" dirty="0" smtClean="0"/>
              <a:t>Fibers : </a:t>
            </a:r>
          </a:p>
          <a:p>
            <a:r>
              <a:rPr lang="en-US" dirty="0" smtClean="0"/>
              <a:t>diameter of 0.5mm</a:t>
            </a:r>
          </a:p>
          <a:p>
            <a:r>
              <a:rPr lang="en-US" dirty="0" smtClean="0"/>
              <a:t>Spacing of 1mm</a:t>
            </a:r>
          </a:p>
        </p:txBody>
      </p:sp>
      <p:sp>
        <p:nvSpPr>
          <p:cNvPr id="10242" name="AutoShape 2" descr="https://p25ext.lanl.gov/elog/JinResearchLog/140812_080339/CalSeg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0" y="4114800"/>
            <a:ext cx="5334000" cy="2322362"/>
            <a:chOff x="0" y="4038600"/>
            <a:chExt cx="5334000" cy="232236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14800"/>
              <a:ext cx="5334000" cy="224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685800" y="4038600"/>
              <a:ext cx="4191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Hermetic and projective design in progress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4572000"/>
              <a:ext cx="1047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4D4D4D"/>
                  </a:solidFill>
                </a:rPr>
                <a:t>R = 95cm</a:t>
              </a:r>
              <a:endParaRPr lang="en-US" dirty="0">
                <a:solidFill>
                  <a:srgbClr val="4D4D4D"/>
                </a:solidFill>
              </a:endParaRPr>
            </a:p>
          </p:txBody>
        </p:sp>
      </p:grpSp>
      <p:sp>
        <p:nvSpPr>
          <p:cNvPr id="37" name="Rounded Rectangular Callout 36"/>
          <p:cNvSpPr/>
          <p:nvPr/>
        </p:nvSpPr>
        <p:spPr>
          <a:xfrm>
            <a:off x="76200" y="5181600"/>
            <a:ext cx="1752600" cy="609600"/>
          </a:xfrm>
          <a:prstGeom prst="wedgeRoundRectCallout">
            <a:avLst>
              <a:gd name="adj1" fmla="val -17412"/>
              <a:gd name="adj2" fmla="val -1317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r>
              <a:rPr lang="en-US" dirty="0" smtClean="0"/>
              <a:t>1-D projective SPACAL towers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50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ePHENIX </a:t>
            </a:r>
            <a:br>
              <a:rPr lang="en-US" dirty="0" smtClean="0"/>
            </a:br>
            <a:r>
              <a:rPr lang="en-US" dirty="0" smtClean="0"/>
              <a:t>Gas RICH</a:t>
            </a:r>
            <a:endParaRPr lang="en-US" dirty="0"/>
          </a:p>
        </p:txBody>
      </p:sp>
      <p:grpSp>
        <p:nvGrpSpPr>
          <p:cNvPr id="7" name="Group 47"/>
          <p:cNvGrpSpPr/>
          <p:nvPr/>
        </p:nvGrpSpPr>
        <p:grpSpPr>
          <a:xfrm>
            <a:off x="4202668" y="240268"/>
            <a:ext cx="4850300" cy="3722132"/>
            <a:chOff x="4202668" y="240268"/>
            <a:chExt cx="4850300" cy="3722132"/>
          </a:xfrm>
        </p:grpSpPr>
        <p:pic>
          <p:nvPicPr>
            <p:cNvPr id="23" name="Picture 2" descr="F:\RICH_MirrorL100.R040R20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5093" y="621268"/>
              <a:ext cx="4680340" cy="3048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 rot="16200000">
              <a:off x="3849275" y="593661"/>
              <a:ext cx="1076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 (cm)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01000" y="3593068"/>
              <a:ext cx="10519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Z (cm)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rot="3087371">
              <a:off x="7634684" y="1017487"/>
              <a:ext cx="17757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101FF"/>
                  </a:solidFill>
                </a:rPr>
                <a:t>RICH Mirror</a:t>
              </a:r>
              <a:endParaRPr lang="en-US" dirty="0">
                <a:solidFill>
                  <a:srgbClr val="0101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94219" y="1078468"/>
              <a:ext cx="14163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101FF"/>
                  </a:solidFill>
                </a:rPr>
                <a:t>RICH Gas</a:t>
              </a:r>
            </a:p>
            <a:p>
              <a:r>
                <a:rPr lang="en-US" sz="1600" dirty="0" smtClean="0">
                  <a:solidFill>
                    <a:srgbClr val="0101FF"/>
                  </a:solidFill>
                </a:rPr>
                <a:t>Volume (CF</a:t>
              </a:r>
              <a:r>
                <a:rPr lang="en-US" sz="1600" baseline="-25000" dirty="0" smtClean="0">
                  <a:solidFill>
                    <a:srgbClr val="0101FF"/>
                  </a:solidFill>
                </a:rPr>
                <a:t>4</a:t>
              </a:r>
              <a:r>
                <a:rPr lang="en-US" sz="1600" dirty="0" smtClean="0">
                  <a:solidFill>
                    <a:srgbClr val="0101FF"/>
                  </a:solidFill>
                </a:rPr>
                <a:t>)</a:t>
              </a:r>
              <a:endParaRPr lang="en-US" sz="1600" dirty="0">
                <a:solidFill>
                  <a:srgbClr val="0101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9000" y="6212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05800" y="22976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05800" y="27548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05800" y="31358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05600" y="2907268"/>
              <a:ext cx="8317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101FF"/>
                  </a:solidFill>
                </a:rPr>
                <a:t>Entrance</a:t>
              </a:r>
            </a:p>
            <a:p>
              <a:r>
                <a:rPr lang="en-US" sz="1400" dirty="0" smtClean="0">
                  <a:solidFill>
                    <a:srgbClr val="0101FF"/>
                  </a:solidFill>
                </a:rPr>
                <a:t>Window</a:t>
              </a:r>
              <a:endParaRPr lang="en-US" sz="1400" dirty="0">
                <a:solidFill>
                  <a:srgbClr val="0101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48400" y="2297668"/>
              <a:ext cx="1371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Focal plane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HBD detector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1600" y="2514600"/>
              <a:ext cx="84042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101FF"/>
                  </a:solidFill>
                </a:rPr>
                <a:t>spherical</a:t>
              </a:r>
            </a:p>
            <a:p>
              <a:pPr algn="r"/>
              <a:r>
                <a:rPr lang="en-US" sz="1400" dirty="0" smtClean="0">
                  <a:solidFill>
                    <a:srgbClr val="0101FF"/>
                  </a:solidFill>
                </a:rPr>
                <a:t>mirror</a:t>
              </a:r>
            </a:p>
            <a:p>
              <a:pPr algn="r"/>
              <a:r>
                <a:rPr lang="en-US" sz="1400" dirty="0" smtClean="0">
                  <a:solidFill>
                    <a:srgbClr val="0101FF"/>
                  </a:solidFill>
                </a:rPr>
                <a:t>center</a:t>
              </a:r>
              <a:endParaRPr lang="en-US" sz="1400" dirty="0">
                <a:solidFill>
                  <a:srgbClr val="0101FF"/>
                </a:solidFill>
              </a:endParaRPr>
            </a:p>
          </p:txBody>
        </p:sp>
        <p:grpSp>
          <p:nvGrpSpPr>
            <p:cNvPr id="8" name="Group 41"/>
            <p:cNvGrpSpPr/>
            <p:nvPr/>
          </p:nvGrpSpPr>
          <p:grpSpPr>
            <a:xfrm>
              <a:off x="4433350" y="3284467"/>
              <a:ext cx="360996" cy="369332"/>
              <a:chOff x="1032997" y="1514470"/>
              <a:chExt cx="360996" cy="369332"/>
            </a:xfrm>
          </p:grpSpPr>
          <p:sp>
            <p:nvSpPr>
              <p:cNvPr id="43" name="Explosion 2 42"/>
              <p:cNvSpPr/>
              <p:nvPr/>
            </p:nvSpPr>
            <p:spPr>
              <a:xfrm>
                <a:off x="1066800" y="1524000"/>
                <a:ext cx="304800" cy="304800"/>
              </a:xfrm>
              <a:prstGeom prst="irregularSeal2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32997" y="151447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IP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70037"/>
            <a:ext cx="3733800" cy="2925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High momentum hadron ID require gas Cherenkov</a:t>
            </a:r>
          </a:p>
          <a:p>
            <a:pPr lvl="1"/>
            <a:r>
              <a:rPr lang="en-US" dirty="0" smtClean="0"/>
              <a:t>CF</a:t>
            </a:r>
            <a:r>
              <a:rPr lang="en-US" baseline="-25000" dirty="0" smtClean="0"/>
              <a:t>4</a:t>
            </a:r>
            <a:r>
              <a:rPr lang="en-US" dirty="0" smtClean="0"/>
              <a:t> gas used, similar to </a:t>
            </a:r>
            <a:r>
              <a:rPr lang="en-US" dirty="0" err="1" smtClean="0"/>
              <a:t>LHC</a:t>
            </a:r>
            <a:r>
              <a:rPr lang="en-US" baseline="-25000" dirty="0" err="1" smtClean="0"/>
              <a:t>b</a:t>
            </a:r>
            <a:r>
              <a:rPr lang="en-US" dirty="0" smtClean="0"/>
              <a:t> RICH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Beautiful optics </a:t>
            </a:r>
            <a:r>
              <a:rPr lang="en-US" dirty="0" smtClean="0"/>
              <a:t>using spherical mirrors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Photon detection </a:t>
            </a:r>
            <a:r>
              <a:rPr lang="en-US" dirty="0" smtClean="0"/>
              <a:t>using </a:t>
            </a:r>
            <a:r>
              <a:rPr lang="en-US" dirty="0" err="1" smtClean="0"/>
              <a:t>CsI</a:t>
            </a:r>
            <a:r>
              <a:rPr lang="en-US" dirty="0" smtClean="0"/>
              <a:t>−coated GEM in hadron blind mode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Magnetic field line most along track </a:t>
            </a:r>
            <a:r>
              <a:rPr lang="en-US" dirty="0" smtClean="0"/>
              <a:t>within the RICH volume </a:t>
            </a:r>
            <a:br>
              <a:rPr lang="en-US" dirty="0" smtClean="0"/>
            </a:br>
            <a:r>
              <a:rPr lang="en-US" dirty="0" smtClean="0">
                <a:latin typeface="Calibri"/>
              </a:rPr>
              <a:t>→ minor ring smearing due to track bending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Active R&amp;D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recent beam test by the stony brook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7"/>
          <a:stretch>
            <a:fillRect/>
          </a:stretch>
        </p:blipFill>
        <p:spPr bwMode="auto">
          <a:xfrm rot="20149060">
            <a:off x="7122356" y="1625219"/>
            <a:ext cx="1811213" cy="7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0"/>
          <p:cNvGrpSpPr/>
          <p:nvPr/>
        </p:nvGrpSpPr>
        <p:grpSpPr>
          <a:xfrm>
            <a:off x="4603385" y="73532"/>
            <a:ext cx="2129272" cy="2267161"/>
            <a:chOff x="4603385" y="73532"/>
            <a:chExt cx="2129272" cy="226716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5400000">
              <a:off x="4601221" y="209257"/>
              <a:ext cx="2133600" cy="21292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50" name="Rectangle 49"/>
            <p:cNvSpPr/>
            <p:nvPr/>
          </p:nvSpPr>
          <p:spPr>
            <a:xfrm rot="811048">
              <a:off x="5105668" y="73532"/>
              <a:ext cx="1335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Beam test data</a:t>
              </a:r>
            </a:p>
            <a:p>
              <a:r>
                <a:rPr lang="en-US" sz="1200" dirty="0" err="1" smtClean="0">
                  <a:solidFill>
                    <a:srgbClr val="000000"/>
                  </a:solidFill>
                </a:rPr>
                <a:t>StonyBrook</a:t>
              </a:r>
              <a:r>
                <a:rPr lang="en-US" sz="1200" dirty="0" smtClean="0">
                  <a:solidFill>
                    <a:srgbClr val="000000"/>
                  </a:solidFill>
                </a:rPr>
                <a:t> group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4419601" y="3925732"/>
            <a:ext cx="4571999" cy="2564506"/>
            <a:chOff x="4419601" y="3925732"/>
            <a:chExt cx="4571999" cy="2564506"/>
          </a:xfrm>
        </p:grpSpPr>
        <p:grpSp>
          <p:nvGrpSpPr>
            <p:cNvPr id="11" name="Group 53"/>
            <p:cNvGrpSpPr/>
            <p:nvPr/>
          </p:nvGrpSpPr>
          <p:grpSpPr>
            <a:xfrm>
              <a:off x="4419601" y="4191000"/>
              <a:ext cx="4571999" cy="2299238"/>
              <a:chOff x="4419601" y="4114799"/>
              <a:chExt cx="4571999" cy="2299238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545"/>
              <a:stretch>
                <a:fillRect/>
              </a:stretch>
            </p:blipFill>
            <p:spPr bwMode="auto">
              <a:xfrm>
                <a:off x="4724400" y="4114800"/>
                <a:ext cx="4267200" cy="2299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Rectangle 52"/>
              <p:cNvSpPr/>
              <p:nvPr/>
            </p:nvSpPr>
            <p:spPr>
              <a:xfrm rot="16200000">
                <a:off x="4234614" y="4299786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Purity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4648200" y="3925732"/>
              <a:ext cx="42750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PID purity at </a:t>
              </a:r>
              <a:r>
                <a:rPr lang="el-GR" sz="1600" dirty="0" smtClean="0"/>
                <a:t>η</a:t>
              </a:r>
              <a:r>
                <a:rPr lang="en-US" sz="1600" dirty="0" smtClean="0"/>
                <a:t>=4 (most challenging region w/ </a:t>
              </a:r>
              <a:r>
                <a:rPr lang="el-GR" sz="1600" dirty="0" smtClean="0"/>
                <a:t>δ</a:t>
              </a:r>
              <a:r>
                <a:rPr lang="en-US" sz="1600" dirty="0" smtClean="0"/>
                <a:t>p)</a:t>
              </a:r>
              <a:endParaRPr lang="en-US" sz="1600" dirty="0"/>
            </a:p>
          </p:txBody>
        </p:sp>
      </p:grpSp>
      <p:grpSp>
        <p:nvGrpSpPr>
          <p:cNvPr id="12" name="Group 60"/>
          <p:cNvGrpSpPr/>
          <p:nvPr/>
        </p:nvGrpSpPr>
        <p:grpSpPr>
          <a:xfrm>
            <a:off x="4191000" y="2667000"/>
            <a:ext cx="2590800" cy="2514600"/>
            <a:chOff x="4267200" y="2667000"/>
            <a:chExt cx="2590800" cy="25146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267200" y="3886200"/>
              <a:ext cx="259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67200" y="2667000"/>
              <a:ext cx="0" cy="2514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6"/>
          <p:cNvGrpSpPr/>
          <p:nvPr/>
        </p:nvGrpSpPr>
        <p:grpSpPr>
          <a:xfrm>
            <a:off x="609600" y="4343400"/>
            <a:ext cx="3370882" cy="2514600"/>
            <a:chOff x="3886200" y="0"/>
            <a:chExt cx="3370882" cy="25146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76200"/>
              <a:ext cx="3370882" cy="22860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135642" y="0"/>
              <a:ext cx="21608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Courtesy: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Stonybook</a:t>
              </a:r>
              <a:r>
                <a:rPr lang="en-US" sz="1400" dirty="0" smtClean="0">
                  <a:solidFill>
                    <a:srgbClr val="000000"/>
                  </a:solidFill>
                </a:rPr>
                <a:t> group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7200" y="246185"/>
              <a:ext cx="14285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Fermilab T-1037 data</a:t>
              </a:r>
              <a:endParaRPr lang="en-US" sz="11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31285" y="2252990"/>
              <a:ext cx="106471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Ring size (A.U.)</a:t>
              </a:r>
              <a:endParaRPr lang="en-US" sz="1100" b="1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RICH event display</a:t>
            </a:r>
            <a:br>
              <a:rPr lang="en-US" dirty="0" smtClean="0"/>
            </a:br>
            <a:r>
              <a:rPr lang="en-US" sz="3100" dirty="0" smtClean="0"/>
              <a:t>Courtesy: Nils </a:t>
            </a:r>
            <a:r>
              <a:rPr lang="en-US" sz="3100" dirty="0" err="1" smtClean="0"/>
              <a:t>Feege</a:t>
            </a:r>
            <a:r>
              <a:rPr lang="en-US" sz="3100" dirty="0" smtClean="0"/>
              <a:t> &lt;nils.feege@stonybrook.edu&gt;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photon tracking in full event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RICH Ring @ focal plane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31496"/>
            <a:ext cx="4040188" cy="376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492404"/>
            <a:ext cx="4041775" cy="38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PHENIX analysis framework adopted Geant4 simulation around ~2010</a:t>
            </a:r>
          </a:p>
          <a:p>
            <a:r>
              <a:rPr lang="en-US" dirty="0" smtClean="0"/>
              <a:t>All detector/analysis configuration are scriptable (through ROOT interface)</a:t>
            </a:r>
          </a:p>
          <a:p>
            <a:r>
              <a:rPr lang="en-US" dirty="0" smtClean="0"/>
              <a:t>Three full detector proposal/concepts developed, large scale multi-TB simulation run</a:t>
            </a:r>
          </a:p>
          <a:p>
            <a:r>
              <a:rPr lang="en-US" dirty="0" smtClean="0"/>
              <a:t>Framework is evolving, looking forward to adopting new features, new ideas and welcoming new users</a:t>
            </a:r>
          </a:p>
          <a:p>
            <a:r>
              <a:rPr lang="en-US" dirty="0" smtClean="0"/>
              <a:t>Looking forward to a forum for discussing simulation issues in EIC community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Dropbox\PHENIX\sPHENIX\ePHENIX DOC\MIE_update03222013.ePHENIX.Cro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3000" contrast="-58000"/>
          </a:blip>
          <a:stretch>
            <a:fillRect/>
          </a:stretch>
        </p:blipFill>
        <p:spPr bwMode="auto">
          <a:xfrm>
            <a:off x="-304800" y="533400"/>
            <a:ext cx="9823939" cy="5715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Plan</a:t>
            </a:r>
            <a:r>
              <a:rPr lang="en-US" dirty="0" smtClean="0"/>
              <a:t>: PHENIX </a:t>
            </a:r>
            <a:r>
              <a:rPr lang="en-US" dirty="0" smtClean="0">
                <a:latin typeface="Calibri"/>
              </a:rPr>
              <a:t>→ </a:t>
            </a:r>
            <a:r>
              <a:rPr lang="en-US" dirty="0" err="1" smtClean="0"/>
              <a:t>sPHENIX</a:t>
            </a:r>
            <a:r>
              <a:rPr lang="en-US" dirty="0" smtClean="0"/>
              <a:t> → ePHENIX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ePHENIX</a:t>
            </a:r>
            <a:r>
              <a:rPr lang="en-US" dirty="0" smtClean="0"/>
              <a:t> : a comprehensive detector concept for 10x250 GeV EIC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h-going arm of ePHENIX perfect for forward pp/</a:t>
            </a:r>
            <a:r>
              <a:rPr lang="en-US" dirty="0" err="1" smtClean="0"/>
              <a:t>pA</a:t>
            </a:r>
            <a:r>
              <a:rPr lang="en-US" dirty="0" smtClean="0"/>
              <a:t> measurement (</a:t>
            </a:r>
            <a:r>
              <a:rPr lang="en-US" dirty="0" smtClean="0">
                <a:solidFill>
                  <a:schemeClr val="accent1"/>
                </a:solidFill>
              </a:rPr>
              <a:t>fsPHENIX</a:t>
            </a:r>
            <a:r>
              <a:rPr lang="en-US" dirty="0" smtClean="0"/>
              <a:t>), if constructed earlier</a:t>
            </a:r>
          </a:p>
          <a:p>
            <a:pPr lvl="1"/>
            <a:r>
              <a:rPr lang="en-US" dirty="0" smtClean="0"/>
              <a:t>Talk: CG.00003 Cesar </a:t>
            </a:r>
            <a:r>
              <a:rPr lang="en-US" dirty="0" err="1" smtClean="0"/>
              <a:t>da</a:t>
            </a:r>
            <a:r>
              <a:rPr lang="en-US" dirty="0" smtClean="0"/>
              <a:t> Silva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Active study</a:t>
            </a:r>
            <a:r>
              <a:rPr lang="en-US" dirty="0" smtClean="0"/>
              <a:t> on going : detector R&amp;D, full simulation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Read more</a:t>
            </a:r>
            <a:r>
              <a:rPr lang="en-US" dirty="0" smtClean="0"/>
              <a:t>: </a:t>
            </a:r>
            <a:r>
              <a:rPr lang="en-US" u="sng" dirty="0" smtClean="0"/>
              <a:t>https://www.phenix.bnl.gov/plans.html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8" name="Group 14"/>
          <p:cNvGrpSpPr/>
          <p:nvPr/>
        </p:nvGrpSpPr>
        <p:grpSpPr>
          <a:xfrm>
            <a:off x="937260" y="2743200"/>
            <a:ext cx="7669366" cy="1676400"/>
            <a:chOff x="937260" y="2514600"/>
            <a:chExt cx="7669366" cy="1676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l="15032" t="60784" r="12314"/>
            <a:stretch>
              <a:fillRect/>
            </a:stretch>
          </p:blipFill>
          <p:spPr bwMode="auto">
            <a:xfrm>
              <a:off x="937260" y="2514600"/>
              <a:ext cx="729234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851660" y="2590800"/>
              <a:ext cx="5486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Tracking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51860" y="2895600"/>
              <a:ext cx="38862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Hadron PID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0460" y="3208215"/>
              <a:ext cx="7010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 and hadron calorimeter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29600" y="3429000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 smtClean="0">
                  <a:solidFill>
                    <a:srgbClr val="000000"/>
                  </a:solidFill>
                </a:rPr>
                <a:t>η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y Documents\my file\LANL\PHENIX\sPHENIX_Solenoids\BABAR_V11_GridOut_ePHENIX_TPC.DrawField_TPC_BrB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52800"/>
            <a:ext cx="5029200" cy="25146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618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Ideally, magnetic field along z axis for TPCs. B</a:t>
            </a:r>
            <a:r>
              <a:rPr lang="en-US" baseline="-25000" dirty="0" smtClean="0"/>
              <a:t>X/Y</a:t>
            </a:r>
            <a:r>
              <a:rPr lang="en-US" dirty="0" smtClean="0"/>
              <a:t> terms </a:t>
            </a:r>
            <a:r>
              <a:rPr lang="en-US" dirty="0" smtClean="0">
                <a:latin typeface="Calibri"/>
              </a:rPr>
              <a:t>→ corrections</a:t>
            </a:r>
            <a:endParaRPr lang="en-US" dirty="0" smtClean="0"/>
          </a:p>
          <a:p>
            <a:r>
              <a:rPr lang="en-US" dirty="0" smtClean="0"/>
              <a:t>Field map can reach quoted uniformity for Babar (±3% for central tracking volume) by some tuning on the yoke</a:t>
            </a:r>
          </a:p>
          <a:p>
            <a:r>
              <a:rPr lang="en-US" dirty="0" smtClean="0"/>
              <a:t>But is it good enough for TPC? – Further optimization needed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Assumption</a:t>
            </a:r>
            <a:r>
              <a:rPr lang="en-US" dirty="0" smtClean="0"/>
              <a:t> in LOI: we can deal with it in the end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TPC resolution:</a:t>
            </a:r>
            <a:br>
              <a:rPr lang="en-US" dirty="0" smtClean="0"/>
            </a:br>
            <a:r>
              <a:rPr lang="en-US" sz="3600" dirty="0" smtClean="0"/>
              <a:t>Caveat - Magnetic Field Effect and Correction</a:t>
            </a:r>
            <a:endParaRPr lang="en-US" dirty="0"/>
          </a:p>
        </p:txBody>
      </p:sp>
      <p:pic>
        <p:nvPicPr>
          <p:cNvPr id="4098" name="Picture 2" descr="E:\My Documents\my file\LANL\PHENIX\sPHENIX_Solenoids\BABAR_V11_GridOut_ePHENIX_TPC.DrawFiel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505"/>
          <a:stretch>
            <a:fillRect/>
          </a:stretch>
        </p:blipFill>
        <p:spPr bwMode="auto">
          <a:xfrm>
            <a:off x="0" y="2667000"/>
            <a:ext cx="3733800" cy="37719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57600" y="39624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124200"/>
            <a:ext cx="34525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→ Field correction ~ few mm in R</a:t>
            </a:r>
            <a:r>
              <a:rPr lang="el-GR" dirty="0" smtClean="0"/>
              <a:t>φ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5791200"/>
            <a:ext cx="2209800" cy="5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41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most complex geometry in current PHENIX G4 simulation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82" y="1371600"/>
            <a:ext cx="3832418" cy="22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34" y="3733800"/>
            <a:ext cx="38201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438400" y="1447800"/>
            <a:ext cx="200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RICH Gas Container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2667000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562600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5334000" y="1371600"/>
            <a:ext cx="3124200" cy="2556164"/>
            <a:chOff x="5334000" y="1524000"/>
            <a:chExt cx="3124200" cy="255616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1524000"/>
              <a:ext cx="3124200" cy="255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400800" y="2895600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TPC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0" y="3429000"/>
              <a:ext cx="1807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25000"/>
                      <a:lumOff val="75000"/>
                    </a:schemeClr>
                  </a:solidFill>
                </a:rPr>
                <a:t> RICH Windows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spherical mirror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0" y="1600200"/>
              <a:ext cx="2264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Eight azimuthal sector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334000" y="4038599"/>
            <a:ext cx="3124200" cy="2667001"/>
            <a:chOff x="5334000" y="4190999"/>
            <a:chExt cx="3124200" cy="266700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4190999"/>
              <a:ext cx="3124200" cy="262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400800" y="5791200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TPC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6211669"/>
              <a:ext cx="1807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25000"/>
                      <a:lumOff val="75000"/>
                    </a:schemeClr>
                  </a:solidFill>
                </a:rPr>
                <a:t> RICH Windows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spherical mirror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4000" y="4191000"/>
              <a:ext cx="2051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Six azimuthal sector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90600" y="6019800"/>
            <a:ext cx="2222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Full HBD w/ readout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 RICH Windows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spherical mirror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PHENIX software framework (Fun4All) </a:t>
            </a:r>
          </a:p>
          <a:p>
            <a:pPr lvl="1"/>
            <a:r>
              <a:rPr lang="en-US" dirty="0" smtClean="0"/>
              <a:t>Compact C++/STL framework, driving the analysis cycles</a:t>
            </a:r>
          </a:p>
          <a:p>
            <a:pPr lvl="1"/>
            <a:r>
              <a:rPr lang="en-US" dirty="0" smtClean="0"/>
              <a:t>Same framework to handle simulation and real data analysis</a:t>
            </a:r>
          </a:p>
          <a:p>
            <a:pPr lvl="1"/>
            <a:r>
              <a:rPr lang="en-US" dirty="0" smtClean="0"/>
              <a:t>Allow </a:t>
            </a:r>
            <a:r>
              <a:rPr lang="en-US" dirty="0" smtClean="0"/>
              <a:t>save/</a:t>
            </a:r>
            <a:r>
              <a:rPr lang="en-US" dirty="0" err="1" smtClean="0"/>
              <a:t>readback</a:t>
            </a:r>
            <a:r>
              <a:rPr lang="en-US" dirty="0" smtClean="0"/>
              <a:t> data object at any given breakpoint of analysis flow through formatted ROOT </a:t>
            </a:r>
            <a:r>
              <a:rPr lang="en-US" dirty="0" err="1" smtClean="0"/>
              <a:t>TTree</a:t>
            </a:r>
            <a:r>
              <a:rPr lang="en-US" dirty="0" smtClean="0"/>
              <a:t> files (DST)</a:t>
            </a:r>
          </a:p>
          <a:p>
            <a:pPr lvl="1"/>
            <a:r>
              <a:rPr lang="en-US" dirty="0" smtClean="0"/>
              <a:t>Software packages and expertise available in PHENIX internal repository</a:t>
            </a:r>
          </a:p>
          <a:p>
            <a:r>
              <a:rPr lang="en-US" dirty="0" smtClean="0"/>
              <a:t>PHENIX Geant4 framework was systematically introduced around 2010 to drive Geant4 under PHENIX software framework</a:t>
            </a:r>
          </a:p>
          <a:p>
            <a:pPr lvl="1"/>
            <a:r>
              <a:rPr lang="en-US" dirty="0" smtClean="0"/>
              <a:t>PHENIX upgrade project has been heavily using this framework (sPHENIX proposal, “ePHENIX” concept and fsPHENIX concept)</a:t>
            </a:r>
          </a:p>
          <a:p>
            <a:pPr lvl="1"/>
            <a:r>
              <a:rPr lang="en-US" dirty="0" smtClean="0"/>
              <a:t>Large scale simulation production &gt;6TB data for sPHENIX DOE scientific review alone</a:t>
            </a:r>
          </a:p>
          <a:p>
            <a:r>
              <a:rPr lang="en-US" dirty="0" smtClean="0"/>
              <a:t>Beyond PHENIX</a:t>
            </a:r>
          </a:p>
          <a:p>
            <a:pPr lvl="1"/>
            <a:r>
              <a:rPr lang="en-US" dirty="0" smtClean="0"/>
              <a:t>Decision to relocate the framework and Geant4 part to </a:t>
            </a:r>
            <a:r>
              <a:rPr lang="en-US" dirty="0" err="1" smtClean="0"/>
              <a:t>GitHub</a:t>
            </a:r>
            <a:r>
              <a:rPr lang="en-US" dirty="0" smtClean="0"/>
              <a:t> for wider access/collaboration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Continue evolving the framework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Merge features from EICROOT or GEMC? Suggestions? Comments?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major detector proposal/concept currently developed under PHENIX Geant4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sPHENIX proposal submitted to DOE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 EIC detector concept on top of sPHENIX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forward sPHENIX to bridge these two concepts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36660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16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sPHENIX</a:t>
            </a:r>
            <a:r>
              <a:rPr lang="en-US" dirty="0" smtClean="0"/>
              <a:t>: major upgrade to the PHENIX experiment aim for data @ 2020</a:t>
            </a:r>
          </a:p>
          <a:p>
            <a:r>
              <a:rPr lang="en-US" dirty="0" smtClean="0"/>
              <a:t>Physics </a:t>
            </a:r>
            <a:r>
              <a:rPr lang="en-US" dirty="0" smtClean="0">
                <a:solidFill>
                  <a:schemeClr val="accent1"/>
                </a:solidFill>
              </a:rPr>
              <a:t>Goals</a:t>
            </a:r>
            <a:r>
              <a:rPr lang="en-US" dirty="0" smtClean="0"/>
              <a:t>: detailed study QGP using jets and heavy quarks at RHIC energy region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Baseline</a:t>
            </a:r>
            <a:r>
              <a:rPr lang="en-US" dirty="0" smtClean="0"/>
              <a:t> consists of new large acceptance </a:t>
            </a:r>
            <a:r>
              <a:rPr lang="en-US" dirty="0" err="1" smtClean="0"/>
              <a:t>EMCal+HCal</a:t>
            </a:r>
            <a:r>
              <a:rPr lang="en-US" dirty="0" smtClean="0"/>
              <a:t> built around recently acquired BaBar magnet. Additional tracking also planned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Successful DOE scientific review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last month</a:t>
            </a:r>
            <a:endParaRPr lang="en-US" dirty="0" smtClean="0"/>
          </a:p>
          <a:p>
            <a:r>
              <a:rPr lang="en-US" dirty="0" smtClean="0"/>
              <a:t>A good </a:t>
            </a:r>
            <a:r>
              <a:rPr lang="en-US" dirty="0" smtClean="0">
                <a:solidFill>
                  <a:schemeClr val="accent1"/>
                </a:solidFill>
              </a:rPr>
              <a:t>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future detector upgrades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The sPHENIX detector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410200"/>
            <a:ext cx="35179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Baseline detectors for sPHENIX</a:t>
            </a:r>
          </a:p>
          <a:p>
            <a:pPr algn="r"/>
            <a:r>
              <a:rPr lang="en-US" sz="1200" dirty="0" smtClean="0"/>
              <a:t>sPHENIX MIE, http://www.phenix.bnl.gov/plans.html 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5638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EIC detector concept</a:t>
            </a:r>
            <a:endParaRPr lang="en-US" dirty="0"/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395139" y="1731977"/>
            <a:ext cx="7696200" cy="1338072"/>
          </a:xfrm>
          <a:prstGeom prst="rect">
            <a:avLst/>
          </a:prstGeom>
        </p:spPr>
        <p:txBody>
          <a:bodyPr vert="horz" lIns="91429" tIns="45715" rIns="91429" bIns="45715">
            <a:normAutofit/>
          </a:bodyPr>
          <a:lstStyle/>
          <a:p>
            <a:pPr marL="365718" indent="-25600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 smtClean="0"/>
          </a:p>
        </p:txBody>
      </p:sp>
      <p:grpSp>
        <p:nvGrpSpPr>
          <p:cNvPr id="95" name="Group 94"/>
          <p:cNvGrpSpPr/>
          <p:nvPr/>
        </p:nvGrpSpPr>
        <p:grpSpPr>
          <a:xfrm>
            <a:off x="-76200" y="2539699"/>
            <a:ext cx="9220200" cy="4089701"/>
            <a:chOff x="-76200" y="2341575"/>
            <a:chExt cx="9220200" cy="4089701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66366" y="2514600"/>
              <a:ext cx="6907574" cy="333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Freeform 75"/>
            <p:cNvSpPr/>
            <p:nvPr/>
          </p:nvSpPr>
          <p:spPr>
            <a:xfrm>
              <a:off x="4899354" y="4176724"/>
              <a:ext cx="1114019" cy="1404710"/>
            </a:xfrm>
            <a:custGeom>
              <a:avLst/>
              <a:gdLst>
                <a:gd name="connsiteX0" fmla="*/ 0 w 716165"/>
                <a:gd name="connsiteY0" fmla="*/ 914945 h 1829889"/>
                <a:gd name="connsiteX1" fmla="*/ 179041 w 716165"/>
                <a:gd name="connsiteY1" fmla="*/ 0 h 1829889"/>
                <a:gd name="connsiteX2" fmla="*/ 537124 w 716165"/>
                <a:gd name="connsiteY2" fmla="*/ 0 h 1829889"/>
                <a:gd name="connsiteX3" fmla="*/ 716165 w 716165"/>
                <a:gd name="connsiteY3" fmla="*/ 914945 h 1829889"/>
                <a:gd name="connsiteX4" fmla="*/ 537124 w 716165"/>
                <a:gd name="connsiteY4" fmla="*/ 1829889 h 1829889"/>
                <a:gd name="connsiteX5" fmla="*/ 179041 w 716165"/>
                <a:gd name="connsiteY5" fmla="*/ 1829889 h 1829889"/>
                <a:gd name="connsiteX6" fmla="*/ 0 w 716165"/>
                <a:gd name="connsiteY6" fmla="*/ 914945 h 1829889"/>
                <a:gd name="connsiteX0" fmla="*/ 0 w 727504"/>
                <a:gd name="connsiteY0" fmla="*/ 914945 h 1829889"/>
                <a:gd name="connsiteX1" fmla="*/ 179041 w 727504"/>
                <a:gd name="connsiteY1" fmla="*/ 0 h 1829889"/>
                <a:gd name="connsiteX2" fmla="*/ 537124 w 727504"/>
                <a:gd name="connsiteY2" fmla="*/ 0 h 1829889"/>
                <a:gd name="connsiteX3" fmla="*/ 716165 w 727504"/>
                <a:gd name="connsiteY3" fmla="*/ 914945 h 1829889"/>
                <a:gd name="connsiteX4" fmla="*/ 727504 w 727504"/>
                <a:gd name="connsiteY4" fmla="*/ 1824120 h 1829889"/>
                <a:gd name="connsiteX5" fmla="*/ 179041 w 727504"/>
                <a:gd name="connsiteY5" fmla="*/ 1829889 h 1829889"/>
                <a:gd name="connsiteX6" fmla="*/ 0 w 727504"/>
                <a:gd name="connsiteY6" fmla="*/ 914945 h 1829889"/>
                <a:gd name="connsiteX0" fmla="*/ 19993 w 747497"/>
                <a:gd name="connsiteY0" fmla="*/ 914945 h 1827005"/>
                <a:gd name="connsiteX1" fmla="*/ 199034 w 747497"/>
                <a:gd name="connsiteY1" fmla="*/ 0 h 1827005"/>
                <a:gd name="connsiteX2" fmla="*/ 557117 w 747497"/>
                <a:gd name="connsiteY2" fmla="*/ 0 h 1827005"/>
                <a:gd name="connsiteX3" fmla="*/ 736158 w 747497"/>
                <a:gd name="connsiteY3" fmla="*/ 914945 h 1827005"/>
                <a:gd name="connsiteX4" fmla="*/ 747497 w 747497"/>
                <a:gd name="connsiteY4" fmla="*/ 1824120 h 1827005"/>
                <a:gd name="connsiteX5" fmla="*/ 0 w 747497"/>
                <a:gd name="connsiteY5" fmla="*/ 1827005 h 1827005"/>
                <a:gd name="connsiteX6" fmla="*/ 19993 w 747497"/>
                <a:gd name="connsiteY6" fmla="*/ 914945 h 1827005"/>
                <a:gd name="connsiteX0" fmla="*/ 152399 w 879903"/>
                <a:gd name="connsiteY0" fmla="*/ 914945 h 1827005"/>
                <a:gd name="connsiteX1" fmla="*/ 0 w 879903"/>
                <a:gd name="connsiteY1" fmla="*/ 720749 h 1827005"/>
                <a:gd name="connsiteX2" fmla="*/ 689523 w 879903"/>
                <a:gd name="connsiteY2" fmla="*/ 0 h 1827005"/>
                <a:gd name="connsiteX3" fmla="*/ 868564 w 879903"/>
                <a:gd name="connsiteY3" fmla="*/ 914945 h 1827005"/>
                <a:gd name="connsiteX4" fmla="*/ 879903 w 879903"/>
                <a:gd name="connsiteY4" fmla="*/ 1824120 h 1827005"/>
                <a:gd name="connsiteX5" fmla="*/ 132406 w 879903"/>
                <a:gd name="connsiteY5" fmla="*/ 1827005 h 1827005"/>
                <a:gd name="connsiteX6" fmla="*/ 152399 w 879903"/>
                <a:gd name="connsiteY6" fmla="*/ 914945 h 1827005"/>
                <a:gd name="connsiteX0" fmla="*/ 372586 w 1100090"/>
                <a:gd name="connsiteY0" fmla="*/ 914945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72586 w 1100090"/>
                <a:gd name="connsiteY6" fmla="*/ 914945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958454 h 1469562"/>
                <a:gd name="connsiteX1" fmla="*/ 0 w 1100090"/>
                <a:gd name="connsiteY1" fmla="*/ 545513 h 1469562"/>
                <a:gd name="connsiteX2" fmla="*/ 638323 w 1100090"/>
                <a:gd name="connsiteY2" fmla="*/ 0 h 1469562"/>
                <a:gd name="connsiteX3" fmla="*/ 1088751 w 1100090"/>
                <a:gd name="connsiteY3" fmla="*/ 557502 h 1469562"/>
                <a:gd name="connsiteX4" fmla="*/ 1100090 w 1100090"/>
                <a:gd name="connsiteY4" fmla="*/ 1466677 h 1469562"/>
                <a:gd name="connsiteX5" fmla="*/ 352593 w 1100090"/>
                <a:gd name="connsiteY5" fmla="*/ 1469562 h 1469562"/>
                <a:gd name="connsiteX6" fmla="*/ 363932 w 1100090"/>
                <a:gd name="connsiteY6" fmla="*/ 958454 h 1469562"/>
                <a:gd name="connsiteX0" fmla="*/ 363932 w 1100090"/>
                <a:gd name="connsiteY0" fmla="*/ 958454 h 1469562"/>
                <a:gd name="connsiteX1" fmla="*/ 0 w 1100090"/>
                <a:gd name="connsiteY1" fmla="*/ 545513 h 1469562"/>
                <a:gd name="connsiteX2" fmla="*/ 638323 w 1100090"/>
                <a:gd name="connsiteY2" fmla="*/ 0 h 1469562"/>
                <a:gd name="connsiteX3" fmla="*/ 1051252 w 1100090"/>
                <a:gd name="connsiteY3" fmla="*/ 678653 h 1469562"/>
                <a:gd name="connsiteX4" fmla="*/ 1100090 w 1100090"/>
                <a:gd name="connsiteY4" fmla="*/ 1466677 h 1469562"/>
                <a:gd name="connsiteX5" fmla="*/ 352593 w 1100090"/>
                <a:gd name="connsiteY5" fmla="*/ 1469562 h 1469562"/>
                <a:gd name="connsiteX6" fmla="*/ 363932 w 1100090"/>
                <a:gd name="connsiteY6" fmla="*/ 958454 h 1469562"/>
                <a:gd name="connsiteX0" fmla="*/ 363932 w 1080139"/>
                <a:gd name="connsiteY0" fmla="*/ 958454 h 1469562"/>
                <a:gd name="connsiteX1" fmla="*/ 0 w 1080139"/>
                <a:gd name="connsiteY1" fmla="*/ 545513 h 1469562"/>
                <a:gd name="connsiteX2" fmla="*/ 638323 w 1080139"/>
                <a:gd name="connsiteY2" fmla="*/ 0 h 1469562"/>
                <a:gd name="connsiteX3" fmla="*/ 1051252 w 1080139"/>
                <a:gd name="connsiteY3" fmla="*/ 678653 h 1469562"/>
                <a:gd name="connsiteX4" fmla="*/ 1080139 w 1080139"/>
                <a:gd name="connsiteY4" fmla="*/ 1464754 h 1469562"/>
                <a:gd name="connsiteX5" fmla="*/ 352593 w 1080139"/>
                <a:gd name="connsiteY5" fmla="*/ 1469562 h 1469562"/>
                <a:gd name="connsiteX6" fmla="*/ 363932 w 108013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20954 h 1432062"/>
                <a:gd name="connsiteX1" fmla="*/ 0 w 1114019"/>
                <a:gd name="connsiteY1" fmla="*/ 508013 h 1432062"/>
                <a:gd name="connsiteX2" fmla="*/ 595055 w 1114019"/>
                <a:gd name="connsiteY2" fmla="*/ 0 h 1432062"/>
                <a:gd name="connsiteX3" fmla="*/ 1051252 w 1114019"/>
                <a:gd name="connsiteY3" fmla="*/ 641153 h 1432062"/>
                <a:gd name="connsiteX4" fmla="*/ 1080139 w 1114019"/>
                <a:gd name="connsiteY4" fmla="*/ 1427254 h 1432062"/>
                <a:gd name="connsiteX5" fmla="*/ 352593 w 1114019"/>
                <a:gd name="connsiteY5" fmla="*/ 1432062 h 1432062"/>
                <a:gd name="connsiteX6" fmla="*/ 363932 w 1114019"/>
                <a:gd name="connsiteY6" fmla="*/ 920954 h 1432062"/>
                <a:gd name="connsiteX0" fmla="*/ 363932 w 1114019"/>
                <a:gd name="connsiteY0" fmla="*/ 920954 h 1432062"/>
                <a:gd name="connsiteX1" fmla="*/ 0 w 1114019"/>
                <a:gd name="connsiteY1" fmla="*/ 508013 h 1432062"/>
                <a:gd name="connsiteX2" fmla="*/ 595055 w 1114019"/>
                <a:gd name="connsiteY2" fmla="*/ 0 h 1432062"/>
                <a:gd name="connsiteX3" fmla="*/ 1051252 w 1114019"/>
                <a:gd name="connsiteY3" fmla="*/ 641153 h 1432062"/>
                <a:gd name="connsiteX4" fmla="*/ 1080139 w 1114019"/>
                <a:gd name="connsiteY4" fmla="*/ 1427254 h 1432062"/>
                <a:gd name="connsiteX5" fmla="*/ 352593 w 1114019"/>
                <a:gd name="connsiteY5" fmla="*/ 1432062 h 1432062"/>
                <a:gd name="connsiteX6" fmla="*/ 363932 w 1114019"/>
                <a:gd name="connsiteY6" fmla="*/ 920954 h 1432062"/>
                <a:gd name="connsiteX0" fmla="*/ 363932 w 1114019"/>
                <a:gd name="connsiteY0" fmla="*/ 89360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51252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63932 w 1114019"/>
                <a:gd name="connsiteY6" fmla="*/ 893600 h 1404708"/>
                <a:gd name="connsiteX0" fmla="*/ 363932 w 1114019"/>
                <a:gd name="connsiteY0" fmla="*/ 89360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63932 w 1114019"/>
                <a:gd name="connsiteY6" fmla="*/ 89360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019" h="1404708">
                  <a:moveTo>
                    <a:pt x="325832" y="889790"/>
                  </a:moveTo>
                  <a:cubicBezTo>
                    <a:pt x="158957" y="571139"/>
                    <a:pt x="153281" y="585134"/>
                    <a:pt x="0" y="480659"/>
                  </a:cubicBezTo>
                  <a:lnTo>
                    <a:pt x="581378" y="0"/>
                  </a:lnTo>
                  <a:cubicBezTo>
                    <a:pt x="753635" y="182950"/>
                    <a:pt x="882215" y="256455"/>
                    <a:pt x="1019990" y="613799"/>
                  </a:cubicBezTo>
                  <a:cubicBezTo>
                    <a:pt x="1112970" y="976648"/>
                    <a:pt x="1114019" y="1003975"/>
                    <a:pt x="1080139" y="1399900"/>
                  </a:cubicBezTo>
                  <a:lnTo>
                    <a:pt x="352593" y="1404708"/>
                  </a:lnTo>
                  <a:cubicBezTo>
                    <a:pt x="386181" y="1105976"/>
                    <a:pt x="384513" y="1173559"/>
                    <a:pt x="325832" y="88979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  <a:alpha val="50000"/>
                  </a:schemeClr>
                </a:gs>
                <a:gs pos="65000">
                  <a:schemeClr val="accent4">
                    <a:tint val="32000"/>
                    <a:satMod val="250000"/>
                    <a:alpha val="50000"/>
                  </a:schemeClr>
                </a:gs>
                <a:gs pos="100000">
                  <a:schemeClr val="accent5">
                    <a:lumMod val="60000"/>
                    <a:lumOff val="40000"/>
                    <a:alpha val="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017260" y="3431224"/>
              <a:ext cx="351725" cy="2107936"/>
            </a:xfrm>
            <a:custGeom>
              <a:avLst/>
              <a:gdLst>
                <a:gd name="connsiteX0" fmla="*/ 0 w 178755"/>
                <a:gd name="connsiteY0" fmla="*/ 0 h 2209800"/>
                <a:gd name="connsiteX1" fmla="*/ 178755 w 178755"/>
                <a:gd name="connsiteY1" fmla="*/ 0 h 2209800"/>
                <a:gd name="connsiteX2" fmla="*/ 178755 w 178755"/>
                <a:gd name="connsiteY2" fmla="*/ 2209800 h 2209800"/>
                <a:gd name="connsiteX3" fmla="*/ 0 w 178755"/>
                <a:gd name="connsiteY3" fmla="*/ 2209800 h 2209800"/>
                <a:gd name="connsiteX4" fmla="*/ 0 w 178755"/>
                <a:gd name="connsiteY4" fmla="*/ 0 h 2209800"/>
                <a:gd name="connsiteX0" fmla="*/ 0 w 178755"/>
                <a:gd name="connsiteY0" fmla="*/ 131275 h 2341075"/>
                <a:gd name="connsiteX1" fmla="*/ 178755 w 178755"/>
                <a:gd name="connsiteY1" fmla="*/ 0 h 2341075"/>
                <a:gd name="connsiteX2" fmla="*/ 178755 w 178755"/>
                <a:gd name="connsiteY2" fmla="*/ 2341075 h 2341075"/>
                <a:gd name="connsiteX3" fmla="*/ 0 w 178755"/>
                <a:gd name="connsiteY3" fmla="*/ 2341075 h 2341075"/>
                <a:gd name="connsiteX4" fmla="*/ 0 w 178755"/>
                <a:gd name="connsiteY4" fmla="*/ 131275 h 2341075"/>
                <a:gd name="connsiteX0" fmla="*/ 0 w 182088"/>
                <a:gd name="connsiteY0" fmla="*/ 323781 h 2341075"/>
                <a:gd name="connsiteX1" fmla="*/ 182088 w 182088"/>
                <a:gd name="connsiteY1" fmla="*/ 0 h 2341075"/>
                <a:gd name="connsiteX2" fmla="*/ 182088 w 182088"/>
                <a:gd name="connsiteY2" fmla="*/ 2341075 h 2341075"/>
                <a:gd name="connsiteX3" fmla="*/ 3333 w 182088"/>
                <a:gd name="connsiteY3" fmla="*/ 2341075 h 2341075"/>
                <a:gd name="connsiteX4" fmla="*/ 0 w 182088"/>
                <a:gd name="connsiteY4" fmla="*/ 323781 h 2341075"/>
                <a:gd name="connsiteX0" fmla="*/ 19361 w 201449"/>
                <a:gd name="connsiteY0" fmla="*/ 323781 h 2341075"/>
                <a:gd name="connsiteX1" fmla="*/ 201449 w 201449"/>
                <a:gd name="connsiteY1" fmla="*/ 0 h 2341075"/>
                <a:gd name="connsiteX2" fmla="*/ 201449 w 201449"/>
                <a:gd name="connsiteY2" fmla="*/ 2341075 h 2341075"/>
                <a:gd name="connsiteX3" fmla="*/ 0 w 201449"/>
                <a:gd name="connsiteY3" fmla="*/ 2338210 h 2341075"/>
                <a:gd name="connsiteX4" fmla="*/ 19361 w 201449"/>
                <a:gd name="connsiteY4" fmla="*/ 323781 h 2341075"/>
                <a:gd name="connsiteX0" fmla="*/ 0 w 206117"/>
                <a:gd name="connsiteY0" fmla="*/ 509411 h 2341075"/>
                <a:gd name="connsiteX1" fmla="*/ 206117 w 206117"/>
                <a:gd name="connsiteY1" fmla="*/ 0 h 2341075"/>
                <a:gd name="connsiteX2" fmla="*/ 206117 w 206117"/>
                <a:gd name="connsiteY2" fmla="*/ 2341075 h 2341075"/>
                <a:gd name="connsiteX3" fmla="*/ 4668 w 206117"/>
                <a:gd name="connsiteY3" fmla="*/ 2338210 h 2341075"/>
                <a:gd name="connsiteX4" fmla="*/ 0 w 206117"/>
                <a:gd name="connsiteY4" fmla="*/ 509411 h 2341075"/>
                <a:gd name="connsiteX0" fmla="*/ 7347 w 201449"/>
                <a:gd name="connsiteY0" fmla="*/ 488785 h 2341075"/>
                <a:gd name="connsiteX1" fmla="*/ 201449 w 201449"/>
                <a:gd name="connsiteY1" fmla="*/ 0 h 2341075"/>
                <a:gd name="connsiteX2" fmla="*/ 201449 w 201449"/>
                <a:gd name="connsiteY2" fmla="*/ 2341075 h 2341075"/>
                <a:gd name="connsiteX3" fmla="*/ 0 w 201449"/>
                <a:gd name="connsiteY3" fmla="*/ 2338210 h 2341075"/>
                <a:gd name="connsiteX4" fmla="*/ 7347 w 201449"/>
                <a:gd name="connsiteY4" fmla="*/ 488785 h 2341075"/>
                <a:gd name="connsiteX0" fmla="*/ 0 w 202112"/>
                <a:gd name="connsiteY0" fmla="*/ 516286 h 2341075"/>
                <a:gd name="connsiteX1" fmla="*/ 202112 w 202112"/>
                <a:gd name="connsiteY1" fmla="*/ 0 h 2341075"/>
                <a:gd name="connsiteX2" fmla="*/ 202112 w 202112"/>
                <a:gd name="connsiteY2" fmla="*/ 2341075 h 2341075"/>
                <a:gd name="connsiteX3" fmla="*/ 663 w 202112"/>
                <a:gd name="connsiteY3" fmla="*/ 2338210 h 2341075"/>
                <a:gd name="connsiteX4" fmla="*/ 0 w 202112"/>
                <a:gd name="connsiteY4" fmla="*/ 516286 h 2341075"/>
                <a:gd name="connsiteX0" fmla="*/ 0 w 202112"/>
                <a:gd name="connsiteY0" fmla="*/ 323780 h 2148569"/>
                <a:gd name="connsiteX1" fmla="*/ 202112 w 202112"/>
                <a:gd name="connsiteY1" fmla="*/ 0 h 2148569"/>
                <a:gd name="connsiteX2" fmla="*/ 202112 w 202112"/>
                <a:gd name="connsiteY2" fmla="*/ 2148569 h 2148569"/>
                <a:gd name="connsiteX3" fmla="*/ 663 w 202112"/>
                <a:gd name="connsiteY3" fmla="*/ 2145704 h 2148569"/>
                <a:gd name="connsiteX4" fmla="*/ 0 w 202112"/>
                <a:gd name="connsiteY4" fmla="*/ 323780 h 2148569"/>
                <a:gd name="connsiteX0" fmla="*/ 0 w 202112"/>
                <a:gd name="connsiteY0" fmla="*/ 296279 h 2148569"/>
                <a:gd name="connsiteX1" fmla="*/ 202112 w 202112"/>
                <a:gd name="connsiteY1" fmla="*/ 0 h 2148569"/>
                <a:gd name="connsiteX2" fmla="*/ 202112 w 202112"/>
                <a:gd name="connsiteY2" fmla="*/ 2148569 h 2148569"/>
                <a:gd name="connsiteX3" fmla="*/ 663 w 202112"/>
                <a:gd name="connsiteY3" fmla="*/ 2145704 h 2148569"/>
                <a:gd name="connsiteX4" fmla="*/ 0 w 202112"/>
                <a:gd name="connsiteY4" fmla="*/ 296279 h 2148569"/>
                <a:gd name="connsiteX0" fmla="*/ 0 w 202112"/>
                <a:gd name="connsiteY0" fmla="*/ 296279 h 2145704"/>
                <a:gd name="connsiteX1" fmla="*/ 202112 w 202112"/>
                <a:gd name="connsiteY1" fmla="*/ 0 h 2145704"/>
                <a:gd name="connsiteX2" fmla="*/ 202112 w 202112"/>
                <a:gd name="connsiteY2" fmla="*/ 2134026 h 2145704"/>
                <a:gd name="connsiteX3" fmla="*/ 663 w 202112"/>
                <a:gd name="connsiteY3" fmla="*/ 2145704 h 2145704"/>
                <a:gd name="connsiteX4" fmla="*/ 0 w 202112"/>
                <a:gd name="connsiteY4" fmla="*/ 296279 h 2145704"/>
                <a:gd name="connsiteX0" fmla="*/ 0 w 204887"/>
                <a:gd name="connsiteY0" fmla="*/ 296279 h 2145704"/>
                <a:gd name="connsiteX1" fmla="*/ 202112 w 204887"/>
                <a:gd name="connsiteY1" fmla="*/ 0 h 2145704"/>
                <a:gd name="connsiteX2" fmla="*/ 204887 w 204887"/>
                <a:gd name="connsiteY2" fmla="*/ 2131603 h 2145704"/>
                <a:gd name="connsiteX3" fmla="*/ 663 w 204887"/>
                <a:gd name="connsiteY3" fmla="*/ 2145704 h 2145704"/>
                <a:gd name="connsiteX4" fmla="*/ 0 w 204887"/>
                <a:gd name="connsiteY4" fmla="*/ 296279 h 214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7" h="2145704">
                  <a:moveTo>
                    <a:pt x="0" y="296279"/>
                  </a:moveTo>
                  <a:lnTo>
                    <a:pt x="202112" y="0"/>
                  </a:lnTo>
                  <a:lnTo>
                    <a:pt x="204887" y="2131603"/>
                  </a:lnTo>
                  <a:lnTo>
                    <a:pt x="663" y="2145704"/>
                  </a:lnTo>
                  <a:lnTo>
                    <a:pt x="0" y="296279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95739" y="4703777"/>
              <a:ext cx="762000" cy="369322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RICH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05340" y="5775788"/>
              <a:ext cx="639897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69814" y="4105845"/>
              <a:ext cx="802326" cy="369322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effectLst/>
                </a:rPr>
                <a:t>EMCal</a:t>
              </a:r>
              <a:endParaRPr lang="en-US" dirty="0"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91139" y="3789377"/>
              <a:ext cx="61585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err="1" smtClean="0">
                  <a:solidFill>
                    <a:srgbClr val="9A2673"/>
                  </a:solidFill>
                </a:rPr>
                <a:t>HCal</a:t>
              </a:r>
              <a:endParaRPr lang="en-US" dirty="0">
                <a:solidFill>
                  <a:srgbClr val="9A2673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4888065" y="4651803"/>
              <a:ext cx="2874" cy="9663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586140" y="5770577"/>
              <a:ext cx="639897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76200" y="3535676"/>
              <a:ext cx="785770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3333CC"/>
                  </a:solidFill>
                </a:rPr>
                <a:t>R (cm)</a:t>
              </a:r>
              <a:endParaRPr lang="en-US" dirty="0">
                <a:solidFill>
                  <a:srgbClr val="3333CC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66939" y="3713177"/>
              <a:ext cx="61585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err="1" smtClean="0">
                  <a:solidFill>
                    <a:srgbClr val="9A2673"/>
                  </a:solidFill>
                </a:rPr>
                <a:t>HCal</a:t>
              </a:r>
              <a:endParaRPr lang="en-US" dirty="0">
                <a:solidFill>
                  <a:srgbClr val="9A2673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815217" y="5373944"/>
              <a:ext cx="6858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dirty="0" smtClean="0"/>
                <a:t>p/A</a:t>
              </a:r>
              <a:endParaRPr lang="en-US" dirty="0"/>
            </a:p>
          </p:txBody>
        </p:sp>
        <p:sp>
          <p:nvSpPr>
            <p:cNvPr id="88" name="Freeform 87"/>
            <p:cNvSpPr/>
            <p:nvPr/>
          </p:nvSpPr>
          <p:spPr>
            <a:xfrm flipH="1">
              <a:off x="2869623" y="5011547"/>
              <a:ext cx="135651" cy="603032"/>
            </a:xfrm>
            <a:custGeom>
              <a:avLst/>
              <a:gdLst>
                <a:gd name="connsiteX0" fmla="*/ 0 w 178755"/>
                <a:gd name="connsiteY0" fmla="*/ 0 h 2209800"/>
                <a:gd name="connsiteX1" fmla="*/ 178755 w 178755"/>
                <a:gd name="connsiteY1" fmla="*/ 0 h 2209800"/>
                <a:gd name="connsiteX2" fmla="*/ 178755 w 178755"/>
                <a:gd name="connsiteY2" fmla="*/ 2209800 h 2209800"/>
                <a:gd name="connsiteX3" fmla="*/ 0 w 178755"/>
                <a:gd name="connsiteY3" fmla="*/ 2209800 h 2209800"/>
                <a:gd name="connsiteX4" fmla="*/ 0 w 178755"/>
                <a:gd name="connsiteY4" fmla="*/ 0 h 2209800"/>
                <a:gd name="connsiteX0" fmla="*/ 0 w 178755"/>
                <a:gd name="connsiteY0" fmla="*/ 131275 h 2341075"/>
                <a:gd name="connsiteX1" fmla="*/ 178755 w 178755"/>
                <a:gd name="connsiteY1" fmla="*/ 0 h 2341075"/>
                <a:gd name="connsiteX2" fmla="*/ 178755 w 178755"/>
                <a:gd name="connsiteY2" fmla="*/ 2341075 h 2341075"/>
                <a:gd name="connsiteX3" fmla="*/ 0 w 178755"/>
                <a:gd name="connsiteY3" fmla="*/ 2341075 h 2341075"/>
                <a:gd name="connsiteX4" fmla="*/ 0 w 178755"/>
                <a:gd name="connsiteY4" fmla="*/ 131275 h 2341075"/>
                <a:gd name="connsiteX0" fmla="*/ 0 w 185057"/>
                <a:gd name="connsiteY0" fmla="*/ 351252 h 2341075"/>
                <a:gd name="connsiteX1" fmla="*/ 185057 w 185057"/>
                <a:gd name="connsiteY1" fmla="*/ 0 h 2341075"/>
                <a:gd name="connsiteX2" fmla="*/ 185057 w 185057"/>
                <a:gd name="connsiteY2" fmla="*/ 2341075 h 2341075"/>
                <a:gd name="connsiteX3" fmla="*/ 6302 w 185057"/>
                <a:gd name="connsiteY3" fmla="*/ 2341075 h 2341075"/>
                <a:gd name="connsiteX4" fmla="*/ 0 w 185057"/>
                <a:gd name="connsiteY4" fmla="*/ 351252 h 2341075"/>
                <a:gd name="connsiteX0" fmla="*/ 0 w 192588"/>
                <a:gd name="connsiteY0" fmla="*/ 38307 h 2341075"/>
                <a:gd name="connsiteX1" fmla="*/ 192588 w 192588"/>
                <a:gd name="connsiteY1" fmla="*/ 0 h 2341075"/>
                <a:gd name="connsiteX2" fmla="*/ 192588 w 192588"/>
                <a:gd name="connsiteY2" fmla="*/ 2341075 h 2341075"/>
                <a:gd name="connsiteX3" fmla="*/ 13833 w 192588"/>
                <a:gd name="connsiteY3" fmla="*/ 2341075 h 2341075"/>
                <a:gd name="connsiteX4" fmla="*/ 0 w 192588"/>
                <a:gd name="connsiteY4" fmla="*/ 38307 h 2341075"/>
                <a:gd name="connsiteX0" fmla="*/ 0 w 184249"/>
                <a:gd name="connsiteY0" fmla="*/ 418650 h 2341075"/>
                <a:gd name="connsiteX1" fmla="*/ 184249 w 184249"/>
                <a:gd name="connsiteY1" fmla="*/ 0 h 2341075"/>
                <a:gd name="connsiteX2" fmla="*/ 184249 w 184249"/>
                <a:gd name="connsiteY2" fmla="*/ 2341075 h 2341075"/>
                <a:gd name="connsiteX3" fmla="*/ 5494 w 184249"/>
                <a:gd name="connsiteY3" fmla="*/ 2341075 h 2341075"/>
                <a:gd name="connsiteX4" fmla="*/ 0 w 184249"/>
                <a:gd name="connsiteY4" fmla="*/ 418650 h 23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49" h="2341075">
                  <a:moveTo>
                    <a:pt x="0" y="418650"/>
                  </a:moveTo>
                  <a:lnTo>
                    <a:pt x="184249" y="0"/>
                  </a:lnTo>
                  <a:lnTo>
                    <a:pt x="184249" y="2341075"/>
                  </a:lnTo>
                  <a:lnTo>
                    <a:pt x="5494" y="2341075"/>
                  </a:lnTo>
                  <a:cubicBezTo>
                    <a:pt x="3393" y="1677801"/>
                    <a:pt x="2101" y="1081924"/>
                    <a:pt x="0" y="41865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3007609" y="5010529"/>
              <a:ext cx="1776" cy="6081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2376362" y="5234199"/>
              <a:ext cx="651117" cy="307766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rgbClr val="C00000"/>
                  </a:solidFill>
                </a:rPr>
                <a:t>EMCal</a:t>
              </a:r>
              <a:endParaRPr lang="en-US" sz="14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81142" y="5775785"/>
              <a:ext cx="729665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GEMs</a:t>
              </a:r>
            </a:p>
          </p:txBody>
        </p:sp>
        <p:sp>
          <p:nvSpPr>
            <p:cNvPr id="92" name="Freeform 91"/>
            <p:cNvSpPr/>
            <p:nvPr/>
          </p:nvSpPr>
          <p:spPr>
            <a:xfrm rot="5400000" flipH="1">
              <a:off x="3509218" y="3622834"/>
              <a:ext cx="178970" cy="2403446"/>
            </a:xfrm>
            <a:custGeom>
              <a:avLst/>
              <a:gdLst>
                <a:gd name="connsiteX0" fmla="*/ 0 w 178755"/>
                <a:gd name="connsiteY0" fmla="*/ 0 h 2209800"/>
                <a:gd name="connsiteX1" fmla="*/ 178755 w 178755"/>
                <a:gd name="connsiteY1" fmla="*/ 0 h 2209800"/>
                <a:gd name="connsiteX2" fmla="*/ 178755 w 178755"/>
                <a:gd name="connsiteY2" fmla="*/ 2209800 h 2209800"/>
                <a:gd name="connsiteX3" fmla="*/ 0 w 178755"/>
                <a:gd name="connsiteY3" fmla="*/ 2209800 h 2209800"/>
                <a:gd name="connsiteX4" fmla="*/ 0 w 178755"/>
                <a:gd name="connsiteY4" fmla="*/ 0 h 2209800"/>
                <a:gd name="connsiteX0" fmla="*/ 0 w 178755"/>
                <a:gd name="connsiteY0" fmla="*/ 131275 h 2341075"/>
                <a:gd name="connsiteX1" fmla="*/ 178755 w 178755"/>
                <a:gd name="connsiteY1" fmla="*/ 0 h 2341075"/>
                <a:gd name="connsiteX2" fmla="*/ 178755 w 178755"/>
                <a:gd name="connsiteY2" fmla="*/ 2341075 h 2341075"/>
                <a:gd name="connsiteX3" fmla="*/ 0 w 178755"/>
                <a:gd name="connsiteY3" fmla="*/ 2341075 h 2341075"/>
                <a:gd name="connsiteX4" fmla="*/ 0 w 178755"/>
                <a:gd name="connsiteY4" fmla="*/ 131275 h 2341075"/>
                <a:gd name="connsiteX0" fmla="*/ 6875 w 185630"/>
                <a:gd name="connsiteY0" fmla="*/ 131275 h 2341075"/>
                <a:gd name="connsiteX1" fmla="*/ 185630 w 185630"/>
                <a:gd name="connsiteY1" fmla="*/ 0 h 2341075"/>
                <a:gd name="connsiteX2" fmla="*/ 185630 w 185630"/>
                <a:gd name="connsiteY2" fmla="*/ 2341075 h 2341075"/>
                <a:gd name="connsiteX3" fmla="*/ 0 w 185630"/>
                <a:gd name="connsiteY3" fmla="*/ 2162301 h 2341075"/>
                <a:gd name="connsiteX4" fmla="*/ 6875 w 185630"/>
                <a:gd name="connsiteY4" fmla="*/ 131275 h 2341075"/>
                <a:gd name="connsiteX0" fmla="*/ 2292 w 181047"/>
                <a:gd name="connsiteY0" fmla="*/ 131275 h 2341075"/>
                <a:gd name="connsiteX1" fmla="*/ 181047 w 181047"/>
                <a:gd name="connsiteY1" fmla="*/ 0 h 2341075"/>
                <a:gd name="connsiteX2" fmla="*/ 181047 w 181047"/>
                <a:gd name="connsiteY2" fmla="*/ 2341075 h 2341075"/>
                <a:gd name="connsiteX3" fmla="*/ 1146 w 181047"/>
                <a:gd name="connsiteY3" fmla="*/ 2134031 h 2341075"/>
                <a:gd name="connsiteX4" fmla="*/ 2292 w 181047"/>
                <a:gd name="connsiteY4" fmla="*/ 131275 h 2341075"/>
                <a:gd name="connsiteX0" fmla="*/ 2292 w 188495"/>
                <a:gd name="connsiteY0" fmla="*/ 194051 h 2341075"/>
                <a:gd name="connsiteX1" fmla="*/ 188495 w 188495"/>
                <a:gd name="connsiteY1" fmla="*/ 0 h 2341075"/>
                <a:gd name="connsiteX2" fmla="*/ 188495 w 188495"/>
                <a:gd name="connsiteY2" fmla="*/ 2341075 h 2341075"/>
                <a:gd name="connsiteX3" fmla="*/ 8594 w 188495"/>
                <a:gd name="connsiteY3" fmla="*/ 2134031 h 2341075"/>
                <a:gd name="connsiteX4" fmla="*/ 2292 w 188495"/>
                <a:gd name="connsiteY4" fmla="*/ 194051 h 2341075"/>
                <a:gd name="connsiteX0" fmla="*/ 2292 w 188495"/>
                <a:gd name="connsiteY0" fmla="*/ 194051 h 2364636"/>
                <a:gd name="connsiteX1" fmla="*/ 188495 w 188495"/>
                <a:gd name="connsiteY1" fmla="*/ 0 h 2364636"/>
                <a:gd name="connsiteX2" fmla="*/ 188495 w 188495"/>
                <a:gd name="connsiteY2" fmla="*/ 2341075 h 2364636"/>
                <a:gd name="connsiteX3" fmla="*/ 1719 w 188495"/>
                <a:gd name="connsiteY3" fmla="*/ 2364636 h 2364636"/>
                <a:gd name="connsiteX4" fmla="*/ 2292 w 188495"/>
                <a:gd name="connsiteY4" fmla="*/ 194051 h 2364636"/>
                <a:gd name="connsiteX0" fmla="*/ 2292 w 188495"/>
                <a:gd name="connsiteY0" fmla="*/ 194051 h 2371822"/>
                <a:gd name="connsiteX1" fmla="*/ 188495 w 188495"/>
                <a:gd name="connsiteY1" fmla="*/ 0 h 2371822"/>
                <a:gd name="connsiteX2" fmla="*/ 174744 w 188495"/>
                <a:gd name="connsiteY2" fmla="*/ 2371822 h 2371822"/>
                <a:gd name="connsiteX3" fmla="*/ 1719 w 188495"/>
                <a:gd name="connsiteY3" fmla="*/ 2364636 h 2371822"/>
                <a:gd name="connsiteX4" fmla="*/ 2292 w 188495"/>
                <a:gd name="connsiteY4" fmla="*/ 194051 h 2371822"/>
                <a:gd name="connsiteX0" fmla="*/ 2292 w 188495"/>
                <a:gd name="connsiteY0" fmla="*/ 194051 h 2566961"/>
                <a:gd name="connsiteX1" fmla="*/ 188495 w 188495"/>
                <a:gd name="connsiteY1" fmla="*/ 0 h 2566961"/>
                <a:gd name="connsiteX2" fmla="*/ 160456 w 188495"/>
                <a:gd name="connsiteY2" fmla="*/ 2566961 h 2566961"/>
                <a:gd name="connsiteX3" fmla="*/ 1719 w 188495"/>
                <a:gd name="connsiteY3" fmla="*/ 2364636 h 2566961"/>
                <a:gd name="connsiteX4" fmla="*/ 2292 w 188495"/>
                <a:gd name="connsiteY4" fmla="*/ 194051 h 2566961"/>
                <a:gd name="connsiteX0" fmla="*/ 2292 w 188495"/>
                <a:gd name="connsiteY0" fmla="*/ 194051 h 2604187"/>
                <a:gd name="connsiteX1" fmla="*/ 188495 w 188495"/>
                <a:gd name="connsiteY1" fmla="*/ 0 h 2604187"/>
                <a:gd name="connsiteX2" fmla="*/ 160456 w 188495"/>
                <a:gd name="connsiteY2" fmla="*/ 2604187 h 2604187"/>
                <a:gd name="connsiteX3" fmla="*/ 1719 w 188495"/>
                <a:gd name="connsiteY3" fmla="*/ 2364636 h 2604187"/>
                <a:gd name="connsiteX4" fmla="*/ 2292 w 188495"/>
                <a:gd name="connsiteY4" fmla="*/ 194051 h 2604187"/>
                <a:gd name="connsiteX0" fmla="*/ 2292 w 188495"/>
                <a:gd name="connsiteY0" fmla="*/ 194051 h 2614823"/>
                <a:gd name="connsiteX1" fmla="*/ 188495 w 188495"/>
                <a:gd name="connsiteY1" fmla="*/ 0 h 2614823"/>
                <a:gd name="connsiteX2" fmla="*/ 160456 w 188495"/>
                <a:gd name="connsiteY2" fmla="*/ 2614823 h 2614823"/>
                <a:gd name="connsiteX3" fmla="*/ 1719 w 188495"/>
                <a:gd name="connsiteY3" fmla="*/ 2364636 h 2614823"/>
                <a:gd name="connsiteX4" fmla="*/ 2292 w 188495"/>
                <a:gd name="connsiteY4" fmla="*/ 194051 h 2614823"/>
                <a:gd name="connsiteX0" fmla="*/ 2292 w 178970"/>
                <a:gd name="connsiteY0" fmla="*/ 236597 h 2657369"/>
                <a:gd name="connsiteX1" fmla="*/ 178970 w 178970"/>
                <a:gd name="connsiteY1" fmla="*/ 0 h 2657369"/>
                <a:gd name="connsiteX2" fmla="*/ 160456 w 178970"/>
                <a:gd name="connsiteY2" fmla="*/ 2657369 h 2657369"/>
                <a:gd name="connsiteX3" fmla="*/ 1719 w 178970"/>
                <a:gd name="connsiteY3" fmla="*/ 2407182 h 2657369"/>
                <a:gd name="connsiteX4" fmla="*/ 2292 w 178970"/>
                <a:gd name="connsiteY4" fmla="*/ 236597 h 2657369"/>
                <a:gd name="connsiteX0" fmla="*/ 2292 w 178970"/>
                <a:gd name="connsiteY0" fmla="*/ 236597 h 2671550"/>
                <a:gd name="connsiteX1" fmla="*/ 178970 w 178970"/>
                <a:gd name="connsiteY1" fmla="*/ 0 h 2671550"/>
                <a:gd name="connsiteX2" fmla="*/ 166806 w 178970"/>
                <a:gd name="connsiteY2" fmla="*/ 2671550 h 2671550"/>
                <a:gd name="connsiteX3" fmla="*/ 1719 w 178970"/>
                <a:gd name="connsiteY3" fmla="*/ 2407182 h 2671550"/>
                <a:gd name="connsiteX4" fmla="*/ 2292 w 178970"/>
                <a:gd name="connsiteY4" fmla="*/ 236597 h 2671550"/>
                <a:gd name="connsiteX0" fmla="*/ 2292 w 178970"/>
                <a:gd name="connsiteY0" fmla="*/ 248932 h 2683885"/>
                <a:gd name="connsiteX1" fmla="*/ 178970 w 178970"/>
                <a:gd name="connsiteY1" fmla="*/ 12335 h 2683885"/>
                <a:gd name="connsiteX2" fmla="*/ 166806 w 178970"/>
                <a:gd name="connsiteY2" fmla="*/ 2683885 h 2683885"/>
                <a:gd name="connsiteX3" fmla="*/ 1719 w 178970"/>
                <a:gd name="connsiteY3" fmla="*/ 2419517 h 2683885"/>
                <a:gd name="connsiteX4" fmla="*/ 2292 w 178970"/>
                <a:gd name="connsiteY4" fmla="*/ 248932 h 268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70" h="2683885">
                  <a:moveTo>
                    <a:pt x="2292" y="248932"/>
                  </a:moveTo>
                  <a:lnTo>
                    <a:pt x="178970" y="12335"/>
                  </a:lnTo>
                  <a:cubicBezTo>
                    <a:pt x="174386" y="802942"/>
                    <a:pt x="177740" y="0"/>
                    <a:pt x="166806" y="2683885"/>
                  </a:cubicBezTo>
                  <a:lnTo>
                    <a:pt x="1719" y="2419517"/>
                  </a:lnTo>
                  <a:cubicBezTo>
                    <a:pt x="4011" y="1742508"/>
                    <a:pt x="0" y="925941"/>
                    <a:pt x="2292" y="24893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876032" y="4662414"/>
              <a:ext cx="1633887" cy="307766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sz="1400" dirty="0" err="1" smtClean="0">
                  <a:solidFill>
                    <a:srgbClr val="C00000"/>
                  </a:solidFill>
                </a:rPr>
                <a:t>EMCal</a:t>
              </a:r>
              <a:r>
                <a:rPr lang="en-US" sz="1400" dirty="0" smtClean="0">
                  <a:solidFill>
                    <a:srgbClr val="C00000"/>
                  </a:solidFill>
                </a:rPr>
                <a:t> &amp; Preshower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037399" y="5008575"/>
              <a:ext cx="1441278" cy="457200"/>
            </a:xfrm>
            <a:prstGeom prst="rect">
              <a:avLst/>
            </a:prstGeom>
            <a:gradFill>
              <a:gsLst>
                <a:gs pos="0">
                  <a:schemeClr val="accent1">
                    <a:tint val="62000"/>
                    <a:satMod val="180000"/>
                    <a:alpha val="50000"/>
                  </a:schemeClr>
                </a:gs>
                <a:gs pos="65000">
                  <a:schemeClr val="accent1">
                    <a:tint val="32000"/>
                    <a:satMod val="250000"/>
                    <a:alpha val="50000"/>
                  </a:schemeClr>
                </a:gs>
                <a:gs pos="100000">
                  <a:schemeClr val="accent1">
                    <a:tint val="23000"/>
                    <a:satMod val="300000"/>
                    <a:alpha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dirty="0" smtClean="0"/>
                <a:t>TPC</a:t>
              </a:r>
              <a:endParaRPr lang="en-US" dirty="0"/>
            </a:p>
          </p:txBody>
        </p:sp>
        <p:grpSp>
          <p:nvGrpSpPr>
            <p:cNvPr id="7" name="Group 94"/>
            <p:cNvGrpSpPr/>
            <p:nvPr/>
          </p:nvGrpSpPr>
          <p:grpSpPr>
            <a:xfrm>
              <a:off x="883282" y="4596636"/>
              <a:ext cx="3661037" cy="387305"/>
              <a:chOff x="794651" y="4998260"/>
              <a:chExt cx="3863724" cy="38730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405349" y="5330102"/>
                <a:ext cx="3253026" cy="45719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  <a:alpha val="50000"/>
                    </a:schemeClr>
                  </a:gs>
                  <a:gs pos="65000">
                    <a:schemeClr val="accent4">
                      <a:tint val="32000"/>
                      <a:satMod val="25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94651" y="4998260"/>
                <a:ext cx="609600" cy="387303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  <a:alpha val="50000"/>
                    </a:schemeClr>
                  </a:gs>
                  <a:gs pos="65000">
                    <a:schemeClr val="accent4">
                      <a:tint val="32000"/>
                      <a:satMod val="25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DIRC</a:t>
                </a:r>
                <a:endParaRPr lang="en-US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3747942" y="2383973"/>
              <a:ext cx="3814583" cy="323420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749613" y="2341575"/>
              <a:ext cx="655927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l-GR" dirty="0" smtClean="0">
                  <a:solidFill>
                    <a:schemeClr val="accent1"/>
                  </a:solidFill>
                </a:rPr>
                <a:t>η</a:t>
              </a:r>
              <a:r>
                <a:rPr lang="en-US" dirty="0" smtClean="0">
                  <a:solidFill>
                    <a:schemeClr val="accent1"/>
                  </a:solidFill>
                </a:rPr>
                <a:t>=+1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747939" y="5495186"/>
              <a:ext cx="3505200" cy="122989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643539" y="5160975"/>
              <a:ext cx="593410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l-GR" dirty="0" smtClean="0">
                  <a:solidFill>
                    <a:schemeClr val="accent1"/>
                  </a:solidFill>
                </a:rPr>
                <a:t>η</a:t>
              </a:r>
              <a:r>
                <a:rPr lang="en-US" dirty="0" smtClean="0">
                  <a:solidFill>
                    <a:schemeClr val="accent1"/>
                  </a:solidFill>
                </a:rPr>
                <a:t>= 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 flipV="1">
              <a:off x="1526107" y="3717760"/>
              <a:ext cx="2221832" cy="190041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995340" y="4398977"/>
              <a:ext cx="54692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-1.2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95740" y="5775788"/>
              <a:ext cx="639897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3946175" y="546348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3772983" y="5775788"/>
              <a:ext cx="729665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GEMs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4212015" y="546577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6009903" y="4790074"/>
              <a:ext cx="1046" cy="7983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290739" y="546577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3519339" y="546577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2343005" y="4665677"/>
              <a:ext cx="1404937" cy="952502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1157141" y="3789377"/>
              <a:ext cx="611043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l-GR" dirty="0" smtClean="0">
                  <a:solidFill>
                    <a:schemeClr val="accent1"/>
                  </a:solidFill>
                </a:rPr>
                <a:t>η</a:t>
              </a:r>
              <a:r>
                <a:rPr lang="en-US" dirty="0" smtClean="0">
                  <a:solidFill>
                    <a:schemeClr val="accent1"/>
                  </a:solidFill>
                </a:rPr>
                <a:t>=-1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3" name="Right Arrow 112"/>
            <p:cNvSpPr/>
            <p:nvPr/>
          </p:nvSpPr>
          <p:spPr>
            <a:xfrm flipH="1">
              <a:off x="5316878" y="5358313"/>
              <a:ext cx="5334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5530109" y="4122782"/>
              <a:ext cx="476911" cy="6788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 rot="3278958">
              <a:off x="5401955" y="4367640"/>
              <a:ext cx="755159" cy="50424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50000"/>
                  </a:schemeClr>
                </a:gs>
                <a:gs pos="65000">
                  <a:schemeClr val="accent4">
                    <a:tint val="32000"/>
                    <a:satMod val="250000"/>
                    <a:alpha val="50000"/>
                  </a:schemeClr>
                </a:gs>
                <a:gs pos="100000">
                  <a:schemeClr val="accent5">
                    <a:lumMod val="60000"/>
                    <a:lumOff val="40000"/>
                    <a:alpha val="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3182315">
              <a:off x="5453313" y="4182418"/>
              <a:ext cx="906764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Aerogel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5221142" y="5104315"/>
              <a:ext cx="1" cy="48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6414939" y="5846775"/>
              <a:ext cx="752107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3333CC"/>
                  </a:solidFill>
                </a:rPr>
                <a:t>z (cm)</a:t>
              </a:r>
              <a:endParaRPr lang="en-US" dirty="0">
                <a:solidFill>
                  <a:srgbClr val="3333CC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405539" y="5008575"/>
              <a:ext cx="1600200" cy="369322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64738" y="5694375"/>
              <a:ext cx="381000" cy="228600"/>
            </a:xfrm>
            <a:prstGeom prst="rect">
              <a:avLst/>
            </a:pr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405540" y="5908056"/>
              <a:ext cx="7104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ZDC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z≈12 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411204" y="5631489"/>
              <a:ext cx="1600200" cy="0"/>
            </a:xfrm>
            <a:prstGeom prst="line">
              <a:avLst/>
            </a:prstGeom>
            <a:ln w="15875">
              <a:prstDash val="lgDashDot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22"/>
            <p:cNvGrpSpPr/>
            <p:nvPr/>
          </p:nvGrpSpPr>
          <p:grpSpPr>
            <a:xfrm>
              <a:off x="7176939" y="5313375"/>
              <a:ext cx="228600" cy="651095"/>
              <a:chOff x="7239000" y="5105400"/>
              <a:chExt cx="228600" cy="1032095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7239000" y="5562600"/>
                <a:ext cx="228600" cy="107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72390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73152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26"/>
            <p:cNvGrpSpPr/>
            <p:nvPr/>
          </p:nvGrpSpPr>
          <p:grpSpPr>
            <a:xfrm>
              <a:off x="8091340" y="5313375"/>
              <a:ext cx="228600" cy="651095"/>
              <a:chOff x="7239000" y="5105400"/>
              <a:chExt cx="228600" cy="1032095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7239000" y="5562600"/>
                <a:ext cx="228600" cy="107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72390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73152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8264630" y="4856175"/>
              <a:ext cx="85831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1"/>
                  </a:solidFill>
                </a:rPr>
                <a:t>Outgoing</a:t>
              </a:r>
            </a:p>
            <a:p>
              <a:pPr algn="r"/>
              <a:r>
                <a:rPr lang="en-US" sz="1400" dirty="0" smtClean="0">
                  <a:solidFill>
                    <a:schemeClr val="accent1"/>
                  </a:solidFill>
                </a:rPr>
                <a:t>hadron</a:t>
              </a:r>
            </a:p>
            <a:p>
              <a:pPr algn="r"/>
              <a:r>
                <a:rPr lang="en-US" sz="1400" dirty="0" smtClean="0">
                  <a:solidFill>
                    <a:schemeClr val="accent1"/>
                  </a:solidFill>
                </a:rPr>
                <a:t>beam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431302" y="5694375"/>
              <a:ext cx="117238" cy="228600"/>
            </a:xfrm>
            <a:prstGeom prst="rect">
              <a:avLst/>
            </a:prstGeom>
            <a:gradFill>
              <a:gsLst>
                <a:gs pos="0">
                  <a:schemeClr val="accent1">
                    <a:tint val="62000"/>
                    <a:satMod val="180000"/>
                    <a:alpha val="50000"/>
                  </a:schemeClr>
                </a:gs>
                <a:gs pos="65000">
                  <a:schemeClr val="accent1">
                    <a:tint val="32000"/>
                    <a:satMod val="250000"/>
                    <a:alpha val="50000"/>
                  </a:schemeClr>
                </a:gs>
                <a:gs pos="100000">
                  <a:schemeClr val="accent1">
                    <a:tint val="23000"/>
                    <a:satMod val="300000"/>
                    <a:alpha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091340" y="5908056"/>
              <a:ext cx="1052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Roman Pots</a:t>
              </a:r>
            </a:p>
            <a:p>
              <a:pPr algn="ctr"/>
              <a:r>
                <a:rPr lang="en-US" sz="1400" dirty="0" smtClean="0"/>
                <a:t>z≫10 m</a:t>
              </a:r>
              <a:endParaRPr lang="en-US" sz="1400" dirty="0"/>
            </a:p>
          </p:txBody>
        </p:sp>
        <p:grpSp>
          <p:nvGrpSpPr>
            <p:cNvPr id="10" name="Group 133"/>
            <p:cNvGrpSpPr/>
            <p:nvPr/>
          </p:nvGrpSpPr>
          <p:grpSpPr>
            <a:xfrm>
              <a:off x="7454062" y="2518492"/>
              <a:ext cx="942078" cy="2590800"/>
              <a:chOff x="7158892" y="1853317"/>
              <a:chExt cx="942078" cy="25908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15200" y="2133600"/>
                <a:ext cx="785770" cy="369322"/>
              </a:xfrm>
              <a:prstGeom prst="rect">
                <a:avLst/>
              </a:prstGeom>
            </p:spPr>
            <p:txBody>
              <a:bodyPr wrap="none" lIns="91429" tIns="45715" rIns="91429" bIns="45715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R (cm)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4245" t="47379" b="13727"/>
              <a:stretch>
                <a:fillRect/>
              </a:stretch>
            </p:blipFill>
            <p:spPr bwMode="auto">
              <a:xfrm>
                <a:off x="7158892" y="1853317"/>
                <a:ext cx="488367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7" name="Rectangle 136"/>
            <p:cNvSpPr/>
            <p:nvPr/>
          </p:nvSpPr>
          <p:spPr>
            <a:xfrm>
              <a:off x="8624740" y="5694375"/>
              <a:ext cx="117238" cy="228600"/>
            </a:xfrm>
            <a:prstGeom prst="rect">
              <a:avLst/>
            </a:prstGeom>
            <a:gradFill>
              <a:gsLst>
                <a:gs pos="0">
                  <a:schemeClr val="accent1">
                    <a:tint val="62000"/>
                    <a:satMod val="180000"/>
                    <a:alpha val="50000"/>
                  </a:schemeClr>
                </a:gs>
                <a:gs pos="65000">
                  <a:schemeClr val="accent1">
                    <a:tint val="32000"/>
                    <a:satMod val="250000"/>
                    <a:alpha val="50000"/>
                  </a:schemeClr>
                </a:gs>
                <a:gs pos="100000">
                  <a:schemeClr val="accent1">
                    <a:tint val="23000"/>
                    <a:satMod val="300000"/>
                    <a:alpha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38" name="Line Callout 2 (No Border) 137"/>
            <p:cNvSpPr/>
            <p:nvPr/>
          </p:nvSpPr>
          <p:spPr>
            <a:xfrm>
              <a:off x="7329340" y="4322775"/>
              <a:ext cx="1219200" cy="381000"/>
            </a:xfrm>
            <a:prstGeom prst="callout2">
              <a:avLst>
                <a:gd name="adj1" fmla="val 57725"/>
                <a:gd name="adj2" fmla="val 17949"/>
                <a:gd name="adj3" fmla="val 57646"/>
                <a:gd name="adj4" fmla="val 2563"/>
                <a:gd name="adj5" fmla="val 120706"/>
                <a:gd name="adj6" fmla="val -16538"/>
              </a:avLst>
            </a:prstGeom>
            <a:ln w="16891" cmpd="sng"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</a:rPr>
                <a:t>z ≤ 4.5m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031559" y="5527687"/>
              <a:ext cx="333376" cy="76200"/>
            </a:xfrm>
            <a:custGeom>
              <a:avLst/>
              <a:gdLst>
                <a:gd name="connsiteX0" fmla="*/ 0 w 330994"/>
                <a:gd name="connsiteY0" fmla="*/ 0 h 61913"/>
                <a:gd name="connsiteX1" fmla="*/ 330994 w 330994"/>
                <a:gd name="connsiteY1" fmla="*/ 0 h 61913"/>
                <a:gd name="connsiteX2" fmla="*/ 330994 w 330994"/>
                <a:gd name="connsiteY2" fmla="*/ 61913 h 61913"/>
                <a:gd name="connsiteX3" fmla="*/ 0 w 330994"/>
                <a:gd name="connsiteY3" fmla="*/ 61913 h 61913"/>
                <a:gd name="connsiteX4" fmla="*/ 0 w 330994"/>
                <a:gd name="connsiteY4" fmla="*/ 0 h 61913"/>
                <a:gd name="connsiteX0" fmla="*/ 0 w 333376"/>
                <a:gd name="connsiteY0" fmla="*/ 14287 h 76200"/>
                <a:gd name="connsiteX1" fmla="*/ 333376 w 333376"/>
                <a:gd name="connsiteY1" fmla="*/ 0 h 76200"/>
                <a:gd name="connsiteX2" fmla="*/ 330994 w 333376"/>
                <a:gd name="connsiteY2" fmla="*/ 76200 h 76200"/>
                <a:gd name="connsiteX3" fmla="*/ 0 w 333376"/>
                <a:gd name="connsiteY3" fmla="*/ 76200 h 76200"/>
                <a:gd name="connsiteX4" fmla="*/ 0 w 333376"/>
                <a:gd name="connsiteY4" fmla="*/ 1428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6" h="76200">
                  <a:moveTo>
                    <a:pt x="0" y="14287"/>
                  </a:moveTo>
                  <a:lnTo>
                    <a:pt x="333376" y="0"/>
                  </a:lnTo>
                  <a:lnTo>
                    <a:pt x="330994" y="76200"/>
                  </a:lnTo>
                  <a:lnTo>
                    <a:pt x="0" y="76200"/>
                  </a:lnTo>
                  <a:lnTo>
                    <a:pt x="0" y="14287"/>
                  </a:lnTo>
                  <a:close/>
                </a:path>
              </a:pathLst>
            </a:custGeom>
            <a:gradFill>
              <a:gsLst>
                <a:gs pos="0">
                  <a:srgbClr val="144ECE">
                    <a:alpha val="40784"/>
                  </a:srgbClr>
                </a:gs>
                <a:gs pos="65000">
                  <a:srgbClr val="6595FF">
                    <a:alpha val="49804"/>
                  </a:srgbClr>
                </a:gs>
                <a:gs pos="100000">
                  <a:srgbClr val="003FCC">
                    <a:alpha val="49804"/>
                  </a:srgb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21442484">
              <a:off x="5964539" y="5299648"/>
              <a:ext cx="476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BBC</a:t>
              </a:r>
              <a:endParaRPr lang="en-US" sz="14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373299" y="0"/>
            <a:ext cx="2770701" cy="2647950"/>
            <a:chOff x="6373299" y="0"/>
            <a:chExt cx="2770701" cy="26479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46"/>
            <a:stretch>
              <a:fillRect/>
            </a:stretch>
          </p:blipFill>
          <p:spPr bwMode="auto">
            <a:xfrm>
              <a:off x="6373299" y="0"/>
              <a:ext cx="2770701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Rectangle 122"/>
            <p:cNvSpPr/>
            <p:nvPr/>
          </p:nvSpPr>
          <p:spPr>
            <a:xfrm>
              <a:off x="7079320" y="1752600"/>
              <a:ext cx="18360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ePHENIX </a:t>
              </a:r>
              <a:r>
                <a:rPr lang="el-GR" sz="1400" dirty="0" smtClean="0">
                  <a:solidFill>
                    <a:srgbClr val="000000"/>
                  </a:solidFill>
                </a:rPr>
                <a:t>Δ</a:t>
              </a:r>
              <a:r>
                <a:rPr lang="en-US" sz="1400" dirty="0" smtClean="0">
                  <a:solidFill>
                    <a:srgbClr val="000000"/>
                  </a:solidFill>
                </a:rPr>
                <a:t>g projection</a:t>
              </a:r>
            </a:p>
          </p:txBody>
        </p:sp>
      </p:grpSp>
      <p:sp>
        <p:nvSpPr>
          <p:cNvPr id="134" name="Content Placeholder 1"/>
          <p:cNvSpPr txBox="1">
            <a:spLocks/>
          </p:cNvSpPr>
          <p:nvPr/>
        </p:nvSpPr>
        <p:spPr>
          <a:xfrm>
            <a:off x="152400" y="1371600"/>
            <a:ext cx="762000" cy="22860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5410200" cy="2438400"/>
          </a:xfrm>
          <a:solidFill>
            <a:schemeClr val="bg1"/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-1&lt;</a:t>
            </a:r>
            <a:r>
              <a:rPr lang="el-GR" sz="1800" dirty="0" smtClean="0"/>
              <a:t>η</a:t>
            </a:r>
            <a:r>
              <a:rPr lang="en-US" sz="1800" dirty="0" smtClean="0"/>
              <a:t>&lt;+1 (barrel) :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+ </a:t>
            </a:r>
            <a:r>
              <a:rPr lang="en-US" sz="1800" dirty="0" smtClean="0">
                <a:solidFill>
                  <a:schemeClr val="accent1"/>
                </a:solidFill>
              </a:rPr>
              <a:t>Compact-TPC</a:t>
            </a:r>
            <a:r>
              <a:rPr lang="en-US" sz="1800" dirty="0" smtClean="0"/>
              <a:t> +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DIRC</a:t>
            </a:r>
          </a:p>
          <a:p>
            <a:r>
              <a:rPr lang="en-US" sz="1800" dirty="0" smtClean="0"/>
              <a:t>-4&lt;</a:t>
            </a:r>
            <a:r>
              <a:rPr lang="el-GR" sz="1800" dirty="0" smtClean="0"/>
              <a:t>η</a:t>
            </a:r>
            <a:r>
              <a:rPr lang="en-US" sz="1800" dirty="0" smtClean="0"/>
              <a:t>&lt;-1 (e-going) : 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Crystal calorimeter</a:t>
            </a:r>
            <a:r>
              <a:rPr lang="en-US" sz="1800" dirty="0" smtClean="0"/>
              <a:t> + </a:t>
            </a:r>
            <a:r>
              <a:rPr lang="en-US" sz="1800" dirty="0" smtClean="0">
                <a:solidFill>
                  <a:schemeClr val="accent1"/>
                </a:solidFill>
              </a:rPr>
              <a:t>GEM trackers</a:t>
            </a:r>
          </a:p>
          <a:p>
            <a:r>
              <a:rPr lang="en-US" sz="1800" dirty="0" smtClean="0"/>
              <a:t>+1&lt;</a:t>
            </a:r>
            <a:r>
              <a:rPr lang="el-GR" sz="1800" dirty="0" smtClean="0"/>
              <a:t>η</a:t>
            </a:r>
            <a:r>
              <a:rPr lang="en-US" sz="1800" dirty="0" smtClean="0"/>
              <a:t>&lt;+4 (h-going) : </a:t>
            </a:r>
          </a:p>
          <a:p>
            <a:pPr lvl="1"/>
            <a:r>
              <a:rPr lang="en-US" sz="1600" dirty="0" smtClean="0"/>
              <a:t>1&lt;</a:t>
            </a:r>
            <a:r>
              <a:rPr lang="el-GR" sz="1600" dirty="0" smtClean="0"/>
              <a:t>η</a:t>
            </a:r>
            <a:r>
              <a:rPr lang="en-US" sz="1600" dirty="0" smtClean="0"/>
              <a:t>&lt;4 : </a:t>
            </a:r>
            <a:r>
              <a:rPr lang="en-US" sz="1600" dirty="0" smtClean="0">
                <a:solidFill>
                  <a:schemeClr val="accent1"/>
                </a:solidFill>
              </a:rPr>
              <a:t>GEM tracker </a:t>
            </a:r>
            <a:r>
              <a:rPr lang="en-US" sz="1600" dirty="0" smtClean="0"/>
              <a:t>+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Gas RICH</a:t>
            </a:r>
          </a:p>
          <a:p>
            <a:pPr lvl="1"/>
            <a:r>
              <a:rPr lang="en-US" sz="1600" dirty="0" smtClean="0"/>
              <a:t>1&lt;</a:t>
            </a:r>
            <a:r>
              <a:rPr lang="el-GR" sz="1600" dirty="0" smtClean="0"/>
              <a:t>η</a:t>
            </a:r>
            <a:r>
              <a:rPr lang="en-US" sz="1600" dirty="0" smtClean="0"/>
              <a:t>&lt;2 :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Aerogel RICH</a:t>
            </a:r>
          </a:p>
          <a:p>
            <a:pPr lvl="1"/>
            <a:r>
              <a:rPr lang="en-US" sz="1600" dirty="0" smtClean="0"/>
              <a:t>1&lt;</a:t>
            </a:r>
            <a:r>
              <a:rPr lang="el-GR" sz="1600" dirty="0" smtClean="0"/>
              <a:t>η</a:t>
            </a:r>
            <a:r>
              <a:rPr lang="en-US" sz="1600" dirty="0" smtClean="0"/>
              <a:t>&lt;5 : </a:t>
            </a:r>
            <a:r>
              <a:rPr lang="en-US" sz="1600" dirty="0" smtClean="0">
                <a:solidFill>
                  <a:srgbClr val="C00000"/>
                </a:solidFill>
              </a:rPr>
              <a:t>EM Calorimeter + Hadron Calorimeter</a:t>
            </a:r>
          </a:p>
          <a:p>
            <a:r>
              <a:rPr lang="en-US" sz="1800" dirty="0" smtClean="0"/>
              <a:t>Along outgoing hadron beam: </a:t>
            </a:r>
            <a:r>
              <a:rPr lang="en-US" sz="1800" dirty="0" smtClean="0">
                <a:solidFill>
                  <a:srgbClr val="C00000"/>
                </a:solidFill>
              </a:rPr>
              <a:t>ZDC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chemeClr val="accent1"/>
                </a:solidFill>
              </a:rPr>
              <a:t>roman pots </a:t>
            </a:r>
          </a:p>
          <a:p>
            <a:r>
              <a:rPr lang="en-US" sz="1800" dirty="0" smtClean="0"/>
              <a:t>Cost: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MIE + 75M$ </a:t>
            </a:r>
            <a:r>
              <a:rPr lang="en-US" sz="1200" dirty="0" smtClean="0"/>
              <a:t>(including overhead + contingency)</a:t>
            </a:r>
            <a:endParaRPr lang="en-US" sz="1800" dirty="0" smtClean="0"/>
          </a:p>
        </p:txBody>
      </p:sp>
      <p:sp>
        <p:nvSpPr>
          <p:cNvPr id="84" name="Rectangle 83"/>
          <p:cNvSpPr/>
          <p:nvPr/>
        </p:nvSpPr>
        <p:spPr>
          <a:xfrm>
            <a:off x="2100878" y="838200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arXiv:1402.1209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180" y="1143000"/>
            <a:ext cx="7610788" cy="5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in sPHENIX Geant4</a:t>
            </a:r>
            <a:br>
              <a:rPr lang="en-US" dirty="0" smtClean="0"/>
            </a:br>
            <a:r>
              <a:rPr lang="en-US" sz="2200" dirty="0" smtClean="0"/>
              <a:t>An event display for SIDIS @ x≈5×10</a:t>
            </a:r>
            <a:r>
              <a:rPr lang="en-US" sz="2200" baseline="30000" dirty="0" smtClean="0"/>
              <a:t>-3</a:t>
            </a:r>
            <a:r>
              <a:rPr lang="en-US" sz="2200" dirty="0" smtClean="0"/>
              <a:t> and Q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=10 (GeV/c)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Integrated in PHENIX software framework</a:t>
            </a:r>
            <a:br>
              <a:rPr lang="en-US" sz="2200" dirty="0" smtClean="0"/>
            </a:br>
            <a:r>
              <a:rPr lang="en-US" sz="2200" dirty="0" smtClean="0"/>
              <a:t>Material and field map implemented in details</a:t>
            </a:r>
            <a:endParaRPr lang="en-US" sz="4000" baseline="30000" dirty="0"/>
          </a:p>
        </p:txBody>
      </p:sp>
      <p:sp>
        <p:nvSpPr>
          <p:cNvPr id="8" name="Right Arrow 7"/>
          <p:cNvSpPr/>
          <p:nvPr/>
        </p:nvSpPr>
        <p:spPr>
          <a:xfrm rot="21299713">
            <a:off x="101833" y="4106636"/>
            <a:ext cx="1599379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p, 250 GeV/c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1299713">
            <a:off x="7619578" y="3558663"/>
            <a:ext cx="1503574" cy="54364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, 10 GeV/c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438400" y="3718312"/>
            <a:ext cx="827233" cy="300380"/>
          </a:xfrm>
          <a:prstGeom prst="wedgeRoundRectCallout">
            <a:avLst>
              <a:gd name="adj1" fmla="val 91366"/>
              <a:gd name="adj2" fmla="val 1214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grpSp>
        <p:nvGrpSpPr>
          <p:cNvPr id="2" name="Group 12"/>
          <p:cNvGrpSpPr/>
          <p:nvPr/>
        </p:nvGrpSpPr>
        <p:grpSpPr>
          <a:xfrm>
            <a:off x="4212771" y="4017602"/>
            <a:ext cx="360996" cy="369332"/>
            <a:chOff x="1032997" y="1514470"/>
            <a:chExt cx="360996" cy="369332"/>
          </a:xfrm>
        </p:grpSpPr>
        <p:sp>
          <p:nvSpPr>
            <p:cNvPr id="11" name="Explosion 2 10"/>
            <p:cNvSpPr/>
            <p:nvPr/>
          </p:nvSpPr>
          <p:spPr>
            <a:xfrm>
              <a:off x="1066800" y="1524000"/>
              <a:ext cx="304800" cy="30480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2997" y="1514470"/>
              <a:ext cx="360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IP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64924" y="3530400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TPC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60660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GEMs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436860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EMCal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3073200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172E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Gas RICH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21669" y="2463600"/>
            <a:ext cx="747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Aerogel</a:t>
            </a:r>
          </a:p>
        </p:txBody>
      </p:sp>
      <p:sp>
        <p:nvSpPr>
          <p:cNvPr id="19" name="Rectangle 18"/>
          <p:cNvSpPr/>
          <p:nvPr/>
        </p:nvSpPr>
        <p:spPr>
          <a:xfrm rot="21231955">
            <a:off x="2112512" y="3394042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172E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DIRC</a:t>
            </a:r>
          </a:p>
        </p:txBody>
      </p:sp>
      <p:sp>
        <p:nvSpPr>
          <p:cNvPr id="20" name="Rectangle 19"/>
          <p:cNvSpPr/>
          <p:nvPr/>
        </p:nvSpPr>
        <p:spPr>
          <a:xfrm rot="21374563">
            <a:off x="3823854" y="2739647"/>
            <a:ext cx="904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Babar coil</a:t>
            </a:r>
          </a:p>
        </p:txBody>
      </p:sp>
      <p:sp>
        <p:nvSpPr>
          <p:cNvPr id="21" name="Rectangle 20"/>
          <p:cNvSpPr/>
          <p:nvPr/>
        </p:nvSpPr>
        <p:spPr>
          <a:xfrm rot="21374563">
            <a:off x="3932246" y="3117116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 </a:t>
            </a:r>
            <a:r>
              <a:rPr lang="en-US" sz="1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Calo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400" y="3225600"/>
            <a:ext cx="1130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Hadron </a:t>
            </a:r>
            <a:r>
              <a:rPr lang="en-US" sz="1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Calo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9400" y="2844600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 </a:t>
            </a:r>
            <a:r>
              <a:rPr lang="en-US" sz="1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Calo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 rot="21283442">
            <a:off x="3657600" y="1625400"/>
            <a:ext cx="1130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Hadron </a:t>
            </a:r>
            <a:r>
              <a:rPr lang="en-US" sz="1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Calo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7000" y="398760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BBC</a:t>
            </a:r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7162800" y="5105400"/>
            <a:ext cx="1905000" cy="990600"/>
          </a:xfrm>
          <a:prstGeom prst="wedgeRoundRectCallout">
            <a:avLst>
              <a:gd name="adj1" fmla="val -117425"/>
              <a:gd name="adj2" fmla="val -11963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dirty="0" smtClean="0"/>
              <a:t>Detailed layer structure implemented according to HBD NIM</a:t>
            </a:r>
            <a:endParaRPr lang="en-US" sz="1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 SpinFest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 you can turn on/move a subset of detector on the macro level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777236" y="1654314"/>
            <a:ext cx="5711668" cy="3276600"/>
            <a:chOff x="2590800" y="3352800"/>
            <a:chExt cx="5711668" cy="3276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3352800"/>
              <a:ext cx="5711668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/>
            <p:nvPr/>
          </p:nvGrpSpPr>
          <p:grpSpPr>
            <a:xfrm>
              <a:off x="5539682" y="4956074"/>
              <a:ext cx="360996" cy="369332"/>
              <a:chOff x="1032997" y="1514470"/>
              <a:chExt cx="360996" cy="369332"/>
            </a:xfrm>
          </p:grpSpPr>
          <p:sp>
            <p:nvSpPr>
              <p:cNvPr id="9" name="Explosion 2 8"/>
              <p:cNvSpPr/>
              <p:nvPr/>
            </p:nvSpPr>
            <p:spPr>
              <a:xfrm>
                <a:off x="1066800" y="1524000"/>
                <a:ext cx="304800" cy="304800"/>
              </a:xfrm>
              <a:prstGeom prst="irregularSeal2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32997" y="151447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IP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Right Arrow 10"/>
            <p:cNvSpPr/>
            <p:nvPr/>
          </p:nvSpPr>
          <p:spPr>
            <a:xfrm rot="21299713">
              <a:off x="3580588" y="4925596"/>
              <a:ext cx="829700" cy="762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p/A</a:t>
              </a:r>
              <a:endParaRPr lang="en-US" dirty="0"/>
            </a:p>
          </p:txBody>
        </p:sp>
        <p:sp>
          <p:nvSpPr>
            <p:cNvPr id="12" name="Left Arrow 11"/>
            <p:cNvSpPr/>
            <p:nvPr/>
          </p:nvSpPr>
          <p:spPr>
            <a:xfrm rot="21299713">
              <a:off x="7716659" y="4672250"/>
              <a:ext cx="579653" cy="543641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762000" y="1295400"/>
            <a:ext cx="1447800" cy="533400"/>
          </a:xfrm>
          <a:prstGeom prst="wedgeRoundRectCallout">
            <a:avLst>
              <a:gd name="adj1" fmla="val 186635"/>
              <a:gd name="adj2" fmla="val 29213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e-going GEMs</a:t>
            </a:r>
          </a:p>
          <a:p>
            <a:pPr algn="ctr"/>
            <a:r>
              <a:rPr lang="en-US" sz="1600" dirty="0" smtClean="0"/>
              <a:t>-4.0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&lt;-1</a:t>
            </a:r>
            <a:endParaRPr lang="en-US" sz="16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209800" y="1295400"/>
            <a:ext cx="1219200" cy="533400"/>
          </a:xfrm>
          <a:prstGeom prst="wedgeRoundRectCallout">
            <a:avLst>
              <a:gd name="adj1" fmla="val 142907"/>
              <a:gd name="adj2" fmla="val 2674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TPC</a:t>
            </a:r>
          </a:p>
          <a:p>
            <a:pPr algn="ctr"/>
            <a:r>
              <a:rPr lang="en-US" sz="1600" dirty="0" smtClean="0"/>
              <a:t>-1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&lt;+1</a:t>
            </a:r>
            <a:endParaRPr lang="en-US" sz="1600" dirty="0" smtClean="0"/>
          </a:p>
        </p:txBody>
      </p:sp>
      <p:sp>
        <p:nvSpPr>
          <p:cNvPr id="17" name="Rounded Rectangular Callout 16"/>
          <p:cNvSpPr/>
          <p:nvPr/>
        </p:nvSpPr>
        <p:spPr>
          <a:xfrm>
            <a:off x="4672836" y="1295400"/>
            <a:ext cx="1447800" cy="533400"/>
          </a:xfrm>
          <a:prstGeom prst="wedgeRoundRectCallout">
            <a:avLst>
              <a:gd name="adj1" fmla="val 16716"/>
              <a:gd name="adj2" fmla="val 2516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h-going GEMs</a:t>
            </a:r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&lt;2</a:t>
            </a:r>
            <a:endParaRPr lang="en-US" sz="16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825236" y="2873514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TPC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67149" y="287351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GEMs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6036" y="310211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eGEM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96836" y="3340894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172E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RICH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6120636" y="1295400"/>
            <a:ext cx="1423164" cy="533400"/>
          </a:xfrm>
          <a:prstGeom prst="wedgeRoundRectCallout">
            <a:avLst>
              <a:gd name="adj1" fmla="val -31368"/>
              <a:gd name="adj2" fmla="val 805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gas RICH</a:t>
            </a:r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&lt;4</a:t>
            </a:r>
            <a:endParaRPr lang="en-US" sz="16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57400" y="4736068"/>
            <a:ext cx="59436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33800" y="4278868"/>
            <a:ext cx="0" cy="97664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7400" y="4278868"/>
            <a:ext cx="0" cy="97664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09800" y="4888468"/>
            <a:ext cx="123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Fringe field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038600" y="4888468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 T main field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96000" y="4888468"/>
            <a:ext cx="123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Fringe field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" y="2438400"/>
            <a:ext cx="2143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Geant4 model of detectors</a:t>
            </a:r>
            <a:br>
              <a:rPr lang="en-US" sz="1400" u="sng" dirty="0" smtClean="0"/>
            </a:br>
            <a:r>
              <a:rPr lang="en-US" sz="1400" u="sng" dirty="0" smtClean="0"/>
              <a:t>inside field region</a:t>
            </a:r>
            <a:endParaRPr lang="en-US" sz="1400" u="sng" dirty="0"/>
          </a:p>
        </p:txBody>
      </p:sp>
      <p:grpSp>
        <p:nvGrpSpPr>
          <p:cNvPr id="8" name="Group 33"/>
          <p:cNvGrpSpPr/>
          <p:nvPr/>
        </p:nvGrpSpPr>
        <p:grpSpPr>
          <a:xfrm>
            <a:off x="1398434" y="5456238"/>
            <a:ext cx="6754966" cy="1391582"/>
            <a:chOff x="937260" y="2941638"/>
            <a:chExt cx="6754966" cy="139158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l="15032" t="70774" r="17668"/>
            <a:stretch>
              <a:fillRect/>
            </a:stretch>
          </p:blipFill>
          <p:spPr bwMode="auto">
            <a:xfrm>
              <a:off x="937260" y="2941638"/>
              <a:ext cx="6754966" cy="124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1851660" y="2941638"/>
              <a:ext cx="5486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Tracking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51860" y="3246438"/>
              <a:ext cx="38862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Hadron PID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34626" y="3810000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 smtClean="0">
                  <a:solidFill>
                    <a:srgbClr val="000000"/>
                  </a:solidFill>
                </a:rPr>
                <a:t>η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649724" y="5834406"/>
            <a:ext cx="829700" cy="762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p/A</a:t>
            </a:r>
            <a:endParaRPr lang="en-US" dirty="0"/>
          </a:p>
        </p:txBody>
      </p:sp>
      <p:sp>
        <p:nvSpPr>
          <p:cNvPr id="41" name="Left Arrow 40"/>
          <p:cNvSpPr/>
          <p:nvPr/>
        </p:nvSpPr>
        <p:spPr>
          <a:xfrm>
            <a:off x="7998209" y="5959382"/>
            <a:ext cx="579653" cy="54364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3429000" y="1295400"/>
            <a:ext cx="1219200" cy="533400"/>
          </a:xfrm>
          <a:prstGeom prst="wedgeRoundRectCallout">
            <a:avLst>
              <a:gd name="adj1" fmla="val 60268"/>
              <a:gd name="adj2" fmla="val 2293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DIRC</a:t>
            </a:r>
          </a:p>
          <a:p>
            <a:pPr algn="ctr"/>
            <a:r>
              <a:rPr lang="en-US" sz="1600" dirty="0" smtClean="0"/>
              <a:t>-1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&lt;+1</a:t>
            </a:r>
            <a:endParaRPr lang="en-US" sz="1600" dirty="0" smtClean="0"/>
          </a:p>
        </p:txBody>
      </p:sp>
      <p:sp>
        <p:nvSpPr>
          <p:cNvPr id="43" name="Rounded Rectangular Callout 42"/>
          <p:cNvSpPr/>
          <p:nvPr/>
        </p:nvSpPr>
        <p:spPr>
          <a:xfrm>
            <a:off x="7543800" y="1295400"/>
            <a:ext cx="1423164" cy="533400"/>
          </a:xfrm>
          <a:prstGeom prst="wedgeRoundRectCallout">
            <a:avLst>
              <a:gd name="adj1" fmla="val -97998"/>
              <a:gd name="adj2" fmla="val 1455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Aerogel RICH</a:t>
            </a:r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&lt;2</a:t>
            </a:r>
            <a:endParaRPr lang="en-US" sz="1600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3172761" y="2295525"/>
            <a:ext cx="6047439" cy="4562475"/>
            <a:chOff x="3172761" y="1524000"/>
            <a:chExt cx="6047439" cy="45624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2761" y="1524000"/>
              <a:ext cx="5971239" cy="456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11"/>
            <p:cNvSpPr/>
            <p:nvPr/>
          </p:nvSpPr>
          <p:spPr>
            <a:xfrm rot="21299713">
              <a:off x="3918184" y="3761040"/>
              <a:ext cx="657788" cy="762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en-US" baseline="30000" dirty="0" smtClean="0"/>
                <a:t>↑</a:t>
              </a:r>
              <a:endParaRPr lang="en-US" baseline="30000" dirty="0"/>
            </a:p>
          </p:txBody>
        </p:sp>
        <p:sp>
          <p:nvSpPr>
            <p:cNvPr id="13" name="Left Arrow 12"/>
            <p:cNvSpPr/>
            <p:nvPr/>
          </p:nvSpPr>
          <p:spPr>
            <a:xfrm rot="21262773">
              <a:off x="8377370" y="3432756"/>
              <a:ext cx="740525" cy="61227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p/A</a:t>
              </a:r>
              <a:endParaRPr lang="en-US" dirty="0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6172200" y="3733800"/>
              <a:ext cx="360996" cy="369332"/>
              <a:chOff x="1032997" y="1514470"/>
              <a:chExt cx="360996" cy="369332"/>
            </a:xfrm>
          </p:grpSpPr>
          <p:sp>
            <p:nvSpPr>
              <p:cNvPr id="15" name="Explosion 2 14"/>
              <p:cNvSpPr/>
              <p:nvPr/>
            </p:nvSpPr>
            <p:spPr>
              <a:xfrm>
                <a:off x="1066800" y="1524000"/>
                <a:ext cx="304800" cy="304800"/>
              </a:xfrm>
              <a:prstGeom prst="irregularSeal2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32997" y="151447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IP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086600" y="4181475"/>
              <a:ext cx="729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GEMs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89441" y="4483298"/>
              <a:ext cx="1130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Hadron </a:t>
              </a:r>
              <a:r>
                <a:rPr lang="en-US" sz="1400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Calo</a:t>
              </a:r>
              <a:r>
                <a:rPr lang="en-US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.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14142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ePHENIX forward detector can be constructed earlier 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 a </a:t>
            </a:r>
            <a:r>
              <a:rPr lang="en-US" dirty="0" smtClean="0">
                <a:solidFill>
                  <a:schemeClr val="accent1"/>
                </a:solidFill>
              </a:rPr>
              <a:t>unique forward program with RHIC’s pp/</a:t>
            </a:r>
            <a:r>
              <a:rPr lang="en-US" dirty="0" err="1" smtClean="0">
                <a:solidFill>
                  <a:schemeClr val="accent1"/>
                </a:solidFill>
              </a:rPr>
              <a:t>pA</a:t>
            </a:r>
            <a:r>
              <a:rPr lang="en-US" dirty="0" smtClean="0">
                <a:solidFill>
                  <a:schemeClr val="accent1"/>
                </a:solidFill>
              </a:rPr>
              <a:t> collision</a:t>
            </a:r>
            <a:endParaRPr lang="en-US" dirty="0" smtClean="0"/>
          </a:p>
          <a:p>
            <a:r>
              <a:rPr lang="en-US" dirty="0" smtClean="0"/>
              <a:t>White paper submitted to BNL in Apr 2014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EIC Software Discussions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Physics before the EIC era: </a:t>
            </a:r>
            <a:endParaRPr lang="en-US" sz="2800" dirty="0"/>
          </a:p>
        </p:txBody>
      </p:sp>
      <p:sp>
        <p:nvSpPr>
          <p:cNvPr id="8194" name="AutoShape 2" descr="https://p25ext.lanl.gov/elog/JinResearchLog/131011_084946/fsPHENIX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00" y="3352800"/>
            <a:ext cx="2296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Single jet in GEANT4</a:t>
            </a:r>
          </a:p>
          <a:p>
            <a:r>
              <a:rPr lang="sv-SE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</a:t>
            </a:r>
            <a:r>
              <a:rPr lang="sv-SE" baseline="-25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sv-SE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= 4.1 GeV/c, eta = 3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3124200"/>
            <a:ext cx="3429000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ePHENIX GEM + H-Cal</a:t>
            </a:r>
          </a:p>
          <a:p>
            <a:r>
              <a:rPr lang="en-US" dirty="0" smtClean="0">
                <a:latin typeface="Calibri"/>
              </a:rPr>
              <a:t>→ Forward jet with charge sign tagging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→ Unlock secrets of large A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in hadron collisions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+ reuse current silicon tracker &amp; Muon ID detector</a:t>
            </a:r>
          </a:p>
          <a:p>
            <a:r>
              <a:rPr lang="en-US" dirty="0" smtClean="0"/>
              <a:t>→ polarized Drell-Yan with muons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→ Critical test of TMD framework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+ central detector (sPHENIX)</a:t>
            </a:r>
          </a:p>
          <a:p>
            <a:r>
              <a:rPr lang="en-US" dirty="0" smtClean="0"/>
              <a:t>→ Forward-central correlations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→ Study cold nuclear matter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26620</TotalTime>
  <Words>1370</Words>
  <Application>Microsoft Office PowerPoint</Application>
  <PresentationFormat>On-screen Show (4:3)</PresentationFormat>
  <Paragraphs>345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聚合</vt:lpstr>
      <vt:lpstr>EIC simulation under PHENIX Geant4 framework</vt:lpstr>
      <vt:lpstr>Overview</vt:lpstr>
      <vt:lpstr>Overview</vt:lpstr>
      <vt:lpstr>Three major detector proposal/concept currently developed under PHENIX Geant4 </vt:lpstr>
      <vt:lpstr>The sPHENIX detector</vt:lpstr>
      <vt:lpstr>An EIC detector concept</vt:lpstr>
      <vt:lpstr>Implementation in sPHENIX Geant4 An event display for SIDIS @ x≈5×10-3 and Q2=10 (GeV/c)2 Integrated in PHENIX software framework Material and field map implemented in details</vt:lpstr>
      <vt:lpstr>Or you can turn on/move a subset of detector on the macro level</vt:lpstr>
      <vt:lpstr>Physics before the EIC era: </vt:lpstr>
      <vt:lpstr>More features</vt:lpstr>
      <vt:lpstr>Structure of PHENIX analysis framework (Fun4All)</vt:lpstr>
      <vt:lpstr>Implementation of Geant4</vt:lpstr>
      <vt:lpstr>SPACAL simulation</vt:lpstr>
      <vt:lpstr>ePHENIX  Gas RICH</vt:lpstr>
      <vt:lpstr>Some RICH event display Courtesy: Nils Feege &lt;nils.feege@stonybrook.edu&gt;</vt:lpstr>
      <vt:lpstr>Final words</vt:lpstr>
      <vt:lpstr>Backup</vt:lpstr>
      <vt:lpstr>Summary</vt:lpstr>
      <vt:lpstr>TPC resolution: Caveat - Magnetic Field Effect and Correction</vt:lpstr>
      <vt:lpstr>Slide 20</vt:lpstr>
      <vt:lpstr>Implementing most complex geometry in current PHENIX G4 simulation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3132</cp:revision>
  <dcterms:created xsi:type="dcterms:W3CDTF">2009-04-16T15:29:42Z</dcterms:created>
  <dcterms:modified xsi:type="dcterms:W3CDTF">2014-08-26T19:21:10Z</dcterms:modified>
</cp:coreProperties>
</file>