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52" r:id="rId2"/>
  </p:sldMasterIdLst>
  <p:notesMasterIdLst>
    <p:notesMasterId r:id="rId37"/>
  </p:notesMasterIdLst>
  <p:handoutMasterIdLst>
    <p:handoutMasterId r:id="rId38"/>
  </p:handoutMasterIdLst>
  <p:sldIdLst>
    <p:sldId id="934" r:id="rId3"/>
    <p:sldId id="1016" r:id="rId4"/>
    <p:sldId id="1020" r:id="rId5"/>
    <p:sldId id="1017" r:id="rId6"/>
    <p:sldId id="1041" r:id="rId7"/>
    <p:sldId id="1029" r:id="rId8"/>
    <p:sldId id="1043" r:id="rId9"/>
    <p:sldId id="1056" r:id="rId10"/>
    <p:sldId id="1042" r:id="rId11"/>
    <p:sldId id="1045" r:id="rId12"/>
    <p:sldId id="1039" r:id="rId13"/>
    <p:sldId id="1038" r:id="rId14"/>
    <p:sldId id="1034" r:id="rId15"/>
    <p:sldId id="1049" r:id="rId16"/>
    <p:sldId id="1026" r:id="rId17"/>
    <p:sldId id="1027" r:id="rId18"/>
    <p:sldId id="1018" r:id="rId19"/>
    <p:sldId id="1032" r:id="rId20"/>
    <p:sldId id="1051" r:id="rId21"/>
    <p:sldId id="1050" r:id="rId22"/>
    <p:sldId id="1036" r:id="rId23"/>
    <p:sldId id="1054" r:id="rId24"/>
    <p:sldId id="1037" r:id="rId25"/>
    <p:sldId id="1052" r:id="rId26"/>
    <p:sldId id="1057" r:id="rId27"/>
    <p:sldId id="1015" r:id="rId28"/>
    <p:sldId id="1053" r:id="rId29"/>
    <p:sldId id="1044" r:id="rId30"/>
    <p:sldId id="1019" r:id="rId31"/>
    <p:sldId id="1003" r:id="rId32"/>
    <p:sldId id="1004" r:id="rId33"/>
    <p:sldId id="1046" r:id="rId34"/>
    <p:sldId id="1047" r:id="rId35"/>
    <p:sldId id="1048" r:id="rId36"/>
  </p:sldIdLst>
  <p:sldSz cx="9144000" cy="6858000" type="letter"/>
  <p:notesSz cx="6951663" cy="9240838"/>
  <p:defaultTextStyle>
    <a:defPPr>
      <a:defRPr lang="en-US"/>
    </a:defPPr>
    <a:lvl1pPr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3E4E4"/>
    <a:srgbClr val="E0E9E9"/>
    <a:srgbClr val="E900CE"/>
    <a:srgbClr val="FF9C54"/>
    <a:srgbClr val="FFF999"/>
    <a:srgbClr val="DBDEDE"/>
    <a:srgbClr val="C6F5F5"/>
    <a:srgbClr val="D9E2E2"/>
    <a:srgbClr val="880085"/>
    <a:srgbClr val="C9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>
    <p:restoredLeft sz="15620"/>
    <p:restoredTop sz="99132" autoAdjust="0"/>
  </p:normalViewPr>
  <p:slideViewPr>
    <p:cSldViewPr snapToGrid="0" snapToObjects="1">
      <p:cViewPr>
        <p:scale>
          <a:sx n="100" d="100"/>
          <a:sy n="100" d="100"/>
        </p:scale>
        <p:origin x="184" y="1352"/>
      </p:cViewPr>
      <p:guideLst>
        <p:guide orient="horz" pos="2160"/>
        <p:guide pos="28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8588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8588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pPr>
              <a:defRPr/>
            </a:pPr>
            <a:fld id="{7A568DBE-759D-B249-AF79-A3FF52E5ED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446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8588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9988" y="692150"/>
            <a:ext cx="4624387" cy="3468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5" y="4391025"/>
            <a:ext cx="5103813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8588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0B9D2A7-0474-5142-B06D-03CF3AD5A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1105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A6B086-DA20-E642-9BD0-47E3857143C9}" type="slidenum">
              <a:rPr lang="en-US"/>
              <a:pPr/>
              <a:t>4</a:t>
            </a:fld>
            <a:endParaRPr lang="en-US"/>
          </a:p>
        </p:txBody>
      </p:sp>
      <p:sp>
        <p:nvSpPr>
          <p:cNvPr id="92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2BEFC6-CE7E-6B46-853A-14CBDC4957CC}" type="slidenum">
              <a:rPr lang="en-US"/>
              <a:pPr/>
              <a:t>5</a:t>
            </a:fld>
            <a:endParaRPr lang="en-US"/>
          </a:p>
        </p:txBody>
      </p:sp>
      <p:sp>
        <p:nvSpPr>
          <p:cNvPr id="93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60DF77-B80F-BB4B-9218-D267831E1EBD}" type="slidenum">
              <a:rPr lang="en-US"/>
              <a:pPr/>
              <a:t>9</a:t>
            </a:fld>
            <a:endParaRPr lang="en-US"/>
          </a:p>
        </p:txBody>
      </p:sp>
      <p:sp>
        <p:nvSpPr>
          <p:cNvPr id="1230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0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6063" y="228600"/>
            <a:ext cx="8618537" cy="7620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3500" y="2209800"/>
            <a:ext cx="6400800" cy="1752600"/>
          </a:xfrm>
        </p:spPr>
        <p:txBody>
          <a:bodyPr/>
          <a:lstStyle>
            <a:lvl1pPr marL="0" indent="0">
              <a:defRPr sz="2800" b="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2F31B-E02A-A941-9F87-EAB11776FF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D5FE7-00BD-6841-AB71-526CE534DE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33350"/>
            <a:ext cx="1943100" cy="2851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133350"/>
            <a:ext cx="5681662" cy="2851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EA030-C13B-D040-939B-558C9E3CD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D5C27-7D21-0D45-85A6-B5D12E344F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pull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343AC-1F6C-5449-85A1-9BB2525A0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pull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02022-6B4A-FF4D-AA07-0FE138394C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pull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31E7D-5603-C545-8394-6E5FB7D416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pull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53B61-1A2B-C947-B13E-8C6CDAE620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pull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2B568-F554-964D-9857-49DFC1299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pull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4DBAD-2377-8243-9B20-89C76DF245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4089F-D4AF-1D46-A4E0-1FDFF4B6BA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99F06-0424-D64E-963C-3390052B07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pull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68942-0D78-EA46-9229-93918C7548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pull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2653A-DEF7-FE43-85A5-2023631A95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pull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43650" y="0"/>
            <a:ext cx="21145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1912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D73B5-8035-454E-B95B-3638173A7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8C6159-C238-B64E-A94C-E7874768242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51922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CF9AA-FB55-8141-99D5-BB413B02C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990600"/>
            <a:ext cx="3810000" cy="199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990600"/>
            <a:ext cx="3810000" cy="199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B12D3-36CA-6A4F-A175-980F42441F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390FA-429E-E04E-A65A-0EA6C6ECC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16C96-9E29-ED49-A395-C3019C1E7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3EA46-F428-6745-B37C-898C78624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EB358-7C25-1740-ADE7-0F54963DA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100000">
              <a:srgbClr val="DDDD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3335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1038" y="990600"/>
            <a:ext cx="77724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685800" y="152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3200" u="sng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04000" y="6229350"/>
            <a:ext cx="1828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98C6159-C238-B64E-A94C-E78747682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686" r:id="rId2"/>
    <p:sldLayoutId id="2147483719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5000"/>
        <a:buFont typeface="Monotype Sorts" charset="2"/>
        <a:buChar char="l"/>
        <a:defRPr sz="2400" b="1">
          <a:solidFill>
            <a:schemeClr val="hlink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SzPct val="60000"/>
        <a:buFont typeface="Monotype Sorts" charset="2"/>
        <a:defRPr sz="2400" b="1">
          <a:solidFill>
            <a:schemeClr val="hlink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defRPr sz="2400" b="1">
          <a:solidFill>
            <a:srgbClr val="00FF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–"/>
        <a:defRPr sz="2400" b="1">
          <a:solidFill>
            <a:srgbClr val="00FF00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533400" y="1219200"/>
            <a:ext cx="8001000" cy="0"/>
          </a:xfrm>
          <a:prstGeom prst="line">
            <a:avLst/>
          </a:prstGeom>
          <a:noFill/>
          <a:ln w="38100">
            <a:solidFill>
              <a:srgbClr val="1C587D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2400" b="0">
              <a:solidFill>
                <a:schemeClr val="tx1"/>
              </a:solidFill>
              <a:latin typeface="Arial" pitchFamily="-112" charset="0"/>
            </a:endParaRPr>
          </a:p>
        </p:txBody>
      </p:sp>
      <p:pic>
        <p:nvPicPr>
          <p:cNvPr id="13315" name="Picture 14" descr="FVTXandVTX"/>
          <p:cNvPicPr>
            <a:picLocks noChangeAspect="1" noChangeArrowheads="1"/>
          </p:cNvPicPr>
          <p:nvPr userDrawn="1"/>
        </p:nvPicPr>
        <p:blipFill>
          <a:blip r:embed="rId13"/>
          <a:srcRect t="6091" b="7742"/>
          <a:stretch>
            <a:fillRect/>
          </a:stretch>
        </p:blipFill>
        <p:spPr bwMode="auto">
          <a:xfrm>
            <a:off x="7467600" y="76200"/>
            <a:ext cx="12954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01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85800" y="6388100"/>
            <a:ext cx="7543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800" b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Melynda Brooks, FVTX Annual Review Nov 2008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 bwMode="auto">
          <a:xfrm>
            <a:off x="8534400" y="76200"/>
            <a:ext cx="609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 b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FAC6EC8-305C-FA44-AE1B-5BB05B1A59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 xmlns:p14="http://schemas.microsoft.com/office/powerpoint/2010/main">
    <p:pull dir="r"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4" Type="http://schemas.openxmlformats.org/officeDocument/2006/relationships/image" Target="../media/image28.png"/><Relationship Id="rId5" Type="http://schemas.openxmlformats.org/officeDocument/2006/relationships/image" Target="../media/image29.gi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png"/><Relationship Id="rId3" Type="http://schemas.openxmlformats.org/officeDocument/2006/relationships/image" Target="../media/image31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Relationship Id="rId3" Type="http://schemas.openxmlformats.org/officeDocument/2006/relationships/image" Target="../media/image1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Relationship Id="rId3" Type="http://schemas.openxmlformats.org/officeDocument/2006/relationships/image" Target="../media/image4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0.emf"/><Relationship Id="rId6" Type="http://schemas.openxmlformats.org/officeDocument/2006/relationships/image" Target="../media/image12.emf"/><Relationship Id="rId7" Type="http://schemas.openxmlformats.org/officeDocument/2006/relationships/image" Target="../media/image13.png"/><Relationship Id="rId8" Type="http://schemas.openxmlformats.org/officeDocument/2006/relationships/image" Target="../media/image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Relationship Id="rId3" Type="http://schemas.openxmlformats.org/officeDocument/2006/relationships/image" Target="../media/image56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8.png"/><Relationship Id="rId3" Type="http://schemas.openxmlformats.org/officeDocument/2006/relationships/image" Target="../media/image59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1.png"/><Relationship Id="rId3" Type="http://schemas.openxmlformats.org/officeDocument/2006/relationships/image" Target="../media/image6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gif"/><Relationship Id="rId5" Type="http://schemas.openxmlformats.org/officeDocument/2006/relationships/image" Target="../media/image16.png"/><Relationship Id="rId6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2.png"/><Relationship Id="rId5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PHX_Shutdown2010_19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57373" y="981075"/>
            <a:ext cx="4375427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480" y="981075"/>
            <a:ext cx="3810000" cy="337588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61950"/>
            <a:ext cx="7772400" cy="457200"/>
          </a:xfrm>
        </p:spPr>
        <p:txBody>
          <a:bodyPr/>
          <a:lstStyle/>
          <a:p>
            <a:r>
              <a:rPr lang="en-US" dirty="0" smtClean="0"/>
              <a:t>Jets at RHIC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24480" y="4534758"/>
            <a:ext cx="8542614" cy="179126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Barbara Jacak</a:t>
            </a:r>
          </a:p>
          <a:p>
            <a:pPr>
              <a:buNone/>
            </a:pPr>
            <a:r>
              <a:rPr lang="en-US" dirty="0"/>
              <a:t>Future Trends </a:t>
            </a:r>
            <a:endParaRPr lang="en-US" dirty="0" smtClean="0"/>
          </a:p>
          <a:p>
            <a:pPr>
              <a:buNone/>
            </a:pPr>
            <a:r>
              <a:rPr lang="en-US" dirty="0"/>
              <a:t> </a:t>
            </a:r>
            <a:r>
              <a:rPr lang="en-US" dirty="0" smtClean="0"/>
              <a:t>      in </a:t>
            </a:r>
            <a:r>
              <a:rPr lang="en-US" dirty="0"/>
              <a:t>High-Energy Nuclear </a:t>
            </a:r>
            <a:r>
              <a:rPr lang="en-US" dirty="0" smtClean="0"/>
              <a:t>Collisions</a:t>
            </a:r>
          </a:p>
          <a:p>
            <a:pPr>
              <a:buNone/>
            </a:pPr>
            <a:r>
              <a:rPr lang="en-US" dirty="0" smtClean="0"/>
              <a:t>Beijing</a:t>
            </a:r>
            <a:r>
              <a:rPr lang="en-US" dirty="0"/>
              <a:t> </a:t>
            </a:r>
            <a:r>
              <a:rPr lang="en-US" dirty="0" smtClean="0"/>
              <a:t>        August 19,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4089F-D4AF-1D46-A4E0-1FDFF4B6BA78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3697" r="2640" b="13527"/>
          <a:stretch/>
        </p:blipFill>
        <p:spPr>
          <a:xfrm>
            <a:off x="5765800" y="4226552"/>
            <a:ext cx="3378200" cy="258064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3F185-96A2-3D44-8461-0DC66E52599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660400" y="198502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sng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Reconstructed jets in </a:t>
            </a:r>
            <a:r>
              <a:rPr kumimoji="0" lang="en-GB" sz="3200" b="1" i="0" u="sng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p+p</a:t>
            </a:r>
            <a:r>
              <a:rPr kumimoji="0" lang="en-GB" sz="3200" b="1" i="0" u="sng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collisions</a:t>
            </a:r>
            <a:endParaRPr kumimoji="0" lang="en-GB" sz="3200" b="1" i="0" u="sng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06900" y="921540"/>
            <a:ext cx="4203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 smtClean="0">
                <a:latin typeface="+mn-lt"/>
              </a:rPr>
              <a:t>* STAR uses reconstructed jets in </a:t>
            </a:r>
            <a:r>
              <a:rPr lang="en-US" sz="2000" dirty="0" err="1" smtClean="0">
                <a:latin typeface="+mn-lt"/>
              </a:rPr>
              <a:t>p+p</a:t>
            </a:r>
            <a:r>
              <a:rPr lang="en-US" sz="2000" dirty="0" smtClean="0">
                <a:latin typeface="+mn-lt"/>
              </a:rPr>
              <a:t> for a beautiful spin measurement!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7" y="749300"/>
            <a:ext cx="4500086" cy="4775200"/>
          </a:xfrm>
          <a:prstGeom prst="rect">
            <a:avLst/>
          </a:prstGeom>
        </p:spPr>
      </p:pic>
      <p:pic>
        <p:nvPicPr>
          <p:cNvPr id="10" name="Picture 9" descr="star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6" t="20281" r="16438" b="20271"/>
          <a:stretch/>
        </p:blipFill>
        <p:spPr>
          <a:xfrm>
            <a:off x="1727200" y="1039022"/>
            <a:ext cx="670529" cy="55114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60400" y="2016818"/>
            <a:ext cx="8456963" cy="4477400"/>
            <a:chOff x="660400" y="2016818"/>
            <a:chExt cx="8456963" cy="44774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/>
            <a:srcRect l="3011" t="54791" b="-1"/>
            <a:stretch/>
          </p:blipFill>
          <p:spPr>
            <a:xfrm>
              <a:off x="660400" y="6096000"/>
              <a:ext cx="7772400" cy="398218"/>
            </a:xfrm>
            <a:prstGeom prst="rect">
              <a:avLst/>
            </a:prstGeom>
          </p:spPr>
        </p:pic>
        <p:pic>
          <p:nvPicPr>
            <p:cNvPr id="16" name="Picture 15" descr="run_5_p_p_perp_comparison_star.pdf.gi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35500" y="2016818"/>
              <a:ext cx="4681863" cy="350768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19200" y="5721519"/>
              <a:ext cx="684530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000" b="0" dirty="0" smtClean="0">
                  <a:solidFill>
                    <a:schemeClr val="tx1"/>
                  </a:solidFill>
                  <a:latin typeface="+mn-lt"/>
                </a:rPr>
                <a:t>STAR jets using cone algorithm; PHENIX with Gaussian Filter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571500" y="672691"/>
            <a:ext cx="2227714" cy="3385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hu-HU" sz="1600" dirty="0" smtClean="0">
                <a:solidFill>
                  <a:schemeClr val="tx1"/>
                </a:solidFill>
                <a:latin typeface="+mn-lt"/>
              </a:rPr>
              <a:t>PRL 97, 252001 </a:t>
            </a:r>
            <a:r>
              <a:rPr lang="hu-HU" sz="1600" dirty="0">
                <a:solidFill>
                  <a:schemeClr val="tx1"/>
                </a:solidFill>
                <a:latin typeface="+mn-lt"/>
              </a:rPr>
              <a:t>(</a:t>
            </a:r>
            <a:r>
              <a:rPr lang="hu-HU" sz="1600" dirty="0" smtClean="0">
                <a:solidFill>
                  <a:schemeClr val="tx1"/>
                </a:solidFill>
                <a:latin typeface="+mn-lt"/>
              </a:rPr>
              <a:t>2006)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07823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13954"/>
          <a:stretch>
            <a:fillRect/>
          </a:stretch>
        </p:blipFill>
        <p:spPr>
          <a:xfrm>
            <a:off x="-25400" y="956937"/>
            <a:ext cx="9169400" cy="5901063"/>
          </a:xfrm>
          <a:prstGeom prst="rect">
            <a:avLst/>
          </a:prstGeom>
        </p:spPr>
      </p:pic>
      <p:pic>
        <p:nvPicPr>
          <p:cNvPr id="10" name="Picture 9" descr="run_5_cu_cu_r_aa_unfolding_central.pdf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0" y="956937"/>
            <a:ext cx="7302500" cy="529146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3F185-96A2-3D44-8461-0DC66E52599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24200" y="2151390"/>
            <a:ext cx="5816600" cy="104028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latin typeface="+mn-lt"/>
              </a:rPr>
              <a:t>Requiring a narrow jet  </a:t>
            </a:r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>
                <a:latin typeface="Wingdings"/>
                <a:ea typeface="Wingdings"/>
                <a:cs typeface="Wingdings"/>
              </a:rPr>
              <a:t> </a:t>
            </a:r>
          </a:p>
          <a:p>
            <a:pPr>
              <a:buNone/>
            </a:pPr>
            <a:r>
              <a:rPr lang="en-US" dirty="0" smtClean="0">
                <a:latin typeface="+mn-lt"/>
              </a:rPr>
              <a:t>same suppression as leading </a:t>
            </a:r>
            <a:r>
              <a:rPr lang="en-US" dirty="0" err="1" smtClean="0">
                <a:latin typeface="+mn-lt"/>
              </a:rPr>
              <a:t>hadron</a:t>
            </a:r>
            <a:endParaRPr lang="en-US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3200" y="5904696"/>
            <a:ext cx="80645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latin typeface="+mn-lt"/>
              </a:rPr>
              <a:t>Hard to reconcile if </a:t>
            </a:r>
            <a:r>
              <a:rPr lang="en-US" dirty="0" err="1" smtClean="0">
                <a:latin typeface="+mn-lt"/>
              </a:rPr>
              <a:t>eloss</a:t>
            </a:r>
            <a:r>
              <a:rPr lang="en-US" dirty="0" smtClean="0">
                <a:latin typeface="+mn-lt"/>
              </a:rPr>
              <a:t> = g splitting </a:t>
            </a:r>
            <a:r>
              <a:rPr lang="en-US" i="1" dirty="0" smtClean="0">
                <a:latin typeface="+mn-lt"/>
              </a:rPr>
              <a:t>inside</a:t>
            </a:r>
            <a:r>
              <a:rPr lang="en-US" dirty="0" smtClean="0">
                <a:latin typeface="+mn-lt"/>
              </a:rPr>
              <a:t> jet cone</a:t>
            </a:r>
            <a:endParaRPr lang="en-US" dirty="0"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660400" y="173102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sng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Reconstructed jets in </a:t>
            </a:r>
            <a:r>
              <a:rPr kumimoji="0" lang="en-GB" sz="3200" b="1" i="0" u="sng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Cu+Cu</a:t>
            </a:r>
            <a:endParaRPr kumimoji="0" lang="en-GB" sz="3200" b="1" i="0" u="sng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7558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 Fragmentation function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22925" y="3092485"/>
            <a:ext cx="426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535" y="3287175"/>
            <a:ext cx="3437033" cy="15470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3183" y="5445219"/>
            <a:ext cx="3831762" cy="10401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69924" y="720318"/>
            <a:ext cx="576557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ja-JP" sz="3200" i="1" dirty="0" smtClean="0">
                <a:solidFill>
                  <a:srgbClr val="FF0000"/>
                </a:solidFill>
              </a:rPr>
              <a:t>D(z) = 1/</a:t>
            </a:r>
            <a:r>
              <a:rPr lang="en-US" altLang="ja-JP" sz="3200" i="1" dirty="0" err="1" smtClean="0">
                <a:solidFill>
                  <a:srgbClr val="FF0000"/>
                </a:solidFill>
              </a:rPr>
              <a:t>N</a:t>
            </a:r>
            <a:r>
              <a:rPr lang="en-US" altLang="ja-JP" sz="3200" i="1" baseline="-25000" dirty="0" err="1" smtClean="0">
                <a:solidFill>
                  <a:srgbClr val="FF0000"/>
                </a:solidFill>
              </a:rPr>
              <a:t>jet</a:t>
            </a:r>
            <a:r>
              <a:rPr lang="en-US" altLang="ja-JP" sz="3200" i="1" dirty="0" smtClean="0">
                <a:solidFill>
                  <a:srgbClr val="FF0000"/>
                </a:solidFill>
              </a:rPr>
              <a:t> </a:t>
            </a:r>
            <a:r>
              <a:rPr lang="en-US" altLang="ja-JP" sz="3200" i="1" dirty="0" err="1" smtClean="0">
                <a:solidFill>
                  <a:srgbClr val="FF0000"/>
                </a:solidFill>
              </a:rPr>
              <a:t>dN</a:t>
            </a:r>
            <a:r>
              <a:rPr lang="en-US" altLang="ja-JP" sz="3200" i="1" dirty="0" smtClean="0">
                <a:solidFill>
                  <a:srgbClr val="FF0000"/>
                </a:solidFill>
              </a:rPr>
              <a:t>(z)/</a:t>
            </a:r>
            <a:r>
              <a:rPr lang="en-US" altLang="ja-JP" sz="3200" i="1" dirty="0" err="1" smtClean="0">
                <a:solidFill>
                  <a:srgbClr val="FF0000"/>
                </a:solidFill>
              </a:rPr>
              <a:t>dz</a:t>
            </a:r>
            <a:r>
              <a:rPr lang="en-US" altLang="ja-JP" sz="3200" i="1" dirty="0" smtClean="0">
                <a:solidFill>
                  <a:srgbClr val="FF0000"/>
                </a:solidFill>
              </a:rPr>
              <a:t>; z = </a:t>
            </a:r>
            <a:r>
              <a:rPr lang="en-US" altLang="ja-JP" sz="3200" i="1" dirty="0" err="1" smtClean="0">
                <a:solidFill>
                  <a:srgbClr val="FF0000"/>
                </a:solidFill>
              </a:rPr>
              <a:t>p</a:t>
            </a:r>
            <a:r>
              <a:rPr lang="en-US" altLang="ja-JP" sz="3200" i="1" baseline="-25000" dirty="0" err="1" smtClean="0">
                <a:solidFill>
                  <a:srgbClr val="FF0000"/>
                </a:solidFill>
              </a:rPr>
              <a:t>had</a:t>
            </a:r>
            <a:r>
              <a:rPr lang="en-US" altLang="ja-JP" sz="3200" i="1" dirty="0" smtClean="0">
                <a:solidFill>
                  <a:srgbClr val="FF0000"/>
                </a:solidFill>
              </a:rPr>
              <a:t>/</a:t>
            </a:r>
            <a:r>
              <a:rPr lang="en-US" altLang="ja-JP" sz="3200" i="1" dirty="0" err="1" smtClean="0">
                <a:solidFill>
                  <a:srgbClr val="FF0000"/>
                </a:solidFill>
              </a:rPr>
              <a:t>p</a:t>
            </a:r>
            <a:r>
              <a:rPr lang="en-US" altLang="ja-JP" sz="3200" i="1" baseline="-25000" dirty="0" err="1" smtClean="0">
                <a:solidFill>
                  <a:srgbClr val="FF0000"/>
                </a:solidFill>
              </a:rPr>
              <a:t>jet</a:t>
            </a:r>
            <a:endParaRPr lang="en-US" altLang="ja-JP" sz="3200" i="1" baseline="-25000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altLang="ja-JP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altLang="ja-JP" dirty="0" smtClean="0">
                <a:solidFill>
                  <a:schemeClr val="tx1"/>
                </a:solidFill>
              </a:rPr>
              <a:t>Measure: count partners per trigger as fraction of trigger momentum</a:t>
            </a:r>
            <a:r>
              <a:rPr lang="en-US" altLang="ja-JP" sz="2800" dirty="0" smtClean="0">
                <a:solidFill>
                  <a:schemeClr val="tx1"/>
                </a:solidFill>
              </a:rPr>
              <a:t>   </a:t>
            </a:r>
          </a:p>
          <a:p>
            <a:pPr>
              <a:buNone/>
            </a:pPr>
            <a:endParaRPr lang="en-US" altLang="ja-JP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             </a:t>
            </a:r>
            <a:r>
              <a:rPr lang="en-US" altLang="ja-JP" sz="2800" dirty="0" smtClean="0">
                <a:solidFill>
                  <a:schemeClr val="tx1"/>
                </a:solidFill>
              </a:rPr>
              <a:t> </a:t>
            </a:r>
            <a:r>
              <a:rPr lang="en-US" altLang="ja-JP" sz="2800" dirty="0" err="1" smtClean="0">
                <a:solidFill>
                  <a:schemeClr val="tx1"/>
                </a:solidFill>
              </a:rPr>
              <a:t>z</a:t>
            </a:r>
            <a:r>
              <a:rPr lang="en-US" altLang="ja-JP" sz="2800" baseline="-25000" dirty="0" err="1" smtClean="0">
                <a:solidFill>
                  <a:schemeClr val="tx1"/>
                </a:solidFill>
              </a:rPr>
              <a:t>T</a:t>
            </a:r>
            <a:r>
              <a:rPr lang="en-US" altLang="ja-JP" sz="2800" dirty="0" smtClean="0">
                <a:solidFill>
                  <a:schemeClr val="tx1"/>
                </a:solidFill>
              </a:rPr>
              <a:t> = </a:t>
            </a:r>
            <a:r>
              <a:rPr lang="en-US" altLang="ja-JP" sz="2800" dirty="0" err="1" smtClean="0">
                <a:solidFill>
                  <a:schemeClr val="tx1"/>
                </a:solidFill>
              </a:rPr>
              <a:t>p</a:t>
            </a:r>
            <a:r>
              <a:rPr lang="en-US" altLang="ja-JP" sz="2800" baseline="-25000" dirty="0" err="1" smtClean="0">
                <a:solidFill>
                  <a:schemeClr val="tx1"/>
                </a:solidFill>
              </a:rPr>
              <a:t>Ta</a:t>
            </a:r>
            <a:r>
              <a:rPr lang="en-US" altLang="ja-JP" sz="2800" dirty="0" smtClean="0">
                <a:solidFill>
                  <a:schemeClr val="tx1"/>
                </a:solidFill>
              </a:rPr>
              <a:t>/</a:t>
            </a:r>
            <a:r>
              <a:rPr lang="en-US" altLang="ja-JP" sz="2800" dirty="0" err="1" smtClean="0">
                <a:solidFill>
                  <a:schemeClr val="tx1"/>
                </a:solidFill>
              </a:rPr>
              <a:t>p</a:t>
            </a:r>
            <a:r>
              <a:rPr lang="en-US" altLang="ja-JP" sz="2800" baseline="-25000" dirty="0" err="1" smtClean="0">
                <a:solidFill>
                  <a:schemeClr val="tx1"/>
                </a:solidFill>
              </a:rPr>
              <a:t>Tt</a:t>
            </a:r>
            <a:r>
              <a:rPr lang="en-US" altLang="ja-JP" sz="2800" baseline="-25000" dirty="0" smtClean="0">
                <a:solidFill>
                  <a:schemeClr val="tx1"/>
                </a:solidFill>
              </a:rPr>
              <a:t>  </a:t>
            </a:r>
            <a:r>
              <a:rPr lang="en-US" altLang="ja-JP" sz="2800" dirty="0" smtClean="0">
                <a:solidFill>
                  <a:schemeClr val="tx1"/>
                </a:solidFill>
              </a:rPr>
              <a:t>~ z for </a:t>
            </a:r>
            <a:r>
              <a:rPr lang="en-US" altLang="ja-JP" sz="28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g</a:t>
            </a:r>
            <a:r>
              <a:rPr lang="en-US" altLang="ja-JP" sz="2800" dirty="0" smtClean="0">
                <a:solidFill>
                  <a:schemeClr val="tx1"/>
                </a:solidFill>
              </a:rPr>
              <a:t> trigger</a:t>
            </a:r>
            <a:endParaRPr lang="en-US" altLang="ja-JP" sz="2800" baseline="-25000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altLang="ja-JP" sz="28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               x</a:t>
            </a:r>
            <a:r>
              <a:rPr lang="en-US" altLang="ja-JP" sz="2800" dirty="0" smtClean="0">
                <a:solidFill>
                  <a:schemeClr val="tx1"/>
                </a:solidFill>
              </a:rPr>
              <a:t> = ln(1/z</a:t>
            </a:r>
            <a:r>
              <a:rPr lang="en-US" altLang="ja-JP" sz="2800" baseline="-25000" dirty="0" smtClean="0">
                <a:solidFill>
                  <a:schemeClr val="tx1"/>
                </a:solidFill>
              </a:rPr>
              <a:t>T</a:t>
            </a:r>
            <a:r>
              <a:rPr lang="en-US" altLang="ja-JP" sz="2800" dirty="0" smtClean="0">
                <a:solidFill>
                  <a:schemeClr val="tx1"/>
                </a:solidFill>
              </a:rPr>
              <a:t>)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grpSp>
        <p:nvGrpSpPr>
          <p:cNvPr id="10" name="Group 4"/>
          <p:cNvGrpSpPr>
            <a:grpSpLocks noChangeAspect="1"/>
          </p:cNvGrpSpPr>
          <p:nvPr/>
        </p:nvGrpSpPr>
        <p:grpSpPr bwMode="auto">
          <a:xfrm>
            <a:off x="133609" y="744416"/>
            <a:ext cx="2800091" cy="2354464"/>
            <a:chOff x="1968" y="816"/>
            <a:chExt cx="3696" cy="3408"/>
          </a:xfrm>
        </p:grpSpPr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1968" y="816"/>
              <a:ext cx="3696" cy="3408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2112" y="864"/>
              <a:ext cx="3504" cy="3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13" name="Group 7"/>
            <p:cNvGrpSpPr>
              <a:grpSpLocks/>
            </p:cNvGrpSpPr>
            <p:nvPr/>
          </p:nvGrpSpPr>
          <p:grpSpPr bwMode="auto">
            <a:xfrm>
              <a:off x="2784" y="1536"/>
              <a:ext cx="2400" cy="2448"/>
              <a:chOff x="2448" y="1344"/>
              <a:chExt cx="2400" cy="2448"/>
            </a:xfrm>
          </p:grpSpPr>
          <p:sp>
            <p:nvSpPr>
              <p:cNvPr id="93" name="Oval 8"/>
              <p:cNvSpPr>
                <a:spLocks noChangeArrowheads="1"/>
              </p:cNvSpPr>
              <p:nvPr/>
            </p:nvSpPr>
            <p:spPr bwMode="auto">
              <a:xfrm>
                <a:off x="2448" y="1440"/>
                <a:ext cx="2352" cy="2352"/>
              </a:xfrm>
              <a:prstGeom prst="ellipse">
                <a:avLst/>
              </a:prstGeom>
              <a:gradFill rotWithShape="0"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4" name="Oval 9"/>
              <p:cNvSpPr>
                <a:spLocks noChangeArrowheads="1"/>
              </p:cNvSpPr>
              <p:nvPr/>
            </p:nvSpPr>
            <p:spPr bwMode="auto">
              <a:xfrm rot="-2911999">
                <a:off x="3960" y="1320"/>
                <a:ext cx="528" cy="1248"/>
              </a:xfrm>
              <a:prstGeom prst="ellipse">
                <a:avLst/>
              </a:prstGeom>
              <a:solidFill>
                <a:schemeClr val="hlink">
                  <a:alpha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5" name="Line 10"/>
              <p:cNvSpPr>
                <a:spLocks noChangeShapeType="1"/>
              </p:cNvSpPr>
              <p:nvPr/>
            </p:nvSpPr>
            <p:spPr bwMode="auto">
              <a:xfrm flipV="1">
                <a:off x="4272" y="1344"/>
                <a:ext cx="480" cy="576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V="1">
              <a:off x="4896" y="1200"/>
              <a:ext cx="240" cy="33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 flipV="1">
              <a:off x="4800" y="1392"/>
              <a:ext cx="384" cy="24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 flipV="1">
              <a:off x="4944" y="1200"/>
              <a:ext cx="384" cy="2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 flipV="1">
              <a:off x="4416" y="1104"/>
              <a:ext cx="912" cy="91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 flipV="1">
              <a:off x="3504" y="2224"/>
              <a:ext cx="1152" cy="992"/>
            </a:xfrm>
            <a:prstGeom prst="line">
              <a:avLst/>
            </a:prstGeom>
            <a:noFill/>
            <a:ln w="57150">
              <a:solidFill>
                <a:srgbClr val="99FF33"/>
              </a:solidFill>
              <a:round/>
              <a:headEnd type="triangle" w="med" len="med"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 flipH="1">
              <a:off x="3120" y="3360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20" name="Group 17"/>
            <p:cNvGrpSpPr>
              <a:grpSpLocks/>
            </p:cNvGrpSpPr>
            <p:nvPr/>
          </p:nvGrpSpPr>
          <p:grpSpPr bwMode="auto">
            <a:xfrm>
              <a:off x="4439" y="1990"/>
              <a:ext cx="248" cy="230"/>
              <a:chOff x="4151" y="1798"/>
              <a:chExt cx="248" cy="230"/>
            </a:xfrm>
          </p:grpSpPr>
          <p:sp>
            <p:nvSpPr>
              <p:cNvPr id="90" name="Freeform 18"/>
              <p:cNvSpPr>
                <a:spLocks noChangeAspect="1"/>
              </p:cNvSpPr>
              <p:nvPr/>
            </p:nvSpPr>
            <p:spPr bwMode="auto">
              <a:xfrm rot="-8114256" flipH="1" flipV="1">
                <a:off x="4151" y="1798"/>
                <a:ext cx="106" cy="90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19"/>
              <p:cNvSpPr>
                <a:spLocks noChangeAspect="1"/>
              </p:cNvSpPr>
              <p:nvPr/>
            </p:nvSpPr>
            <p:spPr bwMode="auto">
              <a:xfrm rot="-8114256" flipH="1" flipV="1">
                <a:off x="4223" y="1867"/>
                <a:ext cx="106" cy="91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20"/>
              <p:cNvSpPr>
                <a:spLocks noChangeAspect="1"/>
              </p:cNvSpPr>
              <p:nvPr/>
            </p:nvSpPr>
            <p:spPr bwMode="auto">
              <a:xfrm rot="-8114256" flipH="1" flipV="1">
                <a:off x="4294" y="1938"/>
                <a:ext cx="105" cy="90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 flipH="1">
              <a:off x="1968" y="2016"/>
              <a:ext cx="2448" cy="0"/>
            </a:xfrm>
            <a:prstGeom prst="line">
              <a:avLst/>
            </a:prstGeom>
            <a:noFill/>
            <a:ln w="57150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 flipV="1">
              <a:off x="4656" y="2208"/>
              <a:ext cx="1008" cy="0"/>
            </a:xfrm>
            <a:prstGeom prst="line">
              <a:avLst/>
            </a:prstGeom>
            <a:noFill/>
            <a:ln w="57150">
              <a:solidFill>
                <a:srgbClr val="99FF33"/>
              </a:solidFill>
              <a:round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" name="Freeform 23"/>
            <p:cNvSpPr>
              <a:spLocks noChangeAspect="1"/>
            </p:cNvSpPr>
            <p:nvPr/>
          </p:nvSpPr>
          <p:spPr bwMode="auto">
            <a:xfrm rot="-1156184">
              <a:off x="3786" y="2700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4"/>
            <p:cNvSpPr>
              <a:spLocks noChangeAspect="1"/>
            </p:cNvSpPr>
            <p:nvPr/>
          </p:nvSpPr>
          <p:spPr bwMode="auto">
            <a:xfrm rot="-1156184">
              <a:off x="3847" y="2679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5"/>
            <p:cNvSpPr>
              <a:spLocks noChangeAspect="1"/>
            </p:cNvSpPr>
            <p:nvPr/>
          </p:nvSpPr>
          <p:spPr bwMode="auto">
            <a:xfrm rot="-1156184">
              <a:off x="3908" y="2657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6"/>
            <p:cNvSpPr>
              <a:spLocks noChangeAspect="1"/>
            </p:cNvSpPr>
            <p:nvPr/>
          </p:nvSpPr>
          <p:spPr bwMode="auto">
            <a:xfrm rot="-1156184">
              <a:off x="3969" y="2635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7"/>
            <p:cNvSpPr>
              <a:spLocks noChangeAspect="1"/>
            </p:cNvSpPr>
            <p:nvPr/>
          </p:nvSpPr>
          <p:spPr bwMode="auto">
            <a:xfrm rot="-1156184">
              <a:off x="4029" y="2613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8"/>
            <p:cNvSpPr>
              <a:spLocks noChangeAspect="1"/>
            </p:cNvSpPr>
            <p:nvPr/>
          </p:nvSpPr>
          <p:spPr bwMode="auto">
            <a:xfrm rot="-1156184">
              <a:off x="4090" y="2592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9" name="Group 29"/>
            <p:cNvGrpSpPr>
              <a:grpSpLocks noChangeAspect="1"/>
            </p:cNvGrpSpPr>
            <p:nvPr/>
          </p:nvGrpSpPr>
          <p:grpSpPr bwMode="auto">
            <a:xfrm rot="-4182604">
              <a:off x="3381" y="3124"/>
              <a:ext cx="452" cy="49"/>
              <a:chOff x="804" y="3206"/>
              <a:chExt cx="2344" cy="314"/>
            </a:xfrm>
          </p:grpSpPr>
          <p:sp>
            <p:nvSpPr>
              <p:cNvPr id="83" name="Freeform 30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31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32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3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34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5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36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0" name="Freeform 37"/>
            <p:cNvSpPr>
              <a:spLocks noChangeAspect="1"/>
            </p:cNvSpPr>
            <p:nvPr/>
          </p:nvSpPr>
          <p:spPr bwMode="auto">
            <a:xfrm rot="-4182604">
              <a:off x="3934" y="2935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8"/>
            <p:cNvSpPr>
              <a:spLocks noChangeAspect="1"/>
            </p:cNvSpPr>
            <p:nvPr/>
          </p:nvSpPr>
          <p:spPr bwMode="auto">
            <a:xfrm rot="-4182604">
              <a:off x="3956" y="2875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9"/>
            <p:cNvSpPr>
              <a:spLocks noChangeAspect="1"/>
            </p:cNvSpPr>
            <p:nvPr/>
          </p:nvSpPr>
          <p:spPr bwMode="auto">
            <a:xfrm rot="-4182604">
              <a:off x="3977" y="2813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40"/>
            <p:cNvSpPr>
              <a:spLocks noChangeAspect="1"/>
            </p:cNvSpPr>
            <p:nvPr/>
          </p:nvSpPr>
          <p:spPr bwMode="auto">
            <a:xfrm rot="-4182604">
              <a:off x="4000" y="2753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4" name="Group 44"/>
            <p:cNvGrpSpPr>
              <a:grpSpLocks/>
            </p:cNvGrpSpPr>
            <p:nvPr/>
          </p:nvGrpSpPr>
          <p:grpSpPr bwMode="auto">
            <a:xfrm>
              <a:off x="3264" y="3121"/>
              <a:ext cx="326" cy="60"/>
              <a:chOff x="3264" y="2881"/>
              <a:chExt cx="326" cy="60"/>
            </a:xfrm>
          </p:grpSpPr>
          <p:sp>
            <p:nvSpPr>
              <p:cNvPr id="78" name="Freeform 42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43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44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45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46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5" name="Group 47"/>
            <p:cNvGrpSpPr>
              <a:grpSpLocks/>
            </p:cNvGrpSpPr>
            <p:nvPr/>
          </p:nvGrpSpPr>
          <p:grpSpPr bwMode="auto">
            <a:xfrm>
              <a:off x="3526" y="2628"/>
              <a:ext cx="382" cy="60"/>
              <a:chOff x="3264" y="2881"/>
              <a:chExt cx="326" cy="60"/>
            </a:xfrm>
          </p:grpSpPr>
          <p:sp>
            <p:nvSpPr>
              <p:cNvPr id="73" name="Freeform 48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49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50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51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52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6" name="Group 53"/>
            <p:cNvGrpSpPr>
              <a:grpSpLocks/>
            </p:cNvGrpSpPr>
            <p:nvPr/>
          </p:nvGrpSpPr>
          <p:grpSpPr bwMode="auto">
            <a:xfrm>
              <a:off x="3478" y="2820"/>
              <a:ext cx="382" cy="60"/>
              <a:chOff x="3264" y="2881"/>
              <a:chExt cx="326" cy="60"/>
            </a:xfrm>
          </p:grpSpPr>
          <p:sp>
            <p:nvSpPr>
              <p:cNvPr id="68" name="Freeform 54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55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56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57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58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7" name="Group 59"/>
            <p:cNvGrpSpPr>
              <a:grpSpLocks/>
            </p:cNvGrpSpPr>
            <p:nvPr/>
          </p:nvGrpSpPr>
          <p:grpSpPr bwMode="auto">
            <a:xfrm rot="5045631">
              <a:off x="3611" y="3309"/>
              <a:ext cx="382" cy="60"/>
              <a:chOff x="3264" y="2881"/>
              <a:chExt cx="326" cy="60"/>
            </a:xfrm>
          </p:grpSpPr>
          <p:sp>
            <p:nvSpPr>
              <p:cNvPr id="63" name="Freeform 60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61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62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63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64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8" name="Group 65"/>
            <p:cNvGrpSpPr>
              <a:grpSpLocks/>
            </p:cNvGrpSpPr>
            <p:nvPr/>
          </p:nvGrpSpPr>
          <p:grpSpPr bwMode="auto">
            <a:xfrm rot="7829463">
              <a:off x="3195" y="3272"/>
              <a:ext cx="382" cy="60"/>
              <a:chOff x="3264" y="2881"/>
              <a:chExt cx="326" cy="60"/>
            </a:xfrm>
          </p:grpSpPr>
          <p:sp>
            <p:nvSpPr>
              <p:cNvPr id="58" name="Freeform 66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67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68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69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70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9" name="Line 71"/>
            <p:cNvSpPr>
              <a:spLocks noChangeShapeType="1"/>
            </p:cNvSpPr>
            <p:nvPr/>
          </p:nvSpPr>
          <p:spPr bwMode="auto">
            <a:xfrm flipH="1">
              <a:off x="3168" y="3312"/>
              <a:ext cx="240" cy="43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0" name="Line 72"/>
            <p:cNvSpPr>
              <a:spLocks noChangeShapeType="1"/>
            </p:cNvSpPr>
            <p:nvPr/>
          </p:nvSpPr>
          <p:spPr bwMode="auto">
            <a:xfrm flipH="1">
              <a:off x="3552" y="3216"/>
              <a:ext cx="144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1" name="Line 73"/>
            <p:cNvSpPr>
              <a:spLocks noChangeShapeType="1"/>
            </p:cNvSpPr>
            <p:nvPr/>
          </p:nvSpPr>
          <p:spPr bwMode="auto">
            <a:xfrm flipH="1">
              <a:off x="3648" y="3312"/>
              <a:ext cx="144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2" name="Line 74"/>
            <p:cNvSpPr>
              <a:spLocks noChangeShapeType="1"/>
            </p:cNvSpPr>
            <p:nvPr/>
          </p:nvSpPr>
          <p:spPr bwMode="auto">
            <a:xfrm flipH="1">
              <a:off x="3408" y="2880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3" name="Line 75"/>
            <p:cNvSpPr>
              <a:spLocks noChangeShapeType="1"/>
            </p:cNvSpPr>
            <p:nvPr/>
          </p:nvSpPr>
          <p:spPr bwMode="auto">
            <a:xfrm flipH="1" flipV="1">
              <a:off x="3072" y="3072"/>
              <a:ext cx="336" cy="4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4" name="Line 76"/>
            <p:cNvSpPr>
              <a:spLocks noChangeShapeType="1"/>
            </p:cNvSpPr>
            <p:nvPr/>
          </p:nvSpPr>
          <p:spPr bwMode="auto">
            <a:xfrm flipH="1">
              <a:off x="3120" y="3168"/>
              <a:ext cx="144" cy="4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5" name="Line 77"/>
            <p:cNvSpPr>
              <a:spLocks noChangeShapeType="1"/>
            </p:cNvSpPr>
            <p:nvPr/>
          </p:nvSpPr>
          <p:spPr bwMode="auto">
            <a:xfrm flipH="1">
              <a:off x="3984" y="2928"/>
              <a:ext cx="0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6" name="Line 78"/>
            <p:cNvSpPr>
              <a:spLocks noChangeShapeType="1"/>
            </p:cNvSpPr>
            <p:nvPr/>
          </p:nvSpPr>
          <p:spPr bwMode="auto">
            <a:xfrm>
              <a:off x="3792" y="3456"/>
              <a:ext cx="96" cy="2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7" name="Line 79"/>
            <p:cNvSpPr>
              <a:spLocks noChangeShapeType="1"/>
            </p:cNvSpPr>
            <p:nvPr/>
          </p:nvSpPr>
          <p:spPr bwMode="auto">
            <a:xfrm flipH="1">
              <a:off x="3648" y="3504"/>
              <a:ext cx="144" cy="33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8" name="Line 80"/>
            <p:cNvSpPr>
              <a:spLocks noChangeShapeType="1"/>
            </p:cNvSpPr>
            <p:nvPr/>
          </p:nvSpPr>
          <p:spPr bwMode="auto">
            <a:xfrm flipH="1">
              <a:off x="3360" y="2688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9" name="Line 81"/>
            <p:cNvSpPr>
              <a:spLocks noChangeShapeType="1"/>
            </p:cNvSpPr>
            <p:nvPr/>
          </p:nvSpPr>
          <p:spPr bwMode="auto">
            <a:xfrm flipH="1" flipV="1">
              <a:off x="3504" y="2496"/>
              <a:ext cx="288" cy="14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50" name="Freeform 82"/>
            <p:cNvSpPr>
              <a:spLocks noChangeAspect="1"/>
            </p:cNvSpPr>
            <p:nvPr/>
          </p:nvSpPr>
          <p:spPr bwMode="auto">
            <a:xfrm rot="-1156184">
              <a:off x="3264" y="2561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83"/>
            <p:cNvSpPr>
              <a:spLocks noChangeAspect="1"/>
            </p:cNvSpPr>
            <p:nvPr/>
          </p:nvSpPr>
          <p:spPr bwMode="auto">
            <a:xfrm rot="-1156184">
              <a:off x="3325" y="2539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84"/>
            <p:cNvSpPr>
              <a:spLocks noChangeAspect="1"/>
            </p:cNvSpPr>
            <p:nvPr/>
          </p:nvSpPr>
          <p:spPr bwMode="auto">
            <a:xfrm rot="-1156184">
              <a:off x="3385" y="2517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85"/>
            <p:cNvSpPr>
              <a:spLocks noChangeAspect="1"/>
            </p:cNvSpPr>
            <p:nvPr/>
          </p:nvSpPr>
          <p:spPr bwMode="auto">
            <a:xfrm rot="-1156184">
              <a:off x="3446" y="2496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86"/>
            <p:cNvSpPr>
              <a:spLocks noChangeAspect="1"/>
            </p:cNvSpPr>
            <p:nvPr/>
          </p:nvSpPr>
          <p:spPr bwMode="auto">
            <a:xfrm rot="-4182604">
              <a:off x="3547" y="3642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87"/>
            <p:cNvSpPr>
              <a:spLocks noChangeAspect="1"/>
            </p:cNvSpPr>
            <p:nvPr/>
          </p:nvSpPr>
          <p:spPr bwMode="auto">
            <a:xfrm rot="-4182604">
              <a:off x="3569" y="3582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88"/>
            <p:cNvSpPr>
              <a:spLocks noChangeAspect="1"/>
            </p:cNvSpPr>
            <p:nvPr/>
          </p:nvSpPr>
          <p:spPr bwMode="auto">
            <a:xfrm rot="-4182604">
              <a:off x="3590" y="3520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89"/>
            <p:cNvSpPr>
              <a:spLocks noChangeAspect="1"/>
            </p:cNvSpPr>
            <p:nvPr/>
          </p:nvSpPr>
          <p:spPr bwMode="auto">
            <a:xfrm rot="-4182604">
              <a:off x="3613" y="3460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6" name="Rectangle 95"/>
          <p:cNvSpPr/>
          <p:nvPr/>
        </p:nvSpPr>
        <p:spPr>
          <a:xfrm>
            <a:off x="3481358" y="4883900"/>
            <a:ext cx="55232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ja-JP" dirty="0" smtClean="0">
                <a:solidFill>
                  <a:schemeClr val="tx1"/>
                </a:solidFill>
              </a:rPr>
              <a:t>Modification factor similar to R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AA</a:t>
            </a:r>
            <a:r>
              <a:rPr lang="en-US" altLang="ja-JP" dirty="0" smtClean="0">
                <a:solidFill>
                  <a:schemeClr val="tx1"/>
                </a:solidFill>
              </a:rPr>
              <a:t>:</a:t>
            </a:r>
            <a:endParaRPr lang="en-US" baseline="-25000" dirty="0"/>
          </a:p>
        </p:txBody>
      </p:sp>
      <p:sp>
        <p:nvSpPr>
          <p:cNvPr id="98" name="TextBox 97"/>
          <p:cNvSpPr txBox="1"/>
          <p:nvPr/>
        </p:nvSpPr>
        <p:spPr>
          <a:xfrm>
            <a:off x="30699" y="5470619"/>
            <a:ext cx="3761183" cy="134806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err="1" smtClean="0">
                <a:latin typeface="Calibri"/>
                <a:cs typeface="Calibri"/>
              </a:rPr>
              <a:t>FFn</a:t>
            </a:r>
            <a:r>
              <a:rPr lang="en-US" sz="2400" dirty="0" smtClean="0">
                <a:latin typeface="Calibri"/>
                <a:cs typeface="Calibri"/>
              </a:rPr>
              <a:t> experimental challenge:</a:t>
            </a:r>
          </a:p>
          <a:p>
            <a:pPr>
              <a:buNone/>
            </a:pPr>
            <a:r>
              <a:rPr lang="en-US" sz="2400" dirty="0">
                <a:latin typeface="Calibri"/>
                <a:cs typeface="Calibri"/>
              </a:rPr>
              <a:t>m</a:t>
            </a:r>
            <a:r>
              <a:rPr lang="en-US" sz="2400" dirty="0" smtClean="0">
                <a:latin typeface="Calibri"/>
                <a:cs typeface="Calibri"/>
              </a:rPr>
              <a:t>easure the </a:t>
            </a:r>
            <a:r>
              <a:rPr lang="en-US" sz="2400" dirty="0" err="1" smtClean="0">
                <a:latin typeface="Calibri"/>
                <a:cs typeface="Calibri"/>
              </a:rPr>
              <a:t>parton</a:t>
            </a:r>
            <a:r>
              <a:rPr lang="en-US" sz="2400" dirty="0" smtClean="0">
                <a:latin typeface="Calibri"/>
                <a:cs typeface="Calibri"/>
              </a:rPr>
              <a:t> p</a:t>
            </a:r>
          </a:p>
          <a:p>
            <a:pPr>
              <a:buNone/>
            </a:pPr>
            <a:r>
              <a:rPr lang="en-US" sz="2400" i="1" dirty="0" smtClean="0">
                <a:latin typeface="Calibri"/>
                <a:cs typeface="Calibri"/>
              </a:rPr>
              <a:t>Use trigger </a:t>
            </a:r>
            <a:r>
              <a:rPr lang="en-US" sz="2400" i="1" dirty="0" smtClean="0">
                <a:latin typeface="Symbol" charset="2"/>
                <a:cs typeface="Symbol" charset="2"/>
              </a:rPr>
              <a:t>g</a:t>
            </a:r>
            <a:r>
              <a:rPr lang="en-US" sz="2400" i="1" dirty="0" smtClean="0">
                <a:latin typeface="Calibri"/>
                <a:cs typeface="Calibri"/>
              </a:rPr>
              <a:t> or jet</a:t>
            </a:r>
          </a:p>
        </p:txBody>
      </p:sp>
    </p:spTree>
    <p:extLst>
      <p:ext uri="{BB962C8B-B14F-4D97-AF65-F5344CB8AC3E}">
        <p14:creationId xmlns:p14="http://schemas.microsoft.com/office/powerpoint/2010/main" val="851679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PHENIX: </a:t>
            </a:r>
            <a:r>
              <a:rPr lang="en-US" dirty="0" err="1" smtClean="0"/>
              <a:t>FFn</a:t>
            </a:r>
            <a:r>
              <a:rPr lang="en-US" dirty="0" smtClean="0"/>
              <a:t> </a:t>
            </a:r>
            <a:r>
              <a:rPr lang="en-US" dirty="0"/>
              <a:t>via </a:t>
            </a:r>
            <a:r>
              <a:rPr lang="en-US" dirty="0">
                <a:latin typeface="Symbol" charset="2"/>
                <a:cs typeface="Symbol" charset="2"/>
              </a:rPr>
              <a:t>g</a:t>
            </a:r>
            <a:r>
              <a:rPr lang="en-US" dirty="0"/>
              <a:t>-h correlation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872" y="1231900"/>
            <a:ext cx="6771628" cy="4888201"/>
          </a:xfrm>
          <a:prstGeom prst="rect">
            <a:avLst/>
          </a:prstGeom>
        </p:spPr>
      </p:pic>
      <p:pic>
        <p:nvPicPr>
          <p:cNvPr id="7" name="Picture 6" descr="phenix.gif"/>
          <p:cNvPicPr>
            <a:picLocks noChangeAspect="1"/>
          </p:cNvPicPr>
          <p:nvPr/>
        </p:nvPicPr>
        <p:blipFill>
          <a:blip r:embed="rId3"/>
          <a:srcRect r="6467" b="32432"/>
          <a:stretch>
            <a:fillRect/>
          </a:stretch>
        </p:blipFill>
        <p:spPr>
          <a:xfrm>
            <a:off x="1422400" y="5479033"/>
            <a:ext cx="1136650" cy="38335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819150"/>
            <a:ext cx="7378699" cy="4235449"/>
            <a:chOff x="0" y="819150"/>
            <a:chExt cx="7378699" cy="4235449"/>
          </a:xfrm>
        </p:grpSpPr>
        <p:sp>
          <p:nvSpPr>
            <p:cNvPr id="8" name="Rectangle 7"/>
            <p:cNvSpPr/>
            <p:nvPr/>
          </p:nvSpPr>
          <p:spPr bwMode="auto">
            <a:xfrm>
              <a:off x="4775504" y="1552434"/>
              <a:ext cx="2603195" cy="3502165"/>
            </a:xfrm>
            <a:prstGeom prst="rect">
              <a:avLst/>
            </a:prstGeom>
            <a:solidFill>
              <a:srgbClr val="FFFF00">
                <a:alpha val="1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Monotype Sorts" charset="2"/>
                <a:buChar char="l"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0" y="819150"/>
              <a:ext cx="2038350" cy="193899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400" dirty="0" smtClean="0">
                  <a:latin typeface="Calibri"/>
                  <a:cs typeface="Calibri"/>
                </a:rPr>
                <a:t>“Extra” soft particles at larger angles near the away side jet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0" y="2910542"/>
            <a:ext cx="2038350" cy="20867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smtClean="0">
                <a:latin typeface="Calibri"/>
                <a:cs typeface="Calibri"/>
              </a:rPr>
              <a:t>Provide constraints on gluon splitting</a:t>
            </a:r>
          </a:p>
          <a:p>
            <a:pPr>
              <a:buNone/>
            </a:pPr>
            <a:endParaRPr lang="en-US" sz="2400" dirty="0" smtClean="0">
              <a:latin typeface="Calibri"/>
              <a:cs typeface="Calibri"/>
            </a:endParaRPr>
          </a:p>
          <a:p>
            <a:pPr>
              <a:buNone/>
            </a:pPr>
            <a:r>
              <a:rPr lang="en-US" sz="2400" dirty="0" err="1" smtClean="0">
                <a:latin typeface="Calibri"/>
                <a:cs typeface="Calibri"/>
              </a:rPr>
              <a:t>Perturbative</a:t>
            </a:r>
            <a:r>
              <a:rPr lang="en-US" sz="2400" dirty="0" smtClean="0">
                <a:latin typeface="Calibri"/>
                <a:cs typeface="Calibri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638150" y="590550"/>
            <a:ext cx="51455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i="1" dirty="0" err="1" smtClean="0">
                <a:solidFill>
                  <a:srgbClr val="0328E3"/>
                </a:solidFill>
                <a:latin typeface="Symbol" charset="2"/>
                <a:cs typeface="Symbol" charset="2"/>
              </a:rPr>
              <a:t>g</a:t>
            </a:r>
            <a:r>
              <a:rPr lang="en-US" i="1" dirty="0" smtClean="0">
                <a:solidFill>
                  <a:srgbClr val="0328E3"/>
                </a:solidFill>
                <a:latin typeface="Symbol" charset="2"/>
                <a:cs typeface="Symbol" charset="2"/>
              </a:rPr>
              <a:t>:</a:t>
            </a:r>
            <a:r>
              <a:rPr lang="en-US" sz="2400" i="1" dirty="0" smtClean="0">
                <a:solidFill>
                  <a:srgbClr val="0328E3"/>
                </a:solidFill>
                <a:latin typeface="Calibri"/>
                <a:cs typeface="Calibri"/>
              </a:rPr>
              <a:t> </a:t>
            </a:r>
            <a:r>
              <a:rPr lang="en-US" sz="2400" i="1" dirty="0" err="1" smtClean="0">
                <a:solidFill>
                  <a:srgbClr val="0328E3"/>
                </a:solidFill>
                <a:latin typeface="Calibri"/>
                <a:cs typeface="Calibri"/>
              </a:rPr>
              <a:t>parton</a:t>
            </a:r>
            <a:r>
              <a:rPr lang="en-US" sz="2400" i="1" dirty="0" smtClean="0">
                <a:solidFill>
                  <a:srgbClr val="0328E3"/>
                </a:solidFill>
                <a:latin typeface="Calibri"/>
                <a:cs typeface="Calibri"/>
              </a:rPr>
              <a:t> energy, </a:t>
            </a:r>
            <a:r>
              <a:rPr lang="en-US" sz="2400" i="1" dirty="0" err="1" smtClean="0">
                <a:solidFill>
                  <a:srgbClr val="0328E3"/>
                </a:solidFill>
                <a:latin typeface="Calibri"/>
                <a:cs typeface="Calibri"/>
              </a:rPr>
              <a:t>h</a:t>
            </a:r>
            <a:r>
              <a:rPr lang="en-US" sz="2400" i="1" dirty="0" smtClean="0">
                <a:solidFill>
                  <a:srgbClr val="0328E3"/>
                </a:solidFill>
                <a:latin typeface="Calibri"/>
                <a:cs typeface="Calibri"/>
              </a:rPr>
              <a:t>: fragmentation fn.</a:t>
            </a:r>
            <a:endParaRPr lang="en-US" i="1" dirty="0">
              <a:solidFill>
                <a:srgbClr val="0328E3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998943" y="2430512"/>
            <a:ext cx="1243612" cy="904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i="1" dirty="0" err="1" smtClean="0">
                <a:solidFill>
                  <a:srgbClr val="000000"/>
                </a:solidFill>
                <a:latin typeface="Calibri"/>
                <a:cs typeface="Calibri"/>
              </a:rPr>
              <a:t>Au+Au</a:t>
            </a:r>
            <a:r>
              <a:rPr lang="en-US" sz="2400" i="1" dirty="0" smtClean="0">
                <a:solidFill>
                  <a:srgbClr val="000000"/>
                </a:solidFill>
                <a:latin typeface="Calibri"/>
                <a:cs typeface="Calibri"/>
              </a:rPr>
              <a:t>/</a:t>
            </a:r>
          </a:p>
          <a:p>
            <a:pPr>
              <a:buNone/>
            </a:pPr>
            <a:r>
              <a:rPr lang="en-US" sz="2400" i="1" dirty="0" smtClean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sz="2400" i="1" dirty="0" err="1" smtClean="0">
                <a:solidFill>
                  <a:srgbClr val="000000"/>
                </a:solidFill>
                <a:latin typeface="Calibri"/>
                <a:cs typeface="Calibri"/>
              </a:rPr>
              <a:t>p+p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668111" y="5867837"/>
            <a:ext cx="1981200" cy="990600"/>
            <a:chOff x="1295400" y="2895600"/>
            <a:chExt cx="1981200" cy="990600"/>
          </a:xfrm>
        </p:grpSpPr>
        <p:grpSp>
          <p:nvGrpSpPr>
            <p:cNvPr id="18" name="Group 80"/>
            <p:cNvGrpSpPr/>
            <p:nvPr/>
          </p:nvGrpSpPr>
          <p:grpSpPr>
            <a:xfrm>
              <a:off x="1295400" y="2971800"/>
              <a:ext cx="914400" cy="914400"/>
              <a:chOff x="633022" y="4167578"/>
              <a:chExt cx="2209800" cy="2209800"/>
            </a:xfrm>
          </p:grpSpPr>
          <p:sp>
            <p:nvSpPr>
              <p:cNvPr id="33" name="Arc 32"/>
              <p:cNvSpPr/>
              <p:nvPr/>
            </p:nvSpPr>
            <p:spPr bwMode="auto">
              <a:xfrm rot="3600000">
                <a:off x="633022" y="4167578"/>
                <a:ext cx="2209800" cy="2209800"/>
              </a:xfrm>
              <a:prstGeom prst="arc">
                <a:avLst>
                  <a:gd name="adj1" fmla="val 16200000"/>
                  <a:gd name="adj2" fmla="val 19703187"/>
                </a:avLst>
              </a:prstGeom>
              <a:solidFill>
                <a:srgbClr val="FF0000">
                  <a:alpha val="40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grpSp>
            <p:nvGrpSpPr>
              <p:cNvPr id="34" name="Group 79"/>
              <p:cNvGrpSpPr/>
              <p:nvPr/>
            </p:nvGrpSpPr>
            <p:grpSpPr>
              <a:xfrm>
                <a:off x="1752600" y="4838700"/>
                <a:ext cx="1066800" cy="723900"/>
                <a:chOff x="1752600" y="4838700"/>
                <a:chExt cx="1066800" cy="723900"/>
              </a:xfrm>
            </p:grpSpPr>
            <p:cxnSp>
              <p:nvCxnSpPr>
                <p:cNvPr id="35" name="Straight Arrow Connector 34"/>
                <p:cNvCxnSpPr/>
                <p:nvPr/>
              </p:nvCxnSpPr>
              <p:spPr bwMode="auto">
                <a:xfrm flipV="1">
                  <a:off x="1828800" y="4838700"/>
                  <a:ext cx="762000" cy="49530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36" name="Straight Arrow Connector 35"/>
                <p:cNvCxnSpPr/>
                <p:nvPr/>
              </p:nvCxnSpPr>
              <p:spPr bwMode="auto">
                <a:xfrm flipV="1">
                  <a:off x="1752600" y="5181600"/>
                  <a:ext cx="1066800" cy="11430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37" name="Straight Arrow Connector 36"/>
                <p:cNvCxnSpPr/>
                <p:nvPr/>
              </p:nvCxnSpPr>
              <p:spPr bwMode="auto">
                <a:xfrm>
                  <a:off x="1828800" y="5257800"/>
                  <a:ext cx="990600" cy="15240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38" name="Straight Arrow Connector 37"/>
                <p:cNvCxnSpPr/>
                <p:nvPr/>
              </p:nvCxnSpPr>
              <p:spPr bwMode="auto">
                <a:xfrm>
                  <a:off x="1828800" y="5257800"/>
                  <a:ext cx="762000" cy="30480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</p:grpSp>
        <p:grpSp>
          <p:nvGrpSpPr>
            <p:cNvPr id="19" name="Group 81"/>
            <p:cNvGrpSpPr/>
            <p:nvPr/>
          </p:nvGrpSpPr>
          <p:grpSpPr>
            <a:xfrm>
              <a:off x="1828800" y="2971800"/>
              <a:ext cx="914400" cy="914400"/>
              <a:chOff x="3557978" y="4167578"/>
              <a:chExt cx="2209800" cy="2209800"/>
            </a:xfrm>
          </p:grpSpPr>
          <p:sp>
            <p:nvSpPr>
              <p:cNvPr id="27" name="Arc 26"/>
              <p:cNvSpPr/>
              <p:nvPr/>
            </p:nvSpPr>
            <p:spPr bwMode="auto">
              <a:xfrm rot="3600000">
                <a:off x="3557978" y="4167578"/>
                <a:ext cx="2209800" cy="2209800"/>
              </a:xfrm>
              <a:prstGeom prst="arc">
                <a:avLst>
                  <a:gd name="adj1" fmla="val 14203068"/>
                  <a:gd name="adj2" fmla="val 37296"/>
                </a:avLst>
              </a:prstGeom>
              <a:solidFill>
                <a:srgbClr val="0000FF">
                  <a:alpha val="20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grpSp>
            <p:nvGrpSpPr>
              <p:cNvPr id="28" name="Group 78"/>
              <p:cNvGrpSpPr/>
              <p:nvPr/>
            </p:nvGrpSpPr>
            <p:grpSpPr>
              <a:xfrm>
                <a:off x="4648200" y="4838700"/>
                <a:ext cx="1066800" cy="723900"/>
                <a:chOff x="4648200" y="4838700"/>
                <a:chExt cx="1066800" cy="723900"/>
              </a:xfrm>
            </p:grpSpPr>
            <p:cxnSp>
              <p:nvCxnSpPr>
                <p:cNvPr id="29" name="Straight Arrow Connector 28"/>
                <p:cNvCxnSpPr/>
                <p:nvPr/>
              </p:nvCxnSpPr>
              <p:spPr bwMode="auto">
                <a:xfrm flipV="1">
                  <a:off x="4724400" y="4838700"/>
                  <a:ext cx="762000" cy="49530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30" name="Straight Arrow Connector 29"/>
                <p:cNvCxnSpPr/>
                <p:nvPr/>
              </p:nvCxnSpPr>
              <p:spPr bwMode="auto">
                <a:xfrm flipV="1">
                  <a:off x="4648200" y="5181600"/>
                  <a:ext cx="1066800" cy="11430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31" name="Straight Arrow Connector 30"/>
                <p:cNvCxnSpPr/>
                <p:nvPr/>
              </p:nvCxnSpPr>
              <p:spPr bwMode="auto">
                <a:xfrm>
                  <a:off x="4724400" y="5257800"/>
                  <a:ext cx="990600" cy="15240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32" name="Straight Arrow Connector 31"/>
                <p:cNvCxnSpPr/>
                <p:nvPr/>
              </p:nvCxnSpPr>
              <p:spPr bwMode="auto">
                <a:xfrm>
                  <a:off x="4724400" y="5257800"/>
                  <a:ext cx="762000" cy="30480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</p:grpSp>
        <p:grpSp>
          <p:nvGrpSpPr>
            <p:cNvPr id="20" name="Group 77"/>
            <p:cNvGrpSpPr/>
            <p:nvPr/>
          </p:nvGrpSpPr>
          <p:grpSpPr>
            <a:xfrm>
              <a:off x="2362200" y="2971800"/>
              <a:ext cx="914400" cy="914400"/>
              <a:chOff x="6605978" y="4062022"/>
              <a:chExt cx="2209800" cy="2209800"/>
            </a:xfrm>
          </p:grpSpPr>
          <p:sp>
            <p:nvSpPr>
              <p:cNvPr id="22" name="Arc 21"/>
              <p:cNvSpPr/>
              <p:nvPr/>
            </p:nvSpPr>
            <p:spPr bwMode="auto">
              <a:xfrm rot="3600000">
                <a:off x="6605978" y="4062022"/>
                <a:ext cx="2209800" cy="2209800"/>
              </a:xfrm>
              <a:prstGeom prst="arc">
                <a:avLst>
                  <a:gd name="adj1" fmla="val 12619170"/>
                  <a:gd name="adj2" fmla="val 1799458"/>
                </a:avLst>
              </a:prstGeom>
              <a:solidFill>
                <a:schemeClr val="bg1">
                  <a:lumMod val="85000"/>
                  <a:alpha val="8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cxnSp>
            <p:nvCxnSpPr>
              <p:cNvPr id="23" name="Straight Arrow Connector 22"/>
              <p:cNvCxnSpPr/>
              <p:nvPr/>
            </p:nvCxnSpPr>
            <p:spPr bwMode="auto">
              <a:xfrm flipV="1">
                <a:off x="7772400" y="4762500"/>
                <a:ext cx="762000" cy="49530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4" name="Straight Arrow Connector 23"/>
              <p:cNvCxnSpPr/>
              <p:nvPr/>
            </p:nvCxnSpPr>
            <p:spPr bwMode="auto">
              <a:xfrm flipV="1">
                <a:off x="7696200" y="5105400"/>
                <a:ext cx="1066800" cy="11430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5" name="Straight Arrow Connector 24"/>
              <p:cNvCxnSpPr/>
              <p:nvPr/>
            </p:nvCxnSpPr>
            <p:spPr bwMode="auto">
              <a:xfrm>
                <a:off x="7772400" y="5181600"/>
                <a:ext cx="990600" cy="15240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6" name="Straight Arrow Connector 25"/>
              <p:cNvCxnSpPr/>
              <p:nvPr/>
            </p:nvCxnSpPr>
            <p:spPr bwMode="auto">
              <a:xfrm>
                <a:off x="7772400" y="5181600"/>
                <a:ext cx="762000" cy="30480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21" name="Rectangle 20"/>
            <p:cNvSpPr/>
            <p:nvPr/>
          </p:nvSpPr>
          <p:spPr bwMode="auto">
            <a:xfrm>
              <a:off x="1752600" y="2895600"/>
              <a:ext cx="1524000" cy="9906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857250" y="5871689"/>
            <a:ext cx="2227714" cy="3385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hu-HU" sz="1600" dirty="0" smtClean="0">
                <a:solidFill>
                  <a:schemeClr val="tx1"/>
                </a:solidFill>
                <a:latin typeface="+mn-lt"/>
              </a:rPr>
              <a:t>PRL </a:t>
            </a:r>
            <a:r>
              <a:rPr lang="hu-HU" sz="1600" dirty="0">
                <a:solidFill>
                  <a:schemeClr val="tx1"/>
                </a:solidFill>
                <a:latin typeface="+mn-lt"/>
              </a:rPr>
              <a:t>111, </a:t>
            </a:r>
            <a:r>
              <a:rPr lang="hu-HU" sz="1600" dirty="0" smtClean="0">
                <a:solidFill>
                  <a:schemeClr val="tx1"/>
                </a:solidFill>
                <a:latin typeface="+mn-lt"/>
              </a:rPr>
              <a:t>032301 </a:t>
            </a:r>
            <a:r>
              <a:rPr lang="hu-HU" sz="1600" dirty="0">
                <a:solidFill>
                  <a:schemeClr val="tx1"/>
                </a:solidFill>
                <a:latin typeface="+mn-lt"/>
              </a:rPr>
              <a:t>(2013)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96758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7" r="237"/>
          <a:stretch/>
        </p:blipFill>
        <p:spPr>
          <a:xfrm>
            <a:off x="10516" y="-12700"/>
            <a:ext cx="9158884" cy="693088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" name="Picture 5" descr="phenix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3" b="30972"/>
          <a:stretch/>
        </p:blipFill>
        <p:spPr>
          <a:xfrm>
            <a:off x="584615" y="2869117"/>
            <a:ext cx="774286" cy="2636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401" y="2383997"/>
            <a:ext cx="412474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b</a:t>
            </a:r>
            <a:r>
              <a:rPr lang="en-US" sz="2400" b="0" dirty="0" smtClean="0">
                <a:solidFill>
                  <a:schemeClr val="tx1"/>
                </a:solidFill>
                <a:latin typeface="+mn-lt"/>
              </a:rPr>
              <a:t>ut not in CMS </a:t>
            </a:r>
            <a:r>
              <a:rPr lang="en-US" sz="2400" b="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g</a:t>
            </a:r>
            <a:r>
              <a:rPr lang="en-US" sz="2400" b="0" dirty="0" smtClean="0">
                <a:solidFill>
                  <a:schemeClr val="tx1"/>
                </a:solidFill>
                <a:latin typeface="+mn-lt"/>
              </a:rPr>
              <a:t>-h (</a:t>
            </a:r>
            <a:r>
              <a:rPr lang="en-US" sz="2400" b="0" dirty="0" err="1" smtClean="0">
                <a:solidFill>
                  <a:schemeClr val="tx1"/>
                </a:solidFill>
                <a:latin typeface="+mn-lt"/>
              </a:rPr>
              <a:t>p</a:t>
            </a:r>
            <a:r>
              <a:rPr lang="en-US" sz="2400" b="0" baseline="-25000" dirty="0" err="1" smtClean="0">
                <a:solidFill>
                  <a:schemeClr val="tx1"/>
                </a:solidFill>
                <a:latin typeface="+mn-lt"/>
              </a:rPr>
              <a:t>T</a:t>
            </a:r>
            <a:r>
              <a:rPr lang="en-US" sz="2400" b="0" dirty="0" smtClean="0">
                <a:solidFill>
                  <a:schemeClr val="tx1"/>
                </a:solidFill>
                <a:latin typeface="+mn-lt"/>
              </a:rPr>
              <a:t>&gt;60 </a:t>
            </a:r>
            <a:r>
              <a:rPr lang="en-US" sz="2400" b="0" dirty="0" err="1" smtClean="0">
                <a:solidFill>
                  <a:schemeClr val="tx1"/>
                </a:solidFill>
                <a:latin typeface="+mn-lt"/>
              </a:rPr>
              <a:t>GeV</a:t>
            </a:r>
            <a:r>
              <a:rPr lang="en-US" sz="2400" b="0" dirty="0" smtClean="0">
                <a:solidFill>
                  <a:schemeClr val="tx1"/>
                </a:solidFill>
                <a:latin typeface="+mn-lt"/>
              </a:rPr>
              <a:t>)</a:t>
            </a:r>
            <a:endParaRPr lang="en-US" sz="2400" b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75720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STAR: </a:t>
            </a:r>
            <a:r>
              <a:rPr lang="en-US" dirty="0" err="1" smtClean="0"/>
              <a:t>FFn</a:t>
            </a:r>
            <a:r>
              <a:rPr lang="en-US" dirty="0" smtClean="0"/>
              <a:t> via recon. jet-h correlation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723900"/>
            <a:ext cx="4064000" cy="52866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91443" y="602271"/>
            <a:ext cx="1850457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hu-HU" sz="1800" dirty="0" smtClean="0">
                <a:solidFill>
                  <a:schemeClr val="tx1"/>
                </a:solidFill>
                <a:latin typeface="+mn-lt"/>
              </a:rPr>
              <a:t>arXiv:1302.6184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260850" y="952500"/>
            <a:ext cx="4870450" cy="4927162"/>
            <a:chOff x="4260850" y="838200"/>
            <a:chExt cx="4870450" cy="4927162"/>
          </a:xfrm>
        </p:grpSpPr>
        <p:grpSp>
          <p:nvGrpSpPr>
            <p:cNvPr id="12" name="Group 11"/>
            <p:cNvGrpSpPr/>
            <p:nvPr/>
          </p:nvGrpSpPr>
          <p:grpSpPr>
            <a:xfrm>
              <a:off x="4260850" y="838200"/>
              <a:ext cx="4870450" cy="4927162"/>
              <a:chOff x="4260850" y="838200"/>
              <a:chExt cx="4870450" cy="4927162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/>
              <a:srcRect l="3216" t="4269" r="2554" b="3203"/>
              <a:stretch/>
            </p:blipFill>
            <p:spPr>
              <a:xfrm>
                <a:off x="4260850" y="838200"/>
                <a:ext cx="4838700" cy="3302000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305300" y="4183390"/>
                <a:ext cx="4826000" cy="158197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2200" dirty="0" smtClean="0">
                    <a:latin typeface="+mn-lt"/>
                  </a:rPr>
                  <a:t>Away-side high </a:t>
                </a:r>
                <a:r>
                  <a:rPr lang="en-US" sz="2200" dirty="0" err="1" smtClean="0">
                    <a:latin typeface="+mn-lt"/>
                  </a:rPr>
                  <a:t>p</a:t>
                </a:r>
                <a:r>
                  <a:rPr lang="en-US" sz="2200" baseline="-25000" dirty="0" err="1" smtClean="0">
                    <a:latin typeface="+mn-lt"/>
                  </a:rPr>
                  <a:t>T</a:t>
                </a:r>
                <a:r>
                  <a:rPr lang="en-US" sz="2200" dirty="0" smtClean="0">
                    <a:latin typeface="+mn-lt"/>
                  </a:rPr>
                  <a:t> width unmodified </a:t>
                </a:r>
              </a:p>
              <a:p>
                <a:pPr lvl="1">
                  <a:buNone/>
                </a:pPr>
                <a:r>
                  <a:rPr lang="en-US" sz="2200" dirty="0" smtClean="0">
                    <a:latin typeface="+mn-lt"/>
                  </a:rPr>
                  <a:t>Energy loss in medium observed</a:t>
                </a:r>
              </a:p>
              <a:p>
                <a:pPr>
                  <a:buNone/>
                </a:pPr>
                <a:r>
                  <a:rPr lang="en-US" sz="2200" dirty="0" smtClean="0">
                    <a:latin typeface="+mn-lt"/>
                  </a:rPr>
                  <a:t>D</a:t>
                </a:r>
                <a:r>
                  <a:rPr lang="en-US" sz="2200" baseline="-25000" dirty="0" smtClean="0">
                    <a:latin typeface="+mn-lt"/>
                  </a:rPr>
                  <a:t>AA</a:t>
                </a:r>
                <a:r>
                  <a:rPr lang="en-US" sz="2200" dirty="0" smtClean="0">
                    <a:latin typeface="+mn-lt"/>
                  </a:rPr>
                  <a:t> (</a:t>
                </a:r>
                <a:r>
                  <a:rPr lang="en-US" sz="2200" dirty="0" err="1" smtClean="0">
                    <a:latin typeface="+mn-lt"/>
                  </a:rPr>
                  <a:t>p</a:t>
                </a:r>
                <a:r>
                  <a:rPr lang="en-US" sz="2200" baseline="-25000" dirty="0" err="1"/>
                  <a:t>T</a:t>
                </a:r>
                <a:r>
                  <a:rPr lang="en-US" sz="2200" dirty="0" smtClean="0">
                    <a:latin typeface="+mn-lt"/>
                  </a:rPr>
                  <a:t> weighted yield) shows high </a:t>
                </a:r>
                <a:r>
                  <a:rPr lang="en-US" sz="2200" dirty="0" err="1" smtClean="0">
                    <a:latin typeface="+mn-lt"/>
                  </a:rPr>
                  <a:t>p</a:t>
                </a:r>
                <a:r>
                  <a:rPr lang="en-US" sz="2200" baseline="-25000" dirty="0" err="1"/>
                  <a:t>T</a:t>
                </a:r>
                <a:r>
                  <a:rPr lang="en-US" sz="2200" dirty="0" smtClean="0">
                    <a:latin typeface="+mn-lt"/>
                  </a:rPr>
                  <a:t> suppression &amp; low </a:t>
                </a:r>
                <a:r>
                  <a:rPr lang="en-US" sz="2200" dirty="0" err="1" smtClean="0">
                    <a:latin typeface="+mn-lt"/>
                  </a:rPr>
                  <a:t>p</a:t>
                </a:r>
                <a:r>
                  <a:rPr lang="en-US" sz="2200" baseline="-25000" dirty="0" err="1"/>
                  <a:t>T</a:t>
                </a:r>
                <a:r>
                  <a:rPr lang="en-US" sz="2200" dirty="0" smtClean="0">
                    <a:latin typeface="+mn-lt"/>
                  </a:rPr>
                  <a:t> enhancement</a:t>
                </a:r>
              </a:p>
            </p:txBody>
          </p:sp>
        </p:grpSp>
        <p:pic>
          <p:nvPicPr>
            <p:cNvPr id="8" name="Picture 7" descr="star.gi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36" t="20281" r="16438" b="20271"/>
            <a:stretch/>
          </p:blipFill>
          <p:spPr>
            <a:xfrm>
              <a:off x="8365521" y="1308458"/>
              <a:ext cx="670529" cy="551149"/>
            </a:xfrm>
            <a:prstGeom prst="rect">
              <a:avLst/>
            </a:prstGeom>
          </p:spPr>
        </p:pic>
      </p:grpSp>
      <p:pic>
        <p:nvPicPr>
          <p:cNvPr id="9" name="Picture 8" descr="star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6" t="20281" r="16438" b="20271"/>
          <a:stretch/>
        </p:blipFill>
        <p:spPr>
          <a:xfrm>
            <a:off x="922035" y="3014083"/>
            <a:ext cx="670529" cy="5511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900" y="6042294"/>
            <a:ext cx="59944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anti-</a:t>
            </a:r>
            <a:r>
              <a:rPr lang="en-US" sz="2000" b="0" dirty="0" err="1" smtClean="0">
                <a:solidFill>
                  <a:schemeClr val="tx1"/>
                </a:solidFill>
                <a:latin typeface="+mn-lt"/>
              </a:rPr>
              <a:t>k</a:t>
            </a:r>
            <a:r>
              <a:rPr lang="en-US" sz="2000" b="0" baseline="-25000" dirty="0" err="1" smtClean="0">
                <a:solidFill>
                  <a:schemeClr val="tx1"/>
                </a:solidFill>
                <a:latin typeface="+mn-lt"/>
              </a:rPr>
              <a:t>T</a:t>
            </a:r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 algorithm; R=0.4; Tracks, towers &gt; 2 </a:t>
            </a:r>
            <a:r>
              <a:rPr lang="en-US" sz="2000" b="0" dirty="0" err="1" smtClean="0">
                <a:solidFill>
                  <a:schemeClr val="tx1"/>
                </a:solidFill>
                <a:latin typeface="+mn-lt"/>
              </a:rPr>
              <a:t>GeV</a:t>
            </a:r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; fluctuations corrected using embedding</a:t>
            </a:r>
          </a:p>
        </p:txBody>
      </p:sp>
    </p:spTree>
    <p:extLst>
      <p:ext uri="{BB962C8B-B14F-4D97-AF65-F5344CB8AC3E}">
        <p14:creationId xmlns:p14="http://schemas.microsoft.com/office/powerpoint/2010/main" val="28046148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have we learned so far?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774700"/>
            <a:ext cx="8132762" cy="5235279"/>
          </a:xfrm>
        </p:spPr>
        <p:txBody>
          <a:bodyPr/>
          <a:lstStyle/>
          <a:p>
            <a:r>
              <a:rPr lang="en-US" dirty="0" smtClean="0"/>
              <a:t>Large energy loss in QGP</a:t>
            </a:r>
          </a:p>
          <a:p>
            <a:pPr lvl="1"/>
            <a:r>
              <a:rPr lang="en-US" dirty="0" err="1" smtClean="0"/>
              <a:t>Radiative</a:t>
            </a:r>
            <a:r>
              <a:rPr lang="en-US" dirty="0" smtClean="0"/>
              <a:t> energy loss can reproduce light hadron R</a:t>
            </a:r>
            <a:r>
              <a:rPr lang="en-US" baseline="-25000" dirty="0" smtClean="0"/>
              <a:t>AA</a:t>
            </a:r>
          </a:p>
          <a:p>
            <a:pPr lvl="1"/>
            <a:r>
              <a:rPr lang="en-US" dirty="0" err="1" smtClean="0"/>
              <a:t>Radiative</a:t>
            </a:r>
            <a:r>
              <a:rPr lang="en-US" dirty="0" smtClean="0"/>
              <a:t> energy loss can reproduce jet R</a:t>
            </a:r>
            <a:r>
              <a:rPr lang="en-US" baseline="-25000" dirty="0" smtClean="0"/>
              <a:t>AA</a:t>
            </a:r>
          </a:p>
          <a:p>
            <a:pPr lvl="1"/>
            <a:r>
              <a:rPr lang="en-US" dirty="0" smtClean="0"/>
              <a:t>But not charm suppression </a:t>
            </a:r>
          </a:p>
          <a:p>
            <a:pPr lvl="1"/>
            <a:r>
              <a:rPr lang="en-US" dirty="0"/>
              <a:t>	</a:t>
            </a:r>
            <a:r>
              <a:rPr lang="en-US" dirty="0" smtClean="0"/>
              <a:t>collisional energy loss, but collisions with what?</a:t>
            </a:r>
          </a:p>
          <a:p>
            <a:r>
              <a:rPr lang="en-US" dirty="0" smtClean="0"/>
              <a:t>Jet shapes ~ unchanged in HI collisions</a:t>
            </a:r>
          </a:p>
          <a:p>
            <a:pPr lvl="1"/>
            <a:r>
              <a:rPr lang="en-US" dirty="0" smtClean="0"/>
              <a:t>To what extent might this be due to the algorithm?</a:t>
            </a:r>
          </a:p>
          <a:p>
            <a:pPr lvl="1"/>
            <a:r>
              <a:rPr lang="en-US" dirty="0" smtClean="0"/>
              <a:t>LHC finds unchanged opening angle 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&amp; away side jet (just less energetic)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Both RHIC &amp; LHC see rearranged particle </a:t>
            </a:r>
            <a:r>
              <a:rPr lang="en-US" dirty="0" err="1" smtClean="0">
                <a:solidFill>
                  <a:srgbClr val="FF0000"/>
                </a:solidFill>
              </a:rPr>
              <a:t>p</a:t>
            </a:r>
            <a:r>
              <a:rPr lang="en-US" baseline="-25000" dirty="0" err="1" smtClean="0">
                <a:solidFill>
                  <a:srgbClr val="FF0000"/>
                </a:solidFill>
              </a:rPr>
              <a:t>T</a:t>
            </a:r>
            <a:r>
              <a:rPr lang="en-US" dirty="0" smtClean="0">
                <a:solidFill>
                  <a:srgbClr val="FF0000"/>
                </a:solidFill>
              </a:rPr>
              <a:t> in jet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Jet fragmentation function is modified in QGP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High z (high </a:t>
            </a:r>
            <a:r>
              <a:rPr lang="en-US" dirty="0" err="1" smtClean="0">
                <a:solidFill>
                  <a:srgbClr val="FF0000"/>
                </a:solidFill>
              </a:rPr>
              <a:t>p</a:t>
            </a:r>
            <a:r>
              <a:rPr lang="en-US" baseline="-25000" dirty="0" err="1" smtClean="0">
                <a:solidFill>
                  <a:srgbClr val="FF0000"/>
                </a:solidFill>
              </a:rPr>
              <a:t>T</a:t>
            </a:r>
            <a:r>
              <a:rPr lang="en-US" dirty="0" smtClean="0">
                <a:solidFill>
                  <a:srgbClr val="FF0000"/>
                </a:solidFill>
              </a:rPr>
              <a:t>) fragments suppressed by energy loss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Soft particles enhanced at larger angles in/around jet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139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we learn next with jets at RHIC?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Rectangle 28"/>
          <p:cNvSpPr>
            <a:spLocks noChangeArrowheads="1"/>
          </p:cNvSpPr>
          <p:nvPr/>
        </p:nvSpPr>
        <p:spPr bwMode="auto">
          <a:xfrm>
            <a:off x="127000" y="782744"/>
            <a:ext cx="8864600" cy="5780043"/>
          </a:xfrm>
          <a:prstGeom prst="rect">
            <a:avLst/>
          </a:prstGeom>
          <a:solidFill>
            <a:srgbClr val="FFFF00">
              <a:alpha val="3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i="1" dirty="0">
                <a:solidFill>
                  <a:schemeClr val="accent2"/>
                </a:solidFill>
                <a:latin typeface="Arial" pitchFamily="-109" charset="0"/>
              </a:rPr>
              <a:t> </a:t>
            </a:r>
            <a:r>
              <a:rPr lang="en-US" sz="2400" i="1" dirty="0" smtClean="0">
                <a:solidFill>
                  <a:schemeClr val="accent2"/>
                </a:solidFill>
                <a:latin typeface="Arial" pitchFamily="-109" charset="0"/>
              </a:rPr>
              <a:t> At </a:t>
            </a:r>
            <a:r>
              <a:rPr lang="en-US" sz="2400" i="1" dirty="0">
                <a:solidFill>
                  <a:schemeClr val="accent2"/>
                </a:solidFill>
                <a:latin typeface="Arial" pitchFamily="-109" charset="0"/>
              </a:rPr>
              <a:t>what </a:t>
            </a:r>
            <a:r>
              <a:rPr lang="en-US" sz="2400" i="1" dirty="0" smtClean="0">
                <a:solidFill>
                  <a:schemeClr val="accent2"/>
                </a:solidFill>
                <a:latin typeface="Arial" pitchFamily="-109" charset="0"/>
              </a:rPr>
              <a:t>scales(</a:t>
            </a:r>
            <a:r>
              <a:rPr lang="en-US" sz="2400" i="1" dirty="0">
                <a:solidFill>
                  <a:schemeClr val="accent2"/>
                </a:solidFill>
                <a:latin typeface="Arial" pitchFamily="-109" charset="0"/>
              </a:rPr>
              <a:t>distance, E, M) </a:t>
            </a:r>
            <a:r>
              <a:rPr lang="en-US" sz="2400" i="1" dirty="0" smtClean="0">
                <a:solidFill>
                  <a:schemeClr val="accent2"/>
                </a:solidFill>
                <a:latin typeface="Arial" pitchFamily="-109" charset="0"/>
              </a:rPr>
              <a:t>is QGP </a:t>
            </a:r>
            <a:r>
              <a:rPr lang="en-US" sz="2400" i="1" dirty="0">
                <a:solidFill>
                  <a:schemeClr val="accent2"/>
                </a:solidFill>
                <a:latin typeface="Arial" pitchFamily="-109" charset="0"/>
              </a:rPr>
              <a:t>coupling strong</a:t>
            </a:r>
            <a:r>
              <a:rPr lang="en-US" sz="2400" i="1" dirty="0" smtClean="0">
                <a:solidFill>
                  <a:schemeClr val="accent2"/>
                </a:solidFill>
                <a:latin typeface="Arial" pitchFamily="-109" charset="0"/>
              </a:rPr>
              <a:t>?</a:t>
            </a:r>
          </a:p>
          <a:p>
            <a:pPr lvl="1">
              <a:buNone/>
            </a:pPr>
            <a:r>
              <a:rPr lang="en-US" sz="2400" i="1" dirty="0" smtClean="0">
                <a:solidFill>
                  <a:schemeClr val="accent2"/>
                </a:solidFill>
                <a:latin typeface="Arial" pitchFamily="-109" charset="0"/>
              </a:rPr>
              <a:t>What happens to the deposited energy? </a:t>
            </a:r>
          </a:p>
          <a:p>
            <a:pPr lvl="2">
              <a:buNone/>
            </a:pPr>
            <a:r>
              <a:rPr lang="en-US" sz="2400" i="1" dirty="0" smtClean="0">
                <a:solidFill>
                  <a:schemeClr val="accent2"/>
                </a:solidFill>
                <a:latin typeface="Arial" pitchFamily="-109" charset="0"/>
              </a:rPr>
              <a:t>(either gluons or plasma excitations)</a:t>
            </a:r>
          </a:p>
          <a:p>
            <a:pPr marL="342900" indent="-342900"/>
            <a:r>
              <a:rPr lang="en-US" sz="2400" i="1" dirty="0" smtClean="0">
                <a:solidFill>
                  <a:schemeClr val="accent2"/>
                </a:solidFill>
                <a:latin typeface="Arial" pitchFamily="-109" charset="0"/>
              </a:rPr>
              <a:t>What are the constituents of the plasma?</a:t>
            </a:r>
          </a:p>
          <a:p>
            <a:pPr lvl="1">
              <a:buNone/>
            </a:pPr>
            <a:r>
              <a:rPr lang="en-US" sz="2400" i="1" dirty="0" smtClean="0">
                <a:solidFill>
                  <a:schemeClr val="accent2"/>
                </a:solidFill>
                <a:latin typeface="Arial" pitchFamily="-109" charset="0"/>
              </a:rPr>
              <a:t>Length/time/mass scale for (quasi-)particle appearance?</a:t>
            </a:r>
            <a:endParaRPr lang="en-US" sz="2400" i="1" dirty="0">
              <a:solidFill>
                <a:schemeClr val="accent2"/>
              </a:solidFill>
              <a:latin typeface="Arial" pitchFamily="-109" charset="0"/>
            </a:endParaRPr>
          </a:p>
          <a:p>
            <a:r>
              <a:rPr lang="en-US" sz="2400" i="1" dirty="0" smtClean="0">
                <a:solidFill>
                  <a:schemeClr val="accent2"/>
                </a:solidFill>
                <a:latin typeface="Arial" pitchFamily="-109" charset="0"/>
              </a:rPr>
              <a:t> How does the medium evolve?</a:t>
            </a:r>
          </a:p>
          <a:p>
            <a:pPr lvl="1">
              <a:buNone/>
            </a:pPr>
            <a:r>
              <a:rPr lang="en-US" sz="2400" i="1" dirty="0" smtClean="0">
                <a:solidFill>
                  <a:schemeClr val="accent2"/>
                </a:solidFill>
                <a:latin typeface="Arial" pitchFamily="-109" charset="0"/>
              </a:rPr>
              <a:t>What is the </a:t>
            </a:r>
            <a:r>
              <a:rPr lang="en-US" sz="2400" i="1" dirty="0" err="1" smtClean="0">
                <a:solidFill>
                  <a:schemeClr val="accent2"/>
                </a:solidFill>
                <a:latin typeface="Arial" pitchFamily="-109" charset="0"/>
              </a:rPr>
              <a:t>parton</a:t>
            </a:r>
            <a:r>
              <a:rPr lang="en-US" sz="2400" i="1" dirty="0">
                <a:solidFill>
                  <a:schemeClr val="accent2"/>
                </a:solidFill>
                <a:latin typeface="Arial" pitchFamily="-109" charset="0"/>
              </a:rPr>
              <a:t>-plasma </a:t>
            </a:r>
            <a:r>
              <a:rPr lang="en-US" sz="2400" i="1" dirty="0" smtClean="0">
                <a:solidFill>
                  <a:schemeClr val="accent2"/>
                </a:solidFill>
                <a:latin typeface="Arial" pitchFamily="-109" charset="0"/>
              </a:rPr>
              <a:t>interaction?</a:t>
            </a:r>
          </a:p>
          <a:p>
            <a:pPr lvl="2">
              <a:buNone/>
            </a:pPr>
            <a:r>
              <a:rPr lang="en-US" sz="2400" i="1" dirty="0" err="1">
                <a:solidFill>
                  <a:schemeClr val="accent2"/>
                </a:solidFill>
                <a:latin typeface="Arial" pitchFamily="-109" charset="0"/>
              </a:rPr>
              <a:t>Radiative</a:t>
            </a:r>
            <a:r>
              <a:rPr lang="en-US" sz="2400" i="1" dirty="0">
                <a:solidFill>
                  <a:schemeClr val="accent2"/>
                </a:solidFill>
                <a:latin typeface="Arial" pitchFamily="-109" charset="0"/>
              </a:rPr>
              <a:t> + collisional </a:t>
            </a:r>
            <a:r>
              <a:rPr lang="en-US" sz="2400" i="1" dirty="0" err="1">
                <a:solidFill>
                  <a:schemeClr val="accent2"/>
                </a:solidFill>
                <a:latin typeface="Arial" pitchFamily="-109" charset="0"/>
              </a:rPr>
              <a:t>eloss</a:t>
            </a:r>
            <a:r>
              <a:rPr lang="en-US" sz="2400" i="1" dirty="0">
                <a:solidFill>
                  <a:schemeClr val="accent2"/>
                </a:solidFill>
                <a:latin typeface="Arial" pitchFamily="-109" charset="0"/>
              </a:rPr>
              <a:t> vs. </a:t>
            </a:r>
            <a:r>
              <a:rPr lang="en-US" sz="2400" i="1" dirty="0" err="1">
                <a:solidFill>
                  <a:schemeClr val="accent2"/>
                </a:solidFill>
                <a:latin typeface="Arial" pitchFamily="-109" charset="0"/>
              </a:rPr>
              <a:t>AdS</a:t>
            </a:r>
            <a:r>
              <a:rPr lang="en-US" sz="2400" i="1" dirty="0">
                <a:solidFill>
                  <a:schemeClr val="accent2"/>
                </a:solidFill>
                <a:latin typeface="Arial" pitchFamily="-109" charset="0"/>
              </a:rPr>
              <a:t>/CFT</a:t>
            </a:r>
            <a:r>
              <a:rPr lang="en-US" sz="2400" i="1" dirty="0" smtClean="0">
                <a:solidFill>
                  <a:schemeClr val="accent2"/>
                </a:solidFill>
                <a:latin typeface="Arial" pitchFamily="-109" charset="0"/>
              </a:rPr>
              <a:t>?</a:t>
            </a:r>
          </a:p>
          <a:p>
            <a:pPr lvl="2">
              <a:buNone/>
            </a:pPr>
            <a:r>
              <a:rPr lang="en-US" sz="2400" i="1" dirty="0" smtClean="0">
                <a:solidFill>
                  <a:schemeClr val="accent2"/>
                </a:solidFill>
                <a:latin typeface="Arial" pitchFamily="-109" charset="0"/>
              </a:rPr>
              <a:t>Effect on jet’s evolution?</a:t>
            </a:r>
            <a:endParaRPr lang="en-US" sz="2400" i="1" dirty="0">
              <a:solidFill>
                <a:schemeClr val="accent2"/>
              </a:solidFill>
              <a:latin typeface="Arial" pitchFamily="-109" charset="0"/>
            </a:endParaRPr>
          </a:p>
          <a:p>
            <a:pPr lvl="1">
              <a:buNone/>
            </a:pPr>
            <a:r>
              <a:rPr lang="en-US" sz="2400" i="1" dirty="0" smtClean="0">
                <a:solidFill>
                  <a:schemeClr val="accent2"/>
                </a:solidFill>
                <a:latin typeface="Arial" pitchFamily="-109" charset="0"/>
              </a:rPr>
              <a:t>Is there a plasma response?</a:t>
            </a:r>
          </a:p>
          <a:p>
            <a:pPr lvl="1">
              <a:buNone/>
            </a:pPr>
            <a:r>
              <a:rPr lang="en-US" sz="2400" i="1" dirty="0" smtClean="0">
                <a:solidFill>
                  <a:srgbClr val="000000"/>
                </a:solidFill>
                <a:latin typeface="Arial" pitchFamily="-109" charset="0"/>
              </a:rPr>
              <a:t> </a:t>
            </a:r>
          </a:p>
          <a:p>
            <a:pPr lvl="1">
              <a:buNone/>
            </a:pPr>
            <a:r>
              <a:rPr lang="en-US" sz="2400" i="1" dirty="0" smtClean="0">
                <a:solidFill>
                  <a:srgbClr val="000000"/>
                </a:solidFill>
                <a:latin typeface="Arial" pitchFamily="-109" charset="0"/>
              </a:rPr>
              <a:t>At RHIC </a:t>
            </a:r>
            <a:r>
              <a:rPr lang="en-US" sz="2400" i="1" dirty="0" smtClean="0">
                <a:solidFill>
                  <a:srgbClr val="000000"/>
                </a:solidFill>
                <a:latin typeface="Arial" pitchFamily="-110" charset="0"/>
                <a:cs typeface="Arial"/>
              </a:rPr>
              <a:t>jet </a:t>
            </a:r>
            <a:r>
              <a:rPr lang="en-US" sz="2400" i="1" dirty="0" err="1">
                <a:solidFill>
                  <a:srgbClr val="000000"/>
                </a:solidFill>
                <a:latin typeface="Arial" pitchFamily="-110" charset="0"/>
                <a:cs typeface="Arial"/>
              </a:rPr>
              <a:t>virtuality</a:t>
            </a:r>
            <a:r>
              <a:rPr lang="en-US" sz="2400" i="1" dirty="0">
                <a:solidFill>
                  <a:srgbClr val="000000"/>
                </a:solidFill>
                <a:latin typeface="Arial" pitchFamily="-110" charset="0"/>
                <a:cs typeface="Arial"/>
              </a:rPr>
              <a:t> ~ medium scale</a:t>
            </a:r>
          </a:p>
          <a:p>
            <a:pPr lvl="1">
              <a:buNone/>
            </a:pPr>
            <a:r>
              <a:rPr lang="en-US" sz="2400" i="1" dirty="0" smtClean="0">
                <a:solidFill>
                  <a:srgbClr val="000000"/>
                </a:solidFill>
                <a:latin typeface="Arial"/>
                <a:cs typeface="Arial"/>
              </a:rPr>
              <a:t>Jets are a well-matched probe</a:t>
            </a:r>
            <a:endParaRPr lang="en-US" sz="2400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77084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195309"/>
            <a:ext cx="7366000" cy="457200"/>
          </a:xfrm>
        </p:spPr>
        <p:txBody>
          <a:bodyPr/>
          <a:lstStyle/>
          <a:p>
            <a:r>
              <a:rPr lang="en-US" dirty="0" smtClean="0"/>
              <a:t>Control the medium &amp; the probe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100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2740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"/>
            <a:ext cx="7772400" cy="457200"/>
          </a:xfrm>
        </p:spPr>
        <p:txBody>
          <a:bodyPr/>
          <a:lstStyle/>
          <a:p>
            <a:r>
              <a:rPr lang="en-US" dirty="0" smtClean="0"/>
              <a:t>New goal di-jet observables for RHIC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7558"/>
          <a:stretch/>
        </p:blipFill>
        <p:spPr>
          <a:xfrm>
            <a:off x="12700" y="489148"/>
            <a:ext cx="9144000" cy="636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822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33350"/>
            <a:ext cx="8026400" cy="457200"/>
          </a:xfrm>
        </p:spPr>
        <p:txBody>
          <a:bodyPr/>
          <a:lstStyle/>
          <a:p>
            <a:r>
              <a:rPr lang="en-US" dirty="0" smtClean="0"/>
              <a:t>How opaque is the quark gluon to </a:t>
            </a:r>
            <a:r>
              <a:rPr lang="en-US" dirty="0" err="1" smtClean="0"/>
              <a:t>partons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938" y="3383103"/>
            <a:ext cx="7772400" cy="2520690"/>
          </a:xfrm>
        </p:spPr>
        <p:txBody>
          <a:bodyPr/>
          <a:lstStyle/>
          <a:p>
            <a:r>
              <a:rPr lang="en-US" dirty="0" smtClean="0"/>
              <a:t>Parton energy loss in dense medium:</a:t>
            </a:r>
          </a:p>
          <a:p>
            <a:pPr marL="0" indent="0">
              <a:buNone/>
            </a:pPr>
            <a:r>
              <a:rPr lang="en-US" dirty="0" smtClean="0"/>
              <a:t>       </a:t>
            </a:r>
            <a:r>
              <a:rPr lang="en-US" dirty="0" err="1" smtClean="0"/>
              <a:t>radiative</a:t>
            </a:r>
            <a:r>
              <a:rPr lang="en-US" dirty="0" smtClean="0"/>
              <a:t> vs. collisional?</a:t>
            </a:r>
          </a:p>
          <a:p>
            <a:pPr lvl="1"/>
            <a:r>
              <a:rPr lang="en-US" dirty="0" err="1" smtClean="0"/>
              <a:t>pQCD</a:t>
            </a:r>
            <a:r>
              <a:rPr lang="en-US" dirty="0" smtClean="0"/>
              <a:t> vs. </a:t>
            </a:r>
            <a:r>
              <a:rPr lang="en-US" dirty="0" err="1" smtClean="0"/>
              <a:t>AdS</a:t>
            </a:r>
            <a:r>
              <a:rPr lang="en-US" dirty="0" smtClean="0"/>
              <a:t>/CFT?</a:t>
            </a:r>
          </a:p>
          <a:p>
            <a:r>
              <a:rPr lang="en-US" dirty="0" smtClean="0"/>
              <a:t>Where does the lost energy go?</a:t>
            </a:r>
          </a:p>
          <a:p>
            <a:pPr lvl="1"/>
            <a:r>
              <a:rPr lang="en-US" dirty="0" smtClean="0"/>
              <a:t>Thermalized in medium?</a:t>
            </a:r>
          </a:p>
          <a:p>
            <a:pPr lvl="1"/>
            <a:r>
              <a:rPr lang="en-US" dirty="0" smtClean="0"/>
              <a:t>Jet broadening?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91" name="Picture 90" descr="jets.jpg"/>
          <p:cNvPicPr>
            <a:picLocks noChangeAspect="1"/>
          </p:cNvPicPr>
          <p:nvPr/>
        </p:nvPicPr>
        <p:blipFill>
          <a:blip r:embed="rId2">
            <a:alphaModFix/>
          </a:blip>
          <a:srcRect t="7377"/>
          <a:stretch>
            <a:fillRect/>
          </a:stretch>
        </p:blipFill>
        <p:spPr>
          <a:xfrm>
            <a:off x="3398094" y="1037161"/>
            <a:ext cx="2545506" cy="160694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92" name="Picture 91" descr="PhotonProductionQC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966" y="1016120"/>
            <a:ext cx="2606434" cy="1644650"/>
          </a:xfrm>
          <a:prstGeom prst="rect">
            <a:avLst/>
          </a:prstGeom>
        </p:spPr>
      </p:pic>
      <p:pic>
        <p:nvPicPr>
          <p:cNvPr id="93" name="Picture 8" descr="gas_liquid"/>
          <p:cNvPicPr>
            <a:picLocks noChangeAspect="1" noChangeArrowheads="1"/>
          </p:cNvPicPr>
          <p:nvPr/>
        </p:nvPicPr>
        <p:blipFill>
          <a:blip r:embed="rId4"/>
          <a:srcRect l="62778" t="18471" r="9723" b="5652"/>
          <a:stretch>
            <a:fillRect/>
          </a:stretch>
        </p:blipFill>
        <p:spPr bwMode="auto">
          <a:xfrm rot="16200000">
            <a:off x="6487814" y="2511361"/>
            <a:ext cx="1937966" cy="2513511"/>
          </a:xfrm>
          <a:prstGeom prst="rect">
            <a:avLst/>
          </a:prstGeom>
          <a:noFill/>
        </p:spPr>
      </p:pic>
      <p:pic>
        <p:nvPicPr>
          <p:cNvPr id="94" name="Picture 10"/>
          <p:cNvPicPr>
            <a:picLocks noChangeAspect="1" noChangeArrowheads="1"/>
          </p:cNvPicPr>
          <p:nvPr/>
        </p:nvPicPr>
        <p:blipFill>
          <a:blip r:embed="rId5"/>
          <a:srcRect l="33125" t="55017" r="40637" b="7872"/>
          <a:stretch>
            <a:fillRect/>
          </a:stretch>
        </p:blipFill>
        <p:spPr bwMode="auto">
          <a:xfrm>
            <a:off x="5643562" y="4787900"/>
            <a:ext cx="233362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95" name="Group 10"/>
          <p:cNvGrpSpPr>
            <a:grpSpLocks/>
          </p:cNvGrpSpPr>
          <p:nvPr/>
        </p:nvGrpSpPr>
        <p:grpSpPr bwMode="auto">
          <a:xfrm>
            <a:off x="391122" y="806486"/>
            <a:ext cx="2222500" cy="1954213"/>
            <a:chOff x="3488" y="810"/>
            <a:chExt cx="1256" cy="1310"/>
          </a:xfrm>
        </p:grpSpPr>
        <p:pic>
          <p:nvPicPr>
            <p:cNvPr id="96" name="Picture 11" descr="evolution4b"/>
            <p:cNvPicPr>
              <a:picLocks noChangeAspect="1" noChangeArrowheads="1"/>
            </p:cNvPicPr>
            <p:nvPr/>
          </p:nvPicPr>
          <p:blipFill>
            <a:blip r:embed="rId6"/>
            <a:srcRect l="32600" r="44688" b="55490"/>
            <a:stretch>
              <a:fillRect/>
            </a:stretch>
          </p:blipFill>
          <p:spPr bwMode="auto">
            <a:xfrm>
              <a:off x="3752" y="1012"/>
              <a:ext cx="992" cy="1033"/>
            </a:xfrm>
            <a:prstGeom prst="rect">
              <a:avLst/>
            </a:prstGeom>
            <a:solidFill>
              <a:schemeClr val="tx2"/>
            </a:solidFill>
          </p:spPr>
        </p:pic>
        <p:sp>
          <p:nvSpPr>
            <p:cNvPr id="97" name="Line 12"/>
            <p:cNvSpPr>
              <a:spLocks noChangeShapeType="1"/>
            </p:cNvSpPr>
            <p:nvPr/>
          </p:nvSpPr>
          <p:spPr bwMode="auto">
            <a:xfrm>
              <a:off x="3488" y="1497"/>
              <a:ext cx="640" cy="0"/>
            </a:xfrm>
            <a:prstGeom prst="line">
              <a:avLst/>
            </a:prstGeom>
            <a:noFill/>
            <a:ln w="38100">
              <a:solidFill>
                <a:srgbClr val="05EDF3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Line 13"/>
            <p:cNvSpPr>
              <a:spLocks noChangeShapeType="1"/>
            </p:cNvSpPr>
            <p:nvPr/>
          </p:nvSpPr>
          <p:spPr bwMode="auto">
            <a:xfrm>
              <a:off x="4136" y="1489"/>
              <a:ext cx="608" cy="0"/>
            </a:xfrm>
            <a:prstGeom prst="line">
              <a:avLst/>
            </a:prstGeom>
            <a:noFill/>
            <a:ln w="38100">
              <a:solidFill>
                <a:srgbClr val="05EDF3"/>
              </a:solidFill>
              <a:round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Line 14"/>
            <p:cNvSpPr>
              <a:spLocks noChangeShapeType="1"/>
            </p:cNvSpPr>
            <p:nvPr/>
          </p:nvSpPr>
          <p:spPr bwMode="auto">
            <a:xfrm flipV="1">
              <a:off x="4136" y="810"/>
              <a:ext cx="112" cy="679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Line 15"/>
            <p:cNvSpPr>
              <a:spLocks noChangeShapeType="1"/>
            </p:cNvSpPr>
            <p:nvPr/>
          </p:nvSpPr>
          <p:spPr bwMode="auto">
            <a:xfrm flipV="1">
              <a:off x="4032" y="1441"/>
              <a:ext cx="112" cy="679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07963" y="5530672"/>
            <a:ext cx="8697912" cy="1200328"/>
          </a:xfrm>
          <a:prstGeom prst="rect">
            <a:avLst/>
          </a:prstGeom>
          <a:solidFill>
            <a:srgbClr val="FFFFCC"/>
          </a:solidFill>
          <a:ln w="9525">
            <a:solidFill>
              <a:srgbClr val="FB2913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>
                <a:solidFill>
                  <a:srgbClr val="077315"/>
                </a:solidFill>
              </a:rPr>
              <a:t>In plasma: interactions among charges of multiple particles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>
                <a:solidFill>
                  <a:srgbClr val="077315"/>
                </a:solidFill>
              </a:rPr>
              <a:t>  charge is spread, screened in characteristic (Debye) length,</a:t>
            </a:r>
            <a:r>
              <a:rPr lang="en-US" sz="2400" dirty="0">
                <a:solidFill>
                  <a:srgbClr val="077315"/>
                </a:solidFill>
                <a:latin typeface="Symbol" pitchFamily="-110" charset="2"/>
              </a:rPr>
              <a:t> </a:t>
            </a:r>
            <a:r>
              <a:rPr lang="en-US" sz="2400" dirty="0" err="1">
                <a:solidFill>
                  <a:srgbClr val="077315"/>
                </a:solidFill>
                <a:latin typeface="Symbol" pitchFamily="-110" charset="2"/>
              </a:rPr>
              <a:t>l</a:t>
            </a:r>
            <a:r>
              <a:rPr lang="en-US" sz="2400" baseline="-25000" dirty="0" err="1">
                <a:solidFill>
                  <a:srgbClr val="077315"/>
                </a:solidFill>
              </a:rPr>
              <a:t>D</a:t>
            </a:r>
            <a:r>
              <a:rPr lang="en-US" sz="2400" baseline="-25000" dirty="0">
                <a:solidFill>
                  <a:srgbClr val="077315"/>
                </a:solidFill>
              </a:rPr>
              <a:t>    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400" i="1" dirty="0" smtClean="0">
                <a:solidFill>
                  <a:srgbClr val="077315"/>
                </a:solidFill>
              </a:rPr>
              <a:t>       also the case for </a:t>
            </a:r>
            <a:r>
              <a:rPr lang="en-US" sz="2400" i="1" dirty="0">
                <a:solidFill>
                  <a:srgbClr val="077315"/>
                </a:solidFill>
              </a:rPr>
              <a:t>strong</a:t>
            </a:r>
            <a:r>
              <a:rPr lang="en-US" sz="2400" i="1" dirty="0" smtClean="0">
                <a:solidFill>
                  <a:srgbClr val="077315"/>
                </a:solidFill>
              </a:rPr>
              <a:t>, rather than </a:t>
            </a:r>
            <a:r>
              <a:rPr lang="en-US" sz="2400" i="1" dirty="0">
                <a:solidFill>
                  <a:srgbClr val="077315"/>
                </a:solidFill>
              </a:rPr>
              <a:t>EM </a:t>
            </a:r>
            <a:r>
              <a:rPr lang="en-US" sz="2400" i="1" dirty="0" smtClean="0">
                <a:solidFill>
                  <a:srgbClr val="077315"/>
                </a:solidFill>
              </a:rPr>
              <a:t>force</a:t>
            </a:r>
            <a:endParaRPr lang="en-US" sz="2400" i="1" baseline="-25000" dirty="0">
              <a:solidFill>
                <a:srgbClr val="077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7832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1" y="0"/>
            <a:ext cx="9114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900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sPHENIX</a:t>
            </a:r>
            <a:r>
              <a:rPr lang="en-US" dirty="0" smtClean="0"/>
              <a:t> upgrade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F16C96-9E29-ED49-A395-C3019C1E7F0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4043"/>
          <a:stretch>
            <a:fillRect/>
          </a:stretch>
        </p:blipFill>
        <p:spPr>
          <a:xfrm>
            <a:off x="4432014" y="868766"/>
            <a:ext cx="4711986" cy="350003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889000"/>
            <a:ext cx="4013200" cy="4838248"/>
          </a:xfrm>
        </p:spPr>
        <p:txBody>
          <a:bodyPr/>
          <a:lstStyle/>
          <a:p>
            <a:pPr>
              <a:buSzPct val="80000"/>
              <a:buFont typeface="Wingdings" charset="2"/>
              <a:buChar char=""/>
            </a:pPr>
            <a:r>
              <a:rPr lang="en-US" u="sng" dirty="0" smtClean="0">
                <a:solidFill>
                  <a:schemeClr val="tx1"/>
                </a:solidFill>
              </a:rPr>
              <a:t>Jet, </a:t>
            </a:r>
            <a:r>
              <a:rPr lang="en-US" u="sng" dirty="0" err="1" smtClean="0">
                <a:solidFill>
                  <a:schemeClr val="tx1"/>
                </a:solidFill>
              </a:rPr>
              <a:t>di</a:t>
            </a:r>
            <a:r>
              <a:rPr lang="en-US" u="sng" dirty="0" smtClean="0">
                <a:solidFill>
                  <a:schemeClr val="tx1"/>
                </a:solidFill>
              </a:rPr>
              <a:t>-jet and </a:t>
            </a:r>
            <a:r>
              <a:rPr lang="en-US" u="sng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g</a:t>
            </a:r>
            <a:r>
              <a:rPr lang="en-US" u="sng" dirty="0" smtClean="0">
                <a:solidFill>
                  <a:schemeClr val="tx1"/>
                </a:solidFill>
              </a:rPr>
              <a:t>-jet physics</a:t>
            </a:r>
          </a:p>
          <a:p>
            <a:pPr>
              <a:buSzPct val="80000"/>
              <a:buFont typeface="Wingdings" charset="2"/>
              <a:buChar char=""/>
            </a:pPr>
            <a:r>
              <a:rPr lang="en-US" dirty="0" smtClean="0"/>
              <a:t>Additional tracking layers (RIKEN)</a:t>
            </a:r>
          </a:p>
          <a:p>
            <a:pPr lvl="1">
              <a:buSzPct val="80000"/>
            </a:pPr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err="1" smtClean="0"/>
              <a:t>high-z</a:t>
            </a:r>
            <a:r>
              <a:rPr lang="en-US" dirty="0" smtClean="0"/>
              <a:t> fragmentation fn.</a:t>
            </a:r>
          </a:p>
          <a:p>
            <a:pPr>
              <a:buSzPct val="80000"/>
              <a:buFont typeface="Wingdings" charset="2"/>
              <a:buChar char=""/>
            </a:pPr>
            <a:r>
              <a:rPr lang="en-US" dirty="0" smtClean="0"/>
              <a:t>Add pre-shower to EMCAL</a:t>
            </a:r>
          </a:p>
          <a:p>
            <a:pPr lvl="1">
              <a:buSzPct val="80000"/>
            </a:pPr>
            <a:r>
              <a:rPr lang="en-US" dirty="0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>
                <a:latin typeface="Symbol" charset="2"/>
                <a:ea typeface="Wingdings"/>
                <a:cs typeface="Symbol" charset="2"/>
              </a:rPr>
              <a:t>p</a:t>
            </a:r>
            <a:r>
              <a:rPr lang="en-US" baseline="30000" dirty="0" smtClean="0">
                <a:latin typeface="Symbol" charset="2"/>
                <a:ea typeface="Wingdings"/>
                <a:cs typeface="Symbol" charset="2"/>
              </a:rPr>
              <a:t>0</a:t>
            </a:r>
            <a:r>
              <a:rPr lang="en-US" dirty="0" smtClean="0">
                <a:latin typeface="Symbol" charset="2"/>
                <a:ea typeface="Wingdings"/>
                <a:cs typeface="Symbol" charset="2"/>
              </a:rPr>
              <a:t> </a:t>
            </a:r>
            <a:r>
              <a:rPr lang="en-US" dirty="0" smtClean="0">
                <a:ea typeface="Wingdings"/>
                <a:cs typeface="Symbol" charset="2"/>
              </a:rPr>
              <a:t>R</a:t>
            </a:r>
            <a:r>
              <a:rPr lang="en-US" baseline="-25000" dirty="0" smtClean="0">
                <a:ea typeface="Wingdings"/>
                <a:cs typeface="Symbol" charset="2"/>
              </a:rPr>
              <a:t>AA</a:t>
            </a:r>
            <a:r>
              <a:rPr lang="en-US" dirty="0" smtClean="0">
                <a:ea typeface="Wingdings"/>
                <a:cs typeface="Symbol" charset="2"/>
              </a:rPr>
              <a:t> to 40 </a:t>
            </a:r>
            <a:r>
              <a:rPr lang="en-US" dirty="0" err="1" smtClean="0">
                <a:ea typeface="Wingdings"/>
                <a:cs typeface="Symbol" charset="2"/>
              </a:rPr>
              <a:t>GeV/c</a:t>
            </a:r>
            <a:endParaRPr lang="en-US" dirty="0" smtClean="0">
              <a:ea typeface="Wingdings"/>
              <a:cs typeface="Symbol" charset="2"/>
            </a:endParaRPr>
          </a:p>
          <a:p>
            <a:pPr lvl="1">
              <a:buSzPct val="80000"/>
            </a:pPr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err="1" smtClean="0"/>
              <a:t>eID</a:t>
            </a:r>
            <a:r>
              <a:rPr lang="en-US" dirty="0" smtClean="0"/>
              <a:t> for 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ϒ</a:t>
            </a:r>
            <a:r>
              <a:rPr lang="en-US" dirty="0" smtClean="0"/>
              <a:t> states; tag </a:t>
            </a:r>
            <a:r>
              <a:rPr lang="en-US" dirty="0" err="1" smtClean="0"/>
              <a:t>c,b</a:t>
            </a:r>
            <a:r>
              <a:rPr lang="en-US" dirty="0" smtClean="0"/>
              <a:t> jets</a:t>
            </a:r>
          </a:p>
          <a:p>
            <a:pPr>
              <a:buSzPct val="80000"/>
              <a:buFont typeface="Wingdings" charset="2"/>
              <a:buChar char=""/>
            </a:pPr>
            <a:r>
              <a:rPr lang="en-US" dirty="0" smtClean="0"/>
              <a:t>Forward upgrade for spin &amp; </a:t>
            </a:r>
          </a:p>
          <a:p>
            <a:pPr>
              <a:buSzPct val="80000"/>
              <a:buNone/>
            </a:pPr>
            <a:r>
              <a:rPr lang="en-US" dirty="0" smtClean="0"/>
              <a:t>	cold nuclear matter </a:t>
            </a:r>
          </a:p>
          <a:p>
            <a:pPr>
              <a:buSzPct val="80000"/>
              <a:buNone/>
            </a:pPr>
            <a:r>
              <a:rPr lang="en-US" dirty="0" smtClean="0"/>
              <a:t>     (NSF, RIKEN)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4597400" y="4953000"/>
            <a:ext cx="3721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defRPr sz="2400" b="1">
                <a:solidFill>
                  <a:schemeClr val="hlink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Monotype Sorts" charset="2"/>
              <a:defRPr sz="2400" b="1">
                <a:solidFill>
                  <a:schemeClr val="hlink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SzPct val="80000"/>
              <a:buNone/>
            </a:pPr>
            <a:r>
              <a:rPr lang="en-US" u="sng" dirty="0" smtClean="0">
                <a:solidFill>
                  <a:schemeClr val="tx1"/>
                </a:solidFill>
              </a:rPr>
              <a:t>Dave Morrison will present in more detail</a:t>
            </a:r>
          </a:p>
        </p:txBody>
      </p:sp>
    </p:spTree>
    <p:extLst>
      <p:ext uri="{BB962C8B-B14F-4D97-AF65-F5344CB8AC3E}">
        <p14:creationId xmlns:p14="http://schemas.microsoft.com/office/powerpoint/2010/main" val="42663342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244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 and Di-jet 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247" y="609600"/>
            <a:ext cx="463475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figure_alphaconstraint_v0.png"/>
          <p:cNvPicPr>
            <a:picLocks noChangeAspect="1"/>
          </p:cNvPicPr>
          <p:nvPr/>
        </p:nvPicPr>
        <p:blipFill>
          <a:blip r:embed="rId3" cstate="print"/>
          <a:srcRect t="4263" r="52525"/>
          <a:stretch>
            <a:fillRect/>
          </a:stretch>
        </p:blipFill>
        <p:spPr>
          <a:xfrm>
            <a:off x="5334000" y="609600"/>
            <a:ext cx="3581400" cy="3422574"/>
          </a:xfrm>
          <a:prstGeom prst="rect">
            <a:avLst/>
          </a:prstGeom>
        </p:spPr>
      </p:pic>
      <p:pic>
        <p:nvPicPr>
          <p:cNvPr id="7" name="Picture 6" descr="figure_alphaconstraint_v0.png"/>
          <p:cNvPicPr>
            <a:picLocks noChangeAspect="1"/>
          </p:cNvPicPr>
          <p:nvPr/>
        </p:nvPicPr>
        <p:blipFill>
          <a:blip r:embed="rId3" cstate="print"/>
          <a:srcRect l="48485" t="8346"/>
          <a:stretch>
            <a:fillRect/>
          </a:stretch>
        </p:blipFill>
        <p:spPr>
          <a:xfrm>
            <a:off x="5334000" y="4031128"/>
            <a:ext cx="3581400" cy="28268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23000" y="774700"/>
            <a:ext cx="2561744" cy="1366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dirty="0" smtClean="0">
                <a:solidFill>
                  <a:srgbClr val="000000"/>
                </a:solidFill>
                <a:latin typeface="Calibri"/>
                <a:cs typeface="Calibri"/>
              </a:rPr>
              <a:t>Dijet Asymmetry</a:t>
            </a:r>
          </a:p>
          <a:p>
            <a:pPr>
              <a:buNone/>
            </a:pPr>
            <a:r>
              <a:rPr lang="en-US" sz="1800" b="0" dirty="0" smtClean="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lang="en-US" sz="1800" b="0" baseline="-25000" dirty="0" smtClean="0">
                <a:solidFill>
                  <a:srgbClr val="000000"/>
                </a:solidFill>
                <a:latin typeface="Calibri"/>
                <a:cs typeface="Calibri"/>
              </a:rPr>
              <a:t>T1</a:t>
            </a:r>
            <a:r>
              <a:rPr lang="en-US" sz="1800" b="0" dirty="0" smtClean="0">
                <a:solidFill>
                  <a:srgbClr val="000000"/>
                </a:solidFill>
                <a:latin typeface="Calibri"/>
                <a:cs typeface="Calibri"/>
              </a:rPr>
              <a:t> &gt; 35 </a:t>
            </a:r>
            <a:r>
              <a:rPr lang="en-US" sz="1800" b="0" dirty="0" err="1" smtClean="0">
                <a:solidFill>
                  <a:srgbClr val="000000"/>
                </a:solidFill>
                <a:latin typeface="Calibri"/>
                <a:cs typeface="Calibri"/>
              </a:rPr>
              <a:t>GeV</a:t>
            </a:r>
            <a:endParaRPr lang="en-US" sz="1800" b="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buNone/>
            </a:pPr>
            <a:r>
              <a:rPr lang="en-US" sz="1800" b="0" dirty="0" smtClean="0">
                <a:solidFill>
                  <a:srgbClr val="000000"/>
                </a:solidFill>
                <a:latin typeface="Calibri"/>
                <a:cs typeface="Calibri"/>
              </a:rPr>
              <a:t>Varying medium coupling</a:t>
            </a:r>
          </a:p>
          <a:p>
            <a:pPr>
              <a:buNone/>
            </a:pPr>
            <a:r>
              <a:rPr lang="en-US" sz="1800" b="0" dirty="0" smtClean="0">
                <a:solidFill>
                  <a:srgbClr val="000000"/>
                </a:solidFill>
                <a:latin typeface="Calibri"/>
                <a:cs typeface="Calibri"/>
              </a:rPr>
              <a:t>Theory (Coleman-Smith)</a:t>
            </a:r>
            <a:endParaRPr lang="en-US" sz="1800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4462772"/>
            <a:ext cx="3457196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accent6"/>
                </a:solidFill>
                <a:latin typeface="Calibri"/>
                <a:cs typeface="Calibri"/>
              </a:rPr>
              <a:t>50B events sampled</a:t>
            </a:r>
          </a:p>
          <a:p>
            <a:pPr>
              <a:buNone/>
            </a:pPr>
            <a:r>
              <a:rPr lang="en-US" sz="2400" dirty="0" smtClean="0">
                <a:solidFill>
                  <a:schemeClr val="accent6"/>
                </a:solidFill>
                <a:latin typeface="Calibri"/>
                <a:cs typeface="Calibri"/>
              </a:rPr>
              <a:t>200 </a:t>
            </a:r>
            <a:r>
              <a:rPr lang="en-US" sz="2400" dirty="0" err="1" smtClean="0">
                <a:solidFill>
                  <a:schemeClr val="accent6"/>
                </a:solidFill>
                <a:latin typeface="Calibri"/>
                <a:cs typeface="Calibri"/>
              </a:rPr>
              <a:t>GeV</a:t>
            </a:r>
            <a:r>
              <a:rPr lang="en-US" sz="2400" dirty="0" smtClean="0">
                <a:solidFill>
                  <a:schemeClr val="accent6"/>
                </a:solidFill>
                <a:latin typeface="Calibri"/>
                <a:cs typeface="Calibri"/>
              </a:rPr>
              <a:t> </a:t>
            </a:r>
            <a:r>
              <a:rPr lang="en-US" sz="2400" dirty="0" err="1" smtClean="0">
                <a:solidFill>
                  <a:schemeClr val="accent6"/>
                </a:solidFill>
                <a:latin typeface="Calibri"/>
                <a:cs typeface="Calibri"/>
              </a:rPr>
              <a:t>Au+Au</a:t>
            </a:r>
            <a:endParaRPr lang="en-US" sz="2400" dirty="0" smtClean="0">
              <a:solidFill>
                <a:schemeClr val="accent6"/>
              </a:solidFill>
              <a:latin typeface="Calibri"/>
              <a:cs typeface="Calibri"/>
            </a:endParaRPr>
          </a:p>
          <a:p>
            <a:pPr>
              <a:buNone/>
            </a:pPr>
            <a:r>
              <a:rPr lang="en-US" sz="2400" dirty="0" smtClean="0">
                <a:solidFill>
                  <a:schemeClr val="accent6"/>
                </a:solidFill>
                <a:latin typeface="Calibri"/>
                <a:cs typeface="Calibri"/>
              </a:rPr>
              <a:t>Add also heavy quark jets</a:t>
            </a:r>
            <a:endParaRPr lang="en-US" sz="2400" dirty="0">
              <a:solidFill>
                <a:schemeClr val="accent6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29023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Expected jet reconstruction 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3100"/>
            <a:ext cx="9144000" cy="59261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844" y="1714500"/>
            <a:ext cx="5391806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895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028700"/>
            <a:ext cx="7772400" cy="3665619"/>
          </a:xfrm>
        </p:spPr>
        <p:txBody>
          <a:bodyPr/>
          <a:lstStyle/>
          <a:p>
            <a:r>
              <a:rPr lang="en-US" dirty="0" smtClean="0"/>
              <a:t>Jets are excellent probes of the QGP</a:t>
            </a:r>
          </a:p>
          <a:p>
            <a:pPr lvl="1"/>
            <a:r>
              <a:rPr lang="en-US" dirty="0" smtClean="0"/>
              <a:t>Understanding the jet-medium interaction will tell us a lot about the nature of the medium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We have only scratched the surface of jets at RHIC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Many opportunities await </a:t>
            </a:r>
          </a:p>
          <a:p>
            <a:pPr lvl="1"/>
            <a:r>
              <a:rPr lang="en-US" dirty="0" smtClean="0"/>
              <a:t>New jet analyses in STAR</a:t>
            </a:r>
          </a:p>
          <a:p>
            <a:pPr lvl="1"/>
            <a:r>
              <a:rPr lang="en-US" dirty="0" err="1" smtClean="0"/>
              <a:t>sPHENIX</a:t>
            </a:r>
            <a:r>
              <a:rPr lang="en-US" dirty="0" smtClean="0"/>
              <a:t> upgrade with first HCAL at RHIC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3008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369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 energy unfolding 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590551"/>
            <a:ext cx="7658100" cy="3134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530" y="1866900"/>
            <a:ext cx="3390430" cy="67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13000" y="1427490"/>
            <a:ext cx="748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000000"/>
                </a:solidFill>
                <a:latin typeface="+mn-lt"/>
              </a:rPr>
              <a:t>d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i-jet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60" y="3715112"/>
            <a:ext cx="7747000" cy="31809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14323" y="4589790"/>
            <a:ext cx="671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-jet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2900" y="4764060"/>
            <a:ext cx="2476500" cy="25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756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83036-18D9-0940-84B0-6306D632A474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248400"/>
            <a:ext cx="2895600" cy="30777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WWND – PHENIX Jets - Jacak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450" y="-120650"/>
            <a:ext cx="9486900" cy="70993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92500" y="2336800"/>
            <a:ext cx="4406900" cy="153988"/>
            <a:chOff x="3492500" y="2336800"/>
            <a:chExt cx="4406900" cy="153988"/>
          </a:xfrm>
        </p:grpSpPr>
        <p:cxnSp>
          <p:nvCxnSpPr>
            <p:cNvPr id="8" name="Straight Connector 7"/>
            <p:cNvCxnSpPr/>
            <p:nvPr/>
          </p:nvCxnSpPr>
          <p:spPr bwMode="auto">
            <a:xfrm>
              <a:off x="3492500" y="2336800"/>
              <a:ext cx="965200" cy="1588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4762500" y="2489200"/>
              <a:ext cx="3136900" cy="1588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6064250"/>
            <a:ext cx="5232400" cy="330200"/>
          </a:xfrm>
          <a:prstGeom prst="rect">
            <a:avLst/>
          </a:prstGeom>
          <a:solidFill>
            <a:srgbClr val="F3FA44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400951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</a:t>
            </a:r>
            <a:r>
              <a:rPr lang="en-US" dirty="0" err="1" smtClean="0"/>
              <a:t>RHIC’s</a:t>
            </a:r>
            <a:r>
              <a:rPr lang="en-US" dirty="0" smtClean="0"/>
              <a:t> key capabilities*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038" y="673100"/>
            <a:ext cx="7772400" cy="612167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rial" pitchFamily="-110" charset="0"/>
              </a:rPr>
              <a:t>Coupling scale &amp; </a:t>
            </a:r>
            <a:r>
              <a:rPr lang="en-US" dirty="0" err="1" smtClean="0">
                <a:solidFill>
                  <a:schemeClr val="tx1"/>
                </a:solidFill>
                <a:cs typeface="Arial"/>
              </a:rPr>
              <a:t>quasiparticle</a:t>
            </a:r>
            <a:r>
              <a:rPr lang="en-US" dirty="0" smtClean="0">
                <a:solidFill>
                  <a:schemeClr val="tx1"/>
                </a:solidFill>
                <a:cs typeface="Arial"/>
              </a:rPr>
              <a:t> search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cs typeface="Arial"/>
              </a:rPr>
              <a:t>charm </a:t>
            </a:r>
            <a:r>
              <a:rPr lang="en-US" dirty="0" err="1" smtClean="0">
                <a:solidFill>
                  <a:srgbClr val="FF0000"/>
                </a:solidFill>
                <a:cs typeface="Arial"/>
              </a:rPr>
              <a:t>hard(not</a:t>
            </a:r>
            <a:r>
              <a:rPr lang="en-US" dirty="0" smtClean="0">
                <a:solidFill>
                  <a:srgbClr val="FF0000"/>
                </a:solidFill>
                <a:cs typeface="Arial"/>
              </a:rPr>
              <a:t> thermal) probe @ RHIC</a:t>
            </a:r>
          </a:p>
          <a:p>
            <a:pPr lvl="1"/>
            <a:r>
              <a:rPr lang="en-US" dirty="0" err="1" smtClean="0">
                <a:solidFill>
                  <a:srgbClr val="FF0000"/>
                </a:solidFill>
                <a:cs typeface="Arial"/>
              </a:rPr>
              <a:t>c</a:t>
            </a:r>
            <a:r>
              <a:rPr lang="en-US" dirty="0" smtClean="0">
                <a:solidFill>
                  <a:srgbClr val="FF0000"/>
                </a:solidFill>
                <a:cs typeface="Arial"/>
              </a:rPr>
              <a:t> vs. </a:t>
            </a:r>
            <a:r>
              <a:rPr lang="en-US" dirty="0" err="1" smtClean="0">
                <a:solidFill>
                  <a:srgbClr val="FF0000"/>
                </a:solidFill>
                <a:cs typeface="Arial"/>
              </a:rPr>
              <a:t>b</a:t>
            </a:r>
            <a:r>
              <a:rPr lang="en-US" dirty="0" smtClean="0">
                <a:solidFill>
                  <a:srgbClr val="FF0000"/>
                </a:solidFill>
                <a:cs typeface="Arial"/>
              </a:rPr>
              <a:t> in QGP</a:t>
            </a:r>
          </a:p>
          <a:p>
            <a:r>
              <a:rPr lang="en-US" dirty="0" err="1" smtClean="0">
                <a:solidFill>
                  <a:schemeClr val="tx1"/>
                </a:solidFill>
                <a:latin typeface="Arial" pitchFamily="-110" charset="0"/>
                <a:cs typeface="Arial"/>
              </a:rPr>
              <a:t>parton</a:t>
            </a:r>
            <a:r>
              <a:rPr lang="en-US" dirty="0" smtClean="0">
                <a:solidFill>
                  <a:schemeClr val="tx1"/>
                </a:solidFill>
                <a:latin typeface="Arial" pitchFamily="-110" charset="0"/>
                <a:cs typeface="Arial"/>
              </a:rPr>
              <a:t>-plasma interaction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latin typeface="Arial" pitchFamily="-110" charset="0"/>
                <a:cs typeface="Arial"/>
              </a:rPr>
              <a:t>Jets ≤ 50 </a:t>
            </a:r>
            <a:r>
              <a:rPr lang="en-US" dirty="0" err="1" smtClean="0">
                <a:solidFill>
                  <a:srgbClr val="FF0000"/>
                </a:solidFill>
                <a:latin typeface="Arial" pitchFamily="-110" charset="0"/>
                <a:cs typeface="Arial"/>
              </a:rPr>
              <a:t>GeV</a:t>
            </a:r>
            <a:r>
              <a:rPr lang="en-US" dirty="0" smtClean="0">
                <a:solidFill>
                  <a:srgbClr val="FF0000"/>
                </a:solidFill>
                <a:latin typeface="Arial" pitchFamily="-110" charset="0"/>
                <a:cs typeface="Arial"/>
              </a:rPr>
              <a:t>, 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FF0000"/>
                </a:solidFill>
                <a:latin typeface="Arial" pitchFamily="-110" charset="0"/>
                <a:cs typeface="Arial"/>
              </a:rPr>
              <a:t>-jet</a:t>
            </a:r>
          </a:p>
          <a:p>
            <a:pPr lvl="1"/>
            <a:r>
              <a:rPr lang="en-US" dirty="0" err="1" smtClean="0">
                <a:solidFill>
                  <a:srgbClr val="FF0000"/>
                </a:solidFill>
                <a:latin typeface="Arial" pitchFamily="-110" charset="0"/>
                <a:cs typeface="Arial"/>
              </a:rPr>
              <a:t>E</a:t>
            </a:r>
            <a:r>
              <a:rPr lang="en-US" baseline="-25000" dirty="0" err="1" smtClean="0">
                <a:solidFill>
                  <a:srgbClr val="FF0000"/>
                </a:solidFill>
                <a:latin typeface="Arial" pitchFamily="-110" charset="0"/>
                <a:cs typeface="Arial"/>
              </a:rPr>
              <a:t>jet</a:t>
            </a:r>
            <a:r>
              <a:rPr lang="en-US" dirty="0" smtClean="0">
                <a:solidFill>
                  <a:srgbClr val="FF0000"/>
                </a:solidFill>
                <a:latin typeface="Arial" pitchFamily="-110" charset="0"/>
                <a:cs typeface="Arial"/>
              </a:rPr>
              <a:t>, </a:t>
            </a:r>
            <a:r>
              <a:rPr lang="en-US" dirty="0" err="1" smtClean="0">
                <a:solidFill>
                  <a:srgbClr val="FF0000"/>
                </a:solidFill>
                <a:latin typeface="Mistral"/>
                <a:cs typeface="Mistral"/>
              </a:rPr>
              <a:t>l</a:t>
            </a:r>
            <a:r>
              <a:rPr lang="en-US" dirty="0" smtClean="0">
                <a:solidFill>
                  <a:srgbClr val="FF0000"/>
                </a:solidFill>
                <a:latin typeface="Arial" pitchFamily="-110" charset="0"/>
                <a:cs typeface="Arial"/>
              </a:rPr>
              <a:t>, </a:t>
            </a:r>
            <a:r>
              <a:rPr lang="en-US" dirty="0" err="1" smtClean="0">
                <a:solidFill>
                  <a:srgbClr val="FF0000"/>
                </a:solidFill>
                <a:latin typeface="Arial" pitchFamily="-110" charset="0"/>
                <a:cs typeface="Arial"/>
              </a:rPr>
              <a:t>q</a:t>
            </a:r>
            <a:r>
              <a:rPr lang="en-US" baseline="-25000" dirty="0" err="1" smtClean="0">
                <a:solidFill>
                  <a:srgbClr val="FF0000"/>
                </a:solidFill>
                <a:latin typeface="Arial" pitchFamily="-110" charset="0"/>
                <a:cs typeface="Arial"/>
              </a:rPr>
              <a:t>mass</a:t>
            </a:r>
            <a:r>
              <a:rPr lang="en-US" dirty="0" smtClean="0">
                <a:solidFill>
                  <a:srgbClr val="FF0000"/>
                </a:solidFill>
                <a:latin typeface="Arial" pitchFamily="-110" charset="0"/>
                <a:cs typeface="Arial"/>
              </a:rPr>
              <a:t>, angle dep. of </a:t>
            </a:r>
            <a:r>
              <a:rPr lang="en-US" dirty="0" err="1" smtClean="0">
                <a:solidFill>
                  <a:srgbClr val="FF0000"/>
                </a:solidFill>
                <a:latin typeface="Arial" pitchFamily="-110" charset="0"/>
                <a:cs typeface="Arial"/>
              </a:rPr>
              <a:t>dE/dx</a:t>
            </a:r>
            <a:endParaRPr lang="en-US" dirty="0" smtClean="0">
              <a:solidFill>
                <a:srgbClr val="FF0000"/>
              </a:solidFill>
              <a:latin typeface="Arial" pitchFamily="-110" charset="0"/>
              <a:cs typeface="Arial"/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  <a:latin typeface="Arial" pitchFamily="-110" charset="0"/>
                <a:cs typeface="Arial"/>
              </a:rPr>
              <a:t>Jet </a:t>
            </a:r>
            <a:r>
              <a:rPr lang="en-US" dirty="0" err="1" smtClean="0">
                <a:solidFill>
                  <a:srgbClr val="FF0000"/>
                </a:solidFill>
                <a:latin typeface="Arial" pitchFamily="-110" charset="0"/>
                <a:cs typeface="Arial"/>
              </a:rPr>
              <a:t>virtuality</a:t>
            </a:r>
            <a:r>
              <a:rPr lang="en-US" dirty="0" smtClean="0">
                <a:solidFill>
                  <a:srgbClr val="FF0000"/>
                </a:solidFill>
                <a:latin typeface="Arial" pitchFamily="-110" charset="0"/>
                <a:cs typeface="Arial"/>
              </a:rPr>
              <a:t> ~ medium scale</a:t>
            </a:r>
          </a:p>
          <a:p>
            <a:r>
              <a:rPr lang="en-US" dirty="0" smtClean="0">
                <a:solidFill>
                  <a:schemeClr val="tx1"/>
                </a:solidFill>
                <a:latin typeface="Arial" pitchFamily="-110" charset="0"/>
                <a:cs typeface="Arial"/>
              </a:rPr>
              <a:t>Screening length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latin typeface="+mn-lt"/>
              </a:rPr>
              <a:t>study as function of √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s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, 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p</a:t>
            </a:r>
            <a:r>
              <a:rPr lang="en-US" baseline="-25000" dirty="0" err="1" smtClean="0">
                <a:solidFill>
                  <a:srgbClr val="FF0000"/>
                </a:solidFill>
                <a:latin typeface="+mn-lt"/>
              </a:rPr>
              <a:t>T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, 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r</a:t>
            </a:r>
            <a:r>
              <a:rPr lang="en-US" baseline="-25000" dirty="0" err="1" smtClean="0">
                <a:solidFill>
                  <a:srgbClr val="FF0000"/>
                </a:solidFill>
                <a:latin typeface="+mn-lt"/>
              </a:rPr>
              <a:t>onium</a:t>
            </a:r>
            <a:endParaRPr lang="en-US" dirty="0" smtClean="0">
              <a:solidFill>
                <a:srgbClr val="FF0000"/>
              </a:solidFill>
              <a:latin typeface="Arial" pitchFamily="-110" charset="0"/>
              <a:cs typeface="Arial"/>
            </a:endParaRPr>
          </a:p>
          <a:p>
            <a:r>
              <a:rPr lang="en-US" dirty="0" err="1" smtClean="0">
                <a:solidFill>
                  <a:schemeClr val="tx1"/>
                </a:solidFill>
                <a:latin typeface="Arial" pitchFamily="-110" charset="0"/>
                <a:cs typeface="Arial"/>
              </a:rPr>
              <a:t>Thermalization</a:t>
            </a:r>
            <a:r>
              <a:rPr lang="en-US" dirty="0" smtClean="0">
                <a:solidFill>
                  <a:schemeClr val="tx1"/>
                </a:solidFill>
                <a:latin typeface="Arial" pitchFamily="-110" charset="0"/>
                <a:cs typeface="Arial"/>
              </a:rPr>
              <a:t> mechanism</a:t>
            </a:r>
          </a:p>
          <a:p>
            <a:pPr lvl="1"/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baseline="-25000" dirty="0" err="1" smtClean="0">
                <a:solidFill>
                  <a:srgbClr val="FF0000"/>
                </a:solidFill>
                <a:latin typeface="+mn-lt"/>
              </a:rPr>
              <a:t>dir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yield, spectra &amp; flow</a:t>
            </a:r>
            <a:endParaRPr lang="en-US" dirty="0" smtClean="0">
              <a:solidFill>
                <a:srgbClr val="FF0000"/>
              </a:solidFill>
              <a:latin typeface="Arial" pitchFamily="-110" charset="0"/>
              <a:cs typeface="Arial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" pitchFamily="-110" charset="0"/>
                <a:cs typeface="Arial"/>
              </a:rPr>
              <a:t>QCD in cold, dense (initial) state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err="1" smtClean="0">
                <a:solidFill>
                  <a:srgbClr val="FF0000"/>
                </a:solidFill>
                <a:latin typeface="Arial" pitchFamily="-110" charset="0"/>
              </a:rPr>
              <a:t>y</a:t>
            </a:r>
            <a:r>
              <a:rPr lang="en-US" dirty="0" smtClean="0">
                <a:solidFill>
                  <a:srgbClr val="FF0000"/>
                </a:solidFill>
                <a:latin typeface="Arial" pitchFamily="-110" charset="0"/>
              </a:rPr>
              <a:t> dependence in </a:t>
            </a:r>
            <a:r>
              <a:rPr lang="en-US" dirty="0" err="1" smtClean="0">
                <a:solidFill>
                  <a:srgbClr val="FF0000"/>
                </a:solidFill>
                <a:latin typeface="Arial" pitchFamily="-110" charset="0"/>
              </a:rPr>
              <a:t>d+Au</a:t>
            </a:r>
            <a:r>
              <a:rPr lang="en-US" dirty="0" smtClean="0">
                <a:solidFill>
                  <a:srgbClr val="FF0000"/>
                </a:solidFill>
                <a:latin typeface="Arial" pitchFamily="-110" charset="0"/>
              </a:rPr>
              <a:t>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latin typeface="Arial" pitchFamily="-110" charset="0"/>
              </a:rPr>
              <a:t>Gluon saturation scale?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latin typeface="Arial" pitchFamily="-110" charset="0"/>
              </a:rPr>
              <a:t>EIC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A5B315-3164-604A-ACEC-2F209202B1FA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3" name="Picture 5" descr="svtx_top_assembly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6089" y="590550"/>
            <a:ext cx="1427911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C:\Users\ECAnderssen_local\Desktop\Figures Integration\STAR HALL 3D_Zoom_1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l="34383" t="27917" r="37191" b="34583"/>
          <a:stretch>
            <a:fillRect/>
          </a:stretch>
        </p:blipFill>
        <p:spPr bwMode="auto">
          <a:xfrm>
            <a:off x="6382589" y="590550"/>
            <a:ext cx="1333500" cy="11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26909" y="6316990"/>
            <a:ext cx="4489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rgbClr val="042DFA"/>
                </a:solidFill>
              </a:rPr>
              <a:t>*In the era of </a:t>
            </a:r>
            <a:r>
              <a:rPr lang="en-US" sz="2400" dirty="0" err="1" smtClean="0">
                <a:solidFill>
                  <a:srgbClr val="042DFA"/>
                </a:solidFill>
              </a:rPr>
              <a:t>Pb+Pb</a:t>
            </a:r>
            <a:r>
              <a:rPr lang="en-US" sz="2400" dirty="0" smtClean="0">
                <a:solidFill>
                  <a:srgbClr val="042DFA"/>
                </a:solidFill>
              </a:rPr>
              <a:t> at the LHC</a:t>
            </a:r>
            <a:endParaRPr lang="en-US" sz="2400" dirty="0">
              <a:solidFill>
                <a:srgbClr val="042DFA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416383" y="1762288"/>
            <a:ext cx="2299705" cy="2540000"/>
            <a:chOff x="2743199" y="31750"/>
            <a:chExt cx="3378201" cy="536575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rcRect l="27709" r="31114" b="21028"/>
            <a:stretch>
              <a:fillRect/>
            </a:stretch>
          </p:blipFill>
          <p:spPr>
            <a:xfrm>
              <a:off x="2743200" y="31750"/>
              <a:ext cx="3378200" cy="536575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 bwMode="auto">
            <a:xfrm>
              <a:off x="2743200" y="590550"/>
              <a:ext cx="292100" cy="52322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None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Times New Roman" pitchFamily="-109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5829300" y="481340"/>
              <a:ext cx="292100" cy="52322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None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Times New Roman" pitchFamily="-109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2743199" y="2565400"/>
              <a:ext cx="483709" cy="52322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None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Times New Roman" pitchFamily="-109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5734050" y="3050520"/>
              <a:ext cx="387350" cy="74885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None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Times New Roman" pitchFamily="-109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7742238" y="2197720"/>
            <a:ext cx="1184940" cy="1348061"/>
          </a:xfrm>
          <a:prstGeom prst="rect">
            <a:avLst/>
          </a:prstGeom>
          <a:solidFill>
            <a:srgbClr val="C802C3">
              <a:alpha val="41000"/>
            </a:srgbClr>
          </a:solidFill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dirty="0" err="1" smtClean="0">
                <a:solidFill>
                  <a:schemeClr val="accent6"/>
                </a:solidFill>
                <a:latin typeface="Arial" pitchFamily="-110" charset="0"/>
                <a:cs typeface="Arial"/>
              </a:rPr>
              <a:t>Au+Au</a:t>
            </a:r>
            <a:endParaRPr lang="en-US" sz="2400" dirty="0" smtClean="0">
              <a:solidFill>
                <a:schemeClr val="accent6"/>
              </a:solidFill>
              <a:latin typeface="Arial" pitchFamily="-110" charset="0"/>
              <a:cs typeface="Arial"/>
            </a:endParaRPr>
          </a:p>
          <a:p>
            <a:pPr>
              <a:buNone/>
            </a:pPr>
            <a:r>
              <a:rPr lang="en-US" sz="2400" dirty="0" err="1" smtClean="0">
                <a:solidFill>
                  <a:schemeClr val="accent6"/>
                </a:solidFill>
                <a:latin typeface="Arial" pitchFamily="-110" charset="0"/>
                <a:cs typeface="Arial"/>
              </a:rPr>
              <a:t>Cu+Au</a:t>
            </a:r>
            <a:endParaRPr lang="en-US" sz="2400" dirty="0" smtClean="0">
              <a:solidFill>
                <a:schemeClr val="accent6"/>
              </a:solidFill>
              <a:latin typeface="Arial" pitchFamily="-110" charset="0"/>
              <a:cs typeface="Arial"/>
            </a:endParaRPr>
          </a:p>
          <a:p>
            <a:pPr>
              <a:buNone/>
            </a:pPr>
            <a:r>
              <a:rPr lang="en-US" sz="2400" dirty="0" smtClean="0">
                <a:solidFill>
                  <a:schemeClr val="accent6"/>
                </a:solidFill>
                <a:latin typeface="Arial" pitchFamily="-110" charset="0"/>
                <a:cs typeface="Arial"/>
              </a:rPr>
              <a:t>U+U</a:t>
            </a:r>
            <a:endParaRPr lang="en-US" sz="2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5572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7150"/>
            <a:ext cx="5435600" cy="457200"/>
          </a:xfrm>
        </p:spPr>
        <p:txBody>
          <a:bodyPr/>
          <a:lstStyle/>
          <a:p>
            <a:r>
              <a:rPr lang="en-US" dirty="0" smtClean="0"/>
              <a:t>Jet probes of QGP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782" y="565229"/>
            <a:ext cx="8689918" cy="6112442"/>
          </a:xfrm>
          <a:solidFill>
            <a:srgbClr val="C9F4F4"/>
          </a:solidFill>
        </p:spPr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adrons</a:t>
            </a:r>
          </a:p>
          <a:p>
            <a:pPr lvl="1"/>
            <a:r>
              <a:rPr lang="en-US" dirty="0" smtClean="0"/>
              <a:t>Single high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hadrons (leading jet fragments)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i-hadron correlations</a:t>
            </a:r>
          </a:p>
          <a:p>
            <a:r>
              <a:rPr lang="en-US" dirty="0"/>
              <a:t>R</a:t>
            </a:r>
            <a:r>
              <a:rPr lang="en-US" dirty="0" smtClean="0"/>
              <a:t>econstructed jets </a:t>
            </a:r>
            <a:r>
              <a:rPr lang="en-US" dirty="0" smtClean="0">
                <a:solidFill>
                  <a:srgbClr val="880085"/>
                </a:solidFill>
              </a:rPr>
              <a:t>(</a:t>
            </a:r>
            <a:r>
              <a:rPr lang="en-US" i="1" dirty="0" smtClean="0">
                <a:solidFill>
                  <a:srgbClr val="880085"/>
                </a:solidFill>
              </a:rPr>
              <a:t>reconstructed </a:t>
            </a:r>
            <a:r>
              <a:rPr lang="en-US" i="1" dirty="0">
                <a:solidFill>
                  <a:srgbClr val="880085"/>
                </a:solidFill>
              </a:rPr>
              <a:t>jets depend on </a:t>
            </a:r>
            <a:r>
              <a:rPr lang="en-US" i="1" dirty="0" smtClean="0">
                <a:solidFill>
                  <a:srgbClr val="880085"/>
                </a:solidFill>
              </a:rPr>
              <a:t>algorithm)</a:t>
            </a:r>
            <a:endParaRPr lang="en-US" i="1" dirty="0" smtClean="0"/>
          </a:p>
          <a:p>
            <a:pPr lvl="1"/>
            <a:r>
              <a:rPr lang="en-US" dirty="0" smtClean="0"/>
              <a:t>Single jets</a:t>
            </a:r>
          </a:p>
          <a:p>
            <a:pPr lvl="1"/>
            <a:r>
              <a:rPr lang="en-US" dirty="0" smtClean="0"/>
              <a:t>&lt;di-jets&gt; or jet-h correlations</a:t>
            </a:r>
          </a:p>
          <a:p>
            <a:r>
              <a:rPr lang="en-US" dirty="0" smtClean="0"/>
              <a:t>Gamma-jet correlations   </a:t>
            </a:r>
            <a:r>
              <a:rPr lang="en-US" dirty="0" smtClean="0">
                <a:solidFill>
                  <a:srgbClr val="880085"/>
                </a:solidFill>
              </a:rPr>
              <a:t>(</a:t>
            </a:r>
            <a:r>
              <a:rPr lang="en-US" i="1" dirty="0" smtClean="0">
                <a:solidFill>
                  <a:srgbClr val="880085"/>
                </a:solidFill>
              </a:rPr>
              <a:t>photon </a:t>
            </a:r>
            <a:r>
              <a:rPr lang="en-US" i="1" dirty="0">
                <a:solidFill>
                  <a:srgbClr val="880085"/>
                </a:solidFill>
              </a:rPr>
              <a:t>tags jet </a:t>
            </a:r>
            <a:r>
              <a:rPr lang="en-US" i="1" dirty="0" smtClean="0">
                <a:solidFill>
                  <a:srgbClr val="880085"/>
                </a:solidFill>
              </a:rPr>
              <a:t>energy)</a:t>
            </a:r>
            <a:endParaRPr lang="en-US" i="1" dirty="0" smtClean="0"/>
          </a:p>
          <a:p>
            <a:pPr lvl="1"/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-h correlations</a:t>
            </a:r>
          </a:p>
          <a:p>
            <a:pPr lvl="1"/>
            <a:r>
              <a:rPr lang="en-US" dirty="0" smtClean="0">
                <a:latin typeface="Symbol" charset="2"/>
                <a:cs typeface="Symbol" charset="2"/>
              </a:rPr>
              <a:t>&lt;g</a:t>
            </a:r>
            <a:r>
              <a:rPr lang="en-US" dirty="0" smtClean="0"/>
              <a:t>-reconstructed jet&gt;</a:t>
            </a:r>
            <a:endParaRPr lang="en-US" dirty="0"/>
          </a:p>
          <a:p>
            <a:r>
              <a:rPr lang="en-US" dirty="0" smtClean="0">
                <a:solidFill>
                  <a:schemeClr val="tx1"/>
                </a:solidFill>
              </a:rPr>
              <a:t>Construct the variables: R</a:t>
            </a:r>
            <a:r>
              <a:rPr lang="en-US" baseline="-25000" dirty="0" smtClean="0">
                <a:solidFill>
                  <a:schemeClr val="tx1"/>
                </a:solidFill>
              </a:rPr>
              <a:t>AA</a:t>
            </a:r>
            <a:r>
              <a:rPr lang="en-US" dirty="0" smtClean="0">
                <a:solidFill>
                  <a:schemeClr val="tx1"/>
                </a:solidFill>
              </a:rPr>
              <a:t>, I</a:t>
            </a:r>
            <a:r>
              <a:rPr lang="en-US" baseline="-25000" dirty="0" smtClean="0">
                <a:solidFill>
                  <a:schemeClr val="tx1"/>
                </a:solidFill>
              </a:rPr>
              <a:t>AA</a:t>
            </a:r>
            <a:r>
              <a:rPr lang="en-US" dirty="0" smtClean="0">
                <a:solidFill>
                  <a:schemeClr val="tx1"/>
                </a:solidFill>
              </a:rPr>
              <a:t>, A</a:t>
            </a:r>
            <a:r>
              <a:rPr lang="en-US" baseline="-25000" dirty="0" smtClean="0">
                <a:solidFill>
                  <a:schemeClr val="tx1"/>
                </a:solidFill>
              </a:rPr>
              <a:t>J</a:t>
            </a:r>
            <a:r>
              <a:rPr lang="en-US" dirty="0" smtClean="0">
                <a:solidFill>
                  <a:schemeClr val="tx1"/>
                </a:solidFill>
              </a:rPr>
              <a:t>, q-hat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Nuclear modification: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Jet asymmetry: 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J</a:t>
            </a:r>
            <a:r>
              <a:rPr lang="en-US" dirty="0" smtClean="0">
                <a:solidFill>
                  <a:schemeClr val="tx1"/>
                </a:solidFill>
              </a:rPr>
              <a:t>et transport coefficient: </a:t>
            </a:r>
            <a:r>
              <a:rPr lang="en-US" dirty="0" smtClean="0">
                <a:solidFill>
                  <a:srgbClr val="000000"/>
                </a:solidFill>
              </a:rPr>
              <a:t>q</a:t>
            </a:r>
            <a:r>
              <a:rPr lang="en-US" dirty="0">
                <a:solidFill>
                  <a:srgbClr val="000000"/>
                </a:solidFill>
              </a:rPr>
              <a:t>= </a:t>
            </a:r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baseline="30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2</a:t>
            </a:r>
            <a:r>
              <a:rPr lang="en-US" dirty="0">
                <a:solidFill>
                  <a:srgbClr val="000000"/>
                </a:solidFill>
                <a:latin typeface="Symbol" charset="2"/>
                <a:cs typeface="Symbol" charset="2"/>
              </a:rPr>
              <a:t>/</a:t>
            </a:r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l; </a:t>
            </a:r>
            <a:r>
              <a:rPr lang="en-US" dirty="0">
                <a:solidFill>
                  <a:schemeClr val="tx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=</a:t>
            </a:r>
            <a:r>
              <a:rPr lang="en-US" dirty="0" smtClean="0">
                <a:solidFill>
                  <a:schemeClr val="tx1"/>
                </a:solidFill>
                <a:cs typeface="Symbol" charset="2"/>
              </a:rPr>
              <a:t> &lt;</a:t>
            </a:r>
            <a:r>
              <a:rPr lang="en-US" dirty="0" err="1" smtClean="0">
                <a:solidFill>
                  <a:schemeClr val="tx1"/>
                </a:solidFill>
                <a:cs typeface="Symbol" charset="2"/>
              </a:rPr>
              <a:t>p</a:t>
            </a:r>
            <a:r>
              <a:rPr lang="en-US" baseline="-25000" dirty="0" err="1" smtClean="0">
                <a:solidFill>
                  <a:schemeClr val="tx1"/>
                </a:solidFill>
                <a:cs typeface="Symbol" charset="2"/>
              </a:rPr>
              <a:t>T</a:t>
            </a:r>
            <a:r>
              <a:rPr lang="en-US" dirty="0" smtClean="0">
                <a:solidFill>
                  <a:schemeClr val="tx1"/>
                </a:solidFill>
                <a:cs typeface="Symbol" charset="2"/>
              </a:rPr>
              <a:t> transfer&gt; </a:t>
            </a:r>
            <a:r>
              <a:rPr lang="en-US" dirty="0">
                <a:solidFill>
                  <a:schemeClr val="tx1"/>
                </a:solidFill>
                <a:cs typeface="Symbol" charset="2"/>
              </a:rPr>
              <a:t>in 1 </a:t>
            </a:r>
            <a:r>
              <a:rPr lang="en-US" dirty="0" smtClean="0">
                <a:solidFill>
                  <a:schemeClr val="tx1"/>
                </a:solidFill>
                <a:cs typeface="Symbol" charset="2"/>
              </a:rPr>
              <a:t>scattering</a:t>
            </a:r>
            <a:endParaRPr lang="en-US" dirty="0">
              <a:solidFill>
                <a:schemeClr val="tx1"/>
              </a:solidFill>
              <a:latin typeface="Symbol" charset="2"/>
              <a:cs typeface="Symbol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300" y="4624004"/>
            <a:ext cx="2311400" cy="627446"/>
          </a:xfrm>
          <a:prstGeom prst="rect">
            <a:avLst/>
          </a:prstGeom>
        </p:spPr>
      </p:pic>
      <p:graphicFrame>
        <p:nvGraphicFramePr>
          <p:cNvPr id="9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3222347"/>
              </p:ext>
            </p:extLst>
          </p:nvPr>
        </p:nvGraphicFramePr>
        <p:xfrm>
          <a:off x="3657600" y="4647712"/>
          <a:ext cx="2514600" cy="59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5" name="Equation" r:id="rId4" imgW="1816497" imgH="457597" progId="Equation.3">
                  <p:embed/>
                </p:oleObj>
              </mc:Choice>
              <mc:Fallback>
                <p:oleObj name="Equation" r:id="rId4" imgW="1816497" imgH="45759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4647712"/>
                        <a:ext cx="2514600" cy="5910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 rot="5568575" flipH="1">
            <a:off x="3553813" y="5942339"/>
            <a:ext cx="283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</a:rPr>
              <a:t>&lt;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9099" y="5289551"/>
            <a:ext cx="2895447" cy="79795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9900" y="44450"/>
            <a:ext cx="2311400" cy="1390650"/>
          </a:xfrm>
          <a:prstGeom prst="rect">
            <a:avLst/>
          </a:prstGeom>
        </p:spPr>
      </p:pic>
      <p:pic>
        <p:nvPicPr>
          <p:cNvPr id="11" name="Picture 10" descr="PhotonProductionQC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8279" y="2908300"/>
            <a:ext cx="1781421" cy="112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939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Suprising</a:t>
            </a:r>
            <a:r>
              <a:rPr lang="en-US" dirty="0" smtClean="0"/>
              <a:t> behavior of jets in </a:t>
            </a:r>
            <a:r>
              <a:rPr lang="en-US" dirty="0" err="1" smtClean="0"/>
              <a:t>d+Au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00" y="4528904"/>
            <a:ext cx="8255000" cy="1717393"/>
          </a:xfrm>
        </p:spPr>
        <p:txBody>
          <a:bodyPr/>
          <a:lstStyle/>
          <a:p>
            <a:pPr>
              <a:buClr>
                <a:schemeClr val="tx1"/>
              </a:buClr>
              <a:buFont typeface="Wingdings" charset="2"/>
              <a:buChar char=""/>
            </a:pPr>
            <a:r>
              <a:rPr lang="en-US" dirty="0" smtClean="0"/>
              <a:t>Enhancement in peripheral, slight suppression in central</a:t>
            </a:r>
          </a:p>
          <a:p>
            <a:pPr>
              <a:buClr>
                <a:schemeClr val="tx1"/>
              </a:buClr>
              <a:buNone/>
            </a:pPr>
            <a:r>
              <a:rPr lang="en-US" dirty="0" smtClean="0"/>
              <a:t>	Surprisingly strong centrality dependence in nuclear </a:t>
            </a:r>
            <a:r>
              <a:rPr lang="en-US" dirty="0" err="1" smtClean="0"/>
              <a:t>PDFs</a:t>
            </a:r>
            <a:endParaRPr lang="en-US" dirty="0" smtClean="0"/>
          </a:p>
          <a:p>
            <a:pPr>
              <a:buClr>
                <a:schemeClr val="tx1"/>
              </a:buClr>
              <a:buFont typeface="Wingdings" charset="2"/>
              <a:buChar char=""/>
            </a:pPr>
            <a:r>
              <a:rPr lang="en-US" dirty="0" smtClean="0"/>
              <a:t>Competing cold nuclear matter effects? Auto-correlations between high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processes &amp; centrality measure?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Picture 4" descr="pi0_eta_jet_rdA_run8_cent_preliminary.pdf"/>
          <p:cNvPicPr>
            <a:picLocks noChangeAspect="1"/>
          </p:cNvPicPr>
          <p:nvPr/>
        </p:nvPicPr>
        <p:blipFill>
          <a:blip r:embed="rId2"/>
          <a:srcRect l="49735" t="49756" r="4018"/>
          <a:stretch>
            <a:fillRect/>
          </a:stretch>
        </p:blipFill>
        <p:spPr>
          <a:xfrm>
            <a:off x="76200" y="817372"/>
            <a:ext cx="4495800" cy="3531877"/>
          </a:xfrm>
          <a:prstGeom prst="rect">
            <a:avLst/>
          </a:prstGeom>
        </p:spPr>
      </p:pic>
      <p:pic>
        <p:nvPicPr>
          <p:cNvPr id="6" name="Picture 5" descr="pi0_eta_jet_rdA_run8_cent_preliminary.pdf"/>
          <p:cNvPicPr>
            <a:picLocks noChangeAspect="1"/>
          </p:cNvPicPr>
          <p:nvPr/>
        </p:nvPicPr>
        <p:blipFill>
          <a:blip r:embed="rId3"/>
          <a:srcRect r="54637" b="49970"/>
          <a:stretch>
            <a:fillRect/>
          </a:stretch>
        </p:blipFill>
        <p:spPr>
          <a:xfrm>
            <a:off x="4505576" y="865641"/>
            <a:ext cx="4409824" cy="35168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28800" y="727579"/>
            <a:ext cx="1408367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altLang="ja-JP" b="0" i="1" dirty="0" smtClean="0"/>
              <a:t>Central</a:t>
            </a:r>
            <a:endParaRPr kumimoji="1" lang="ja-JP" altLang="en-US" b="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6248400" y="755191"/>
            <a:ext cx="1866851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altLang="ja-JP" b="0" i="1" dirty="0" smtClean="0"/>
              <a:t>Peripheral</a:t>
            </a:r>
            <a:endParaRPr kumimoji="1" lang="ja-JP" altLang="en-US" b="0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the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0</a:t>
            </a:r>
            <a:r>
              <a:rPr lang="en-US" dirty="0" smtClean="0"/>
              <a:t> and jets agree?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083" y="980207"/>
            <a:ext cx="3584667" cy="2622256"/>
          </a:xfrm>
        </p:spPr>
        <p:txBody>
          <a:bodyPr/>
          <a:lstStyle/>
          <a:p>
            <a:r>
              <a:rPr lang="en-US" dirty="0" smtClean="0"/>
              <a:t>Scale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0</a:t>
            </a:r>
            <a:r>
              <a:rPr lang="en-US" dirty="0" smtClean="0"/>
              <a:t> by 1/0.7</a:t>
            </a:r>
          </a:p>
          <a:p>
            <a:pPr lvl="1"/>
            <a:r>
              <a:rPr lang="en-US" dirty="0" smtClean="0"/>
              <a:t>i.e. 1/&lt;</a:t>
            </a:r>
            <a:r>
              <a:rPr lang="en-US" dirty="0" err="1" smtClean="0"/>
              <a:t>Z</a:t>
            </a:r>
            <a:r>
              <a:rPr lang="en-US" baseline="-25000" dirty="0" err="1" smtClean="0"/>
              <a:t>leading</a:t>
            </a:r>
            <a:r>
              <a:rPr lang="en-US" dirty="0" smtClean="0"/>
              <a:t>&gt;</a:t>
            </a:r>
          </a:p>
          <a:p>
            <a:r>
              <a:rPr lang="en-US" dirty="0" smtClean="0"/>
              <a:t>Agreement is excellent</a:t>
            </a:r>
          </a:p>
          <a:p>
            <a:endParaRPr lang="en-US" dirty="0" smtClean="0"/>
          </a:p>
          <a:p>
            <a:r>
              <a:rPr lang="en-US" dirty="0" err="1" smtClean="0"/>
              <a:t>R</a:t>
            </a:r>
            <a:r>
              <a:rPr lang="en-US" baseline="-25000" dirty="0" err="1" smtClean="0"/>
              <a:t>cp</a:t>
            </a:r>
            <a:r>
              <a:rPr lang="en-US" dirty="0" smtClean="0"/>
              <a:t> shows strong</a:t>
            </a:r>
          </a:p>
          <a:p>
            <a:pPr>
              <a:buNone/>
            </a:pPr>
            <a:r>
              <a:rPr lang="en-US" dirty="0" smtClean="0"/>
              <a:t>centrality dependence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750" y="590550"/>
            <a:ext cx="5393959" cy="59257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6684" y="3847159"/>
            <a:ext cx="3431066" cy="2382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buNone/>
            </a:pP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Autocorrelation?</a:t>
            </a:r>
          </a:p>
          <a:p>
            <a:pPr>
              <a:spcAft>
                <a:spcPts val="0"/>
              </a:spcAft>
              <a:buNone/>
            </a:pPr>
            <a:r>
              <a:rPr lang="en-US" sz="2400" i="1" dirty="0" smtClean="0">
                <a:solidFill>
                  <a:srgbClr val="000000"/>
                </a:solidFill>
              </a:rPr>
              <a:t>How does the presence of a jet with </a:t>
            </a:r>
            <a:r>
              <a:rPr lang="en-US" sz="2400" i="1" dirty="0" err="1" smtClean="0">
                <a:solidFill>
                  <a:srgbClr val="000000"/>
                </a:solidFill>
              </a:rPr>
              <a:t>p</a:t>
            </a:r>
            <a:r>
              <a:rPr lang="en-US" sz="2400" i="1" baseline="-25000" dirty="0" err="1" smtClean="0">
                <a:solidFill>
                  <a:srgbClr val="000000"/>
                </a:solidFill>
              </a:rPr>
              <a:t>T</a:t>
            </a:r>
            <a:r>
              <a:rPr lang="en-US" sz="2400" i="1" dirty="0" smtClean="0">
                <a:solidFill>
                  <a:srgbClr val="000000"/>
                </a:solidFill>
              </a:rPr>
              <a:t>&gt;10 </a:t>
            </a:r>
            <a:r>
              <a:rPr lang="en-US" sz="2400" i="1" dirty="0" err="1" smtClean="0">
                <a:solidFill>
                  <a:srgbClr val="000000"/>
                </a:solidFill>
              </a:rPr>
              <a:t>GeV/c</a:t>
            </a:r>
            <a:r>
              <a:rPr lang="en-US" sz="2400" i="1" dirty="0" smtClean="0">
                <a:solidFill>
                  <a:srgbClr val="000000"/>
                </a:solidFill>
              </a:rPr>
              <a:t> modify definition of a “peripheral  </a:t>
            </a:r>
            <a:r>
              <a:rPr lang="en-US" sz="2400" i="1" dirty="0" err="1" smtClean="0">
                <a:solidFill>
                  <a:srgbClr val="000000"/>
                </a:solidFill>
              </a:rPr>
              <a:t>d+Au</a:t>
            </a:r>
            <a:r>
              <a:rPr lang="en-US" sz="2400" i="1" dirty="0" smtClean="0">
                <a:solidFill>
                  <a:srgbClr val="000000"/>
                </a:solidFill>
              </a:rPr>
              <a:t> collision”?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3F185-96A2-3D44-8461-0DC66E525991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248400"/>
            <a:ext cx="2895600" cy="30777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WWND – PHENIX Jets - Jacak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1366"/>
          <a:stretch>
            <a:fillRect/>
          </a:stretch>
        </p:blipFill>
        <p:spPr>
          <a:xfrm>
            <a:off x="0" y="0"/>
            <a:ext cx="9144000" cy="6877050"/>
          </a:xfrm>
          <a:prstGeom prst="rect">
            <a:avLst/>
          </a:prstGeom>
        </p:spPr>
      </p:pic>
      <p:pic>
        <p:nvPicPr>
          <p:cNvPr id="5" name="Picture 4" descr="run_5_cu_cu_event_display_mono_0.pdf.gif"/>
          <p:cNvPicPr>
            <a:picLocks noChangeAspect="1"/>
          </p:cNvPicPr>
          <p:nvPr/>
        </p:nvPicPr>
        <p:blipFill>
          <a:blip r:embed="rId3"/>
          <a:srcRect t="6926" b="1534"/>
          <a:stretch>
            <a:fillRect/>
          </a:stretch>
        </p:blipFill>
        <p:spPr>
          <a:xfrm>
            <a:off x="6976020" y="774700"/>
            <a:ext cx="2167980" cy="22733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685800" y="1117600"/>
            <a:ext cx="2997200" cy="7493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pitchFamily="-109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2245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3F185-96A2-3D44-8461-0DC66E525991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248400"/>
            <a:ext cx="2895600" cy="30777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WWND – PHENIX Jets - Jacak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r="1776"/>
          <a:stretch>
            <a:fillRect/>
          </a:stretch>
        </p:blipFill>
        <p:spPr>
          <a:xfrm>
            <a:off x="12700" y="0"/>
            <a:ext cx="9131300" cy="6883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21000" y="6147257"/>
            <a:ext cx="6248225" cy="523220"/>
          </a:xfrm>
          <a:prstGeom prst="rect">
            <a:avLst/>
          </a:prstGeom>
          <a:solidFill>
            <a:srgbClr val="F3FA44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Key issue is event-to-event fluctuations!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9129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3F185-96A2-3D44-8461-0DC66E525991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248400"/>
            <a:ext cx="2895600" cy="30777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WWND – PHENIX Jets - Jacak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6350"/>
            <a:ext cx="9105900" cy="6845300"/>
          </a:xfrm>
          <a:prstGeom prst="rect">
            <a:avLst/>
          </a:prstGeom>
        </p:spPr>
      </p:pic>
      <p:pic>
        <p:nvPicPr>
          <p:cNvPr id="5" name="Picture 4" descr="run_5_cu_cu_dphi_fr.pdf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00" y="852191"/>
            <a:ext cx="5473700" cy="392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921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06B28-BACE-114A-BBBF-437DAC766DDE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921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82550"/>
            <a:ext cx="8737600" cy="457200"/>
          </a:xfrm>
        </p:spPr>
        <p:txBody>
          <a:bodyPr/>
          <a:lstStyle/>
          <a:p>
            <a:r>
              <a:rPr lang="en-US" dirty="0" smtClean="0"/>
              <a:t>Early RHIC result: jets are suppressed!</a:t>
            </a:r>
            <a:endParaRPr lang="en-US" dirty="0"/>
          </a:p>
        </p:txBody>
      </p:sp>
      <p:grpSp>
        <p:nvGrpSpPr>
          <p:cNvPr id="119" name="Group 118"/>
          <p:cNvGrpSpPr>
            <a:grpSpLocks/>
          </p:cNvGrpSpPr>
          <p:nvPr/>
        </p:nvGrpSpPr>
        <p:grpSpPr bwMode="auto">
          <a:xfrm>
            <a:off x="3081604" y="2216612"/>
            <a:ext cx="1644898" cy="1481655"/>
            <a:chOff x="1968" y="816"/>
            <a:chExt cx="3696" cy="3408"/>
          </a:xfrm>
        </p:grpSpPr>
        <p:sp>
          <p:nvSpPr>
            <p:cNvPr id="120" name="Rectangle 119"/>
            <p:cNvSpPr>
              <a:spLocks noChangeArrowheads="1"/>
            </p:cNvSpPr>
            <p:nvPr/>
          </p:nvSpPr>
          <p:spPr bwMode="auto">
            <a:xfrm>
              <a:off x="1968" y="816"/>
              <a:ext cx="3696" cy="3408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21" name="Rectangle 120"/>
            <p:cNvSpPr>
              <a:spLocks noChangeArrowheads="1"/>
            </p:cNvSpPr>
            <p:nvPr/>
          </p:nvSpPr>
          <p:spPr bwMode="auto">
            <a:xfrm>
              <a:off x="2112" y="864"/>
              <a:ext cx="3504" cy="3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122" name="Group 121"/>
            <p:cNvGrpSpPr>
              <a:grpSpLocks/>
            </p:cNvGrpSpPr>
            <p:nvPr/>
          </p:nvGrpSpPr>
          <p:grpSpPr bwMode="auto">
            <a:xfrm>
              <a:off x="2784" y="1536"/>
              <a:ext cx="2400" cy="2448"/>
              <a:chOff x="2448" y="1344"/>
              <a:chExt cx="2400" cy="2448"/>
            </a:xfrm>
          </p:grpSpPr>
          <p:sp>
            <p:nvSpPr>
              <p:cNvPr id="202" name="Oval 8"/>
              <p:cNvSpPr>
                <a:spLocks noChangeArrowheads="1"/>
              </p:cNvSpPr>
              <p:nvPr/>
            </p:nvSpPr>
            <p:spPr bwMode="auto">
              <a:xfrm>
                <a:off x="2448" y="1440"/>
                <a:ext cx="2352" cy="2352"/>
              </a:xfrm>
              <a:prstGeom prst="ellipse">
                <a:avLst/>
              </a:prstGeom>
              <a:gradFill rotWithShape="0"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3" name="Oval 9"/>
              <p:cNvSpPr>
                <a:spLocks noChangeArrowheads="1"/>
              </p:cNvSpPr>
              <p:nvPr/>
            </p:nvSpPr>
            <p:spPr bwMode="auto">
              <a:xfrm rot="-2911999">
                <a:off x="3960" y="1320"/>
                <a:ext cx="528" cy="1248"/>
              </a:xfrm>
              <a:prstGeom prst="ellipse">
                <a:avLst/>
              </a:prstGeom>
              <a:solidFill>
                <a:schemeClr val="hlink">
                  <a:alpha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4" name="Line 10"/>
              <p:cNvSpPr>
                <a:spLocks noChangeShapeType="1"/>
              </p:cNvSpPr>
              <p:nvPr/>
            </p:nvSpPr>
            <p:spPr bwMode="auto">
              <a:xfrm flipV="1">
                <a:off x="4272" y="1344"/>
                <a:ext cx="480" cy="576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23" name="Line 11"/>
            <p:cNvSpPr>
              <a:spLocks noChangeShapeType="1"/>
            </p:cNvSpPr>
            <p:nvPr/>
          </p:nvSpPr>
          <p:spPr bwMode="auto">
            <a:xfrm flipV="1">
              <a:off x="4896" y="1200"/>
              <a:ext cx="240" cy="33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24" name="Line 12"/>
            <p:cNvSpPr>
              <a:spLocks noChangeShapeType="1"/>
            </p:cNvSpPr>
            <p:nvPr/>
          </p:nvSpPr>
          <p:spPr bwMode="auto">
            <a:xfrm flipV="1">
              <a:off x="4800" y="1392"/>
              <a:ext cx="384" cy="24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25" name="Line 13"/>
            <p:cNvSpPr>
              <a:spLocks noChangeShapeType="1"/>
            </p:cNvSpPr>
            <p:nvPr/>
          </p:nvSpPr>
          <p:spPr bwMode="auto">
            <a:xfrm flipV="1">
              <a:off x="4944" y="1200"/>
              <a:ext cx="384" cy="2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26" name="Line 14"/>
            <p:cNvSpPr>
              <a:spLocks noChangeShapeType="1"/>
            </p:cNvSpPr>
            <p:nvPr/>
          </p:nvSpPr>
          <p:spPr bwMode="auto">
            <a:xfrm flipV="1">
              <a:off x="4416" y="1104"/>
              <a:ext cx="912" cy="91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27" name="Line 15"/>
            <p:cNvSpPr>
              <a:spLocks noChangeShapeType="1"/>
            </p:cNvSpPr>
            <p:nvPr/>
          </p:nvSpPr>
          <p:spPr bwMode="auto">
            <a:xfrm flipV="1">
              <a:off x="3504" y="2224"/>
              <a:ext cx="1152" cy="992"/>
            </a:xfrm>
            <a:prstGeom prst="line">
              <a:avLst/>
            </a:prstGeom>
            <a:noFill/>
            <a:ln w="57150">
              <a:solidFill>
                <a:srgbClr val="99FF33"/>
              </a:solidFill>
              <a:round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28" name="Line 16"/>
            <p:cNvSpPr>
              <a:spLocks noChangeShapeType="1"/>
            </p:cNvSpPr>
            <p:nvPr/>
          </p:nvSpPr>
          <p:spPr bwMode="auto">
            <a:xfrm flipH="1">
              <a:off x="3120" y="3360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129" name="Group 17"/>
            <p:cNvGrpSpPr>
              <a:grpSpLocks/>
            </p:cNvGrpSpPr>
            <p:nvPr/>
          </p:nvGrpSpPr>
          <p:grpSpPr bwMode="auto">
            <a:xfrm>
              <a:off x="4439" y="1990"/>
              <a:ext cx="248" cy="230"/>
              <a:chOff x="4151" y="1798"/>
              <a:chExt cx="248" cy="230"/>
            </a:xfrm>
          </p:grpSpPr>
          <p:sp>
            <p:nvSpPr>
              <p:cNvPr id="199" name="Freeform 18"/>
              <p:cNvSpPr>
                <a:spLocks noChangeAspect="1"/>
              </p:cNvSpPr>
              <p:nvPr/>
            </p:nvSpPr>
            <p:spPr bwMode="auto">
              <a:xfrm rot="-8114256" flipH="1" flipV="1">
                <a:off x="4151" y="1798"/>
                <a:ext cx="106" cy="90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19"/>
              <p:cNvSpPr>
                <a:spLocks noChangeAspect="1"/>
              </p:cNvSpPr>
              <p:nvPr/>
            </p:nvSpPr>
            <p:spPr bwMode="auto">
              <a:xfrm rot="-8114256" flipH="1" flipV="1">
                <a:off x="4223" y="1867"/>
                <a:ext cx="106" cy="91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20"/>
              <p:cNvSpPr>
                <a:spLocks noChangeAspect="1"/>
              </p:cNvSpPr>
              <p:nvPr/>
            </p:nvSpPr>
            <p:spPr bwMode="auto">
              <a:xfrm rot="-8114256" flipH="1" flipV="1">
                <a:off x="4294" y="1938"/>
                <a:ext cx="105" cy="90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0" name="Line 21"/>
            <p:cNvSpPr>
              <a:spLocks noChangeShapeType="1"/>
            </p:cNvSpPr>
            <p:nvPr/>
          </p:nvSpPr>
          <p:spPr bwMode="auto">
            <a:xfrm flipH="1">
              <a:off x="1968" y="2016"/>
              <a:ext cx="2448" cy="0"/>
            </a:xfrm>
            <a:prstGeom prst="line">
              <a:avLst/>
            </a:prstGeom>
            <a:noFill/>
            <a:ln w="57150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1" name="Line 22"/>
            <p:cNvSpPr>
              <a:spLocks noChangeShapeType="1"/>
            </p:cNvSpPr>
            <p:nvPr/>
          </p:nvSpPr>
          <p:spPr bwMode="auto">
            <a:xfrm flipV="1">
              <a:off x="4656" y="2208"/>
              <a:ext cx="1008" cy="0"/>
            </a:xfrm>
            <a:prstGeom prst="line">
              <a:avLst/>
            </a:prstGeom>
            <a:noFill/>
            <a:ln w="57150">
              <a:solidFill>
                <a:srgbClr val="99FF3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2" name="Freeform 23"/>
            <p:cNvSpPr>
              <a:spLocks noChangeAspect="1"/>
            </p:cNvSpPr>
            <p:nvPr/>
          </p:nvSpPr>
          <p:spPr bwMode="auto">
            <a:xfrm rot="-1156184">
              <a:off x="3786" y="2700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24"/>
            <p:cNvSpPr>
              <a:spLocks noChangeAspect="1"/>
            </p:cNvSpPr>
            <p:nvPr/>
          </p:nvSpPr>
          <p:spPr bwMode="auto">
            <a:xfrm rot="-1156184">
              <a:off x="3847" y="2679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25"/>
            <p:cNvSpPr>
              <a:spLocks noChangeAspect="1"/>
            </p:cNvSpPr>
            <p:nvPr/>
          </p:nvSpPr>
          <p:spPr bwMode="auto">
            <a:xfrm rot="-1156184">
              <a:off x="3908" y="2657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26"/>
            <p:cNvSpPr>
              <a:spLocks noChangeAspect="1"/>
            </p:cNvSpPr>
            <p:nvPr/>
          </p:nvSpPr>
          <p:spPr bwMode="auto">
            <a:xfrm rot="-1156184">
              <a:off x="3969" y="2635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27"/>
            <p:cNvSpPr>
              <a:spLocks noChangeAspect="1"/>
            </p:cNvSpPr>
            <p:nvPr/>
          </p:nvSpPr>
          <p:spPr bwMode="auto">
            <a:xfrm rot="-1156184">
              <a:off x="4029" y="2613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28"/>
            <p:cNvSpPr>
              <a:spLocks noChangeAspect="1"/>
            </p:cNvSpPr>
            <p:nvPr/>
          </p:nvSpPr>
          <p:spPr bwMode="auto">
            <a:xfrm rot="-1156184">
              <a:off x="4090" y="2592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38" name="Group 29"/>
            <p:cNvGrpSpPr>
              <a:grpSpLocks noChangeAspect="1"/>
            </p:cNvGrpSpPr>
            <p:nvPr/>
          </p:nvGrpSpPr>
          <p:grpSpPr bwMode="auto">
            <a:xfrm rot="-4182604">
              <a:off x="3501" y="3150"/>
              <a:ext cx="455" cy="61"/>
              <a:chOff x="804" y="3206"/>
              <a:chExt cx="2344" cy="314"/>
            </a:xfrm>
          </p:grpSpPr>
          <p:sp>
            <p:nvSpPr>
              <p:cNvPr id="192" name="Freeform 30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Freeform 31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Freeform 32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Freeform 33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Freeform 34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35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Freeform 36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9" name="Freeform 37"/>
            <p:cNvSpPr>
              <a:spLocks noChangeAspect="1"/>
            </p:cNvSpPr>
            <p:nvPr/>
          </p:nvSpPr>
          <p:spPr bwMode="auto">
            <a:xfrm rot="-4182604">
              <a:off x="3934" y="2935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38"/>
            <p:cNvSpPr>
              <a:spLocks noChangeAspect="1"/>
            </p:cNvSpPr>
            <p:nvPr/>
          </p:nvSpPr>
          <p:spPr bwMode="auto">
            <a:xfrm rot="-4182604">
              <a:off x="3956" y="2875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39"/>
            <p:cNvSpPr>
              <a:spLocks noChangeAspect="1"/>
            </p:cNvSpPr>
            <p:nvPr/>
          </p:nvSpPr>
          <p:spPr bwMode="auto">
            <a:xfrm rot="-4182604">
              <a:off x="3977" y="2813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40"/>
            <p:cNvSpPr>
              <a:spLocks noChangeAspect="1"/>
            </p:cNvSpPr>
            <p:nvPr/>
          </p:nvSpPr>
          <p:spPr bwMode="auto">
            <a:xfrm rot="-4182604">
              <a:off x="4000" y="2753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3" name="Group 41"/>
            <p:cNvGrpSpPr>
              <a:grpSpLocks/>
            </p:cNvGrpSpPr>
            <p:nvPr/>
          </p:nvGrpSpPr>
          <p:grpSpPr bwMode="auto">
            <a:xfrm>
              <a:off x="3264" y="3121"/>
              <a:ext cx="326" cy="60"/>
              <a:chOff x="3264" y="2881"/>
              <a:chExt cx="326" cy="60"/>
            </a:xfrm>
          </p:grpSpPr>
          <p:sp>
            <p:nvSpPr>
              <p:cNvPr id="187" name="Freeform 42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43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Freeform 44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Freeform 45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Freeform 46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4" name="Group 47"/>
            <p:cNvGrpSpPr>
              <a:grpSpLocks/>
            </p:cNvGrpSpPr>
            <p:nvPr/>
          </p:nvGrpSpPr>
          <p:grpSpPr bwMode="auto">
            <a:xfrm>
              <a:off x="3552" y="2628"/>
              <a:ext cx="384" cy="60"/>
              <a:chOff x="3264" y="2881"/>
              <a:chExt cx="326" cy="60"/>
            </a:xfrm>
          </p:grpSpPr>
          <p:sp>
            <p:nvSpPr>
              <p:cNvPr id="182" name="Freeform 48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49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50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Freeform 51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Freeform 52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5" name="Group 53"/>
            <p:cNvGrpSpPr>
              <a:grpSpLocks/>
            </p:cNvGrpSpPr>
            <p:nvPr/>
          </p:nvGrpSpPr>
          <p:grpSpPr bwMode="auto">
            <a:xfrm>
              <a:off x="3504" y="2820"/>
              <a:ext cx="384" cy="60"/>
              <a:chOff x="3264" y="2881"/>
              <a:chExt cx="326" cy="60"/>
            </a:xfrm>
          </p:grpSpPr>
          <p:sp>
            <p:nvSpPr>
              <p:cNvPr id="177" name="Freeform 54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55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56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57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58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6" name="Group 59"/>
            <p:cNvGrpSpPr>
              <a:grpSpLocks/>
            </p:cNvGrpSpPr>
            <p:nvPr/>
          </p:nvGrpSpPr>
          <p:grpSpPr bwMode="auto">
            <a:xfrm rot="5045631">
              <a:off x="3618" y="3330"/>
              <a:ext cx="384" cy="60"/>
              <a:chOff x="3264" y="2881"/>
              <a:chExt cx="326" cy="60"/>
            </a:xfrm>
          </p:grpSpPr>
          <p:sp>
            <p:nvSpPr>
              <p:cNvPr id="172" name="Freeform 60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61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Freeform 62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Freeform 63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64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7" name="Group 65"/>
            <p:cNvGrpSpPr>
              <a:grpSpLocks/>
            </p:cNvGrpSpPr>
            <p:nvPr/>
          </p:nvGrpSpPr>
          <p:grpSpPr bwMode="auto">
            <a:xfrm rot="7829463">
              <a:off x="3186" y="3282"/>
              <a:ext cx="384" cy="60"/>
              <a:chOff x="3264" y="2881"/>
              <a:chExt cx="326" cy="60"/>
            </a:xfrm>
          </p:grpSpPr>
          <p:sp>
            <p:nvSpPr>
              <p:cNvPr id="167" name="Freeform 66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67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Freeform 68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Freeform 69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70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8" name="Line 71"/>
            <p:cNvSpPr>
              <a:spLocks noChangeShapeType="1"/>
            </p:cNvSpPr>
            <p:nvPr/>
          </p:nvSpPr>
          <p:spPr bwMode="auto">
            <a:xfrm flipH="1">
              <a:off x="3168" y="3312"/>
              <a:ext cx="240" cy="43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49" name="Line 72"/>
            <p:cNvSpPr>
              <a:spLocks noChangeShapeType="1"/>
            </p:cNvSpPr>
            <p:nvPr/>
          </p:nvSpPr>
          <p:spPr bwMode="auto">
            <a:xfrm flipH="1">
              <a:off x="3552" y="3216"/>
              <a:ext cx="144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50" name="Line 73"/>
            <p:cNvSpPr>
              <a:spLocks noChangeShapeType="1"/>
            </p:cNvSpPr>
            <p:nvPr/>
          </p:nvSpPr>
          <p:spPr bwMode="auto">
            <a:xfrm flipH="1">
              <a:off x="3648" y="3312"/>
              <a:ext cx="144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51" name="Line 74"/>
            <p:cNvSpPr>
              <a:spLocks noChangeShapeType="1"/>
            </p:cNvSpPr>
            <p:nvPr/>
          </p:nvSpPr>
          <p:spPr bwMode="auto">
            <a:xfrm flipH="1">
              <a:off x="3408" y="2880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52" name="Line 75"/>
            <p:cNvSpPr>
              <a:spLocks noChangeShapeType="1"/>
            </p:cNvSpPr>
            <p:nvPr/>
          </p:nvSpPr>
          <p:spPr bwMode="auto">
            <a:xfrm flipH="1" flipV="1">
              <a:off x="3072" y="3072"/>
              <a:ext cx="336" cy="4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53" name="Line 76"/>
            <p:cNvSpPr>
              <a:spLocks noChangeShapeType="1"/>
            </p:cNvSpPr>
            <p:nvPr/>
          </p:nvSpPr>
          <p:spPr bwMode="auto">
            <a:xfrm flipH="1">
              <a:off x="3120" y="3168"/>
              <a:ext cx="144" cy="4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54" name="Line 77"/>
            <p:cNvSpPr>
              <a:spLocks noChangeShapeType="1"/>
            </p:cNvSpPr>
            <p:nvPr/>
          </p:nvSpPr>
          <p:spPr bwMode="auto">
            <a:xfrm flipH="1">
              <a:off x="3984" y="2928"/>
              <a:ext cx="0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55" name="Line 78"/>
            <p:cNvSpPr>
              <a:spLocks noChangeShapeType="1"/>
            </p:cNvSpPr>
            <p:nvPr/>
          </p:nvSpPr>
          <p:spPr bwMode="auto">
            <a:xfrm>
              <a:off x="3792" y="3456"/>
              <a:ext cx="96" cy="2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56" name="Line 79"/>
            <p:cNvSpPr>
              <a:spLocks noChangeShapeType="1"/>
            </p:cNvSpPr>
            <p:nvPr/>
          </p:nvSpPr>
          <p:spPr bwMode="auto">
            <a:xfrm flipH="1">
              <a:off x="3648" y="3504"/>
              <a:ext cx="144" cy="33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57" name="Line 80"/>
            <p:cNvSpPr>
              <a:spLocks noChangeShapeType="1"/>
            </p:cNvSpPr>
            <p:nvPr/>
          </p:nvSpPr>
          <p:spPr bwMode="auto">
            <a:xfrm flipH="1">
              <a:off x="3360" y="2688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58" name="Line 81"/>
            <p:cNvSpPr>
              <a:spLocks noChangeShapeType="1"/>
            </p:cNvSpPr>
            <p:nvPr/>
          </p:nvSpPr>
          <p:spPr bwMode="auto">
            <a:xfrm flipH="1" flipV="1">
              <a:off x="3504" y="2496"/>
              <a:ext cx="288" cy="14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59" name="Freeform 82"/>
            <p:cNvSpPr>
              <a:spLocks noChangeAspect="1"/>
            </p:cNvSpPr>
            <p:nvPr/>
          </p:nvSpPr>
          <p:spPr bwMode="auto">
            <a:xfrm rot="-1156184">
              <a:off x="3264" y="2561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83"/>
            <p:cNvSpPr>
              <a:spLocks noChangeAspect="1"/>
            </p:cNvSpPr>
            <p:nvPr/>
          </p:nvSpPr>
          <p:spPr bwMode="auto">
            <a:xfrm rot="-1156184">
              <a:off x="3325" y="2539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84"/>
            <p:cNvSpPr>
              <a:spLocks noChangeAspect="1"/>
            </p:cNvSpPr>
            <p:nvPr/>
          </p:nvSpPr>
          <p:spPr bwMode="auto">
            <a:xfrm rot="-1156184">
              <a:off x="3385" y="2517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85"/>
            <p:cNvSpPr>
              <a:spLocks noChangeAspect="1"/>
            </p:cNvSpPr>
            <p:nvPr/>
          </p:nvSpPr>
          <p:spPr bwMode="auto">
            <a:xfrm rot="-1156184">
              <a:off x="3446" y="2496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86"/>
            <p:cNvSpPr>
              <a:spLocks noChangeAspect="1"/>
            </p:cNvSpPr>
            <p:nvPr/>
          </p:nvSpPr>
          <p:spPr bwMode="auto">
            <a:xfrm rot="-4182604">
              <a:off x="3547" y="3642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87"/>
            <p:cNvSpPr>
              <a:spLocks noChangeAspect="1"/>
            </p:cNvSpPr>
            <p:nvPr/>
          </p:nvSpPr>
          <p:spPr bwMode="auto">
            <a:xfrm rot="-4182604">
              <a:off x="3569" y="3582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88"/>
            <p:cNvSpPr>
              <a:spLocks noChangeAspect="1"/>
            </p:cNvSpPr>
            <p:nvPr/>
          </p:nvSpPr>
          <p:spPr bwMode="auto">
            <a:xfrm rot="-4182604">
              <a:off x="3590" y="3520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89"/>
            <p:cNvSpPr>
              <a:spLocks noChangeAspect="1"/>
            </p:cNvSpPr>
            <p:nvPr/>
          </p:nvSpPr>
          <p:spPr bwMode="auto">
            <a:xfrm rot="-4182604">
              <a:off x="3613" y="3460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07" name="Picture 4" descr="ra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5259387" y="-97967"/>
            <a:ext cx="3198813" cy="4570413"/>
          </a:xfrm>
          <a:prstGeom prst="rect">
            <a:avLst/>
          </a:prstGeom>
          <a:noFill/>
        </p:spPr>
      </p:pic>
      <p:sp>
        <p:nvSpPr>
          <p:cNvPr id="209" name="Rectangle 10"/>
          <p:cNvSpPr>
            <a:spLocks noChangeArrowheads="1"/>
          </p:cNvSpPr>
          <p:nvPr/>
        </p:nvSpPr>
        <p:spPr bwMode="auto">
          <a:xfrm>
            <a:off x="106041" y="942417"/>
            <a:ext cx="4467546" cy="1274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i="1" dirty="0" smtClean="0">
                <a:latin typeface="+mn-lt"/>
              </a:rPr>
              <a:t> </a:t>
            </a:r>
            <a:r>
              <a:rPr lang="en-US" sz="2400" i="1" dirty="0" smtClean="0">
                <a:latin typeface="+mn-lt"/>
                <a:cs typeface="Arial"/>
              </a:rPr>
              <a:t>Colored particles suffer    	large energy loss</a:t>
            </a:r>
          </a:p>
          <a:p>
            <a:pPr>
              <a:buNone/>
            </a:pPr>
            <a:r>
              <a:rPr lang="en-US" sz="2400" i="1" dirty="0" smtClean="0">
                <a:latin typeface="+mn-lt"/>
                <a:cs typeface="Arial"/>
              </a:rPr>
              <a:t>to high </a:t>
            </a:r>
            <a:r>
              <a:rPr lang="en-US" sz="2400" i="1" dirty="0" err="1" smtClean="0">
                <a:latin typeface="+mn-lt"/>
              </a:rPr>
              <a:t>p</a:t>
            </a:r>
            <a:r>
              <a:rPr lang="en-US" sz="2400" i="1" baseline="-25000" dirty="0" err="1" smtClean="0">
                <a:latin typeface="+mn-lt"/>
              </a:rPr>
              <a:t>T</a:t>
            </a:r>
            <a:r>
              <a:rPr lang="en-US" sz="2400" i="1" baseline="-25000" dirty="0" smtClean="0">
                <a:latin typeface="+mn-lt"/>
              </a:rPr>
              <a:t> </a:t>
            </a:r>
            <a:r>
              <a:rPr lang="en-US" sz="2400" i="1" dirty="0">
                <a:latin typeface="+mn-lt"/>
              </a:rPr>
              <a:t> </a:t>
            </a:r>
            <a:r>
              <a:rPr lang="en-US" sz="2400" i="1" dirty="0" smtClean="0">
                <a:latin typeface="+mn-lt"/>
              </a:rPr>
              <a:t>(very high at LHC)</a:t>
            </a:r>
            <a:endParaRPr lang="en-US" sz="2400" i="1" baseline="-25000" dirty="0">
              <a:latin typeface="+mn-lt"/>
            </a:endParaRPr>
          </a:p>
        </p:txBody>
      </p:sp>
      <p:sp>
        <p:nvSpPr>
          <p:cNvPr id="210" name="Rectangle 3"/>
          <p:cNvSpPr txBox="1">
            <a:spLocks noChangeArrowheads="1"/>
          </p:cNvSpPr>
          <p:nvPr/>
        </p:nvSpPr>
        <p:spPr bwMode="auto">
          <a:xfrm>
            <a:off x="4566915" y="3976527"/>
            <a:ext cx="4577085" cy="216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defRPr sz="2400" b="1">
                <a:solidFill>
                  <a:schemeClr val="hlink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Monotype Sorts" charset="2"/>
              <a:defRPr sz="2400" b="1">
                <a:solidFill>
                  <a:schemeClr val="hlink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buFont typeface="Monotype Sorts" charset="2"/>
              <a:buNone/>
            </a:pPr>
            <a:r>
              <a:rPr lang="en-US" dirty="0" err="1" smtClean="0"/>
              <a:t>pQCD</a:t>
            </a:r>
            <a:r>
              <a:rPr lang="en-US" dirty="0" smtClean="0"/>
              <a:t> (g radiation dominated) works fine for light hadrons</a:t>
            </a:r>
          </a:p>
          <a:p>
            <a:pPr>
              <a:buFont typeface="Monotype Sorts" charset="2"/>
              <a:buNone/>
            </a:pPr>
            <a:r>
              <a:rPr lang="en-US" dirty="0" smtClean="0"/>
              <a:t>Heavy quarks</a:t>
            </a:r>
            <a:r>
              <a:rPr lang="en-US" dirty="0"/>
              <a:t>:</a:t>
            </a:r>
            <a:r>
              <a:rPr lang="en-US" dirty="0" smtClean="0"/>
              <a:t> not</a:t>
            </a:r>
          </a:p>
          <a:p>
            <a:pPr>
              <a:buFont typeface="Monotype Sorts" charset="2"/>
              <a:buNone/>
            </a:pPr>
            <a:r>
              <a:rPr lang="en-US" dirty="0" smtClean="0"/>
              <a:t>radiation + collisional energy loss?</a:t>
            </a:r>
          </a:p>
          <a:p>
            <a:pPr>
              <a:buFont typeface="Monotype Sorts" charset="2"/>
              <a:buNone/>
            </a:pPr>
            <a:r>
              <a:rPr lang="en-US" dirty="0" smtClean="0"/>
              <a:t>  or a different mechanism?</a:t>
            </a:r>
            <a:endParaRPr lang="en-US" dirty="0"/>
          </a:p>
        </p:txBody>
      </p:sp>
      <p:pic>
        <p:nvPicPr>
          <p:cNvPr id="2" name="Picture 1" descr="phenix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3" b="30972"/>
          <a:stretch/>
        </p:blipFill>
        <p:spPr>
          <a:xfrm>
            <a:off x="5829715" y="786317"/>
            <a:ext cx="774286" cy="2636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021" y="3630854"/>
            <a:ext cx="4386262" cy="3233523"/>
            <a:chOff x="4021" y="3630854"/>
            <a:chExt cx="4386262" cy="3233523"/>
          </a:xfrm>
        </p:grpSpPr>
        <p:grpSp>
          <p:nvGrpSpPr>
            <p:cNvPr id="921733" name="Group 133"/>
            <p:cNvGrpSpPr>
              <a:grpSpLocks/>
            </p:cNvGrpSpPr>
            <p:nvPr/>
          </p:nvGrpSpPr>
          <p:grpSpPr bwMode="auto">
            <a:xfrm>
              <a:off x="4021" y="3630854"/>
              <a:ext cx="4386262" cy="3233523"/>
              <a:chOff x="149" y="2264"/>
              <a:chExt cx="2544" cy="1575"/>
            </a:xfrm>
          </p:grpSpPr>
          <p:sp>
            <p:nvSpPr>
              <p:cNvPr id="921731" name="Rectangle 131"/>
              <p:cNvSpPr>
                <a:spLocks noChangeArrowheads="1"/>
              </p:cNvSpPr>
              <p:nvPr/>
            </p:nvSpPr>
            <p:spPr bwMode="auto">
              <a:xfrm>
                <a:off x="149" y="2268"/>
                <a:ext cx="2544" cy="155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921730" name="Group 130"/>
              <p:cNvGrpSpPr>
                <a:grpSpLocks/>
              </p:cNvGrpSpPr>
              <p:nvPr/>
            </p:nvGrpSpPr>
            <p:grpSpPr bwMode="auto">
              <a:xfrm>
                <a:off x="149" y="2264"/>
                <a:ext cx="2482" cy="1575"/>
                <a:chOff x="149" y="2268"/>
                <a:chExt cx="2482" cy="1575"/>
              </a:xfrm>
            </p:grpSpPr>
            <p:pic>
              <p:nvPicPr>
                <p:cNvPr id="921697" name="Picture 97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 t="53125"/>
                <a:stretch>
                  <a:fillRect/>
                </a:stretch>
              </p:blipFill>
              <p:spPr bwMode="auto">
                <a:xfrm>
                  <a:off x="176" y="2384"/>
                  <a:ext cx="2389" cy="1459"/>
                </a:xfrm>
                <a:prstGeom prst="rect">
                  <a:avLst/>
                </a:prstGeom>
                <a:solidFill>
                  <a:schemeClr val="bg1"/>
                </a:solidFill>
                <a:ln w="1587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921707" name="Text Box 107"/>
                <p:cNvSpPr txBox="1">
                  <a:spLocks noChangeArrowheads="1"/>
                </p:cNvSpPr>
                <p:nvPr/>
              </p:nvSpPr>
              <p:spPr bwMode="auto">
                <a:xfrm>
                  <a:off x="1093" y="3627"/>
                  <a:ext cx="1476" cy="19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buFont typeface="Monotype Sorts" pitchFamily="-1" charset="2"/>
                    <a:buNone/>
                  </a:pPr>
                  <a:r>
                    <a:rPr lang="en-US" sz="1400">
                      <a:solidFill>
                        <a:schemeClr val="tx2"/>
                      </a:solidFill>
                    </a:rPr>
                    <a:t>Pair opening angle (radians)</a:t>
                  </a:r>
                  <a:endParaRPr lang="en-US"/>
                </a:p>
              </p:txBody>
            </p:sp>
            <p:sp>
              <p:nvSpPr>
                <p:cNvPr id="921708" name="Text Box 108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-237" y="2765"/>
                  <a:ext cx="963" cy="19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buFont typeface="Monotype Sorts" pitchFamily="-1" charset="2"/>
                    <a:buNone/>
                  </a:pPr>
                  <a:r>
                    <a:rPr lang="en-US" sz="1400">
                      <a:solidFill>
                        <a:schemeClr val="tx2"/>
                      </a:solidFill>
                    </a:rPr>
                    <a:t># of pairs</a:t>
                  </a:r>
                  <a:endParaRPr lang="en-US"/>
                </a:p>
              </p:txBody>
            </p:sp>
            <p:sp>
              <p:nvSpPr>
                <p:cNvPr id="921709" name="Text Box 109"/>
                <p:cNvSpPr txBox="1">
                  <a:spLocks noChangeArrowheads="1"/>
                </p:cNvSpPr>
                <p:nvPr/>
              </p:nvSpPr>
              <p:spPr bwMode="auto">
                <a:xfrm>
                  <a:off x="1255" y="2268"/>
                  <a:ext cx="1376" cy="309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buFont typeface="Monotype Sorts" pitchFamily="-1" charset="2"/>
                    <a:buNone/>
                  </a:pPr>
                  <a:r>
                    <a:rPr lang="en-US" sz="1600" dirty="0"/>
                    <a:t>same </a:t>
                  </a:r>
                  <a:r>
                    <a:rPr lang="en-US" sz="1600" dirty="0" smtClean="0"/>
                    <a:t>jet</a:t>
                  </a:r>
                </a:p>
                <a:p>
                  <a:pPr>
                    <a:buFont typeface="Monotype Sorts" pitchFamily="-1" charset="2"/>
                    <a:buNone/>
                  </a:pPr>
                  <a:r>
                    <a:rPr lang="en-US" sz="1600" dirty="0" smtClean="0">
                      <a:solidFill>
                        <a:schemeClr val="tx2"/>
                      </a:solidFill>
                    </a:rPr>
                    <a:t>               </a:t>
                  </a:r>
                  <a:r>
                    <a:rPr lang="en-US" sz="1600" dirty="0" smtClean="0">
                      <a:solidFill>
                        <a:srgbClr val="339933"/>
                      </a:solidFill>
                    </a:rPr>
                    <a:t>opposite </a:t>
                  </a:r>
                  <a:r>
                    <a:rPr lang="en-US" sz="1600" dirty="0">
                      <a:solidFill>
                        <a:srgbClr val="339933"/>
                      </a:solidFill>
                    </a:rPr>
                    <a:t>side </a:t>
                  </a:r>
                  <a:r>
                    <a:rPr lang="en-US" sz="1600" dirty="0" smtClean="0">
                      <a:solidFill>
                        <a:srgbClr val="339933"/>
                      </a:solidFill>
                    </a:rPr>
                    <a:t>jet</a:t>
                  </a:r>
                  <a:endParaRPr lang="en-US" sz="3200" dirty="0"/>
                </a:p>
              </p:txBody>
            </p:sp>
            <p:sp>
              <p:nvSpPr>
                <p:cNvPr id="921710" name="Line 110"/>
                <p:cNvSpPr>
                  <a:spLocks noChangeShapeType="1"/>
                </p:cNvSpPr>
                <p:nvPr/>
              </p:nvSpPr>
              <p:spPr bwMode="auto">
                <a:xfrm>
                  <a:off x="1413" y="2424"/>
                  <a:ext cx="15" cy="226"/>
                </a:xfrm>
                <a:prstGeom prst="line">
                  <a:avLst/>
                </a:prstGeom>
                <a:noFill/>
                <a:ln w="19050">
                  <a:solidFill>
                    <a:schemeClr val="hlink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921711" name="Line 111"/>
                <p:cNvSpPr>
                  <a:spLocks noChangeShapeType="1"/>
                </p:cNvSpPr>
                <p:nvPr/>
              </p:nvSpPr>
              <p:spPr bwMode="auto">
                <a:xfrm flipH="1">
                  <a:off x="2312" y="2625"/>
                  <a:ext cx="131" cy="199"/>
                </a:xfrm>
                <a:prstGeom prst="line">
                  <a:avLst/>
                </a:prstGeom>
                <a:noFill/>
                <a:ln w="19050">
                  <a:solidFill>
                    <a:srgbClr val="339933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</p:grpSp>
        <p:pic>
          <p:nvPicPr>
            <p:cNvPr id="3" name="Picture 2" descr="star.gi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36" t="20281" r="16438" b="20271"/>
            <a:stretch/>
          </p:blipFill>
          <p:spPr>
            <a:xfrm>
              <a:off x="586770" y="4088211"/>
              <a:ext cx="670529" cy="55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71641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C6260-A90E-D146-987C-8F626E080A2A}" type="slidenum">
              <a:rPr lang="en-US"/>
              <a:pPr/>
              <a:t>5</a:t>
            </a:fld>
            <a:endParaRPr lang="en-US"/>
          </a:p>
        </p:txBody>
      </p:sp>
      <p:sp>
        <p:nvSpPr>
          <p:cNvPr id="927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33350"/>
            <a:ext cx="8191500" cy="457200"/>
          </a:xfrm>
        </p:spPr>
        <p:txBody>
          <a:bodyPr/>
          <a:lstStyle/>
          <a:p>
            <a:r>
              <a:rPr lang="en-US" dirty="0" smtClean="0"/>
              <a:t>Energy loss when ∞ </a:t>
            </a:r>
            <a:r>
              <a:rPr lang="en-US" dirty="0"/>
              <a:t>strong coupling</a:t>
            </a:r>
          </a:p>
        </p:txBody>
      </p:sp>
      <p:pic>
        <p:nvPicPr>
          <p:cNvPr id="9277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0625" y="4265613"/>
            <a:ext cx="6794500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7750" name="Rectangle 6"/>
          <p:cNvSpPr>
            <a:spLocks noChangeArrowheads="1"/>
          </p:cNvSpPr>
          <p:nvPr/>
        </p:nvSpPr>
        <p:spPr bwMode="auto">
          <a:xfrm>
            <a:off x="1944688" y="3948113"/>
            <a:ext cx="39505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1800" b="0" dirty="0" err="1">
                <a:solidFill>
                  <a:schemeClr val="tx1"/>
                </a:solidFill>
              </a:rPr>
              <a:t>Chesler</a:t>
            </a:r>
            <a:r>
              <a:rPr lang="en-US" sz="1800" b="0" dirty="0">
                <a:solidFill>
                  <a:schemeClr val="tx1"/>
                </a:solidFill>
              </a:rPr>
              <a:t> &amp; </a:t>
            </a:r>
            <a:r>
              <a:rPr lang="en-US" sz="1800" b="0" dirty="0" err="1">
                <a:solidFill>
                  <a:schemeClr val="tx1"/>
                </a:solidFill>
              </a:rPr>
              <a:t>Yaffe</a:t>
            </a:r>
            <a:r>
              <a:rPr lang="en-US" sz="1800" b="0" dirty="0">
                <a:solidFill>
                  <a:schemeClr val="tx1"/>
                </a:solidFill>
              </a:rPr>
              <a:t>, </a:t>
            </a:r>
            <a:r>
              <a:rPr lang="en-US" sz="1800" b="0" dirty="0" smtClean="0">
                <a:solidFill>
                  <a:schemeClr val="tx1"/>
                </a:solidFill>
              </a:rPr>
              <a:t>PRD78, 045013 (2008)</a:t>
            </a:r>
            <a:endParaRPr lang="en-US" sz="1800" b="0" dirty="0">
              <a:solidFill>
                <a:schemeClr val="tx1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06400" y="655638"/>
            <a:ext cx="8470900" cy="2641600"/>
            <a:chOff x="256" y="597"/>
            <a:chExt cx="5336" cy="1664"/>
          </a:xfrm>
        </p:grpSpPr>
        <p:pic>
          <p:nvPicPr>
            <p:cNvPr id="927749" name="Picture 5"/>
            <p:cNvPicPr>
              <a:picLocks noChangeAspect="1" noChangeArrowheads="1"/>
            </p:cNvPicPr>
            <p:nvPr/>
          </p:nvPicPr>
          <p:blipFill>
            <a:blip r:embed="rId4"/>
            <a:srcRect r="2051"/>
            <a:stretch>
              <a:fillRect/>
            </a:stretch>
          </p:blipFill>
          <p:spPr bwMode="auto">
            <a:xfrm>
              <a:off x="256" y="597"/>
              <a:ext cx="5336" cy="1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27751" name="Text Box 7"/>
            <p:cNvSpPr txBox="1">
              <a:spLocks noChangeArrowheads="1"/>
            </p:cNvSpPr>
            <p:nvPr/>
          </p:nvSpPr>
          <p:spPr bwMode="auto">
            <a:xfrm>
              <a:off x="4447" y="1333"/>
              <a:ext cx="24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i="0" dirty="0" err="1" smtClean="0">
                  <a:solidFill>
                    <a:srgbClr val="C802C3"/>
                  </a:solidFill>
                  <a:latin typeface="Symbol" pitchFamily="-110" charset="2"/>
                  <a:sym typeface="Symbol" pitchFamily="-110" charset="2"/>
                </a:rPr>
                <a:t></a:t>
              </a:r>
              <a:endParaRPr lang="en-US" sz="2400" i="0" dirty="0">
                <a:solidFill>
                  <a:srgbClr val="C802C3"/>
                </a:solidFill>
                <a:latin typeface="Symbol" pitchFamily="-110" charset="2"/>
                <a:sym typeface="Symbol" pitchFamily="-110" charset="2"/>
              </a:endParaRPr>
            </a:p>
          </p:txBody>
        </p:sp>
      </p:grpSp>
      <p:sp>
        <p:nvSpPr>
          <p:cNvPr id="927748" name="Rectangle 4"/>
          <p:cNvSpPr>
            <a:spLocks noChangeArrowheads="1"/>
          </p:cNvSpPr>
          <p:nvPr/>
        </p:nvSpPr>
        <p:spPr bwMode="auto">
          <a:xfrm>
            <a:off x="142875" y="407194"/>
            <a:ext cx="1085850" cy="3667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1800" b="0" dirty="0">
                <a:solidFill>
                  <a:schemeClr val="tx1"/>
                </a:solidFill>
              </a:rPr>
              <a:t>S. </a:t>
            </a:r>
            <a:r>
              <a:rPr lang="en-US" sz="1800" b="0" dirty="0" err="1">
                <a:solidFill>
                  <a:schemeClr val="tx1"/>
                </a:solidFill>
              </a:rPr>
              <a:t>Gubser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90625" y="3231347"/>
            <a:ext cx="7534275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buFont typeface="Monotype Sorts" pitchFamily="-110" charset="2"/>
              <a:buNone/>
            </a:pPr>
            <a:r>
              <a:rPr lang="en-US" sz="2400" i="1" dirty="0" err="1" smtClean="0">
                <a:solidFill>
                  <a:schemeClr val="accent2"/>
                </a:solidFill>
              </a:rPr>
              <a:t>T</a:t>
            </a:r>
            <a:r>
              <a:rPr lang="en-US" sz="2400" i="1" baseline="-25000" dirty="0" err="1" smtClean="0">
                <a:solidFill>
                  <a:schemeClr val="accent2"/>
                </a:solidFill>
                <a:latin typeface="Symbol" charset="2"/>
                <a:cs typeface="Symbol" charset="2"/>
              </a:rPr>
              <a:t>mn</a:t>
            </a:r>
            <a:r>
              <a:rPr lang="en-US" sz="2400" i="1" dirty="0" smtClean="0">
                <a:solidFill>
                  <a:schemeClr val="accent2"/>
                </a:solidFill>
              </a:rPr>
              <a:t> is calculable, so can look at dynamical properties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735508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eavy quarks have a different baseline!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t="4545" r="9834"/>
          <a:stretch>
            <a:fillRect/>
          </a:stretch>
        </p:blipFill>
        <p:spPr>
          <a:xfrm>
            <a:off x="107950" y="655538"/>
            <a:ext cx="4997450" cy="3253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4233" b="6711"/>
          <a:stretch/>
        </p:blipFill>
        <p:spPr>
          <a:xfrm>
            <a:off x="31750" y="3896057"/>
            <a:ext cx="8756650" cy="2949244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283200" y="1001415"/>
            <a:ext cx="3683000" cy="2086725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/>
              <a:t>Enhancement in cold nuclear matter</a:t>
            </a:r>
          </a:p>
          <a:p>
            <a:pPr marL="0" indent="0">
              <a:buNone/>
            </a:pPr>
            <a:endParaRPr lang="en-US" i="1" dirty="0" smtClean="0"/>
          </a:p>
          <a:p>
            <a:pPr marL="0" indent="0">
              <a:buNone/>
            </a:pPr>
            <a:r>
              <a:rPr lang="en-US" i="1" dirty="0" smtClean="0"/>
              <a:t>Then suppression in hot medium in A+A</a:t>
            </a:r>
          </a:p>
        </p:txBody>
      </p:sp>
    </p:spTree>
    <p:extLst>
      <p:ext uri="{BB962C8B-B14F-4D97-AF65-F5344CB8AC3E}">
        <p14:creationId xmlns:p14="http://schemas.microsoft.com/office/powerpoint/2010/main" val="42711672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does the lost energy go?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1038" y="787400"/>
            <a:ext cx="7772400" cy="5493811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We don’t know! </a:t>
            </a:r>
          </a:p>
          <a:p>
            <a:r>
              <a:rPr lang="en-US" dirty="0" smtClean="0"/>
              <a:t>Medium enhances gluon radiation/splitting:</a:t>
            </a: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extra gluons at small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</a:t>
            </a:r>
            <a:r>
              <a:rPr lang="en-US" dirty="0" smtClean="0">
                <a:solidFill>
                  <a:schemeClr val="tx1"/>
                </a:solidFill>
              </a:rPr>
              <a:t>ngles (in/near jet cone)</a:t>
            </a:r>
          </a:p>
          <a:p>
            <a:pPr lvl="1"/>
            <a:r>
              <a:rPr lang="en-US" dirty="0" smtClean="0"/>
              <a:t>	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				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				radiated gluons </a:t>
            </a:r>
            <a:r>
              <a:rPr lang="en-US" dirty="0" err="1" smtClean="0">
                <a:solidFill>
                  <a:schemeClr val="accent2"/>
                </a:solidFill>
              </a:rPr>
              <a:t>thermalize</a:t>
            </a:r>
            <a:r>
              <a:rPr lang="en-US" dirty="0" smtClean="0">
                <a:solidFill>
                  <a:schemeClr val="accent2"/>
                </a:solidFill>
              </a:rPr>
              <a:t> in	 			medium (i.e. they’re gone!)</a:t>
            </a:r>
          </a:p>
          <a:p>
            <a:pPr lvl="1"/>
            <a:endParaRPr lang="en-US" dirty="0" smtClean="0">
              <a:solidFill>
                <a:schemeClr val="accent2"/>
              </a:solidFill>
            </a:endParaRPr>
          </a:p>
          <a:p>
            <a:pPr lvl="1"/>
            <a:endParaRPr lang="en-US" dirty="0" smtClean="0"/>
          </a:p>
          <a:p>
            <a:pPr lvl="1"/>
            <a:r>
              <a:rPr lang="en-US" dirty="0" smtClean="0">
                <a:solidFill>
                  <a:srgbClr val="339933"/>
                </a:solidFill>
              </a:rPr>
              <a:t>remain correlated with leading</a:t>
            </a:r>
          </a:p>
          <a:p>
            <a:pPr lvl="1"/>
            <a:r>
              <a:rPr lang="en-US" dirty="0" err="1" smtClean="0">
                <a:solidFill>
                  <a:srgbClr val="339933"/>
                </a:solidFill>
              </a:rPr>
              <a:t>parton</a:t>
            </a:r>
            <a:r>
              <a:rPr lang="en-US" dirty="0" smtClean="0">
                <a:solidFill>
                  <a:srgbClr val="339933"/>
                </a:solidFill>
              </a:rPr>
              <a:t>, but broaden/change jet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83036-18D9-0940-84B0-6306D632A474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1123060" y="3000917"/>
            <a:ext cx="1947937" cy="1605248"/>
            <a:chOff x="1968" y="816"/>
            <a:chExt cx="3696" cy="3408"/>
          </a:xfrm>
        </p:grpSpPr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1968" y="816"/>
              <a:ext cx="3696" cy="3408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2112" y="864"/>
              <a:ext cx="3504" cy="3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2784" y="1536"/>
              <a:ext cx="2400" cy="2448"/>
              <a:chOff x="2448" y="1344"/>
              <a:chExt cx="2400" cy="2448"/>
            </a:xfrm>
          </p:grpSpPr>
          <p:sp>
            <p:nvSpPr>
              <p:cNvPr id="90" name="Oval 8"/>
              <p:cNvSpPr>
                <a:spLocks noChangeArrowheads="1"/>
              </p:cNvSpPr>
              <p:nvPr/>
            </p:nvSpPr>
            <p:spPr bwMode="auto">
              <a:xfrm>
                <a:off x="2448" y="1440"/>
                <a:ext cx="2352" cy="2352"/>
              </a:xfrm>
              <a:prstGeom prst="ellipse">
                <a:avLst/>
              </a:prstGeom>
              <a:gradFill rotWithShape="0"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1" name="Oval 9"/>
              <p:cNvSpPr>
                <a:spLocks noChangeArrowheads="1"/>
              </p:cNvSpPr>
              <p:nvPr/>
            </p:nvSpPr>
            <p:spPr bwMode="auto">
              <a:xfrm rot="-2911999">
                <a:off x="3960" y="1320"/>
                <a:ext cx="528" cy="1248"/>
              </a:xfrm>
              <a:prstGeom prst="ellipse">
                <a:avLst/>
              </a:prstGeom>
              <a:solidFill>
                <a:schemeClr val="hlink">
                  <a:alpha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2" name="Line 10"/>
              <p:cNvSpPr>
                <a:spLocks noChangeShapeType="1"/>
              </p:cNvSpPr>
              <p:nvPr/>
            </p:nvSpPr>
            <p:spPr bwMode="auto">
              <a:xfrm flipV="1">
                <a:off x="4272" y="1344"/>
                <a:ext cx="480" cy="576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V="1">
              <a:off x="4896" y="1200"/>
              <a:ext cx="240" cy="33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V="1">
              <a:off x="4800" y="1392"/>
              <a:ext cx="384" cy="24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V="1">
              <a:off x="4944" y="1200"/>
              <a:ext cx="384" cy="2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V="1">
              <a:off x="4416" y="1104"/>
              <a:ext cx="912" cy="91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 flipV="1">
              <a:off x="3504" y="2224"/>
              <a:ext cx="1152" cy="992"/>
            </a:xfrm>
            <a:prstGeom prst="line">
              <a:avLst/>
            </a:prstGeom>
            <a:noFill/>
            <a:ln w="57150">
              <a:solidFill>
                <a:srgbClr val="99FF33"/>
              </a:solidFill>
              <a:round/>
              <a:headEnd type="triangle" w="med" len="med"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H="1">
              <a:off x="3120" y="3360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17" name="Group 17"/>
            <p:cNvGrpSpPr>
              <a:grpSpLocks/>
            </p:cNvGrpSpPr>
            <p:nvPr/>
          </p:nvGrpSpPr>
          <p:grpSpPr bwMode="auto">
            <a:xfrm>
              <a:off x="4439" y="1990"/>
              <a:ext cx="248" cy="230"/>
              <a:chOff x="4151" y="1798"/>
              <a:chExt cx="248" cy="230"/>
            </a:xfrm>
          </p:grpSpPr>
          <p:sp>
            <p:nvSpPr>
              <p:cNvPr id="87" name="Freeform 18"/>
              <p:cNvSpPr>
                <a:spLocks noChangeAspect="1"/>
              </p:cNvSpPr>
              <p:nvPr/>
            </p:nvSpPr>
            <p:spPr bwMode="auto">
              <a:xfrm rot="-8114256" flipH="1" flipV="1">
                <a:off x="4151" y="1798"/>
                <a:ext cx="106" cy="90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19"/>
              <p:cNvSpPr>
                <a:spLocks noChangeAspect="1"/>
              </p:cNvSpPr>
              <p:nvPr/>
            </p:nvSpPr>
            <p:spPr bwMode="auto">
              <a:xfrm rot="-8114256" flipH="1" flipV="1">
                <a:off x="4223" y="1867"/>
                <a:ext cx="106" cy="91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20"/>
              <p:cNvSpPr>
                <a:spLocks noChangeAspect="1"/>
              </p:cNvSpPr>
              <p:nvPr/>
            </p:nvSpPr>
            <p:spPr bwMode="auto">
              <a:xfrm rot="-8114256" flipH="1" flipV="1">
                <a:off x="4294" y="1938"/>
                <a:ext cx="105" cy="90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 flipH="1">
              <a:off x="1968" y="2016"/>
              <a:ext cx="2448" cy="0"/>
            </a:xfrm>
            <a:prstGeom prst="line">
              <a:avLst/>
            </a:prstGeom>
            <a:noFill/>
            <a:ln w="57150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9" name="Line 22"/>
            <p:cNvSpPr>
              <a:spLocks noChangeShapeType="1"/>
            </p:cNvSpPr>
            <p:nvPr/>
          </p:nvSpPr>
          <p:spPr bwMode="auto">
            <a:xfrm flipV="1">
              <a:off x="4656" y="2208"/>
              <a:ext cx="1008" cy="0"/>
            </a:xfrm>
            <a:prstGeom prst="line">
              <a:avLst/>
            </a:prstGeom>
            <a:noFill/>
            <a:ln w="57150">
              <a:solidFill>
                <a:srgbClr val="99FF33"/>
              </a:solidFill>
              <a:round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0" name="Freeform 23"/>
            <p:cNvSpPr>
              <a:spLocks noChangeAspect="1"/>
            </p:cNvSpPr>
            <p:nvPr/>
          </p:nvSpPr>
          <p:spPr bwMode="auto">
            <a:xfrm rot="-1156184">
              <a:off x="3786" y="2700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4"/>
            <p:cNvSpPr>
              <a:spLocks noChangeAspect="1"/>
            </p:cNvSpPr>
            <p:nvPr/>
          </p:nvSpPr>
          <p:spPr bwMode="auto">
            <a:xfrm rot="-1156184">
              <a:off x="3847" y="2679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5"/>
            <p:cNvSpPr>
              <a:spLocks noChangeAspect="1"/>
            </p:cNvSpPr>
            <p:nvPr/>
          </p:nvSpPr>
          <p:spPr bwMode="auto">
            <a:xfrm rot="-1156184">
              <a:off x="3908" y="2657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6"/>
            <p:cNvSpPr>
              <a:spLocks noChangeAspect="1"/>
            </p:cNvSpPr>
            <p:nvPr/>
          </p:nvSpPr>
          <p:spPr bwMode="auto">
            <a:xfrm rot="-1156184">
              <a:off x="3969" y="2635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7"/>
            <p:cNvSpPr>
              <a:spLocks noChangeAspect="1"/>
            </p:cNvSpPr>
            <p:nvPr/>
          </p:nvSpPr>
          <p:spPr bwMode="auto">
            <a:xfrm rot="-1156184">
              <a:off x="4029" y="2613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8"/>
            <p:cNvSpPr>
              <a:spLocks noChangeAspect="1"/>
            </p:cNvSpPr>
            <p:nvPr/>
          </p:nvSpPr>
          <p:spPr bwMode="auto">
            <a:xfrm rot="-1156184">
              <a:off x="4090" y="2592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6" name="Group 29"/>
            <p:cNvGrpSpPr>
              <a:grpSpLocks noChangeAspect="1"/>
            </p:cNvGrpSpPr>
            <p:nvPr/>
          </p:nvGrpSpPr>
          <p:grpSpPr bwMode="auto">
            <a:xfrm rot="-4182604">
              <a:off x="3461" y="3142"/>
              <a:ext cx="452" cy="57"/>
              <a:chOff x="804" y="3206"/>
              <a:chExt cx="2344" cy="314"/>
            </a:xfrm>
          </p:grpSpPr>
          <p:sp>
            <p:nvSpPr>
              <p:cNvPr id="80" name="Freeform 30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31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32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33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34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35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6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7" name="Freeform 37"/>
            <p:cNvSpPr>
              <a:spLocks noChangeAspect="1"/>
            </p:cNvSpPr>
            <p:nvPr/>
          </p:nvSpPr>
          <p:spPr bwMode="auto">
            <a:xfrm rot="-4182604">
              <a:off x="3934" y="2935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38"/>
            <p:cNvSpPr>
              <a:spLocks noChangeAspect="1"/>
            </p:cNvSpPr>
            <p:nvPr/>
          </p:nvSpPr>
          <p:spPr bwMode="auto">
            <a:xfrm rot="-4182604">
              <a:off x="3956" y="2875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39"/>
            <p:cNvSpPr>
              <a:spLocks noChangeAspect="1"/>
            </p:cNvSpPr>
            <p:nvPr/>
          </p:nvSpPr>
          <p:spPr bwMode="auto">
            <a:xfrm rot="-4182604">
              <a:off x="3977" y="2813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40"/>
            <p:cNvSpPr>
              <a:spLocks noChangeAspect="1"/>
            </p:cNvSpPr>
            <p:nvPr/>
          </p:nvSpPr>
          <p:spPr bwMode="auto">
            <a:xfrm rot="-4182604">
              <a:off x="4000" y="2753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1" name="Group 41"/>
            <p:cNvGrpSpPr>
              <a:grpSpLocks/>
            </p:cNvGrpSpPr>
            <p:nvPr/>
          </p:nvGrpSpPr>
          <p:grpSpPr bwMode="auto">
            <a:xfrm>
              <a:off x="3264" y="3121"/>
              <a:ext cx="326" cy="60"/>
              <a:chOff x="3264" y="2881"/>
              <a:chExt cx="326" cy="60"/>
            </a:xfrm>
          </p:grpSpPr>
          <p:sp>
            <p:nvSpPr>
              <p:cNvPr id="75" name="Freeform 42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43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44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45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46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2" name="Group 47"/>
            <p:cNvGrpSpPr>
              <a:grpSpLocks/>
            </p:cNvGrpSpPr>
            <p:nvPr/>
          </p:nvGrpSpPr>
          <p:grpSpPr bwMode="auto">
            <a:xfrm>
              <a:off x="3530" y="2628"/>
              <a:ext cx="382" cy="60"/>
              <a:chOff x="3264" y="2881"/>
              <a:chExt cx="326" cy="60"/>
            </a:xfrm>
          </p:grpSpPr>
          <p:sp>
            <p:nvSpPr>
              <p:cNvPr id="70" name="Freeform 48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49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50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51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52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" name="Group 53"/>
            <p:cNvGrpSpPr>
              <a:grpSpLocks/>
            </p:cNvGrpSpPr>
            <p:nvPr/>
          </p:nvGrpSpPr>
          <p:grpSpPr bwMode="auto">
            <a:xfrm>
              <a:off x="3482" y="2820"/>
              <a:ext cx="382" cy="60"/>
              <a:chOff x="3264" y="2881"/>
              <a:chExt cx="326" cy="60"/>
            </a:xfrm>
          </p:grpSpPr>
          <p:sp>
            <p:nvSpPr>
              <p:cNvPr id="65" name="Freeform 54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55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56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57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58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4" name="Group 59"/>
            <p:cNvGrpSpPr>
              <a:grpSpLocks/>
            </p:cNvGrpSpPr>
            <p:nvPr/>
          </p:nvGrpSpPr>
          <p:grpSpPr bwMode="auto">
            <a:xfrm rot="5045631">
              <a:off x="3615" y="3309"/>
              <a:ext cx="382" cy="60"/>
              <a:chOff x="3264" y="2881"/>
              <a:chExt cx="326" cy="60"/>
            </a:xfrm>
          </p:grpSpPr>
          <p:sp>
            <p:nvSpPr>
              <p:cNvPr id="60" name="Freeform 60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61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62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63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64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5" name="Group 65"/>
            <p:cNvGrpSpPr>
              <a:grpSpLocks/>
            </p:cNvGrpSpPr>
            <p:nvPr/>
          </p:nvGrpSpPr>
          <p:grpSpPr bwMode="auto">
            <a:xfrm rot="7829463">
              <a:off x="3199" y="3268"/>
              <a:ext cx="382" cy="60"/>
              <a:chOff x="3264" y="2881"/>
              <a:chExt cx="326" cy="60"/>
            </a:xfrm>
          </p:grpSpPr>
          <p:sp>
            <p:nvSpPr>
              <p:cNvPr id="55" name="Freeform 66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67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68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69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70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6" name="Line 71"/>
            <p:cNvSpPr>
              <a:spLocks noChangeShapeType="1"/>
            </p:cNvSpPr>
            <p:nvPr/>
          </p:nvSpPr>
          <p:spPr bwMode="auto">
            <a:xfrm flipH="1">
              <a:off x="3168" y="3312"/>
              <a:ext cx="240" cy="43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7" name="Line 72"/>
            <p:cNvSpPr>
              <a:spLocks noChangeShapeType="1"/>
            </p:cNvSpPr>
            <p:nvPr/>
          </p:nvSpPr>
          <p:spPr bwMode="auto">
            <a:xfrm flipH="1">
              <a:off x="3552" y="3216"/>
              <a:ext cx="144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8" name="Line 73"/>
            <p:cNvSpPr>
              <a:spLocks noChangeShapeType="1"/>
            </p:cNvSpPr>
            <p:nvPr/>
          </p:nvSpPr>
          <p:spPr bwMode="auto">
            <a:xfrm flipH="1">
              <a:off x="3648" y="3312"/>
              <a:ext cx="144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9" name="Line 74"/>
            <p:cNvSpPr>
              <a:spLocks noChangeShapeType="1"/>
            </p:cNvSpPr>
            <p:nvPr/>
          </p:nvSpPr>
          <p:spPr bwMode="auto">
            <a:xfrm flipH="1">
              <a:off x="3408" y="2880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0" name="Line 75"/>
            <p:cNvSpPr>
              <a:spLocks noChangeShapeType="1"/>
            </p:cNvSpPr>
            <p:nvPr/>
          </p:nvSpPr>
          <p:spPr bwMode="auto">
            <a:xfrm flipH="1" flipV="1">
              <a:off x="3072" y="3072"/>
              <a:ext cx="336" cy="4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1" name="Line 76"/>
            <p:cNvSpPr>
              <a:spLocks noChangeShapeType="1"/>
            </p:cNvSpPr>
            <p:nvPr/>
          </p:nvSpPr>
          <p:spPr bwMode="auto">
            <a:xfrm flipH="1">
              <a:off x="3120" y="3168"/>
              <a:ext cx="144" cy="4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2" name="Line 77"/>
            <p:cNvSpPr>
              <a:spLocks noChangeShapeType="1"/>
            </p:cNvSpPr>
            <p:nvPr/>
          </p:nvSpPr>
          <p:spPr bwMode="auto">
            <a:xfrm flipH="1">
              <a:off x="3984" y="2928"/>
              <a:ext cx="0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3" name="Line 78"/>
            <p:cNvSpPr>
              <a:spLocks noChangeShapeType="1"/>
            </p:cNvSpPr>
            <p:nvPr/>
          </p:nvSpPr>
          <p:spPr bwMode="auto">
            <a:xfrm>
              <a:off x="3792" y="3456"/>
              <a:ext cx="96" cy="2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4" name="Line 79"/>
            <p:cNvSpPr>
              <a:spLocks noChangeShapeType="1"/>
            </p:cNvSpPr>
            <p:nvPr/>
          </p:nvSpPr>
          <p:spPr bwMode="auto">
            <a:xfrm flipH="1">
              <a:off x="3648" y="3504"/>
              <a:ext cx="144" cy="33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5" name="Line 80"/>
            <p:cNvSpPr>
              <a:spLocks noChangeShapeType="1"/>
            </p:cNvSpPr>
            <p:nvPr/>
          </p:nvSpPr>
          <p:spPr bwMode="auto">
            <a:xfrm flipH="1">
              <a:off x="3360" y="2688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6" name="Line 81"/>
            <p:cNvSpPr>
              <a:spLocks noChangeShapeType="1"/>
            </p:cNvSpPr>
            <p:nvPr/>
          </p:nvSpPr>
          <p:spPr bwMode="auto">
            <a:xfrm flipH="1" flipV="1">
              <a:off x="3504" y="2496"/>
              <a:ext cx="288" cy="14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7" name="Freeform 82"/>
            <p:cNvSpPr>
              <a:spLocks noChangeAspect="1"/>
            </p:cNvSpPr>
            <p:nvPr/>
          </p:nvSpPr>
          <p:spPr bwMode="auto">
            <a:xfrm rot="-1156184">
              <a:off x="3264" y="2561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83"/>
            <p:cNvSpPr>
              <a:spLocks noChangeAspect="1"/>
            </p:cNvSpPr>
            <p:nvPr/>
          </p:nvSpPr>
          <p:spPr bwMode="auto">
            <a:xfrm rot="-1156184">
              <a:off x="3325" y="2539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84"/>
            <p:cNvSpPr>
              <a:spLocks noChangeAspect="1"/>
            </p:cNvSpPr>
            <p:nvPr/>
          </p:nvSpPr>
          <p:spPr bwMode="auto">
            <a:xfrm rot="-1156184">
              <a:off x="3385" y="2517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85"/>
            <p:cNvSpPr>
              <a:spLocks noChangeAspect="1"/>
            </p:cNvSpPr>
            <p:nvPr/>
          </p:nvSpPr>
          <p:spPr bwMode="auto">
            <a:xfrm rot="-1156184">
              <a:off x="3446" y="2496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86"/>
            <p:cNvSpPr>
              <a:spLocks noChangeAspect="1"/>
            </p:cNvSpPr>
            <p:nvPr/>
          </p:nvSpPr>
          <p:spPr bwMode="auto">
            <a:xfrm rot="-4182604">
              <a:off x="3547" y="3642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87"/>
            <p:cNvSpPr>
              <a:spLocks noChangeAspect="1"/>
            </p:cNvSpPr>
            <p:nvPr/>
          </p:nvSpPr>
          <p:spPr bwMode="auto">
            <a:xfrm rot="-4182604">
              <a:off x="3569" y="3582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88"/>
            <p:cNvSpPr>
              <a:spLocks noChangeAspect="1"/>
            </p:cNvSpPr>
            <p:nvPr/>
          </p:nvSpPr>
          <p:spPr bwMode="auto">
            <a:xfrm rot="-4182604">
              <a:off x="3590" y="3520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89"/>
            <p:cNvSpPr>
              <a:spLocks noChangeAspect="1"/>
            </p:cNvSpPr>
            <p:nvPr/>
          </p:nvSpPr>
          <p:spPr bwMode="auto">
            <a:xfrm rot="-4182604">
              <a:off x="3613" y="3460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3" name="Picture 92"/>
          <p:cNvPicPr>
            <a:picLocks noChangeAspect="1"/>
          </p:cNvPicPr>
          <p:nvPr/>
        </p:nvPicPr>
        <p:blipFill>
          <a:blip r:embed="rId2"/>
          <a:srcRect t="9733" b="7181"/>
          <a:stretch>
            <a:fillRect/>
          </a:stretch>
        </p:blipFill>
        <p:spPr>
          <a:xfrm>
            <a:off x="4889500" y="1731245"/>
            <a:ext cx="1295400" cy="1603880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900" y="4409119"/>
            <a:ext cx="1676400" cy="2315029"/>
          </a:xfrm>
          <a:prstGeom prst="rect">
            <a:avLst/>
          </a:prstGeom>
        </p:spPr>
      </p:pic>
      <p:sp>
        <p:nvSpPr>
          <p:cNvPr id="95" name="Oval 94"/>
          <p:cNvSpPr/>
          <p:nvPr/>
        </p:nvSpPr>
        <p:spPr bwMode="auto">
          <a:xfrm>
            <a:off x="6908800" y="4695065"/>
            <a:ext cx="546100" cy="816735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pitchFamily="-109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9682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Di-jet energy imbalance: </a:t>
            </a:r>
            <a:r>
              <a:rPr lang="en-US" dirty="0" err="1" smtClean="0"/>
              <a:t>Au+Au</a:t>
            </a:r>
            <a:r>
              <a:rPr lang="en-US" dirty="0" smtClean="0"/>
              <a:t> vs. </a:t>
            </a:r>
            <a:r>
              <a:rPr lang="en-US" dirty="0" err="1" smtClean="0"/>
              <a:t>d+Au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75" t="1923" b="2380"/>
          <a:stretch/>
        </p:blipFill>
        <p:spPr>
          <a:xfrm>
            <a:off x="3378200" y="707372"/>
            <a:ext cx="5080000" cy="363602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88900" y="835181"/>
            <a:ext cx="3416300" cy="2456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defRPr sz="2400" b="1">
                <a:solidFill>
                  <a:schemeClr val="hlink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Monotype Sorts" charset="2"/>
              <a:defRPr sz="2400" b="1">
                <a:solidFill>
                  <a:schemeClr val="hlink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buClrTx/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3 particle correlation functions: T1+T2 are back-to-back to trigger on </a:t>
            </a:r>
            <a:r>
              <a:rPr lang="en-US" dirty="0" err="1" smtClean="0">
                <a:solidFill>
                  <a:srgbClr val="000000"/>
                </a:solidFill>
              </a:rPr>
              <a:t>dijets</a:t>
            </a:r>
            <a:endParaRPr lang="en-US" dirty="0">
              <a:solidFill>
                <a:srgbClr val="000000"/>
              </a:solidFill>
            </a:endParaRPr>
          </a:p>
          <a:p>
            <a:pPr>
              <a:buClrTx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P</a:t>
            </a:r>
            <a:r>
              <a:rPr lang="en-US" dirty="0" smtClean="0">
                <a:solidFill>
                  <a:srgbClr val="000000"/>
                </a:solidFill>
              </a:rPr>
              <a:t>article 3 inside jet</a:t>
            </a:r>
          </a:p>
          <a:p>
            <a:pPr>
              <a:buClrTx/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S</a:t>
            </a:r>
            <a:r>
              <a:rPr lang="en-US" dirty="0" smtClean="0">
                <a:solidFill>
                  <a:srgbClr val="000000"/>
                </a:solidFill>
              </a:rPr>
              <a:t>E</a:t>
            </a:r>
            <a:r>
              <a:rPr lang="en-US" baseline="-25000" dirty="0" smtClean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 in 0.5 </a:t>
            </a:r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Dh &amp; </a:t>
            </a:r>
            <a:r>
              <a:rPr lang="en-US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Df</a:t>
            </a:r>
            <a:endParaRPr lang="en-US" dirty="0" smtClean="0">
              <a:solidFill>
                <a:srgbClr val="000000"/>
              </a:solidFill>
              <a:latin typeface="Symbol" charset="2"/>
              <a:cs typeface="Symbol" charset="2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7581900" y="899815"/>
            <a:ext cx="1498600" cy="1348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defRPr sz="2400" b="1">
                <a:solidFill>
                  <a:schemeClr val="hlink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Monotype Sorts" charset="2"/>
              <a:defRPr sz="2400" b="1">
                <a:solidFill>
                  <a:schemeClr val="hlink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Font typeface="Monotype Sorts" charset="2"/>
              <a:buNone/>
            </a:pPr>
            <a:r>
              <a:rPr lang="en-US" dirty="0" smtClean="0">
                <a:solidFill>
                  <a:schemeClr val="tx1"/>
                </a:solidFill>
              </a:rPr>
              <a:t>Trigger 1:</a:t>
            </a:r>
          </a:p>
          <a:p>
            <a:pPr marL="0" indent="0">
              <a:buFont typeface="Monotype Sorts" charset="2"/>
              <a:buNone/>
            </a:pPr>
            <a:r>
              <a:rPr lang="en-US" dirty="0" smtClean="0">
                <a:solidFill>
                  <a:srgbClr val="0000FF"/>
                </a:solidFill>
              </a:rPr>
              <a:t>10-15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endParaRPr lang="en-US" dirty="0" smtClean="0">
              <a:solidFill>
                <a:srgbClr val="0000FF"/>
              </a:solidFill>
            </a:endParaRPr>
          </a:p>
          <a:p>
            <a:pPr marL="0" indent="0">
              <a:buFont typeface="Monotype Sorts" charset="2"/>
              <a:buNone/>
            </a:pPr>
            <a:r>
              <a:rPr lang="en-US" dirty="0" smtClean="0"/>
              <a:t>8-10 </a:t>
            </a:r>
            <a:r>
              <a:rPr lang="en-US" dirty="0" err="1" smtClean="0"/>
              <a:t>GeV</a:t>
            </a:r>
            <a:endParaRPr lang="en-US" dirty="0" smtClean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898900" y="3954104"/>
            <a:ext cx="12827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defRPr sz="2400" b="1">
                <a:solidFill>
                  <a:schemeClr val="hlink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Monotype Sorts" charset="2"/>
              <a:defRPr sz="2400" b="1">
                <a:solidFill>
                  <a:schemeClr val="hlink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Font typeface="Monotype Sorts" charset="2"/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Particle 3: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-1945" t="10989"/>
          <a:stretch/>
        </p:blipFill>
        <p:spPr>
          <a:xfrm>
            <a:off x="4521199" y="4330700"/>
            <a:ext cx="3238501" cy="5098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88900" y="3203104"/>
            <a:ext cx="3505200" cy="2825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defRPr sz="2400" b="1">
                <a:solidFill>
                  <a:schemeClr val="hlink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Monotype Sorts" charset="2"/>
              <a:defRPr sz="2400" b="1">
                <a:solidFill>
                  <a:schemeClr val="hlink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Font typeface="Monotype Sorts" charset="2"/>
              <a:buNone/>
            </a:pPr>
            <a:r>
              <a:rPr lang="en-US" i="1" dirty="0" smtClean="0"/>
              <a:t>More asymmetric triggers: longer path in medium, more imbalance</a:t>
            </a:r>
          </a:p>
          <a:p>
            <a:pPr marL="0" indent="0">
              <a:buFont typeface="Monotype Sorts" charset="2"/>
              <a:buNone/>
            </a:pPr>
            <a:r>
              <a:rPr lang="en-US" i="1" dirty="0" smtClean="0"/>
              <a:t>Imbalance &lt; theoretical expectations: stronger </a:t>
            </a:r>
          </a:p>
          <a:p>
            <a:pPr marL="0" indent="0">
              <a:buFont typeface="Monotype Sorts" charset="2"/>
              <a:buNone/>
            </a:pPr>
            <a:r>
              <a:rPr lang="en-US" i="1" dirty="0"/>
              <a:t>s</a:t>
            </a:r>
            <a:r>
              <a:rPr lang="en-US" i="1" dirty="0" smtClean="0"/>
              <a:t>urface bias &amp; path length dependence!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88900" y="5873617"/>
            <a:ext cx="6756400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defRPr sz="2400" b="1">
                <a:solidFill>
                  <a:schemeClr val="hlink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Monotype Sorts" charset="2"/>
              <a:defRPr sz="2400" b="1">
                <a:solidFill>
                  <a:schemeClr val="hlink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Font typeface="Monotype Sorts" charset="2"/>
              <a:buNone/>
            </a:pPr>
            <a:r>
              <a:rPr lang="en-US" i="1" dirty="0" smtClean="0">
                <a:solidFill>
                  <a:schemeClr val="accent6"/>
                </a:solidFill>
              </a:rPr>
              <a:t>Lost energy goes to softer particles?</a:t>
            </a:r>
          </a:p>
          <a:p>
            <a:pPr marL="0" indent="0">
              <a:buFont typeface="Monotype Sorts" charset="2"/>
              <a:buNone/>
            </a:pPr>
            <a:r>
              <a:rPr lang="en-US" i="1" dirty="0">
                <a:solidFill>
                  <a:schemeClr val="accent6"/>
                </a:solidFill>
              </a:rPr>
              <a:t> </a:t>
            </a:r>
            <a:r>
              <a:rPr lang="en-US" i="1" dirty="0" smtClean="0">
                <a:solidFill>
                  <a:schemeClr val="accent6"/>
                </a:solidFill>
              </a:rPr>
              <a:t>perhaps outside the selected jet cone area…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7150102" y="4572000"/>
            <a:ext cx="1622423" cy="2044890"/>
            <a:chOff x="7239002" y="4330700"/>
            <a:chExt cx="1622423" cy="204489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rcRect t="9733" b="7181"/>
            <a:stretch>
              <a:fillRect/>
            </a:stretch>
          </p:blipFill>
          <p:spPr>
            <a:xfrm>
              <a:off x="8054975" y="4330700"/>
              <a:ext cx="806450" cy="99849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rcRect t="9733" b="7181"/>
            <a:stretch>
              <a:fillRect/>
            </a:stretch>
          </p:blipFill>
          <p:spPr>
            <a:xfrm rot="11663986">
              <a:off x="7239002" y="5377096"/>
              <a:ext cx="806450" cy="998494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 bwMode="auto">
            <a:xfrm>
              <a:off x="7804699" y="5089303"/>
              <a:ext cx="704484" cy="735747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73000"/>
              </a:schemeClr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Monotype Sorts" charset="2"/>
                <a:buChar char="l"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4274686" y="939853"/>
            <a:ext cx="2227714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hu-HU" sz="1800" dirty="0" smtClean="0">
                <a:solidFill>
                  <a:schemeClr val="tx1"/>
                </a:solidFill>
                <a:latin typeface="+mn-lt"/>
              </a:rPr>
              <a:t>PRC87, 44903 (2013)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9" name="Picture 18" descr="star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6" t="20281" r="16438" b="20271"/>
          <a:stretch/>
        </p:blipFill>
        <p:spPr>
          <a:xfrm>
            <a:off x="7246635" y="3137258"/>
            <a:ext cx="670529" cy="55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896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3D7D8-3A94-BE43-A076-E748FF039374}" type="slidenum">
              <a:rPr lang="en-US"/>
              <a:pPr/>
              <a:t>9</a:t>
            </a:fld>
            <a:endParaRPr lang="en-US"/>
          </a:p>
        </p:txBody>
      </p:sp>
      <p:sp>
        <p:nvSpPr>
          <p:cNvPr id="1217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Timescales according to AdS/CFT</a:t>
            </a:r>
          </a:p>
        </p:txBody>
      </p:sp>
      <p:sp>
        <p:nvSpPr>
          <p:cNvPr id="1217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787400"/>
            <a:ext cx="7772400" cy="5372100"/>
          </a:xfrm>
        </p:spPr>
        <p:txBody>
          <a:bodyPr/>
          <a:lstStyle/>
          <a:p>
            <a:r>
              <a:rPr lang="en-US"/>
              <a:t>Horizon of black hole in AdS at distance 1/</a:t>
            </a:r>
            <a:r>
              <a:rPr lang="en-US">
                <a:latin typeface="Symbol" pitchFamily="-110" charset="2"/>
                <a:sym typeface="Symbol" pitchFamily="-110" charset="2"/>
              </a:rPr>
              <a:t></a:t>
            </a:r>
            <a:r>
              <a:rPr lang="en-US"/>
              <a:t>T from boundary</a:t>
            </a:r>
          </a:p>
          <a:p>
            <a:pPr lvl="1"/>
            <a:r>
              <a:rPr lang="en-US"/>
              <a:t>Sets light arrival time</a:t>
            </a:r>
          </a:p>
          <a:p>
            <a:pPr lvl="1"/>
            <a:r>
              <a:rPr lang="en-US"/>
              <a:t>Black holes form by gravity</a:t>
            </a:r>
          </a:p>
          <a:p>
            <a:pPr lvl="1"/>
            <a:r>
              <a:rPr lang="en-US"/>
              <a:t>Gravitons travel at c</a:t>
            </a:r>
          </a:p>
          <a:p>
            <a:r>
              <a:rPr lang="en-US"/>
              <a:t> Timescale for black hole formation is </a:t>
            </a:r>
            <a:r>
              <a:rPr lang="en-US">
                <a:latin typeface="Symbol" pitchFamily="-110" charset="2"/>
                <a:sym typeface="Symbol" pitchFamily="-110" charset="2"/>
              </a:rPr>
              <a:t></a:t>
            </a:r>
            <a:r>
              <a:rPr lang="en-US"/>
              <a:t> = 1/</a:t>
            </a:r>
            <a:r>
              <a:rPr lang="en-US">
                <a:latin typeface="Symbol" pitchFamily="-110" charset="2"/>
                <a:sym typeface="Symbol" pitchFamily="-110" charset="2"/>
              </a:rPr>
              <a:t></a:t>
            </a:r>
            <a:r>
              <a:rPr lang="en-US"/>
              <a:t>T </a:t>
            </a:r>
          </a:p>
          <a:p>
            <a:pPr lvl="1"/>
            <a:r>
              <a:rPr lang="en-US"/>
              <a:t>For T=318 MeV, </a:t>
            </a:r>
            <a:r>
              <a:rPr lang="en-US">
                <a:latin typeface="Symbol" pitchFamily="-110" charset="2"/>
                <a:sym typeface="Symbol" pitchFamily="-110" charset="2"/>
              </a:rPr>
              <a:t></a:t>
            </a:r>
            <a:r>
              <a:rPr lang="en-US"/>
              <a:t> = hbar c /1 GeV = 0.2 fm</a:t>
            </a:r>
          </a:p>
          <a:p>
            <a:r>
              <a:rPr lang="en-US"/>
              <a:t>Decay rate for non-hydro modes</a:t>
            </a:r>
          </a:p>
          <a:p>
            <a:pPr lvl="1"/>
            <a:r>
              <a:rPr lang="en-US">
                <a:latin typeface="Symbol" pitchFamily="-110" charset="2"/>
                <a:sym typeface="Symbol" pitchFamily="-110" charset="2"/>
              </a:rPr>
              <a:t></a:t>
            </a:r>
            <a:r>
              <a:rPr lang="en-US" baseline="-25000"/>
              <a:t>e-fold</a:t>
            </a:r>
            <a:r>
              <a:rPr lang="en-US"/>
              <a:t> ~ 1/8.6T</a:t>
            </a:r>
            <a:r>
              <a:rPr lang="en-US" baseline="-25000"/>
              <a:t>init  </a:t>
            </a:r>
            <a:r>
              <a:rPr lang="en-US"/>
              <a:t>yielding </a:t>
            </a:r>
            <a:r>
              <a:rPr lang="en-US">
                <a:latin typeface="Symbol" pitchFamily="-110" charset="2"/>
                <a:sym typeface="Symbol" pitchFamily="-110" charset="2"/>
              </a:rPr>
              <a:t></a:t>
            </a:r>
            <a:r>
              <a:rPr lang="en-US"/>
              <a:t>~0.3 fm/c</a:t>
            </a:r>
          </a:p>
          <a:p>
            <a:r>
              <a:rPr lang="en-US">
                <a:solidFill>
                  <a:schemeClr val="accent2"/>
                </a:solidFill>
              </a:rPr>
              <a:t>still need to separate </a:t>
            </a:r>
            <a:r>
              <a:rPr lang="en-US">
                <a:solidFill>
                  <a:schemeClr val="accent2"/>
                </a:solidFill>
                <a:latin typeface="Symbol" pitchFamily="-110" charset="2"/>
                <a:sym typeface="Symbol" pitchFamily="-110" charset="2"/>
              </a:rPr>
              <a:t></a:t>
            </a:r>
            <a:r>
              <a:rPr lang="en-US">
                <a:solidFill>
                  <a:schemeClr val="accent2"/>
                </a:solidFill>
              </a:rPr>
              <a:t> and T</a:t>
            </a:r>
            <a:r>
              <a:rPr lang="en-US" baseline="-25000">
                <a:solidFill>
                  <a:schemeClr val="accent2"/>
                </a:solidFill>
              </a:rPr>
              <a:t>init</a:t>
            </a:r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Of course, the coupling is NOT ∞</a:t>
            </a:r>
          </a:p>
        </p:txBody>
      </p:sp>
      <p:sp>
        <p:nvSpPr>
          <p:cNvPr id="1217540" name="Text Box 4"/>
          <p:cNvSpPr txBox="1">
            <a:spLocks noChangeArrowheads="1"/>
          </p:cNvSpPr>
          <p:nvPr/>
        </p:nvSpPr>
        <p:spPr bwMode="auto">
          <a:xfrm>
            <a:off x="2549525" y="4845050"/>
            <a:ext cx="6407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Monotype Sorts" pitchFamily="-110" charset="2"/>
              <a:buNone/>
            </a:pPr>
            <a:r>
              <a:rPr lang="en-US" sz="2000" b="0">
                <a:solidFill>
                  <a:schemeClr val="tx1"/>
                </a:solidFill>
              </a:rPr>
              <a:t>Gubser &amp; Karch, Ann Rev. Nucl. Part. Sci. 59, 145 (2009)</a:t>
            </a:r>
          </a:p>
          <a:p>
            <a:pPr>
              <a:buFont typeface="Monotype Sorts" pitchFamily="-110" charset="2"/>
              <a:buNone/>
            </a:pPr>
            <a:r>
              <a:rPr lang="en-US" sz="2000" b="0">
                <a:solidFill>
                  <a:schemeClr val="tx1"/>
                </a:solidFill>
              </a:rPr>
              <a:t>Friess, Gubser, Michalogiorgakis, Pufu, JHEP 04, 80 (2008))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414" y="0"/>
            <a:ext cx="922282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3200" y="2558119"/>
            <a:ext cx="8533707" cy="179126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>
                <a:latin typeface="+mn-lt"/>
              </a:rPr>
              <a:t>Anti-</a:t>
            </a:r>
            <a:r>
              <a:rPr lang="en-US" sz="2400" dirty="0" err="1" smtClean="0">
                <a:latin typeface="+mn-lt"/>
              </a:rPr>
              <a:t>k</a:t>
            </a:r>
            <a:r>
              <a:rPr lang="en-US" sz="2400" baseline="-25000" dirty="0" err="1" smtClean="0">
                <a:latin typeface="+mn-lt"/>
              </a:rPr>
              <a:t>T</a:t>
            </a:r>
            <a:r>
              <a:rPr lang="en-US" sz="2400" dirty="0" smtClean="0">
                <a:latin typeface="+mn-lt"/>
              </a:rPr>
              <a:t> algorithm: d</a:t>
            </a:r>
            <a:r>
              <a:rPr lang="en-US" sz="2400" baseline="-25000" dirty="0" smtClean="0">
                <a:latin typeface="+mn-lt"/>
              </a:rPr>
              <a:t>1i</a:t>
            </a:r>
            <a:r>
              <a:rPr lang="en-US" sz="2400" dirty="0" smtClean="0">
                <a:latin typeface="+mn-lt"/>
              </a:rPr>
              <a:t> = min(1/k</a:t>
            </a:r>
            <a:r>
              <a:rPr lang="en-US" sz="2400" baseline="-25000" dirty="0" smtClean="0">
                <a:latin typeface="+mn-lt"/>
              </a:rPr>
              <a:t>T1</a:t>
            </a:r>
            <a:r>
              <a:rPr lang="en-US" sz="2400" baseline="30000" dirty="0" smtClean="0">
                <a:latin typeface="+mn-lt"/>
              </a:rPr>
              <a:t>2</a:t>
            </a:r>
            <a:r>
              <a:rPr lang="en-US" sz="2400" dirty="0" smtClean="0">
                <a:latin typeface="+mn-lt"/>
              </a:rPr>
              <a:t>, 1/k</a:t>
            </a:r>
            <a:r>
              <a:rPr lang="en-US" sz="2400" baseline="-25000" dirty="0" smtClean="0">
                <a:latin typeface="+mn-lt"/>
              </a:rPr>
              <a:t>Ti</a:t>
            </a:r>
            <a:r>
              <a:rPr lang="en-US" sz="2400" baseline="30000" dirty="0" smtClean="0">
                <a:latin typeface="+mn-lt"/>
              </a:rPr>
              <a:t>2</a:t>
            </a:r>
            <a:r>
              <a:rPr lang="en-US" sz="2400" dirty="0" smtClean="0">
                <a:latin typeface="+mn-lt"/>
              </a:rPr>
              <a:t>) </a:t>
            </a:r>
            <a:r>
              <a:rPr lang="en-US" sz="2400" dirty="0" smtClean="0">
                <a:latin typeface="Symbol" charset="2"/>
                <a:cs typeface="Symbol" charset="2"/>
              </a:rPr>
              <a:t>D</a:t>
            </a:r>
            <a:r>
              <a:rPr lang="en-US" sz="2400" baseline="-25000" dirty="0" smtClean="0">
                <a:latin typeface="+mn-lt"/>
              </a:rPr>
              <a:t>1i</a:t>
            </a:r>
            <a:r>
              <a:rPr lang="en-US" sz="2400" baseline="30000" dirty="0" smtClean="0">
                <a:latin typeface="+mn-lt"/>
              </a:rPr>
              <a:t>2</a:t>
            </a:r>
            <a:r>
              <a:rPr lang="en-US" sz="2400" dirty="0" smtClean="0">
                <a:latin typeface="+mn-lt"/>
              </a:rPr>
              <a:t>/R</a:t>
            </a:r>
            <a:r>
              <a:rPr lang="en-US" sz="2400" baseline="30000" dirty="0" smtClean="0">
                <a:latin typeface="+mn-lt"/>
              </a:rPr>
              <a:t>2</a:t>
            </a:r>
          </a:p>
          <a:p>
            <a:pPr>
              <a:buNone/>
            </a:pPr>
            <a:r>
              <a:rPr lang="en-US" sz="2400" dirty="0" smtClean="0">
                <a:latin typeface="+mn-lt"/>
              </a:rPr>
              <a:t>Distance between hard particle 1 and soft particle </a:t>
            </a:r>
            <a:r>
              <a:rPr lang="en-US" sz="2400" dirty="0" err="1" smtClean="0">
                <a:latin typeface="+mn-lt"/>
              </a:rPr>
              <a:t>i</a:t>
            </a:r>
            <a:r>
              <a:rPr lang="en-US" sz="2400" dirty="0" smtClean="0">
                <a:latin typeface="+mn-lt"/>
              </a:rPr>
              <a:t> is determined</a:t>
            </a:r>
          </a:p>
          <a:p>
            <a:pPr>
              <a:buNone/>
            </a:pPr>
            <a:r>
              <a:rPr lang="en-US" sz="2400" dirty="0">
                <a:latin typeface="+mn-lt"/>
              </a:rPr>
              <a:t> </a:t>
            </a:r>
            <a:r>
              <a:rPr lang="en-US" sz="2400" dirty="0" smtClean="0">
                <a:latin typeface="+mn-lt"/>
              </a:rPr>
              <a:t>    by the </a:t>
            </a:r>
            <a:r>
              <a:rPr lang="en-US" sz="2400" dirty="0" err="1" smtClean="0">
                <a:latin typeface="+mn-lt"/>
              </a:rPr>
              <a:t>p</a:t>
            </a:r>
            <a:r>
              <a:rPr lang="en-US" sz="2400" baseline="-25000" dirty="0" err="1" smtClean="0">
                <a:latin typeface="+mn-lt"/>
              </a:rPr>
              <a:t>T</a:t>
            </a:r>
            <a:r>
              <a:rPr lang="en-US" sz="2400" dirty="0" smtClean="0">
                <a:latin typeface="+mn-lt"/>
              </a:rPr>
              <a:t> of the hard particle and the separation distance</a:t>
            </a:r>
          </a:p>
          <a:p>
            <a:pPr>
              <a:buNone/>
            </a:pPr>
            <a:r>
              <a:rPr lang="en-US" sz="2400" dirty="0" smtClean="0">
                <a:latin typeface="+mn-lt"/>
              </a:rPr>
              <a:t>Soft particles don’t modify jet shape – algorithm is infrared safe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2660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42DFA"/>
      </a:accent2>
      <a:accent3>
        <a:srgbClr val="FFFFFF"/>
      </a:accent3>
      <a:accent4>
        <a:srgbClr val="000000"/>
      </a:accent4>
      <a:accent5>
        <a:srgbClr val="DCDCDC"/>
      </a:accent5>
      <a:accent6>
        <a:srgbClr val="0328E3"/>
      </a:accent6>
      <a:hlink>
        <a:srgbClr val="F50320"/>
      </a:hlink>
      <a:folHlink>
        <a:srgbClr val="04F41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85000"/>
          <a:buFont typeface="Monotype Sorts" charset="2"/>
          <a:buChar char="l"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85000"/>
          <a:buFont typeface="Monotype Sorts" charset="2"/>
          <a:buChar char="l"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42DFA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328E3"/>
        </a:accent6>
        <a:hlink>
          <a:srgbClr val="F50320"/>
        </a:hlink>
        <a:folHlink>
          <a:srgbClr val="04F41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7_Blank Presentation">
  <a:themeElements>
    <a:clrScheme name="7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85000"/>
          <a:buFont typeface="Monotype Sorts" charset="2"/>
          <a:buChar char="l"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85000"/>
          <a:buFont typeface="Monotype Sorts" charset="2"/>
          <a:buChar char="l"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7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54259</TotalTime>
  <Words>1462</Words>
  <Application>Microsoft Macintosh PowerPoint</Application>
  <PresentationFormat>Letter Paper (8.5x11 in)</PresentationFormat>
  <Paragraphs>273</Paragraphs>
  <Slides>34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Default Design</vt:lpstr>
      <vt:lpstr>7_Blank Presentation</vt:lpstr>
      <vt:lpstr>Equation</vt:lpstr>
      <vt:lpstr>Jets at RHIC</vt:lpstr>
      <vt:lpstr>How opaque is the quark gluon to partons?</vt:lpstr>
      <vt:lpstr>Jet probes of QGP</vt:lpstr>
      <vt:lpstr>Early RHIC result: jets are suppressed!</vt:lpstr>
      <vt:lpstr>Energy loss when ∞ strong coupling</vt:lpstr>
      <vt:lpstr>Heavy quarks have a different baseline!</vt:lpstr>
      <vt:lpstr>Where does the lost energy go?</vt:lpstr>
      <vt:lpstr>Di-jet energy imbalance: Au+Au vs. d+Au</vt:lpstr>
      <vt:lpstr>Timescales according to AdS/CFT</vt:lpstr>
      <vt:lpstr>PowerPoint Presentation</vt:lpstr>
      <vt:lpstr>PowerPoint Presentation</vt:lpstr>
      <vt:lpstr>Jet Fragmentation function</vt:lpstr>
      <vt:lpstr>PHENIX: FFn via g-h correlation</vt:lpstr>
      <vt:lpstr>PowerPoint Presentation</vt:lpstr>
      <vt:lpstr>STAR: FFn via recon. jet-h correlation</vt:lpstr>
      <vt:lpstr>What have we learned so far?</vt:lpstr>
      <vt:lpstr>What can we learn next with jets at RHIC?</vt:lpstr>
      <vt:lpstr>Control the medium &amp; the probe</vt:lpstr>
      <vt:lpstr>New goal di-jet observables for RHIC</vt:lpstr>
      <vt:lpstr>PowerPoint Presentation</vt:lpstr>
      <vt:lpstr>sPHENIX upgrade</vt:lpstr>
      <vt:lpstr>PowerPoint Presentation</vt:lpstr>
      <vt:lpstr>Jet and Di-jet performance</vt:lpstr>
      <vt:lpstr>Expected jet reconstruction performance</vt:lpstr>
      <vt:lpstr>Conclusion</vt:lpstr>
      <vt:lpstr>Backups </vt:lpstr>
      <vt:lpstr>Jet energy unfolding performance</vt:lpstr>
      <vt:lpstr>PowerPoint Presentation</vt:lpstr>
      <vt:lpstr>Use RHIC’s key capabilities*</vt:lpstr>
      <vt:lpstr>Suprising behavior of jets in d+Au</vt:lpstr>
      <vt:lpstr>Do the p0 and jets agree?</vt:lpstr>
      <vt:lpstr>PowerPoint Presentation</vt:lpstr>
      <vt:lpstr>PowerPoint Presentation</vt:lpstr>
      <vt:lpstr>PowerPoint Presentation</vt:lpstr>
    </vt:vector>
  </TitlesOfParts>
  <Company>SUNY @ Stony Brook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jacak</dc:creator>
  <cp:lastModifiedBy>Barbara Jacak</cp:lastModifiedBy>
  <cp:revision>2017</cp:revision>
  <cp:lastPrinted>2013-05-18T14:36:58Z</cp:lastPrinted>
  <dcterms:created xsi:type="dcterms:W3CDTF">2013-08-04T19:43:41Z</dcterms:created>
  <dcterms:modified xsi:type="dcterms:W3CDTF">2013-08-20T03:55:57Z</dcterms:modified>
</cp:coreProperties>
</file>