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2" r:id="rId2"/>
  </p:sldMasterIdLst>
  <p:notesMasterIdLst>
    <p:notesMasterId r:id="rId49"/>
  </p:notesMasterIdLst>
  <p:handoutMasterIdLst>
    <p:handoutMasterId r:id="rId50"/>
  </p:handoutMasterIdLst>
  <p:sldIdLst>
    <p:sldId id="934" r:id="rId3"/>
    <p:sldId id="1014" r:id="rId4"/>
    <p:sldId id="1016" r:id="rId5"/>
    <p:sldId id="1017" r:id="rId6"/>
    <p:sldId id="1021" r:id="rId7"/>
    <p:sldId id="1022" r:id="rId8"/>
    <p:sldId id="1018" r:id="rId9"/>
    <p:sldId id="1020" r:id="rId10"/>
    <p:sldId id="1023" r:id="rId11"/>
    <p:sldId id="1024" r:id="rId12"/>
    <p:sldId id="1026" r:id="rId13"/>
    <p:sldId id="982" r:id="rId14"/>
    <p:sldId id="1007" r:id="rId15"/>
    <p:sldId id="983" r:id="rId16"/>
    <p:sldId id="984" r:id="rId17"/>
    <p:sldId id="986" r:id="rId18"/>
    <p:sldId id="988" r:id="rId19"/>
    <p:sldId id="985" r:id="rId20"/>
    <p:sldId id="987" r:id="rId21"/>
    <p:sldId id="989" r:id="rId22"/>
    <p:sldId id="1009" r:id="rId23"/>
    <p:sldId id="991" r:id="rId24"/>
    <p:sldId id="992" r:id="rId25"/>
    <p:sldId id="1008" r:id="rId26"/>
    <p:sldId id="994" r:id="rId27"/>
    <p:sldId id="995" r:id="rId28"/>
    <p:sldId id="1002" r:id="rId29"/>
    <p:sldId id="1001" r:id="rId30"/>
    <p:sldId id="1010" r:id="rId31"/>
    <p:sldId id="1011" r:id="rId32"/>
    <p:sldId id="1006" r:id="rId33"/>
    <p:sldId id="978" r:id="rId34"/>
    <p:sldId id="1025" r:id="rId35"/>
    <p:sldId id="993" r:id="rId36"/>
    <p:sldId id="1012" r:id="rId37"/>
    <p:sldId id="977" r:id="rId38"/>
    <p:sldId id="1013" r:id="rId39"/>
    <p:sldId id="980" r:id="rId40"/>
    <p:sldId id="981" r:id="rId41"/>
    <p:sldId id="996" r:id="rId42"/>
    <p:sldId id="997" r:id="rId43"/>
    <p:sldId id="998" r:id="rId44"/>
    <p:sldId id="999" r:id="rId45"/>
    <p:sldId id="1000" r:id="rId46"/>
    <p:sldId id="1003" r:id="rId47"/>
    <p:sldId id="1004" r:id="rId48"/>
  </p:sldIdLst>
  <p:sldSz cx="9144000" cy="6858000" type="letter"/>
  <p:notesSz cx="6951663" cy="9240838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3E4E4"/>
    <a:srgbClr val="E0E9E9"/>
    <a:srgbClr val="E900CE"/>
    <a:srgbClr val="FF9C54"/>
    <a:srgbClr val="FFF999"/>
    <a:srgbClr val="DBDEDE"/>
    <a:srgbClr val="C6F5F5"/>
    <a:srgbClr val="D9E2E2"/>
    <a:srgbClr val="880085"/>
    <a:srgbClr val="C9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15620"/>
    <p:restoredTop sz="99132" autoAdjust="0"/>
  </p:normalViewPr>
  <p:slideViewPr>
    <p:cSldViewPr snapToGrid="0" snapToObjects="1">
      <p:cViewPr>
        <p:scale>
          <a:sx n="100" d="100"/>
          <a:sy n="100" d="100"/>
        </p:scale>
        <p:origin x="-200" y="-40"/>
      </p:cViewPr>
      <p:guideLst>
        <p:guide orient="horz" pos="2160"/>
        <p:guide pos="2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Relationship Id="rId2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8588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8588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fld id="{7A568DBE-759D-B249-AF79-A3FF52E5E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44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8588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9988" y="692150"/>
            <a:ext cx="4624387" cy="3468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91025"/>
            <a:ext cx="5103813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8588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0B9D2A7-0474-5142-B06D-03CF3AD5A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105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6063" y="228600"/>
            <a:ext cx="8618537" cy="762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3500" y="2209800"/>
            <a:ext cx="6400800" cy="1752600"/>
          </a:xfrm>
        </p:spPr>
        <p:txBody>
          <a:bodyPr/>
          <a:lstStyle>
            <a:lvl1pPr marL="0" indent="0">
              <a:defRPr sz="2800" b="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D5FE7-00BD-6841-AB71-526CE534DE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33350"/>
            <a:ext cx="1943100" cy="2851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133350"/>
            <a:ext cx="5681662" cy="2851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EA030-C13B-D040-939B-558C9E3CD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D5C27-7D21-0D45-85A6-B5D12E344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343AC-1F6C-5449-85A1-9BB2525A0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02022-6B4A-FF4D-AA07-0FE138394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31E7D-5603-C545-8394-6E5FB7D416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53B61-1A2B-C947-B13E-8C6CDAE62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2B568-F554-964D-9857-49DFC1299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4DBAD-2377-8243-9B20-89C76DF24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99F06-0424-D64E-963C-3390052B07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4089F-D4AF-1D46-A4E0-1FDFF4B6BA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68942-0D78-EA46-9229-93918C754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2653A-DEF7-FE43-85A5-2023631A9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43650" y="0"/>
            <a:ext cx="21145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1912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D73B5-8035-454E-B95B-3638173A7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CF9AA-FB55-8141-99D5-BB413B02C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990600"/>
            <a:ext cx="3810000" cy="199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990600"/>
            <a:ext cx="3810000" cy="199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B12D3-36CA-6A4F-A175-980F42441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390FA-429E-E04E-A65A-0EA6C6ECC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16C96-9E29-ED49-A395-C3019C1E7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3EA46-F428-6745-B37C-898C78624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EB358-7C25-1740-ADE7-0F54963DA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2F31B-E02A-A941-9F87-EAB11776F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3335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8" y="990600"/>
            <a:ext cx="77724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685800" y="152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3200" u="sng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04000" y="6229350"/>
            <a:ext cx="1828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98C6159-C238-B64E-A94C-E78747682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 descr="logo-transparent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78105" y="6351482"/>
            <a:ext cx="1345895" cy="3922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Monotype Sorts" charset="2"/>
        <a:buChar char="l"/>
        <a:defRPr sz="2400" b="1">
          <a:solidFill>
            <a:schemeClr val="hlink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SzPct val="60000"/>
        <a:buFont typeface="Monotype Sorts" charset="2"/>
        <a:defRPr sz="2400" b="1">
          <a:solidFill>
            <a:schemeClr val="hlink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defRPr sz="2400" b="1">
          <a:solidFill>
            <a:srgbClr val="00FF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400" b="1">
          <a:solidFill>
            <a:srgbClr val="00FF00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533400" y="1219200"/>
            <a:ext cx="8001000" cy="0"/>
          </a:xfrm>
          <a:prstGeom prst="line">
            <a:avLst/>
          </a:prstGeom>
          <a:noFill/>
          <a:ln w="38100">
            <a:solidFill>
              <a:srgbClr val="1C587D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2400" b="0">
              <a:solidFill>
                <a:schemeClr val="tx1"/>
              </a:solidFill>
              <a:latin typeface="Arial" pitchFamily="-112" charset="0"/>
            </a:endParaRPr>
          </a:p>
        </p:txBody>
      </p:sp>
      <p:pic>
        <p:nvPicPr>
          <p:cNvPr id="13315" name="Picture 14" descr="FVTXandVTX"/>
          <p:cNvPicPr>
            <a:picLocks noChangeAspect="1" noChangeArrowheads="1"/>
          </p:cNvPicPr>
          <p:nvPr userDrawn="1"/>
        </p:nvPicPr>
        <p:blipFill>
          <a:blip r:embed="rId13"/>
          <a:srcRect t="6091" b="7742"/>
          <a:stretch>
            <a:fillRect/>
          </a:stretch>
        </p:blipFill>
        <p:spPr bwMode="auto">
          <a:xfrm>
            <a:off x="7467600" y="76200"/>
            <a:ext cx="12954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01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85800" y="6388100"/>
            <a:ext cx="7543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800" b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 bwMode="auto">
          <a:xfrm>
            <a:off x="8534400" y="76200"/>
            <a:ext cx="609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 b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FAC6EC8-305C-FA44-AE1B-5BB05B1A59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 xmlns:p14="http://schemas.microsoft.com/office/powerpoint/2010/main">
    <p:pull dir="r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oleObject" Target="../embeddings/oleObject1.bin"/><Relationship Id="rId5" Type="http://schemas.openxmlformats.org/officeDocument/2006/relationships/image" Target="../media/image23.wmf"/><Relationship Id="rId6" Type="http://schemas.openxmlformats.org/officeDocument/2006/relationships/image" Target="../media/image26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24.wmf"/><Relationship Id="rId9" Type="http://schemas.openxmlformats.org/officeDocument/2006/relationships/image" Target="../media/image2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gif"/><Relationship Id="rId3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3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Relationship Id="rId3" Type="http://schemas.openxmlformats.org/officeDocument/2006/relationships/image" Target="../media/image5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gif"/><Relationship Id="rId3" Type="http://schemas.openxmlformats.org/officeDocument/2006/relationships/image" Target="../media/image63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Relationship Id="rId3" Type="http://schemas.openxmlformats.org/officeDocument/2006/relationships/image" Target="../media/image69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1950"/>
            <a:ext cx="7772400" cy="457200"/>
          </a:xfrm>
        </p:spPr>
        <p:txBody>
          <a:bodyPr/>
          <a:lstStyle/>
          <a:p>
            <a:r>
              <a:rPr lang="en-US" dirty="0" smtClean="0"/>
              <a:t>PHENIX studies of correlations and the initial state in </a:t>
            </a:r>
            <a:r>
              <a:rPr lang="en-US" dirty="0" err="1" smtClean="0"/>
              <a:t>d+Au</a:t>
            </a:r>
            <a:r>
              <a:rPr lang="en-US" dirty="0" smtClean="0"/>
              <a:t> collisions at RHIC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1346200"/>
            <a:ext cx="3327400" cy="422885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Barbara Jacak</a:t>
            </a:r>
          </a:p>
          <a:p>
            <a:pPr>
              <a:buNone/>
            </a:pPr>
            <a:r>
              <a:rPr lang="en-US" dirty="0" smtClean="0"/>
              <a:t>For the PHENIX Collaboration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Workshop on Initial Fluctuations and Final Correlations </a:t>
            </a:r>
          </a:p>
          <a:p>
            <a:pPr>
              <a:buNone/>
            </a:pPr>
            <a:r>
              <a:rPr lang="en-US" dirty="0" smtClean="0"/>
              <a:t>Chengdu, China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August 13,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4089F-D4AF-1D46-A4E0-1FDFF4B6BA78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8" name="Picture 17" descr="PHENIXcn1-108-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5887" y="1752600"/>
            <a:ext cx="4991101" cy="499110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ight </a:t>
            </a:r>
            <a:r>
              <a:rPr lang="en-US" dirty="0" smtClean="0"/>
              <a:t>systematic effects confuse us?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4" descr="ppg152_fig5_n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787400"/>
            <a:ext cx="7200900" cy="485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4500" y="5600700"/>
            <a:ext cx="81407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i="1" dirty="0" smtClean="0">
                <a:latin typeface="Calibri"/>
                <a:cs typeface="Calibri"/>
              </a:rPr>
              <a:t>BVJ: I’d expect difference in viscous effects in </a:t>
            </a:r>
            <a:r>
              <a:rPr lang="en-US" sz="2400" i="1" dirty="0" err="1" smtClean="0">
                <a:latin typeface="Calibri"/>
                <a:cs typeface="Calibri"/>
              </a:rPr>
              <a:t>d+Au</a:t>
            </a:r>
            <a:r>
              <a:rPr lang="en-US" sz="2400" i="1" dirty="0" smtClean="0">
                <a:latin typeface="Calibri"/>
                <a:cs typeface="Calibri"/>
              </a:rPr>
              <a:t> vs. </a:t>
            </a:r>
            <a:r>
              <a:rPr lang="en-US" sz="2400" i="1" dirty="0" err="1" smtClean="0">
                <a:latin typeface="Calibri"/>
                <a:cs typeface="Calibri"/>
              </a:rPr>
              <a:t>Au+Au</a:t>
            </a:r>
            <a:r>
              <a:rPr lang="en-US" sz="2400" i="1" dirty="0" smtClean="0">
                <a:latin typeface="Calibri"/>
                <a:cs typeface="Calibri"/>
              </a:rPr>
              <a:t> to modify the scaling. Data might have room for that?</a:t>
            </a:r>
            <a:endParaRPr lang="en-US" sz="2400" i="1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Switching gears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85900" y="2387600"/>
            <a:ext cx="1896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800" dirty="0" smtClean="0"/>
              <a:t>J/</a:t>
            </a:r>
            <a:r>
              <a:rPr lang="en-US" sz="4800" dirty="0" smtClean="0">
                <a:latin typeface="Symbol" charset="2"/>
                <a:cs typeface="Symbol" charset="2"/>
              </a:rPr>
              <a:t>y </a:t>
            </a:r>
            <a:r>
              <a:rPr lang="en-US" sz="4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4800" dirty="0" smtClean="0"/>
              <a:t> </a:t>
            </a:r>
            <a:endParaRPr lang="en-US" sz="4800" dirty="0"/>
          </a:p>
        </p:txBody>
      </p:sp>
      <p:pic>
        <p:nvPicPr>
          <p:cNvPr id="6" name="Picture 5" descr="Grosser_Pand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3" t="4695" r="22812" b="13146"/>
          <a:stretch/>
        </p:blipFill>
        <p:spPr>
          <a:xfrm>
            <a:off x="3517900" y="1701800"/>
            <a:ext cx="2159000" cy="2222500"/>
          </a:xfrm>
          <a:prstGeom prst="rect">
            <a:avLst/>
          </a:prstGeom>
        </p:spPr>
      </p:pic>
      <p:pic>
        <p:nvPicPr>
          <p:cNvPr id="7" name="Picture 6" descr="Grosser_Pand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3" t="4695" r="22812" b="13146"/>
          <a:stretch/>
        </p:blipFill>
        <p:spPr>
          <a:xfrm>
            <a:off x="5753100" y="1701800"/>
            <a:ext cx="2159000" cy="2222500"/>
          </a:xfrm>
          <a:prstGeom prst="rect">
            <a:avLst/>
          </a:prstGeom>
        </p:spPr>
      </p:pic>
      <p:pic>
        <p:nvPicPr>
          <p:cNvPr id="8" name="Picture 7" descr="s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924300"/>
            <a:ext cx="2290703" cy="195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260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Flavor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95" y="1041400"/>
            <a:ext cx="7772400" cy="5567678"/>
          </a:xfrm>
        </p:spPr>
        <p:txBody>
          <a:bodyPr/>
          <a:lstStyle/>
          <a:p>
            <a:r>
              <a:rPr lang="en-US" dirty="0" smtClean="0"/>
              <a:t>Production of </a:t>
            </a:r>
            <a:r>
              <a:rPr lang="en-US" dirty="0" err="1" smtClean="0"/>
              <a:t>c+cbar</a:t>
            </a:r>
            <a:r>
              <a:rPr lang="en-US" dirty="0" smtClean="0"/>
              <a:t> and </a:t>
            </a:r>
            <a:r>
              <a:rPr lang="en-US" dirty="0" err="1" smtClean="0"/>
              <a:t>b+bbar</a:t>
            </a:r>
            <a:endParaRPr lang="en-US" dirty="0" smtClean="0"/>
          </a:p>
          <a:p>
            <a:pPr lvl="1"/>
            <a:r>
              <a:rPr lang="en-US" dirty="0" smtClean="0"/>
              <a:t>Probes nuclear gluon distribution in </a:t>
            </a:r>
            <a:r>
              <a:rPr lang="en-US" dirty="0" err="1" smtClean="0"/>
              <a:t>d+Au</a:t>
            </a:r>
            <a:endParaRPr lang="en-US" dirty="0" smtClean="0"/>
          </a:p>
          <a:p>
            <a:pPr lvl="1"/>
            <a:r>
              <a:rPr lang="en-US" dirty="0" smtClean="0"/>
              <a:t>	initial state </a:t>
            </a:r>
            <a:r>
              <a:rPr lang="en-US" dirty="0" smtClean="0"/>
              <a:t>effects:</a:t>
            </a:r>
            <a:endParaRPr lang="en-US" dirty="0" smtClean="0"/>
          </a:p>
          <a:p>
            <a:pPr lvl="1"/>
            <a:r>
              <a:rPr lang="en-US" dirty="0" smtClean="0"/>
              <a:t>	   saturation</a:t>
            </a:r>
          </a:p>
          <a:p>
            <a:pPr lvl="1"/>
            <a:r>
              <a:rPr lang="en-US" dirty="0" smtClean="0"/>
              <a:t>       shadowing, anti-shadowing</a:t>
            </a:r>
          </a:p>
          <a:p>
            <a:pPr lvl="1"/>
            <a:r>
              <a:rPr lang="en-US" dirty="0" smtClean="0"/>
              <a:t>	   </a:t>
            </a:r>
            <a:r>
              <a:rPr lang="en-US" dirty="0" err="1" smtClean="0"/>
              <a:t>parton</a:t>
            </a:r>
            <a:r>
              <a:rPr lang="en-US" dirty="0" smtClean="0"/>
              <a:t> energy loss</a:t>
            </a:r>
          </a:p>
          <a:p>
            <a:pPr lvl="1"/>
            <a:r>
              <a:rPr lang="en-US" dirty="0" smtClean="0"/>
              <a:t>	   </a:t>
            </a:r>
            <a:r>
              <a:rPr lang="en-US" dirty="0" err="1" smtClean="0"/>
              <a:t>parton</a:t>
            </a:r>
            <a:r>
              <a:rPr lang="en-US" dirty="0" smtClean="0"/>
              <a:t> (</a:t>
            </a:r>
            <a:r>
              <a:rPr lang="en-US" dirty="0" err="1" smtClean="0"/>
              <a:t>re)scattering</a:t>
            </a:r>
            <a:endParaRPr lang="en-US" dirty="0" smtClean="0"/>
          </a:p>
          <a:p>
            <a:pPr lvl="1">
              <a:buFont typeface="Wingdings" pitchFamily="-84" charset="2"/>
              <a:buChar char="v"/>
            </a:pPr>
            <a:r>
              <a:rPr lang="en-US" i="1" dirty="0" err="1" smtClean="0">
                <a:solidFill>
                  <a:srgbClr val="000000"/>
                </a:solidFill>
              </a:rPr>
              <a:t>quarkonia</a:t>
            </a:r>
            <a:r>
              <a:rPr lang="en-US" i="1" dirty="0" smtClean="0">
                <a:solidFill>
                  <a:srgbClr val="000000"/>
                </a:solidFill>
              </a:rPr>
              <a:t>, open heavy flavor</a:t>
            </a:r>
          </a:p>
          <a:p>
            <a:pPr lvl="1">
              <a:buFont typeface="Wingdings" pitchFamily="-84" charset="2"/>
              <a:buChar char="v"/>
            </a:pPr>
            <a:endParaRPr lang="en-US" i="1" dirty="0" smtClean="0">
              <a:solidFill>
                <a:srgbClr val="000000"/>
              </a:solidFill>
            </a:endParaRPr>
          </a:p>
          <a:p>
            <a:r>
              <a:rPr lang="en-US" dirty="0" err="1" smtClean="0"/>
              <a:t>Quarkonia</a:t>
            </a:r>
            <a:r>
              <a:rPr lang="en-US" dirty="0" smtClean="0"/>
              <a:t> survival probability</a:t>
            </a:r>
          </a:p>
          <a:p>
            <a:pPr lvl="1"/>
            <a:r>
              <a:rPr lang="en-US" dirty="0" smtClean="0"/>
              <a:t>Sensitive to surrounding </a:t>
            </a:r>
          </a:p>
          <a:p>
            <a:pPr lvl="1"/>
            <a:r>
              <a:rPr lang="en-US" dirty="0" smtClean="0"/>
              <a:t>       medium in </a:t>
            </a:r>
            <a:r>
              <a:rPr lang="en-US" dirty="0" err="1" smtClean="0"/>
              <a:t>d+Au</a:t>
            </a:r>
            <a:endParaRPr lang="en-US" dirty="0" smtClean="0"/>
          </a:p>
          <a:p>
            <a:pPr lvl="1">
              <a:buFont typeface="Wingdings" pitchFamily="-84" charset="2"/>
              <a:buChar char="v"/>
            </a:pPr>
            <a:r>
              <a:rPr lang="en-US" i="1" dirty="0" smtClean="0">
                <a:solidFill>
                  <a:srgbClr val="000000"/>
                </a:solidFill>
              </a:rPr>
              <a:t>J/ψ vs. </a:t>
            </a:r>
            <a:r>
              <a:rPr lang="en-US" i="1" dirty="0" err="1" smtClean="0">
                <a:solidFill>
                  <a:srgbClr val="000000"/>
                </a:solidFill>
              </a:rPr>
              <a:t>ψ</a:t>
            </a:r>
            <a:r>
              <a:rPr lang="en-US" i="1" dirty="0" smtClean="0">
                <a:solidFill>
                  <a:srgbClr val="000000"/>
                </a:solidFill>
              </a:rPr>
              <a:t>’ vs. </a:t>
            </a:r>
            <a:r>
              <a:rPr lang="en-US" i="1" dirty="0" err="1" smtClean="0">
                <a:solidFill>
                  <a:srgbClr val="000000"/>
                </a:solidFill>
              </a:rPr>
              <a:t>Υ</a:t>
            </a:r>
            <a:endParaRPr lang="en-US" i="1" dirty="0" smtClean="0">
              <a:solidFill>
                <a:srgbClr val="000000"/>
              </a:solidFill>
            </a:endParaRPr>
          </a:p>
          <a:p>
            <a:pPr lvl="1"/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4648200" y="6229350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44" name="Group 43"/>
          <p:cNvGrpSpPr/>
          <p:nvPr/>
        </p:nvGrpSpPr>
        <p:grpSpPr>
          <a:xfrm>
            <a:off x="5141759" y="387351"/>
            <a:ext cx="3759200" cy="5841999"/>
            <a:chOff x="5141759" y="387351"/>
            <a:chExt cx="3759200" cy="5841999"/>
          </a:xfrm>
        </p:grpSpPr>
        <p:grpSp>
          <p:nvGrpSpPr>
            <p:cNvPr id="16" name="Group 15"/>
            <p:cNvGrpSpPr/>
            <p:nvPr/>
          </p:nvGrpSpPr>
          <p:grpSpPr>
            <a:xfrm>
              <a:off x="5141759" y="2368551"/>
              <a:ext cx="3759200" cy="3860799"/>
              <a:chOff x="5029200" y="2212010"/>
              <a:chExt cx="4076700" cy="453168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029200" y="2212010"/>
                <a:ext cx="4076700" cy="4531689"/>
              </a:xfrm>
              <a:prstGeom prst="rect">
                <a:avLst/>
              </a:prstGeom>
            </p:spPr>
          </p:pic>
          <p:cxnSp>
            <p:nvCxnSpPr>
              <p:cNvPr id="9" name="Straight Arrow Connector 8"/>
              <p:cNvCxnSpPr/>
              <p:nvPr/>
            </p:nvCxnSpPr>
            <p:spPr bwMode="auto">
              <a:xfrm rot="5400000" flipH="1" flipV="1">
                <a:off x="6438105" y="5342731"/>
                <a:ext cx="1771650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C802C3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1" name="Straight Arrow Connector 10"/>
              <p:cNvCxnSpPr/>
              <p:nvPr/>
            </p:nvCxnSpPr>
            <p:spPr bwMode="auto">
              <a:xfrm rot="5400000" flipH="1" flipV="1">
                <a:off x="6943725" y="5337175"/>
                <a:ext cx="1758950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C802C3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2" name="Straight Arrow Connector 11"/>
              <p:cNvCxnSpPr/>
              <p:nvPr/>
            </p:nvCxnSpPr>
            <p:spPr bwMode="auto">
              <a:xfrm rot="5400000" flipH="1" flipV="1">
                <a:off x="5971380" y="5330031"/>
                <a:ext cx="1746250" cy="1589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C802C3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</p:grpSp>
        <p:grpSp>
          <p:nvGrpSpPr>
            <p:cNvPr id="43" name="Group 42"/>
            <p:cNvGrpSpPr/>
            <p:nvPr/>
          </p:nvGrpSpPr>
          <p:grpSpPr>
            <a:xfrm>
              <a:off x="6521708" y="387351"/>
              <a:ext cx="1682923" cy="1828800"/>
              <a:chOff x="6521708" y="387351"/>
              <a:chExt cx="1682923" cy="18288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6521708" y="387351"/>
                <a:ext cx="844723" cy="182880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6680631" y="1149351"/>
                <a:ext cx="82722" cy="155306"/>
                <a:chOff x="6586793" y="1752600"/>
                <a:chExt cx="82722" cy="155306"/>
              </a:xfrm>
            </p:grpSpPr>
            <p:sp>
              <p:nvSpPr>
                <p:cNvPr id="33" name="Oval 32"/>
                <p:cNvSpPr/>
                <p:nvPr/>
              </p:nvSpPr>
              <p:spPr>
                <a:xfrm>
                  <a:off x="6586793" y="1752600"/>
                  <a:ext cx="82722" cy="776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6586793" y="1830253"/>
                  <a:ext cx="82722" cy="7765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5" name="Straight Arrow Connector 34"/>
              <p:cNvCxnSpPr/>
              <p:nvPr/>
            </p:nvCxnSpPr>
            <p:spPr>
              <a:xfrm flipV="1">
                <a:off x="6760178" y="1114426"/>
                <a:ext cx="520528" cy="7375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6760178" y="1265831"/>
                <a:ext cx="301453" cy="3882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/>
              <p:nvPr/>
            </p:nvSpPr>
            <p:spPr>
              <a:xfrm>
                <a:off x="7903178" y="960304"/>
                <a:ext cx="228600" cy="533400"/>
              </a:xfrm>
              <a:prstGeom prst="ellipse">
                <a:avLst/>
              </a:prstGeom>
              <a:solidFill>
                <a:srgbClr val="FF9C5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Arrow Connector 37"/>
              <p:cNvCxnSpPr/>
              <p:nvPr/>
            </p:nvCxnSpPr>
            <p:spPr>
              <a:xfrm>
                <a:off x="7061631" y="1304657"/>
                <a:ext cx="152400" cy="152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>
                <a:off x="7225797" y="1457057"/>
                <a:ext cx="521634" cy="7329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V="1">
                <a:off x="7280706" y="960304"/>
                <a:ext cx="520528" cy="15412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>
                <a:off x="7823631" y="1073151"/>
                <a:ext cx="381000" cy="30480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 flipV="1">
                <a:off x="7823631" y="1073151"/>
                <a:ext cx="381000" cy="30480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</p:grpSp>
      <p:pic>
        <p:nvPicPr>
          <p:cNvPr id="25" name="Picture 24" descr="opencharm.png"/>
          <p:cNvPicPr>
            <a:picLocks noChangeAspect="1"/>
          </p:cNvPicPr>
          <p:nvPr/>
        </p:nvPicPr>
        <p:blipFill>
          <a:blip r:embed="rId3"/>
          <a:srcRect b="15639"/>
          <a:stretch>
            <a:fillRect/>
          </a:stretch>
        </p:blipFill>
        <p:spPr>
          <a:xfrm>
            <a:off x="51595" y="0"/>
            <a:ext cx="2738976" cy="108294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4648200" y="393700"/>
            <a:ext cx="4335516" cy="6115627"/>
            <a:chOff x="4694489" y="722259"/>
            <a:chExt cx="4462213" cy="6021441"/>
          </a:xfrm>
        </p:grpSpPr>
        <p:sp>
          <p:nvSpPr>
            <p:cNvPr id="25" name="Date Placeholder 3"/>
            <p:cNvSpPr txBox="1">
              <a:spLocks/>
            </p:cNvSpPr>
            <p:nvPr/>
          </p:nvSpPr>
          <p:spPr bwMode="auto">
            <a:xfrm>
              <a:off x="6769100" y="6229350"/>
              <a:ext cx="1828800" cy="514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rPr>
                <a:t>8/13/12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endParaRPr>
            </a:p>
          </p:txBody>
        </p:sp>
        <p:pic>
          <p:nvPicPr>
            <p:cNvPr id="26" name="Picture 25" descr="rdau_rcp_run8dau_avgpp_cent_AN900_cgc_eps09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4489" y="722259"/>
              <a:ext cx="4462213" cy="5830941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8470900" y="6248400"/>
              <a:ext cx="1524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991069" y="6248400"/>
              <a:ext cx="607921" cy="468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i="1" dirty="0" smtClean="0">
                  <a:solidFill>
                    <a:srgbClr val="000000"/>
                  </a:solidFill>
                  <a:latin typeface="+mn-lt"/>
                </a:rPr>
                <a:t>Au</a:t>
              </a:r>
              <a:endParaRPr lang="en-US" sz="2400" i="1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5422900" y="6477000"/>
              <a:ext cx="76200" cy="762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512650" y="6241534"/>
              <a:ext cx="421572" cy="468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i="1" dirty="0" smtClean="0">
                  <a:solidFill>
                    <a:srgbClr val="000000"/>
                  </a:solidFill>
                  <a:latin typeface="+mn-lt"/>
                </a:rPr>
                <a:t>d</a:t>
              </a:r>
              <a:endParaRPr lang="en-US" sz="2400" i="1" dirty="0">
                <a:solidFill>
                  <a:srgbClr val="000000"/>
                </a:solidFill>
                <a:latin typeface="+mn-lt"/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5803900" y="6477000"/>
              <a:ext cx="4572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7556500" y="6477000"/>
              <a:ext cx="5334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4" name="Group 22"/>
            <p:cNvGrpSpPr/>
            <p:nvPr/>
          </p:nvGrpSpPr>
          <p:grpSpPr>
            <a:xfrm>
              <a:off x="5372100" y="808182"/>
              <a:ext cx="3454400" cy="5497945"/>
              <a:chOff x="5207000" y="808182"/>
              <a:chExt cx="3454400" cy="5497945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5207000" y="808182"/>
                <a:ext cx="1085273" cy="549563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6569365" y="810491"/>
                <a:ext cx="697344" cy="5495636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7576127" y="810491"/>
                <a:ext cx="1085273" cy="5495636"/>
              </a:xfrm>
              <a:prstGeom prst="rect">
                <a:avLst/>
              </a:prstGeom>
              <a:noFill/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812799" y="222250"/>
            <a:ext cx="4432159" cy="457200"/>
          </a:xfrm>
        </p:spPr>
        <p:txBody>
          <a:bodyPr/>
          <a:lstStyle/>
          <a:p>
            <a:pPr algn="l"/>
            <a:r>
              <a:rPr lang="en-US" dirty="0" smtClean="0"/>
              <a:t>Initial State:</a:t>
            </a:r>
            <a:br>
              <a:rPr lang="en-US" dirty="0" smtClean="0"/>
            </a:br>
            <a:r>
              <a:rPr lang="en-US" dirty="0" smtClean="0"/>
              <a:t>what’s where? </a:t>
            </a:r>
            <a:endParaRPr lang="en-US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8" y="1444684"/>
            <a:ext cx="4151322" cy="3012122"/>
          </a:xfrm>
          <a:prstGeom prst="rect">
            <a:avLst/>
          </a:prstGeom>
        </p:spPr>
      </p:pic>
      <p:cxnSp>
        <p:nvCxnSpPr>
          <p:cNvPr id="43" name="Straight Arrow Connector 42"/>
          <p:cNvCxnSpPr/>
          <p:nvPr/>
        </p:nvCxnSpPr>
        <p:spPr bwMode="auto">
          <a:xfrm rot="5400000">
            <a:off x="1208797" y="4392512"/>
            <a:ext cx="685800" cy="1588"/>
          </a:xfrm>
          <a:prstGeom prst="straightConnector1">
            <a:avLst/>
          </a:prstGeom>
          <a:noFill/>
          <a:ln w="76200" cap="flat" cmpd="sng" algn="ctr">
            <a:solidFill>
              <a:srgbClr val="008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rot="5400000">
            <a:off x="3467894" y="4392512"/>
            <a:ext cx="685800" cy="1588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46" name="Rectangle 45"/>
          <p:cNvSpPr/>
          <p:nvPr/>
        </p:nvSpPr>
        <p:spPr>
          <a:xfrm>
            <a:off x="1309603" y="4750594"/>
            <a:ext cx="1420897" cy="12741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008000"/>
                </a:solidFill>
                <a:latin typeface="+mn-lt"/>
                <a:cs typeface="Symbol" charset="2"/>
              </a:rPr>
              <a:t>Forward + </a:t>
            </a:r>
            <a:r>
              <a:rPr lang="en-US" sz="2400" dirty="0" err="1" smtClean="0">
                <a:solidFill>
                  <a:srgbClr val="008000"/>
                </a:solidFill>
                <a:latin typeface="+mn-lt"/>
                <a:cs typeface="Symbol" charset="2"/>
              </a:rPr>
              <a:t>y</a:t>
            </a:r>
            <a:endParaRPr lang="en-US" sz="2400" dirty="0" smtClean="0">
              <a:solidFill>
                <a:srgbClr val="008000"/>
              </a:solidFill>
              <a:latin typeface="+mn-lt"/>
              <a:cs typeface="Symbol" charset="2"/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008000"/>
                </a:solidFill>
                <a:latin typeface="+mn-lt"/>
                <a:cs typeface="Symbol" charset="2"/>
              </a:rPr>
              <a:t>d-going</a:t>
            </a:r>
            <a:endParaRPr lang="en-US" sz="24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832100" y="4750594"/>
            <a:ext cx="1662197" cy="12741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  <a:latin typeface="+mn-lt"/>
                <a:cs typeface="Symbol" charset="2"/>
              </a:rPr>
              <a:t>Backward     - </a:t>
            </a:r>
            <a:r>
              <a:rPr lang="en-US" sz="2400" dirty="0" err="1" smtClean="0">
                <a:solidFill>
                  <a:srgbClr val="FF0000"/>
                </a:solidFill>
                <a:latin typeface="+mn-lt"/>
                <a:cs typeface="Symbol" charset="2"/>
              </a:rPr>
              <a:t>y</a:t>
            </a:r>
            <a:endParaRPr lang="en-US" sz="2400" dirty="0" smtClean="0">
              <a:solidFill>
                <a:srgbClr val="FF0000"/>
              </a:solidFill>
              <a:latin typeface="+mn-lt"/>
              <a:cs typeface="Symbol" charset="2"/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  <a:latin typeface="+mn-lt"/>
                <a:cs typeface="Symbol" charset="2"/>
              </a:rPr>
              <a:t>Au-going</a:t>
            </a:r>
            <a:endParaRPr lang="en-US" sz="2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09603" y="1444684"/>
            <a:ext cx="825500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  <a:latin typeface="+mn-lt"/>
                <a:cs typeface="Symbol" charset="2"/>
              </a:rPr>
              <a:t>Au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8885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J/ψ in </a:t>
            </a:r>
            <a:r>
              <a:rPr lang="en-US" dirty="0" err="1" smtClean="0"/>
              <a:t>d+Au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850900"/>
            <a:ext cx="4965700" cy="5484578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forward rapidity probes low-</a:t>
            </a:r>
            <a:r>
              <a:rPr lang="en-US" dirty="0" err="1" smtClean="0">
                <a:solidFill>
                  <a:schemeClr val="tx1"/>
                </a:solidFill>
              </a:rPr>
              <a:t>x</a:t>
            </a:r>
            <a:r>
              <a:rPr lang="en-US" dirty="0" smtClean="0">
                <a:solidFill>
                  <a:schemeClr val="tx1"/>
                </a:solidFill>
              </a:rPr>
              <a:t> in Au</a:t>
            </a:r>
          </a:p>
          <a:p>
            <a:pPr>
              <a:buNone/>
            </a:pPr>
            <a:r>
              <a:rPr lang="en-US" i="1" dirty="0" smtClean="0">
                <a:solidFill>
                  <a:schemeClr val="tx1"/>
                </a:solidFill>
              </a:rPr>
              <a:t>saturation predicts suppression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forward data: </a:t>
            </a:r>
            <a:r>
              <a:rPr lang="en-US" u="sng" dirty="0" smtClean="0"/>
              <a:t>non-linear suppression vs. density weighted longitudinal thickness</a:t>
            </a:r>
          </a:p>
          <a:p>
            <a:pPr>
              <a:buNone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EPS09 </a:t>
            </a:r>
            <a:r>
              <a:rPr lang="en-US" dirty="0" err="1" smtClean="0"/>
              <a:t>nPDF’s</a:t>
            </a:r>
            <a:r>
              <a:rPr lang="en-US" dirty="0" smtClean="0"/>
              <a:t>: linear</a:t>
            </a:r>
          </a:p>
          <a:p>
            <a:pPr>
              <a:buFont typeface="Arial"/>
              <a:buChar char="•"/>
            </a:pPr>
            <a:r>
              <a:rPr lang="en-US" dirty="0" smtClean="0"/>
              <a:t>break-up </a:t>
            </a:r>
            <a:r>
              <a:rPr lang="en-US" dirty="0" err="1" smtClean="0"/>
              <a:t>w</a:t>
            </a:r>
            <a:r>
              <a:rPr lang="en-US" dirty="0" smtClean="0"/>
              <a:t>/fixed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br</a:t>
            </a:r>
            <a:r>
              <a:rPr lang="en-US" dirty="0" smtClean="0"/>
              <a:t>: exponential</a:t>
            </a:r>
          </a:p>
          <a:p>
            <a:pPr>
              <a:buFont typeface="Arial"/>
              <a:buChar char="•"/>
            </a:pPr>
            <a:r>
              <a:rPr lang="en-US" u="sng" dirty="0" smtClean="0"/>
              <a:t>data: ~quadratic</a:t>
            </a:r>
          </a:p>
          <a:p>
            <a:pPr>
              <a:buNone/>
            </a:pPr>
            <a:r>
              <a:rPr lang="en-US" dirty="0" smtClean="0"/>
              <a:t> </a:t>
            </a:r>
          </a:p>
          <a:p>
            <a:pPr>
              <a:buNone/>
            </a:pPr>
            <a:r>
              <a:rPr lang="en-US" dirty="0" smtClean="0"/>
              <a:t>increased suppression at forward rapidity also expected from initial state </a:t>
            </a:r>
            <a:r>
              <a:rPr lang="en-US" dirty="0" err="1" smtClean="0"/>
              <a:t>parton</a:t>
            </a:r>
            <a:r>
              <a:rPr lang="en-US" dirty="0" smtClean="0"/>
              <a:t> energy loss…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8333" r="4023"/>
          <a:stretch>
            <a:fillRect/>
          </a:stretch>
        </p:blipFill>
        <p:spPr>
          <a:xfrm>
            <a:off x="461664" y="787400"/>
            <a:ext cx="3576936" cy="500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584450"/>
            <a:ext cx="2057400" cy="342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6890" y="5706130"/>
            <a:ext cx="243848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i="1" dirty="0" smtClean="0">
                <a:solidFill>
                  <a:schemeClr val="tx1"/>
                </a:solidFill>
              </a:rPr>
              <a:t>Suppression level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 rot="16200000">
            <a:off x="-1264376" y="2696517"/>
            <a:ext cx="304121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i="1" dirty="0" smtClean="0">
                <a:solidFill>
                  <a:schemeClr val="tx1"/>
                </a:solidFill>
              </a:rPr>
              <a:t>Centrality dependence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01600" y="456684"/>
            <a:ext cx="246086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PRL107, 142301 (2011)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209550"/>
            <a:ext cx="8712200" cy="457200"/>
          </a:xfrm>
        </p:spPr>
        <p:txBody>
          <a:bodyPr/>
          <a:lstStyle/>
          <a:p>
            <a:r>
              <a:rPr lang="en-US" dirty="0" smtClean="0"/>
              <a:t>Dense </a:t>
            </a:r>
            <a:r>
              <a:rPr lang="en-US" dirty="0" err="1" smtClean="0"/>
              <a:t>gluonic</a:t>
            </a:r>
            <a:r>
              <a:rPr lang="en-US" dirty="0" smtClean="0"/>
              <a:t> matter effects observed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Picture 2" descr="C:\Users\abhisek\Desktop\My PHENIX presentations\QM_2011_PHENIX\RdAu_mix.gif"/>
          <p:cNvPicPr>
            <a:picLocks noChangeAspect="1" noChangeArrowheads="1"/>
          </p:cNvPicPr>
          <p:nvPr/>
        </p:nvPicPr>
        <p:blipFill>
          <a:blip r:embed="rId3" cstate="print"/>
          <a:srcRect t="2778" r="9849"/>
          <a:stretch>
            <a:fillRect/>
          </a:stretch>
        </p:blipFill>
        <p:spPr bwMode="auto">
          <a:xfrm>
            <a:off x="63500" y="990600"/>
            <a:ext cx="3695700" cy="461143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700" y="5602033"/>
            <a:ext cx="455161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/>
              <a:t>Shadowing/absorption stronger than linear </a:t>
            </a:r>
            <a:r>
              <a:rPr lang="en-US" sz="2400" dirty="0" err="1" smtClean="0"/>
              <a:t>w</a:t>
            </a:r>
            <a:r>
              <a:rPr lang="en-US" sz="2400" dirty="0" smtClean="0"/>
              <a:t>/nuclear thickness</a:t>
            </a:r>
            <a:endParaRPr lang="en-US" sz="2400" dirty="0"/>
          </a:p>
        </p:txBody>
      </p:sp>
      <p:grpSp>
        <p:nvGrpSpPr>
          <p:cNvPr id="3" name="Group 16"/>
          <p:cNvGrpSpPr/>
          <p:nvPr/>
        </p:nvGrpSpPr>
        <p:grpSpPr>
          <a:xfrm>
            <a:off x="4615114" y="4769092"/>
            <a:ext cx="4278034" cy="1650758"/>
            <a:chOff x="4615114" y="4769092"/>
            <a:chExt cx="4278034" cy="1650758"/>
          </a:xfrm>
        </p:grpSpPr>
        <p:sp>
          <p:nvSpPr>
            <p:cNvPr id="11" name="TextBox 10"/>
            <p:cNvSpPr txBox="1"/>
            <p:nvPr/>
          </p:nvSpPr>
          <p:spPr>
            <a:xfrm>
              <a:off x="4615114" y="4769092"/>
              <a:ext cx="4278034" cy="904863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400" dirty="0" smtClean="0"/>
                <a:t>Di-</a:t>
              </a:r>
              <a:r>
                <a:rPr lang="en-US" sz="2400" dirty="0" err="1" smtClean="0"/>
                <a:t>hadron</a:t>
              </a:r>
              <a:r>
                <a:rPr lang="en-US" sz="2400" dirty="0" smtClean="0"/>
                <a:t> suppression at low </a:t>
              </a:r>
              <a:r>
                <a:rPr lang="en-US" sz="2400" dirty="0" err="1" smtClean="0"/>
                <a:t>x</a:t>
              </a:r>
              <a:endParaRPr lang="en-US" sz="2400" dirty="0" smtClean="0"/>
            </a:p>
            <a:p>
              <a:pPr>
                <a:buNone/>
              </a:pPr>
              <a:r>
                <a:rPr lang="en-US" sz="2400" dirty="0" smtClean="0"/>
                <a:t>      </a:t>
              </a:r>
              <a:r>
                <a:rPr lang="en-US" sz="2400" dirty="0" smtClean="0">
                  <a:solidFill>
                    <a:srgbClr val="000000"/>
                  </a:solidFill>
                </a:rPr>
                <a:t>pocket formula (for 2</a:t>
              </a:r>
              <a:r>
                <a:rPr lang="en-US" sz="1800" dirty="0" smtClean="0">
                  <a:solidFill>
                    <a:srgbClr val="000000"/>
                  </a:solidFill>
                  <a:latin typeface="Wingdings"/>
                  <a:ea typeface="Wingdings"/>
                  <a:cs typeface="Wingdings"/>
                </a:rPr>
                <a:t></a:t>
              </a:r>
              <a:r>
                <a:rPr lang="en-US" sz="2400" dirty="0" smtClean="0">
                  <a:solidFill>
                    <a:srgbClr val="000000"/>
                  </a:solidFill>
                </a:rPr>
                <a:t>2):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graphicFrame>
          <p:nvGraphicFramePr>
            <p:cNvPr id="214018" name="Object 5"/>
            <p:cNvGraphicFramePr>
              <a:graphicFrameLocks noChangeAspect="1"/>
            </p:cNvGraphicFramePr>
            <p:nvPr/>
          </p:nvGraphicFramePr>
          <p:xfrm>
            <a:off x="4711700" y="5621338"/>
            <a:ext cx="4038600" cy="798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843" name="Equation" r:id="rId4" imgW="2247840" imgH="444240" progId="Equation.3">
                    <p:embed/>
                  </p:oleObj>
                </mc:Choice>
                <mc:Fallback>
                  <p:oleObj name="Equation" r:id="rId4" imgW="2247840" imgH="44424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1700" y="5621338"/>
                          <a:ext cx="4038600" cy="7985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CC00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Rectangle 15"/>
          <p:cNvSpPr/>
          <p:nvPr/>
        </p:nvSpPr>
        <p:spPr>
          <a:xfrm>
            <a:off x="4915543" y="6394450"/>
            <a:ext cx="3964905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/>
              <a:t>As expected for CGC …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6683133" y="831850"/>
            <a:ext cx="246086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PRL107, 172301 (2011)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500" y="666750"/>
            <a:ext cx="246086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PRL107, 142301 (2011)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759200" y="1187450"/>
            <a:ext cx="5400614" cy="3613150"/>
            <a:chOff x="3563686" y="1187450"/>
            <a:chExt cx="5596128" cy="3613150"/>
          </a:xfrm>
        </p:grpSpPr>
        <p:grpSp>
          <p:nvGrpSpPr>
            <p:cNvPr id="7" name="Group 13"/>
            <p:cNvGrpSpPr/>
            <p:nvPr/>
          </p:nvGrpSpPr>
          <p:grpSpPr>
            <a:xfrm>
              <a:off x="3576386" y="1187450"/>
              <a:ext cx="5567614" cy="3613150"/>
              <a:chOff x="3576386" y="1187450"/>
              <a:chExt cx="5567614" cy="3613150"/>
            </a:xfrm>
          </p:grpSpPr>
          <p:grpSp>
            <p:nvGrpSpPr>
              <p:cNvPr id="12" name="Group 15"/>
              <p:cNvGrpSpPr/>
              <p:nvPr/>
            </p:nvGrpSpPr>
            <p:grpSpPr>
              <a:xfrm>
                <a:off x="3576386" y="1187450"/>
                <a:ext cx="5567614" cy="3613150"/>
                <a:chOff x="762000" y="990600"/>
                <a:chExt cx="6934200" cy="3613150"/>
              </a:xfrm>
            </p:grpSpPr>
            <p:pic>
              <p:nvPicPr>
                <p:cNvPr id="8" name="Picture 7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 r="9019"/>
                <a:stretch>
                  <a:fillRect/>
                </a:stretch>
              </p:blipFill>
              <p:spPr bwMode="auto">
                <a:xfrm>
                  <a:off x="762000" y="990600"/>
                  <a:ext cx="6934200" cy="36131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9" name="Rectangle 20"/>
                <p:cNvSpPr>
                  <a:spLocks noChangeArrowheads="1"/>
                </p:cNvSpPr>
                <p:nvPr/>
              </p:nvSpPr>
              <p:spPr bwMode="auto">
                <a:xfrm>
                  <a:off x="3200400" y="2895600"/>
                  <a:ext cx="1752600" cy="12192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0" name="Rectangle 21"/>
                <p:cNvSpPr>
                  <a:spLocks noChangeArrowheads="1"/>
                </p:cNvSpPr>
                <p:nvPr/>
              </p:nvSpPr>
              <p:spPr bwMode="auto">
                <a:xfrm>
                  <a:off x="5638800" y="2971800"/>
                  <a:ext cx="1752600" cy="11430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aphicFrame>
            <p:nvGraphicFramePr>
              <p:cNvPr id="214019" name="Object 18"/>
              <p:cNvGraphicFramePr>
                <a:graphicFrameLocks noChangeAspect="1"/>
              </p:cNvGraphicFramePr>
              <p:nvPr/>
            </p:nvGraphicFramePr>
            <p:xfrm>
              <a:off x="6019800" y="3473450"/>
              <a:ext cx="2971800" cy="838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4844" name="Equation" r:id="rId7" imgW="1447560" imgH="469800" progId="Equation.3">
                      <p:embed/>
                    </p:oleObj>
                  </mc:Choice>
                  <mc:Fallback>
                    <p:oleObj name="Equation" r:id="rId7" imgW="1447560" imgH="469800" progId="Equation.3">
                      <p:embed/>
                      <p:pic>
                        <p:nvPicPr>
                          <p:cNvPr id="0" name="Object 1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019800" y="3473450"/>
                            <a:ext cx="2971800" cy="83820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/>
            <a:srcRect l="4624" t="10856" r="1558"/>
            <a:stretch>
              <a:fillRect/>
            </a:stretch>
          </p:blipFill>
          <p:spPr>
            <a:xfrm>
              <a:off x="3563686" y="1866899"/>
              <a:ext cx="5596128" cy="2931332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 bwMode="auto">
            <a:xfrm>
              <a:off x="8013700" y="1213882"/>
              <a:ext cx="866748" cy="20851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5100" y="-19050"/>
            <a:ext cx="7581900" cy="457200"/>
          </a:xfrm>
        </p:spPr>
        <p:txBody>
          <a:bodyPr/>
          <a:lstStyle/>
          <a:p>
            <a:r>
              <a:rPr lang="en-US" dirty="0" smtClean="0"/>
              <a:t>Shadowing, breakup &amp; Cronin effect</a:t>
            </a:r>
            <a:endParaRPr lang="en-US" baseline="-25000" dirty="0">
              <a:latin typeface="+mn-lt"/>
              <a:cs typeface="Symbol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5" name="Picture 4" descr="ppg125_fig9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300" y="438150"/>
            <a:ext cx="4711700" cy="64198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226" y="3333750"/>
            <a:ext cx="4340074" cy="300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sz="2200" dirty="0" smtClean="0">
                <a:latin typeface="+mn-lt"/>
                <a:cs typeface="Symbol" charset="2"/>
              </a:rPr>
              <a:t> </a:t>
            </a:r>
            <a:r>
              <a:rPr lang="en-US" sz="2200" u="sng" dirty="0" err="1" smtClean="0">
                <a:latin typeface="+mn-lt"/>
                <a:cs typeface="Symbol" charset="2"/>
              </a:rPr>
              <a:t>p</a:t>
            </a:r>
            <a:r>
              <a:rPr lang="en-US" sz="2200" u="sng" baseline="-25000" dirty="0" err="1" smtClean="0">
                <a:latin typeface="+mn-lt"/>
                <a:cs typeface="Symbol" charset="2"/>
              </a:rPr>
              <a:t>T</a:t>
            </a:r>
            <a:r>
              <a:rPr lang="en-US" sz="2200" u="sng" dirty="0" smtClean="0">
                <a:latin typeface="+mn-lt"/>
                <a:cs typeface="Symbol" charset="2"/>
              </a:rPr>
              <a:t> broadens (multiple scattering) </a:t>
            </a:r>
            <a:r>
              <a:rPr lang="en-US" sz="2200" u="sng" dirty="0" err="1" smtClean="0">
                <a:latin typeface="+mn-lt"/>
                <a:cs typeface="Symbol" charset="2"/>
              </a:rPr>
              <a:t>w/N</a:t>
            </a:r>
            <a:r>
              <a:rPr lang="en-US" sz="2200" u="sng" baseline="-25000" dirty="0" err="1" smtClean="0">
                <a:latin typeface="+mn-lt"/>
                <a:cs typeface="Symbol" charset="2"/>
              </a:rPr>
              <a:t>coll</a:t>
            </a:r>
            <a:r>
              <a:rPr lang="en-US" sz="2200" dirty="0" smtClean="0">
                <a:latin typeface="+mn-lt"/>
                <a:cs typeface="Symbol" charset="2"/>
              </a:rPr>
              <a:t>; effect stronger at </a:t>
            </a:r>
            <a:r>
              <a:rPr lang="en-US" sz="2200" dirty="0" err="1" smtClean="0">
                <a:latin typeface="+mn-lt"/>
                <a:cs typeface="Symbol" charset="2"/>
              </a:rPr>
              <a:t>y</a:t>
            </a:r>
            <a:r>
              <a:rPr lang="en-US" sz="2200" dirty="0" smtClean="0">
                <a:latin typeface="+mn-lt"/>
                <a:cs typeface="Symbol" charset="2"/>
              </a:rPr>
              <a:t>=0</a:t>
            </a:r>
          </a:p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sz="2200" dirty="0" smtClean="0">
                <a:latin typeface="+mn-lt"/>
                <a:cs typeface="Symbol" charset="2"/>
              </a:rPr>
              <a:t> J/ψ suppression to higher </a:t>
            </a:r>
            <a:r>
              <a:rPr lang="en-US" sz="2200" dirty="0" err="1" smtClean="0">
                <a:latin typeface="+mn-lt"/>
                <a:cs typeface="Symbol" charset="2"/>
              </a:rPr>
              <a:t>p</a:t>
            </a:r>
            <a:r>
              <a:rPr lang="en-US" sz="2200" baseline="-25000" dirty="0" err="1" smtClean="0">
                <a:latin typeface="+mn-lt"/>
                <a:cs typeface="Symbol" charset="2"/>
              </a:rPr>
              <a:t>T</a:t>
            </a:r>
            <a:r>
              <a:rPr lang="en-US" sz="2200" dirty="0" smtClean="0">
                <a:latin typeface="+mn-lt"/>
                <a:cs typeface="Symbol" charset="2"/>
              </a:rPr>
              <a:t> @ mid &amp; forward </a:t>
            </a:r>
            <a:r>
              <a:rPr lang="en-US" sz="2200" dirty="0" err="1" smtClean="0">
                <a:latin typeface="+mn-lt"/>
                <a:cs typeface="Symbol" charset="2"/>
              </a:rPr>
              <a:t>y</a:t>
            </a:r>
            <a:r>
              <a:rPr lang="en-US" sz="2200" dirty="0" smtClean="0">
                <a:latin typeface="+mn-lt"/>
                <a:cs typeface="Symbol" charset="2"/>
              </a:rPr>
              <a:t> (lower </a:t>
            </a:r>
            <a:r>
              <a:rPr lang="en-US" sz="2200" dirty="0" err="1" smtClean="0">
                <a:latin typeface="+mn-lt"/>
                <a:cs typeface="Symbol" charset="2"/>
              </a:rPr>
              <a:t>x</a:t>
            </a:r>
            <a:r>
              <a:rPr lang="en-US" sz="2200" dirty="0" smtClean="0">
                <a:latin typeface="+mn-lt"/>
                <a:cs typeface="Symbol" charset="2"/>
              </a:rPr>
              <a:t> in Au);</a:t>
            </a:r>
          </a:p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sz="2200" u="sng" dirty="0" err="1" smtClean="0">
                <a:latin typeface="+mn-lt"/>
                <a:cs typeface="Symbol" charset="2"/>
              </a:rPr>
              <a:t>R</a:t>
            </a:r>
            <a:r>
              <a:rPr lang="en-US" sz="2200" u="sng" baseline="-25000" dirty="0" err="1" smtClean="0">
                <a:latin typeface="+mn-lt"/>
                <a:cs typeface="Symbol" charset="2"/>
              </a:rPr>
              <a:t>dA</a:t>
            </a:r>
            <a:r>
              <a:rPr lang="en-US" sz="2200" u="sng" dirty="0" smtClean="0">
                <a:latin typeface="+mn-lt"/>
                <a:cs typeface="Symbol" charset="2"/>
              </a:rPr>
              <a:t>&gt;1 at high </a:t>
            </a:r>
            <a:r>
              <a:rPr lang="en-US" sz="2200" u="sng" dirty="0" err="1" smtClean="0">
                <a:latin typeface="+mn-lt"/>
                <a:cs typeface="Symbol" charset="2"/>
              </a:rPr>
              <a:t>p</a:t>
            </a:r>
            <a:r>
              <a:rPr lang="en-US" sz="2200" u="sng" baseline="-25000" dirty="0" err="1" smtClean="0">
                <a:latin typeface="+mn-lt"/>
                <a:cs typeface="Symbol" charset="2"/>
              </a:rPr>
              <a:t>T</a:t>
            </a:r>
            <a:r>
              <a:rPr lang="en-US" sz="2200" u="sng" dirty="0" smtClean="0">
                <a:latin typeface="+mn-lt"/>
                <a:cs typeface="Symbol" charset="2"/>
              </a:rPr>
              <a:t> backward  (Cronin effect in Au nucleus )</a:t>
            </a:r>
          </a:p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sz="2200" dirty="0" smtClean="0">
                <a:latin typeface="+mn-lt"/>
                <a:cs typeface="Symbol" charset="2"/>
              </a:rPr>
              <a:t> </a:t>
            </a:r>
            <a:r>
              <a:rPr lang="en-US" sz="2200" dirty="0" err="1" smtClean="0">
                <a:latin typeface="+mn-lt"/>
                <a:cs typeface="Symbol" charset="2"/>
              </a:rPr>
              <a:t>p</a:t>
            </a:r>
            <a:r>
              <a:rPr lang="en-US" sz="2200" baseline="-25000" dirty="0" err="1" smtClean="0">
                <a:latin typeface="+mn-lt"/>
                <a:cs typeface="Symbol" charset="2"/>
              </a:rPr>
              <a:t>T</a:t>
            </a:r>
            <a:r>
              <a:rPr lang="en-US" sz="2200" dirty="0" smtClean="0">
                <a:latin typeface="+mn-lt"/>
                <a:cs typeface="Symbol" charset="2"/>
              </a:rPr>
              <a:t>, y, centrality dependence was not reproduced by the models</a:t>
            </a:r>
          </a:p>
        </p:txBody>
      </p:sp>
      <p:sp>
        <p:nvSpPr>
          <p:cNvPr id="7" name="Rectangle 6"/>
          <p:cNvSpPr/>
          <p:nvPr/>
        </p:nvSpPr>
        <p:spPr>
          <a:xfrm>
            <a:off x="6725891" y="138084"/>
            <a:ext cx="2358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PRC87, 034911 (2013)</a:t>
            </a:r>
            <a:endParaRPr lang="en-US" sz="18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6" y="552450"/>
            <a:ext cx="4078997" cy="2882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5690" y="450266"/>
            <a:ext cx="6352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J/</a:t>
            </a:r>
            <a:r>
              <a:rPr lang="en-US" sz="24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y</a:t>
            </a:r>
            <a:endParaRPr lang="en-US" sz="2400" dirty="0">
              <a:solidFill>
                <a:schemeClr val="tx1"/>
              </a:solidFill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5250"/>
            <a:ext cx="7772400" cy="457200"/>
          </a:xfrm>
        </p:spPr>
        <p:txBody>
          <a:bodyPr/>
          <a:lstStyle/>
          <a:p>
            <a:r>
              <a:rPr lang="en-US" dirty="0" smtClean="0"/>
              <a:t>but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8901" y="3911600"/>
            <a:ext cx="5473700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>
                <a:latin typeface="+mn-lt"/>
              </a:rPr>
              <a:t>coherent </a:t>
            </a:r>
            <a:r>
              <a:rPr lang="en-US" sz="2400" dirty="0" err="1" smtClean="0">
                <a:latin typeface="+mn-lt"/>
              </a:rPr>
              <a:t>parton</a:t>
            </a:r>
            <a:r>
              <a:rPr lang="en-US" sz="2400" dirty="0" smtClean="0">
                <a:latin typeface="+mn-lt"/>
              </a:rPr>
              <a:t> energy loss and </a:t>
            </a:r>
            <a:r>
              <a:rPr lang="en-US" sz="2400" dirty="0" err="1">
                <a:latin typeface="+mn-lt"/>
              </a:rPr>
              <a:t>p</a:t>
            </a:r>
            <a:r>
              <a:rPr lang="en-US" sz="2400" baseline="-25000" dirty="0" err="1">
                <a:latin typeface="+mn-lt"/>
              </a:rPr>
              <a:t>T</a:t>
            </a:r>
            <a:r>
              <a:rPr lang="en-US" sz="2400" dirty="0">
                <a:latin typeface="+mn-lt"/>
              </a:rPr>
              <a:t> broadening </a:t>
            </a:r>
            <a:r>
              <a:rPr lang="en-US" sz="2400" dirty="0" smtClean="0">
                <a:latin typeface="+mn-lt"/>
              </a:rPr>
              <a:t>is consistent with data!</a:t>
            </a:r>
          </a:p>
          <a:p>
            <a:pPr>
              <a:buNone/>
            </a:pPr>
            <a:r>
              <a:rPr lang="en-US" sz="2400" dirty="0" smtClean="0"/>
              <a:t>ˆ</a:t>
            </a:r>
            <a:r>
              <a:rPr lang="en-US" sz="2400" dirty="0">
                <a:latin typeface="+mn-lt"/>
              </a:rPr>
              <a:t>q</a:t>
            </a:r>
            <a:r>
              <a:rPr lang="en-US" sz="2400" baseline="-25000" dirty="0">
                <a:latin typeface="+mn-lt"/>
              </a:rPr>
              <a:t>0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>
                <a:latin typeface="+mn-lt"/>
              </a:rPr>
              <a:t>0.075 GeV</a:t>
            </a:r>
            <a:r>
              <a:rPr lang="en-US" sz="2400" baseline="30000" dirty="0">
                <a:latin typeface="+mn-lt"/>
              </a:rPr>
              <a:t>2</a:t>
            </a:r>
            <a:r>
              <a:rPr lang="en-US" sz="2400" dirty="0"/>
              <a:t>/</a:t>
            </a:r>
            <a:r>
              <a:rPr lang="en-US" sz="2400" dirty="0" err="1">
                <a:latin typeface="+mn-lt"/>
              </a:rPr>
              <a:t>fm</a:t>
            </a:r>
            <a:r>
              <a:rPr lang="en-US" sz="2400" dirty="0"/>
              <a:t> </a:t>
            </a:r>
            <a:endParaRPr lang="en-US" sz="2400" dirty="0" smtClean="0">
              <a:latin typeface="+mn-lt"/>
            </a:endParaRPr>
          </a:p>
          <a:p>
            <a:pPr>
              <a:buNone/>
            </a:pPr>
            <a:r>
              <a:rPr lang="en-US" sz="2400" i="1" dirty="0" smtClean="0">
                <a:latin typeface="+mn-lt"/>
              </a:rPr>
              <a:t>Saturation: better rapidity dependence</a:t>
            </a:r>
          </a:p>
          <a:p>
            <a:pPr>
              <a:buNone/>
            </a:pPr>
            <a:r>
              <a:rPr lang="en-US" sz="2400" i="1" dirty="0" smtClean="0">
                <a:latin typeface="+mn-lt"/>
              </a:rPr>
              <a:t>  (for min bias, </a:t>
            </a:r>
            <a:r>
              <a:rPr lang="en-US" sz="2400" i="1" dirty="0" err="1" smtClean="0">
                <a:latin typeface="+mn-lt"/>
              </a:rPr>
              <a:t>p</a:t>
            </a:r>
            <a:r>
              <a:rPr lang="en-US" sz="2400" i="1" baseline="-25000" dirty="0" err="1" smtClean="0">
                <a:latin typeface="+mn-lt"/>
              </a:rPr>
              <a:t>T</a:t>
            </a:r>
            <a:r>
              <a:rPr lang="en-US" sz="2400" i="1" dirty="0" smtClean="0">
                <a:latin typeface="+mn-lt"/>
              </a:rPr>
              <a:t> integrated J/</a:t>
            </a:r>
            <a:r>
              <a:rPr lang="en-US" sz="2400" i="1" dirty="0" smtClean="0">
                <a:latin typeface="Symbol" charset="2"/>
                <a:cs typeface="Symbol" charset="2"/>
              </a:rPr>
              <a:t>y</a:t>
            </a:r>
            <a:r>
              <a:rPr lang="en-US" sz="2400" i="1" dirty="0" smtClean="0">
                <a:latin typeface="+mn-lt"/>
              </a:rPr>
              <a:t>)</a:t>
            </a:r>
            <a:endParaRPr lang="en-US" sz="2400" i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27" y="571499"/>
            <a:ext cx="7767573" cy="314752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149" y="3706322"/>
            <a:ext cx="3615707" cy="302467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Rectangle 4"/>
          <p:cNvSpPr/>
          <p:nvPr/>
        </p:nvSpPr>
        <p:spPr>
          <a:xfrm>
            <a:off x="5337419" y="214640"/>
            <a:ext cx="2518638" cy="40011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dirty="0" err="1" smtClean="0">
                <a:solidFill>
                  <a:schemeClr val="tx1"/>
                </a:solidFill>
              </a:rPr>
              <a:t>Arleo</a:t>
            </a:r>
            <a:r>
              <a:rPr lang="en-US" sz="2000" dirty="0">
                <a:solidFill>
                  <a:schemeClr val="tx1"/>
                </a:solidFill>
              </a:rPr>
              <a:t>, et al </a:t>
            </a:r>
            <a:r>
              <a:rPr lang="en-US" sz="2000" dirty="0" smtClean="0">
                <a:solidFill>
                  <a:schemeClr val="tx1"/>
                </a:solidFill>
              </a:rPr>
              <a:t>1304.090 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Smaller, more tightly bound probe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2150" y="3844445"/>
            <a:ext cx="4279900" cy="2456057"/>
          </a:xfrm>
        </p:spPr>
        <p:txBody>
          <a:bodyPr/>
          <a:lstStyle/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dirty="0" smtClean="0"/>
              <a:t>Hard to quantify comparison</a:t>
            </a:r>
          </a:p>
          <a:p>
            <a:pPr>
              <a:buClr>
                <a:schemeClr val="tx1"/>
              </a:buClr>
              <a:buNone/>
            </a:pPr>
            <a:r>
              <a:rPr lang="en-US" dirty="0" smtClean="0"/>
              <a:t>     </a:t>
            </a:r>
            <a:r>
              <a:rPr lang="en-US" dirty="0" err="1" smtClean="0"/>
              <a:t>Υ</a:t>
            </a:r>
            <a:r>
              <a:rPr lang="en-US" dirty="0" smtClean="0"/>
              <a:t> in line with data at lower √</a:t>
            </a:r>
            <a:r>
              <a:rPr lang="en-US" dirty="0" err="1" smtClean="0"/>
              <a:t>s</a:t>
            </a:r>
            <a:endParaRPr lang="en-US" dirty="0" smtClean="0"/>
          </a:p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dirty="0" smtClean="0"/>
              <a:t>Consistent with EPS09 shadowing + some nuclear breakup (recall: backward rapidity = Au-going)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Picture 6" descr="ppg142_fig8.gif"/>
          <p:cNvPicPr>
            <a:picLocks noChangeAspect="1"/>
          </p:cNvPicPr>
          <p:nvPr/>
        </p:nvPicPr>
        <p:blipFill>
          <a:blip r:embed="rId2"/>
          <a:srcRect t="1944"/>
          <a:stretch>
            <a:fillRect/>
          </a:stretch>
        </p:blipFill>
        <p:spPr>
          <a:xfrm>
            <a:off x="147638" y="666749"/>
            <a:ext cx="4240212" cy="5297361"/>
          </a:xfrm>
          <a:prstGeom prst="rect">
            <a:avLst/>
          </a:prstGeom>
        </p:spPr>
      </p:pic>
      <p:pic>
        <p:nvPicPr>
          <p:cNvPr id="8" name="Picture 7" descr="ppg142_fig9x2.gif"/>
          <p:cNvPicPr>
            <a:picLocks noChangeAspect="1"/>
          </p:cNvPicPr>
          <p:nvPr/>
        </p:nvPicPr>
        <p:blipFill>
          <a:blip r:embed="rId3"/>
          <a:srcRect l="2674" t="8905" r="7778"/>
          <a:stretch>
            <a:fillRect/>
          </a:stretch>
        </p:blipFill>
        <p:spPr>
          <a:xfrm>
            <a:off x="4438650" y="666750"/>
            <a:ext cx="4677974" cy="30718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04000" y="826016"/>
            <a:ext cx="237092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PRC87, 044909 (2013)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Larger, less tightly bound </a:t>
            </a:r>
            <a:r>
              <a:rPr lang="en-US" dirty="0" err="1" smtClean="0"/>
              <a:t>ψ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873" y="4006849"/>
            <a:ext cx="4995862" cy="1671227"/>
          </a:xfrm>
        </p:spPr>
        <p:txBody>
          <a:bodyPr/>
          <a:lstStyle/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dirty="0" smtClean="0"/>
              <a:t>Clearly more suppressed than J/ψ</a:t>
            </a:r>
          </a:p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dirty="0" smtClean="0"/>
              <a:t>Cannot be shadowing or </a:t>
            </a:r>
            <a:r>
              <a:rPr lang="en-US" dirty="0" err="1" smtClean="0"/>
              <a:t>parton</a:t>
            </a:r>
            <a:r>
              <a:rPr lang="en-US" dirty="0" smtClean="0"/>
              <a:t> energy loss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These are initial state effects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4724400" cy="304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321299" y="660400"/>
            <a:ext cx="3723481" cy="5063842"/>
            <a:chOff x="5321299" y="660400"/>
            <a:chExt cx="3723481" cy="5063842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 bwMode="auto">
            <a:xfrm>
              <a:off x="5321299" y="4006849"/>
              <a:ext cx="3723481" cy="1717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Font typeface="Wingdings" charset="2"/>
                <a:buChar char=""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hlink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ψ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hlink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’/ J/ψ</a:t>
              </a:r>
              <a:r>
                <a:rPr kumimoji="0" lang="en-US" sz="2400" b="1" i="0" u="none" strike="noStrike" kern="0" cap="none" spc="0" normalizeH="0" noProof="0" dirty="0" smtClean="0">
                  <a:ln>
                    <a:noFill/>
                  </a:ln>
                  <a:solidFill>
                    <a:schemeClr val="hlink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 d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hlink"/>
                  </a:solidFill>
                  <a:effectLst/>
                  <a:uLnTx/>
                  <a:uFillTx/>
                  <a:latin typeface="+mn-lt"/>
                  <a:ea typeface="ＭＳ Ｐゴシック" charset="-128"/>
                </a:rPr>
                <a:t>ecreases linearly with</a:t>
              </a:r>
              <a:r>
                <a:rPr kumimoji="0" lang="en-US" sz="2400" b="1" i="0" u="none" strike="noStrike" kern="0" cap="none" spc="0" normalizeH="0" noProof="0" dirty="0" smtClean="0">
                  <a:ln>
                    <a:noFill/>
                  </a:ln>
                  <a:solidFill>
                    <a:schemeClr val="hlink"/>
                  </a:solidFill>
                  <a:effectLst/>
                  <a:uLnTx/>
                  <a:uFillTx/>
                  <a:latin typeface="+mn-lt"/>
                  <a:ea typeface="ＭＳ Ｐゴシック" charset="-128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hlink"/>
                  </a:solidFill>
                  <a:effectLst/>
                  <a:uLnTx/>
                  <a:uFillTx/>
                  <a:latin typeface="+mn-lt"/>
                  <a:ea typeface="ＭＳ Ｐゴシック" charset="-128"/>
                </a:rPr>
                <a:t>dN</a:t>
              </a:r>
              <a:r>
                <a:rPr kumimoji="0" lang="en-US" sz="24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chemeClr val="hlink"/>
                  </a:solidFill>
                  <a:effectLst/>
                  <a:uLnTx/>
                  <a:uFillTx/>
                  <a:latin typeface="+mn-lt"/>
                  <a:ea typeface="ＭＳ Ｐゴシック" charset="-128"/>
                </a:rPr>
                <a:t>ch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hlink"/>
                  </a:solidFill>
                  <a:effectLst/>
                  <a:uLnTx/>
                  <a:uFillTx/>
                  <a:latin typeface="+mn-lt"/>
                  <a:ea typeface="ＭＳ Ｐゴシック" charset="-128"/>
                </a:rPr>
                <a:t>/d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hlink"/>
                  </a:solidFill>
                  <a:effectLst/>
                  <a:uLnTx/>
                  <a:uFillTx/>
                  <a:latin typeface="Symbol" charset="2"/>
                  <a:ea typeface="ＭＳ Ｐゴシック" charset="-128"/>
                  <a:cs typeface="Symbol" charset="2"/>
                </a:rPr>
                <a:t>h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Font typeface="Wingdings" charset="2"/>
                <a:buChar char=""/>
                <a:tabLst/>
                <a:defRPr/>
              </a:pPr>
              <a:r>
                <a:rPr lang="en-US" sz="2400" kern="0" dirty="0" smtClean="0">
                  <a:latin typeface="Calibri"/>
                  <a:ea typeface="ＭＳ Ｐゴシック" charset="-128"/>
                  <a:cs typeface="Calibri"/>
                </a:rPr>
                <a:t>Break-up of some sort!</a:t>
              </a:r>
            </a:p>
            <a:p>
              <a:pPr marL="800100" lvl="1" indent="-342900">
                <a:buClr>
                  <a:schemeClr val="tx1"/>
                </a:buClr>
                <a:buNone/>
                <a:defRPr/>
              </a:pPr>
              <a:r>
                <a:rPr lang="en-US" sz="2400" kern="0" dirty="0" smtClean="0">
                  <a:latin typeface="Calibri"/>
                  <a:ea typeface="ＭＳ Ｐゴシック" charset="-128"/>
                  <a:cs typeface="Calibri"/>
                </a:rPr>
                <a:t>e</a:t>
              </a:r>
              <a:r>
                <a:rPr kumimoji="0" 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hlink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Calibri"/>
                </a:rPr>
                <a:t>arly</a:t>
              </a:r>
              <a:r>
                <a:rPr kumimoji="0" lang="en-US" sz="2400" b="1" i="0" u="none" strike="noStrike" kern="0" cap="none" spc="0" normalizeH="0" noProof="0" dirty="0" smtClean="0">
                  <a:ln>
                    <a:noFill/>
                  </a:ln>
                  <a:solidFill>
                    <a:schemeClr val="hlink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Calibri"/>
                </a:rPr>
                <a:t> or late?</a:t>
              </a:r>
              <a:endPara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rcRect t="4860"/>
            <a:stretch>
              <a:fillRect/>
            </a:stretch>
          </p:blipFill>
          <p:spPr>
            <a:xfrm>
              <a:off x="5321299" y="660400"/>
              <a:ext cx="3523074" cy="323214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5273" y="527050"/>
            <a:ext cx="1864400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 err="1" smtClean="0">
                <a:solidFill>
                  <a:srgbClr val="000000"/>
                </a:solidFill>
              </a:rPr>
              <a:t>arXiv</a:t>
            </a:r>
            <a:r>
              <a:rPr lang="en-US" sz="1800" b="1" dirty="0" smtClean="0">
                <a:solidFill>
                  <a:srgbClr val="000000"/>
                </a:solidFill>
              </a:rPr>
              <a:t>: 1305.5516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990600"/>
            <a:ext cx="7772400" cy="4487382"/>
          </a:xfrm>
        </p:spPr>
        <p:txBody>
          <a:bodyPr/>
          <a:lstStyle/>
          <a:p>
            <a:r>
              <a:rPr lang="en-US" dirty="0" err="1" smtClean="0"/>
              <a:t>Hadron</a:t>
            </a:r>
            <a:r>
              <a:rPr lang="en-US" dirty="0" smtClean="0"/>
              <a:t> correlations in </a:t>
            </a:r>
            <a:r>
              <a:rPr lang="en-US" dirty="0" err="1" smtClean="0"/>
              <a:t>d+Au</a:t>
            </a:r>
            <a:endParaRPr lang="en-US" dirty="0" smtClean="0"/>
          </a:p>
          <a:p>
            <a:pPr lvl="1"/>
            <a:r>
              <a:rPr lang="en-US" i="1" dirty="0" smtClean="0">
                <a:solidFill>
                  <a:schemeClr val="tx1"/>
                </a:solidFill>
              </a:rPr>
              <a:t>Flow in </a:t>
            </a:r>
            <a:r>
              <a:rPr lang="en-US" i="1" dirty="0" err="1" smtClean="0">
                <a:solidFill>
                  <a:schemeClr val="tx1"/>
                </a:solidFill>
              </a:rPr>
              <a:t>d+Au</a:t>
            </a:r>
            <a:r>
              <a:rPr lang="en-US" i="1" dirty="0" smtClean="0">
                <a:solidFill>
                  <a:schemeClr val="tx1"/>
                </a:solidFill>
              </a:rPr>
              <a:t>?*</a:t>
            </a:r>
          </a:p>
          <a:p>
            <a:endParaRPr lang="en-US" dirty="0" smtClean="0"/>
          </a:p>
          <a:p>
            <a:r>
              <a:rPr lang="en-US" dirty="0" smtClean="0"/>
              <a:t>Heavy flavor production</a:t>
            </a:r>
          </a:p>
          <a:p>
            <a:pPr lvl="1"/>
            <a:r>
              <a:rPr lang="en-US" dirty="0" err="1" smtClean="0"/>
              <a:t>Quarkonia</a:t>
            </a:r>
            <a:endParaRPr lang="en-US" dirty="0" smtClean="0"/>
          </a:p>
          <a:p>
            <a:pPr lvl="1"/>
            <a:r>
              <a:rPr lang="en-US" dirty="0" smtClean="0"/>
              <a:t>Open heavy flavor</a:t>
            </a:r>
          </a:p>
          <a:p>
            <a:pPr lvl="1"/>
            <a:r>
              <a:rPr lang="en-US" i="1" dirty="0" smtClean="0">
                <a:solidFill>
                  <a:srgbClr val="000000"/>
                </a:solidFill>
              </a:rPr>
              <a:t>Saturation, shadowing, anti-shadowing, </a:t>
            </a:r>
            <a:r>
              <a:rPr lang="en-US" i="1" dirty="0" err="1" smtClean="0">
                <a:solidFill>
                  <a:srgbClr val="000000"/>
                </a:solidFill>
              </a:rPr>
              <a:t>parton</a:t>
            </a:r>
            <a:r>
              <a:rPr lang="en-US" i="1" dirty="0" smtClean="0">
                <a:solidFill>
                  <a:srgbClr val="000000"/>
                </a:solidFill>
              </a:rPr>
              <a:t> energy loss, </a:t>
            </a:r>
            <a:r>
              <a:rPr lang="en-US" i="1" dirty="0" err="1" smtClean="0">
                <a:solidFill>
                  <a:srgbClr val="000000"/>
                </a:solidFill>
              </a:rPr>
              <a:t>parton</a:t>
            </a:r>
            <a:r>
              <a:rPr lang="en-US" i="1" dirty="0" smtClean="0">
                <a:solidFill>
                  <a:srgbClr val="000000"/>
                </a:solidFill>
              </a:rPr>
              <a:t> (</a:t>
            </a:r>
            <a:r>
              <a:rPr lang="en-US" i="1" dirty="0" err="1" smtClean="0">
                <a:solidFill>
                  <a:srgbClr val="000000"/>
                </a:solidFill>
              </a:rPr>
              <a:t>re)scattering</a:t>
            </a:r>
            <a:r>
              <a:rPr lang="en-US" i="1" dirty="0" smtClean="0">
                <a:solidFill>
                  <a:srgbClr val="000000"/>
                </a:solidFill>
              </a:rPr>
              <a:t> in cold nuclear matter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Direct photons</a:t>
            </a:r>
          </a:p>
          <a:p>
            <a:pPr lvl="1"/>
            <a:r>
              <a:rPr lang="en-US" i="1" dirty="0" smtClean="0">
                <a:solidFill>
                  <a:srgbClr val="000000"/>
                </a:solidFill>
              </a:rPr>
              <a:t>Nuclear gluon distribution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24200" y="6029295"/>
            <a:ext cx="5149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* With thanks to Anne Sickles &amp; </a:t>
            </a:r>
            <a:r>
              <a:rPr lang="en-US" sz="2000" dirty="0" err="1" smtClean="0">
                <a:solidFill>
                  <a:srgbClr val="000000"/>
                </a:solidFill>
                <a:latin typeface="+mn-lt"/>
              </a:rPr>
              <a:t>Shengli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 Huang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√</a:t>
            </a:r>
            <a:r>
              <a:rPr lang="en-US" dirty="0" err="1" smtClean="0"/>
              <a:t>s</a:t>
            </a:r>
            <a:r>
              <a:rPr lang="en-US" dirty="0" smtClean="0"/>
              <a:t> dependence is a key tool!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74650" y="4679950"/>
            <a:ext cx="8769350" cy="1556580"/>
          </a:xfrm>
        </p:spPr>
        <p:txBody>
          <a:bodyPr/>
          <a:lstStyle/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sz="2200" dirty="0" smtClean="0"/>
              <a:t>Time in nucleus is short at √</a:t>
            </a:r>
            <a:r>
              <a:rPr lang="en-US" sz="2200" dirty="0" err="1" smtClean="0"/>
              <a:t>s</a:t>
            </a:r>
            <a:r>
              <a:rPr lang="en-US" sz="2200" dirty="0" smtClean="0"/>
              <a:t> = 200 </a:t>
            </a:r>
            <a:r>
              <a:rPr lang="en-US" sz="2200" dirty="0" err="1" smtClean="0"/>
              <a:t>GeV</a:t>
            </a:r>
            <a:endParaRPr lang="en-US" sz="2200" dirty="0" smtClean="0"/>
          </a:p>
          <a:p>
            <a:pPr lvl="1">
              <a:buClr>
                <a:schemeClr val="tx1"/>
              </a:buClr>
            </a:pPr>
            <a:r>
              <a:rPr lang="en-US" sz="2200" dirty="0" smtClean="0"/>
              <a:t>Shorter than bound state formation time! Late final state effect?</a:t>
            </a:r>
          </a:p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sz="2200" dirty="0" smtClean="0"/>
              <a:t>Suppression vs. </a:t>
            </a:r>
            <a:r>
              <a:rPr lang="en-US" sz="2200" dirty="0" err="1" smtClean="0"/>
              <a:t>dN</a:t>
            </a:r>
            <a:r>
              <a:rPr lang="en-US" sz="2200" baseline="-25000" dirty="0" err="1" smtClean="0"/>
              <a:t>ch</a:t>
            </a:r>
            <a:r>
              <a:rPr lang="en-US" sz="2200" dirty="0" smtClean="0"/>
              <a:t>/d</a:t>
            </a:r>
            <a:r>
              <a:rPr lang="en-US" sz="2200" dirty="0" smtClean="0">
                <a:latin typeface="Symbol" charset="2"/>
                <a:cs typeface="Symbol" charset="2"/>
              </a:rPr>
              <a:t>h </a:t>
            </a:r>
            <a:r>
              <a:rPr lang="en-US" sz="2200" dirty="0" smtClean="0">
                <a:cs typeface="Symbol" charset="2"/>
              </a:rPr>
              <a:t>suggests breakup by </a:t>
            </a:r>
            <a:r>
              <a:rPr lang="en-US" sz="2200" dirty="0" err="1" smtClean="0">
                <a:cs typeface="Symbol" charset="2"/>
              </a:rPr>
              <a:t>comoving</a:t>
            </a:r>
            <a:r>
              <a:rPr lang="en-US" sz="2200" dirty="0" smtClean="0">
                <a:cs typeface="Symbol" charset="2"/>
              </a:rPr>
              <a:t> hadrons </a:t>
            </a:r>
          </a:p>
          <a:p>
            <a:pPr lvl="1">
              <a:buClr>
                <a:schemeClr val="tx1"/>
              </a:buClr>
            </a:pPr>
            <a:r>
              <a:rPr lang="en-US" sz="2200" dirty="0" err="1" smtClean="0"/>
              <a:t>dN</a:t>
            </a:r>
            <a:r>
              <a:rPr lang="en-US" sz="2200" baseline="-25000" dirty="0" err="1" smtClean="0"/>
              <a:t>ch</a:t>
            </a:r>
            <a:r>
              <a:rPr lang="en-US" sz="2200" dirty="0" smtClean="0"/>
              <a:t>/d</a:t>
            </a:r>
            <a:r>
              <a:rPr lang="en-US" sz="2200" dirty="0" smtClean="0">
                <a:latin typeface="Symbol" charset="2"/>
                <a:cs typeface="Symbol" charset="2"/>
              </a:rPr>
              <a:t>h</a:t>
            </a:r>
            <a:r>
              <a:rPr lang="en-US" sz="2200" dirty="0" smtClean="0">
                <a:cs typeface="Symbol" charset="2"/>
              </a:rPr>
              <a:t>=15 in central </a:t>
            </a:r>
            <a:r>
              <a:rPr lang="en-US" sz="2200" dirty="0" err="1" smtClean="0">
                <a:cs typeface="Symbol" charset="2"/>
              </a:rPr>
              <a:t>d+Au</a:t>
            </a:r>
            <a:r>
              <a:rPr lang="en-US" sz="2200" dirty="0" smtClean="0">
                <a:cs typeface="Symbol" charset="2"/>
              </a:rPr>
              <a:t>; </a:t>
            </a:r>
            <a:r>
              <a:rPr lang="en-US" sz="2200" dirty="0" err="1" smtClean="0">
                <a:cs typeface="Symbol" charset="2"/>
              </a:rPr>
              <a:t>ψ</a:t>
            </a:r>
            <a:r>
              <a:rPr lang="en-US" sz="2200" dirty="0" smtClean="0">
                <a:cs typeface="Symbol" charset="2"/>
              </a:rPr>
              <a:t>’ easier to break up than J/ψ (R. Vogt)</a:t>
            </a:r>
            <a:endParaRPr lang="en-US" sz="2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679450"/>
            <a:ext cx="5740400" cy="390600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Rapidity dependence is coming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65100" y="914817"/>
            <a:ext cx="8757727" cy="1557349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       Forward vertex detector FVTX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None/>
              <a:tabLst/>
              <a:defRPr/>
            </a:pPr>
            <a:r>
              <a:rPr lang="en-US" kern="0" dirty="0" smtClean="0">
                <a:latin typeface="+mn-lt"/>
                <a:ea typeface="ＭＳ Ｐゴシック" charset="-128"/>
                <a:cs typeface="ＭＳ Ｐゴシック" charset="-128"/>
              </a:rPr>
              <a:t>		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improves mass resolution 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Wingdings"/>
                <a:ea typeface="Wingdings"/>
                <a:cs typeface="Wingdings"/>
              </a:rPr>
              <a:t>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342900" lvl="0" indent="-342900">
              <a:buClr>
                <a:schemeClr val="tx1"/>
              </a:buClr>
              <a:buNone/>
            </a:pPr>
            <a:r>
              <a:rPr lang="en-US" kern="0" dirty="0" smtClean="0">
                <a:latin typeface="+mn-lt"/>
                <a:ea typeface="ＭＳ Ｐゴシック" charset="-128"/>
                <a:cs typeface="ＭＳ Ｐゴシック" charset="-128"/>
              </a:rPr>
              <a:t>			           </a:t>
            </a:r>
            <a:r>
              <a:rPr kumimoji="0" lang="en-US" b="1" i="0" u="none" strike="noStrike" kern="0" cap="none" spc="0" normalizeH="0" noProof="0" dirty="0" err="1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Ψ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’ at </a:t>
            </a:r>
            <a:r>
              <a:rPr kumimoji="0" lang="en-US" b="1" i="0" u="none" strike="noStrike" kern="0" cap="none" spc="0" normalizeH="0" noProof="0" dirty="0" err="1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f</a:t>
            </a:r>
            <a:r>
              <a:rPr lang="en-US" kern="0" dirty="0" err="1" smtClean="0">
                <a:ea typeface="ＭＳ Ｐゴシック" charset="-128"/>
                <a:cs typeface="ＭＳ Ｐゴシック" charset="-128"/>
              </a:rPr>
              <a:t>orward</a:t>
            </a:r>
            <a:r>
              <a:rPr lang="en-US" kern="0" dirty="0" smtClean="0"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rapidity!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6" descr="FVTX_and_VT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5900"/>
            <a:ext cx="4443728" cy="29529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8204"/>
          <a:stretch>
            <a:fillRect/>
          </a:stretch>
        </p:blipFill>
        <p:spPr>
          <a:xfrm>
            <a:off x="4374310" y="2755900"/>
            <a:ext cx="4383417" cy="295677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heavy flavor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0" y="4533900"/>
            <a:ext cx="8509000" cy="2086725"/>
          </a:xfrm>
          <a:solidFill>
            <a:srgbClr val="E0E9E9"/>
          </a:solidFill>
        </p:spPr>
        <p:txBody>
          <a:bodyPr/>
          <a:lstStyle/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dirty="0" smtClean="0"/>
              <a:t> Clear enhancement in Au-going direction sensitive to high-</a:t>
            </a:r>
            <a:r>
              <a:rPr lang="en-US" dirty="0" err="1" smtClean="0"/>
              <a:t>x</a:t>
            </a:r>
            <a:r>
              <a:rPr lang="en-US" dirty="0" smtClean="0"/>
              <a:t> in Au   (</a:t>
            </a:r>
            <a:r>
              <a:rPr lang="en-US" i="1" dirty="0" smtClean="0">
                <a:solidFill>
                  <a:srgbClr val="000000"/>
                </a:solidFill>
              </a:rPr>
              <a:t>Anti-shadowing regime)</a:t>
            </a:r>
          </a:p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dirty="0" smtClean="0"/>
              <a:t>Suppression in </a:t>
            </a:r>
            <a:r>
              <a:rPr lang="en-US" dirty="0" err="1" smtClean="0"/>
              <a:t>d</a:t>
            </a:r>
            <a:r>
              <a:rPr lang="en-US" dirty="0" smtClean="0"/>
              <a:t>-going direction sensitive to low-</a:t>
            </a:r>
            <a:r>
              <a:rPr lang="en-US" dirty="0" err="1" smtClean="0"/>
              <a:t>x</a:t>
            </a:r>
            <a:r>
              <a:rPr lang="en-US" dirty="0" smtClean="0"/>
              <a:t> (</a:t>
            </a:r>
            <a:r>
              <a:rPr lang="en-US" i="1" dirty="0" smtClean="0">
                <a:solidFill>
                  <a:srgbClr val="000000"/>
                </a:solidFill>
              </a:rPr>
              <a:t>shadowing</a:t>
            </a:r>
            <a:r>
              <a:rPr lang="en-US" dirty="0" smtClean="0"/>
              <a:t>) </a:t>
            </a:r>
          </a:p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dirty="0" smtClean="0"/>
              <a:t>Enhancement also at mid-rapidity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6" name="Picture 5" descr="Run8dAu200_IntegratedRdA_pT_1_3.pdf"/>
          <p:cNvPicPr>
            <a:picLocks noChangeAspect="1"/>
          </p:cNvPicPr>
          <p:nvPr/>
        </p:nvPicPr>
        <p:blipFill>
          <a:blip r:embed="rId2"/>
          <a:srcRect t="6970"/>
          <a:stretch>
            <a:fillRect/>
          </a:stretch>
        </p:blipFill>
        <p:spPr>
          <a:xfrm>
            <a:off x="514350" y="590550"/>
            <a:ext cx="5637230" cy="39433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89600" y="952500"/>
            <a:ext cx="389890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None/>
            </a:pPr>
            <a:r>
              <a:rPr lang="en-US" sz="2400" i="1" dirty="0" smtClean="0">
                <a:solidFill>
                  <a:schemeClr val="tx1"/>
                </a:solidFill>
                <a:latin typeface="+mn-lt"/>
              </a:rPr>
              <a:t>PHENIX measures:</a:t>
            </a: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+mn-lt"/>
              </a:rPr>
              <a:t> non-photonic single leptons</a:t>
            </a: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+mn-lt"/>
              </a:rPr>
              <a:t> intermediate mass lepton pairs</a:t>
            </a:r>
            <a:endParaRPr lang="en-US" sz="2400" i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mid-rapidity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938" y="4152900"/>
            <a:ext cx="8069262" cy="1689693"/>
          </a:xfrm>
        </p:spPr>
        <p:txBody>
          <a:bodyPr/>
          <a:lstStyle/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dirty="0" err="1" smtClean="0"/>
              <a:t>R</a:t>
            </a:r>
            <a:r>
              <a:rPr lang="en-US" baseline="-25000" dirty="0" err="1" smtClean="0"/>
              <a:t>dA</a:t>
            </a:r>
            <a:r>
              <a:rPr lang="en-US" dirty="0" smtClean="0"/>
              <a:t>=1 for peripheral collisions</a:t>
            </a:r>
          </a:p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dirty="0" smtClean="0"/>
              <a:t>Enhancement at low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in central collisions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Recall J/ψ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evidence for </a:t>
            </a:r>
            <a:r>
              <a:rPr lang="en-US" dirty="0" err="1" smtClean="0"/>
              <a:t>parton</a:t>
            </a:r>
            <a:r>
              <a:rPr lang="en-US" dirty="0" smtClean="0"/>
              <a:t> multiple scattering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“classic” reason for Cronin Effect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5042"/>
          <a:stretch>
            <a:fillRect/>
          </a:stretch>
        </p:blipFill>
        <p:spPr>
          <a:xfrm>
            <a:off x="25400" y="1181100"/>
            <a:ext cx="9105900" cy="2870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78600" y="826016"/>
            <a:ext cx="247360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PRL109, 242301 (2012)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NB: Classic does not always mean right!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0" y="5290674"/>
            <a:ext cx="8674100" cy="1228028"/>
          </a:xfrm>
        </p:spPr>
        <p:txBody>
          <a:bodyPr/>
          <a:lstStyle/>
          <a:p>
            <a:pPr>
              <a:buNone/>
            </a:pPr>
            <a:r>
              <a:rPr lang="en-US" dirty="0" err="1" smtClean="0"/>
              <a:t>👿</a:t>
            </a:r>
            <a:r>
              <a:rPr lang="en-US" dirty="0" smtClean="0"/>
              <a:t> “old” problem with “Cronin effect = </a:t>
            </a:r>
            <a:r>
              <a:rPr lang="en-US" dirty="0" err="1" smtClean="0"/>
              <a:t>parton</a:t>
            </a:r>
            <a:r>
              <a:rPr lang="en-US" dirty="0" smtClean="0"/>
              <a:t> multiple scattering”</a:t>
            </a:r>
          </a:p>
          <a:p>
            <a:pPr lvl="1"/>
            <a:r>
              <a:rPr lang="en-US" dirty="0" smtClean="0"/>
              <a:t>How does the </a:t>
            </a:r>
            <a:r>
              <a:rPr lang="en-US" dirty="0" err="1" smtClean="0"/>
              <a:t>parton</a:t>
            </a:r>
            <a:r>
              <a:rPr lang="en-US" dirty="0" smtClean="0"/>
              <a:t> know it will produce a proton?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Picture 5" descr="Screen Shot 2013-05-17 at 2.55.3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" y="692149"/>
            <a:ext cx="7219950" cy="457312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4267200" y="742949"/>
            <a:ext cx="965200" cy="172085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&lt;R</a:t>
            </a:r>
            <a:r>
              <a:rPr lang="en-US" baseline="-25000" dirty="0" smtClean="0"/>
              <a:t>AA</a:t>
            </a:r>
            <a:r>
              <a:rPr lang="en-US" dirty="0" smtClean="0"/>
              <a:t>&gt; vs. </a:t>
            </a:r>
            <a:r>
              <a:rPr lang="en-US" dirty="0" err="1" smtClean="0"/>
              <a:t>Ncoll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4697115"/>
            <a:ext cx="8229600" cy="1988237"/>
          </a:xfrm>
        </p:spPr>
        <p:txBody>
          <a:bodyPr/>
          <a:lstStyle/>
          <a:p>
            <a:r>
              <a:rPr lang="en-US" sz="2800" dirty="0" smtClean="0"/>
              <a:t>Enhancement in cold nuclear matter</a:t>
            </a:r>
          </a:p>
          <a:p>
            <a:r>
              <a:rPr lang="en-US" sz="2800" dirty="0" smtClean="0"/>
              <a:t>Then suppression in hot medium in A+</a:t>
            </a:r>
            <a:r>
              <a:rPr lang="en-US" sz="2800" dirty="0" smtClean="0"/>
              <a:t>A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NB: CNM effects influence final state correlations!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1088872"/>
            <a:ext cx="8667750" cy="331167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Should take both into account!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4545" r="9834"/>
          <a:stretch>
            <a:fillRect/>
          </a:stretch>
        </p:blipFill>
        <p:spPr>
          <a:xfrm>
            <a:off x="1111250" y="1049238"/>
            <a:ext cx="6572250" cy="42783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07160" y="4178300"/>
            <a:ext cx="20845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i="1" dirty="0" smtClean="0">
                <a:latin typeface="+mn-lt"/>
              </a:rPr>
              <a:t>PRC84, 044905 (2011)</a:t>
            </a:r>
            <a:endParaRPr lang="en-US" sz="1600" i="1" dirty="0">
              <a:latin typeface="+mn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194072" y="5499100"/>
            <a:ext cx="619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👿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 </a:t>
            </a:r>
            <a:r>
              <a:rPr lang="en-US" sz="2400" dirty="0" smtClean="0">
                <a:latin typeface="+mn-lt"/>
              </a:rPr>
              <a:t>CNM baseline differs for </a:t>
            </a:r>
            <a:r>
              <a:rPr lang="en-US" sz="2400" dirty="0" smtClean="0">
                <a:latin typeface="Symbol" charset="2"/>
                <a:cs typeface="Symbol" charset="2"/>
              </a:rPr>
              <a:t>p</a:t>
            </a:r>
            <a:r>
              <a:rPr lang="en-US" sz="2400" baseline="30000" dirty="0" smtClean="0">
                <a:latin typeface="+mn-lt"/>
              </a:rPr>
              <a:t>0</a:t>
            </a:r>
            <a:r>
              <a:rPr lang="en-US" sz="2400" dirty="0" smtClean="0">
                <a:latin typeface="+mn-lt"/>
              </a:rPr>
              <a:t> &amp; </a:t>
            </a:r>
            <a:r>
              <a:rPr lang="en-US" sz="2400" dirty="0" err="1" smtClean="0">
                <a:latin typeface="+mn-lt"/>
              </a:rPr>
              <a:t>e</a:t>
            </a:r>
            <a:r>
              <a:rPr lang="en-US" sz="2400" baseline="30000" dirty="0" smtClean="0">
                <a:latin typeface="+mn-lt"/>
              </a:rPr>
              <a:t>±</a:t>
            </a:r>
            <a:endParaRPr lang="en-US" sz="2400" baseline="30000" dirty="0"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92200" y="137815"/>
            <a:ext cx="6202830" cy="457200"/>
          </a:xfrm>
        </p:spPr>
        <p:txBody>
          <a:bodyPr/>
          <a:lstStyle/>
          <a:p>
            <a:r>
              <a:rPr lang="en-US" u="none" dirty="0" err="1" smtClean="0">
                <a:latin typeface="Symbol" charset="2"/>
                <a:cs typeface="Symbol" charset="2"/>
              </a:rPr>
              <a:t>g</a:t>
            </a:r>
            <a:r>
              <a:rPr lang="en-US" u="none" baseline="-25000" dirty="0" err="1" smtClean="0"/>
              <a:t>direct</a:t>
            </a:r>
            <a:r>
              <a:rPr lang="en-US" u="none" baseline="-25000" dirty="0" smtClean="0"/>
              <a:t> </a:t>
            </a:r>
            <a:r>
              <a:rPr lang="en-US" u="none" dirty="0" smtClean="0"/>
              <a:t>in </a:t>
            </a:r>
            <a:r>
              <a:rPr lang="en-US" u="none" dirty="0" err="1" smtClean="0"/>
              <a:t>d+Au</a:t>
            </a:r>
            <a:endParaRPr lang="en-US" u="none" baseline="-250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5070" y="4866166"/>
            <a:ext cx="5834828" cy="1677753"/>
          </a:xfrm>
        </p:spPr>
        <p:txBody>
          <a:bodyPr>
            <a:normAutofit/>
          </a:bodyPr>
          <a:lstStyle/>
          <a:p>
            <a:r>
              <a:rPr lang="en-US" altLang="ja-JP" sz="2600" dirty="0" smtClean="0"/>
              <a:t>No modification of direct photons in initial hard scattering and PDF compared to </a:t>
            </a:r>
            <a:r>
              <a:rPr lang="en-US" altLang="ja-JP" sz="2600" dirty="0" err="1" smtClean="0"/>
              <a:t>p+p</a:t>
            </a:r>
            <a:r>
              <a:rPr lang="en-US" altLang="ja-JP" sz="2600" dirty="0" smtClean="0"/>
              <a:t> at mid-rapidity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63434-CAA8-ED42-9CA6-0E8AC4F2EBA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 descr="dAuDirectPhoton.eps"/>
          <p:cNvPicPr>
            <a:picLocks noChangeAspect="1"/>
          </p:cNvPicPr>
          <p:nvPr/>
        </p:nvPicPr>
        <p:blipFill>
          <a:blip r:embed="rId2"/>
          <a:srcRect t="7282" r="7869"/>
          <a:stretch>
            <a:fillRect/>
          </a:stretch>
        </p:blipFill>
        <p:spPr>
          <a:xfrm>
            <a:off x="142680" y="753551"/>
            <a:ext cx="8814135" cy="4098810"/>
          </a:xfrm>
          <a:prstGeom prst="rect">
            <a:avLst/>
          </a:prstGeom>
        </p:spPr>
      </p:pic>
      <p:pic>
        <p:nvPicPr>
          <p:cNvPr id="9" name="Picture 8" descr="compt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728" y="4883326"/>
            <a:ext cx="2480692" cy="1943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33350"/>
            <a:ext cx="9017000" cy="457200"/>
          </a:xfrm>
        </p:spPr>
        <p:txBody>
          <a:bodyPr/>
          <a:lstStyle/>
          <a:p>
            <a:r>
              <a:rPr lang="en-US" dirty="0" smtClean="0"/>
              <a:t>Initial State: shadowed or CGC?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-39783" y="1778000"/>
            <a:ext cx="4395883" cy="2158999"/>
            <a:chOff x="3836988" y="1081710"/>
            <a:chExt cx="5278437" cy="2146112"/>
          </a:xfrm>
        </p:grpSpPr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6216650" y="1106488"/>
              <a:ext cx="912813" cy="1676400"/>
            </a:xfrm>
            <a:prstGeom prst="ellipse">
              <a:avLst/>
            </a:prstGeom>
            <a:solidFill>
              <a:srgbClr val="FFC000"/>
            </a:solidFill>
            <a:ln w="25400">
              <a:solidFill>
                <a:srgbClr val="00804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endParaRPr lang="en-US" sz="2000">
                <a:latin typeface="Calibri" pitchFamily="34" charset="0"/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5300663" y="1868488"/>
              <a:ext cx="11430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6443663" y="1716088"/>
              <a:ext cx="228600" cy="1524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6672263" y="1716088"/>
              <a:ext cx="304800" cy="1524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6977063" y="1214438"/>
              <a:ext cx="669925" cy="65405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V="1">
              <a:off x="6659563" y="1106488"/>
              <a:ext cx="393700" cy="609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V="1">
              <a:off x="6062663" y="1868488"/>
              <a:ext cx="381000" cy="457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 flipV="1">
              <a:off x="6977063" y="1868488"/>
              <a:ext cx="304800" cy="533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5208588" y="1290638"/>
              <a:ext cx="228600" cy="7620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endParaRPr lang="en-US" sz="2000">
                <a:latin typeface="Calibri" pitchFamily="34" charset="0"/>
              </a:endParaRPr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5286375" y="1443038"/>
              <a:ext cx="74613" cy="84137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n-US" sz="2000">
                <a:latin typeface="Calibri" pitchFamily="34" charset="0"/>
              </a:endParaRPr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5284788" y="1671638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5357813" y="1163638"/>
              <a:ext cx="307975" cy="39687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000">
                <a:latin typeface="Calibri" pitchFamily="34" charset="0"/>
              </a:endParaRPr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5284788" y="1824038"/>
              <a:ext cx="74612" cy="84137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n-US" sz="2000">
                <a:latin typeface="Calibri" pitchFamily="34" charset="0"/>
              </a:endParaRP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7307263" y="1368677"/>
              <a:ext cx="1808162" cy="96628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50000"/>
                </a:spcBef>
                <a:buNone/>
              </a:pPr>
              <a:r>
                <a:rPr lang="en-US" sz="1400" b="1" dirty="0">
                  <a:latin typeface="Comic Sans MS" pitchFamily="66" charset="0"/>
                </a:rPr>
                <a:t>P</a:t>
              </a:r>
              <a:r>
                <a:rPr lang="en-US" sz="1400" b="1" baseline="-25000" dirty="0">
                  <a:latin typeface="Comic Sans MS" pitchFamily="66" charset="0"/>
                </a:rPr>
                <a:t>T</a:t>
              </a:r>
              <a:r>
                <a:rPr lang="en-US" sz="1400" b="1" dirty="0">
                  <a:latin typeface="Comic Sans MS" pitchFamily="66" charset="0"/>
                </a:rPr>
                <a:t> is balanced by many gluons</a:t>
              </a:r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3836988" y="1081710"/>
              <a:ext cx="1447800" cy="124811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50000"/>
                </a:spcBef>
                <a:buNone/>
              </a:pPr>
              <a:r>
                <a:rPr lang="en-US" sz="1400" dirty="0">
                  <a:latin typeface="Comic Sans MS" pitchFamily="66" charset="0"/>
                </a:rPr>
                <a:t>Dilute </a:t>
              </a:r>
              <a:r>
                <a:rPr lang="en-US" sz="1400" dirty="0" err="1">
                  <a:latin typeface="Comic Sans MS" pitchFamily="66" charset="0"/>
                </a:rPr>
                <a:t>parton</a:t>
              </a:r>
              <a:r>
                <a:rPr lang="en-US" sz="1400" dirty="0">
                  <a:latin typeface="Comic Sans MS" pitchFamily="66" charset="0"/>
                </a:rPr>
                <a:t> system (deuteron)</a:t>
              </a:r>
              <a:endParaRPr lang="en-US" sz="1600" dirty="0">
                <a:latin typeface="Comic Sans MS" pitchFamily="66" charset="0"/>
              </a:endParaRP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6961188" y="2360179"/>
              <a:ext cx="1447800" cy="86764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  <a:buNone/>
              </a:pPr>
              <a:r>
                <a:rPr lang="en-US" sz="1400" dirty="0">
                  <a:latin typeface="Comic Sans MS" pitchFamily="66" charset="0"/>
                </a:rPr>
                <a:t>Dense gluon</a:t>
              </a:r>
            </a:p>
            <a:p>
              <a:pPr algn="ctr">
                <a:lnSpc>
                  <a:spcPct val="70000"/>
                </a:lnSpc>
                <a:spcBef>
                  <a:spcPct val="50000"/>
                </a:spcBef>
                <a:buNone/>
              </a:pPr>
              <a:r>
                <a:rPr lang="en-US" sz="1400" dirty="0">
                  <a:latin typeface="Comic Sans MS" pitchFamily="66" charset="0"/>
                </a:rPr>
                <a:t>field (Au)</a:t>
              </a:r>
              <a:endParaRPr lang="en-US" sz="1600" dirty="0">
                <a:latin typeface="Comic Sans MS" pitchFamily="66" charset="0"/>
              </a:endParaRPr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5437188" y="1671638"/>
              <a:ext cx="3810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>
              <a:off x="5818188" y="1671638"/>
              <a:ext cx="3810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2" cstate="print"/>
          <a:srcRect r="8019"/>
          <a:stretch>
            <a:fillRect/>
          </a:stretch>
        </p:blipFill>
        <p:spPr bwMode="auto">
          <a:xfrm>
            <a:off x="4237325" y="703402"/>
            <a:ext cx="4906675" cy="25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600" y="3232295"/>
            <a:ext cx="4851400" cy="2595593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412929" y="5201317"/>
            <a:ext cx="3123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b="0" i="1" dirty="0" smtClean="0"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</a:rPr>
              <a:t>Use direct photons!</a:t>
            </a:r>
            <a:endParaRPr lang="en-US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MPC-EX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5105400"/>
            <a:ext cx="7772400" cy="461665"/>
          </a:xfrm>
        </p:spPr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4667"/>
          <a:stretch>
            <a:fillRect/>
          </a:stretch>
        </p:blipFill>
        <p:spPr>
          <a:xfrm>
            <a:off x="596900" y="641350"/>
            <a:ext cx="8172450" cy="5562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29894" y="768350"/>
            <a:ext cx="248650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0" i="1" dirty="0" smtClean="0"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</a:rPr>
              <a:t>3.1 &lt; </a:t>
            </a:r>
            <a:r>
              <a:rPr lang="en-US" b="0" i="1" dirty="0" err="1" smtClean="0"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Symbol" charset="2"/>
                <a:cs typeface="Symbol" charset="2"/>
              </a:rPr>
              <a:t>h</a:t>
            </a:r>
            <a:r>
              <a:rPr lang="en-US" b="0" i="1" dirty="0" smtClean="0"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</a:rPr>
              <a:t> &lt; 3.8     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029470" y="6211333"/>
            <a:ext cx="7416030" cy="493234"/>
          </a:xfrm>
          <a:prstGeom prst="rect">
            <a:avLst/>
          </a:prstGeom>
          <a:solidFill>
            <a:srgbClr val="E3E4E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None/>
              <a:tabLst/>
              <a:defRPr/>
            </a:pPr>
            <a:r>
              <a:rPr kumimoji="0" lang="en-US" altLang="ja-JP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Reconstruct prompt </a:t>
            </a:r>
            <a:r>
              <a:rPr kumimoji="0" lang="en-US" altLang="ja-JP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Symbol" charset="2"/>
                <a:ea typeface="ＭＳ Ｐゴシック" charset="-128"/>
                <a:cs typeface="Symbol" charset="2"/>
              </a:rPr>
              <a:t>g</a:t>
            </a:r>
            <a:r>
              <a:rPr kumimoji="0" lang="en-US" altLang="ja-JP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and </a:t>
            </a:r>
            <a:r>
              <a:rPr kumimoji="0" lang="en-US" altLang="ja-JP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Symbol" charset="2"/>
                <a:ea typeface="ＭＳ Ｐゴシック" charset="-128"/>
                <a:cs typeface="Symbol" charset="2"/>
              </a:rPr>
              <a:t>p</a:t>
            </a:r>
            <a:r>
              <a:rPr kumimoji="0" lang="en-US" altLang="ja-JP" sz="2600" b="1" i="0" u="none" strike="noStrike" kern="0" cap="none" spc="0" normalizeH="0" baseline="3000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Symbol" charset="2"/>
                <a:ea typeface="ＭＳ Ｐゴシック" charset="-128"/>
                <a:cs typeface="Symbol" charset="2"/>
              </a:rPr>
              <a:t>0</a:t>
            </a:r>
            <a:r>
              <a:rPr kumimoji="0" lang="en-US" altLang="ja-JP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to 80 </a:t>
            </a:r>
            <a:r>
              <a:rPr kumimoji="0" lang="en-US" altLang="ja-JP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GeV</a:t>
            </a:r>
            <a:r>
              <a:rPr kumimoji="0" lang="en-US" altLang="ja-JP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: </a:t>
            </a:r>
            <a:r>
              <a:rPr kumimoji="0" lang="en-US" altLang="ja-JP" sz="2600" b="1" i="0" u="sng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low &amp;</a:t>
            </a:r>
            <a:r>
              <a:rPr kumimoji="0" lang="en-US" altLang="ja-JP" sz="2600" b="1" i="0" u="sng" strike="noStrike" kern="0" cap="none" spc="0" normalizeH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high </a:t>
            </a:r>
            <a:r>
              <a:rPr kumimoji="0" lang="en-US" altLang="ja-JP" sz="2600" b="1" i="0" u="sng" strike="noStrike" kern="0" cap="none" spc="0" normalizeH="0" noProof="0" dirty="0" err="1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x</a:t>
            </a:r>
            <a:r>
              <a:rPr kumimoji="0" lang="en-US" altLang="ja-JP" sz="2600" b="1" i="0" u="sng" strike="noStrike" kern="0" cap="none" spc="0" normalizeH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!</a:t>
            </a:r>
            <a:endParaRPr kumimoji="0" lang="en-US" altLang="ja-JP" sz="2600" b="1" i="0" u="sng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3350"/>
            <a:ext cx="8267700" cy="457200"/>
          </a:xfrm>
        </p:spPr>
        <p:txBody>
          <a:bodyPr/>
          <a:lstStyle/>
          <a:p>
            <a:r>
              <a:rPr lang="en-US" dirty="0" smtClean="0"/>
              <a:t>Di-hadrons in </a:t>
            </a:r>
            <a:r>
              <a:rPr lang="en-US" dirty="0" err="1" smtClean="0"/>
              <a:t>d+Au</a:t>
            </a:r>
            <a:r>
              <a:rPr lang="en-US" dirty="0" smtClean="0"/>
              <a:t>: initial or final state effect?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698500"/>
            <a:ext cx="8496300" cy="3240887"/>
          </a:xfrm>
        </p:spPr>
        <p:txBody>
          <a:bodyPr/>
          <a:lstStyle/>
          <a:p>
            <a:r>
              <a:rPr lang="en-US" dirty="0" smtClean="0"/>
              <a:t>Jet correlations</a:t>
            </a:r>
          </a:p>
          <a:p>
            <a:pPr lvl="1"/>
            <a:r>
              <a:rPr lang="en-US" dirty="0" smtClean="0"/>
              <a:t>High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:</a:t>
            </a:r>
            <a:r>
              <a:rPr lang="en-US" dirty="0" smtClean="0"/>
              <a:t> maximize jet signal/minimize combinatorial </a:t>
            </a:r>
            <a:r>
              <a:rPr lang="en-US" dirty="0" err="1" smtClean="0"/>
              <a:t>bkgd</a:t>
            </a:r>
            <a:endParaRPr lang="en-US" dirty="0" smtClean="0"/>
          </a:p>
          <a:p>
            <a:pPr lvl="1"/>
            <a:r>
              <a:rPr lang="en-US" dirty="0" smtClean="0"/>
              <a:t>Near side/same jet produces small </a:t>
            </a:r>
            <a:r>
              <a:rPr lang="en-US" dirty="0" smtClean="0">
                <a:latin typeface="Symbol" charset="2"/>
                <a:cs typeface="Symbol" charset="2"/>
              </a:rPr>
              <a:t>Dh</a:t>
            </a:r>
            <a:r>
              <a:rPr lang="en-US" dirty="0" smtClean="0"/>
              <a:t> correlation</a:t>
            </a:r>
          </a:p>
          <a:p>
            <a:r>
              <a:rPr lang="en-US" dirty="0" smtClean="0"/>
              <a:t>Correlations in underlying event</a:t>
            </a:r>
          </a:p>
          <a:p>
            <a:pPr lvl="1"/>
            <a:r>
              <a:rPr lang="en-US" dirty="0" smtClean="0"/>
              <a:t>≥1 low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particle for sensitivity to underlying event</a:t>
            </a:r>
          </a:p>
          <a:p>
            <a:pPr lvl="1"/>
            <a:r>
              <a:rPr lang="en-US" dirty="0" smtClean="0"/>
              <a:t>Select maximum </a:t>
            </a:r>
            <a:r>
              <a:rPr lang="en-US" dirty="0" smtClean="0">
                <a:latin typeface="Symbol" charset="2"/>
                <a:cs typeface="Symbol" charset="2"/>
              </a:rPr>
              <a:t>Dh</a:t>
            </a:r>
            <a:endParaRPr lang="en-US" dirty="0" smtClean="0"/>
          </a:p>
          <a:p>
            <a:pPr lvl="1"/>
            <a:r>
              <a:rPr lang="en-US" dirty="0" smtClean="0"/>
              <a:t>	In PHENIX central arms: 0.48 &lt; |</a:t>
            </a:r>
            <a:r>
              <a:rPr lang="en-US" dirty="0" smtClean="0">
                <a:latin typeface="Symbol" charset="2"/>
                <a:cs typeface="Symbol" charset="2"/>
              </a:rPr>
              <a:t>Dh</a:t>
            </a:r>
            <a:r>
              <a:rPr lang="en-US" dirty="0" smtClean="0"/>
              <a:t>| &lt; 0.7</a:t>
            </a:r>
          </a:p>
          <a:p>
            <a:pPr lvl="1"/>
            <a:r>
              <a:rPr lang="en-US" dirty="0" smtClean="0"/>
              <a:t>	MPC-central correlations: 3.0 &lt; |</a:t>
            </a:r>
            <a:r>
              <a:rPr lang="en-US" dirty="0" smtClean="0">
                <a:latin typeface="Symbol" charset="2"/>
                <a:cs typeface="Symbol" charset="2"/>
              </a:rPr>
              <a:t>Dh</a:t>
            </a:r>
            <a:r>
              <a:rPr lang="en-US" dirty="0" smtClean="0"/>
              <a:t>| &lt; 4.0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4000" b="5667"/>
          <a:stretch>
            <a:fillRect/>
          </a:stretch>
        </p:blipFill>
        <p:spPr>
          <a:xfrm>
            <a:off x="266700" y="3970509"/>
            <a:ext cx="6527800" cy="2620791"/>
          </a:xfrm>
          <a:prstGeom prst="rect">
            <a:avLst/>
          </a:prstGeom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7624209" y="1521288"/>
            <a:ext cx="1413981" cy="1330694"/>
            <a:chOff x="1968" y="816"/>
            <a:chExt cx="3696" cy="3408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1968" y="816"/>
              <a:ext cx="3696" cy="3408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2112" y="864"/>
              <a:ext cx="3504" cy="3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784" y="1536"/>
              <a:ext cx="2400" cy="2448"/>
              <a:chOff x="2448" y="1344"/>
              <a:chExt cx="2400" cy="2448"/>
            </a:xfrm>
          </p:grpSpPr>
          <p:sp>
            <p:nvSpPr>
              <p:cNvPr id="89" name="Oval 8"/>
              <p:cNvSpPr>
                <a:spLocks noChangeArrowheads="1"/>
              </p:cNvSpPr>
              <p:nvPr/>
            </p:nvSpPr>
            <p:spPr bwMode="auto">
              <a:xfrm>
                <a:off x="2448" y="1440"/>
                <a:ext cx="2352" cy="2352"/>
              </a:xfrm>
              <a:prstGeom prst="ellipse">
                <a:avLst/>
              </a:prstGeom>
              <a:gradFill rotWithShape="0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0" name="Oval 9"/>
              <p:cNvSpPr>
                <a:spLocks noChangeArrowheads="1"/>
              </p:cNvSpPr>
              <p:nvPr/>
            </p:nvSpPr>
            <p:spPr bwMode="auto">
              <a:xfrm rot="-2911999">
                <a:off x="3960" y="1320"/>
                <a:ext cx="528" cy="1248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1" name="Line 10"/>
              <p:cNvSpPr>
                <a:spLocks noChangeShapeType="1"/>
              </p:cNvSpPr>
              <p:nvPr/>
            </p:nvSpPr>
            <p:spPr bwMode="auto">
              <a:xfrm flipV="1">
                <a:off x="4272" y="1344"/>
                <a:ext cx="480" cy="57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 flipV="1">
              <a:off x="4896" y="1200"/>
              <a:ext cx="240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 flipV="1">
              <a:off x="4800" y="1392"/>
              <a:ext cx="384" cy="24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 flipV="1">
              <a:off x="4944" y="1200"/>
              <a:ext cx="384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 flipV="1">
              <a:off x="4416" y="1104"/>
              <a:ext cx="912" cy="91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 flipV="1">
              <a:off x="3504" y="2224"/>
              <a:ext cx="1152" cy="992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 type="triangle" w="med" len="med"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 flipH="1">
              <a:off x="3120" y="3360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16" name="Group 17"/>
            <p:cNvGrpSpPr>
              <a:grpSpLocks/>
            </p:cNvGrpSpPr>
            <p:nvPr/>
          </p:nvGrpSpPr>
          <p:grpSpPr bwMode="auto">
            <a:xfrm>
              <a:off x="4439" y="1990"/>
              <a:ext cx="248" cy="230"/>
              <a:chOff x="4151" y="1798"/>
              <a:chExt cx="248" cy="230"/>
            </a:xfrm>
          </p:grpSpPr>
          <p:sp>
            <p:nvSpPr>
              <p:cNvPr id="86" name="Freeform 18"/>
              <p:cNvSpPr>
                <a:spLocks noChangeAspect="1"/>
              </p:cNvSpPr>
              <p:nvPr/>
            </p:nvSpPr>
            <p:spPr bwMode="auto">
              <a:xfrm rot="-8114256" flipH="1" flipV="1">
                <a:off x="4151" y="1798"/>
                <a:ext cx="106" cy="90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19"/>
              <p:cNvSpPr>
                <a:spLocks noChangeAspect="1"/>
              </p:cNvSpPr>
              <p:nvPr/>
            </p:nvSpPr>
            <p:spPr bwMode="auto">
              <a:xfrm rot="-8114256" flipH="1" flipV="1">
                <a:off x="4223" y="1867"/>
                <a:ext cx="106" cy="91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20"/>
              <p:cNvSpPr>
                <a:spLocks noChangeAspect="1"/>
              </p:cNvSpPr>
              <p:nvPr/>
            </p:nvSpPr>
            <p:spPr bwMode="auto">
              <a:xfrm rot="-8114256" flipH="1" flipV="1">
                <a:off x="4294" y="1938"/>
                <a:ext cx="105" cy="90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7" name="Line 21"/>
            <p:cNvSpPr>
              <a:spLocks noChangeShapeType="1"/>
            </p:cNvSpPr>
            <p:nvPr/>
          </p:nvSpPr>
          <p:spPr bwMode="auto">
            <a:xfrm flipH="1">
              <a:off x="1968" y="2016"/>
              <a:ext cx="2448" cy="0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8" name="Line 22"/>
            <p:cNvSpPr>
              <a:spLocks noChangeShapeType="1"/>
            </p:cNvSpPr>
            <p:nvPr/>
          </p:nvSpPr>
          <p:spPr bwMode="auto">
            <a:xfrm flipV="1">
              <a:off x="4656" y="2208"/>
              <a:ext cx="1008" cy="0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9" name="Freeform 23"/>
            <p:cNvSpPr>
              <a:spLocks noChangeAspect="1"/>
            </p:cNvSpPr>
            <p:nvPr/>
          </p:nvSpPr>
          <p:spPr bwMode="auto">
            <a:xfrm rot="-1156184">
              <a:off x="3786" y="2700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4"/>
            <p:cNvSpPr>
              <a:spLocks noChangeAspect="1"/>
            </p:cNvSpPr>
            <p:nvPr/>
          </p:nvSpPr>
          <p:spPr bwMode="auto">
            <a:xfrm rot="-1156184">
              <a:off x="3847" y="2679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5"/>
            <p:cNvSpPr>
              <a:spLocks noChangeAspect="1"/>
            </p:cNvSpPr>
            <p:nvPr/>
          </p:nvSpPr>
          <p:spPr bwMode="auto">
            <a:xfrm rot="-1156184">
              <a:off x="3908" y="2657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6"/>
            <p:cNvSpPr>
              <a:spLocks noChangeAspect="1"/>
            </p:cNvSpPr>
            <p:nvPr/>
          </p:nvSpPr>
          <p:spPr bwMode="auto">
            <a:xfrm rot="-1156184">
              <a:off x="3969" y="2635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7"/>
            <p:cNvSpPr>
              <a:spLocks noChangeAspect="1"/>
            </p:cNvSpPr>
            <p:nvPr/>
          </p:nvSpPr>
          <p:spPr bwMode="auto">
            <a:xfrm rot="-1156184">
              <a:off x="4029" y="2613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8"/>
            <p:cNvSpPr>
              <a:spLocks noChangeAspect="1"/>
            </p:cNvSpPr>
            <p:nvPr/>
          </p:nvSpPr>
          <p:spPr bwMode="auto">
            <a:xfrm rot="-1156184">
              <a:off x="4090" y="2592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5" name="Group 29"/>
            <p:cNvGrpSpPr>
              <a:grpSpLocks noChangeAspect="1"/>
            </p:cNvGrpSpPr>
            <p:nvPr/>
          </p:nvGrpSpPr>
          <p:grpSpPr bwMode="auto">
            <a:xfrm rot="-4182604">
              <a:off x="3461" y="3142"/>
              <a:ext cx="452" cy="57"/>
              <a:chOff x="804" y="3206"/>
              <a:chExt cx="2344" cy="314"/>
            </a:xfrm>
          </p:grpSpPr>
          <p:sp>
            <p:nvSpPr>
              <p:cNvPr id="79" name="Freeform 30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31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32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33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34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35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36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6" name="Freeform 37"/>
            <p:cNvSpPr>
              <a:spLocks noChangeAspect="1"/>
            </p:cNvSpPr>
            <p:nvPr/>
          </p:nvSpPr>
          <p:spPr bwMode="auto">
            <a:xfrm rot="-4182604">
              <a:off x="3934" y="2935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8"/>
            <p:cNvSpPr>
              <a:spLocks noChangeAspect="1"/>
            </p:cNvSpPr>
            <p:nvPr/>
          </p:nvSpPr>
          <p:spPr bwMode="auto">
            <a:xfrm rot="-4182604">
              <a:off x="3956" y="2875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9"/>
            <p:cNvSpPr>
              <a:spLocks noChangeAspect="1"/>
            </p:cNvSpPr>
            <p:nvPr/>
          </p:nvSpPr>
          <p:spPr bwMode="auto">
            <a:xfrm rot="-4182604">
              <a:off x="3977" y="2813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0"/>
            <p:cNvSpPr>
              <a:spLocks noChangeAspect="1"/>
            </p:cNvSpPr>
            <p:nvPr/>
          </p:nvSpPr>
          <p:spPr bwMode="auto">
            <a:xfrm rot="-4182604">
              <a:off x="4000" y="2753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0" name="Group 41"/>
            <p:cNvGrpSpPr>
              <a:grpSpLocks/>
            </p:cNvGrpSpPr>
            <p:nvPr/>
          </p:nvGrpSpPr>
          <p:grpSpPr bwMode="auto">
            <a:xfrm>
              <a:off x="3264" y="3121"/>
              <a:ext cx="326" cy="60"/>
              <a:chOff x="3264" y="2881"/>
              <a:chExt cx="326" cy="60"/>
            </a:xfrm>
          </p:grpSpPr>
          <p:sp>
            <p:nvSpPr>
              <p:cNvPr id="74" name="Freeform 42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43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44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45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46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1" name="Group 47"/>
            <p:cNvGrpSpPr>
              <a:grpSpLocks/>
            </p:cNvGrpSpPr>
            <p:nvPr/>
          </p:nvGrpSpPr>
          <p:grpSpPr bwMode="auto">
            <a:xfrm>
              <a:off x="3530" y="2628"/>
              <a:ext cx="382" cy="60"/>
              <a:chOff x="3264" y="2881"/>
              <a:chExt cx="326" cy="60"/>
            </a:xfrm>
          </p:grpSpPr>
          <p:sp>
            <p:nvSpPr>
              <p:cNvPr id="69" name="Freeform 48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49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50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52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2" name="Group 53"/>
            <p:cNvGrpSpPr>
              <a:grpSpLocks/>
            </p:cNvGrpSpPr>
            <p:nvPr/>
          </p:nvGrpSpPr>
          <p:grpSpPr bwMode="auto">
            <a:xfrm>
              <a:off x="3482" y="2820"/>
              <a:ext cx="382" cy="60"/>
              <a:chOff x="3264" y="2881"/>
              <a:chExt cx="326" cy="60"/>
            </a:xfrm>
          </p:grpSpPr>
          <p:sp>
            <p:nvSpPr>
              <p:cNvPr id="64" name="Freeform 54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55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56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57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58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" name="Group 59"/>
            <p:cNvGrpSpPr>
              <a:grpSpLocks/>
            </p:cNvGrpSpPr>
            <p:nvPr/>
          </p:nvGrpSpPr>
          <p:grpSpPr bwMode="auto">
            <a:xfrm rot="5045631">
              <a:off x="3615" y="3309"/>
              <a:ext cx="382" cy="60"/>
              <a:chOff x="3264" y="2881"/>
              <a:chExt cx="326" cy="60"/>
            </a:xfrm>
          </p:grpSpPr>
          <p:sp>
            <p:nvSpPr>
              <p:cNvPr id="59" name="Freeform 60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61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62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63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64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4" name="Group 65"/>
            <p:cNvGrpSpPr>
              <a:grpSpLocks/>
            </p:cNvGrpSpPr>
            <p:nvPr/>
          </p:nvGrpSpPr>
          <p:grpSpPr bwMode="auto">
            <a:xfrm rot="7829463">
              <a:off x="3199" y="3268"/>
              <a:ext cx="382" cy="60"/>
              <a:chOff x="3264" y="2881"/>
              <a:chExt cx="326" cy="60"/>
            </a:xfrm>
          </p:grpSpPr>
          <p:sp>
            <p:nvSpPr>
              <p:cNvPr id="54" name="Freeform 66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67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68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69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70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Line 71"/>
            <p:cNvSpPr>
              <a:spLocks noChangeShapeType="1"/>
            </p:cNvSpPr>
            <p:nvPr/>
          </p:nvSpPr>
          <p:spPr bwMode="auto">
            <a:xfrm flipH="1">
              <a:off x="3168" y="3312"/>
              <a:ext cx="240" cy="43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6" name="Line 72"/>
            <p:cNvSpPr>
              <a:spLocks noChangeShapeType="1"/>
            </p:cNvSpPr>
            <p:nvPr/>
          </p:nvSpPr>
          <p:spPr bwMode="auto">
            <a:xfrm flipH="1">
              <a:off x="3552" y="3216"/>
              <a:ext cx="14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7" name="Line 73"/>
            <p:cNvSpPr>
              <a:spLocks noChangeShapeType="1"/>
            </p:cNvSpPr>
            <p:nvPr/>
          </p:nvSpPr>
          <p:spPr bwMode="auto">
            <a:xfrm flipH="1">
              <a:off x="3648" y="3312"/>
              <a:ext cx="14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8" name="Line 74"/>
            <p:cNvSpPr>
              <a:spLocks noChangeShapeType="1"/>
            </p:cNvSpPr>
            <p:nvPr/>
          </p:nvSpPr>
          <p:spPr bwMode="auto">
            <a:xfrm flipH="1">
              <a:off x="3408" y="2880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9" name="Line 75"/>
            <p:cNvSpPr>
              <a:spLocks noChangeShapeType="1"/>
            </p:cNvSpPr>
            <p:nvPr/>
          </p:nvSpPr>
          <p:spPr bwMode="auto">
            <a:xfrm flipH="1" flipV="1">
              <a:off x="3072" y="3072"/>
              <a:ext cx="336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0" name="Line 76"/>
            <p:cNvSpPr>
              <a:spLocks noChangeShapeType="1"/>
            </p:cNvSpPr>
            <p:nvPr/>
          </p:nvSpPr>
          <p:spPr bwMode="auto">
            <a:xfrm flipH="1">
              <a:off x="3120" y="3168"/>
              <a:ext cx="144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1" name="Line 77"/>
            <p:cNvSpPr>
              <a:spLocks noChangeShapeType="1"/>
            </p:cNvSpPr>
            <p:nvPr/>
          </p:nvSpPr>
          <p:spPr bwMode="auto">
            <a:xfrm flipH="1">
              <a:off x="3984" y="2928"/>
              <a:ext cx="0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2" name="Line 78"/>
            <p:cNvSpPr>
              <a:spLocks noChangeShapeType="1"/>
            </p:cNvSpPr>
            <p:nvPr/>
          </p:nvSpPr>
          <p:spPr bwMode="auto">
            <a:xfrm>
              <a:off x="3792" y="3456"/>
              <a:ext cx="96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3" name="Line 79"/>
            <p:cNvSpPr>
              <a:spLocks noChangeShapeType="1"/>
            </p:cNvSpPr>
            <p:nvPr/>
          </p:nvSpPr>
          <p:spPr bwMode="auto">
            <a:xfrm flipH="1">
              <a:off x="3648" y="3504"/>
              <a:ext cx="144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4" name="Line 80"/>
            <p:cNvSpPr>
              <a:spLocks noChangeShapeType="1"/>
            </p:cNvSpPr>
            <p:nvPr/>
          </p:nvSpPr>
          <p:spPr bwMode="auto">
            <a:xfrm flipH="1">
              <a:off x="3360" y="2688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5" name="Line 81"/>
            <p:cNvSpPr>
              <a:spLocks noChangeShapeType="1"/>
            </p:cNvSpPr>
            <p:nvPr/>
          </p:nvSpPr>
          <p:spPr bwMode="auto">
            <a:xfrm flipH="1" flipV="1">
              <a:off x="3504" y="2496"/>
              <a:ext cx="288" cy="14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6" name="Freeform 82"/>
            <p:cNvSpPr>
              <a:spLocks noChangeAspect="1"/>
            </p:cNvSpPr>
            <p:nvPr/>
          </p:nvSpPr>
          <p:spPr bwMode="auto">
            <a:xfrm rot="-1156184">
              <a:off x="3264" y="2561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83"/>
            <p:cNvSpPr>
              <a:spLocks noChangeAspect="1"/>
            </p:cNvSpPr>
            <p:nvPr/>
          </p:nvSpPr>
          <p:spPr bwMode="auto">
            <a:xfrm rot="-1156184">
              <a:off x="3325" y="2539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84"/>
            <p:cNvSpPr>
              <a:spLocks noChangeAspect="1"/>
            </p:cNvSpPr>
            <p:nvPr/>
          </p:nvSpPr>
          <p:spPr bwMode="auto">
            <a:xfrm rot="-1156184">
              <a:off x="3385" y="2517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85"/>
            <p:cNvSpPr>
              <a:spLocks noChangeAspect="1"/>
            </p:cNvSpPr>
            <p:nvPr/>
          </p:nvSpPr>
          <p:spPr bwMode="auto">
            <a:xfrm rot="-1156184">
              <a:off x="3446" y="2496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86"/>
            <p:cNvSpPr>
              <a:spLocks noChangeAspect="1"/>
            </p:cNvSpPr>
            <p:nvPr/>
          </p:nvSpPr>
          <p:spPr bwMode="auto">
            <a:xfrm rot="-4182604">
              <a:off x="3547" y="3642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87"/>
            <p:cNvSpPr>
              <a:spLocks noChangeAspect="1"/>
            </p:cNvSpPr>
            <p:nvPr/>
          </p:nvSpPr>
          <p:spPr bwMode="auto">
            <a:xfrm rot="-4182604">
              <a:off x="3569" y="3582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88"/>
            <p:cNvSpPr>
              <a:spLocks noChangeAspect="1"/>
            </p:cNvSpPr>
            <p:nvPr/>
          </p:nvSpPr>
          <p:spPr bwMode="auto">
            <a:xfrm rot="-4182604">
              <a:off x="3590" y="3520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89"/>
            <p:cNvSpPr>
              <a:spLocks noChangeAspect="1"/>
            </p:cNvSpPr>
            <p:nvPr/>
          </p:nvSpPr>
          <p:spPr bwMode="auto">
            <a:xfrm rot="-4182604">
              <a:off x="3613" y="3460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2" name="Picture 91" descr="Phenix_2012.jpg"/>
          <p:cNvPicPr>
            <a:picLocks noChangeAspect="1"/>
          </p:cNvPicPr>
          <p:nvPr/>
        </p:nvPicPr>
        <p:blipFill rotWithShape="1">
          <a:blip r:embed="rId3"/>
          <a:srcRect t="51930"/>
          <a:stretch/>
        </p:blipFill>
        <p:spPr>
          <a:xfrm>
            <a:off x="4334525" y="3873500"/>
            <a:ext cx="4703666" cy="2743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9100" y="133350"/>
            <a:ext cx="4546600" cy="457200"/>
          </a:xfrm>
        </p:spPr>
        <p:txBody>
          <a:bodyPr/>
          <a:lstStyle/>
          <a:p>
            <a:r>
              <a:rPr lang="en-US" dirty="0" smtClean="0"/>
              <a:t>Will measure </a:t>
            </a:r>
            <a:r>
              <a:rPr lang="en-US" dirty="0" err="1" smtClean="0"/>
              <a:t>p+A</a:t>
            </a:r>
            <a:r>
              <a:rPr lang="en-US" dirty="0" smtClean="0"/>
              <a:t> in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4724400"/>
            <a:ext cx="4699000" cy="173586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MPC-EX </a:t>
            </a:r>
            <a:r>
              <a:rPr lang="en-US" dirty="0" err="1" smtClean="0">
                <a:solidFill>
                  <a:srgbClr val="FF0000"/>
                </a:solidFill>
              </a:rPr>
              <a:t>preshower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FF0000"/>
                </a:solidFill>
              </a:rPr>
              <a:t> vs. 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 decay</a:t>
            </a:r>
            <a:endParaRPr lang="en-US" baseline="300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</a:rPr>
              <a:t>Substantially improve </a:t>
            </a:r>
            <a:r>
              <a:rPr lang="en-US" dirty="0" err="1" smtClean="0">
                <a:solidFill>
                  <a:srgbClr val="000000"/>
                </a:solidFill>
              </a:rPr>
              <a:t>nPDFs</a:t>
            </a:r>
            <a:r>
              <a:rPr lang="en-US" dirty="0" smtClean="0">
                <a:solidFill>
                  <a:srgbClr val="000000"/>
                </a:solidFill>
              </a:rPr>
              <a:t>!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 to </a:t>
            </a:r>
            <a:r>
              <a:rPr lang="en-US" dirty="0" err="1" smtClean="0">
                <a:solidFill>
                  <a:srgbClr val="000000"/>
                </a:solidFill>
              </a:rPr>
              <a:t>x</a:t>
            </a:r>
            <a:r>
              <a:rPr lang="en-US" dirty="0" smtClean="0">
                <a:solidFill>
                  <a:srgbClr val="000000"/>
                </a:solidFill>
              </a:rPr>
              <a:t> ~ 10</a:t>
            </a:r>
            <a:r>
              <a:rPr lang="en-US" baseline="30000" dirty="0" smtClean="0">
                <a:solidFill>
                  <a:srgbClr val="000000"/>
                </a:solidFill>
              </a:rPr>
              <a:t>-3</a:t>
            </a:r>
            <a:r>
              <a:rPr lang="en-US" dirty="0" smtClean="0">
                <a:solidFill>
                  <a:srgbClr val="000000"/>
                </a:solidFill>
              </a:rPr>
              <a:t> and also at high </a:t>
            </a:r>
            <a:r>
              <a:rPr lang="en-US" dirty="0" err="1" smtClean="0">
                <a:solidFill>
                  <a:srgbClr val="000000"/>
                </a:solidFill>
              </a:rPr>
              <a:t>x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dirty="0" smtClean="0"/>
              <a:t>2-4 weeks running per species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Picture 5" descr="EPS09_pAu.pdf"/>
          <p:cNvPicPr>
            <a:picLocks noChangeAspect="1"/>
          </p:cNvPicPr>
          <p:nvPr/>
        </p:nvPicPr>
        <p:blipFill>
          <a:blip r:embed="rId2"/>
          <a:srcRect t="8611" r="8552"/>
          <a:stretch>
            <a:fillRect/>
          </a:stretch>
        </p:blipFill>
        <p:spPr>
          <a:xfrm>
            <a:off x="39725" y="0"/>
            <a:ext cx="4228468" cy="4076700"/>
          </a:xfrm>
          <a:prstGeom prst="rect">
            <a:avLst/>
          </a:prstGeom>
        </p:spPr>
      </p:pic>
      <p:pic>
        <p:nvPicPr>
          <p:cNvPr id="7" name="Picture 6" descr="EPS09_pCu.pdf"/>
          <p:cNvPicPr>
            <a:picLocks noChangeAspect="1"/>
          </p:cNvPicPr>
          <p:nvPr/>
        </p:nvPicPr>
        <p:blipFill>
          <a:blip r:embed="rId3"/>
          <a:srcRect t="8611" r="8552"/>
          <a:stretch>
            <a:fillRect/>
          </a:stretch>
        </p:blipFill>
        <p:spPr>
          <a:xfrm>
            <a:off x="4230093" y="609600"/>
            <a:ext cx="4267986" cy="4114800"/>
          </a:xfrm>
          <a:prstGeom prst="rect">
            <a:avLst/>
          </a:prstGeom>
        </p:spPr>
      </p:pic>
      <p:pic>
        <p:nvPicPr>
          <p:cNvPr id="8" name="Picture 7" descr="EPS09_pSi.pdf"/>
          <p:cNvPicPr>
            <a:picLocks noChangeAspect="1"/>
          </p:cNvPicPr>
          <p:nvPr/>
        </p:nvPicPr>
        <p:blipFill>
          <a:blip r:embed="rId4"/>
          <a:srcRect t="8611" r="8552"/>
          <a:stretch>
            <a:fillRect/>
          </a:stretch>
        </p:blipFill>
        <p:spPr>
          <a:xfrm>
            <a:off x="944172" y="4076700"/>
            <a:ext cx="3321591" cy="2781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38" y="673100"/>
            <a:ext cx="8259762" cy="4958280"/>
          </a:xfrm>
        </p:spPr>
        <p:txBody>
          <a:bodyPr/>
          <a:lstStyle/>
          <a:p>
            <a:r>
              <a:rPr lang="en-US" dirty="0" smtClean="0"/>
              <a:t>Di-hadron correlations look hydrodynamic at RHIC</a:t>
            </a:r>
          </a:p>
          <a:p>
            <a:pPr lvl="1"/>
            <a:r>
              <a:rPr lang="en-US" dirty="0" smtClean="0">
                <a:solidFill>
                  <a:srgbClr val="880085"/>
                </a:solidFill>
              </a:rPr>
              <a:t>As at LHC. v</a:t>
            </a:r>
            <a:r>
              <a:rPr lang="en-US" baseline="-25000" dirty="0" smtClean="0">
                <a:solidFill>
                  <a:srgbClr val="880085"/>
                </a:solidFill>
              </a:rPr>
              <a:t>2</a:t>
            </a:r>
            <a:r>
              <a:rPr lang="en-US" dirty="0" smtClean="0">
                <a:solidFill>
                  <a:srgbClr val="880085"/>
                </a:solidFill>
              </a:rPr>
              <a:t>/</a:t>
            </a:r>
            <a:r>
              <a:rPr lang="en-US" dirty="0" smtClean="0">
                <a:solidFill>
                  <a:srgbClr val="880085"/>
                </a:solidFill>
                <a:latin typeface="Symbol" charset="2"/>
                <a:cs typeface="Symbol" charset="2"/>
              </a:rPr>
              <a:t>e</a:t>
            </a:r>
            <a:r>
              <a:rPr lang="en-US" baseline="-25000" dirty="0" smtClean="0">
                <a:solidFill>
                  <a:srgbClr val="880085"/>
                </a:solidFill>
              </a:rPr>
              <a:t>2</a:t>
            </a:r>
            <a:r>
              <a:rPr lang="en-US" dirty="0" smtClean="0">
                <a:solidFill>
                  <a:srgbClr val="880085"/>
                </a:solidFill>
              </a:rPr>
              <a:t> slope vs. </a:t>
            </a:r>
            <a:r>
              <a:rPr lang="en-US" dirty="0" err="1" smtClean="0">
                <a:solidFill>
                  <a:srgbClr val="880085"/>
                </a:solidFill>
              </a:rPr>
              <a:t>dN</a:t>
            </a:r>
            <a:r>
              <a:rPr lang="en-US" dirty="0" smtClean="0">
                <a:solidFill>
                  <a:srgbClr val="880085"/>
                </a:solidFill>
              </a:rPr>
              <a:t>/</a:t>
            </a:r>
            <a:r>
              <a:rPr lang="en-US" dirty="0" err="1" smtClean="0">
                <a:solidFill>
                  <a:srgbClr val="880085"/>
                </a:solidFill>
              </a:rPr>
              <a:t>dy</a:t>
            </a:r>
            <a:r>
              <a:rPr lang="en-US" dirty="0" smtClean="0">
                <a:solidFill>
                  <a:srgbClr val="880085"/>
                </a:solidFill>
              </a:rPr>
              <a:t> reflects viscous effects?</a:t>
            </a:r>
          </a:p>
          <a:p>
            <a:r>
              <a:rPr lang="en-US" dirty="0" smtClean="0"/>
              <a:t>Evidence for (expected) shadowing &amp; </a:t>
            </a:r>
            <a:r>
              <a:rPr lang="en-US" dirty="0" err="1" smtClean="0"/>
              <a:t>antishadowing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880085"/>
                </a:solidFill>
              </a:rPr>
              <a:t>Suppression of J/ψ and </a:t>
            </a:r>
            <a:r>
              <a:rPr lang="en-US" dirty="0" err="1" smtClean="0">
                <a:solidFill>
                  <a:srgbClr val="880085"/>
                </a:solidFill>
              </a:rPr>
              <a:t>di-h</a:t>
            </a:r>
            <a:r>
              <a:rPr lang="en-US" dirty="0" smtClean="0">
                <a:solidFill>
                  <a:srgbClr val="880085"/>
                </a:solidFill>
              </a:rPr>
              <a:t> beyond shadowing at low </a:t>
            </a:r>
            <a:r>
              <a:rPr lang="en-US" dirty="0" err="1" smtClean="0">
                <a:solidFill>
                  <a:srgbClr val="880085"/>
                </a:solidFill>
              </a:rPr>
              <a:t>x</a:t>
            </a:r>
            <a:r>
              <a:rPr lang="en-US" dirty="0" smtClean="0">
                <a:solidFill>
                  <a:srgbClr val="880085"/>
                </a:solidFill>
              </a:rPr>
              <a:t>!!</a:t>
            </a:r>
          </a:p>
          <a:p>
            <a:r>
              <a:rPr lang="en-US" dirty="0" smtClean="0"/>
              <a:t>Heavy Flavor indicates </a:t>
            </a:r>
          </a:p>
          <a:p>
            <a:pPr lvl="1"/>
            <a:r>
              <a:rPr lang="en-US" dirty="0" err="1" smtClean="0">
                <a:solidFill>
                  <a:srgbClr val="880085"/>
                </a:solidFill>
              </a:rPr>
              <a:t>parton</a:t>
            </a:r>
            <a:r>
              <a:rPr lang="en-US" dirty="0" smtClean="0">
                <a:solidFill>
                  <a:srgbClr val="880085"/>
                </a:solidFill>
              </a:rPr>
              <a:t> multiple scattering (Cronin effect) </a:t>
            </a:r>
            <a:endParaRPr lang="en-US" dirty="0" smtClean="0"/>
          </a:p>
          <a:p>
            <a:pPr lvl="1"/>
            <a:r>
              <a:rPr lang="en-US" dirty="0" err="1" smtClean="0">
                <a:solidFill>
                  <a:srgbClr val="880085"/>
                </a:solidFill>
              </a:rPr>
              <a:t>parton</a:t>
            </a:r>
            <a:r>
              <a:rPr lang="en-US" dirty="0" smtClean="0">
                <a:solidFill>
                  <a:srgbClr val="880085"/>
                </a:solidFill>
              </a:rPr>
              <a:t> energy loss</a:t>
            </a:r>
            <a:r>
              <a:rPr lang="en-US" dirty="0" smtClean="0"/>
              <a:t>; interplay w/other initial state effects</a:t>
            </a:r>
            <a:r>
              <a:rPr lang="en-US" dirty="0" smtClean="0"/>
              <a:t>?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   sensitivity to fluctuations? Impact on correlations!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880085"/>
                </a:solidFill>
              </a:rPr>
              <a:t>final state effects break up </a:t>
            </a:r>
            <a:r>
              <a:rPr lang="en-US" dirty="0" err="1" smtClean="0">
                <a:solidFill>
                  <a:srgbClr val="880085"/>
                </a:solidFill>
              </a:rPr>
              <a:t>quarkonia</a:t>
            </a:r>
            <a:r>
              <a:rPr lang="en-US" dirty="0" smtClean="0">
                <a:solidFill>
                  <a:srgbClr val="880085"/>
                </a:solidFill>
              </a:rPr>
              <a:t>, too</a:t>
            </a:r>
          </a:p>
          <a:p>
            <a:r>
              <a:rPr lang="en-US" dirty="0" smtClean="0"/>
              <a:t>Cronin effect: modifies charm suppression in A+A!</a:t>
            </a:r>
          </a:p>
          <a:p>
            <a:r>
              <a:rPr lang="en-US" dirty="0" smtClean="0"/>
              <a:t>No strong evidence for direct photon modification at mid-</a:t>
            </a:r>
            <a:r>
              <a:rPr lang="en-US" dirty="0" smtClean="0"/>
              <a:t>y</a:t>
            </a:r>
            <a:endParaRPr lang="en-US" dirty="0" smtClean="0"/>
          </a:p>
          <a:p>
            <a:pPr lvl="1"/>
            <a:r>
              <a:rPr lang="en-US" dirty="0" smtClean="0"/>
              <a:t>Need forward rapidity to probe low-</a:t>
            </a:r>
            <a:r>
              <a:rPr lang="en-US" dirty="0" err="1" smtClean="0"/>
              <a:t>x</a:t>
            </a:r>
            <a:r>
              <a:rPr lang="en-US" dirty="0" smtClean="0"/>
              <a:t> and pin down </a:t>
            </a:r>
            <a:r>
              <a:rPr lang="en-US" dirty="0" err="1" smtClean="0"/>
              <a:t>nPDFs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83073" y="5682180"/>
            <a:ext cx="8757727" cy="52322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Clr>
                <a:schemeClr val="tx1"/>
              </a:buClr>
              <a:buNone/>
            </a:pPr>
            <a:r>
              <a:rPr lang="en-US" i="1" dirty="0" smtClean="0">
                <a:solidFill>
                  <a:schemeClr val="tx1"/>
                </a:solidFill>
                <a:latin typeface="Calibri"/>
                <a:cs typeface="Calibri"/>
              </a:rPr>
              <a:t>NEED data vs. </a:t>
            </a:r>
            <a:r>
              <a:rPr lang="en-US" i="1" dirty="0" err="1" smtClean="0">
                <a:solidFill>
                  <a:schemeClr val="tx1"/>
                </a:solidFill>
                <a:latin typeface="Calibri"/>
                <a:cs typeface="Calibri"/>
              </a:rPr>
              <a:t>y</a:t>
            </a:r>
            <a:r>
              <a:rPr lang="en-US" i="1" dirty="0" smtClean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i="1" dirty="0" err="1" smtClean="0">
                <a:solidFill>
                  <a:schemeClr val="tx1"/>
                </a:solidFill>
                <a:latin typeface="Calibri"/>
                <a:cs typeface="Calibri"/>
              </a:rPr>
              <a:t>p</a:t>
            </a:r>
            <a:r>
              <a:rPr lang="en-US" i="1" baseline="-25000" dirty="0" err="1" smtClean="0">
                <a:solidFill>
                  <a:schemeClr val="tx1"/>
                </a:solidFill>
                <a:latin typeface="Calibri"/>
                <a:cs typeface="Calibri"/>
              </a:rPr>
              <a:t>T</a:t>
            </a:r>
            <a:r>
              <a:rPr lang="en-US" i="1" dirty="0" smtClean="0">
                <a:solidFill>
                  <a:schemeClr val="tx1"/>
                </a:solidFill>
                <a:latin typeface="Calibri"/>
                <a:cs typeface="Calibri"/>
              </a:rPr>
              <a:t>, centrality, √</a:t>
            </a:r>
            <a:r>
              <a:rPr lang="en-US" i="1" dirty="0" err="1" smtClean="0">
                <a:solidFill>
                  <a:schemeClr val="tx1"/>
                </a:solidFill>
                <a:latin typeface="Calibri"/>
                <a:cs typeface="Calibri"/>
              </a:rPr>
              <a:t>s</a:t>
            </a:r>
            <a:r>
              <a:rPr lang="en-US" i="1" dirty="0" smtClean="0">
                <a:solidFill>
                  <a:schemeClr val="tx1"/>
                </a:solidFill>
                <a:latin typeface="Calibri"/>
                <a:cs typeface="Calibri"/>
              </a:rPr>
              <a:t>, species to sort it all out!</a:t>
            </a:r>
            <a:r>
              <a:rPr kumimoji="0" lang="en-US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rPr>
              <a:t>       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8538" y="2133600"/>
            <a:ext cx="7772400" cy="461665"/>
          </a:xfrm>
        </p:spPr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754E0-B942-3C41-A2A8-33D5F2B1C721}" type="slidenum">
              <a:rPr lang="en-US"/>
              <a:pPr/>
              <a:t>33</a:t>
            </a:fld>
            <a:endParaRPr lang="en-US"/>
          </a:p>
        </p:txBody>
      </p:sp>
      <p:sp>
        <p:nvSpPr>
          <p:cNvPr id="57346" name="Line 2"/>
          <p:cNvSpPr>
            <a:spLocks noChangeShapeType="1"/>
          </p:cNvSpPr>
          <p:nvPr/>
        </p:nvSpPr>
        <p:spPr bwMode="auto">
          <a:xfrm>
            <a:off x="239986" y="634008"/>
            <a:ext cx="8600405" cy="0"/>
          </a:xfrm>
          <a:prstGeom prst="line">
            <a:avLst/>
          </a:prstGeom>
          <a:noFill/>
          <a:ln w="38100" cap="flat">
            <a:solidFill>
              <a:srgbClr val="034B9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u="none" dirty="0" smtClean="0"/>
              <a:t>Control the geometry:</a:t>
            </a:r>
            <a:endParaRPr lang="en-US" u="none" dirty="0"/>
          </a:p>
        </p:txBody>
      </p:sp>
      <p:sp>
        <p:nvSpPr>
          <p:cNvPr id="57349" name="Rectangle 5"/>
          <p:cNvSpPr>
            <a:spLocks/>
          </p:cNvSpPr>
          <p:nvPr/>
        </p:nvSpPr>
        <p:spPr bwMode="auto">
          <a:xfrm>
            <a:off x="6604000" y="171450"/>
            <a:ext cx="128007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buNone/>
            </a:pPr>
            <a:r>
              <a:rPr lang="en-US" baseline="30000" dirty="0">
                <a:solidFill>
                  <a:schemeClr val="accent2"/>
                </a:solidFill>
                <a:ea typeface="ＭＳ Ｐゴシック" charset="0"/>
                <a:cs typeface="Baskerville SemiBold" charset="0"/>
                <a:sym typeface="Baskerville SemiBold" charset="0"/>
              </a:rPr>
              <a:t>3</a:t>
            </a:r>
            <a:r>
              <a:rPr lang="en-US" b="1" dirty="0" smtClean="0">
                <a:solidFill>
                  <a:schemeClr val="accent2"/>
                </a:solidFill>
                <a:latin typeface="+mj-lt"/>
                <a:ea typeface="ＭＳ Ｐゴシック" charset="0"/>
                <a:cs typeface="Baskerville SemiBold" charset="0"/>
                <a:sym typeface="Baskerville SemiBold" charset="0"/>
              </a:rPr>
              <a:t>He </a:t>
            </a:r>
            <a:r>
              <a:rPr lang="en-US" b="1" dirty="0">
                <a:solidFill>
                  <a:schemeClr val="accent2"/>
                </a:solidFill>
                <a:latin typeface="+mj-lt"/>
                <a:ea typeface="ＭＳ Ｐゴシック" charset="0"/>
                <a:cs typeface="Baskerville SemiBold" charset="0"/>
                <a:sym typeface="Baskerville SemiBold" charset="0"/>
              </a:rPr>
              <a:t>+ Au </a:t>
            </a:r>
          </a:p>
        </p:txBody>
      </p:sp>
      <p:sp>
        <p:nvSpPr>
          <p:cNvPr id="57350" name="Rectangle 6"/>
          <p:cNvSpPr>
            <a:spLocks/>
          </p:cNvSpPr>
          <p:nvPr/>
        </p:nvSpPr>
        <p:spPr bwMode="auto">
          <a:xfrm>
            <a:off x="3710285" y="848320"/>
            <a:ext cx="5429250" cy="67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buNone/>
            </a:pPr>
            <a:r>
              <a:rPr lang="en-US" sz="2100" dirty="0">
                <a:solidFill>
                  <a:srgbClr val="0044FE"/>
                </a:solidFill>
                <a:latin typeface="Baskerville SemiBold" charset="0"/>
                <a:ea typeface="ＭＳ Ｐゴシック" charset="0"/>
                <a:cs typeface="Baskerville SemiBold" charset="0"/>
                <a:sym typeface="Baskerville SemiBold" charset="0"/>
              </a:rPr>
              <a:t>increase the </a:t>
            </a:r>
            <a:r>
              <a:rPr lang="en-US" sz="2100" dirty="0" err="1">
                <a:solidFill>
                  <a:srgbClr val="0044FE"/>
                </a:solidFill>
                <a:latin typeface="Baskerville SemiBold" charset="0"/>
                <a:ea typeface="ＭＳ Ｐゴシック" charset="0"/>
                <a:cs typeface="Baskerville SemiBold" charset="0"/>
                <a:sym typeface="Baskerville SemiBold" charset="0"/>
              </a:rPr>
              <a:t>triangularity</a:t>
            </a:r>
            <a:r>
              <a:rPr lang="en-US" sz="2100" dirty="0">
                <a:solidFill>
                  <a:srgbClr val="0044FE"/>
                </a:solidFill>
                <a:latin typeface="Baskerville SemiBold" charset="0"/>
                <a:ea typeface="ＭＳ Ｐゴシック" charset="0"/>
                <a:cs typeface="Baskerville SemiBold" charset="0"/>
                <a:sym typeface="Baskerville SemiBold" charset="0"/>
              </a:rPr>
              <a:t> of the initial state! what happens to v</a:t>
            </a:r>
            <a:r>
              <a:rPr lang="en-US" sz="2100" baseline="-6000" dirty="0">
                <a:solidFill>
                  <a:srgbClr val="0044FE"/>
                </a:solidFill>
                <a:latin typeface="Baskerville SemiBold" charset="0"/>
                <a:ea typeface="ＭＳ Ｐゴシック" charset="0"/>
                <a:cs typeface="Baskerville SemiBold" charset="0"/>
                <a:sym typeface="Baskerville SemiBold" charset="0"/>
              </a:rPr>
              <a:t>3</a:t>
            </a:r>
            <a:r>
              <a:rPr lang="en-US" sz="2100" dirty="0">
                <a:solidFill>
                  <a:srgbClr val="0044FE"/>
                </a:solidFill>
                <a:latin typeface="Baskerville SemiBold" charset="0"/>
                <a:ea typeface="ＭＳ Ｐゴシック" charset="0"/>
                <a:cs typeface="Baskerville SemiBold" charset="0"/>
                <a:sym typeface="Baskerville SemiBold" charset="0"/>
              </a:rPr>
              <a:t>?</a:t>
            </a:r>
          </a:p>
        </p:txBody>
      </p:sp>
      <p:sp>
        <p:nvSpPr>
          <p:cNvPr id="57353" name="Rectangle 9"/>
          <p:cNvSpPr>
            <a:spLocks/>
          </p:cNvSpPr>
          <p:nvPr/>
        </p:nvSpPr>
        <p:spPr bwMode="auto">
          <a:xfrm>
            <a:off x="4132799" y="1659930"/>
            <a:ext cx="5137686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buNone/>
            </a:pPr>
            <a:r>
              <a:rPr lang="en-US" sz="2100" dirty="0" err="1" smtClean="0">
                <a:solidFill>
                  <a:schemeClr val="tx1"/>
                </a:solidFill>
                <a:latin typeface="Baskerville" charset="0"/>
                <a:ea typeface="ＭＳ Ｐゴシック" charset="0"/>
                <a:cs typeface="Baskerville" charset="0"/>
                <a:sym typeface="Baskerville" charset="0"/>
              </a:rPr>
              <a:t>d</a:t>
            </a:r>
            <a:r>
              <a:rPr lang="en-US" sz="2100" dirty="0" err="1">
                <a:solidFill>
                  <a:schemeClr val="tx1"/>
                </a:solidFill>
                <a:latin typeface="Baskerville" charset="0"/>
                <a:ea typeface="ＭＳ Ｐゴシック" charset="0"/>
                <a:cs typeface="Baskerville" charset="0"/>
                <a:sym typeface="Baskerville" charset="0"/>
              </a:rPr>
              <a:t>+Au</a:t>
            </a:r>
            <a:r>
              <a:rPr lang="en-US" sz="2100" dirty="0">
                <a:solidFill>
                  <a:schemeClr val="tx1"/>
                </a:solidFill>
                <a:latin typeface="Baskerville" charset="0"/>
                <a:ea typeface="ＭＳ Ｐゴシック" charset="0"/>
                <a:cs typeface="Baskerville" charset="0"/>
                <a:sym typeface="Baskerville" charset="0"/>
              </a:rPr>
              <a:t> &amp; He</a:t>
            </a:r>
            <a:r>
              <a:rPr lang="en-US" sz="2100" baseline="32000" dirty="0">
                <a:solidFill>
                  <a:schemeClr val="tx1"/>
                </a:solidFill>
                <a:latin typeface="Baskerville" charset="0"/>
                <a:ea typeface="ＭＳ Ｐゴシック" charset="0"/>
                <a:cs typeface="Baskerville" charset="0"/>
                <a:sym typeface="Baskerville" charset="0"/>
              </a:rPr>
              <a:t>3</a:t>
            </a:r>
            <a:r>
              <a:rPr lang="en-US" sz="2100" dirty="0">
                <a:solidFill>
                  <a:schemeClr val="tx1"/>
                </a:solidFill>
                <a:latin typeface="Baskerville" charset="0"/>
                <a:ea typeface="ＭＳ Ｐゴシック" charset="0"/>
                <a:cs typeface="Baskerville" charset="0"/>
                <a:sym typeface="Baskerville" charset="0"/>
              </a:rPr>
              <a:t>+Au </a:t>
            </a:r>
            <a:r>
              <a:rPr lang="en-US" sz="2100" dirty="0" smtClean="0">
                <a:solidFill>
                  <a:schemeClr val="tx1"/>
                </a:solidFill>
                <a:latin typeface="Baskerville" charset="0"/>
                <a:ea typeface="ＭＳ Ｐゴシック" charset="0"/>
                <a:cs typeface="Baskerville" charset="0"/>
                <a:sym typeface="Baskerville" charset="0"/>
              </a:rPr>
              <a:t>in 2015</a:t>
            </a:r>
          </a:p>
          <a:p>
            <a:pPr>
              <a:buNone/>
            </a:pPr>
            <a:r>
              <a:rPr lang="en-US" sz="2100" dirty="0" smtClean="0">
                <a:solidFill>
                  <a:schemeClr val="tx1"/>
                </a:solidFill>
                <a:latin typeface="Baskerville" charset="0"/>
                <a:ea typeface="ＭＳ Ｐゴシック" charset="0"/>
                <a:cs typeface="Baskerville" charset="0"/>
                <a:sym typeface="Baskerville" charset="0"/>
              </a:rPr>
              <a:t>increased </a:t>
            </a:r>
            <a:r>
              <a:rPr lang="en-US" sz="2100" dirty="0">
                <a:solidFill>
                  <a:schemeClr val="tx1"/>
                </a:solidFill>
                <a:latin typeface="Baskerville" charset="0"/>
                <a:ea typeface="ＭＳ Ｐゴシック" charset="0"/>
                <a:cs typeface="Baskerville" charset="0"/>
                <a:sym typeface="Baskerville" charset="0"/>
              </a:rPr>
              <a:t>acceptance relative to previous </a:t>
            </a:r>
            <a:r>
              <a:rPr lang="en-US" sz="2100" dirty="0" err="1">
                <a:solidFill>
                  <a:schemeClr val="tx1"/>
                </a:solidFill>
                <a:latin typeface="Baskerville" charset="0"/>
                <a:ea typeface="ＭＳ Ｐゴシック" charset="0"/>
                <a:cs typeface="Baskerville" charset="0"/>
                <a:sym typeface="Baskerville" charset="0"/>
              </a:rPr>
              <a:t>d+Au</a:t>
            </a:r>
            <a:r>
              <a:rPr lang="en-US" sz="2100" dirty="0">
                <a:solidFill>
                  <a:schemeClr val="tx1"/>
                </a:solidFill>
                <a:latin typeface="Baskerville" charset="0"/>
                <a:ea typeface="ＭＳ Ｐゴシック" charset="0"/>
                <a:cs typeface="Baskerville" charset="0"/>
                <a:sym typeface="Baskerville" charset="0"/>
              </a:rPr>
              <a:t> </a:t>
            </a:r>
            <a:r>
              <a:rPr lang="en-US" sz="2100" dirty="0" smtClean="0">
                <a:solidFill>
                  <a:schemeClr val="tx1"/>
                </a:solidFill>
                <a:latin typeface="Baskerville" charset="0"/>
                <a:ea typeface="ＭＳ Ｐゴシック" charset="0"/>
                <a:cs typeface="Baskerville" charset="0"/>
                <a:sym typeface="Baskerville" charset="0"/>
              </a:rPr>
              <a:t>run </a:t>
            </a:r>
            <a:r>
              <a:rPr lang="en-US" sz="2100" dirty="0">
                <a:solidFill>
                  <a:schemeClr val="tx1"/>
                </a:solidFill>
                <a:latin typeface="Baskerville" charset="0"/>
                <a:ea typeface="ＭＳ Ｐゴシック" charset="0"/>
                <a:cs typeface="Baskerville" charset="0"/>
                <a:sym typeface="Baskerville" charset="0"/>
              </a:rPr>
              <a:t>(VTX/FVTX</a:t>
            </a:r>
            <a:r>
              <a:rPr lang="en-US" sz="2100" dirty="0" smtClean="0">
                <a:solidFill>
                  <a:schemeClr val="tx1"/>
                </a:solidFill>
                <a:latin typeface="Baskerville" charset="0"/>
                <a:ea typeface="ＭＳ Ｐゴシック" charset="0"/>
                <a:cs typeface="Baskerville" charset="0"/>
                <a:sym typeface="Baskerville" charset="0"/>
              </a:rPr>
              <a:t>)</a:t>
            </a:r>
          </a:p>
          <a:p>
            <a:pPr>
              <a:buNone/>
            </a:pPr>
            <a:r>
              <a:rPr lang="en-US" sz="2100" dirty="0" smtClean="0">
                <a:solidFill>
                  <a:schemeClr val="tx1"/>
                </a:solidFill>
                <a:latin typeface="Baskerville" charset="0"/>
                <a:ea typeface="ＭＳ Ｐゴシック" charset="0"/>
                <a:cs typeface="Baskerville" charset="0"/>
                <a:sym typeface="Baskerville" charset="0"/>
              </a:rPr>
              <a:t>compare with </a:t>
            </a:r>
            <a:r>
              <a:rPr lang="en-US" sz="2100" dirty="0" err="1" smtClean="0">
                <a:solidFill>
                  <a:schemeClr val="tx1"/>
                </a:solidFill>
                <a:latin typeface="Baskerville" charset="0"/>
                <a:ea typeface="ＭＳ Ｐゴシック" charset="0"/>
                <a:cs typeface="Baskerville" charset="0"/>
                <a:sym typeface="Baskerville" charset="0"/>
              </a:rPr>
              <a:t>p+A</a:t>
            </a:r>
            <a:endParaRPr lang="en-US" sz="2100" dirty="0">
              <a:solidFill>
                <a:schemeClr val="tx1"/>
              </a:solidFill>
              <a:latin typeface="Baskerville" charset="0"/>
              <a:ea typeface="ＭＳ Ｐゴシック" charset="0"/>
              <a:cs typeface="Baskerville" charset="0"/>
              <a:sym typeface="Baskervill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653951"/>
            <a:ext cx="3276600" cy="27915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3364956"/>
            <a:ext cx="8001000" cy="319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59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0" y="-69850"/>
            <a:ext cx="9334500" cy="69977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5" name="Picture 4" descr="EPS09_pSi.pdf"/>
          <p:cNvPicPr>
            <a:picLocks noChangeAspect="1"/>
          </p:cNvPicPr>
          <p:nvPr/>
        </p:nvPicPr>
        <p:blipFill>
          <a:blip r:embed="rId2"/>
          <a:srcRect t="8611" r="8552"/>
          <a:stretch>
            <a:fillRect/>
          </a:stretch>
        </p:blipFill>
        <p:spPr>
          <a:xfrm>
            <a:off x="1274372" y="1314450"/>
            <a:ext cx="5869661" cy="49149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350"/>
            <a:ext cx="5956300" cy="457200"/>
          </a:xfrm>
        </p:spPr>
        <p:txBody>
          <a:bodyPr/>
          <a:lstStyle/>
          <a:p>
            <a:r>
              <a:rPr lang="en-US" dirty="0" smtClean="0"/>
              <a:t>VTX &amp; FVTX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5" name="Picture 4" descr="FVTX_and_VT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635000"/>
            <a:ext cx="5399096" cy="3587831"/>
          </a:xfrm>
          <a:prstGeom prst="rect">
            <a:avLst/>
          </a:prstGeom>
        </p:spPr>
      </p:pic>
      <p:pic>
        <p:nvPicPr>
          <p:cNvPr id="6" name="Picture 5" descr="vtx_in_pla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600" y="2908300"/>
            <a:ext cx="3632200" cy="3898900"/>
          </a:xfrm>
          <a:prstGeom prst="rect">
            <a:avLst/>
          </a:prstGeom>
        </p:spPr>
      </p:pic>
      <p:pic>
        <p:nvPicPr>
          <p:cNvPr id="7" name="Picture 6" descr="vtx_eventdisplay.pdf"/>
          <p:cNvPicPr>
            <a:picLocks noChangeAspect="1"/>
          </p:cNvPicPr>
          <p:nvPr/>
        </p:nvPicPr>
        <p:blipFill>
          <a:blip r:embed="rId4"/>
          <a:srcRect l="48972"/>
          <a:stretch>
            <a:fillRect/>
          </a:stretch>
        </p:blipFill>
        <p:spPr>
          <a:xfrm>
            <a:off x="5956300" y="0"/>
            <a:ext cx="3111500" cy="3517900"/>
          </a:xfrm>
          <a:prstGeom prst="rect">
            <a:avLst/>
          </a:prstGeom>
        </p:spPr>
      </p:pic>
      <p:pic>
        <p:nvPicPr>
          <p:cNvPr id="8" name="Picture 7" descr="FVTX_UU_displ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29" y="4060039"/>
            <a:ext cx="5115971" cy="274716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133350"/>
            <a:ext cx="8154091" cy="457200"/>
          </a:xfrm>
        </p:spPr>
        <p:txBody>
          <a:bodyPr/>
          <a:lstStyle/>
          <a:p>
            <a:r>
              <a:rPr lang="en-US" dirty="0" smtClean="0">
                <a:cs typeface="Calibri"/>
              </a:rPr>
              <a:t>NEED </a:t>
            </a:r>
            <a:r>
              <a:rPr lang="en-US" dirty="0" err="1" smtClean="0">
                <a:cs typeface="Calibri"/>
              </a:rPr>
              <a:t>y</a:t>
            </a:r>
            <a:r>
              <a:rPr lang="en-US" dirty="0" smtClean="0">
                <a:cs typeface="Calibri"/>
              </a:rPr>
              <a:t>, </a:t>
            </a:r>
            <a:r>
              <a:rPr lang="en-US" dirty="0" err="1" smtClean="0">
                <a:cs typeface="Calibri"/>
              </a:rPr>
              <a:t>p</a:t>
            </a:r>
            <a:r>
              <a:rPr lang="en-US" baseline="-25000" dirty="0" err="1" smtClean="0">
                <a:cs typeface="Calibri"/>
              </a:rPr>
              <a:t>T</a:t>
            </a:r>
            <a:r>
              <a:rPr lang="en-US" dirty="0" smtClean="0">
                <a:cs typeface="Calibri"/>
              </a:rPr>
              <a:t>, </a:t>
            </a:r>
            <a:r>
              <a:rPr lang="en-US" dirty="0" err="1" smtClean="0">
                <a:cs typeface="Calibri"/>
              </a:rPr>
              <a:t>b</a:t>
            </a:r>
            <a:r>
              <a:rPr lang="en-US" dirty="0" smtClean="0">
                <a:cs typeface="Calibri"/>
              </a:rPr>
              <a:t>, √</a:t>
            </a:r>
            <a:r>
              <a:rPr lang="en-US" dirty="0" err="1" smtClean="0">
                <a:cs typeface="Calibri"/>
              </a:rPr>
              <a:t>s</a:t>
            </a:r>
            <a:r>
              <a:rPr lang="en-US" dirty="0" smtClean="0">
                <a:cs typeface="Calibri"/>
              </a:rPr>
              <a:t>, species to understand J/</a:t>
            </a:r>
            <a:r>
              <a:rPr lang="en-US" dirty="0" err="1" smtClean="0">
                <a:latin typeface="Symbol" charset="2"/>
                <a:cs typeface="Symbol" charset="2"/>
              </a:rPr>
              <a:t>y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369BB-8C17-3B46-9D7B-BC8C1CA5AA53}" type="slidenum">
              <a:rPr lang="en-US" smtClean="0"/>
              <a:pPr/>
              <a:t>37</a:t>
            </a:fld>
            <a:endParaRPr lang="en-US"/>
          </a:p>
        </p:txBody>
      </p:sp>
      <p:grpSp>
        <p:nvGrpSpPr>
          <p:cNvPr id="3" name="Group 6"/>
          <p:cNvGrpSpPr/>
          <p:nvPr/>
        </p:nvGrpSpPr>
        <p:grpSpPr>
          <a:xfrm>
            <a:off x="158751" y="742950"/>
            <a:ext cx="4159249" cy="3102260"/>
            <a:chOff x="158751" y="793750"/>
            <a:chExt cx="4159249" cy="31022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751" y="793750"/>
              <a:ext cx="4159249" cy="310226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09600" y="2815679"/>
              <a:ext cx="261346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chemeClr val="tx1"/>
                  </a:solidFill>
                </a:rPr>
                <a:t>Cold matter</a:t>
              </a:r>
            </a:p>
            <a:p>
              <a:pPr>
                <a:buNone/>
              </a:pPr>
              <a:r>
                <a:rPr lang="en-US" sz="2000" dirty="0" smtClean="0">
                  <a:solidFill>
                    <a:schemeClr val="tx1"/>
                  </a:solidFill>
                </a:rPr>
                <a:t>“effective absorption”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14"/>
          <p:cNvGrpSpPr/>
          <p:nvPr/>
        </p:nvGrpSpPr>
        <p:grpSpPr>
          <a:xfrm>
            <a:off x="5410200" y="1080294"/>
            <a:ext cx="2768600" cy="2585491"/>
            <a:chOff x="5410200" y="1308894"/>
            <a:chExt cx="2768600" cy="2585491"/>
          </a:xfrm>
        </p:grpSpPr>
        <p:grpSp>
          <p:nvGrpSpPr>
            <p:cNvPr id="8" name="Group 12"/>
            <p:cNvGrpSpPr/>
            <p:nvPr/>
          </p:nvGrpSpPr>
          <p:grpSpPr>
            <a:xfrm>
              <a:off x="5410200" y="1308894"/>
              <a:ext cx="2768600" cy="1991804"/>
              <a:chOff x="5410200" y="1905794"/>
              <a:chExt cx="2768600" cy="1991804"/>
            </a:xfrm>
          </p:grpSpPr>
          <p:cxnSp>
            <p:nvCxnSpPr>
              <p:cNvPr id="9" name="Straight Arrow Connector 8"/>
              <p:cNvCxnSpPr/>
              <p:nvPr/>
            </p:nvCxnSpPr>
            <p:spPr bwMode="auto">
              <a:xfrm>
                <a:off x="5410200" y="3896010"/>
                <a:ext cx="276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1" name="Straight Arrow Connector 10"/>
              <p:cNvCxnSpPr/>
              <p:nvPr/>
            </p:nvCxnSpPr>
            <p:spPr bwMode="auto">
              <a:xfrm rot="5400000" flipH="1" flipV="1">
                <a:off x="4478195" y="2900505"/>
                <a:ext cx="199101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</p:grpSp>
        <p:sp>
          <p:nvSpPr>
            <p:cNvPr id="14" name="Rectangle 13"/>
            <p:cNvSpPr/>
            <p:nvPr/>
          </p:nvSpPr>
          <p:spPr>
            <a:xfrm>
              <a:off x="6369238" y="3432720"/>
              <a:ext cx="4733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solidFill>
                    <a:srgbClr val="000000"/>
                  </a:solidFill>
                </a:rPr>
                <a:t>√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s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15"/>
          <p:cNvGrpSpPr/>
          <p:nvPr/>
        </p:nvGrpSpPr>
        <p:grpSpPr>
          <a:xfrm>
            <a:off x="1549400" y="4158209"/>
            <a:ext cx="2768600" cy="2585491"/>
            <a:chOff x="5410200" y="1308894"/>
            <a:chExt cx="2768600" cy="2585491"/>
          </a:xfrm>
        </p:grpSpPr>
        <p:grpSp>
          <p:nvGrpSpPr>
            <p:cNvPr id="12" name="Group 12"/>
            <p:cNvGrpSpPr/>
            <p:nvPr/>
          </p:nvGrpSpPr>
          <p:grpSpPr>
            <a:xfrm>
              <a:off x="5410200" y="1308894"/>
              <a:ext cx="2768600" cy="1991804"/>
              <a:chOff x="5410200" y="1905794"/>
              <a:chExt cx="2768600" cy="1991804"/>
            </a:xfrm>
          </p:grpSpPr>
          <p:cxnSp>
            <p:nvCxnSpPr>
              <p:cNvPr id="19" name="Straight Arrow Connector 18"/>
              <p:cNvCxnSpPr/>
              <p:nvPr/>
            </p:nvCxnSpPr>
            <p:spPr bwMode="auto">
              <a:xfrm>
                <a:off x="5410200" y="3896010"/>
                <a:ext cx="276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20" name="Straight Arrow Connector 19"/>
              <p:cNvCxnSpPr/>
              <p:nvPr/>
            </p:nvCxnSpPr>
            <p:spPr bwMode="auto">
              <a:xfrm rot="5400000" flipH="1" flipV="1">
                <a:off x="4478195" y="2900505"/>
                <a:ext cx="199101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</p:grpSp>
        <p:sp>
          <p:nvSpPr>
            <p:cNvPr id="18" name="Rectangle 17"/>
            <p:cNvSpPr/>
            <p:nvPr/>
          </p:nvSpPr>
          <p:spPr>
            <a:xfrm>
              <a:off x="6369238" y="3432720"/>
              <a:ext cx="4733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solidFill>
                    <a:srgbClr val="000000"/>
                  </a:solidFill>
                </a:rPr>
                <a:t>√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s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25" name="Straight Arrow Connector 24"/>
          <p:cNvCxnSpPr/>
          <p:nvPr/>
        </p:nvCxnSpPr>
        <p:spPr bwMode="auto">
          <a:xfrm flipV="1">
            <a:off x="5753100" y="1790700"/>
            <a:ext cx="1778000" cy="1206500"/>
          </a:xfrm>
          <a:prstGeom prst="straightConnector1">
            <a:avLst/>
          </a:prstGeom>
          <a:noFill/>
          <a:ln w="28575" cap="flat" cmpd="sng" algn="ctr">
            <a:solidFill>
              <a:srgbClr val="0328E3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1995261" y="4826000"/>
            <a:ext cx="2119539" cy="538709"/>
          </a:xfrm>
          <a:prstGeom prst="straightConnector1">
            <a:avLst/>
          </a:prstGeom>
          <a:noFill/>
          <a:ln w="28575" cap="flat" cmpd="sng" algn="ctr">
            <a:solidFill>
              <a:srgbClr val="0328E3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5717139" y="1059359"/>
            <a:ext cx="2856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Shadowing, etc. in CNM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63701" y="4158209"/>
            <a:ext cx="2146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Screening in QGP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13" name="Group 29"/>
          <p:cNvGrpSpPr/>
          <p:nvPr/>
        </p:nvGrpSpPr>
        <p:grpSpPr>
          <a:xfrm>
            <a:off x="5461000" y="3961369"/>
            <a:ext cx="2768600" cy="2585491"/>
            <a:chOff x="5410200" y="1308894"/>
            <a:chExt cx="2768600" cy="2585491"/>
          </a:xfrm>
        </p:grpSpPr>
        <p:grpSp>
          <p:nvGrpSpPr>
            <p:cNvPr id="15" name="Group 12"/>
            <p:cNvGrpSpPr/>
            <p:nvPr/>
          </p:nvGrpSpPr>
          <p:grpSpPr>
            <a:xfrm>
              <a:off x="5410200" y="1308894"/>
              <a:ext cx="2768600" cy="1991804"/>
              <a:chOff x="5410200" y="1905794"/>
              <a:chExt cx="2768600" cy="1991804"/>
            </a:xfrm>
          </p:grpSpPr>
          <p:cxnSp>
            <p:nvCxnSpPr>
              <p:cNvPr id="33" name="Straight Arrow Connector 32"/>
              <p:cNvCxnSpPr/>
              <p:nvPr/>
            </p:nvCxnSpPr>
            <p:spPr bwMode="auto">
              <a:xfrm>
                <a:off x="5410200" y="3896010"/>
                <a:ext cx="276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34" name="Straight Arrow Connector 33"/>
              <p:cNvCxnSpPr/>
              <p:nvPr/>
            </p:nvCxnSpPr>
            <p:spPr bwMode="auto">
              <a:xfrm rot="5400000" flipH="1" flipV="1">
                <a:off x="4478195" y="2900505"/>
                <a:ext cx="199101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</p:grpSp>
        <p:sp>
          <p:nvSpPr>
            <p:cNvPr id="32" name="Rectangle 31"/>
            <p:cNvSpPr/>
            <p:nvPr/>
          </p:nvSpPr>
          <p:spPr>
            <a:xfrm>
              <a:off x="6369238" y="3432720"/>
              <a:ext cx="4733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solidFill>
                    <a:srgbClr val="000000"/>
                  </a:solidFill>
                </a:rPr>
                <a:t>√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s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 bwMode="auto">
          <a:xfrm>
            <a:off x="5803900" y="4558319"/>
            <a:ext cx="2264338" cy="1080481"/>
          </a:xfrm>
          <a:prstGeom prst="straightConnector1">
            <a:avLst/>
          </a:prstGeom>
          <a:noFill/>
          <a:ln w="28575" cap="flat" cmpd="sng" algn="ctr">
            <a:solidFill>
              <a:srgbClr val="0328E3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5853101" y="3896010"/>
            <a:ext cx="2986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Final state recombination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 rot="16200000">
            <a:off x="4285809" y="1947706"/>
            <a:ext cx="1787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Suppression</a:t>
            </a:r>
            <a:endParaRPr lang="en-US" sz="2400" dirty="0"/>
          </a:p>
        </p:txBody>
      </p:sp>
      <p:sp>
        <p:nvSpPr>
          <p:cNvPr id="40" name="Rectangle 39"/>
          <p:cNvSpPr/>
          <p:nvPr/>
        </p:nvSpPr>
        <p:spPr>
          <a:xfrm rot="16200000">
            <a:off x="4336609" y="4662195"/>
            <a:ext cx="1787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Suppression</a:t>
            </a:r>
            <a:endParaRPr lang="en-US" sz="2400" dirty="0"/>
          </a:p>
        </p:txBody>
      </p:sp>
      <p:sp>
        <p:nvSpPr>
          <p:cNvPr id="41" name="Rectangle 40"/>
          <p:cNvSpPr/>
          <p:nvPr/>
        </p:nvSpPr>
        <p:spPr>
          <a:xfrm rot="16200000">
            <a:off x="361507" y="4960533"/>
            <a:ext cx="1787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Suppression</a:t>
            </a:r>
            <a:endParaRPr lang="en-US" sz="24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big question in </a:t>
            </a:r>
            <a:r>
              <a:rPr lang="en-US" dirty="0" err="1" smtClean="0"/>
              <a:t>p+A</a:t>
            </a:r>
            <a:r>
              <a:rPr lang="en-US" dirty="0" smtClean="0"/>
              <a:t>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590550"/>
            <a:ext cx="7772400" cy="2705356"/>
          </a:xfrm>
        </p:spPr>
        <p:txBody>
          <a:bodyPr/>
          <a:lstStyle/>
          <a:p>
            <a:r>
              <a:rPr lang="en-US" dirty="0" smtClean="0"/>
              <a:t>Then (the pre-RHIC era):</a:t>
            </a:r>
          </a:p>
          <a:p>
            <a:pPr lvl="1"/>
            <a:r>
              <a:rPr lang="en-US" i="1" dirty="0" smtClean="0">
                <a:solidFill>
                  <a:schemeClr val="tx1"/>
                </a:solidFill>
              </a:rPr>
              <a:t>What do subsequent </a:t>
            </a:r>
            <a:r>
              <a:rPr lang="en-US" i="1" dirty="0" err="1" smtClean="0">
                <a:solidFill>
                  <a:schemeClr val="tx1"/>
                </a:solidFill>
              </a:rPr>
              <a:t>p</a:t>
            </a:r>
            <a:r>
              <a:rPr lang="en-US" i="1" dirty="0" smtClean="0">
                <a:solidFill>
                  <a:schemeClr val="tx1"/>
                </a:solidFill>
              </a:rPr>
              <a:t>-nucleon collisions in </a:t>
            </a:r>
            <a:r>
              <a:rPr lang="en-US" i="1" dirty="0" err="1" smtClean="0">
                <a:solidFill>
                  <a:schemeClr val="tx1"/>
                </a:solidFill>
              </a:rPr>
              <a:t>p+A</a:t>
            </a:r>
            <a:r>
              <a:rPr lang="en-US" i="1" dirty="0" smtClean="0">
                <a:solidFill>
                  <a:schemeClr val="tx1"/>
                </a:solidFill>
              </a:rPr>
              <a:t> have to do with one another?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Now (the RHIC and LHC era):</a:t>
            </a:r>
          </a:p>
          <a:p>
            <a:pPr lvl="1"/>
            <a:r>
              <a:rPr lang="en-US" i="1" dirty="0" smtClean="0">
                <a:solidFill>
                  <a:srgbClr val="000000"/>
                </a:solidFill>
              </a:rPr>
              <a:t>What do gluons at small </a:t>
            </a:r>
            <a:r>
              <a:rPr lang="en-US" i="1" dirty="0" err="1" smtClean="0">
                <a:solidFill>
                  <a:srgbClr val="000000"/>
                </a:solidFill>
              </a:rPr>
              <a:t>x</a:t>
            </a:r>
            <a:r>
              <a:rPr lang="en-US" i="1" dirty="0" smtClean="0">
                <a:solidFill>
                  <a:srgbClr val="000000"/>
                </a:solidFill>
              </a:rPr>
              <a:t> inside a nucleus have to do with one another?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47545" y="3080006"/>
            <a:ext cx="7593154" cy="3663694"/>
            <a:chOff x="547545" y="3080006"/>
            <a:chExt cx="7593154" cy="36636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4329672" y="3080006"/>
              <a:ext cx="3811027" cy="366369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545" y="3629306"/>
              <a:ext cx="3646630" cy="1933293"/>
            </a:xfrm>
            <a:prstGeom prst="rect">
              <a:avLst/>
            </a:prstGeom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answer this: PHENIX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990600"/>
            <a:ext cx="7772400" cy="5401478"/>
          </a:xfrm>
        </p:spPr>
        <p:txBody>
          <a:bodyPr/>
          <a:lstStyle/>
          <a:p>
            <a:r>
              <a:rPr lang="en-US" dirty="0" smtClean="0"/>
              <a:t>Heavy flavor production:</a:t>
            </a:r>
          </a:p>
          <a:p>
            <a:pPr lvl="1"/>
            <a:r>
              <a:rPr lang="en-US" dirty="0" err="1" smtClean="0"/>
              <a:t>g+g</a:t>
            </a:r>
            <a:r>
              <a:rPr lang="en-US" dirty="0" smtClean="0"/>
              <a:t>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</a:t>
            </a:r>
            <a:r>
              <a:rPr lang="en-US" dirty="0" err="1" smtClean="0"/>
              <a:t>c</a:t>
            </a:r>
            <a:r>
              <a:rPr lang="en-US" dirty="0" smtClean="0"/>
              <a:t> + </a:t>
            </a:r>
            <a:r>
              <a:rPr lang="en-US" dirty="0" err="1" smtClean="0"/>
              <a:t>cbar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Jet and </a:t>
            </a:r>
            <a:r>
              <a:rPr lang="en-US" dirty="0" err="1" smtClean="0"/>
              <a:t>di</a:t>
            </a:r>
            <a:r>
              <a:rPr lang="en-US" dirty="0" smtClean="0"/>
              <a:t>-jet production:</a:t>
            </a:r>
          </a:p>
          <a:p>
            <a:pPr lvl="1"/>
            <a:r>
              <a:rPr lang="en-US" dirty="0" err="1" smtClean="0"/>
              <a:t>g+g</a:t>
            </a:r>
            <a:r>
              <a:rPr lang="en-US" dirty="0" smtClean="0"/>
              <a:t>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-jet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Direct photon production:</a:t>
            </a:r>
          </a:p>
          <a:p>
            <a:pPr lvl="1"/>
            <a:r>
              <a:rPr lang="en-US" dirty="0" smtClean="0"/>
              <a:t>(QCD Compton process)</a:t>
            </a:r>
          </a:p>
          <a:p>
            <a:pPr lvl="1"/>
            <a:r>
              <a:rPr lang="en-US" dirty="0" err="1" smtClean="0"/>
              <a:t>q+g</a:t>
            </a:r>
            <a:r>
              <a:rPr lang="en-US" dirty="0" smtClean="0"/>
              <a:t>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+ hadrons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5" name="Picture 4" descr="opencharm.png"/>
          <p:cNvPicPr>
            <a:picLocks noChangeAspect="1"/>
          </p:cNvPicPr>
          <p:nvPr/>
        </p:nvPicPr>
        <p:blipFill>
          <a:blip r:embed="rId2"/>
          <a:srcRect b="15639"/>
          <a:stretch>
            <a:fillRect/>
          </a:stretch>
        </p:blipFill>
        <p:spPr>
          <a:xfrm>
            <a:off x="4572000" y="800100"/>
            <a:ext cx="4400550" cy="1739900"/>
          </a:xfrm>
          <a:prstGeom prst="rect">
            <a:avLst/>
          </a:prstGeom>
        </p:spPr>
      </p:pic>
      <p:pic>
        <p:nvPicPr>
          <p:cNvPr id="6" name="Picture 5" descr="jets.jpg"/>
          <p:cNvPicPr>
            <a:picLocks noChangeAspect="1"/>
          </p:cNvPicPr>
          <p:nvPr/>
        </p:nvPicPr>
        <p:blipFill>
          <a:blip r:embed="rId3">
            <a:alphaModFix/>
          </a:blip>
          <a:srcRect t="7377"/>
          <a:stretch>
            <a:fillRect/>
          </a:stretch>
        </p:blipFill>
        <p:spPr>
          <a:xfrm>
            <a:off x="4363293" y="2679700"/>
            <a:ext cx="2977419" cy="187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7" name="Picture 6" descr="PhotonProductionQC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4851400"/>
            <a:ext cx="2606434" cy="16446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688" y="374650"/>
            <a:ext cx="4063311" cy="457200"/>
          </a:xfrm>
        </p:spPr>
        <p:txBody>
          <a:bodyPr/>
          <a:lstStyle/>
          <a:p>
            <a:r>
              <a:rPr lang="en-US" dirty="0" smtClean="0"/>
              <a:t>Di-hadrons in the central arms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10200" y="1892300"/>
            <a:ext cx="3492500" cy="3342453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/>
              <a:t>Central - peripheral to remove remaining jet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Looks awfully flow-like!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Opposite sign enhances jet contribution; subtraction works!</a:t>
            </a:r>
            <a:endParaRPr lang="en-US" sz="2400" dirty="0"/>
          </a:p>
        </p:txBody>
      </p:sp>
      <p:pic>
        <p:nvPicPr>
          <p:cNvPr id="94" name="Picture 93" descr="fig1U2-copy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8068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04413" y="1173490"/>
            <a:ext cx="2391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buNone/>
            </a:pPr>
            <a:r>
              <a:rPr lang="en-US" sz="2400" i="1" dirty="0">
                <a:solidFill>
                  <a:schemeClr val="accent2"/>
                </a:solidFill>
              </a:rPr>
              <a:t>0.48 &lt; |</a:t>
            </a:r>
            <a:r>
              <a:rPr lang="en-US" sz="2400" i="1" dirty="0">
                <a:solidFill>
                  <a:schemeClr val="accent2"/>
                </a:solidFill>
                <a:latin typeface="Symbol" charset="2"/>
                <a:cs typeface="Symbol" charset="2"/>
              </a:rPr>
              <a:t>Dh</a:t>
            </a:r>
            <a:r>
              <a:rPr lang="en-US" sz="2400" i="1" dirty="0">
                <a:solidFill>
                  <a:schemeClr val="accent2"/>
                </a:solidFill>
              </a:rPr>
              <a:t>| &lt; 0.7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handle: </a:t>
            </a:r>
            <a:r>
              <a:rPr lang="en-US" dirty="0" err="1" smtClean="0"/>
              <a:t>di</a:t>
            </a:r>
            <a:r>
              <a:rPr lang="en-US" dirty="0" smtClean="0"/>
              <a:t>-electrons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5" name="Picture 4" descr="ppdie_mas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4796158" cy="5029200"/>
          </a:xfrm>
          <a:prstGeom prst="rect">
            <a:avLst/>
          </a:prstGeom>
        </p:spPr>
      </p:pic>
      <p:pic>
        <p:nvPicPr>
          <p:cNvPr id="6" name="Picture 5" descr="ppdie_hf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0" y="679450"/>
            <a:ext cx="4318000" cy="31811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41350"/>
            <a:ext cx="217232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PLB 670, 313 (2009)</a:t>
            </a:r>
          </a:p>
        </p:txBody>
      </p:sp>
      <p:sp>
        <p:nvSpPr>
          <p:cNvPr id="8" name="Rectangle 7"/>
          <p:cNvSpPr/>
          <p:nvPr/>
        </p:nvSpPr>
        <p:spPr>
          <a:xfrm>
            <a:off x="4912012" y="3987800"/>
            <a:ext cx="4050458" cy="1791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 err="1" smtClean="0">
                <a:latin typeface="Symbol" charset="2"/>
                <a:cs typeface="Symbol" charset="2"/>
              </a:rPr>
              <a:t>s</a:t>
            </a:r>
            <a:r>
              <a:rPr lang="en-US" sz="2400" baseline="-25000" dirty="0" err="1" smtClean="0">
                <a:latin typeface="+mn-lt"/>
              </a:rPr>
              <a:t>charm</a:t>
            </a:r>
            <a:r>
              <a:rPr lang="en-US" sz="2400" dirty="0" smtClean="0">
                <a:latin typeface="+mn-lt"/>
              </a:rPr>
              <a:t> in </a:t>
            </a:r>
            <a:r>
              <a:rPr lang="en-US" sz="2400" dirty="0" err="1" smtClean="0">
                <a:latin typeface="+mn-lt"/>
              </a:rPr>
              <a:t>p+p</a:t>
            </a:r>
            <a:r>
              <a:rPr lang="en-US" sz="2400" dirty="0" smtClean="0">
                <a:latin typeface="+mn-lt"/>
              </a:rPr>
              <a:t>: 544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>
                <a:latin typeface="+mn-lt"/>
              </a:rPr>
              <a:t>b ±39(stat) </a:t>
            </a:r>
          </a:p>
          <a:p>
            <a:pPr>
              <a:buNone/>
            </a:pPr>
            <a:r>
              <a:rPr lang="en-US" sz="2400" dirty="0" smtClean="0">
                <a:latin typeface="+mn-lt"/>
              </a:rPr>
              <a:t>±142(syst) ± 200 (model)</a:t>
            </a:r>
          </a:p>
          <a:p>
            <a:pPr>
              <a:buNone/>
            </a:pPr>
            <a:r>
              <a:rPr lang="en-US" sz="2400" dirty="0" err="1" smtClean="0">
                <a:latin typeface="Symbol" charset="2"/>
                <a:cs typeface="Symbol" charset="2"/>
              </a:rPr>
              <a:t>s</a:t>
            </a:r>
            <a:r>
              <a:rPr lang="en-US" sz="2400" baseline="-25000" dirty="0" err="1" smtClean="0"/>
              <a:t>bot</a:t>
            </a:r>
            <a:r>
              <a:rPr lang="en-US" sz="2400" dirty="0" smtClean="0"/>
              <a:t>: 3.9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b ±2.5(stat) </a:t>
            </a:r>
            <a:r>
              <a:rPr lang="en-US" sz="2400" baseline="30000" dirty="0" smtClean="0"/>
              <a:t>+3</a:t>
            </a:r>
            <a:r>
              <a:rPr lang="en-US" sz="2400" baseline="-25000" dirty="0" smtClean="0"/>
              <a:t>-2</a:t>
            </a:r>
            <a:r>
              <a:rPr lang="en-US" sz="2400" dirty="0" smtClean="0"/>
              <a:t>(syst)</a:t>
            </a:r>
          </a:p>
          <a:p>
            <a:pPr>
              <a:buNone/>
            </a:pPr>
            <a:endParaRPr lang="en-US" sz="2400" dirty="0">
              <a:latin typeface="+mn-lt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1130299" y="2857500"/>
            <a:ext cx="965827" cy="8382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76356" y="539750"/>
            <a:ext cx="832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i="1" dirty="0" err="1" smtClean="0">
                <a:solidFill>
                  <a:schemeClr val="accent2"/>
                </a:solidFill>
                <a:latin typeface="+mn-lt"/>
              </a:rPr>
              <a:t>p+p</a:t>
            </a:r>
            <a:endParaRPr lang="en-US" i="1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Di-electrons in </a:t>
            </a:r>
            <a:r>
              <a:rPr lang="en-US" dirty="0" err="1" smtClean="0"/>
              <a:t>d+Au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6" name="Picture 5" descr="dielectrons_dAu_ful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815711"/>
            <a:ext cx="8153400" cy="517314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1182" y="596900"/>
            <a:ext cx="3128818" cy="457200"/>
          </a:xfrm>
        </p:spPr>
        <p:txBody>
          <a:bodyPr/>
          <a:lstStyle/>
          <a:p>
            <a:r>
              <a:rPr lang="en-US" dirty="0" smtClean="0"/>
              <a:t>Good statistics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 err="1" smtClean="0"/>
              <a:t>d+Au</a:t>
            </a:r>
            <a:r>
              <a:rPr lang="en-US" dirty="0" smtClean="0"/>
              <a:t> 2008 run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5" name="Picture 4" descr="Pt_dielectrons_dAu.pdf"/>
          <p:cNvPicPr>
            <a:picLocks noChangeAspect="1"/>
          </p:cNvPicPr>
          <p:nvPr/>
        </p:nvPicPr>
        <p:blipFill>
          <a:blip r:embed="rId2"/>
          <a:srcRect t="14815" r="11656"/>
          <a:stretch>
            <a:fillRect/>
          </a:stretch>
        </p:blipFill>
        <p:spPr>
          <a:xfrm>
            <a:off x="127000" y="-88900"/>
            <a:ext cx="5672282" cy="70781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99282" y="1714500"/>
            <a:ext cx="30907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>
                <a:latin typeface="+mn-lt"/>
              </a:rPr>
              <a:t>differential distributions in mass </a:t>
            </a:r>
            <a:r>
              <a:rPr lang="en-US" u="sng" dirty="0" smtClean="0">
                <a:latin typeface="+mn-lt"/>
              </a:rPr>
              <a:t>and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p</a:t>
            </a:r>
            <a:r>
              <a:rPr lang="en-US" baseline="-25000" dirty="0" err="1" smtClean="0">
                <a:latin typeface="+mn-lt"/>
              </a:rPr>
              <a:t>T</a:t>
            </a:r>
            <a:r>
              <a:rPr lang="en-US" dirty="0" smtClean="0">
                <a:latin typeface="+mn-lt"/>
              </a:rPr>
              <a:t>!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F_pTslices_Prelim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049" y="704850"/>
            <a:ext cx="5014351" cy="57653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Separate charm and bottom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225" y="1033046"/>
            <a:ext cx="17998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accent2"/>
                </a:solidFill>
                <a:latin typeface="+mn-lt"/>
              </a:rPr>
              <a:t>Charm dominates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23099" y="2755205"/>
            <a:ext cx="19685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err="1" smtClean="0">
                <a:solidFill>
                  <a:srgbClr val="FF0000"/>
                </a:solidFill>
                <a:latin typeface="+mn-lt"/>
              </a:rPr>
              <a:t>b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dominates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rot="10800000" flipV="1">
            <a:off x="5308600" y="3755886"/>
            <a:ext cx="2501900" cy="25731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965200" y="1020346"/>
            <a:ext cx="1460500" cy="186154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838200" y="1931432"/>
            <a:ext cx="1739900" cy="506968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Turn now to jets and direct photons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203" y="781050"/>
            <a:ext cx="6450683" cy="45656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077402"/>
            <a:ext cx="2621203" cy="326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err="1" smtClean="0">
                <a:latin typeface="+mn-lt"/>
              </a:rPr>
              <a:t>arXiv</a:t>
            </a:r>
            <a:r>
              <a:rPr lang="en-US" sz="2400" dirty="0" smtClean="0">
                <a:latin typeface="+mn-lt"/>
              </a:rPr>
              <a:t> 1205.5359</a:t>
            </a:r>
          </a:p>
          <a:p>
            <a:pPr>
              <a:buNone/>
            </a:pPr>
            <a:r>
              <a:rPr lang="en-US" sz="2400" dirty="0" err="1" smtClean="0">
                <a:latin typeface="+mn-lt"/>
              </a:rPr>
              <a:t>Hellenius</a:t>
            </a:r>
            <a:r>
              <a:rPr lang="en-US" sz="2400" dirty="0" smtClean="0">
                <a:latin typeface="+mn-lt"/>
              </a:rPr>
              <a:t>, </a:t>
            </a:r>
            <a:r>
              <a:rPr lang="en-US" sz="2400" dirty="0" err="1" smtClean="0">
                <a:latin typeface="+mn-lt"/>
              </a:rPr>
              <a:t>Eskola</a:t>
            </a:r>
            <a:r>
              <a:rPr lang="en-US" sz="2400" dirty="0" smtClean="0">
                <a:latin typeface="+mn-lt"/>
              </a:rPr>
              <a:t>, et al</a:t>
            </a:r>
          </a:p>
          <a:p>
            <a:pPr>
              <a:buNone/>
            </a:pPr>
            <a:r>
              <a:rPr lang="en-US" sz="2400" dirty="0" smtClean="0">
                <a:latin typeface="+mn-lt"/>
              </a:rPr>
              <a:t>Fit data, including PHENIX </a:t>
            </a:r>
            <a:r>
              <a:rPr lang="en-US" sz="2400" dirty="0" smtClean="0">
                <a:latin typeface="Symbol" charset="2"/>
                <a:cs typeface="Symbol" charset="2"/>
              </a:rPr>
              <a:t>p</a:t>
            </a:r>
            <a:r>
              <a:rPr lang="en-US" sz="2400" baseline="30000" dirty="0" smtClean="0">
                <a:latin typeface="+mn-lt"/>
              </a:rPr>
              <a:t>0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R</a:t>
            </a:r>
            <a:r>
              <a:rPr lang="en-US" sz="2400" baseline="-25000" dirty="0" err="1" smtClean="0">
                <a:latin typeface="+mn-lt"/>
              </a:rPr>
              <a:t>dAu</a:t>
            </a:r>
            <a:endParaRPr lang="en-US" sz="2400" baseline="-25000" dirty="0" smtClean="0">
              <a:latin typeface="+mn-lt"/>
            </a:endParaRPr>
          </a:p>
          <a:p>
            <a:pPr>
              <a:buNone/>
            </a:pPr>
            <a:endParaRPr lang="en-US" sz="2400" baseline="-25000" dirty="0" smtClean="0">
              <a:latin typeface="+mn-lt"/>
            </a:endParaRPr>
          </a:p>
          <a:p>
            <a:pPr>
              <a:buNone/>
            </a:pPr>
            <a:r>
              <a:rPr lang="en-US" sz="2400" dirty="0" smtClean="0">
                <a:latin typeface="+mn-lt"/>
              </a:rPr>
              <a:t>Get </a:t>
            </a:r>
            <a:r>
              <a:rPr lang="en-US" sz="2400" dirty="0" err="1" smtClean="0">
                <a:latin typeface="+mn-lt"/>
              </a:rPr>
              <a:t>b</a:t>
            </a:r>
            <a:r>
              <a:rPr lang="en-US" sz="2400" dirty="0" smtClean="0">
                <a:latin typeface="+mn-lt"/>
              </a:rPr>
              <a:t>-dependent</a:t>
            </a:r>
          </a:p>
          <a:p>
            <a:pPr>
              <a:buNone/>
            </a:pP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nPDFs</a:t>
            </a:r>
            <a:endParaRPr lang="en-US" sz="2400" dirty="0"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Suprising</a:t>
            </a:r>
            <a:r>
              <a:rPr lang="en-US" dirty="0" smtClean="0"/>
              <a:t> behavior of jets in </a:t>
            </a:r>
            <a:r>
              <a:rPr lang="en-US" dirty="0" err="1" smtClean="0"/>
              <a:t>d+Au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0" y="4528904"/>
            <a:ext cx="8255000" cy="1717393"/>
          </a:xfrm>
        </p:spPr>
        <p:txBody>
          <a:bodyPr/>
          <a:lstStyle/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dirty="0" smtClean="0"/>
              <a:t>Enhancement in peripheral, slight suppression in central</a:t>
            </a:r>
          </a:p>
          <a:p>
            <a:pPr>
              <a:buClr>
                <a:schemeClr val="tx1"/>
              </a:buClr>
              <a:buNone/>
            </a:pPr>
            <a:r>
              <a:rPr lang="en-US" dirty="0" smtClean="0"/>
              <a:t>	Surprisingly strong centrality dependence in nuclear </a:t>
            </a:r>
            <a:r>
              <a:rPr lang="en-US" dirty="0" err="1" smtClean="0"/>
              <a:t>PDFs</a:t>
            </a:r>
            <a:endParaRPr lang="en-US" dirty="0" smtClean="0"/>
          </a:p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dirty="0" smtClean="0"/>
              <a:t>Competing cold nuclear matter effects? Auto-correlations between high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processes &amp; centrality measure?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5" name="Picture 4" descr="pi0_eta_jet_rdA_run8_cent_preliminary.pdf"/>
          <p:cNvPicPr>
            <a:picLocks noChangeAspect="1"/>
          </p:cNvPicPr>
          <p:nvPr/>
        </p:nvPicPr>
        <p:blipFill>
          <a:blip r:embed="rId2"/>
          <a:srcRect l="49735" t="49756" r="4018"/>
          <a:stretch>
            <a:fillRect/>
          </a:stretch>
        </p:blipFill>
        <p:spPr>
          <a:xfrm>
            <a:off x="76200" y="817372"/>
            <a:ext cx="4495800" cy="3531877"/>
          </a:xfrm>
          <a:prstGeom prst="rect">
            <a:avLst/>
          </a:prstGeom>
        </p:spPr>
      </p:pic>
      <p:pic>
        <p:nvPicPr>
          <p:cNvPr id="6" name="Picture 5" descr="pi0_eta_jet_rdA_run8_cent_preliminary.pdf"/>
          <p:cNvPicPr>
            <a:picLocks noChangeAspect="1"/>
          </p:cNvPicPr>
          <p:nvPr/>
        </p:nvPicPr>
        <p:blipFill>
          <a:blip r:embed="rId3"/>
          <a:srcRect r="54637" b="49970"/>
          <a:stretch>
            <a:fillRect/>
          </a:stretch>
        </p:blipFill>
        <p:spPr>
          <a:xfrm>
            <a:off x="4505576" y="865641"/>
            <a:ext cx="4409824" cy="35168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8800" y="727579"/>
            <a:ext cx="140836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altLang="ja-JP" b="0" i="1" dirty="0" smtClean="0"/>
              <a:t>Central</a:t>
            </a:r>
            <a:endParaRPr kumimoji="1" lang="ja-JP" altLang="en-US" b="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248400" y="755191"/>
            <a:ext cx="1866851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altLang="ja-JP" b="0" i="1" dirty="0" smtClean="0"/>
              <a:t>Peripheral</a:t>
            </a:r>
            <a:endParaRPr kumimoji="1" lang="ja-JP" altLang="en-US" b="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the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 and jets agree?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83" y="980207"/>
            <a:ext cx="3584667" cy="2622256"/>
          </a:xfrm>
        </p:spPr>
        <p:txBody>
          <a:bodyPr/>
          <a:lstStyle/>
          <a:p>
            <a:r>
              <a:rPr lang="en-US" dirty="0" smtClean="0"/>
              <a:t>Scale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 by 1/0.7</a:t>
            </a:r>
          </a:p>
          <a:p>
            <a:pPr lvl="1"/>
            <a:r>
              <a:rPr lang="en-US" dirty="0" smtClean="0"/>
              <a:t>i.e. 1/&lt;</a:t>
            </a:r>
            <a:r>
              <a:rPr lang="en-US" dirty="0" err="1" smtClean="0"/>
              <a:t>Z</a:t>
            </a:r>
            <a:r>
              <a:rPr lang="en-US" baseline="-25000" dirty="0" err="1" smtClean="0"/>
              <a:t>leading</a:t>
            </a:r>
            <a:r>
              <a:rPr lang="en-US" dirty="0" smtClean="0"/>
              <a:t>&gt;</a:t>
            </a:r>
          </a:p>
          <a:p>
            <a:r>
              <a:rPr lang="en-US" dirty="0" smtClean="0"/>
              <a:t>Agreement is excellent</a:t>
            </a:r>
          </a:p>
          <a:p>
            <a:endParaRPr lang="en-US" dirty="0" smtClean="0"/>
          </a:p>
          <a:p>
            <a:r>
              <a:rPr lang="en-US" dirty="0" err="1" smtClean="0"/>
              <a:t>R</a:t>
            </a:r>
            <a:r>
              <a:rPr lang="en-US" baseline="-25000" dirty="0" err="1" smtClean="0"/>
              <a:t>cp</a:t>
            </a:r>
            <a:r>
              <a:rPr lang="en-US" dirty="0" smtClean="0"/>
              <a:t> shows strong</a:t>
            </a:r>
          </a:p>
          <a:p>
            <a:pPr>
              <a:buNone/>
            </a:pPr>
            <a:r>
              <a:rPr lang="en-US" dirty="0" smtClean="0"/>
              <a:t>centrality dependence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750" y="590550"/>
            <a:ext cx="5393959" cy="59257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6684" y="3847159"/>
            <a:ext cx="3431066" cy="2382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Autocorrelation?</a:t>
            </a:r>
          </a:p>
          <a:p>
            <a:pPr>
              <a:spcAft>
                <a:spcPts val="0"/>
              </a:spcAft>
              <a:buNone/>
            </a:pPr>
            <a:r>
              <a:rPr lang="en-US" sz="2400" i="1" dirty="0" smtClean="0">
                <a:solidFill>
                  <a:srgbClr val="000000"/>
                </a:solidFill>
              </a:rPr>
              <a:t>How does the presence of a jet with </a:t>
            </a:r>
            <a:r>
              <a:rPr lang="en-US" sz="2400" i="1" dirty="0" err="1" smtClean="0">
                <a:solidFill>
                  <a:srgbClr val="000000"/>
                </a:solidFill>
              </a:rPr>
              <a:t>p</a:t>
            </a:r>
            <a:r>
              <a:rPr lang="en-US" sz="2400" i="1" baseline="-25000" dirty="0" err="1" smtClean="0">
                <a:solidFill>
                  <a:srgbClr val="000000"/>
                </a:solidFill>
              </a:rPr>
              <a:t>T</a:t>
            </a:r>
            <a:r>
              <a:rPr lang="en-US" sz="2400" i="1" dirty="0" smtClean="0">
                <a:solidFill>
                  <a:srgbClr val="000000"/>
                </a:solidFill>
              </a:rPr>
              <a:t>&gt;10 </a:t>
            </a:r>
            <a:r>
              <a:rPr lang="en-US" sz="2400" i="1" dirty="0" err="1" smtClean="0">
                <a:solidFill>
                  <a:srgbClr val="000000"/>
                </a:solidFill>
              </a:rPr>
              <a:t>GeV/c</a:t>
            </a:r>
            <a:r>
              <a:rPr lang="en-US" sz="2400" i="1" dirty="0" smtClean="0">
                <a:solidFill>
                  <a:srgbClr val="000000"/>
                </a:solidFill>
              </a:rPr>
              <a:t> modify definition of a “peripheral  </a:t>
            </a:r>
            <a:r>
              <a:rPr lang="en-US" sz="2400" i="1" dirty="0" err="1" smtClean="0">
                <a:solidFill>
                  <a:srgbClr val="000000"/>
                </a:solidFill>
              </a:rPr>
              <a:t>d+Au</a:t>
            </a:r>
            <a:r>
              <a:rPr lang="en-US" sz="2400" i="1" dirty="0" smtClean="0">
                <a:solidFill>
                  <a:srgbClr val="000000"/>
                </a:solidFill>
              </a:rPr>
              <a:t> collision”?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g3-1 copy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21" y="721185"/>
            <a:ext cx="4360597" cy="38222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Fourier coefficients &amp; v</a:t>
            </a:r>
            <a:r>
              <a:rPr lang="en-US" baseline="-25000" dirty="0" smtClean="0"/>
              <a:t>2</a:t>
            </a:r>
            <a:r>
              <a:rPr lang="en-US" dirty="0" smtClean="0"/>
              <a:t> value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45721" y="765175"/>
            <a:ext cx="3866413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latin typeface="+mn-lt"/>
              </a:rPr>
              <a:t>Extract v</a:t>
            </a:r>
            <a:r>
              <a:rPr lang="en-US" sz="2400" baseline="-25000" dirty="0" smtClean="0">
                <a:latin typeface="+mn-lt"/>
              </a:rPr>
              <a:t>2</a:t>
            </a:r>
            <a:r>
              <a:rPr lang="en-US" sz="2400" dirty="0" smtClean="0">
                <a:latin typeface="+mn-lt"/>
              </a:rPr>
              <a:t> using factorization:</a:t>
            </a:r>
          </a:p>
          <a:p>
            <a:pPr>
              <a:buNone/>
            </a:pPr>
            <a:r>
              <a:rPr lang="en-US" sz="2400" dirty="0" smtClean="0">
                <a:latin typeface="+mn-lt"/>
              </a:rPr>
              <a:t>C</a:t>
            </a:r>
            <a:r>
              <a:rPr lang="en-US" sz="2400" baseline="-25000" dirty="0" smtClean="0">
                <a:latin typeface="+mn-lt"/>
              </a:rPr>
              <a:t>2</a:t>
            </a:r>
            <a:r>
              <a:rPr lang="en-US" sz="2400" dirty="0" smtClean="0">
                <a:latin typeface="+mn-lt"/>
              </a:rPr>
              <a:t>(p</a:t>
            </a:r>
            <a:r>
              <a:rPr lang="en-US" sz="2400" baseline="-25000" dirty="0" smtClean="0">
                <a:latin typeface="+mn-lt"/>
              </a:rPr>
              <a:t>Ta</a:t>
            </a:r>
            <a:r>
              <a:rPr lang="en-US" sz="2400" dirty="0" smtClean="0">
                <a:latin typeface="+mn-lt"/>
              </a:rPr>
              <a:t>, </a:t>
            </a:r>
            <a:r>
              <a:rPr lang="en-US" sz="2400" dirty="0" err="1" smtClean="0">
                <a:latin typeface="+mn-lt"/>
              </a:rPr>
              <a:t>p</a:t>
            </a:r>
            <a:r>
              <a:rPr lang="en-US" sz="2400" baseline="-25000" dirty="0" err="1" smtClean="0">
                <a:latin typeface="+mn-lt"/>
              </a:rPr>
              <a:t>Tb</a:t>
            </a:r>
            <a:r>
              <a:rPr lang="en-US" sz="2400" dirty="0" smtClean="0">
                <a:latin typeface="+mn-lt"/>
              </a:rPr>
              <a:t>)= v</a:t>
            </a:r>
            <a:r>
              <a:rPr lang="en-US" sz="2400" baseline="-25000" dirty="0" smtClean="0">
                <a:latin typeface="+mn-lt"/>
              </a:rPr>
              <a:t>2</a:t>
            </a:r>
            <a:r>
              <a:rPr lang="en-US" sz="2400" dirty="0" smtClean="0">
                <a:latin typeface="+mn-lt"/>
              </a:rPr>
              <a:t>(p</a:t>
            </a:r>
            <a:r>
              <a:rPr lang="en-US" sz="2400" baseline="-25000" dirty="0" smtClean="0">
                <a:latin typeface="+mn-lt"/>
              </a:rPr>
              <a:t>Ta</a:t>
            </a:r>
            <a:r>
              <a:rPr lang="en-US" sz="2400" dirty="0" smtClean="0">
                <a:latin typeface="+mn-lt"/>
              </a:rPr>
              <a:t>) v</a:t>
            </a:r>
            <a:r>
              <a:rPr lang="en-US" sz="2400" baseline="-25000" dirty="0" smtClean="0">
                <a:latin typeface="+mn-lt"/>
              </a:rPr>
              <a:t>2</a:t>
            </a:r>
            <a:r>
              <a:rPr lang="en-US" sz="2400" dirty="0" smtClean="0">
                <a:latin typeface="+mn-lt"/>
              </a:rPr>
              <a:t>(p</a:t>
            </a:r>
            <a:r>
              <a:rPr lang="en-US" sz="2400" baseline="-25000" dirty="0" smtClean="0">
                <a:latin typeface="+mn-lt"/>
              </a:rPr>
              <a:t>Tb</a:t>
            </a:r>
            <a:r>
              <a:rPr lang="en-US" sz="2400" dirty="0" smtClean="0">
                <a:latin typeface="+mn-lt"/>
              </a:rPr>
              <a:t>)</a:t>
            </a:r>
            <a:endParaRPr lang="en-US" sz="2400" baseline="-25000" dirty="0">
              <a:latin typeface="+mn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72121" y="2762698"/>
            <a:ext cx="8871879" cy="3981002"/>
            <a:chOff x="272121" y="2762698"/>
            <a:chExt cx="8871879" cy="3981002"/>
          </a:xfrm>
        </p:grpSpPr>
        <p:pic>
          <p:nvPicPr>
            <p:cNvPr id="6" name="Picture 5" descr="ppg152_fig4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2450" y="2762698"/>
              <a:ext cx="6051550" cy="398100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72121" y="4543437"/>
              <a:ext cx="2814142" cy="1791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latin typeface="+mn-lt"/>
                </a:rPr>
                <a:t>v</a:t>
              </a:r>
              <a:r>
                <a:rPr lang="en-US" sz="2400" baseline="-25000" dirty="0" smtClean="0">
                  <a:latin typeface="+mn-lt"/>
                </a:rPr>
                <a:t>2</a:t>
              </a:r>
              <a:r>
                <a:rPr lang="en-US" sz="2400" dirty="0" smtClean="0">
                  <a:latin typeface="+mn-lt"/>
                </a:rPr>
                <a:t> &gt; v</a:t>
              </a:r>
              <a:r>
                <a:rPr lang="en-US" sz="2400" baseline="-25000" dirty="0" smtClean="0">
                  <a:latin typeface="+mn-lt"/>
                </a:rPr>
                <a:t>2</a:t>
              </a:r>
              <a:r>
                <a:rPr lang="en-US" sz="2400" dirty="0" smtClean="0">
                  <a:latin typeface="+mn-lt"/>
                </a:rPr>
                <a:t> at LHC</a:t>
              </a:r>
            </a:p>
            <a:p>
              <a:pPr>
                <a:buNone/>
              </a:pPr>
              <a:r>
                <a:rPr lang="en-US" sz="2400" dirty="0" smtClean="0">
                  <a:latin typeface="Symbol" charset="2"/>
                  <a:cs typeface="Symbol" charset="2"/>
                </a:rPr>
                <a:t>e</a:t>
              </a:r>
              <a:r>
                <a:rPr lang="en-US" sz="2400" baseline="-25000" dirty="0" smtClean="0">
                  <a:latin typeface="Symbol" charset="2"/>
                  <a:cs typeface="Symbol" charset="2"/>
                </a:rPr>
                <a:t>2</a:t>
              </a:r>
              <a:r>
                <a:rPr lang="en-US" sz="2400" dirty="0" smtClean="0">
                  <a:latin typeface="+mn-lt"/>
                </a:rPr>
                <a:t> </a:t>
              </a:r>
              <a:r>
                <a:rPr lang="en-US" sz="2400" dirty="0" err="1" smtClean="0">
                  <a:latin typeface="+mn-lt"/>
                </a:rPr>
                <a:t>d+Au</a:t>
              </a:r>
              <a:r>
                <a:rPr lang="en-US" sz="2400" dirty="0" smtClean="0">
                  <a:latin typeface="+mn-lt"/>
                </a:rPr>
                <a:t> &gt; </a:t>
              </a:r>
              <a:r>
                <a:rPr lang="en-US" sz="2400" dirty="0" smtClean="0">
                  <a:latin typeface="Symbol" charset="2"/>
                  <a:cs typeface="Symbol" charset="2"/>
                </a:rPr>
                <a:t>e</a:t>
              </a:r>
              <a:r>
                <a:rPr lang="en-US" sz="2400" baseline="-25000" dirty="0" smtClean="0">
                  <a:latin typeface="Symbol" charset="2"/>
                  <a:cs typeface="Symbol" charset="2"/>
                </a:rPr>
                <a:t>2 </a:t>
              </a:r>
              <a:r>
                <a:rPr lang="en-US" sz="2400" dirty="0" err="1" smtClean="0">
                  <a:latin typeface="+mn-lt"/>
                </a:rPr>
                <a:t>p+Au</a:t>
              </a:r>
              <a:endParaRPr lang="en-US" sz="2400" dirty="0" smtClean="0">
                <a:latin typeface="+mn-lt"/>
              </a:endParaRPr>
            </a:p>
            <a:p>
              <a:pPr>
                <a:buNone/>
              </a:pPr>
              <a:r>
                <a:rPr lang="en-US" sz="2400" dirty="0" smtClean="0"/>
                <a:t>v</a:t>
              </a:r>
              <a:r>
                <a:rPr lang="en-US" sz="2400" baseline="-25000" dirty="0" smtClean="0"/>
                <a:t>2</a:t>
              </a:r>
              <a:r>
                <a:rPr lang="en-US" sz="2400" dirty="0" smtClean="0">
                  <a:latin typeface="+mn-lt"/>
                </a:rPr>
                <a:t> agrees with hydro</a:t>
              </a:r>
            </a:p>
            <a:p>
              <a:pPr>
                <a:buNone/>
              </a:pPr>
              <a:r>
                <a:rPr lang="en-US" sz="2400" dirty="0" smtClean="0">
                  <a:latin typeface="+mn-lt"/>
                </a:rPr>
                <a:t>v</a:t>
              </a:r>
              <a:r>
                <a:rPr lang="en-US" sz="2400" baseline="-25000" dirty="0" smtClean="0">
                  <a:latin typeface="+mn-lt"/>
                </a:rPr>
                <a:t>3</a:t>
              </a:r>
              <a:r>
                <a:rPr lang="en-US" sz="2400" dirty="0" smtClean="0">
                  <a:latin typeface="+mn-lt"/>
                </a:rPr>
                <a:t> ~ 0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9050"/>
            <a:ext cx="9092056" cy="68389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larger rapidity gap to ensure no 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615950"/>
            <a:ext cx="8585200" cy="575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0200" y="2735590"/>
            <a:ext cx="423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i="1" dirty="0" smtClean="0">
                <a:latin typeface="+mn-lt"/>
              </a:rPr>
              <a:t>Look at E</a:t>
            </a:r>
            <a:r>
              <a:rPr lang="en-US" sz="2400" i="1" baseline="-25000" dirty="0" smtClean="0">
                <a:latin typeface="+mn-lt"/>
              </a:rPr>
              <a:t>T</a:t>
            </a:r>
            <a:r>
              <a:rPr lang="en-US" sz="2400" i="1" dirty="0" smtClean="0">
                <a:latin typeface="+mn-lt"/>
              </a:rPr>
              <a:t> ≥ 300 </a:t>
            </a:r>
            <a:r>
              <a:rPr lang="en-US" sz="2400" i="1" dirty="0" err="1" smtClean="0">
                <a:latin typeface="+mn-lt"/>
              </a:rPr>
              <a:t>MeV/c</a:t>
            </a:r>
            <a:r>
              <a:rPr lang="en-US" sz="2400" i="1" dirty="0" smtClean="0">
                <a:latin typeface="+mn-lt"/>
              </a:rPr>
              <a:t> clusters</a:t>
            </a:r>
            <a:endParaRPr lang="en-US" sz="2400" i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50000" y="5164435"/>
            <a:ext cx="101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0" dirty="0" smtClean="0">
                <a:solidFill>
                  <a:schemeClr val="accent6"/>
                </a:solidFill>
                <a:latin typeface="+mn-lt"/>
              </a:rPr>
              <a:t>trigger</a:t>
            </a:r>
            <a:endParaRPr lang="en-US" sz="2400" b="0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88126" y="3589635"/>
            <a:ext cx="1126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0" dirty="0" smtClean="0">
                <a:solidFill>
                  <a:schemeClr val="accent6"/>
                </a:solidFill>
                <a:latin typeface="+mn-lt"/>
              </a:rPr>
              <a:t>partner</a:t>
            </a:r>
            <a:endParaRPr lang="en-US" sz="2400" b="0" dirty="0">
              <a:solidFill>
                <a:schemeClr val="accent6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range correlations in </a:t>
            </a:r>
            <a:r>
              <a:rPr lang="en-US" dirty="0" err="1" smtClean="0"/>
              <a:t>d+Au</a:t>
            </a:r>
            <a:r>
              <a:rPr lang="en-US" dirty="0" smtClean="0"/>
              <a:t> at RHIC!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104900" y="724802"/>
            <a:ext cx="6653028" cy="5504547"/>
            <a:chOff x="1905000" y="1206500"/>
            <a:chExt cx="8839200" cy="8216900"/>
          </a:xfrm>
        </p:grpSpPr>
        <p:pic>
          <p:nvPicPr>
            <p:cNvPr id="24" name="Picture 1"/>
            <p:cNvPicPr>
              <a:picLocks noChangeAspect="1" noChangeArrowheads="1"/>
            </p:cNvPicPr>
            <p:nvPr/>
          </p:nvPicPr>
          <p:blipFill>
            <a:blip r:embed="rId2"/>
            <a:srcRect l="53482" t="62598" r="128"/>
            <a:stretch>
              <a:fillRect/>
            </a:stretch>
          </p:blipFill>
          <p:spPr bwMode="auto">
            <a:xfrm>
              <a:off x="7505700" y="6261100"/>
              <a:ext cx="3238500" cy="299720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/>
            <a:srcRect l="7821" r="46881" b="36607"/>
            <a:stretch>
              <a:fillRect/>
            </a:stretch>
          </p:blipFill>
          <p:spPr bwMode="auto">
            <a:xfrm>
              <a:off x="7505700" y="1206500"/>
              <a:ext cx="3162300" cy="508000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</p:spPr>
        </p:pic>
        <p:pic>
          <p:nvPicPr>
            <p:cNvPr id="26" name="Picture 25"/>
            <p:cNvPicPr>
              <a:picLocks noChangeAspect="1" noChangeArrowheads="1"/>
            </p:cNvPicPr>
            <p:nvPr/>
          </p:nvPicPr>
          <p:blipFill>
            <a:blip r:embed="rId3"/>
            <a:srcRect l="7576" r="47327" b="37401"/>
            <a:stretch>
              <a:fillRect/>
            </a:stretch>
          </p:blipFill>
          <p:spPr bwMode="auto">
            <a:xfrm>
              <a:off x="1905000" y="1314450"/>
              <a:ext cx="3174999" cy="507365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</p:spPr>
        </p:pic>
        <p:pic>
          <p:nvPicPr>
            <p:cNvPr id="27" name="Picture 8"/>
            <p:cNvPicPr>
              <a:picLocks noChangeAspect="1" noChangeArrowheads="1"/>
            </p:cNvPicPr>
            <p:nvPr/>
          </p:nvPicPr>
          <p:blipFill>
            <a:blip r:embed="rId3"/>
            <a:srcRect l="52492" t="62695" r="1509"/>
            <a:stretch>
              <a:fillRect/>
            </a:stretch>
          </p:blipFill>
          <p:spPr bwMode="auto">
            <a:xfrm>
              <a:off x="1905000" y="6400800"/>
              <a:ext cx="3238500" cy="302260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</p:spPr>
        </p:pic>
        <p:sp>
          <p:nvSpPr>
            <p:cNvPr id="28" name="Oval 11"/>
            <p:cNvSpPr>
              <a:spLocks/>
            </p:cNvSpPr>
            <p:nvPr/>
          </p:nvSpPr>
          <p:spPr bwMode="auto">
            <a:xfrm>
              <a:off x="6375400" y="2540000"/>
              <a:ext cx="419100" cy="1270000"/>
            </a:xfrm>
            <a:prstGeom prst="ellipse">
              <a:avLst/>
            </a:prstGeom>
            <a:solidFill>
              <a:srgbClr val="140041"/>
            </a:solidFill>
            <a:ln w="25400" cap="flat">
              <a:solidFill>
                <a:srgbClr val="14004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12"/>
            <p:cNvSpPr>
              <a:spLocks/>
            </p:cNvSpPr>
            <p:nvPr/>
          </p:nvSpPr>
          <p:spPr bwMode="auto">
            <a:xfrm>
              <a:off x="5613400" y="3022600"/>
              <a:ext cx="304800" cy="304800"/>
            </a:xfrm>
            <a:prstGeom prst="ellipse">
              <a:avLst/>
            </a:prstGeom>
            <a:solidFill>
              <a:srgbClr val="A8184B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13"/>
            <p:cNvSpPr>
              <a:spLocks noChangeShapeType="1"/>
            </p:cNvSpPr>
            <p:nvPr/>
          </p:nvSpPr>
          <p:spPr bwMode="auto">
            <a:xfrm flipH="1">
              <a:off x="5867400" y="3175000"/>
              <a:ext cx="498475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14"/>
            <p:cNvSpPr>
              <a:spLocks/>
            </p:cNvSpPr>
            <p:nvPr/>
          </p:nvSpPr>
          <p:spPr bwMode="auto">
            <a:xfrm>
              <a:off x="6261100" y="6794500"/>
              <a:ext cx="419100" cy="1270000"/>
            </a:xfrm>
            <a:prstGeom prst="ellipse">
              <a:avLst/>
            </a:prstGeom>
            <a:solidFill>
              <a:srgbClr val="140041"/>
            </a:solidFill>
            <a:ln w="25400" cap="flat">
              <a:solidFill>
                <a:srgbClr val="14004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2" name="Group 17"/>
            <p:cNvGrpSpPr>
              <a:grpSpLocks/>
            </p:cNvGrpSpPr>
            <p:nvPr/>
          </p:nvGrpSpPr>
          <p:grpSpPr bwMode="auto">
            <a:xfrm>
              <a:off x="5372100" y="6858000"/>
              <a:ext cx="752475" cy="304800"/>
              <a:chOff x="0" y="0"/>
              <a:chExt cx="474" cy="192"/>
            </a:xfrm>
          </p:grpSpPr>
          <p:sp>
            <p:nvSpPr>
              <p:cNvPr id="37" name="Oval 15"/>
              <p:cNvSpPr>
                <a:spLocks/>
              </p:cNvSpPr>
              <p:nvPr/>
            </p:nvSpPr>
            <p:spPr bwMode="auto">
              <a:xfrm>
                <a:off x="0" y="0"/>
                <a:ext cx="192" cy="192"/>
              </a:xfrm>
              <a:prstGeom prst="ellipse">
                <a:avLst/>
              </a:prstGeom>
              <a:solidFill>
                <a:srgbClr val="A8184B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Line 16"/>
              <p:cNvSpPr>
                <a:spLocks noChangeShapeType="1"/>
              </p:cNvSpPr>
              <p:nvPr/>
            </p:nvSpPr>
            <p:spPr bwMode="auto">
              <a:xfrm flipH="1">
                <a:off x="160" y="96"/>
                <a:ext cx="314" cy="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3" name="Line 18"/>
            <p:cNvSpPr>
              <a:spLocks noChangeShapeType="1"/>
            </p:cNvSpPr>
            <p:nvPr/>
          </p:nvSpPr>
          <p:spPr bwMode="auto">
            <a:xfrm>
              <a:off x="5765800" y="4013200"/>
              <a:ext cx="0" cy="243998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19"/>
            <p:cNvSpPr>
              <a:spLocks/>
            </p:cNvSpPr>
            <p:nvPr/>
          </p:nvSpPr>
          <p:spPr bwMode="auto">
            <a:xfrm rot="5400000">
              <a:off x="5280025" y="4835525"/>
              <a:ext cx="2438400" cy="5207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>
                <a:buNone/>
              </a:pPr>
              <a:r>
                <a:rPr lang="en-US" sz="2400" b="1" dirty="0">
                  <a:solidFill>
                    <a:schemeClr val="tx1"/>
                  </a:solidFill>
                  <a:latin typeface="Baskerville SemiBold" charset="0"/>
                  <a:ea typeface="Baskerville SemiBold" charset="0"/>
                  <a:cs typeface="Baskerville SemiBold" charset="0"/>
                  <a:sym typeface="Baskerville SemiBold" charset="0"/>
                </a:rPr>
                <a:t>centrality</a:t>
              </a:r>
            </a:p>
          </p:txBody>
        </p:sp>
        <p:sp>
          <p:nvSpPr>
            <p:cNvPr id="35" name="Line 20"/>
            <p:cNvSpPr>
              <a:spLocks noChangeShapeType="1"/>
            </p:cNvSpPr>
            <p:nvPr/>
          </p:nvSpPr>
          <p:spPr bwMode="auto">
            <a:xfrm>
              <a:off x="5842000" y="3403600"/>
              <a:ext cx="557213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21"/>
            <p:cNvSpPr>
              <a:spLocks noChangeShapeType="1"/>
            </p:cNvSpPr>
            <p:nvPr/>
          </p:nvSpPr>
          <p:spPr bwMode="auto">
            <a:xfrm>
              <a:off x="5765800" y="7429500"/>
              <a:ext cx="557213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2895600" y="6229349"/>
            <a:ext cx="5092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None/>
            </a:pPr>
            <a:r>
              <a:rPr lang="en-US" sz="2400" i="1" dirty="0">
                <a:solidFill>
                  <a:schemeClr val="accent2"/>
                </a:solidFill>
              </a:rPr>
              <a:t>r</a:t>
            </a:r>
            <a:r>
              <a:rPr lang="en-US" sz="2400" i="1" dirty="0" smtClean="0">
                <a:solidFill>
                  <a:schemeClr val="accent2"/>
                </a:solidFill>
              </a:rPr>
              <a:t>eal effect – not remnant jets </a:t>
            </a:r>
            <a:endParaRPr lang="en-US" sz="2400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700" y="179685"/>
            <a:ext cx="3803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0" i="1" dirty="0" smtClean="0">
                <a:solidFill>
                  <a:srgbClr val="FF0000"/>
                </a:solidFill>
                <a:latin typeface="+mn-lt"/>
              </a:rPr>
              <a:t>Returning to central-central:</a:t>
            </a:r>
            <a:endParaRPr lang="en-US" sz="2400" b="0" i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42DFA"/>
      </a:accent2>
      <a:accent3>
        <a:srgbClr val="FFFFFF"/>
      </a:accent3>
      <a:accent4>
        <a:srgbClr val="000000"/>
      </a:accent4>
      <a:accent5>
        <a:srgbClr val="DCDCDC"/>
      </a:accent5>
      <a:accent6>
        <a:srgbClr val="0328E3"/>
      </a:accent6>
      <a:hlink>
        <a:srgbClr val="F50320"/>
      </a:hlink>
      <a:folHlink>
        <a:srgbClr val="04F41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42DFA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328E3"/>
        </a:accent6>
        <a:hlink>
          <a:srgbClr val="F50320"/>
        </a:hlink>
        <a:folHlink>
          <a:srgbClr val="04F41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Blank Presentation">
  <a:themeElements>
    <a:clrScheme name="7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7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53092</TotalTime>
  <Words>1623</Words>
  <Application>Microsoft Macintosh PowerPoint</Application>
  <PresentationFormat>Letter Paper (8.5x11 in)</PresentationFormat>
  <Paragraphs>305</Paragraphs>
  <Slides>46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Default Design</vt:lpstr>
      <vt:lpstr>7_Blank Presentation</vt:lpstr>
      <vt:lpstr>Equation</vt:lpstr>
      <vt:lpstr>PHENIX studies of correlations and the initial state in d+Au collisions at RHIC</vt:lpstr>
      <vt:lpstr>Outline</vt:lpstr>
      <vt:lpstr>Di-hadrons in d+Au: initial or final state effect?</vt:lpstr>
      <vt:lpstr>Di-hadrons in the central arms</vt:lpstr>
      <vt:lpstr>Fourier coefficients &amp; v2 value</vt:lpstr>
      <vt:lpstr>PowerPoint Presentation</vt:lpstr>
      <vt:lpstr>Use larger rapidity gap to ensure no jets</vt:lpstr>
      <vt:lpstr>Long range correlations in d+Au at RHIC!</vt:lpstr>
      <vt:lpstr>PowerPoint Presentation</vt:lpstr>
      <vt:lpstr>Might systematic effects confuse us?</vt:lpstr>
      <vt:lpstr>Switching gears</vt:lpstr>
      <vt:lpstr>Heavy Flavor</vt:lpstr>
      <vt:lpstr>Initial State: what’s where? </vt:lpstr>
      <vt:lpstr>J/ψ in d+Au</vt:lpstr>
      <vt:lpstr>Dense gluonic matter effects observed</vt:lpstr>
      <vt:lpstr>Shadowing, breakup &amp; Cronin effect</vt:lpstr>
      <vt:lpstr>but</vt:lpstr>
      <vt:lpstr>Smaller, more tightly bound probe</vt:lpstr>
      <vt:lpstr>Larger, less tightly bound ψ’</vt:lpstr>
      <vt:lpstr>√s dependence is a key tool!</vt:lpstr>
      <vt:lpstr>Rapidity dependence is coming</vt:lpstr>
      <vt:lpstr>Open heavy flavor</vt:lpstr>
      <vt:lpstr>At mid-rapidity</vt:lpstr>
      <vt:lpstr>NB: Classic does not always mean right!</vt:lpstr>
      <vt:lpstr>&lt;RAA&gt; vs. Ncoll</vt:lpstr>
      <vt:lpstr>Should take both into account!</vt:lpstr>
      <vt:lpstr>gdirect in d+Au</vt:lpstr>
      <vt:lpstr>Initial State: shadowed or CGC? </vt:lpstr>
      <vt:lpstr>MPC-EX upgrade</vt:lpstr>
      <vt:lpstr>Will measure p+A in 2015</vt:lpstr>
      <vt:lpstr>Conclusions</vt:lpstr>
      <vt:lpstr>PowerPoint Presentation</vt:lpstr>
      <vt:lpstr>Control the geometry:</vt:lpstr>
      <vt:lpstr>PowerPoint Presentation</vt:lpstr>
      <vt:lpstr>PowerPoint Presentation</vt:lpstr>
      <vt:lpstr>VTX &amp; FVTX</vt:lpstr>
      <vt:lpstr>NEED y, pT, b, √s, species to understand J/y</vt:lpstr>
      <vt:lpstr>The big question in p+A physics</vt:lpstr>
      <vt:lpstr>To answer this: PHENIX studies</vt:lpstr>
      <vt:lpstr>Another handle: di-electrons</vt:lpstr>
      <vt:lpstr>Di-electrons in d+Au</vt:lpstr>
      <vt:lpstr>Good statistics in d+Au 2008 run </vt:lpstr>
      <vt:lpstr>Separate charm and bottom</vt:lpstr>
      <vt:lpstr>Turn now to jets and direct photons</vt:lpstr>
      <vt:lpstr>Suprising behavior of jets in d+Au</vt:lpstr>
      <vt:lpstr>Do the p0 and jets agree?</vt:lpstr>
    </vt:vector>
  </TitlesOfParts>
  <Company>SUNY @ Stony Brook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jacak</dc:creator>
  <cp:lastModifiedBy>Barbara Jacak</cp:lastModifiedBy>
  <cp:revision>1891</cp:revision>
  <cp:lastPrinted>2013-05-18T14:36:58Z</cp:lastPrinted>
  <dcterms:created xsi:type="dcterms:W3CDTF">2013-08-04T19:43:41Z</dcterms:created>
  <dcterms:modified xsi:type="dcterms:W3CDTF">2013-08-14T00:14:53Z</dcterms:modified>
</cp:coreProperties>
</file>