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993" r:id="rId4"/>
    <p:sldMasterId id="2147484006" r:id="rId5"/>
    <p:sldMasterId id="2147484110" r:id="rId6"/>
  </p:sldMasterIdLst>
  <p:notesMasterIdLst>
    <p:notesMasterId r:id="rId37"/>
  </p:notesMasterIdLst>
  <p:sldIdLst>
    <p:sldId id="583" r:id="rId7"/>
    <p:sldId id="622" r:id="rId8"/>
    <p:sldId id="646" r:id="rId9"/>
    <p:sldId id="599" r:id="rId10"/>
    <p:sldId id="517" r:id="rId11"/>
    <p:sldId id="638" r:id="rId12"/>
    <p:sldId id="503" r:id="rId13"/>
    <p:sldId id="529" r:id="rId14"/>
    <p:sldId id="486" r:id="rId15"/>
    <p:sldId id="530" r:id="rId16"/>
    <p:sldId id="628" r:id="rId17"/>
    <p:sldId id="632" r:id="rId18"/>
    <p:sldId id="637" r:id="rId19"/>
    <p:sldId id="633" r:id="rId20"/>
    <p:sldId id="634" r:id="rId21"/>
    <p:sldId id="593" r:id="rId22"/>
    <p:sldId id="594" r:id="rId23"/>
    <p:sldId id="653" r:id="rId24"/>
    <p:sldId id="645" r:id="rId25"/>
    <p:sldId id="640" r:id="rId26"/>
    <p:sldId id="652" r:id="rId27"/>
    <p:sldId id="643" r:id="rId28"/>
    <p:sldId id="654" r:id="rId29"/>
    <p:sldId id="649" r:id="rId30"/>
    <p:sldId id="650" r:id="rId31"/>
    <p:sldId id="651" r:id="rId32"/>
    <p:sldId id="606" r:id="rId33"/>
    <p:sldId id="639" r:id="rId34"/>
    <p:sldId id="648" r:id="rId35"/>
    <p:sldId id="641"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omic Sans MS" pitchFamily="66" charset="0"/>
        <a:ea typeface="+mn-ea"/>
        <a:cs typeface="+mn-cs"/>
      </a:defRPr>
    </a:lvl1pPr>
    <a:lvl2pPr marL="457200" algn="l" rtl="0" fontAlgn="base">
      <a:spcBef>
        <a:spcPct val="0"/>
      </a:spcBef>
      <a:spcAft>
        <a:spcPct val="0"/>
      </a:spcAft>
      <a:defRPr kern="1200">
        <a:solidFill>
          <a:schemeClr val="tx1"/>
        </a:solidFill>
        <a:latin typeface="Comic Sans MS" pitchFamily="66" charset="0"/>
        <a:ea typeface="+mn-ea"/>
        <a:cs typeface="+mn-cs"/>
      </a:defRPr>
    </a:lvl2pPr>
    <a:lvl3pPr marL="914400" algn="l" rtl="0" fontAlgn="base">
      <a:spcBef>
        <a:spcPct val="0"/>
      </a:spcBef>
      <a:spcAft>
        <a:spcPct val="0"/>
      </a:spcAft>
      <a:defRPr kern="1200">
        <a:solidFill>
          <a:schemeClr val="tx1"/>
        </a:solidFill>
        <a:latin typeface="Comic Sans MS" pitchFamily="66" charset="0"/>
        <a:ea typeface="+mn-ea"/>
        <a:cs typeface="+mn-cs"/>
      </a:defRPr>
    </a:lvl3pPr>
    <a:lvl4pPr marL="1371600" algn="l" rtl="0" fontAlgn="base">
      <a:spcBef>
        <a:spcPct val="0"/>
      </a:spcBef>
      <a:spcAft>
        <a:spcPct val="0"/>
      </a:spcAft>
      <a:defRPr kern="1200">
        <a:solidFill>
          <a:schemeClr val="tx1"/>
        </a:solidFill>
        <a:latin typeface="Comic Sans MS" pitchFamily="66" charset="0"/>
        <a:ea typeface="+mn-ea"/>
        <a:cs typeface="+mn-cs"/>
      </a:defRPr>
    </a:lvl4pPr>
    <a:lvl5pPr marL="1828800" algn="l" rtl="0" fontAlgn="base">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00"/>
    <a:srgbClr val="CC0099"/>
    <a:srgbClr val="FF99FF"/>
    <a:srgbClr val="F5C43B"/>
    <a:srgbClr val="9933FF"/>
    <a:srgbClr val="009900"/>
    <a:srgbClr val="FCEEC8"/>
    <a:srgbClr val="00FFFF"/>
    <a:srgbClr val="00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7" autoAdjust="0"/>
    <p:restoredTop sz="98485" autoAdjust="0"/>
  </p:normalViewPr>
  <p:slideViewPr>
    <p:cSldViewPr>
      <p:cViewPr varScale="1">
        <p:scale>
          <a:sx n="109" d="100"/>
          <a:sy n="109" d="100"/>
        </p:scale>
        <p:origin x="-306" y="-90"/>
      </p:cViewPr>
      <p:guideLst>
        <p:guide orient="horz" pos="2160"/>
        <p:guide pos="2880"/>
      </p:guideLst>
    </p:cSldViewPr>
  </p:slideViewPr>
  <p:outlineViewPr>
    <p:cViewPr>
      <p:scale>
        <a:sx n="33" d="100"/>
        <a:sy n="33" d="100"/>
      </p:scale>
      <p:origin x="0" y="57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25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880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A53FE7F-D143-4909-9A2D-606D854F3B2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p:nvPr>
        </p:nvSpPr>
        <p:spPr>
          <a:noFill/>
        </p:spPr>
        <p:txBody>
          <a:bodyPr/>
          <a:lstStyle/>
          <a:p>
            <a:pPr>
              <a:buFont typeface="Times New Roman" pitchFamily="18" charset="0"/>
              <a:buNone/>
            </a:pPr>
            <a:fld id="{4A9E0A05-389D-4801-BF0F-8E93D643D818}" type="slidenum">
              <a:rPr lang="en-US" smtClean="0">
                <a:latin typeface="Arial" pitchFamily="34" charset="0"/>
                <a:cs typeface="Lucida Sans Unicode" pitchFamily="34" charset="0"/>
              </a:rPr>
              <a:pPr>
                <a:buFont typeface="Times New Roman" pitchFamily="18" charset="0"/>
                <a:buNone/>
              </a:pPr>
              <a:t>11</a:t>
            </a:fld>
            <a:endParaRPr lang="en-US" smtClean="0">
              <a:latin typeface="Arial" pitchFamily="34" charset="0"/>
              <a:cs typeface="Lucida Sans Unicode"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EC9AE877-5A93-4CCF-A51D-E0F29BB2DDD8}" type="slidenum">
              <a:rPr lang="en-US" smtClean="0">
                <a:solidFill>
                  <a:prstClr val="black"/>
                </a:solidFill>
              </a:rPr>
              <a:pPr/>
              <a:t>24</a:t>
            </a:fld>
            <a:endParaRPr lang="en-US" smtClean="0">
              <a:solidFill>
                <a:prstClr val="black"/>
              </a:solidFill>
            </a:endParaRPr>
          </a:p>
        </p:txBody>
      </p:sp>
      <p:sp>
        <p:nvSpPr>
          <p:cNvPr id="50179" name="Rectangle 24"/>
          <p:cNvSpPr txBox="1">
            <a:spLocks noGrp="1" noChangeArrowheads="1"/>
          </p:cNvSpPr>
          <p:nvPr/>
        </p:nvSpPr>
        <p:spPr bwMode="auto">
          <a:xfrm>
            <a:off x="3884317" y="8684915"/>
            <a:ext cx="2972115" cy="457515"/>
          </a:xfrm>
          <a:prstGeom prst="rect">
            <a:avLst/>
          </a:prstGeom>
          <a:noFill/>
          <a:ln w="9525">
            <a:noFill/>
            <a:miter lim="800000"/>
            <a:headEnd/>
            <a:tailEnd/>
          </a:ln>
        </p:spPr>
        <p:txBody>
          <a:bodyPr lIns="91419" tIns="45709" rIns="91419" bIns="45709" anchor="b"/>
          <a:lstStyle/>
          <a:p>
            <a:pPr algn="r" defTabSz="914297" fontAlgn="auto">
              <a:spcBef>
                <a:spcPts val="0"/>
              </a:spcBef>
              <a:spcAft>
                <a:spcPts val="0"/>
              </a:spcAft>
            </a:pPr>
            <a:fld id="{1766B3B2-40CA-45FE-AB5F-B5C1573C217F}" type="slidenum">
              <a:rPr lang="en-US" sz="1200">
                <a:solidFill>
                  <a:srgbClr val="000000"/>
                </a:solidFill>
              </a:rPr>
              <a:pPr algn="r" defTabSz="914297" fontAlgn="auto">
                <a:spcBef>
                  <a:spcPts val="0"/>
                </a:spcBef>
                <a:spcAft>
                  <a:spcPts val="0"/>
                </a:spcAft>
              </a:pPr>
              <a:t>24</a:t>
            </a:fld>
            <a:endParaRPr lang="en-US" sz="1200" dirty="0">
              <a:solidFill>
                <a:srgbClr val="000000"/>
              </a:solidFill>
            </a:endParaRPr>
          </a:p>
        </p:txBody>
      </p:sp>
      <p:sp>
        <p:nvSpPr>
          <p:cNvPr id="50180" name="Text Box 1"/>
          <p:cNvSpPr txBox="1">
            <a:spLocks noChangeArrowheads="1"/>
          </p:cNvSpPr>
          <p:nvPr/>
        </p:nvSpPr>
        <p:spPr bwMode="auto">
          <a:xfrm>
            <a:off x="3816805" y="8611021"/>
            <a:ext cx="2918732" cy="452798"/>
          </a:xfrm>
          <a:prstGeom prst="rect">
            <a:avLst/>
          </a:prstGeom>
          <a:noFill/>
          <a:ln w="9525">
            <a:noFill/>
            <a:round/>
            <a:headEnd/>
            <a:tailEnd/>
          </a:ln>
        </p:spPr>
        <p:txBody>
          <a:bodyPr lIns="88854" tIns="46204" rIns="88854" bIns="46204" anchor="b"/>
          <a:lstStyle/>
          <a:p>
            <a:pPr algn="r" defTabSz="914297" fontAlgn="auto">
              <a:spcBef>
                <a:spcPts val="0"/>
              </a:spcBef>
              <a:spcAft>
                <a:spcPts val="0"/>
              </a:spcAft>
              <a:tabLst>
                <a:tab pos="0" algn="l"/>
                <a:tab pos="450865" algn="l"/>
                <a:tab pos="901728" algn="l"/>
                <a:tab pos="1354164" algn="l"/>
                <a:tab pos="1805029" algn="l"/>
                <a:tab pos="2257464" algn="l"/>
                <a:tab pos="2708328" algn="l"/>
                <a:tab pos="3157623" algn="l"/>
                <a:tab pos="3610058" algn="l"/>
                <a:tab pos="4060923" algn="l"/>
                <a:tab pos="4513359" algn="l"/>
                <a:tab pos="4964222" algn="l"/>
                <a:tab pos="5415087" algn="l"/>
                <a:tab pos="5867523" algn="l"/>
                <a:tab pos="6318386" algn="l"/>
                <a:tab pos="6770822" algn="l"/>
                <a:tab pos="7221687" algn="l"/>
                <a:tab pos="7672551" algn="l"/>
                <a:tab pos="8124986" algn="l"/>
                <a:tab pos="8575852" algn="l"/>
                <a:tab pos="9028287" algn="l"/>
              </a:tabLst>
            </a:pPr>
            <a:fld id="{F1E9E5A7-CB50-40E1-88AB-776CE75A0614}" type="slidenum">
              <a:rPr lang="en-US" sz="1200">
                <a:solidFill>
                  <a:srgbClr val="000000"/>
                </a:solidFill>
              </a:rPr>
              <a:pPr algn="r" defTabSz="914297" fontAlgn="auto">
                <a:spcBef>
                  <a:spcPts val="0"/>
                </a:spcBef>
                <a:spcAft>
                  <a:spcPts val="0"/>
                </a:spcAft>
                <a:tabLst>
                  <a:tab pos="0" algn="l"/>
                  <a:tab pos="450865" algn="l"/>
                  <a:tab pos="901728" algn="l"/>
                  <a:tab pos="1354164" algn="l"/>
                  <a:tab pos="1805029" algn="l"/>
                  <a:tab pos="2257464" algn="l"/>
                  <a:tab pos="2708328" algn="l"/>
                  <a:tab pos="3157623" algn="l"/>
                  <a:tab pos="3610058" algn="l"/>
                  <a:tab pos="4060923" algn="l"/>
                  <a:tab pos="4513359" algn="l"/>
                  <a:tab pos="4964222" algn="l"/>
                  <a:tab pos="5415087" algn="l"/>
                  <a:tab pos="5867523" algn="l"/>
                  <a:tab pos="6318386" algn="l"/>
                  <a:tab pos="6770822" algn="l"/>
                  <a:tab pos="7221687" algn="l"/>
                  <a:tab pos="7672551" algn="l"/>
                  <a:tab pos="8124986" algn="l"/>
                  <a:tab pos="8575852" algn="l"/>
                  <a:tab pos="9028287" algn="l"/>
                </a:tabLst>
              </a:pPr>
              <a:t>24</a:t>
            </a:fld>
            <a:endParaRPr lang="en-US" sz="1200" dirty="0">
              <a:solidFill>
                <a:srgbClr val="000000"/>
              </a:solidFill>
            </a:endParaRPr>
          </a:p>
        </p:txBody>
      </p:sp>
      <p:sp>
        <p:nvSpPr>
          <p:cNvPr id="50181" name="Text Box 2"/>
          <p:cNvSpPr txBox="1">
            <a:spLocks noChangeArrowheads="1"/>
          </p:cNvSpPr>
          <p:nvPr/>
        </p:nvSpPr>
        <p:spPr bwMode="auto">
          <a:xfrm>
            <a:off x="1188532" y="687058"/>
            <a:ext cx="4361613" cy="3400700"/>
          </a:xfrm>
          <a:prstGeom prst="rect">
            <a:avLst/>
          </a:prstGeom>
          <a:solidFill>
            <a:srgbClr val="FFFFFF"/>
          </a:solidFill>
          <a:ln w="9360">
            <a:solidFill>
              <a:srgbClr val="000000"/>
            </a:solidFill>
            <a:miter lim="800000"/>
            <a:headEnd/>
            <a:tailEnd/>
          </a:ln>
        </p:spPr>
        <p:txBody>
          <a:bodyPr wrap="none" lIns="90276" tIns="45139" rIns="90276" bIns="45139" anchor="ctr"/>
          <a:lstStyle/>
          <a:p>
            <a:pPr defTabSz="914297" fontAlgn="auto">
              <a:spcBef>
                <a:spcPts val="0"/>
              </a:spcBef>
              <a:spcAft>
                <a:spcPts val="0"/>
              </a:spcAft>
            </a:pPr>
            <a:endParaRPr lang="en-US" dirty="0">
              <a:solidFill>
                <a:srgbClr val="000000"/>
              </a:solidFill>
            </a:endParaRPr>
          </a:p>
        </p:txBody>
      </p:sp>
      <p:sp>
        <p:nvSpPr>
          <p:cNvPr id="50182" name="Rectangle 3"/>
          <p:cNvSpPr>
            <a:spLocks noGrp="1" noChangeArrowheads="1"/>
          </p:cNvSpPr>
          <p:nvPr>
            <p:ph type="body"/>
          </p:nvPr>
        </p:nvSpPr>
        <p:spPr>
          <a:xfrm>
            <a:off x="686115" y="4344030"/>
            <a:ext cx="5459081" cy="4087758"/>
          </a:xfrm>
          <a:noFill/>
          <a:ln>
            <a:solidFill>
              <a:srgbClr val="000000"/>
            </a:solidFill>
          </a:ln>
        </p:spPr>
        <p:txBody>
          <a:bodyPr wrap="none" anchor="ctr"/>
          <a:lstStyle/>
          <a:p>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4E271E-5E70-49FE-BDF9-74508EB88B4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2D2058-58DB-476D-9DE4-C2E7EEF8F3C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38C84A-3FDC-4BE5-B4A6-384E2BD8B7D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5E8B7E-B0DD-435B-8C34-D0006C05BB7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890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85331C-A8BD-46E5-8FB5-A4F0B42E0D5B}"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398B43-21B9-427A-BC87-88E9DCAAB3BD}"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1BD313-1D45-4299-915C-9A2E7B722907}"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254998-F3A8-4399-B979-A52BB62FA33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B27CD4B-1862-4E3C-95F1-24724DA59C6D}"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4F2DC3D-572B-46DC-9F4D-21F07F2C164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33143CD-9D5F-465F-A0D3-29217C79AA2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B3720F-EEF7-40E0-9220-F1021BEE68E2}"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A53B43-CDBF-4F52-8775-2685AB6281A0}"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AAA334-E4A1-4F50-AFB8-CE0CC011A656}"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8C92ED-1C5F-47A5-A8C6-0D55F1A6441C}"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2B8525-0E09-4FDB-B115-CBD5B87DB86F}"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7B87BB6-B4B3-4991-870C-BCDABBC44D89}"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1F035A-2290-4240-A6D1-30A25556D48E}"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noChangeArrowheads="1"/>
          </p:cNvSpPr>
          <p:nvPr>
            <p:ph type="dt" sz="half" idx="10"/>
          </p:nvPr>
        </p:nvSpPr>
        <p:spPr/>
        <p:txBody>
          <a:bodyPr/>
          <a:lstStyle>
            <a:lvl1pPr>
              <a:defRPr>
                <a:latin typeface="Times" pitchFamily="18" charset="0"/>
                <a:ea typeface="ＭＳ Ｐゴシック" pitchFamily="1" charset="-128"/>
                <a:cs typeface="+mn-cs"/>
              </a:defRPr>
            </a:lvl1pPr>
          </a:lstStyle>
          <a:p>
            <a:pPr>
              <a:defRPr/>
            </a:pPr>
            <a:endParaRPr lang="en-US"/>
          </a:p>
        </p:txBody>
      </p:sp>
      <p:sp>
        <p:nvSpPr>
          <p:cNvPr id="7" name="Footer Placeholder 6"/>
          <p:cNvSpPr>
            <a:spLocks noGrp="1" noChangeArrowheads="1"/>
          </p:cNvSpPr>
          <p:nvPr>
            <p:ph type="ftr" sz="quarter" idx="11"/>
          </p:nvPr>
        </p:nvSpPr>
        <p:spPr/>
        <p:txBody>
          <a:bodyPr/>
          <a:lstStyle>
            <a:lvl1pPr>
              <a:defRPr>
                <a:latin typeface="Times" pitchFamily="18" charset="0"/>
                <a:ea typeface="ＭＳ Ｐゴシック" pitchFamily="1" charset="-128"/>
                <a:cs typeface="+mn-cs"/>
              </a:defRPr>
            </a:lvl1pPr>
          </a:lstStyle>
          <a:p>
            <a:pPr>
              <a:defRPr/>
            </a:pPr>
            <a:endParaRPr lang="en-US"/>
          </a:p>
        </p:txBody>
      </p:sp>
      <p:sp>
        <p:nvSpPr>
          <p:cNvPr id="8" name="Slide Number Placeholder 7"/>
          <p:cNvSpPr>
            <a:spLocks noGrp="1" noChangeArrowheads="1"/>
          </p:cNvSpPr>
          <p:nvPr>
            <p:ph type="sldNum" sz="quarter" idx="12"/>
          </p:nvPr>
        </p:nvSpPr>
        <p:spPr/>
        <p:txBody>
          <a:bodyPr/>
          <a:lstStyle>
            <a:lvl1pPr>
              <a:defRPr>
                <a:latin typeface="Times" pitchFamily="18" charset="0"/>
                <a:ea typeface="ＭＳ Ｐゴシック" pitchFamily="1" charset="-128"/>
                <a:cs typeface="+mn-cs"/>
              </a:defRPr>
            </a:lvl1pPr>
          </a:lstStyle>
          <a:p>
            <a:pPr>
              <a:defRPr/>
            </a:pPr>
            <a:fld id="{77A0B638-D7BF-4D99-AB10-37545084EDBF}"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4DAE9F3-BA10-415F-ABC4-33049CDA4A4D}"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8F6211-95C2-4ACB-9691-4297D0986032}"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88EBE42-4069-4B6A-827D-E9DA0A80B0C0}"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884A53-355B-4C2D-A5E4-6D466AE84E5E}"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451CC6-3AB0-5040-811C-6B57CA1D8CB9}" type="datetimeFigureOut">
              <a:rPr lang="en-US" smtClean="0">
                <a:solidFill>
                  <a:prstClr val="black">
                    <a:tint val="75000"/>
                  </a:prstClr>
                </a:solidFill>
              </a:rPr>
              <a:pPr/>
              <a:t>9/9/2011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9CDF0D-D971-CB4C-ADC0-F49D4C5DDD5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451CC6-3AB0-5040-811C-6B57CA1D8CB9}" type="datetimeFigureOut">
              <a:rPr lang="en-US" smtClean="0">
                <a:solidFill>
                  <a:prstClr val="black">
                    <a:tint val="75000"/>
                  </a:prstClr>
                </a:solidFill>
              </a:rPr>
              <a:pPr/>
              <a:t>9/9/2011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9CDF0D-D971-CB4C-ADC0-F49D4C5DDD5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451CC6-3AB0-5040-811C-6B57CA1D8CB9}" type="datetimeFigureOut">
              <a:rPr lang="en-US" smtClean="0">
                <a:solidFill>
                  <a:prstClr val="black">
                    <a:tint val="75000"/>
                  </a:prstClr>
                </a:solidFill>
              </a:rPr>
              <a:pPr/>
              <a:t>9/9/2011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9CDF0D-D971-CB4C-ADC0-F49D4C5DDD5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451CC6-3AB0-5040-811C-6B57CA1D8CB9}" type="datetimeFigureOut">
              <a:rPr lang="en-US" smtClean="0">
                <a:solidFill>
                  <a:prstClr val="black">
                    <a:tint val="75000"/>
                  </a:prstClr>
                </a:solidFill>
              </a:rPr>
              <a:pPr/>
              <a:t>9/9/2011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9CDF0D-D971-CB4C-ADC0-F49D4C5DDD5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451CC6-3AB0-5040-811C-6B57CA1D8CB9}" type="datetimeFigureOut">
              <a:rPr lang="en-US" smtClean="0">
                <a:solidFill>
                  <a:prstClr val="black">
                    <a:tint val="75000"/>
                  </a:prstClr>
                </a:solidFill>
              </a:rPr>
              <a:pPr/>
              <a:t>9/9/2011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29CDF0D-D971-CB4C-ADC0-F49D4C5DDD5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451CC6-3AB0-5040-811C-6B57CA1D8CB9}" type="datetimeFigureOut">
              <a:rPr lang="en-US" smtClean="0">
                <a:solidFill>
                  <a:prstClr val="black">
                    <a:tint val="75000"/>
                  </a:prstClr>
                </a:solidFill>
              </a:rPr>
              <a:pPr/>
              <a:t>9/9/2011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29CDF0D-D971-CB4C-ADC0-F49D4C5DDD5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451CC6-3AB0-5040-811C-6B57CA1D8CB9}" type="datetimeFigureOut">
              <a:rPr lang="en-US" smtClean="0">
                <a:solidFill>
                  <a:prstClr val="black">
                    <a:tint val="75000"/>
                  </a:prstClr>
                </a:solidFill>
              </a:rPr>
              <a:pPr/>
              <a:t>9/9/2011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29CDF0D-D971-CB4C-ADC0-F49D4C5DDD5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451CC6-3AB0-5040-811C-6B57CA1D8CB9}" type="datetimeFigureOut">
              <a:rPr lang="en-US" smtClean="0">
                <a:solidFill>
                  <a:prstClr val="black">
                    <a:tint val="75000"/>
                  </a:prstClr>
                </a:solidFill>
              </a:rPr>
              <a:pPr/>
              <a:t>9/9/2011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9CDF0D-D971-CB4C-ADC0-F49D4C5DDD5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451CC6-3AB0-5040-811C-6B57CA1D8CB9}" type="datetimeFigureOut">
              <a:rPr lang="en-US" smtClean="0">
                <a:solidFill>
                  <a:prstClr val="black">
                    <a:tint val="75000"/>
                  </a:prstClr>
                </a:solidFill>
              </a:rPr>
              <a:pPr/>
              <a:t>9/9/2011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9CDF0D-D971-CB4C-ADC0-F49D4C5DDD5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451CC6-3AB0-5040-811C-6B57CA1D8CB9}" type="datetimeFigureOut">
              <a:rPr lang="en-US" smtClean="0">
                <a:solidFill>
                  <a:prstClr val="black">
                    <a:tint val="75000"/>
                  </a:prstClr>
                </a:solidFill>
              </a:rPr>
              <a:pPr/>
              <a:t>9/9/2011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9CDF0D-D971-CB4C-ADC0-F49D4C5DDD5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A055776-ECB2-47C5-86CE-A8777E270595}"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451CC6-3AB0-5040-811C-6B57CA1D8CB9}" type="datetimeFigureOut">
              <a:rPr lang="en-US" smtClean="0">
                <a:solidFill>
                  <a:prstClr val="black">
                    <a:tint val="75000"/>
                  </a:prstClr>
                </a:solidFill>
              </a:rPr>
              <a:pPr/>
              <a:t>9/9/2011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9CDF0D-D971-CB4C-ADC0-F49D4C5DDD5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3225" y="1054100"/>
            <a:ext cx="4105275" cy="505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0" y="1054100"/>
            <a:ext cx="4105275" cy="505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980238" y="6565900"/>
            <a:ext cx="1820862" cy="228600"/>
          </a:xfrm>
        </p:spPr>
        <p:txBody>
          <a:bodyPr/>
          <a:lstStyle>
            <a:lvl1pPr>
              <a:defRPr/>
            </a:lvl1pPr>
          </a:lstStyle>
          <a:p>
            <a:fld id="{CC98B2C4-9201-4319-83E3-20FB6120A804}" type="slidenum">
              <a:rPr lang="en-GB">
                <a:solidFill>
                  <a:prstClr val="black">
                    <a:tint val="75000"/>
                  </a:prstClr>
                </a:solidFill>
              </a:rPr>
              <a:pPr/>
              <a:t>‹#›</a:t>
            </a:fld>
            <a:r>
              <a:rPr lang="en-GB">
                <a:solidFill>
                  <a:prstClr val="black">
                    <a:tint val="75000"/>
                  </a:prstClr>
                </a:solidFill>
              </a:rPr>
              <a:t>/31</a:t>
            </a:r>
            <a:endParaRPr lang="en-GB" sz="1400">
              <a:solidFill>
                <a:prstClr val="black">
                  <a:tint val="75000"/>
                </a:prstClr>
              </a:solidFill>
              <a:latin typeface="Times New Roman" pitchFamily="18" charset="0"/>
            </a:endParaRPr>
          </a:p>
        </p:txBody>
      </p:sp>
      <p:sp>
        <p:nvSpPr>
          <p:cNvPr id="6" name="Footer Placeholder 5"/>
          <p:cNvSpPr>
            <a:spLocks noGrp="1"/>
          </p:cNvSpPr>
          <p:nvPr>
            <p:ph type="ftr" sz="quarter" idx="11"/>
          </p:nvPr>
        </p:nvSpPr>
        <p:spPr>
          <a:xfrm>
            <a:off x="2170113" y="6586538"/>
            <a:ext cx="4500562" cy="228600"/>
          </a:xfrm>
        </p:spPr>
        <p:txBody>
          <a:bodyPr/>
          <a:lstStyle>
            <a:lvl1pPr>
              <a:defRPr/>
            </a:lvl1pPr>
          </a:lstStyle>
          <a:p>
            <a:r>
              <a:rPr lang="en-GB">
                <a:solidFill>
                  <a:prstClr val="black">
                    <a:tint val="75000"/>
                  </a:prstClr>
                </a:solidFill>
              </a:rPr>
              <a:t>Robert Klanner -  Univ. of Hamburg  -  DIS 2011. March 15-th 2011</a:t>
            </a:r>
            <a:endParaRPr lang="en-GB" sz="140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38BAF1-DA4D-4644-AE89-63E542ABF4F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37D7C0-ECB1-46D3-A36F-5BAA94D0B4F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1.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F8A833F7-F4B5-4AB9-A610-D1F2D3A23A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7" descr="pn12posterpicture"/>
          <p:cNvPicPr>
            <a:picLocks noChangeAspect="1" noChangeArrowheads="1"/>
          </p:cNvPicPr>
          <p:nvPr/>
        </p:nvPicPr>
        <p:blipFill>
          <a:blip r:embed="rId13" cstate="print">
            <a:lum bright="80000" contrast="-80000"/>
          </a:blip>
          <a:srcRect/>
          <a:stretch>
            <a:fillRect/>
          </a:stretch>
        </p:blipFill>
        <p:spPr bwMode="auto">
          <a:xfrm>
            <a:off x="-381000" y="-1524000"/>
            <a:ext cx="10072688" cy="9413875"/>
          </a:xfrm>
          <a:prstGeom prst="rect">
            <a:avLst/>
          </a:prstGeom>
          <a:noFill/>
          <a:ln w="9525">
            <a:noFill/>
            <a:miter lim="800000"/>
            <a:headEnd/>
            <a:tailEnd/>
          </a:ln>
        </p:spPr>
      </p:pic>
      <p:sp>
        <p:nvSpPr>
          <p:cNvPr id="9219" name="Rectangle 2"/>
          <p:cNvSpPr>
            <a:spLocks noGrp="1" noChangeArrowheads="1"/>
          </p:cNvSpPr>
          <p:nvPr>
            <p:ph type="title"/>
          </p:nvPr>
        </p:nvSpPr>
        <p:spPr bwMode="auto">
          <a:xfrm>
            <a:off x="457200" y="45720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0" name="Rectangle 3"/>
          <p:cNvSpPr>
            <a:spLocks noGrp="1" noChangeArrowheads="1"/>
          </p:cNvSpPr>
          <p:nvPr>
            <p:ph type="body" idx="1"/>
          </p:nvPr>
        </p:nvSpPr>
        <p:spPr bwMode="auto">
          <a:xfrm>
            <a:off x="457200" y="12954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0" y="6477000"/>
            <a:ext cx="91440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Times New Roman" pitchFamily="18" charset="0"/>
        </a:defRPr>
      </a:lvl2pPr>
      <a:lvl3pPr algn="ctr" rtl="0" eaLnBrk="0" fontAlgn="base" hangingPunct="0">
        <a:spcBef>
          <a:spcPct val="0"/>
        </a:spcBef>
        <a:spcAft>
          <a:spcPct val="0"/>
        </a:spcAft>
        <a:defRPr sz="2400">
          <a:solidFill>
            <a:schemeClr val="tx2"/>
          </a:solidFill>
          <a:latin typeface="Times New Roman" pitchFamily="18" charset="0"/>
        </a:defRPr>
      </a:lvl3pPr>
      <a:lvl4pPr algn="ctr" rtl="0" eaLnBrk="0" fontAlgn="base" hangingPunct="0">
        <a:spcBef>
          <a:spcPct val="0"/>
        </a:spcBef>
        <a:spcAft>
          <a:spcPct val="0"/>
        </a:spcAft>
        <a:defRPr sz="2400">
          <a:solidFill>
            <a:schemeClr val="tx2"/>
          </a:solidFill>
          <a:latin typeface="Times New Roman" pitchFamily="18" charset="0"/>
        </a:defRPr>
      </a:lvl4pPr>
      <a:lvl5pPr algn="ctr" rtl="0" eaLnBrk="0" fontAlgn="base" hangingPunct="0">
        <a:spcBef>
          <a:spcPct val="0"/>
        </a:spcBef>
        <a:spcAft>
          <a:spcPct val="0"/>
        </a:spcAft>
        <a:defRPr sz="2400">
          <a:solidFill>
            <a:schemeClr val="tx2"/>
          </a:solidFill>
          <a:latin typeface="Times New Roman" pitchFamily="18" charset="0"/>
        </a:defRPr>
      </a:lvl5pPr>
      <a:lvl6pPr marL="457200" algn="ctr" rtl="0" fontAlgn="base">
        <a:spcBef>
          <a:spcPct val="0"/>
        </a:spcBef>
        <a:spcAft>
          <a:spcPct val="0"/>
        </a:spcAft>
        <a:defRPr sz="2400">
          <a:solidFill>
            <a:schemeClr val="tx2"/>
          </a:solidFill>
          <a:latin typeface="Times New Roman" pitchFamily="18" charset="0"/>
        </a:defRPr>
      </a:lvl6pPr>
      <a:lvl7pPr marL="914400" algn="ctr" rtl="0" fontAlgn="base">
        <a:spcBef>
          <a:spcPct val="0"/>
        </a:spcBef>
        <a:spcAft>
          <a:spcPct val="0"/>
        </a:spcAft>
        <a:defRPr sz="2400">
          <a:solidFill>
            <a:schemeClr val="tx2"/>
          </a:solidFill>
          <a:latin typeface="Times New Roman" pitchFamily="18" charset="0"/>
        </a:defRPr>
      </a:lvl7pPr>
      <a:lvl8pPr marL="1371600" algn="ctr" rtl="0" fontAlgn="base">
        <a:spcBef>
          <a:spcPct val="0"/>
        </a:spcBef>
        <a:spcAft>
          <a:spcPct val="0"/>
        </a:spcAft>
        <a:defRPr sz="2400">
          <a:solidFill>
            <a:schemeClr val="tx2"/>
          </a:solidFill>
          <a:latin typeface="Times New Roman" pitchFamily="18" charset="0"/>
        </a:defRPr>
      </a:lvl8pPr>
      <a:lvl9pPr marL="1828800" algn="ctr" rtl="0" fontAlgn="base">
        <a:spcBef>
          <a:spcPct val="0"/>
        </a:spcBef>
        <a:spcAft>
          <a:spcPct val="0"/>
        </a:spcAft>
        <a:defRPr sz="2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q"/>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Ø"/>
        <a:defRPr sz="16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Ø"/>
        <a:defRPr sz="14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Ø"/>
        <a:defRPr sz="1400">
          <a:solidFill>
            <a:schemeClr val="tx1"/>
          </a:solidFill>
          <a:latin typeface="+mn-lt"/>
        </a:defRPr>
      </a:lvl5pPr>
      <a:lvl6pPr marL="2514600" indent="-228600" algn="l" rtl="0" fontAlgn="base">
        <a:spcBef>
          <a:spcPct val="20000"/>
        </a:spcBef>
        <a:spcAft>
          <a:spcPct val="0"/>
        </a:spcAft>
        <a:buFont typeface="Wingdings" pitchFamily="2" charset="2"/>
        <a:buChar char="Ø"/>
        <a:defRPr sz="1400">
          <a:solidFill>
            <a:schemeClr val="tx1"/>
          </a:solidFill>
          <a:latin typeface="+mn-lt"/>
        </a:defRPr>
      </a:lvl6pPr>
      <a:lvl7pPr marL="2971800" indent="-228600" algn="l" rtl="0" fontAlgn="base">
        <a:spcBef>
          <a:spcPct val="20000"/>
        </a:spcBef>
        <a:spcAft>
          <a:spcPct val="0"/>
        </a:spcAft>
        <a:buFont typeface="Wingdings" pitchFamily="2" charset="2"/>
        <a:buChar char="Ø"/>
        <a:defRPr sz="1400">
          <a:solidFill>
            <a:schemeClr val="tx1"/>
          </a:solidFill>
          <a:latin typeface="+mn-lt"/>
        </a:defRPr>
      </a:lvl7pPr>
      <a:lvl8pPr marL="3429000" indent="-228600" algn="l" rtl="0" fontAlgn="base">
        <a:spcBef>
          <a:spcPct val="20000"/>
        </a:spcBef>
        <a:spcAft>
          <a:spcPct val="0"/>
        </a:spcAft>
        <a:buFont typeface="Wingdings" pitchFamily="2" charset="2"/>
        <a:buChar char="Ø"/>
        <a:defRPr sz="1400">
          <a:solidFill>
            <a:schemeClr val="tx1"/>
          </a:solidFill>
          <a:latin typeface="+mn-lt"/>
        </a:defRPr>
      </a:lvl8pPr>
      <a:lvl9pPr marL="3886200" indent="-228600" algn="l" rtl="0" fontAlgn="base">
        <a:spcBef>
          <a:spcPct val="20000"/>
        </a:spcBef>
        <a:spcAft>
          <a:spcPct val="0"/>
        </a:spcAft>
        <a:buFont typeface="Wingdings" pitchFamily="2" charset="2"/>
        <a:buChar char="Ø"/>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45FBFB32-77E9-44E1-9840-D0B60A6092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 id="2147484072" r:id="rId13"/>
    <p:sldLayoutId id="2147484109" r:id="rId14"/>
    <p:sldLayoutId id="214748412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7" descr="pn12posterpicture"/>
          <p:cNvPicPr>
            <a:picLocks noChangeAspect="1" noChangeArrowheads="1"/>
          </p:cNvPicPr>
          <p:nvPr/>
        </p:nvPicPr>
        <p:blipFill>
          <a:blip r:embed="rId13" cstate="print">
            <a:lum bright="80000" contrast="-80000"/>
          </a:blip>
          <a:srcRect/>
          <a:stretch>
            <a:fillRect/>
          </a:stretch>
        </p:blipFill>
        <p:spPr bwMode="auto">
          <a:xfrm>
            <a:off x="-381000" y="-1524000"/>
            <a:ext cx="10072688" cy="9413875"/>
          </a:xfrm>
          <a:prstGeom prst="rect">
            <a:avLst/>
          </a:prstGeom>
          <a:noFill/>
          <a:ln w="9525">
            <a:noFill/>
            <a:miter lim="800000"/>
            <a:headEnd/>
            <a:tailEnd/>
          </a:ln>
        </p:spPr>
      </p:pic>
      <p:sp>
        <p:nvSpPr>
          <p:cNvPr id="11267" name="Rectangle 2"/>
          <p:cNvSpPr>
            <a:spLocks noGrp="1" noChangeArrowheads="1"/>
          </p:cNvSpPr>
          <p:nvPr>
            <p:ph type="title"/>
          </p:nvPr>
        </p:nvSpPr>
        <p:spPr bwMode="auto">
          <a:xfrm>
            <a:off x="457200" y="45720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8" name="Rectangle 3"/>
          <p:cNvSpPr>
            <a:spLocks noGrp="1" noChangeArrowheads="1"/>
          </p:cNvSpPr>
          <p:nvPr>
            <p:ph type="body" idx="1"/>
          </p:nvPr>
        </p:nvSpPr>
        <p:spPr bwMode="auto">
          <a:xfrm>
            <a:off x="457200" y="12954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0" y="6477000"/>
            <a:ext cx="91440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rgbClr val="000000"/>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Times New Roman" pitchFamily="18" charset="0"/>
        </a:defRPr>
      </a:lvl2pPr>
      <a:lvl3pPr algn="ctr" rtl="0" eaLnBrk="0" fontAlgn="base" hangingPunct="0">
        <a:spcBef>
          <a:spcPct val="0"/>
        </a:spcBef>
        <a:spcAft>
          <a:spcPct val="0"/>
        </a:spcAft>
        <a:defRPr sz="2400">
          <a:solidFill>
            <a:schemeClr val="tx2"/>
          </a:solidFill>
          <a:latin typeface="Times New Roman" pitchFamily="18" charset="0"/>
        </a:defRPr>
      </a:lvl3pPr>
      <a:lvl4pPr algn="ctr" rtl="0" eaLnBrk="0" fontAlgn="base" hangingPunct="0">
        <a:spcBef>
          <a:spcPct val="0"/>
        </a:spcBef>
        <a:spcAft>
          <a:spcPct val="0"/>
        </a:spcAft>
        <a:defRPr sz="2400">
          <a:solidFill>
            <a:schemeClr val="tx2"/>
          </a:solidFill>
          <a:latin typeface="Times New Roman" pitchFamily="18" charset="0"/>
        </a:defRPr>
      </a:lvl4pPr>
      <a:lvl5pPr algn="ctr" rtl="0" eaLnBrk="0" fontAlgn="base" hangingPunct="0">
        <a:spcBef>
          <a:spcPct val="0"/>
        </a:spcBef>
        <a:spcAft>
          <a:spcPct val="0"/>
        </a:spcAft>
        <a:defRPr sz="2400">
          <a:solidFill>
            <a:schemeClr val="tx2"/>
          </a:solidFill>
          <a:latin typeface="Times New Roman" pitchFamily="18" charset="0"/>
        </a:defRPr>
      </a:lvl5pPr>
      <a:lvl6pPr marL="457200" algn="ctr" rtl="0" fontAlgn="base">
        <a:spcBef>
          <a:spcPct val="0"/>
        </a:spcBef>
        <a:spcAft>
          <a:spcPct val="0"/>
        </a:spcAft>
        <a:defRPr sz="2400">
          <a:solidFill>
            <a:schemeClr val="tx2"/>
          </a:solidFill>
          <a:latin typeface="Times New Roman" pitchFamily="18" charset="0"/>
        </a:defRPr>
      </a:lvl6pPr>
      <a:lvl7pPr marL="914400" algn="ctr" rtl="0" fontAlgn="base">
        <a:spcBef>
          <a:spcPct val="0"/>
        </a:spcBef>
        <a:spcAft>
          <a:spcPct val="0"/>
        </a:spcAft>
        <a:defRPr sz="2400">
          <a:solidFill>
            <a:schemeClr val="tx2"/>
          </a:solidFill>
          <a:latin typeface="Times New Roman" pitchFamily="18" charset="0"/>
        </a:defRPr>
      </a:lvl7pPr>
      <a:lvl8pPr marL="1371600" algn="ctr" rtl="0" fontAlgn="base">
        <a:spcBef>
          <a:spcPct val="0"/>
        </a:spcBef>
        <a:spcAft>
          <a:spcPct val="0"/>
        </a:spcAft>
        <a:defRPr sz="2400">
          <a:solidFill>
            <a:schemeClr val="tx2"/>
          </a:solidFill>
          <a:latin typeface="Times New Roman" pitchFamily="18" charset="0"/>
        </a:defRPr>
      </a:lvl8pPr>
      <a:lvl9pPr marL="1828800" algn="ctr" rtl="0" fontAlgn="base">
        <a:spcBef>
          <a:spcPct val="0"/>
        </a:spcBef>
        <a:spcAft>
          <a:spcPct val="0"/>
        </a:spcAft>
        <a:defRPr sz="2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q"/>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Ø"/>
        <a:defRPr sz="16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Ø"/>
        <a:defRPr sz="14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Ø"/>
        <a:defRPr sz="1400">
          <a:solidFill>
            <a:schemeClr val="tx1"/>
          </a:solidFill>
          <a:latin typeface="+mn-lt"/>
        </a:defRPr>
      </a:lvl5pPr>
      <a:lvl6pPr marL="2514600" indent="-228600" algn="l" rtl="0" fontAlgn="base">
        <a:spcBef>
          <a:spcPct val="20000"/>
        </a:spcBef>
        <a:spcAft>
          <a:spcPct val="0"/>
        </a:spcAft>
        <a:buFont typeface="Wingdings" pitchFamily="2" charset="2"/>
        <a:buChar char="Ø"/>
        <a:defRPr sz="1400">
          <a:solidFill>
            <a:schemeClr val="tx1"/>
          </a:solidFill>
          <a:latin typeface="+mn-lt"/>
        </a:defRPr>
      </a:lvl6pPr>
      <a:lvl7pPr marL="2971800" indent="-228600" algn="l" rtl="0" fontAlgn="base">
        <a:spcBef>
          <a:spcPct val="20000"/>
        </a:spcBef>
        <a:spcAft>
          <a:spcPct val="0"/>
        </a:spcAft>
        <a:buFont typeface="Wingdings" pitchFamily="2" charset="2"/>
        <a:buChar char="Ø"/>
        <a:defRPr sz="1400">
          <a:solidFill>
            <a:schemeClr val="tx1"/>
          </a:solidFill>
          <a:latin typeface="+mn-lt"/>
        </a:defRPr>
      </a:lvl7pPr>
      <a:lvl8pPr marL="3429000" indent="-228600" algn="l" rtl="0" fontAlgn="base">
        <a:spcBef>
          <a:spcPct val="20000"/>
        </a:spcBef>
        <a:spcAft>
          <a:spcPct val="0"/>
        </a:spcAft>
        <a:buFont typeface="Wingdings" pitchFamily="2" charset="2"/>
        <a:buChar char="Ø"/>
        <a:defRPr sz="1400">
          <a:solidFill>
            <a:schemeClr val="tx1"/>
          </a:solidFill>
          <a:latin typeface="+mn-lt"/>
        </a:defRPr>
      </a:lvl8pPr>
      <a:lvl9pPr marL="3886200" indent="-228600" algn="l" rtl="0" fontAlgn="base">
        <a:spcBef>
          <a:spcPct val="20000"/>
        </a:spcBef>
        <a:spcAft>
          <a:spcPct val="0"/>
        </a:spcAft>
        <a:buFont typeface="Wingdings" pitchFamily="2" charset="2"/>
        <a:buChar char="Ø"/>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0" name="Picture 7" descr="pn12posterpicture"/>
          <p:cNvPicPr>
            <a:picLocks noChangeAspect="1" noChangeArrowheads="1"/>
          </p:cNvPicPr>
          <p:nvPr/>
        </p:nvPicPr>
        <p:blipFill>
          <a:blip r:embed="rId13" cstate="print">
            <a:lum bright="80000" contrast="-80000"/>
          </a:blip>
          <a:srcRect/>
          <a:stretch>
            <a:fillRect/>
          </a:stretch>
        </p:blipFill>
        <p:spPr bwMode="auto">
          <a:xfrm>
            <a:off x="-381000" y="-1524000"/>
            <a:ext cx="10072688" cy="9413875"/>
          </a:xfrm>
          <a:prstGeom prst="rect">
            <a:avLst/>
          </a:prstGeom>
          <a:noFill/>
          <a:ln w="9525">
            <a:noFill/>
            <a:miter lim="800000"/>
            <a:headEnd/>
            <a:tailEnd/>
          </a:ln>
        </p:spPr>
      </p:pic>
      <p:sp>
        <p:nvSpPr>
          <p:cNvPr id="12291" name="Rectangle 2"/>
          <p:cNvSpPr>
            <a:spLocks noGrp="1" noChangeArrowheads="1"/>
          </p:cNvSpPr>
          <p:nvPr>
            <p:ph type="title"/>
          </p:nvPr>
        </p:nvSpPr>
        <p:spPr bwMode="auto">
          <a:xfrm>
            <a:off x="457200" y="45720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2" name="Rectangle 3"/>
          <p:cNvSpPr>
            <a:spLocks noGrp="1" noChangeArrowheads="1"/>
          </p:cNvSpPr>
          <p:nvPr>
            <p:ph type="body" idx="1"/>
          </p:nvPr>
        </p:nvSpPr>
        <p:spPr bwMode="auto">
          <a:xfrm>
            <a:off x="457200" y="12954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0" y="6477000"/>
            <a:ext cx="91440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rgbClr val="000000"/>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Lst>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Times New Roman" pitchFamily="18" charset="0"/>
        </a:defRPr>
      </a:lvl2pPr>
      <a:lvl3pPr algn="ctr" rtl="0" eaLnBrk="0" fontAlgn="base" hangingPunct="0">
        <a:spcBef>
          <a:spcPct val="0"/>
        </a:spcBef>
        <a:spcAft>
          <a:spcPct val="0"/>
        </a:spcAft>
        <a:defRPr sz="2400">
          <a:solidFill>
            <a:schemeClr val="tx2"/>
          </a:solidFill>
          <a:latin typeface="Times New Roman" pitchFamily="18" charset="0"/>
        </a:defRPr>
      </a:lvl3pPr>
      <a:lvl4pPr algn="ctr" rtl="0" eaLnBrk="0" fontAlgn="base" hangingPunct="0">
        <a:spcBef>
          <a:spcPct val="0"/>
        </a:spcBef>
        <a:spcAft>
          <a:spcPct val="0"/>
        </a:spcAft>
        <a:defRPr sz="2400">
          <a:solidFill>
            <a:schemeClr val="tx2"/>
          </a:solidFill>
          <a:latin typeface="Times New Roman" pitchFamily="18" charset="0"/>
        </a:defRPr>
      </a:lvl4pPr>
      <a:lvl5pPr algn="ctr" rtl="0" eaLnBrk="0" fontAlgn="base" hangingPunct="0">
        <a:spcBef>
          <a:spcPct val="0"/>
        </a:spcBef>
        <a:spcAft>
          <a:spcPct val="0"/>
        </a:spcAft>
        <a:defRPr sz="2400">
          <a:solidFill>
            <a:schemeClr val="tx2"/>
          </a:solidFill>
          <a:latin typeface="Times New Roman" pitchFamily="18" charset="0"/>
        </a:defRPr>
      </a:lvl5pPr>
      <a:lvl6pPr marL="457200" algn="ctr" rtl="0" fontAlgn="base">
        <a:spcBef>
          <a:spcPct val="0"/>
        </a:spcBef>
        <a:spcAft>
          <a:spcPct val="0"/>
        </a:spcAft>
        <a:defRPr sz="2400">
          <a:solidFill>
            <a:schemeClr val="tx2"/>
          </a:solidFill>
          <a:latin typeface="Times New Roman" pitchFamily="18" charset="0"/>
        </a:defRPr>
      </a:lvl6pPr>
      <a:lvl7pPr marL="914400" algn="ctr" rtl="0" fontAlgn="base">
        <a:spcBef>
          <a:spcPct val="0"/>
        </a:spcBef>
        <a:spcAft>
          <a:spcPct val="0"/>
        </a:spcAft>
        <a:defRPr sz="2400">
          <a:solidFill>
            <a:schemeClr val="tx2"/>
          </a:solidFill>
          <a:latin typeface="Times New Roman" pitchFamily="18" charset="0"/>
        </a:defRPr>
      </a:lvl7pPr>
      <a:lvl8pPr marL="1371600" algn="ctr" rtl="0" fontAlgn="base">
        <a:spcBef>
          <a:spcPct val="0"/>
        </a:spcBef>
        <a:spcAft>
          <a:spcPct val="0"/>
        </a:spcAft>
        <a:defRPr sz="2400">
          <a:solidFill>
            <a:schemeClr val="tx2"/>
          </a:solidFill>
          <a:latin typeface="Times New Roman" pitchFamily="18" charset="0"/>
        </a:defRPr>
      </a:lvl8pPr>
      <a:lvl9pPr marL="1828800" algn="ctr" rtl="0" fontAlgn="base">
        <a:spcBef>
          <a:spcPct val="0"/>
        </a:spcBef>
        <a:spcAft>
          <a:spcPct val="0"/>
        </a:spcAft>
        <a:defRPr sz="2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q"/>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Ø"/>
        <a:defRPr sz="16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Ø"/>
        <a:defRPr sz="14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Ø"/>
        <a:defRPr sz="1400">
          <a:solidFill>
            <a:schemeClr val="tx1"/>
          </a:solidFill>
          <a:latin typeface="+mn-lt"/>
        </a:defRPr>
      </a:lvl5pPr>
      <a:lvl6pPr marL="2514600" indent="-228600" algn="l" rtl="0" fontAlgn="base">
        <a:spcBef>
          <a:spcPct val="20000"/>
        </a:spcBef>
        <a:spcAft>
          <a:spcPct val="0"/>
        </a:spcAft>
        <a:buFont typeface="Wingdings" pitchFamily="2" charset="2"/>
        <a:buChar char="Ø"/>
        <a:defRPr sz="1400">
          <a:solidFill>
            <a:schemeClr val="tx1"/>
          </a:solidFill>
          <a:latin typeface="+mn-lt"/>
        </a:defRPr>
      </a:lvl6pPr>
      <a:lvl7pPr marL="2971800" indent="-228600" algn="l" rtl="0" fontAlgn="base">
        <a:spcBef>
          <a:spcPct val="20000"/>
        </a:spcBef>
        <a:spcAft>
          <a:spcPct val="0"/>
        </a:spcAft>
        <a:buFont typeface="Wingdings" pitchFamily="2" charset="2"/>
        <a:buChar char="Ø"/>
        <a:defRPr sz="1400">
          <a:solidFill>
            <a:schemeClr val="tx1"/>
          </a:solidFill>
          <a:latin typeface="+mn-lt"/>
        </a:defRPr>
      </a:lvl7pPr>
      <a:lvl8pPr marL="3429000" indent="-228600" algn="l" rtl="0" fontAlgn="base">
        <a:spcBef>
          <a:spcPct val="20000"/>
        </a:spcBef>
        <a:spcAft>
          <a:spcPct val="0"/>
        </a:spcAft>
        <a:buFont typeface="Wingdings" pitchFamily="2" charset="2"/>
        <a:buChar char="Ø"/>
        <a:defRPr sz="1400">
          <a:solidFill>
            <a:schemeClr val="tx1"/>
          </a:solidFill>
          <a:latin typeface="+mn-lt"/>
        </a:defRPr>
      </a:lvl8pPr>
      <a:lvl9pPr marL="3886200" indent="-228600" algn="l" rtl="0" fontAlgn="base">
        <a:spcBef>
          <a:spcPct val="20000"/>
        </a:spcBef>
        <a:spcAft>
          <a:spcPct val="0"/>
        </a:spcAft>
        <a:buFont typeface="Wingdings" pitchFamily="2" charset="2"/>
        <a:buChar char="Ø"/>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21451CC6-3AB0-5040-811C-6B57CA1D8CB9}" type="datetimeFigureOut">
              <a:rPr lang="en-US" smtClean="0">
                <a:solidFill>
                  <a:prstClr val="black">
                    <a:tint val="75000"/>
                  </a:prstClr>
                </a:solidFill>
                <a:latin typeface="Comic Sans MS"/>
              </a:rPr>
              <a:pPr defTabSz="457200" fontAlgn="auto">
                <a:spcBef>
                  <a:spcPts val="0"/>
                </a:spcBef>
                <a:spcAft>
                  <a:spcPts val="0"/>
                </a:spcAft>
              </a:pPr>
              <a:t>9/9/2011</a:t>
            </a:fld>
            <a:endParaRPr lang="en-US">
              <a:solidFill>
                <a:prstClr val="black">
                  <a:tint val="75000"/>
                </a:prstClr>
              </a:solidFill>
              <a:latin typeface="Comic Sans M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omic Sans M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A29CDF0D-D971-CB4C-ADC0-F49D4C5DDD50}" type="slidenum">
              <a:rPr lang="en-US" smtClean="0">
                <a:solidFill>
                  <a:prstClr val="black">
                    <a:tint val="75000"/>
                  </a:prstClr>
                </a:solidFill>
                <a:latin typeface="Comic Sans MS"/>
              </a:rPr>
              <a:pPr defTabSz="457200" fontAlgn="auto">
                <a:spcBef>
                  <a:spcPts val="0"/>
                </a:spcBef>
                <a:spcAft>
                  <a:spcPts val="0"/>
                </a:spcAft>
              </a:pPr>
              <a:t>‹#›</a:t>
            </a:fld>
            <a:endParaRPr lang="en-US">
              <a:solidFill>
                <a:prstClr val="black">
                  <a:tint val="75000"/>
                </a:prstClr>
              </a:solidFill>
              <a:latin typeface="Comic Sans MS"/>
            </a:endParaRPr>
          </a:p>
        </p:txBody>
      </p:sp>
    </p:spTree>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9.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9.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9.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1.jpeg"/><Relationship Id="rId1" Type="http://schemas.openxmlformats.org/officeDocument/2006/relationships/slideLayout" Target="../slideLayouts/slideLayout29.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pn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9.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9.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6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9.xml"/><Relationship Id="rId5" Type="http://schemas.openxmlformats.org/officeDocument/2006/relationships/image" Target="../media/image51.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4.xml"/><Relationship Id="rId1" Type="http://schemas.openxmlformats.org/officeDocument/2006/relationships/vmlDrawing" Target="../drawings/vmlDrawing1.vml"/><Relationship Id="rId5" Type="http://schemas.openxmlformats.org/officeDocument/2006/relationships/image" Target="../media/image56.png"/><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29.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39.jpeg"/><Relationship Id="rId1" Type="http://schemas.openxmlformats.org/officeDocument/2006/relationships/slideLayout" Target="../slideLayouts/slideLayout29.xml"/><Relationship Id="rId5" Type="http://schemas.openxmlformats.org/officeDocument/2006/relationships/image" Target="../media/image20.jpeg"/><Relationship Id="rId4" Type="http://schemas.openxmlformats.org/officeDocument/2006/relationships/image" Target="../media/image64.jpeg"/></Relationships>
</file>

<file path=ppt/slides/_rels/slide2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9.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25147"/>
            <a:ext cx="7848600" cy="3508653"/>
          </a:xfrm>
          <a:prstGeom prst="rect">
            <a:avLst/>
          </a:prstGeom>
          <a:noFill/>
        </p:spPr>
        <p:txBody>
          <a:bodyPr wrap="square" rtlCol="0">
            <a:spAutoFit/>
          </a:bodyPr>
          <a:lstStyle/>
          <a:p>
            <a:pPr algn="ctr"/>
            <a:r>
              <a:rPr lang="en-US" sz="3600" dirty="0" smtClean="0"/>
              <a:t>EIC Physics Goals</a:t>
            </a:r>
          </a:p>
          <a:p>
            <a:pPr algn="ctr"/>
            <a:r>
              <a:rPr lang="en-US" sz="3600" dirty="0" smtClean="0"/>
              <a:t>“A view from Jefferson Lab</a:t>
            </a:r>
            <a:r>
              <a:rPr lang="en-US" sz="3600" dirty="0" smtClean="0"/>
              <a:t>”</a:t>
            </a:r>
          </a:p>
          <a:p>
            <a:pPr algn="ctr"/>
            <a:r>
              <a:rPr lang="en-US" sz="2400" dirty="0" smtClean="0"/>
              <a:t>+ a few slides on the accelerator/interaction region efforts</a:t>
            </a:r>
            <a:endParaRPr lang="en-US" sz="2400" dirty="0" smtClean="0"/>
          </a:p>
          <a:p>
            <a:pPr algn="ctr"/>
            <a:endParaRPr lang="en-US" sz="3600" dirty="0" smtClean="0"/>
          </a:p>
          <a:p>
            <a:pPr algn="ctr"/>
            <a:r>
              <a:rPr lang="en-US" sz="2400" dirty="0" smtClean="0"/>
              <a:t>Rolf </a:t>
            </a:r>
            <a:r>
              <a:rPr lang="en-US" sz="2400" dirty="0" err="1" smtClean="0"/>
              <a:t>Ent</a:t>
            </a:r>
            <a:r>
              <a:rPr lang="en-US" sz="2400" dirty="0" smtClean="0"/>
              <a:t> – Jefferson Lab</a:t>
            </a:r>
          </a:p>
          <a:p>
            <a:pPr algn="ctr"/>
            <a:endParaRPr lang="en-US" dirty="0" smtClean="0"/>
          </a:p>
          <a:p>
            <a:pPr algn="ctr"/>
            <a:r>
              <a:rPr lang="en-US" sz="2400" dirty="0" smtClean="0"/>
              <a:t> PHENIX Workshop, September 9</a:t>
            </a:r>
            <a:r>
              <a:rPr lang="en-US" sz="2400" baseline="30000" dirty="0" smtClean="0"/>
              <a:t>th</a:t>
            </a:r>
            <a:r>
              <a:rPr lang="en-US" sz="2400" dirty="0" smtClean="0"/>
              <a:t> 2011</a:t>
            </a:r>
            <a:endParaRPr lang="en-US" sz="2400" dirty="0"/>
          </a:p>
        </p:txBody>
      </p:sp>
      <p:pic>
        <p:nvPicPr>
          <p:cNvPr id="3" name="Picture 3" descr="EIClogo.png"/>
          <p:cNvPicPr>
            <a:picLocks noChangeAspect="1"/>
          </p:cNvPicPr>
          <p:nvPr/>
        </p:nvPicPr>
        <p:blipFill>
          <a:blip r:embed="rId2" cstate="print"/>
          <a:srcRect/>
          <a:stretch>
            <a:fillRect/>
          </a:stretch>
        </p:blipFill>
        <p:spPr bwMode="auto">
          <a:xfrm>
            <a:off x="7162800" y="4419600"/>
            <a:ext cx="1752600" cy="1711288"/>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2337898" y="4038600"/>
            <a:ext cx="2081702" cy="2381590"/>
          </a:xfrm>
          <a:prstGeom prst="rect">
            <a:avLst/>
          </a:prstGeom>
          <a:noFill/>
          <a:ln w="9525">
            <a:noFill/>
            <a:miter lim="800000"/>
            <a:headEnd/>
            <a:tailEnd/>
          </a:ln>
        </p:spPr>
      </p:pic>
      <p:pic>
        <p:nvPicPr>
          <p:cNvPr id="9" name="Picture 4"/>
          <p:cNvPicPr>
            <a:picLocks noChangeAspect="1" noChangeArrowheads="1"/>
          </p:cNvPicPr>
          <p:nvPr/>
        </p:nvPicPr>
        <p:blipFill>
          <a:blip r:embed="rId4" cstate="print"/>
          <a:srcRect/>
          <a:stretch>
            <a:fillRect/>
          </a:stretch>
        </p:blipFill>
        <p:spPr bwMode="auto">
          <a:xfrm>
            <a:off x="457200" y="4343400"/>
            <a:ext cx="1553259" cy="1911000"/>
          </a:xfrm>
          <a:prstGeom prst="rect">
            <a:avLst/>
          </a:prstGeom>
          <a:noFill/>
          <a:ln w="9525">
            <a:noFill/>
            <a:miter lim="800000"/>
            <a:headEnd/>
            <a:tailEnd/>
          </a:ln>
        </p:spPr>
      </p:pic>
      <p:pic>
        <p:nvPicPr>
          <p:cNvPr id="6146" name="Picture 2"/>
          <p:cNvPicPr>
            <a:picLocks noChangeAspect="1" noChangeArrowheads="1"/>
          </p:cNvPicPr>
          <p:nvPr/>
        </p:nvPicPr>
        <p:blipFill>
          <a:blip r:embed="rId5" cstate="print"/>
          <a:srcRect/>
          <a:stretch>
            <a:fillRect/>
          </a:stretch>
        </p:blipFill>
        <p:spPr bwMode="auto">
          <a:xfrm>
            <a:off x="4724400" y="3810000"/>
            <a:ext cx="2245995" cy="29132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2"/>
          <p:cNvSpPr txBox="1">
            <a:spLocks noChangeArrowheads="1"/>
          </p:cNvSpPr>
          <p:nvPr/>
        </p:nvSpPr>
        <p:spPr bwMode="auto">
          <a:xfrm>
            <a:off x="184150" y="25400"/>
            <a:ext cx="8884163" cy="707886"/>
          </a:xfrm>
          <a:prstGeom prst="rect">
            <a:avLst/>
          </a:prstGeom>
          <a:noFill/>
          <a:ln w="9525">
            <a:noFill/>
            <a:miter lim="800000"/>
            <a:headEnd/>
            <a:tailEnd/>
          </a:ln>
        </p:spPr>
        <p:txBody>
          <a:bodyPr wrap="none">
            <a:spAutoFit/>
          </a:bodyPr>
          <a:lstStyle/>
          <a:p>
            <a:pPr>
              <a:defRPr/>
            </a:pPr>
            <a:r>
              <a:rPr lang="en-US" sz="4000" b="1" dirty="0">
                <a:solidFill>
                  <a:srgbClr val="FF0000"/>
                </a:solidFill>
                <a:latin typeface="+mn-lt"/>
                <a:ea typeface="ＭＳ Ｐゴシック" pitchFamily="1" charset="-128"/>
              </a:rPr>
              <a:t>Transverse Quark &amp; Gluon Imaging</a:t>
            </a:r>
          </a:p>
        </p:txBody>
      </p:sp>
      <p:sp>
        <p:nvSpPr>
          <p:cNvPr id="34819" name="TextBox 3"/>
          <p:cNvSpPr txBox="1">
            <a:spLocks noChangeArrowheads="1"/>
          </p:cNvSpPr>
          <p:nvPr/>
        </p:nvSpPr>
        <p:spPr bwMode="auto">
          <a:xfrm>
            <a:off x="152400" y="849313"/>
            <a:ext cx="8813800" cy="1016000"/>
          </a:xfrm>
          <a:prstGeom prst="rect">
            <a:avLst/>
          </a:prstGeom>
          <a:noFill/>
          <a:ln w="9525">
            <a:noFill/>
            <a:miter lim="800000"/>
            <a:headEnd/>
            <a:tailEnd/>
          </a:ln>
        </p:spPr>
        <p:txBody>
          <a:bodyPr wrap="none">
            <a:spAutoFit/>
          </a:bodyPr>
          <a:lstStyle/>
          <a:p>
            <a:pPr>
              <a:defRPr/>
            </a:pPr>
            <a:r>
              <a:rPr lang="en-US" sz="2000" dirty="0">
                <a:latin typeface="+mn-lt"/>
                <a:ea typeface="ＭＳ Ｐゴシック" pitchFamily="1" charset="-128"/>
              </a:rPr>
              <a:t>Deep exclusive measurements in </a:t>
            </a:r>
            <a:r>
              <a:rPr lang="en-US" sz="2000" dirty="0" err="1">
                <a:latin typeface="+mn-lt"/>
                <a:ea typeface="ＭＳ Ｐゴシック" pitchFamily="1" charset="-128"/>
              </a:rPr>
              <a:t>ep</a:t>
            </a:r>
            <a:r>
              <a:rPr lang="en-US" sz="2000" dirty="0">
                <a:latin typeface="+mn-lt"/>
                <a:ea typeface="ＭＳ Ｐゴシック" pitchFamily="1" charset="-128"/>
              </a:rPr>
              <a:t>/</a:t>
            </a:r>
            <a:r>
              <a:rPr lang="en-US" sz="2000" dirty="0" err="1">
                <a:latin typeface="+mn-lt"/>
                <a:ea typeface="ＭＳ Ｐゴシック" pitchFamily="1" charset="-128"/>
              </a:rPr>
              <a:t>eA</a:t>
            </a:r>
            <a:r>
              <a:rPr lang="en-US" sz="2000" dirty="0">
                <a:latin typeface="+mn-lt"/>
                <a:ea typeface="ＭＳ Ｐゴシック" pitchFamily="1" charset="-128"/>
              </a:rPr>
              <a:t> with an EIC:</a:t>
            </a:r>
          </a:p>
          <a:p>
            <a:pPr>
              <a:defRPr/>
            </a:pPr>
            <a:r>
              <a:rPr lang="en-US" sz="2000" dirty="0">
                <a:latin typeface="+mn-lt"/>
                <a:ea typeface="ＭＳ Ｐゴシック" pitchFamily="1" charset="-128"/>
              </a:rPr>
              <a:t>	diffractive:	transverse gluon imaging	J/</a:t>
            </a:r>
            <a:r>
              <a:rPr lang="en-US" sz="2000" dirty="0">
                <a:latin typeface="Symbol" pitchFamily="18" charset="2"/>
                <a:ea typeface="ＭＳ Ｐゴシック" pitchFamily="1" charset="-128"/>
              </a:rPr>
              <a:t>y</a:t>
            </a:r>
            <a:r>
              <a:rPr lang="en-US" sz="2000" dirty="0">
                <a:latin typeface="+mn-lt"/>
                <a:ea typeface="ＭＳ Ｐゴシック" pitchFamily="1" charset="-128"/>
              </a:rPr>
              <a:t>, </a:t>
            </a:r>
            <a:r>
              <a:rPr lang="en-US" sz="2000" dirty="0">
                <a:latin typeface="Symbol" pitchFamily="18" charset="2"/>
                <a:ea typeface="ＭＳ Ｐゴシック" pitchFamily="1" charset="-128"/>
              </a:rPr>
              <a:t>f</a:t>
            </a:r>
            <a:r>
              <a:rPr lang="en-US" sz="2000" dirty="0">
                <a:latin typeface="+mn-lt"/>
                <a:ea typeface="ＭＳ Ｐゴシック" pitchFamily="1" charset="-128"/>
              </a:rPr>
              <a:t>, </a:t>
            </a:r>
            <a:r>
              <a:rPr lang="en-US" sz="2000" dirty="0" err="1">
                <a:latin typeface="Symbol" pitchFamily="18" charset="2"/>
                <a:ea typeface="ＭＳ Ｐゴシック" pitchFamily="1" charset="-128"/>
              </a:rPr>
              <a:t>r</a:t>
            </a:r>
            <a:r>
              <a:rPr lang="en-US" sz="2000" baseline="30000" dirty="0" err="1">
                <a:latin typeface="+mn-lt"/>
                <a:ea typeface="ＭＳ Ｐゴシック" pitchFamily="1" charset="-128"/>
              </a:rPr>
              <a:t>o</a:t>
            </a:r>
            <a:r>
              <a:rPr lang="en-US" sz="2000" dirty="0">
                <a:latin typeface="+mn-lt"/>
                <a:ea typeface="ＭＳ Ｐゴシック" pitchFamily="1" charset="-128"/>
              </a:rPr>
              <a:t>, </a:t>
            </a:r>
            <a:r>
              <a:rPr lang="en-US" sz="2000" dirty="0">
                <a:latin typeface="Symbol" pitchFamily="18" charset="2"/>
                <a:ea typeface="ＭＳ Ｐゴシック" pitchFamily="1" charset="-128"/>
              </a:rPr>
              <a:t>g</a:t>
            </a:r>
            <a:r>
              <a:rPr lang="en-US" sz="2000" dirty="0">
                <a:latin typeface="+mn-lt"/>
                <a:ea typeface="ＭＳ Ｐゴシック" pitchFamily="1" charset="-128"/>
              </a:rPr>
              <a:t> (DVCS)</a:t>
            </a:r>
          </a:p>
          <a:p>
            <a:pPr>
              <a:defRPr/>
            </a:pPr>
            <a:r>
              <a:rPr lang="en-US" sz="2000" dirty="0">
                <a:latin typeface="+mn-lt"/>
                <a:ea typeface="ＭＳ Ｐゴシック" pitchFamily="1" charset="-128"/>
              </a:rPr>
              <a:t>      non-diffractive:	quark spin/flavor structure	</a:t>
            </a:r>
            <a:r>
              <a:rPr lang="en-US" sz="2000" dirty="0">
                <a:latin typeface="Symbol" pitchFamily="18" charset="2"/>
                <a:ea typeface="ＭＳ Ｐゴシック" pitchFamily="1" charset="-128"/>
              </a:rPr>
              <a:t>p</a:t>
            </a:r>
            <a:r>
              <a:rPr lang="en-US" sz="2000" dirty="0">
                <a:latin typeface="+mn-lt"/>
                <a:ea typeface="ＭＳ Ｐゴシック" pitchFamily="1" charset="-128"/>
              </a:rPr>
              <a:t>, K, </a:t>
            </a:r>
            <a:r>
              <a:rPr lang="en-US" sz="2000" dirty="0">
                <a:latin typeface="Symbol" pitchFamily="18" charset="2"/>
                <a:ea typeface="ＭＳ Ｐゴシック" pitchFamily="1" charset="-128"/>
              </a:rPr>
              <a:t>r</a:t>
            </a:r>
            <a:r>
              <a:rPr lang="en-US" sz="2000" baseline="30000" dirty="0">
                <a:latin typeface="+mn-lt"/>
                <a:ea typeface="ＭＳ Ｐゴシック" pitchFamily="1" charset="-128"/>
              </a:rPr>
              <a:t>+</a:t>
            </a:r>
            <a:r>
              <a:rPr lang="en-US" sz="2000" dirty="0">
                <a:latin typeface="+mn-lt"/>
                <a:ea typeface="ＭＳ Ｐゴシック" pitchFamily="1" charset="-128"/>
              </a:rPr>
              <a:t>, …</a:t>
            </a:r>
          </a:p>
        </p:txBody>
      </p:sp>
      <p:grpSp>
        <p:nvGrpSpPr>
          <p:cNvPr id="2" name="Group 29"/>
          <p:cNvGrpSpPr>
            <a:grpSpLocks/>
          </p:cNvGrpSpPr>
          <p:nvPr/>
        </p:nvGrpSpPr>
        <p:grpSpPr bwMode="auto">
          <a:xfrm>
            <a:off x="1447800" y="1905000"/>
            <a:ext cx="7467600" cy="4572000"/>
            <a:chOff x="1447800" y="1943100"/>
            <a:chExt cx="7467600" cy="4572000"/>
          </a:xfrm>
        </p:grpSpPr>
        <p:sp>
          <p:nvSpPr>
            <p:cNvPr id="16" name="Rectangle 15"/>
            <p:cNvSpPr/>
            <p:nvPr/>
          </p:nvSpPr>
          <p:spPr>
            <a:xfrm>
              <a:off x="7543800" y="1981200"/>
              <a:ext cx="1371600" cy="43703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487" name="Picture 3"/>
            <p:cNvPicPr>
              <a:picLocks noChangeAspect="1" noChangeArrowheads="1"/>
            </p:cNvPicPr>
            <p:nvPr/>
          </p:nvPicPr>
          <p:blipFill>
            <a:blip r:embed="rId2" cstate="print"/>
            <a:srcRect/>
            <a:stretch>
              <a:fillRect/>
            </a:stretch>
          </p:blipFill>
          <p:spPr bwMode="auto">
            <a:xfrm>
              <a:off x="3067050" y="1943100"/>
              <a:ext cx="2952750" cy="3009900"/>
            </a:xfrm>
            <a:prstGeom prst="rect">
              <a:avLst/>
            </a:prstGeom>
            <a:solidFill>
              <a:schemeClr val="bg1"/>
            </a:solidFill>
            <a:ln w="9525">
              <a:noFill/>
              <a:miter lim="800000"/>
              <a:headEnd/>
              <a:tailEnd/>
            </a:ln>
          </p:spPr>
        </p:pic>
        <p:sp>
          <p:nvSpPr>
            <p:cNvPr id="18" name="TextBox 6"/>
            <p:cNvSpPr txBox="1">
              <a:spLocks noChangeArrowheads="1"/>
            </p:cNvSpPr>
            <p:nvPr/>
          </p:nvSpPr>
          <p:spPr bwMode="auto">
            <a:xfrm>
              <a:off x="1752600" y="5067300"/>
              <a:ext cx="5715000" cy="1447800"/>
            </a:xfrm>
            <a:prstGeom prst="rect">
              <a:avLst/>
            </a:prstGeom>
            <a:solidFill>
              <a:schemeClr val="bg1"/>
            </a:solidFill>
            <a:ln w="38100">
              <a:solidFill>
                <a:srgbClr val="00B050"/>
              </a:solidFill>
              <a:miter lim="800000"/>
              <a:headEnd/>
              <a:tailEnd/>
            </a:ln>
          </p:spPr>
          <p:txBody>
            <a:bodyPr>
              <a:spAutoFit/>
            </a:bodyPr>
            <a:lstStyle/>
            <a:p>
              <a:pPr algn="ctr">
                <a:defRPr/>
              </a:pPr>
              <a:r>
                <a:rPr lang="en-US" sz="2000" dirty="0">
                  <a:latin typeface="+mn-lt"/>
                  <a:ea typeface="ＭＳ Ｐゴシック" pitchFamily="1" charset="-128"/>
                </a:rPr>
                <a:t>Describe correlation of longitudinal momentum and transverse position of quarks/gluons </a:t>
              </a:r>
              <a:r>
                <a:rPr lang="en-US" sz="2000" dirty="0">
                  <a:latin typeface="+mn-lt"/>
                  <a:ea typeface="ＭＳ Ｐゴシック" pitchFamily="1" charset="-128"/>
                  <a:sym typeface="Wingdings" pitchFamily="2" charset="2"/>
                </a:rPr>
                <a:t> </a:t>
              </a:r>
            </a:p>
            <a:p>
              <a:pPr algn="ctr">
                <a:defRPr/>
              </a:pPr>
              <a:endParaRPr lang="en-US" sz="800" dirty="0">
                <a:latin typeface="+mn-lt"/>
                <a:ea typeface="ＭＳ Ｐゴシック" pitchFamily="1" charset="-128"/>
                <a:sym typeface="Wingdings" pitchFamily="2" charset="2"/>
              </a:endParaRPr>
            </a:p>
            <a:p>
              <a:pPr algn="ctr">
                <a:defRPr/>
              </a:pPr>
              <a:r>
                <a:rPr lang="en-US" sz="2000" dirty="0">
                  <a:latin typeface="+mn-lt"/>
                  <a:ea typeface="ＭＳ Ｐゴシック" pitchFamily="1" charset="-128"/>
                  <a:sym typeface="Wingdings" pitchFamily="2" charset="2"/>
                </a:rPr>
                <a:t>Transverse quark/</a:t>
              </a:r>
              <a:r>
                <a:rPr lang="en-US" sz="2000" b="1" dirty="0">
                  <a:solidFill>
                    <a:srgbClr val="0000FF"/>
                  </a:solidFill>
                  <a:latin typeface="+mn-lt"/>
                  <a:ea typeface="ＭＳ Ｐゴシック" pitchFamily="1" charset="-128"/>
                  <a:sym typeface="Wingdings" pitchFamily="2" charset="2"/>
                </a:rPr>
                <a:t>gluon</a:t>
              </a:r>
              <a:r>
                <a:rPr lang="en-US" sz="2000" dirty="0">
                  <a:latin typeface="+mn-lt"/>
                  <a:ea typeface="ＭＳ Ｐゴシック" pitchFamily="1" charset="-128"/>
                  <a:sym typeface="Wingdings" pitchFamily="2" charset="2"/>
                </a:rPr>
                <a:t> imaging of nucleon</a:t>
              </a:r>
            </a:p>
            <a:p>
              <a:pPr algn="ctr">
                <a:defRPr/>
              </a:pPr>
              <a:r>
                <a:rPr lang="en-US" sz="2000" dirty="0">
                  <a:latin typeface="+mn-lt"/>
                  <a:ea typeface="ＭＳ Ｐゴシック" pitchFamily="1" charset="-128"/>
                  <a:sym typeface="Wingdings" pitchFamily="2" charset="2"/>
                </a:rPr>
                <a:t>(“tomography”)</a:t>
              </a:r>
              <a:endParaRPr lang="en-US" sz="2000" dirty="0">
                <a:latin typeface="+mn-lt"/>
                <a:ea typeface="ＭＳ Ｐゴシック" pitchFamily="1" charset="-128"/>
              </a:endParaRPr>
            </a:p>
          </p:txBody>
        </p:sp>
        <p:sp>
          <p:nvSpPr>
            <p:cNvPr id="19" name="Rectangle 18"/>
            <p:cNvSpPr/>
            <p:nvPr/>
          </p:nvSpPr>
          <p:spPr>
            <a:xfrm>
              <a:off x="5867400" y="1981200"/>
              <a:ext cx="1676400" cy="289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Rectangle 19"/>
            <p:cNvSpPr/>
            <p:nvPr/>
          </p:nvSpPr>
          <p:spPr>
            <a:xfrm>
              <a:off x="1447800" y="1981200"/>
              <a:ext cx="1676400" cy="289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1" name="TextBox 20"/>
          <p:cNvSpPr txBox="1">
            <a:spLocks noChangeArrowheads="1"/>
          </p:cNvSpPr>
          <p:nvPr/>
        </p:nvSpPr>
        <p:spPr bwMode="auto">
          <a:xfrm>
            <a:off x="6172200" y="2278063"/>
            <a:ext cx="2895600" cy="2431435"/>
          </a:xfrm>
          <a:prstGeom prst="rect">
            <a:avLst/>
          </a:prstGeom>
          <a:noFill/>
          <a:ln w="9525">
            <a:noFill/>
            <a:miter lim="800000"/>
            <a:headEnd/>
            <a:tailEnd/>
          </a:ln>
        </p:spPr>
        <p:txBody>
          <a:bodyPr>
            <a:spAutoFit/>
          </a:bodyPr>
          <a:lstStyle/>
          <a:p>
            <a:pPr>
              <a:defRPr/>
            </a:pPr>
            <a:r>
              <a:rPr lang="en-US" sz="2000" b="1" dirty="0">
                <a:solidFill>
                  <a:srgbClr val="FF0000"/>
                </a:solidFill>
                <a:latin typeface="+mn-lt"/>
                <a:ea typeface="ＭＳ Ｐゴシック" pitchFamily="1" charset="-128"/>
              </a:rPr>
              <a:t>Are gluons uniformly distributed in nuclear matter or are there small clumps of glue?</a:t>
            </a:r>
          </a:p>
          <a:p>
            <a:pPr>
              <a:defRPr/>
            </a:pPr>
            <a:r>
              <a:rPr lang="en-US" sz="2000" b="1" dirty="0">
                <a:solidFill>
                  <a:srgbClr val="FF0000"/>
                </a:solidFill>
                <a:latin typeface="+mn-lt"/>
                <a:ea typeface="ＭＳ Ｐゴシック" pitchFamily="1" charset="-128"/>
              </a:rPr>
              <a:t>Are gluons &amp; various quark flavors similarly distributed?</a:t>
            </a:r>
            <a:endParaRPr lang="en-US" sz="1200" b="1" dirty="0">
              <a:solidFill>
                <a:srgbClr val="FF0000"/>
              </a:solidFill>
              <a:latin typeface="+mn-lt"/>
              <a:ea typeface="ＭＳ Ｐゴシック" pitchFamily="1" charset="-128"/>
            </a:endParaRPr>
          </a:p>
          <a:p>
            <a:pPr>
              <a:defRPr/>
            </a:pPr>
            <a:r>
              <a:rPr lang="en-US" sz="1200" b="1" i="1" dirty="0">
                <a:solidFill>
                  <a:srgbClr val="FF0000"/>
                </a:solidFill>
                <a:latin typeface="+mn-lt"/>
                <a:ea typeface="ＭＳ Ｐゴシック" pitchFamily="1" charset="-128"/>
              </a:rPr>
              <a:t>        </a:t>
            </a:r>
            <a:r>
              <a:rPr lang="en-US" sz="1200" b="1" i="1" dirty="0" smtClean="0">
                <a:solidFill>
                  <a:srgbClr val="FF0000"/>
                </a:solidFill>
                <a:latin typeface="+mn-lt"/>
                <a:ea typeface="ＭＳ Ｐゴシック" pitchFamily="1" charset="-128"/>
              </a:rPr>
              <a:t> </a:t>
            </a:r>
            <a:r>
              <a:rPr lang="en-US" sz="1200" b="1" i="1" dirty="0">
                <a:solidFill>
                  <a:schemeClr val="bg2"/>
                </a:solidFill>
                <a:latin typeface="+mn-lt"/>
                <a:ea typeface="ＭＳ Ｐゴシック" pitchFamily="1" charset="-128"/>
              </a:rPr>
              <a:t>(some hints to the contrary)</a:t>
            </a:r>
            <a:endParaRPr lang="en-US" sz="2000" b="1" i="1" dirty="0">
              <a:solidFill>
                <a:schemeClr val="bg2"/>
              </a:solidFill>
              <a:latin typeface="+mn-lt"/>
              <a:ea typeface="ＭＳ Ｐゴシック" pitchFamily="1"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96875" y="76200"/>
            <a:ext cx="8289925" cy="746125"/>
          </a:xfrm>
        </p:spPr>
        <p:txBody>
          <a:bodyPr/>
          <a:lstStyle/>
          <a:p>
            <a:r>
              <a:rPr lang="en-US" sz="3200" b="1" dirty="0" smtClean="0">
                <a:solidFill>
                  <a:srgbClr val="FF0000"/>
                </a:solidFill>
                <a:latin typeface="Comic Sans MS" pitchFamily="66" charset="0"/>
              </a:rPr>
              <a:t>Gluon Imaging with J/</a:t>
            </a:r>
            <a:r>
              <a:rPr lang="el-GR" sz="3200" b="1" dirty="0" smtClean="0">
                <a:solidFill>
                  <a:srgbClr val="FF0000"/>
                </a:solidFill>
                <a:latin typeface="Comic Sans MS" pitchFamily="66" charset="0"/>
              </a:rPr>
              <a:t>Ψ</a:t>
            </a:r>
            <a:r>
              <a:rPr lang="en-US" sz="3200" b="1" dirty="0" smtClean="0">
                <a:solidFill>
                  <a:srgbClr val="FF0000"/>
                </a:solidFill>
                <a:latin typeface="Comic Sans MS" pitchFamily="66" charset="0"/>
              </a:rPr>
              <a:t> (or </a:t>
            </a:r>
            <a:r>
              <a:rPr lang="en-US" sz="3200" b="1" dirty="0" smtClean="0">
                <a:solidFill>
                  <a:srgbClr val="FF0000"/>
                </a:solidFill>
                <a:latin typeface="Symbol" pitchFamily="18" charset="2"/>
              </a:rPr>
              <a:t>f</a:t>
            </a:r>
            <a:r>
              <a:rPr lang="en-US" sz="3200" b="1" dirty="0" smtClean="0">
                <a:solidFill>
                  <a:srgbClr val="FF0000"/>
                </a:solidFill>
                <a:latin typeface="Comic Sans MS" pitchFamily="66" charset="0"/>
              </a:rPr>
              <a:t>)</a:t>
            </a:r>
          </a:p>
        </p:txBody>
      </p:sp>
      <p:sp>
        <p:nvSpPr>
          <p:cNvPr id="16387" name="Rectangle 3"/>
          <p:cNvSpPr>
            <a:spLocks noChangeArrowheads="1"/>
          </p:cNvSpPr>
          <p:nvPr/>
        </p:nvSpPr>
        <p:spPr bwMode="auto">
          <a:xfrm>
            <a:off x="4800600" y="3200400"/>
            <a:ext cx="4191000" cy="1524000"/>
          </a:xfrm>
          <a:prstGeom prst="rect">
            <a:avLst/>
          </a:prstGeom>
          <a:noFill/>
          <a:ln w="28575">
            <a:noFill/>
            <a:miter lim="800000"/>
            <a:headEnd/>
            <a:tailEnd/>
          </a:ln>
        </p:spPr>
        <p:txBody>
          <a:bodyPr/>
          <a:lstStyle/>
          <a:p>
            <a:pPr marL="285750" indent="-285750">
              <a:spcBef>
                <a:spcPct val="20000"/>
              </a:spcBef>
              <a:buFont typeface="Arial" pitchFamily="34" charset="0"/>
              <a:buChar char="•"/>
            </a:pPr>
            <a:r>
              <a:rPr lang="en-US" sz="1800" dirty="0">
                <a:solidFill>
                  <a:schemeClr val="tx1"/>
                </a:solidFill>
              </a:rPr>
              <a:t>Physics interest</a:t>
            </a:r>
          </a:p>
          <a:p>
            <a:pPr lvl="1">
              <a:spcBef>
                <a:spcPct val="20000"/>
              </a:spcBef>
              <a:buFont typeface="Arial" pitchFamily="34" charset="0"/>
              <a:buChar char="–"/>
            </a:pPr>
            <a:r>
              <a:rPr lang="en-US" sz="1600" dirty="0">
                <a:solidFill>
                  <a:schemeClr val="tx1"/>
                </a:solidFill>
                <a:cs typeface="Times New Roman" pitchFamily="18" charset="0"/>
              </a:rPr>
              <a:t>Valence gluons, dynamical origin</a:t>
            </a:r>
          </a:p>
          <a:p>
            <a:pPr lvl="1">
              <a:spcBef>
                <a:spcPct val="20000"/>
              </a:spcBef>
              <a:buFont typeface="Arial" pitchFamily="34" charset="0"/>
              <a:buChar char="–"/>
            </a:pPr>
            <a:r>
              <a:rPr lang="en-US" sz="1600" dirty="0" err="1">
                <a:solidFill>
                  <a:schemeClr val="tx1"/>
                </a:solidFill>
                <a:cs typeface="Times New Roman" pitchFamily="18" charset="0"/>
              </a:rPr>
              <a:t>Chiral</a:t>
            </a:r>
            <a:r>
              <a:rPr lang="en-US" sz="1600" dirty="0">
                <a:solidFill>
                  <a:schemeClr val="tx1"/>
                </a:solidFill>
                <a:cs typeface="Times New Roman" pitchFamily="18" charset="0"/>
              </a:rPr>
              <a:t> dynamics at </a:t>
            </a:r>
            <a:r>
              <a:rPr lang="en-US" sz="1600" i="1" dirty="0">
                <a:solidFill>
                  <a:schemeClr val="tx1"/>
                </a:solidFill>
                <a:cs typeface="Times New Roman" pitchFamily="18" charset="0"/>
              </a:rPr>
              <a:t>b~1/M</a:t>
            </a:r>
            <a:r>
              <a:rPr lang="el-GR" sz="1600" i="1" baseline="-25000" dirty="0">
                <a:solidFill>
                  <a:schemeClr val="tx1"/>
                </a:solidFill>
                <a:latin typeface="Times New Roman" pitchFamily="18" charset="0"/>
                <a:cs typeface="Times New Roman" pitchFamily="18" charset="0"/>
              </a:rPr>
              <a:t>π</a:t>
            </a:r>
            <a:r>
              <a:rPr lang="en-US" sz="1600" i="1" baseline="-25000" dirty="0">
                <a:solidFill>
                  <a:schemeClr val="tx1"/>
                </a:solidFill>
                <a:latin typeface="Times New Roman" pitchFamily="18" charset="0"/>
                <a:cs typeface="Times New Roman" pitchFamily="18" charset="0"/>
              </a:rPr>
              <a:t>  </a:t>
            </a:r>
          </a:p>
          <a:p>
            <a:pPr lvl="1">
              <a:spcBef>
                <a:spcPct val="20000"/>
              </a:spcBef>
            </a:pPr>
            <a:r>
              <a:rPr lang="en-US" sz="1600" i="1" baseline="-25000" dirty="0">
                <a:solidFill>
                  <a:schemeClr val="tx1"/>
                </a:solidFill>
                <a:latin typeface="Times New Roman" pitchFamily="18" charset="0"/>
                <a:cs typeface="Times New Roman" pitchFamily="18" charset="0"/>
              </a:rPr>
              <a:t>                 </a:t>
            </a:r>
            <a:r>
              <a:rPr lang="en-US" sz="1200" i="1" dirty="0">
                <a:solidFill>
                  <a:srgbClr val="147806"/>
                </a:solidFill>
                <a:latin typeface="Times New Roman" pitchFamily="18" charset="0"/>
                <a:cs typeface="Times New Roman" pitchFamily="18" charset="0"/>
              </a:rPr>
              <a:t>[</a:t>
            </a:r>
            <a:r>
              <a:rPr lang="en-US" sz="1200" i="1" dirty="0" err="1">
                <a:solidFill>
                  <a:srgbClr val="147806"/>
                </a:solidFill>
                <a:cs typeface="Times New Roman" pitchFamily="18" charset="0"/>
              </a:rPr>
              <a:t>Strikman</a:t>
            </a:r>
            <a:r>
              <a:rPr lang="en-US" sz="1200" i="1" dirty="0">
                <a:solidFill>
                  <a:srgbClr val="147806"/>
                </a:solidFill>
                <a:cs typeface="Times New Roman" pitchFamily="18" charset="0"/>
              </a:rPr>
              <a:t>, Weiss 03/09, Miller 07</a:t>
            </a:r>
            <a:r>
              <a:rPr lang="en-US" sz="1200" i="1" dirty="0">
                <a:solidFill>
                  <a:srgbClr val="147806"/>
                </a:solidFill>
                <a:latin typeface="Times New Roman" pitchFamily="18" charset="0"/>
                <a:cs typeface="Times New Roman" pitchFamily="18" charset="0"/>
              </a:rPr>
              <a:t>]</a:t>
            </a:r>
            <a:endParaRPr lang="en-US" sz="1200" i="1" dirty="0">
              <a:solidFill>
                <a:srgbClr val="147806"/>
              </a:solidFill>
              <a:cs typeface="Times New Roman" pitchFamily="18" charset="0"/>
            </a:endParaRPr>
          </a:p>
          <a:p>
            <a:pPr lvl="1">
              <a:spcBef>
                <a:spcPct val="20000"/>
              </a:spcBef>
              <a:buFont typeface="Arial" pitchFamily="34" charset="0"/>
              <a:buChar char="–"/>
            </a:pPr>
            <a:r>
              <a:rPr lang="en-US" sz="1600" dirty="0">
                <a:solidFill>
                  <a:schemeClr val="tx1"/>
                </a:solidFill>
                <a:cs typeface="Times New Roman" pitchFamily="18" charset="0"/>
              </a:rPr>
              <a:t>Diffusion in QCD radiation</a:t>
            </a:r>
            <a:endParaRPr lang="en-US" sz="1600" dirty="0">
              <a:solidFill>
                <a:schemeClr val="tx1"/>
              </a:solidFill>
            </a:endParaRPr>
          </a:p>
        </p:txBody>
      </p:sp>
      <p:pic>
        <p:nvPicPr>
          <p:cNvPr id="16389" name="Picture 11"/>
          <p:cNvPicPr>
            <a:picLocks noChangeAspect="1" noChangeArrowheads="1"/>
          </p:cNvPicPr>
          <p:nvPr/>
        </p:nvPicPr>
        <p:blipFill>
          <a:blip r:embed="rId3" cstate="print"/>
          <a:srcRect/>
          <a:stretch>
            <a:fillRect/>
          </a:stretch>
        </p:blipFill>
        <p:spPr bwMode="auto">
          <a:xfrm>
            <a:off x="533400" y="1143000"/>
            <a:ext cx="3657600" cy="1395413"/>
          </a:xfrm>
          <a:prstGeom prst="rect">
            <a:avLst/>
          </a:prstGeom>
          <a:noFill/>
          <a:ln w="9525">
            <a:noFill/>
            <a:miter lim="800000"/>
            <a:headEnd/>
            <a:tailEnd/>
          </a:ln>
        </p:spPr>
      </p:pic>
      <p:sp>
        <p:nvSpPr>
          <p:cNvPr id="16390" name="Rectangle 3"/>
          <p:cNvSpPr>
            <a:spLocks noChangeArrowheads="1"/>
          </p:cNvSpPr>
          <p:nvPr/>
        </p:nvSpPr>
        <p:spPr bwMode="auto">
          <a:xfrm>
            <a:off x="4784725" y="1143000"/>
            <a:ext cx="4283075" cy="1828800"/>
          </a:xfrm>
          <a:prstGeom prst="rect">
            <a:avLst/>
          </a:prstGeom>
          <a:noFill/>
          <a:ln w="28575">
            <a:noFill/>
            <a:miter lim="800000"/>
            <a:headEnd/>
            <a:tailEnd/>
          </a:ln>
        </p:spPr>
        <p:txBody>
          <a:bodyPr/>
          <a:lstStyle/>
          <a:p>
            <a:pPr marL="285750" indent="-285750">
              <a:spcBef>
                <a:spcPct val="20000"/>
              </a:spcBef>
              <a:buFont typeface="Arial" pitchFamily="34" charset="0"/>
              <a:buChar char="•"/>
            </a:pPr>
            <a:r>
              <a:rPr lang="en-US" sz="1800" dirty="0">
                <a:solidFill>
                  <a:schemeClr val="tx1"/>
                </a:solidFill>
              </a:rPr>
              <a:t>Transverse spatial distributions from exclusive J/</a:t>
            </a:r>
            <a:r>
              <a:rPr lang="el-GR" sz="1800" dirty="0">
                <a:solidFill>
                  <a:schemeClr val="tx1"/>
                </a:solidFill>
                <a:latin typeface="Times New Roman" pitchFamily="18" charset="0"/>
                <a:cs typeface="Times New Roman" pitchFamily="18" charset="0"/>
              </a:rPr>
              <a:t>ψ</a:t>
            </a:r>
            <a:r>
              <a:rPr lang="en-US" sz="1800" dirty="0">
                <a:solidFill>
                  <a:schemeClr val="tx1"/>
                </a:solidFill>
                <a:latin typeface="Times New Roman" pitchFamily="18" charset="0"/>
                <a:cs typeface="Times New Roman" pitchFamily="18" charset="0"/>
              </a:rPr>
              <a:t>, </a:t>
            </a:r>
            <a:r>
              <a:rPr lang="en-US" sz="1800" dirty="0">
                <a:solidFill>
                  <a:schemeClr val="tx1"/>
                </a:solidFill>
              </a:rPr>
              <a:t>and </a:t>
            </a:r>
            <a:r>
              <a:rPr lang="en-US" sz="1800" dirty="0" smtClean="0">
                <a:solidFill>
                  <a:schemeClr val="tx1"/>
                </a:solidFill>
                <a:latin typeface="Symbol" pitchFamily="18" charset="2"/>
                <a:cs typeface="Times New Roman" pitchFamily="18" charset="0"/>
              </a:rPr>
              <a:t>f</a:t>
            </a:r>
            <a:r>
              <a:rPr lang="en-US" sz="1800" dirty="0" smtClean="0">
                <a:solidFill>
                  <a:schemeClr val="tx1"/>
                </a:solidFill>
                <a:latin typeface="Times New Roman" pitchFamily="18" charset="0"/>
                <a:cs typeface="Times New Roman" pitchFamily="18" charset="0"/>
              </a:rPr>
              <a:t> </a:t>
            </a:r>
            <a:r>
              <a:rPr lang="en-US" sz="1800" dirty="0">
                <a:solidFill>
                  <a:schemeClr val="tx1"/>
                </a:solidFill>
              </a:rPr>
              <a:t>at Q</a:t>
            </a:r>
            <a:r>
              <a:rPr lang="en-US" sz="1800" baseline="30000" dirty="0">
                <a:solidFill>
                  <a:schemeClr val="tx1"/>
                </a:solidFill>
              </a:rPr>
              <a:t>2</a:t>
            </a:r>
            <a:r>
              <a:rPr lang="en-US" sz="1800" dirty="0">
                <a:solidFill>
                  <a:schemeClr val="tx1"/>
                </a:solidFill>
              </a:rPr>
              <a:t>&gt;10 GeV</a:t>
            </a:r>
            <a:r>
              <a:rPr lang="en-US" sz="1800" baseline="30000" dirty="0">
                <a:solidFill>
                  <a:schemeClr val="tx1"/>
                </a:solidFill>
              </a:rPr>
              <a:t>2</a:t>
            </a:r>
            <a:endParaRPr lang="en-US" sz="1800" dirty="0">
              <a:solidFill>
                <a:schemeClr val="tx1"/>
              </a:solidFill>
            </a:endParaRPr>
          </a:p>
          <a:p>
            <a:pPr lvl="1">
              <a:spcBef>
                <a:spcPct val="20000"/>
              </a:spcBef>
              <a:buFont typeface="Arial" pitchFamily="34" charset="0"/>
              <a:buChar char="–"/>
            </a:pPr>
            <a:r>
              <a:rPr lang="en-US" sz="1600" dirty="0">
                <a:solidFill>
                  <a:schemeClr val="tx1"/>
                </a:solidFill>
                <a:cs typeface="Times New Roman" pitchFamily="18" charset="0"/>
              </a:rPr>
              <a:t>Transverse distribution </a:t>
            </a:r>
            <a:r>
              <a:rPr lang="en-US" sz="1600" i="1" dirty="0">
                <a:solidFill>
                  <a:schemeClr val="tx1"/>
                </a:solidFill>
                <a:cs typeface="Times New Roman" pitchFamily="18" charset="0"/>
              </a:rPr>
              <a:t>directly </a:t>
            </a:r>
            <a:r>
              <a:rPr lang="en-US" sz="1600" dirty="0">
                <a:solidFill>
                  <a:schemeClr val="tx1"/>
                </a:solidFill>
                <a:cs typeface="Times New Roman" pitchFamily="18" charset="0"/>
              </a:rPr>
              <a:t>from </a:t>
            </a:r>
            <a:r>
              <a:rPr lang="el-GR" sz="1600" dirty="0">
                <a:solidFill>
                  <a:schemeClr val="tx1"/>
                </a:solidFill>
                <a:cs typeface="Times New Roman" pitchFamily="18" charset="0"/>
              </a:rPr>
              <a:t>Δ</a:t>
            </a:r>
            <a:r>
              <a:rPr lang="en-US" sz="1600" baseline="-25000" dirty="0">
                <a:solidFill>
                  <a:schemeClr val="tx1"/>
                </a:solidFill>
                <a:cs typeface="Times New Roman" pitchFamily="18" charset="0"/>
              </a:rPr>
              <a:t>T</a:t>
            </a:r>
            <a:r>
              <a:rPr lang="en-US" sz="1600" dirty="0">
                <a:solidFill>
                  <a:schemeClr val="tx1"/>
                </a:solidFill>
                <a:cs typeface="Times New Roman" pitchFamily="18" charset="0"/>
              </a:rPr>
              <a:t> dependence</a:t>
            </a:r>
          </a:p>
          <a:p>
            <a:pPr lvl="1">
              <a:spcBef>
                <a:spcPct val="20000"/>
              </a:spcBef>
              <a:buFont typeface="Arial" pitchFamily="34" charset="0"/>
              <a:buChar char="–"/>
            </a:pPr>
            <a:r>
              <a:rPr lang="en-US" sz="1600" dirty="0">
                <a:solidFill>
                  <a:schemeClr val="tx1"/>
                </a:solidFill>
                <a:cs typeface="Times New Roman" pitchFamily="18" charset="0"/>
              </a:rPr>
              <a:t>Reaction mechanism, QCD description studied at HERA </a:t>
            </a:r>
            <a:r>
              <a:rPr lang="en-US" sz="1200" dirty="0">
                <a:solidFill>
                  <a:srgbClr val="147806"/>
                </a:solidFill>
                <a:cs typeface="Times New Roman" pitchFamily="18" charset="0"/>
              </a:rPr>
              <a:t>[H1, ZEUS]</a:t>
            </a:r>
          </a:p>
        </p:txBody>
      </p:sp>
      <p:sp>
        <p:nvSpPr>
          <p:cNvPr id="12" name="Rectangle 3"/>
          <p:cNvSpPr>
            <a:spLocks noChangeArrowheads="1"/>
          </p:cNvSpPr>
          <p:nvPr/>
        </p:nvSpPr>
        <p:spPr bwMode="auto">
          <a:xfrm>
            <a:off x="4800600" y="5029200"/>
            <a:ext cx="4191000" cy="990600"/>
          </a:xfrm>
          <a:prstGeom prst="rect">
            <a:avLst/>
          </a:prstGeom>
          <a:noFill/>
          <a:ln w="28575">
            <a:noFill/>
            <a:miter lim="800000"/>
            <a:headEnd/>
            <a:tailEnd/>
          </a:ln>
        </p:spPr>
        <p:txBody>
          <a:bodyPr/>
          <a:lstStyle/>
          <a:p>
            <a:pPr marL="285750" indent="-285750">
              <a:spcBef>
                <a:spcPct val="20000"/>
              </a:spcBef>
              <a:buFont typeface="Arial" pitchFamily="34" charset="0"/>
              <a:buChar char="•"/>
              <a:defRPr/>
            </a:pPr>
            <a:r>
              <a:rPr lang="en-US" sz="1800" dirty="0">
                <a:solidFill>
                  <a:schemeClr val="tx1"/>
                </a:solidFill>
              </a:rPr>
              <a:t>Existing data</a:t>
            </a:r>
          </a:p>
          <a:p>
            <a:pPr lvl="1">
              <a:spcBef>
                <a:spcPct val="20000"/>
              </a:spcBef>
              <a:buFont typeface="Arial" pitchFamily="34" charset="0"/>
              <a:buChar char="–"/>
              <a:defRPr/>
            </a:pPr>
            <a:r>
              <a:rPr lang="en-US" sz="1600" dirty="0">
                <a:solidFill>
                  <a:schemeClr val="tx1"/>
                </a:solidFill>
                <a:latin typeface="+mn-lt"/>
                <a:cs typeface="Times New Roman"/>
              </a:rPr>
              <a:t>Transverse area </a:t>
            </a:r>
            <a:r>
              <a:rPr lang="en-US" sz="1600" dirty="0" smtClean="0">
                <a:solidFill>
                  <a:schemeClr val="tx1"/>
                </a:solidFill>
                <a:latin typeface="+mn-lt"/>
                <a:cs typeface="Times New Roman"/>
              </a:rPr>
              <a:t>x &lt; 0.01 </a:t>
            </a:r>
            <a:r>
              <a:rPr lang="en-US" sz="1200" i="1" dirty="0">
                <a:solidFill>
                  <a:srgbClr val="147806"/>
                </a:solidFill>
                <a:latin typeface="+mn-lt"/>
                <a:cs typeface="Times New Roman"/>
              </a:rPr>
              <a:t>[HERA]</a:t>
            </a:r>
            <a:endParaRPr lang="en-US" sz="1200" i="1" dirty="0">
              <a:solidFill>
                <a:srgbClr val="147806"/>
              </a:solidFill>
              <a:latin typeface="+mn-lt"/>
              <a:cs typeface="Times New Roman" pitchFamily="18" charset="0"/>
            </a:endParaRPr>
          </a:p>
          <a:p>
            <a:pPr lvl="1">
              <a:spcBef>
                <a:spcPct val="20000"/>
              </a:spcBef>
              <a:buFont typeface="Arial" pitchFamily="34" charset="0"/>
              <a:buChar char="–"/>
              <a:defRPr/>
            </a:pPr>
            <a:r>
              <a:rPr lang="en-US" sz="1600" dirty="0">
                <a:solidFill>
                  <a:schemeClr val="tx1"/>
                </a:solidFill>
                <a:latin typeface="+mn-lt"/>
                <a:cs typeface="Times New Roman" pitchFamily="18" charset="0"/>
              </a:rPr>
              <a:t>Larger x poorly known </a:t>
            </a:r>
            <a:r>
              <a:rPr lang="en-US" sz="1200" i="1" dirty="0">
                <a:solidFill>
                  <a:srgbClr val="147806"/>
                </a:solidFill>
                <a:latin typeface="+mn-lt"/>
                <a:cs typeface="Times New Roman" pitchFamily="18" charset="0"/>
              </a:rPr>
              <a:t>[FNAL]</a:t>
            </a:r>
            <a:endParaRPr lang="en-US" sz="1200" i="1" baseline="-25000" dirty="0">
              <a:solidFill>
                <a:srgbClr val="147806"/>
              </a:solidFill>
              <a:latin typeface="+mn-lt"/>
              <a:cs typeface="Times New Roman" pitchFamily="18" charset="0"/>
            </a:endParaRPr>
          </a:p>
        </p:txBody>
      </p:sp>
      <p:sp>
        <p:nvSpPr>
          <p:cNvPr id="16392" name="Slide Number Placeholder 1"/>
          <p:cNvSpPr>
            <a:spLocks noGrp="1"/>
          </p:cNvSpPr>
          <p:nvPr>
            <p:ph type="sldNum" sz="quarter" idx="10"/>
          </p:nvPr>
        </p:nvSpPr>
        <p:spPr>
          <a:noFill/>
        </p:spPr>
        <p:txBody>
          <a:bodyPr/>
          <a:lstStyle/>
          <a:p>
            <a:pPr>
              <a:buFont typeface="Times New Roman" pitchFamily="18" charset="0"/>
              <a:buNone/>
            </a:pPr>
            <a:fld id="{CDF0FCB6-4D17-4861-AB6C-986D7E4E39B8}" type="slidenum">
              <a:rPr lang="en-US" smtClean="0">
                <a:latin typeface="Arial" pitchFamily="34" charset="0"/>
                <a:cs typeface="Lucida Sans Unicode" pitchFamily="34" charset="0"/>
              </a:rPr>
              <a:pPr>
                <a:buFont typeface="Times New Roman" pitchFamily="18" charset="0"/>
                <a:buNone/>
              </a:pPr>
              <a:t>11</a:t>
            </a:fld>
            <a:endParaRPr lang="en-US" smtClean="0">
              <a:latin typeface="Arial" pitchFamily="34" charset="0"/>
              <a:cs typeface="Lucida Sans Unicode" pitchFamily="34" charset="0"/>
            </a:endParaRPr>
          </a:p>
        </p:txBody>
      </p:sp>
      <p:pic>
        <p:nvPicPr>
          <p:cNvPr id="16393" name="Picture 2"/>
          <p:cNvPicPr>
            <a:picLocks noChangeAspect="1" noChangeArrowheads="1"/>
          </p:cNvPicPr>
          <p:nvPr/>
        </p:nvPicPr>
        <p:blipFill>
          <a:blip r:embed="rId4" cstate="print"/>
          <a:srcRect/>
          <a:stretch>
            <a:fillRect/>
          </a:stretch>
        </p:blipFill>
        <p:spPr bwMode="auto">
          <a:xfrm>
            <a:off x="228600" y="2819400"/>
            <a:ext cx="3886200" cy="3632200"/>
          </a:xfrm>
          <a:prstGeom prst="rect">
            <a:avLst/>
          </a:prstGeom>
          <a:noFill/>
          <a:ln w="9525">
            <a:noFill/>
            <a:miter lim="800000"/>
            <a:headEnd/>
            <a:tailEnd/>
          </a:ln>
        </p:spPr>
      </p:pic>
      <p:sp>
        <p:nvSpPr>
          <p:cNvPr id="16394" name="Rectangle 12"/>
          <p:cNvSpPr>
            <a:spLocks noChangeArrowheads="1"/>
          </p:cNvSpPr>
          <p:nvPr/>
        </p:nvSpPr>
        <p:spPr bwMode="auto">
          <a:xfrm>
            <a:off x="0" y="6019800"/>
            <a:ext cx="533400" cy="381000"/>
          </a:xfrm>
          <a:prstGeom prst="rect">
            <a:avLst/>
          </a:prstGeom>
          <a:solidFill>
            <a:schemeClr val="bg1"/>
          </a:solidFill>
          <a:ln w="9525" algn="ctr">
            <a:noFill/>
            <a:round/>
            <a:headEnd/>
            <a:tailEnd/>
          </a:ln>
        </p:spPr>
        <p:txBody>
          <a:bodyPr/>
          <a:lstStyle/>
          <a:p>
            <a:endParaRPr lang="en-US"/>
          </a:p>
        </p:txBody>
      </p:sp>
      <p:sp>
        <p:nvSpPr>
          <p:cNvPr id="16395" name="TextBox 8"/>
          <p:cNvSpPr txBox="1">
            <a:spLocks noChangeArrowheads="1"/>
          </p:cNvSpPr>
          <p:nvPr/>
        </p:nvSpPr>
        <p:spPr bwMode="auto">
          <a:xfrm>
            <a:off x="152400" y="6230938"/>
            <a:ext cx="1752600" cy="246062"/>
          </a:xfrm>
          <a:prstGeom prst="rect">
            <a:avLst/>
          </a:prstGeom>
          <a:noFill/>
          <a:ln w="9525">
            <a:noFill/>
            <a:miter lim="800000"/>
            <a:headEnd/>
            <a:tailEnd/>
          </a:ln>
        </p:spPr>
        <p:txBody>
          <a:bodyPr>
            <a:spAutoFit/>
          </a:bodyPr>
          <a:lstStyle/>
          <a:p>
            <a:r>
              <a:rPr lang="en-US" sz="1000" i="1">
                <a:solidFill>
                  <a:srgbClr val="147806"/>
                </a:solidFill>
              </a:rPr>
              <a:t>[Weiss INT10-3 report]</a:t>
            </a:r>
            <a:endParaRPr lang="en-US" sz="10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6"/>
          <p:cNvSpPr txBox="1">
            <a:spLocks noChangeArrowheads="1"/>
          </p:cNvSpPr>
          <p:nvPr/>
        </p:nvSpPr>
        <p:spPr bwMode="auto">
          <a:xfrm>
            <a:off x="0" y="0"/>
            <a:ext cx="9144000" cy="646331"/>
          </a:xfrm>
          <a:prstGeom prst="rect">
            <a:avLst/>
          </a:prstGeom>
          <a:noFill/>
          <a:ln w="9525">
            <a:noFill/>
            <a:miter lim="800000"/>
            <a:headEnd/>
            <a:tailEnd/>
          </a:ln>
        </p:spPr>
        <p:txBody>
          <a:bodyPr>
            <a:spAutoFit/>
          </a:bodyPr>
          <a:lstStyle/>
          <a:p>
            <a:pPr algn="ctr">
              <a:defRPr/>
            </a:pPr>
            <a:r>
              <a:rPr lang="en-US" sz="3600" b="1" dirty="0">
                <a:solidFill>
                  <a:srgbClr val="FF0000"/>
                </a:solidFill>
                <a:latin typeface="+mn-lt"/>
                <a:ea typeface="ＭＳ Ｐゴシック" pitchFamily="-107" charset="-128"/>
                <a:cs typeface="Arial" charset="0"/>
              </a:rPr>
              <a:t>Gluon </a:t>
            </a:r>
            <a:r>
              <a:rPr lang="en-US" sz="3600" b="1" dirty="0" smtClean="0">
                <a:solidFill>
                  <a:srgbClr val="FF0000"/>
                </a:solidFill>
                <a:latin typeface="+mn-lt"/>
                <a:ea typeface="ＭＳ Ｐゴシック" pitchFamily="-107" charset="-128"/>
                <a:cs typeface="Arial" charset="0"/>
              </a:rPr>
              <a:t>Imaging: Valence-like Gluons</a:t>
            </a:r>
            <a:endParaRPr lang="en-US" sz="3600" b="1" dirty="0">
              <a:solidFill>
                <a:srgbClr val="FF0000"/>
              </a:solidFill>
              <a:latin typeface="+mn-lt"/>
              <a:ea typeface="ＭＳ Ｐゴシック" pitchFamily="-107" charset="-128"/>
              <a:cs typeface="Arial" charset="0"/>
            </a:endParaRPr>
          </a:p>
        </p:txBody>
      </p:sp>
      <p:pic>
        <p:nvPicPr>
          <p:cNvPr id="20484" name="Picture 5" descr="jpsi.jpg"/>
          <p:cNvPicPr>
            <a:picLocks noChangeAspect="1"/>
          </p:cNvPicPr>
          <p:nvPr/>
        </p:nvPicPr>
        <p:blipFill>
          <a:blip r:embed="rId2" cstate="print"/>
          <a:srcRect/>
          <a:stretch>
            <a:fillRect/>
          </a:stretch>
        </p:blipFill>
        <p:spPr bwMode="auto">
          <a:xfrm>
            <a:off x="527050" y="1587500"/>
            <a:ext cx="3051175" cy="1182688"/>
          </a:xfrm>
          <a:prstGeom prst="rect">
            <a:avLst/>
          </a:prstGeom>
          <a:noFill/>
          <a:ln w="9525">
            <a:noFill/>
            <a:miter lim="800000"/>
            <a:headEnd/>
            <a:tailEnd/>
          </a:ln>
        </p:spPr>
      </p:pic>
      <p:sp>
        <p:nvSpPr>
          <p:cNvPr id="7" name="TextBox 6"/>
          <p:cNvSpPr txBox="1"/>
          <p:nvPr/>
        </p:nvSpPr>
        <p:spPr>
          <a:xfrm>
            <a:off x="298450" y="858838"/>
            <a:ext cx="4367213" cy="676275"/>
          </a:xfrm>
          <a:prstGeom prst="rect">
            <a:avLst/>
          </a:prstGeom>
          <a:noFill/>
        </p:spPr>
        <p:txBody>
          <a:bodyPr>
            <a:spAutoFit/>
          </a:bodyPr>
          <a:lstStyle/>
          <a:p>
            <a:pPr>
              <a:defRPr/>
            </a:pPr>
            <a:r>
              <a:rPr lang="en-US" sz="1800" b="1" dirty="0">
                <a:solidFill>
                  <a:srgbClr val="FF0000"/>
                </a:solidFill>
                <a:latin typeface="+mn-lt"/>
                <a:ea typeface="ＭＳ Ｐゴシック"/>
                <a:cs typeface="ＭＳ Ｐゴシック"/>
              </a:rPr>
              <a:t>EIC: Precise Gluon imaging through exclusive J/</a:t>
            </a:r>
            <a:r>
              <a:rPr lang="en-US" sz="1800" b="1" dirty="0">
                <a:solidFill>
                  <a:srgbClr val="FF0000"/>
                </a:solidFill>
                <a:latin typeface="Symbol" pitchFamily="18" charset="2"/>
                <a:ea typeface="ＭＳ Ｐゴシック"/>
                <a:cs typeface="ＭＳ Ｐゴシック"/>
              </a:rPr>
              <a:t>Y</a:t>
            </a:r>
            <a:r>
              <a:rPr lang="en-US" sz="1800" b="1" dirty="0">
                <a:solidFill>
                  <a:srgbClr val="FF0000"/>
                </a:solidFill>
                <a:latin typeface="+mn-lt"/>
                <a:ea typeface="ＭＳ Ｐゴシック"/>
                <a:cs typeface="ＭＳ Ｐゴシック"/>
              </a:rPr>
              <a:t> and </a:t>
            </a:r>
            <a:r>
              <a:rPr lang="en-US" sz="2000" b="1" dirty="0">
                <a:solidFill>
                  <a:srgbClr val="FF0000"/>
                </a:solidFill>
                <a:latin typeface="Symbol" pitchFamily="18" charset="2"/>
                <a:ea typeface="ＭＳ Ｐゴシック"/>
                <a:cs typeface="ＭＳ Ｐゴシック"/>
              </a:rPr>
              <a:t>f</a:t>
            </a:r>
            <a:r>
              <a:rPr lang="en-US" sz="1800" b="1" dirty="0">
                <a:solidFill>
                  <a:srgbClr val="FF0000"/>
                </a:solidFill>
                <a:latin typeface="+mn-lt"/>
                <a:ea typeface="ＭＳ Ｐゴシック"/>
                <a:cs typeface="ＭＳ Ｐゴシック"/>
              </a:rPr>
              <a:t> (Q</a:t>
            </a:r>
            <a:r>
              <a:rPr lang="en-US" sz="1800" b="1" baseline="30000" dirty="0">
                <a:solidFill>
                  <a:srgbClr val="FF0000"/>
                </a:solidFill>
                <a:latin typeface="+mn-lt"/>
                <a:ea typeface="ＭＳ Ｐゴシック"/>
                <a:cs typeface="ＭＳ Ｐゴシック"/>
              </a:rPr>
              <a:t>2</a:t>
            </a:r>
            <a:r>
              <a:rPr lang="en-US" sz="1800" b="1" dirty="0">
                <a:solidFill>
                  <a:srgbClr val="FF0000"/>
                </a:solidFill>
                <a:latin typeface="+mn-lt"/>
                <a:ea typeface="ＭＳ Ｐゴシック"/>
                <a:cs typeface="ＭＳ Ｐゴシック"/>
              </a:rPr>
              <a:t> &gt; 10 GeV</a:t>
            </a:r>
            <a:r>
              <a:rPr lang="en-US" sz="1800" b="1" baseline="30000" dirty="0">
                <a:solidFill>
                  <a:srgbClr val="FF0000"/>
                </a:solidFill>
                <a:latin typeface="+mn-lt"/>
                <a:ea typeface="ＭＳ Ｐゴシック"/>
                <a:cs typeface="ＭＳ Ｐゴシック"/>
              </a:rPr>
              <a:t>2</a:t>
            </a:r>
            <a:r>
              <a:rPr lang="en-US" sz="1800" b="1" dirty="0">
                <a:solidFill>
                  <a:srgbClr val="FF0000"/>
                </a:solidFill>
                <a:latin typeface="+mn-lt"/>
                <a:ea typeface="ＭＳ Ｐゴシック"/>
                <a:cs typeface="ＭＳ Ｐゴシック"/>
              </a:rPr>
              <a:t>)</a:t>
            </a:r>
          </a:p>
        </p:txBody>
      </p:sp>
      <p:sp>
        <p:nvSpPr>
          <p:cNvPr id="8" name="TextBox 7"/>
          <p:cNvSpPr txBox="1"/>
          <p:nvPr/>
        </p:nvSpPr>
        <p:spPr>
          <a:xfrm>
            <a:off x="431800" y="2914650"/>
            <a:ext cx="3683000" cy="646113"/>
          </a:xfrm>
          <a:prstGeom prst="rect">
            <a:avLst/>
          </a:prstGeom>
          <a:noFill/>
        </p:spPr>
        <p:txBody>
          <a:bodyPr wrap="square">
            <a:spAutoFit/>
          </a:bodyPr>
          <a:lstStyle/>
          <a:p>
            <a:pPr>
              <a:defRPr/>
            </a:pPr>
            <a:r>
              <a:rPr lang="en-US" sz="1800" dirty="0">
                <a:latin typeface="+mn-lt"/>
                <a:ea typeface="ＭＳ Ｐゴシック"/>
                <a:cs typeface="ＭＳ Ｐゴシック"/>
              </a:rPr>
              <a:t>Transverse distribution derived directly from </a:t>
            </a:r>
            <a:r>
              <a:rPr lang="en-US" sz="1800" dirty="0">
                <a:latin typeface="Symbol" pitchFamily="18" charset="2"/>
                <a:ea typeface="ＭＳ Ｐゴシック"/>
                <a:cs typeface="ＭＳ Ｐゴシック"/>
              </a:rPr>
              <a:t>D</a:t>
            </a:r>
            <a:r>
              <a:rPr lang="en-US" sz="1800" baseline="-25000" dirty="0">
                <a:latin typeface="+mn-lt"/>
                <a:ea typeface="ＭＳ Ｐゴシック"/>
                <a:cs typeface="ＭＳ Ｐゴシック"/>
              </a:rPr>
              <a:t>T</a:t>
            </a:r>
            <a:r>
              <a:rPr lang="en-US" sz="1800" dirty="0">
                <a:latin typeface="+mn-lt"/>
                <a:ea typeface="ＭＳ Ｐゴシック"/>
                <a:cs typeface="ＭＳ Ｐゴシック"/>
              </a:rPr>
              <a:t>-dependence</a:t>
            </a:r>
          </a:p>
        </p:txBody>
      </p:sp>
      <p:sp>
        <p:nvSpPr>
          <p:cNvPr id="12" name="TextBox 11"/>
          <p:cNvSpPr txBox="1"/>
          <p:nvPr/>
        </p:nvSpPr>
        <p:spPr>
          <a:xfrm>
            <a:off x="279400" y="3738563"/>
            <a:ext cx="4591050" cy="2586037"/>
          </a:xfrm>
          <a:prstGeom prst="rect">
            <a:avLst/>
          </a:prstGeom>
          <a:noFill/>
        </p:spPr>
        <p:txBody>
          <a:bodyPr>
            <a:spAutoFit/>
          </a:bodyPr>
          <a:lstStyle/>
          <a:p>
            <a:pPr>
              <a:buFont typeface="Arial" pitchFamily="34" charset="0"/>
              <a:buChar char="•"/>
              <a:defRPr/>
            </a:pPr>
            <a:r>
              <a:rPr lang="en-US" sz="1800" dirty="0">
                <a:latin typeface="+mn-lt"/>
                <a:ea typeface="ＭＳ Ｐゴシック"/>
                <a:cs typeface="ＭＳ Ｐゴシック"/>
              </a:rPr>
              <a:t> EIC: Map unknown region of non-</a:t>
            </a:r>
            <a:r>
              <a:rPr lang="en-US" sz="1800" dirty="0" err="1">
                <a:latin typeface="+mn-lt"/>
                <a:ea typeface="ＭＳ Ｐゴシック"/>
                <a:cs typeface="ＭＳ Ｐゴシック"/>
              </a:rPr>
              <a:t>perturbative</a:t>
            </a:r>
            <a:r>
              <a:rPr lang="en-US" sz="1800" dirty="0">
                <a:latin typeface="+mn-lt"/>
                <a:ea typeface="ＭＳ Ｐゴシック"/>
                <a:cs typeface="ＭＳ Ｐゴシック"/>
              </a:rPr>
              <a:t> gluons at x &gt; 0.01</a:t>
            </a:r>
          </a:p>
          <a:p>
            <a:pPr>
              <a:buFont typeface="Arial" pitchFamily="34" charset="0"/>
              <a:buChar char="•"/>
              <a:defRPr/>
            </a:pPr>
            <a:r>
              <a:rPr lang="en-US" sz="1800" dirty="0">
                <a:latin typeface="+mn-lt"/>
                <a:ea typeface="ＭＳ Ｐゴシック"/>
                <a:cs typeface="ＭＳ Ｐゴシック"/>
              </a:rPr>
              <a:t> Needed for imaging</a:t>
            </a:r>
          </a:p>
          <a:p>
            <a:pPr lvl="1">
              <a:buFontTx/>
              <a:buChar char="-"/>
              <a:defRPr/>
            </a:pPr>
            <a:r>
              <a:rPr lang="en-US" sz="1800" dirty="0">
                <a:latin typeface="+mn-lt"/>
                <a:ea typeface="ＭＳ Ｐゴシック"/>
                <a:cs typeface="ＭＳ Ｐゴシック"/>
              </a:rPr>
              <a:t>Full t-distribution to allow Fourier transform, and distinguish e.g. between exponential (solid) and power-like (dashed) fall-off</a:t>
            </a:r>
          </a:p>
          <a:p>
            <a:pPr lvl="1">
              <a:buFontTx/>
              <a:buChar char="-"/>
              <a:defRPr/>
            </a:pPr>
            <a:r>
              <a:rPr lang="en-US" sz="1800" dirty="0">
                <a:latin typeface="+mn-lt"/>
                <a:ea typeface="ＭＳ Ｐゴシック"/>
                <a:cs typeface="ＭＳ Ｐゴシック"/>
              </a:rPr>
              <a:t> Q</a:t>
            </a:r>
            <a:r>
              <a:rPr lang="en-US" sz="1800" baseline="30000" dirty="0">
                <a:latin typeface="+mn-lt"/>
                <a:ea typeface="ＭＳ Ｐゴシック"/>
                <a:cs typeface="ＭＳ Ｐゴシック"/>
              </a:rPr>
              <a:t>2</a:t>
            </a:r>
            <a:r>
              <a:rPr lang="en-US" sz="1800" dirty="0">
                <a:latin typeface="+mn-lt"/>
                <a:ea typeface="ＭＳ Ｐゴシック"/>
                <a:cs typeface="ＭＳ Ｐゴシック"/>
              </a:rPr>
              <a:t> &gt; 10 GeV</a:t>
            </a:r>
            <a:r>
              <a:rPr lang="en-US" sz="1800" baseline="30000" dirty="0">
                <a:latin typeface="+mn-lt"/>
                <a:ea typeface="ＭＳ Ｐゴシック"/>
                <a:cs typeface="ＭＳ Ｐゴシック"/>
              </a:rPr>
              <a:t>2</a:t>
            </a:r>
            <a:r>
              <a:rPr lang="en-US" sz="1800" dirty="0">
                <a:latin typeface="+mn-lt"/>
                <a:ea typeface="ＭＳ Ｐゴシック"/>
                <a:cs typeface="ＭＳ Ｐゴシック"/>
              </a:rPr>
              <a:t>, various channels</a:t>
            </a:r>
          </a:p>
          <a:p>
            <a:pPr>
              <a:defRPr/>
            </a:pPr>
            <a:r>
              <a:rPr lang="en-US" sz="1800" b="1" dirty="0">
                <a:solidFill>
                  <a:srgbClr val="FF0000"/>
                </a:solidFill>
                <a:latin typeface="+mn-lt"/>
                <a:ea typeface="ＭＳ Ｐゴシック"/>
                <a:cs typeface="ＭＳ Ｐゴシック"/>
              </a:rPr>
              <a:t>1</a:t>
            </a:r>
            <a:r>
              <a:rPr lang="en-US" sz="1800" b="1" baseline="30000" dirty="0">
                <a:solidFill>
                  <a:srgbClr val="FF0000"/>
                </a:solidFill>
                <a:latin typeface="+mn-lt"/>
                <a:ea typeface="ＭＳ Ｐゴシック"/>
                <a:cs typeface="ＭＳ Ｐゴシック"/>
              </a:rPr>
              <a:t>st</a:t>
            </a:r>
            <a:r>
              <a:rPr lang="en-US" sz="1800" b="1" dirty="0">
                <a:solidFill>
                  <a:srgbClr val="FF0000"/>
                </a:solidFill>
                <a:latin typeface="+mn-lt"/>
                <a:ea typeface="ＭＳ Ｐゴシック"/>
                <a:cs typeface="ＭＳ Ｐゴシック"/>
              </a:rPr>
              <a:t> </a:t>
            </a:r>
            <a:r>
              <a:rPr lang="en-US" sz="1800" b="1" dirty="0" err="1">
                <a:solidFill>
                  <a:srgbClr val="FF0000"/>
                </a:solidFill>
                <a:latin typeface="+mn-lt"/>
                <a:ea typeface="ＭＳ Ｐゴシック"/>
                <a:cs typeface="ＭＳ Ｐゴシック"/>
              </a:rPr>
              <a:t>gluonic</a:t>
            </a:r>
            <a:r>
              <a:rPr lang="en-US" sz="1800" b="1" dirty="0">
                <a:solidFill>
                  <a:srgbClr val="FF0000"/>
                </a:solidFill>
                <a:latin typeface="+mn-lt"/>
                <a:ea typeface="ＭＳ Ｐゴシック"/>
                <a:cs typeface="ＭＳ Ｐゴシック"/>
              </a:rPr>
              <a:t> images of nucleon @ large x</a:t>
            </a:r>
          </a:p>
        </p:txBody>
      </p:sp>
      <p:pic>
        <p:nvPicPr>
          <p:cNvPr id="9" name="Picture 17"/>
          <p:cNvPicPr>
            <a:picLocks noChangeAspect="1" noChangeArrowheads="1"/>
          </p:cNvPicPr>
          <p:nvPr/>
        </p:nvPicPr>
        <p:blipFill>
          <a:blip r:embed="rId3" cstate="print"/>
          <a:srcRect/>
          <a:stretch>
            <a:fillRect/>
          </a:stretch>
        </p:blipFill>
        <p:spPr bwMode="auto">
          <a:xfrm>
            <a:off x="5334000" y="2960132"/>
            <a:ext cx="3429000" cy="3509963"/>
          </a:xfrm>
          <a:prstGeom prst="rect">
            <a:avLst/>
          </a:prstGeom>
          <a:noFill/>
          <a:ln w="9525">
            <a:noFill/>
            <a:miter lim="800000"/>
            <a:headEnd/>
            <a:tailEnd/>
          </a:ln>
        </p:spPr>
      </p:pic>
      <p:grpSp>
        <p:nvGrpSpPr>
          <p:cNvPr id="11" name="Group 10"/>
          <p:cNvGrpSpPr/>
          <p:nvPr/>
        </p:nvGrpSpPr>
        <p:grpSpPr>
          <a:xfrm>
            <a:off x="6019800" y="911225"/>
            <a:ext cx="2362200" cy="1603375"/>
            <a:chOff x="914400" y="914400"/>
            <a:chExt cx="2362200" cy="1603375"/>
          </a:xfrm>
        </p:grpSpPr>
        <p:pic>
          <p:nvPicPr>
            <p:cNvPr id="13" name="Picture 2"/>
            <p:cNvPicPr>
              <a:picLocks noChangeAspect="1" noChangeArrowheads="1"/>
            </p:cNvPicPr>
            <p:nvPr/>
          </p:nvPicPr>
          <p:blipFill>
            <a:blip r:embed="rId4" cstate="print"/>
            <a:srcRect/>
            <a:stretch>
              <a:fillRect/>
            </a:stretch>
          </p:blipFill>
          <p:spPr bwMode="auto">
            <a:xfrm>
              <a:off x="914400" y="914400"/>
              <a:ext cx="2149475" cy="1603375"/>
            </a:xfrm>
            <a:prstGeom prst="rect">
              <a:avLst/>
            </a:prstGeom>
            <a:noFill/>
            <a:ln w="9525">
              <a:noFill/>
              <a:miter lim="800000"/>
              <a:headEnd/>
              <a:tailEnd/>
            </a:ln>
          </p:spPr>
        </p:pic>
        <p:sp>
          <p:nvSpPr>
            <p:cNvPr id="14" name="Rectangle 13"/>
            <p:cNvSpPr>
              <a:spLocks noChangeArrowheads="1"/>
            </p:cNvSpPr>
            <p:nvPr/>
          </p:nvSpPr>
          <p:spPr bwMode="auto">
            <a:xfrm>
              <a:off x="2209800" y="990600"/>
              <a:ext cx="914400" cy="381000"/>
            </a:xfrm>
            <a:prstGeom prst="rect">
              <a:avLst/>
            </a:prstGeom>
            <a:solidFill>
              <a:schemeClr val="bg1"/>
            </a:solidFill>
            <a:ln w="9525" algn="ctr">
              <a:noFill/>
              <a:round/>
              <a:headEnd/>
              <a:tailEnd/>
            </a:ln>
          </p:spPr>
          <p:txBody>
            <a:bodyPr/>
            <a:lstStyle/>
            <a:p>
              <a:endParaRPr lang="en-US"/>
            </a:p>
          </p:txBody>
        </p:sp>
        <p:sp>
          <p:nvSpPr>
            <p:cNvPr id="15" name="TextBox 14"/>
            <p:cNvSpPr txBox="1">
              <a:spLocks noChangeArrowheads="1"/>
            </p:cNvSpPr>
            <p:nvPr/>
          </p:nvSpPr>
          <p:spPr bwMode="auto">
            <a:xfrm>
              <a:off x="2209800" y="1066800"/>
              <a:ext cx="1066800" cy="461963"/>
            </a:xfrm>
            <a:prstGeom prst="rect">
              <a:avLst/>
            </a:prstGeom>
            <a:noFill/>
            <a:ln w="9525">
              <a:noFill/>
              <a:miter lim="800000"/>
              <a:headEnd/>
              <a:tailEnd/>
            </a:ln>
          </p:spPr>
          <p:txBody>
            <a:bodyPr>
              <a:spAutoFit/>
            </a:bodyPr>
            <a:lstStyle/>
            <a:p>
              <a:r>
                <a:rPr lang="en-US">
                  <a:solidFill>
                    <a:schemeClr val="tx1"/>
                  </a:solidFill>
                </a:rPr>
                <a:t>valence-like gluons</a:t>
              </a:r>
            </a:p>
          </p:txBody>
        </p:sp>
      </p:grpSp>
      <p:sp>
        <p:nvSpPr>
          <p:cNvPr id="17" name="Rectangle 16"/>
          <p:cNvSpPr/>
          <p:nvPr/>
        </p:nvSpPr>
        <p:spPr>
          <a:xfrm>
            <a:off x="6019800" y="2960132"/>
            <a:ext cx="2514600" cy="2286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24"/>
          <p:cNvSpPr txBox="1">
            <a:spLocks noChangeArrowheads="1"/>
          </p:cNvSpPr>
          <p:nvPr/>
        </p:nvSpPr>
        <p:spPr bwMode="auto">
          <a:xfrm>
            <a:off x="5334000" y="2743200"/>
            <a:ext cx="3581400" cy="369332"/>
          </a:xfrm>
          <a:prstGeom prst="rect">
            <a:avLst/>
          </a:prstGeom>
          <a:noFill/>
          <a:ln w="9525">
            <a:noFill/>
            <a:miter lim="800000"/>
            <a:headEnd/>
            <a:tailEnd/>
          </a:ln>
        </p:spPr>
        <p:txBody>
          <a:bodyPr wrap="square">
            <a:spAutoFit/>
          </a:bodyPr>
          <a:lstStyle/>
          <a:p>
            <a:r>
              <a:rPr lang="en-US" dirty="0">
                <a:solidFill>
                  <a:schemeClr val="tx1"/>
                </a:solidFill>
              </a:rPr>
              <a:t>~100 days, </a:t>
            </a:r>
            <a:r>
              <a:rPr lang="el-GR" dirty="0">
                <a:solidFill>
                  <a:schemeClr val="tx1"/>
                </a:solidFill>
                <a:latin typeface="Times New Roman" pitchFamily="18" charset="0"/>
                <a:cs typeface="Times New Roman" pitchFamily="18" charset="0"/>
              </a:rPr>
              <a:t>ε</a:t>
            </a:r>
            <a:r>
              <a:rPr lang="en-US" dirty="0">
                <a:solidFill>
                  <a:schemeClr val="tx1"/>
                </a:solidFill>
                <a:latin typeface="Times New Roman" pitchFamily="18" charset="0"/>
                <a:cs typeface="Times New Roman" pitchFamily="18" charset="0"/>
              </a:rPr>
              <a:t>=</a:t>
            </a:r>
            <a:r>
              <a:rPr lang="en-US" dirty="0">
                <a:solidFill>
                  <a:schemeClr val="tx1"/>
                </a:solidFill>
              </a:rPr>
              <a:t>1.0, </a:t>
            </a:r>
            <a:r>
              <a:rPr lang="en-US" dirty="0">
                <a:solidFill>
                  <a:schemeClr val="tx1"/>
                </a:solidFill>
                <a:latin typeface="Script MT Bold" pitchFamily="66" charset="0"/>
              </a:rPr>
              <a:t>L</a:t>
            </a:r>
            <a:r>
              <a:rPr lang="en-US" dirty="0">
                <a:solidFill>
                  <a:schemeClr val="tx1"/>
                </a:solidFill>
              </a:rPr>
              <a:t>=10</a:t>
            </a:r>
            <a:r>
              <a:rPr lang="en-US" baseline="30000" dirty="0">
                <a:solidFill>
                  <a:schemeClr val="tx1"/>
                </a:solidFill>
              </a:rPr>
              <a:t>34</a:t>
            </a:r>
            <a:r>
              <a:rPr lang="en-US" dirty="0">
                <a:solidFill>
                  <a:schemeClr val="tx1"/>
                </a:solidFill>
              </a:rPr>
              <a:t> s</a:t>
            </a:r>
            <a:r>
              <a:rPr lang="en-US" baseline="30000" dirty="0">
                <a:solidFill>
                  <a:schemeClr val="tx1"/>
                </a:solidFill>
              </a:rPr>
              <a:t>-1</a:t>
            </a:r>
            <a:r>
              <a:rPr lang="en-US" dirty="0">
                <a:solidFill>
                  <a:schemeClr val="tx1"/>
                </a:solidFill>
              </a:rPr>
              <a:t>cm</a:t>
            </a:r>
            <a:r>
              <a:rPr lang="en-US" baseline="30000" dirty="0">
                <a:solidFill>
                  <a:schemeClr val="tx1"/>
                </a:solidFill>
              </a:rPr>
              <a:t>-2</a:t>
            </a:r>
          </a:p>
        </p:txBody>
      </p:sp>
      <p:sp>
        <p:nvSpPr>
          <p:cNvPr id="18" name="TextBox 39"/>
          <p:cNvSpPr txBox="1">
            <a:spLocks noChangeArrowheads="1"/>
          </p:cNvSpPr>
          <p:nvPr/>
        </p:nvSpPr>
        <p:spPr bwMode="auto">
          <a:xfrm>
            <a:off x="6019800" y="5212378"/>
            <a:ext cx="1295400" cy="338554"/>
          </a:xfrm>
          <a:prstGeom prst="rect">
            <a:avLst/>
          </a:prstGeom>
          <a:solidFill>
            <a:schemeClr val="bg1"/>
          </a:solidFill>
          <a:ln w="9525">
            <a:noFill/>
            <a:miter lim="800000"/>
            <a:headEnd/>
            <a:tailEnd/>
          </a:ln>
        </p:spPr>
        <p:txBody>
          <a:bodyPr wrap="square">
            <a:spAutoFit/>
          </a:bodyPr>
          <a:lstStyle/>
          <a:p>
            <a:r>
              <a:rPr lang="en-US" sz="1600" dirty="0">
                <a:solidFill>
                  <a:schemeClr val="tx1"/>
                </a:solidFill>
                <a:latin typeface="Times New Roman" pitchFamily="18" charset="0"/>
                <a:cs typeface="Times New Roman" pitchFamily="18" charset="0"/>
              </a:rPr>
              <a:t>√</a:t>
            </a:r>
            <a:r>
              <a:rPr lang="en-US" sz="1600" dirty="0">
                <a:solidFill>
                  <a:schemeClr val="tx1"/>
                </a:solidFill>
              </a:rPr>
              <a:t>s~30 </a:t>
            </a:r>
            <a:r>
              <a:rPr lang="en-US" sz="1600" dirty="0" err="1">
                <a:solidFill>
                  <a:schemeClr val="tx1"/>
                </a:solidFill>
              </a:rPr>
              <a:t>GeV</a:t>
            </a:r>
            <a:endParaRPr lang="en-US" sz="1600" baseline="30000" dirty="0">
              <a:solidFill>
                <a:schemeClr val="tx1"/>
              </a:solidFill>
            </a:endParaRPr>
          </a:p>
        </p:txBody>
      </p:sp>
      <p:sp>
        <p:nvSpPr>
          <p:cNvPr id="19" name="TextBox 8"/>
          <p:cNvSpPr txBox="1">
            <a:spLocks noChangeArrowheads="1"/>
          </p:cNvSpPr>
          <p:nvPr/>
        </p:nvSpPr>
        <p:spPr bwMode="auto">
          <a:xfrm>
            <a:off x="5029200" y="6295469"/>
            <a:ext cx="1752600" cy="246063"/>
          </a:xfrm>
          <a:prstGeom prst="rect">
            <a:avLst/>
          </a:prstGeom>
          <a:noFill/>
          <a:ln w="9525">
            <a:noFill/>
            <a:miter lim="800000"/>
            <a:headEnd/>
            <a:tailEnd/>
          </a:ln>
        </p:spPr>
        <p:txBody>
          <a:bodyPr>
            <a:spAutoFit/>
          </a:bodyPr>
          <a:lstStyle/>
          <a:p>
            <a:r>
              <a:rPr lang="en-US" sz="1000" i="1" dirty="0">
                <a:solidFill>
                  <a:srgbClr val="147806"/>
                </a:solidFill>
              </a:rPr>
              <a:t>[Weiss INT10-3 report]</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209550" y="3598862"/>
            <a:ext cx="3275013" cy="1887538"/>
            <a:chOff x="210223" y="3485451"/>
            <a:chExt cx="3274541" cy="1888951"/>
          </a:xfrm>
        </p:grpSpPr>
        <p:pic>
          <p:nvPicPr>
            <p:cNvPr id="21521" name="Picture 19" descr="imaging.jpg"/>
            <p:cNvPicPr>
              <a:picLocks noChangeAspect="1"/>
            </p:cNvPicPr>
            <p:nvPr/>
          </p:nvPicPr>
          <p:blipFill>
            <a:blip r:embed="rId2" cstate="print"/>
            <a:srcRect b="61650"/>
            <a:stretch>
              <a:fillRect/>
            </a:stretch>
          </p:blipFill>
          <p:spPr bwMode="auto">
            <a:xfrm>
              <a:off x="210223" y="3485451"/>
              <a:ext cx="3274541" cy="1888951"/>
            </a:xfrm>
            <a:prstGeom prst="rect">
              <a:avLst/>
            </a:prstGeom>
            <a:noFill/>
            <a:ln w="9525">
              <a:noFill/>
              <a:miter lim="800000"/>
              <a:headEnd/>
              <a:tailEnd/>
            </a:ln>
          </p:spPr>
        </p:pic>
        <p:sp>
          <p:nvSpPr>
            <p:cNvPr id="21" name="Rectangle 20"/>
            <p:cNvSpPr/>
            <p:nvPr/>
          </p:nvSpPr>
          <p:spPr bwMode="auto">
            <a:xfrm>
              <a:off x="2445101" y="4367174"/>
              <a:ext cx="690463" cy="166812"/>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ea typeface="ＭＳ Ｐゴシック"/>
                <a:cs typeface="ＭＳ Ｐゴシック"/>
              </a:endParaRPr>
            </a:p>
          </p:txBody>
        </p:sp>
      </p:grpSp>
      <p:sp>
        <p:nvSpPr>
          <p:cNvPr id="4" name="TextBox 16"/>
          <p:cNvSpPr txBox="1">
            <a:spLocks noChangeArrowheads="1"/>
          </p:cNvSpPr>
          <p:nvPr/>
        </p:nvSpPr>
        <p:spPr bwMode="auto">
          <a:xfrm>
            <a:off x="0" y="0"/>
            <a:ext cx="9144000" cy="646113"/>
          </a:xfrm>
          <a:prstGeom prst="rect">
            <a:avLst/>
          </a:prstGeom>
          <a:noFill/>
          <a:ln w="9525">
            <a:noFill/>
            <a:miter lim="800000"/>
            <a:headEnd/>
            <a:tailEnd/>
          </a:ln>
        </p:spPr>
        <p:txBody>
          <a:bodyPr>
            <a:spAutoFit/>
          </a:bodyPr>
          <a:lstStyle/>
          <a:p>
            <a:pPr algn="ctr">
              <a:defRPr/>
            </a:pPr>
            <a:r>
              <a:rPr lang="en-US" sz="3600" b="1" dirty="0">
                <a:solidFill>
                  <a:srgbClr val="FF0000"/>
                </a:solidFill>
                <a:latin typeface="+mn-lt"/>
                <a:ea typeface="ＭＳ Ｐゴシック" pitchFamily="-107" charset="-128"/>
                <a:cs typeface="Arial" charset="0"/>
              </a:rPr>
              <a:t>Gluon Imaging: Gluon </a:t>
            </a:r>
            <a:r>
              <a:rPr lang="en-US" sz="3600" b="1" dirty="0" err="1">
                <a:solidFill>
                  <a:srgbClr val="FF0000"/>
                </a:solidFill>
                <a:latin typeface="+mn-lt"/>
                <a:ea typeface="ＭＳ Ｐゴシック" pitchFamily="-107" charset="-128"/>
                <a:cs typeface="Arial" charset="0"/>
              </a:rPr>
              <a:t>vs</a:t>
            </a:r>
            <a:r>
              <a:rPr lang="en-US" sz="3600" b="1" dirty="0">
                <a:solidFill>
                  <a:srgbClr val="FF0000"/>
                </a:solidFill>
                <a:latin typeface="+mn-lt"/>
                <a:ea typeface="ＭＳ Ｐゴシック" pitchFamily="-107" charset="-128"/>
                <a:cs typeface="Arial" charset="0"/>
              </a:rPr>
              <a:t> Quark Size</a:t>
            </a:r>
          </a:p>
        </p:txBody>
      </p:sp>
      <p:sp>
        <p:nvSpPr>
          <p:cNvPr id="5" name="Text Box 22"/>
          <p:cNvSpPr txBox="1">
            <a:spLocks noChangeArrowheads="1"/>
          </p:cNvSpPr>
          <p:nvPr/>
        </p:nvSpPr>
        <p:spPr bwMode="auto">
          <a:xfrm>
            <a:off x="219075" y="795338"/>
            <a:ext cx="5154613" cy="830262"/>
          </a:xfrm>
          <a:prstGeom prst="rect">
            <a:avLst/>
          </a:prstGeom>
          <a:noFill/>
          <a:ln w="9525">
            <a:noFill/>
            <a:miter lim="800000"/>
            <a:headEnd/>
            <a:tailEnd/>
          </a:ln>
        </p:spPr>
        <p:txBody>
          <a:bodyPr>
            <a:spAutoFit/>
          </a:bodyPr>
          <a:lstStyle/>
          <a:p>
            <a:pPr>
              <a:buFont typeface="Arial" pitchFamily="34" charset="0"/>
              <a:buChar char="•"/>
              <a:defRPr/>
            </a:pPr>
            <a:r>
              <a:rPr lang="en-US" dirty="0">
                <a:latin typeface="+mn-lt"/>
                <a:ea typeface="ＭＳ Ｐゴシック" pitchFamily="-107" charset="-128"/>
              </a:rPr>
              <a:t> Do singlet quarks and gluons have the same transverse distribution?</a:t>
            </a:r>
          </a:p>
        </p:txBody>
      </p:sp>
      <p:pic>
        <p:nvPicPr>
          <p:cNvPr id="21509" name="Picture 5" descr="tomogr_sea_glu.jpg"/>
          <p:cNvPicPr>
            <a:picLocks noChangeAspect="1"/>
          </p:cNvPicPr>
          <p:nvPr/>
        </p:nvPicPr>
        <p:blipFill>
          <a:blip r:embed="rId3" cstate="print"/>
          <a:srcRect/>
          <a:stretch>
            <a:fillRect/>
          </a:stretch>
        </p:blipFill>
        <p:spPr bwMode="auto">
          <a:xfrm>
            <a:off x="5551488" y="857250"/>
            <a:ext cx="3340100" cy="2232025"/>
          </a:xfrm>
          <a:prstGeom prst="rect">
            <a:avLst/>
          </a:prstGeom>
          <a:noFill/>
          <a:ln w="9525">
            <a:noFill/>
            <a:miter lim="800000"/>
            <a:headEnd/>
            <a:tailEnd/>
          </a:ln>
        </p:spPr>
      </p:pic>
      <p:grpSp>
        <p:nvGrpSpPr>
          <p:cNvPr id="3" name="Group 8"/>
          <p:cNvGrpSpPr>
            <a:grpSpLocks/>
          </p:cNvGrpSpPr>
          <p:nvPr/>
        </p:nvGrpSpPr>
        <p:grpSpPr bwMode="auto">
          <a:xfrm>
            <a:off x="222250" y="1619250"/>
            <a:ext cx="5111750" cy="1200150"/>
            <a:chOff x="222746" y="1619502"/>
            <a:chExt cx="5111875" cy="1200329"/>
          </a:xfrm>
        </p:grpSpPr>
        <p:sp>
          <p:nvSpPr>
            <p:cNvPr id="7" name="Text Box 22"/>
            <p:cNvSpPr txBox="1">
              <a:spLocks noChangeArrowheads="1"/>
            </p:cNvSpPr>
            <p:nvPr/>
          </p:nvSpPr>
          <p:spPr bwMode="auto">
            <a:xfrm>
              <a:off x="222746" y="1619502"/>
              <a:ext cx="5111875" cy="1200329"/>
            </a:xfrm>
            <a:prstGeom prst="rect">
              <a:avLst/>
            </a:prstGeom>
            <a:noFill/>
            <a:ln w="9525">
              <a:noFill/>
              <a:miter lim="800000"/>
              <a:headEnd/>
              <a:tailEnd/>
            </a:ln>
          </p:spPr>
          <p:txBody>
            <a:bodyPr wrap="square">
              <a:spAutoFit/>
            </a:bodyPr>
            <a:lstStyle/>
            <a:p>
              <a:pPr>
                <a:defRPr/>
              </a:pPr>
              <a:r>
                <a:rPr lang="en-US" sz="1800" dirty="0">
                  <a:latin typeface="+mn-lt"/>
                  <a:ea typeface="ＭＳ Ｐゴシック" pitchFamily="-107" charset="-128"/>
                </a:rPr>
                <a:t>Hints from HERA:</a:t>
              </a:r>
            </a:p>
            <a:p>
              <a:pPr>
                <a:defRPr/>
              </a:pPr>
              <a:r>
                <a:rPr lang="en-US" sz="1800" dirty="0">
                  <a:latin typeface="+mn-lt"/>
                  <a:ea typeface="ＭＳ Ｐゴシック" pitchFamily="-107" charset="-128"/>
                </a:rPr>
                <a:t>	Area (q + q) &gt; Area (g)</a:t>
              </a:r>
            </a:p>
            <a:p>
              <a:pPr>
                <a:defRPr/>
              </a:pPr>
              <a:r>
                <a:rPr lang="en-US" sz="1800" dirty="0">
                  <a:latin typeface="+mn-lt"/>
                  <a:ea typeface="ＭＳ Ｐゴシック" pitchFamily="-107" charset="-128"/>
                </a:rPr>
                <a:t>Dynamical models predict difference: </a:t>
              </a:r>
            </a:p>
            <a:p>
              <a:pPr>
                <a:defRPr/>
              </a:pPr>
              <a:r>
                <a:rPr lang="en-US" sz="1800" dirty="0">
                  <a:latin typeface="+mn-lt"/>
                  <a:ea typeface="ＭＳ Ｐゴシック" pitchFamily="-107" charset="-128"/>
                </a:rPr>
                <a:t>	</a:t>
              </a:r>
              <a:r>
                <a:rPr lang="en-US" sz="1800" dirty="0" err="1">
                  <a:latin typeface="+mn-lt"/>
                  <a:ea typeface="ＭＳ Ｐゴシック" pitchFamily="-107" charset="-128"/>
                </a:rPr>
                <a:t>pion</a:t>
              </a:r>
              <a:r>
                <a:rPr lang="en-US" sz="1800" dirty="0">
                  <a:latin typeface="+mn-lt"/>
                  <a:ea typeface="ＭＳ Ｐゴシック" pitchFamily="-107" charset="-128"/>
                </a:rPr>
                <a:t> cloud, constituent quark picture</a:t>
              </a:r>
            </a:p>
          </p:txBody>
        </p:sp>
        <p:sp>
          <p:nvSpPr>
            <p:cNvPr id="8" name="TextBox 7"/>
            <p:cNvSpPr txBox="1"/>
            <p:nvPr/>
          </p:nvSpPr>
          <p:spPr>
            <a:xfrm>
              <a:off x="2127793" y="1660783"/>
              <a:ext cx="320683" cy="584287"/>
            </a:xfrm>
            <a:prstGeom prst="rect">
              <a:avLst/>
            </a:prstGeom>
            <a:noFill/>
          </p:spPr>
          <p:txBody>
            <a:bodyPr wrap="none">
              <a:spAutoFit/>
            </a:bodyPr>
            <a:lstStyle/>
            <a:p>
              <a:pPr>
                <a:defRPr/>
              </a:pPr>
              <a:r>
                <a:rPr lang="en-US" sz="3200" dirty="0">
                  <a:latin typeface="+mn-lt"/>
                  <a:ea typeface="ＭＳ Ｐゴシック"/>
                  <a:cs typeface="ＭＳ Ｐゴシック"/>
                </a:rPr>
                <a:t>-</a:t>
              </a:r>
            </a:p>
          </p:txBody>
        </p:sp>
      </p:grpSp>
      <p:sp>
        <p:nvSpPr>
          <p:cNvPr id="24" name="Rectangle 18"/>
          <p:cNvSpPr>
            <a:spLocks noChangeArrowheads="1"/>
          </p:cNvSpPr>
          <p:nvPr/>
        </p:nvSpPr>
        <p:spPr bwMode="auto">
          <a:xfrm>
            <a:off x="6248400" y="3411379"/>
            <a:ext cx="2286000" cy="152400"/>
          </a:xfrm>
          <a:prstGeom prst="rect">
            <a:avLst/>
          </a:prstGeom>
          <a:solidFill>
            <a:schemeClr val="bg1"/>
          </a:solidFill>
          <a:ln w="9525" algn="ctr">
            <a:noFill/>
            <a:round/>
            <a:headEnd/>
            <a:tailEnd/>
          </a:ln>
        </p:spPr>
        <p:txBody>
          <a:bodyPr/>
          <a:lstStyle/>
          <a:p>
            <a:endParaRPr lang="en-US"/>
          </a:p>
        </p:txBody>
      </p:sp>
      <p:sp>
        <p:nvSpPr>
          <p:cNvPr id="25" name="TextBox 17"/>
          <p:cNvSpPr txBox="1">
            <a:spLocks noChangeArrowheads="1"/>
          </p:cNvSpPr>
          <p:nvPr/>
        </p:nvSpPr>
        <p:spPr bwMode="auto">
          <a:xfrm>
            <a:off x="5638800" y="3258979"/>
            <a:ext cx="3352800" cy="369332"/>
          </a:xfrm>
          <a:prstGeom prst="rect">
            <a:avLst/>
          </a:prstGeom>
          <a:noFill/>
          <a:ln w="9525">
            <a:noFill/>
            <a:miter lim="800000"/>
            <a:headEnd/>
            <a:tailEnd/>
          </a:ln>
        </p:spPr>
        <p:txBody>
          <a:bodyPr wrap="square">
            <a:spAutoFit/>
          </a:bodyPr>
          <a:lstStyle/>
          <a:p>
            <a:r>
              <a:rPr lang="en-US" dirty="0" smtClean="0">
                <a:solidFill>
                  <a:schemeClr val="tx1"/>
                </a:solidFill>
              </a:rPr>
              <a:t>~12 and 150 fb</a:t>
            </a:r>
            <a:r>
              <a:rPr lang="en-US" baseline="30000" dirty="0" smtClean="0">
                <a:solidFill>
                  <a:schemeClr val="tx1"/>
                </a:solidFill>
              </a:rPr>
              <a:t>-1</a:t>
            </a:r>
            <a:r>
              <a:rPr lang="en-US" dirty="0" smtClean="0">
                <a:solidFill>
                  <a:schemeClr val="tx1"/>
                </a:solidFill>
              </a:rPr>
              <a:t>, respectively</a:t>
            </a:r>
            <a:endParaRPr lang="en-US" baseline="30000" dirty="0">
              <a:solidFill>
                <a:schemeClr val="tx1"/>
              </a:solidFill>
            </a:endParaRPr>
          </a:p>
        </p:txBody>
      </p:sp>
      <p:sp>
        <p:nvSpPr>
          <p:cNvPr id="26" name="Rectangle 20"/>
          <p:cNvSpPr>
            <a:spLocks noChangeArrowheads="1"/>
          </p:cNvSpPr>
          <p:nvPr/>
        </p:nvSpPr>
        <p:spPr bwMode="auto">
          <a:xfrm>
            <a:off x="5257800" y="6535579"/>
            <a:ext cx="1143000" cy="152400"/>
          </a:xfrm>
          <a:prstGeom prst="rect">
            <a:avLst/>
          </a:prstGeom>
          <a:solidFill>
            <a:schemeClr val="bg1"/>
          </a:solidFill>
          <a:ln w="9525" algn="ctr">
            <a:noFill/>
            <a:round/>
            <a:headEnd/>
            <a:tailEnd/>
          </a:ln>
        </p:spPr>
        <p:txBody>
          <a:bodyPr/>
          <a:lstStyle/>
          <a:p>
            <a:endParaRPr lang="en-US"/>
          </a:p>
        </p:txBody>
      </p:sp>
      <p:sp>
        <p:nvSpPr>
          <p:cNvPr id="27" name="TextBox 8"/>
          <p:cNvSpPr txBox="1">
            <a:spLocks noChangeArrowheads="1"/>
          </p:cNvSpPr>
          <p:nvPr/>
        </p:nvSpPr>
        <p:spPr bwMode="auto">
          <a:xfrm>
            <a:off x="5257800" y="6535579"/>
            <a:ext cx="2438400" cy="246221"/>
          </a:xfrm>
          <a:prstGeom prst="rect">
            <a:avLst/>
          </a:prstGeom>
          <a:noFill/>
          <a:ln w="9525">
            <a:noFill/>
            <a:miter lim="800000"/>
            <a:headEnd/>
            <a:tailEnd/>
          </a:ln>
        </p:spPr>
        <p:txBody>
          <a:bodyPr wrap="square">
            <a:spAutoFit/>
          </a:bodyPr>
          <a:lstStyle/>
          <a:p>
            <a:r>
              <a:rPr lang="en-US" sz="1000" i="1" dirty="0" smtClean="0">
                <a:solidFill>
                  <a:srgbClr val="147806"/>
                </a:solidFill>
              </a:rPr>
              <a:t>[</a:t>
            </a:r>
            <a:r>
              <a:rPr lang="en-US" sz="1000" i="1" dirty="0" smtClean="0">
                <a:solidFill>
                  <a:srgbClr val="147806"/>
                </a:solidFill>
              </a:rPr>
              <a:t>Fazio, </a:t>
            </a:r>
            <a:r>
              <a:rPr lang="en-US" sz="1000" i="1" dirty="0" err="1" smtClean="0">
                <a:solidFill>
                  <a:srgbClr val="147806"/>
                </a:solidFill>
              </a:rPr>
              <a:t>Aschenauer</a:t>
            </a:r>
            <a:r>
              <a:rPr lang="en-US" sz="1000" i="1" dirty="0" smtClean="0">
                <a:solidFill>
                  <a:srgbClr val="147806"/>
                </a:solidFill>
              </a:rPr>
              <a:t> INT10-03 Report</a:t>
            </a:r>
            <a:r>
              <a:rPr lang="en-US" sz="1000" i="1" dirty="0" smtClean="0">
                <a:solidFill>
                  <a:srgbClr val="147806"/>
                </a:solidFill>
              </a:rPr>
              <a:t>]</a:t>
            </a:r>
            <a:endParaRPr lang="en-US" sz="1000" dirty="0"/>
          </a:p>
        </p:txBody>
      </p:sp>
      <p:pic>
        <p:nvPicPr>
          <p:cNvPr id="1026" name="Picture 2"/>
          <p:cNvPicPr>
            <a:picLocks noChangeAspect="1" noChangeArrowheads="1"/>
          </p:cNvPicPr>
          <p:nvPr/>
        </p:nvPicPr>
        <p:blipFill>
          <a:blip r:embed="rId4" cstate="print"/>
          <a:srcRect/>
          <a:stretch>
            <a:fillRect/>
          </a:stretch>
        </p:blipFill>
        <p:spPr bwMode="auto">
          <a:xfrm>
            <a:off x="5181600" y="3733800"/>
            <a:ext cx="3831282" cy="2590800"/>
          </a:xfrm>
          <a:prstGeom prst="rect">
            <a:avLst/>
          </a:prstGeom>
          <a:noFill/>
          <a:ln w="9525">
            <a:noFill/>
            <a:miter lim="800000"/>
            <a:headEnd/>
            <a:tailEnd/>
          </a:ln>
        </p:spPr>
      </p:pic>
      <p:sp>
        <p:nvSpPr>
          <p:cNvPr id="29" name="Text Box 22"/>
          <p:cNvSpPr txBox="1">
            <a:spLocks noChangeArrowheads="1"/>
          </p:cNvSpPr>
          <p:nvPr/>
        </p:nvSpPr>
        <p:spPr bwMode="auto">
          <a:xfrm>
            <a:off x="223838" y="2819400"/>
            <a:ext cx="5643562" cy="923925"/>
          </a:xfrm>
          <a:prstGeom prst="rect">
            <a:avLst/>
          </a:prstGeom>
          <a:noFill/>
          <a:ln w="9525">
            <a:noFill/>
            <a:miter lim="800000"/>
            <a:headEnd/>
            <a:tailEnd/>
          </a:ln>
        </p:spPr>
        <p:txBody>
          <a:bodyPr wrap="square">
            <a:spAutoFit/>
          </a:bodyPr>
          <a:lstStyle/>
          <a:p>
            <a:pPr>
              <a:defRPr/>
            </a:pPr>
            <a:r>
              <a:rPr lang="en-US" sz="1800" b="1" dirty="0">
                <a:solidFill>
                  <a:srgbClr val="FF0000"/>
                </a:solidFill>
                <a:latin typeface="+mn-lt"/>
                <a:ea typeface="ＭＳ Ｐゴシック" pitchFamily="-107" charset="-128"/>
              </a:rPr>
              <a:t>EIC: 	Gluon size from J/</a:t>
            </a:r>
            <a:r>
              <a:rPr lang="en-US" sz="1800" b="1" dirty="0">
                <a:solidFill>
                  <a:srgbClr val="FF0000"/>
                </a:solidFill>
                <a:latin typeface="Symbol" pitchFamily="18" charset="2"/>
                <a:ea typeface="ＭＳ Ｐゴシック" pitchFamily="-107" charset="-128"/>
              </a:rPr>
              <a:t>Y</a:t>
            </a:r>
            <a:r>
              <a:rPr lang="en-US" sz="1800" b="1" dirty="0">
                <a:solidFill>
                  <a:srgbClr val="FF0000"/>
                </a:solidFill>
                <a:latin typeface="+mn-lt"/>
                <a:ea typeface="ＭＳ Ｐゴシック" pitchFamily="-107" charset="-128"/>
              </a:rPr>
              <a:t> </a:t>
            </a:r>
            <a:r>
              <a:rPr lang="en-US" sz="1800" b="1" dirty="0" err="1">
                <a:solidFill>
                  <a:srgbClr val="FF0000"/>
                </a:solidFill>
                <a:latin typeface="+mn-lt"/>
                <a:ea typeface="ＭＳ Ｐゴシック" pitchFamily="-107" charset="-128"/>
              </a:rPr>
              <a:t>electroproduction</a:t>
            </a:r>
            <a:r>
              <a:rPr lang="en-US" sz="1800" b="1" dirty="0">
                <a:solidFill>
                  <a:srgbClr val="FF0000"/>
                </a:solidFill>
                <a:latin typeface="+mn-lt"/>
                <a:ea typeface="ＭＳ Ｐゴシック" pitchFamily="-107" charset="-128"/>
              </a:rPr>
              <a:t>,</a:t>
            </a:r>
          </a:p>
          <a:p>
            <a:pPr>
              <a:defRPr/>
            </a:pPr>
            <a:r>
              <a:rPr lang="en-US" sz="1800" b="1" dirty="0">
                <a:solidFill>
                  <a:srgbClr val="FF0000"/>
                </a:solidFill>
                <a:latin typeface="+mn-lt"/>
                <a:ea typeface="ＭＳ Ｐゴシック" pitchFamily="-107" charset="-128"/>
              </a:rPr>
              <a:t>	singlet quark size from deeply virtual</a:t>
            </a:r>
          </a:p>
          <a:p>
            <a:pPr>
              <a:defRPr/>
            </a:pPr>
            <a:r>
              <a:rPr lang="en-US" sz="1800" b="1" dirty="0">
                <a:solidFill>
                  <a:srgbClr val="FF0000"/>
                </a:solidFill>
                <a:latin typeface="+mn-lt"/>
                <a:ea typeface="ＭＳ Ｐゴシック" pitchFamily="-107" charset="-128"/>
              </a:rPr>
              <a:t>			</a:t>
            </a:r>
            <a:r>
              <a:rPr lang="en-US" sz="1800" b="1" dirty="0" err="1">
                <a:solidFill>
                  <a:srgbClr val="FF0000"/>
                </a:solidFill>
                <a:latin typeface="+mn-lt"/>
                <a:ea typeface="ＭＳ Ｐゴシック" pitchFamily="-107" charset="-128"/>
              </a:rPr>
              <a:t>compton</a:t>
            </a:r>
            <a:r>
              <a:rPr lang="en-US" sz="1800" b="1" dirty="0">
                <a:solidFill>
                  <a:srgbClr val="FF0000"/>
                </a:solidFill>
                <a:latin typeface="+mn-lt"/>
                <a:ea typeface="ＭＳ Ｐゴシック" pitchFamily="-107" charset="-128"/>
              </a:rPr>
              <a:t> scattering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209550" y="3598862"/>
            <a:ext cx="3275013" cy="1887538"/>
            <a:chOff x="210223" y="3485451"/>
            <a:chExt cx="3274541" cy="1888951"/>
          </a:xfrm>
        </p:grpSpPr>
        <p:pic>
          <p:nvPicPr>
            <p:cNvPr id="21521" name="Picture 19" descr="imaging.jpg"/>
            <p:cNvPicPr>
              <a:picLocks noChangeAspect="1"/>
            </p:cNvPicPr>
            <p:nvPr/>
          </p:nvPicPr>
          <p:blipFill>
            <a:blip r:embed="rId2" cstate="print"/>
            <a:srcRect b="61650"/>
            <a:stretch>
              <a:fillRect/>
            </a:stretch>
          </p:blipFill>
          <p:spPr bwMode="auto">
            <a:xfrm>
              <a:off x="210223" y="3485451"/>
              <a:ext cx="3274541" cy="1888951"/>
            </a:xfrm>
            <a:prstGeom prst="rect">
              <a:avLst/>
            </a:prstGeom>
            <a:noFill/>
            <a:ln w="9525">
              <a:noFill/>
              <a:miter lim="800000"/>
              <a:headEnd/>
              <a:tailEnd/>
            </a:ln>
          </p:spPr>
        </p:pic>
        <p:sp>
          <p:nvSpPr>
            <p:cNvPr id="21" name="Rectangle 20"/>
            <p:cNvSpPr/>
            <p:nvPr/>
          </p:nvSpPr>
          <p:spPr bwMode="auto">
            <a:xfrm>
              <a:off x="2445101" y="4367174"/>
              <a:ext cx="690463" cy="166812"/>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ea typeface="ＭＳ Ｐゴシック"/>
                <a:cs typeface="ＭＳ Ｐゴシック"/>
              </a:endParaRPr>
            </a:p>
          </p:txBody>
        </p:sp>
      </p:grpSp>
      <p:sp>
        <p:nvSpPr>
          <p:cNvPr id="4" name="TextBox 16"/>
          <p:cNvSpPr txBox="1">
            <a:spLocks noChangeArrowheads="1"/>
          </p:cNvSpPr>
          <p:nvPr/>
        </p:nvSpPr>
        <p:spPr bwMode="auto">
          <a:xfrm>
            <a:off x="0" y="0"/>
            <a:ext cx="9144000" cy="646113"/>
          </a:xfrm>
          <a:prstGeom prst="rect">
            <a:avLst/>
          </a:prstGeom>
          <a:noFill/>
          <a:ln w="9525">
            <a:noFill/>
            <a:miter lim="800000"/>
            <a:headEnd/>
            <a:tailEnd/>
          </a:ln>
        </p:spPr>
        <p:txBody>
          <a:bodyPr>
            <a:spAutoFit/>
          </a:bodyPr>
          <a:lstStyle/>
          <a:p>
            <a:pPr algn="ctr">
              <a:defRPr/>
            </a:pPr>
            <a:r>
              <a:rPr lang="en-US" sz="3600" b="1" dirty="0">
                <a:solidFill>
                  <a:srgbClr val="FF0000"/>
                </a:solidFill>
                <a:latin typeface="+mn-lt"/>
                <a:ea typeface="ＭＳ Ｐゴシック" pitchFamily="-107" charset="-128"/>
                <a:cs typeface="Arial" charset="0"/>
              </a:rPr>
              <a:t>Gluon Imaging: Gluon </a:t>
            </a:r>
            <a:r>
              <a:rPr lang="en-US" sz="3600" b="1" dirty="0" err="1">
                <a:solidFill>
                  <a:srgbClr val="FF0000"/>
                </a:solidFill>
                <a:latin typeface="+mn-lt"/>
                <a:ea typeface="ＭＳ Ｐゴシック" pitchFamily="-107" charset="-128"/>
                <a:cs typeface="Arial" charset="0"/>
              </a:rPr>
              <a:t>vs</a:t>
            </a:r>
            <a:r>
              <a:rPr lang="en-US" sz="3600" b="1" dirty="0">
                <a:solidFill>
                  <a:srgbClr val="FF0000"/>
                </a:solidFill>
                <a:latin typeface="+mn-lt"/>
                <a:ea typeface="ＭＳ Ｐゴシック" pitchFamily="-107" charset="-128"/>
                <a:cs typeface="Arial" charset="0"/>
              </a:rPr>
              <a:t> Quark Size</a:t>
            </a:r>
          </a:p>
        </p:txBody>
      </p:sp>
      <p:sp>
        <p:nvSpPr>
          <p:cNvPr id="5" name="Text Box 22"/>
          <p:cNvSpPr txBox="1">
            <a:spLocks noChangeArrowheads="1"/>
          </p:cNvSpPr>
          <p:nvPr/>
        </p:nvSpPr>
        <p:spPr bwMode="auto">
          <a:xfrm>
            <a:off x="219075" y="795338"/>
            <a:ext cx="5154613" cy="830262"/>
          </a:xfrm>
          <a:prstGeom prst="rect">
            <a:avLst/>
          </a:prstGeom>
          <a:noFill/>
          <a:ln w="9525">
            <a:noFill/>
            <a:miter lim="800000"/>
            <a:headEnd/>
            <a:tailEnd/>
          </a:ln>
        </p:spPr>
        <p:txBody>
          <a:bodyPr>
            <a:spAutoFit/>
          </a:bodyPr>
          <a:lstStyle/>
          <a:p>
            <a:pPr>
              <a:buFont typeface="Arial" pitchFamily="34" charset="0"/>
              <a:buChar char="•"/>
              <a:defRPr/>
            </a:pPr>
            <a:r>
              <a:rPr lang="en-US" dirty="0">
                <a:latin typeface="+mn-lt"/>
                <a:ea typeface="ＭＳ Ｐゴシック" pitchFamily="-107" charset="-128"/>
              </a:rPr>
              <a:t> Do singlet quarks and gluons have the same transverse distribution?</a:t>
            </a:r>
          </a:p>
        </p:txBody>
      </p:sp>
      <p:pic>
        <p:nvPicPr>
          <p:cNvPr id="21509" name="Picture 5" descr="tomogr_sea_glu.jpg"/>
          <p:cNvPicPr>
            <a:picLocks noChangeAspect="1"/>
          </p:cNvPicPr>
          <p:nvPr/>
        </p:nvPicPr>
        <p:blipFill>
          <a:blip r:embed="rId3" cstate="print"/>
          <a:srcRect/>
          <a:stretch>
            <a:fillRect/>
          </a:stretch>
        </p:blipFill>
        <p:spPr bwMode="auto">
          <a:xfrm>
            <a:off x="5551488" y="857250"/>
            <a:ext cx="3340100" cy="2232025"/>
          </a:xfrm>
          <a:prstGeom prst="rect">
            <a:avLst/>
          </a:prstGeom>
          <a:noFill/>
          <a:ln w="9525">
            <a:noFill/>
            <a:miter lim="800000"/>
            <a:headEnd/>
            <a:tailEnd/>
          </a:ln>
        </p:spPr>
      </p:pic>
      <p:grpSp>
        <p:nvGrpSpPr>
          <p:cNvPr id="3" name="Group 8"/>
          <p:cNvGrpSpPr>
            <a:grpSpLocks/>
          </p:cNvGrpSpPr>
          <p:nvPr/>
        </p:nvGrpSpPr>
        <p:grpSpPr bwMode="auto">
          <a:xfrm>
            <a:off x="222250" y="1619250"/>
            <a:ext cx="5111750" cy="1200150"/>
            <a:chOff x="222746" y="1619502"/>
            <a:chExt cx="5111875" cy="1200329"/>
          </a:xfrm>
        </p:grpSpPr>
        <p:sp>
          <p:nvSpPr>
            <p:cNvPr id="7" name="Text Box 22"/>
            <p:cNvSpPr txBox="1">
              <a:spLocks noChangeArrowheads="1"/>
            </p:cNvSpPr>
            <p:nvPr/>
          </p:nvSpPr>
          <p:spPr bwMode="auto">
            <a:xfrm>
              <a:off x="222746" y="1619502"/>
              <a:ext cx="5111875" cy="1200329"/>
            </a:xfrm>
            <a:prstGeom prst="rect">
              <a:avLst/>
            </a:prstGeom>
            <a:noFill/>
            <a:ln w="9525">
              <a:noFill/>
              <a:miter lim="800000"/>
              <a:headEnd/>
              <a:tailEnd/>
            </a:ln>
          </p:spPr>
          <p:txBody>
            <a:bodyPr wrap="square">
              <a:spAutoFit/>
            </a:bodyPr>
            <a:lstStyle/>
            <a:p>
              <a:pPr>
                <a:defRPr/>
              </a:pPr>
              <a:r>
                <a:rPr lang="en-US" sz="1800" dirty="0">
                  <a:latin typeface="+mn-lt"/>
                  <a:ea typeface="ＭＳ Ｐゴシック" pitchFamily="-107" charset="-128"/>
                </a:rPr>
                <a:t>Hints from HERA:</a:t>
              </a:r>
            </a:p>
            <a:p>
              <a:pPr>
                <a:defRPr/>
              </a:pPr>
              <a:r>
                <a:rPr lang="en-US" sz="1800" dirty="0">
                  <a:latin typeface="+mn-lt"/>
                  <a:ea typeface="ＭＳ Ｐゴシック" pitchFamily="-107" charset="-128"/>
                </a:rPr>
                <a:t>	Area (q + q) &gt; Area (g)</a:t>
              </a:r>
            </a:p>
            <a:p>
              <a:pPr>
                <a:defRPr/>
              </a:pPr>
              <a:r>
                <a:rPr lang="en-US" sz="1800" dirty="0">
                  <a:latin typeface="+mn-lt"/>
                  <a:ea typeface="ＭＳ Ｐゴシック" pitchFamily="-107" charset="-128"/>
                </a:rPr>
                <a:t>Dynamical models predict difference: </a:t>
              </a:r>
            </a:p>
            <a:p>
              <a:pPr>
                <a:defRPr/>
              </a:pPr>
              <a:r>
                <a:rPr lang="en-US" sz="1800" dirty="0">
                  <a:latin typeface="+mn-lt"/>
                  <a:ea typeface="ＭＳ Ｐゴシック" pitchFamily="-107" charset="-128"/>
                </a:rPr>
                <a:t>	</a:t>
              </a:r>
              <a:r>
                <a:rPr lang="en-US" sz="1800" dirty="0" err="1">
                  <a:latin typeface="+mn-lt"/>
                  <a:ea typeface="ＭＳ Ｐゴシック" pitchFamily="-107" charset="-128"/>
                </a:rPr>
                <a:t>pion</a:t>
              </a:r>
              <a:r>
                <a:rPr lang="en-US" sz="1800" dirty="0">
                  <a:latin typeface="+mn-lt"/>
                  <a:ea typeface="ＭＳ Ｐゴシック" pitchFamily="-107" charset="-128"/>
                </a:rPr>
                <a:t> cloud, constituent quark picture</a:t>
              </a:r>
            </a:p>
          </p:txBody>
        </p:sp>
        <p:sp>
          <p:nvSpPr>
            <p:cNvPr id="8" name="TextBox 7"/>
            <p:cNvSpPr txBox="1"/>
            <p:nvPr/>
          </p:nvSpPr>
          <p:spPr>
            <a:xfrm>
              <a:off x="2127793" y="1660783"/>
              <a:ext cx="320683" cy="584287"/>
            </a:xfrm>
            <a:prstGeom prst="rect">
              <a:avLst/>
            </a:prstGeom>
            <a:noFill/>
          </p:spPr>
          <p:txBody>
            <a:bodyPr wrap="none">
              <a:spAutoFit/>
            </a:bodyPr>
            <a:lstStyle/>
            <a:p>
              <a:pPr>
                <a:defRPr/>
              </a:pPr>
              <a:r>
                <a:rPr lang="en-US" sz="3200" dirty="0">
                  <a:latin typeface="+mn-lt"/>
                  <a:ea typeface="ＭＳ Ｐゴシック"/>
                  <a:cs typeface="ＭＳ Ｐゴシック"/>
                </a:rPr>
                <a:t>-</a:t>
              </a:r>
            </a:p>
          </p:txBody>
        </p:sp>
      </p:grpSp>
      <p:sp>
        <p:nvSpPr>
          <p:cNvPr id="17" name="Text Box 22"/>
          <p:cNvSpPr txBox="1">
            <a:spLocks noChangeArrowheads="1"/>
          </p:cNvSpPr>
          <p:nvPr/>
        </p:nvSpPr>
        <p:spPr bwMode="auto">
          <a:xfrm>
            <a:off x="223838" y="2819400"/>
            <a:ext cx="5643562" cy="923925"/>
          </a:xfrm>
          <a:prstGeom prst="rect">
            <a:avLst/>
          </a:prstGeom>
          <a:noFill/>
          <a:ln w="9525">
            <a:noFill/>
            <a:miter lim="800000"/>
            <a:headEnd/>
            <a:tailEnd/>
          </a:ln>
        </p:spPr>
        <p:txBody>
          <a:bodyPr wrap="square">
            <a:spAutoFit/>
          </a:bodyPr>
          <a:lstStyle/>
          <a:p>
            <a:pPr>
              <a:defRPr/>
            </a:pPr>
            <a:r>
              <a:rPr lang="en-US" sz="1800" b="1" dirty="0">
                <a:solidFill>
                  <a:srgbClr val="FF0000"/>
                </a:solidFill>
                <a:latin typeface="+mn-lt"/>
                <a:ea typeface="ＭＳ Ｐゴシック" pitchFamily="-107" charset="-128"/>
              </a:rPr>
              <a:t>EIC: 	Gluon size from J/</a:t>
            </a:r>
            <a:r>
              <a:rPr lang="en-US" sz="1800" b="1" dirty="0">
                <a:solidFill>
                  <a:srgbClr val="FF0000"/>
                </a:solidFill>
                <a:latin typeface="Symbol" pitchFamily="18" charset="2"/>
                <a:ea typeface="ＭＳ Ｐゴシック" pitchFamily="-107" charset="-128"/>
              </a:rPr>
              <a:t>Y</a:t>
            </a:r>
            <a:r>
              <a:rPr lang="en-US" sz="1800" b="1" dirty="0">
                <a:solidFill>
                  <a:srgbClr val="FF0000"/>
                </a:solidFill>
                <a:latin typeface="+mn-lt"/>
                <a:ea typeface="ＭＳ Ｐゴシック" pitchFamily="-107" charset="-128"/>
              </a:rPr>
              <a:t> </a:t>
            </a:r>
            <a:r>
              <a:rPr lang="en-US" sz="1800" b="1" dirty="0" err="1">
                <a:solidFill>
                  <a:srgbClr val="FF0000"/>
                </a:solidFill>
                <a:latin typeface="+mn-lt"/>
                <a:ea typeface="ＭＳ Ｐゴシック" pitchFamily="-107" charset="-128"/>
              </a:rPr>
              <a:t>electroproduction</a:t>
            </a:r>
            <a:r>
              <a:rPr lang="en-US" sz="1800" b="1" dirty="0">
                <a:solidFill>
                  <a:srgbClr val="FF0000"/>
                </a:solidFill>
                <a:latin typeface="+mn-lt"/>
                <a:ea typeface="ＭＳ Ｐゴシック" pitchFamily="-107" charset="-128"/>
              </a:rPr>
              <a:t>,</a:t>
            </a:r>
          </a:p>
          <a:p>
            <a:pPr>
              <a:defRPr/>
            </a:pPr>
            <a:r>
              <a:rPr lang="en-US" sz="1800" b="1" dirty="0">
                <a:solidFill>
                  <a:srgbClr val="FF0000"/>
                </a:solidFill>
                <a:latin typeface="+mn-lt"/>
                <a:ea typeface="ＭＳ Ｐゴシック" pitchFamily="-107" charset="-128"/>
              </a:rPr>
              <a:t>	singlet quark size from deeply virtual</a:t>
            </a:r>
          </a:p>
          <a:p>
            <a:pPr>
              <a:defRPr/>
            </a:pPr>
            <a:r>
              <a:rPr lang="en-US" sz="1800" b="1" dirty="0">
                <a:solidFill>
                  <a:srgbClr val="FF0000"/>
                </a:solidFill>
                <a:latin typeface="+mn-lt"/>
                <a:ea typeface="ＭＳ Ｐゴシック" pitchFamily="-107" charset="-128"/>
              </a:rPr>
              <a:t>			</a:t>
            </a:r>
            <a:r>
              <a:rPr lang="en-US" sz="1800" b="1" dirty="0" err="1">
                <a:solidFill>
                  <a:srgbClr val="FF0000"/>
                </a:solidFill>
                <a:latin typeface="+mn-lt"/>
                <a:ea typeface="ＭＳ Ｐゴシック" pitchFamily="-107" charset="-128"/>
              </a:rPr>
              <a:t>compton</a:t>
            </a:r>
            <a:r>
              <a:rPr lang="en-US" sz="1800" b="1" dirty="0">
                <a:solidFill>
                  <a:srgbClr val="FF0000"/>
                </a:solidFill>
                <a:latin typeface="+mn-lt"/>
                <a:ea typeface="ＭＳ Ｐゴシック" pitchFamily="-107" charset="-128"/>
              </a:rPr>
              <a:t> scattering</a:t>
            </a:r>
          </a:p>
        </p:txBody>
      </p:sp>
      <p:sp>
        <p:nvSpPr>
          <p:cNvPr id="18" name="Text Box 22"/>
          <p:cNvSpPr txBox="1">
            <a:spLocks noChangeArrowheads="1"/>
          </p:cNvSpPr>
          <p:nvPr/>
        </p:nvSpPr>
        <p:spPr bwMode="auto">
          <a:xfrm>
            <a:off x="381000" y="5638800"/>
            <a:ext cx="4732338" cy="830997"/>
          </a:xfrm>
          <a:prstGeom prst="rect">
            <a:avLst/>
          </a:prstGeom>
          <a:noFill/>
          <a:ln w="9525">
            <a:solidFill>
              <a:schemeClr val="tx1"/>
            </a:solidFill>
            <a:miter lim="800000"/>
            <a:headEnd/>
            <a:tailEnd/>
          </a:ln>
        </p:spPr>
        <p:txBody>
          <a:bodyPr wrap="square">
            <a:spAutoFit/>
          </a:bodyPr>
          <a:lstStyle/>
          <a:p>
            <a:pPr>
              <a:defRPr/>
            </a:pPr>
            <a:r>
              <a:rPr lang="en-US" sz="2400" b="1" dirty="0">
                <a:solidFill>
                  <a:srgbClr val="FF0000"/>
                </a:solidFill>
                <a:latin typeface="+mn-lt"/>
                <a:ea typeface="ＭＳ Ｐゴシック" pitchFamily="-107" charset="-128"/>
              </a:rPr>
              <a:t>Detailed differential images of nucleon’s </a:t>
            </a:r>
            <a:r>
              <a:rPr lang="en-US" sz="2400" b="1" dirty="0" err="1">
                <a:solidFill>
                  <a:srgbClr val="FF0000"/>
                </a:solidFill>
                <a:latin typeface="+mn-lt"/>
                <a:ea typeface="ＭＳ Ｐゴシック" pitchFamily="-107" charset="-128"/>
              </a:rPr>
              <a:t>partonic</a:t>
            </a:r>
            <a:r>
              <a:rPr lang="en-US" sz="2400" b="1" dirty="0">
                <a:solidFill>
                  <a:srgbClr val="FF0000"/>
                </a:solidFill>
                <a:latin typeface="+mn-lt"/>
                <a:ea typeface="ＭＳ Ｐゴシック" pitchFamily="-107" charset="-128"/>
              </a:rPr>
              <a:t> structure</a:t>
            </a:r>
          </a:p>
        </p:txBody>
      </p:sp>
      <p:pic>
        <p:nvPicPr>
          <p:cNvPr id="22" name="Picture 18"/>
          <p:cNvPicPr>
            <a:picLocks noChangeAspect="1" noChangeArrowheads="1"/>
          </p:cNvPicPr>
          <p:nvPr/>
        </p:nvPicPr>
        <p:blipFill>
          <a:blip r:embed="rId4" cstate="print"/>
          <a:srcRect/>
          <a:stretch>
            <a:fillRect/>
          </a:stretch>
        </p:blipFill>
        <p:spPr bwMode="auto">
          <a:xfrm>
            <a:off x="5257800" y="3411379"/>
            <a:ext cx="3748088" cy="3281363"/>
          </a:xfrm>
          <a:prstGeom prst="rect">
            <a:avLst/>
          </a:prstGeom>
          <a:noFill/>
          <a:ln w="9525">
            <a:noFill/>
            <a:miter lim="800000"/>
            <a:headEnd/>
            <a:tailEnd/>
          </a:ln>
        </p:spPr>
      </p:pic>
      <p:sp>
        <p:nvSpPr>
          <p:cNvPr id="23" name="TextBox 39"/>
          <p:cNvSpPr txBox="1">
            <a:spLocks noChangeArrowheads="1"/>
          </p:cNvSpPr>
          <p:nvPr/>
        </p:nvSpPr>
        <p:spPr bwMode="auto">
          <a:xfrm>
            <a:off x="6019800" y="5544979"/>
            <a:ext cx="1981200" cy="400050"/>
          </a:xfrm>
          <a:prstGeom prst="rect">
            <a:avLst/>
          </a:prstGeom>
          <a:noFill/>
          <a:ln w="9525">
            <a:noFill/>
            <a:miter lim="800000"/>
            <a:headEnd/>
            <a:tailEnd/>
          </a:ln>
        </p:spPr>
        <p:txBody>
          <a:bodyPr>
            <a:spAutoFit/>
          </a:bodyPr>
          <a:lstStyle/>
          <a:p>
            <a:r>
              <a:rPr lang="en-US" sz="2000">
                <a:solidFill>
                  <a:schemeClr val="tx1"/>
                </a:solidFill>
                <a:latin typeface="Times New Roman" pitchFamily="18" charset="0"/>
                <a:cs typeface="Times New Roman" pitchFamily="18" charset="0"/>
              </a:rPr>
              <a:t>√</a:t>
            </a:r>
            <a:r>
              <a:rPr lang="en-US" sz="2000">
                <a:solidFill>
                  <a:schemeClr val="tx1"/>
                </a:solidFill>
              </a:rPr>
              <a:t>s=100 GeV</a:t>
            </a:r>
            <a:endParaRPr lang="en-US" sz="2000" baseline="30000">
              <a:solidFill>
                <a:schemeClr val="tx1"/>
              </a:solidFill>
            </a:endParaRPr>
          </a:p>
        </p:txBody>
      </p:sp>
      <p:sp>
        <p:nvSpPr>
          <p:cNvPr id="24" name="Rectangle 18"/>
          <p:cNvSpPr>
            <a:spLocks noChangeArrowheads="1"/>
          </p:cNvSpPr>
          <p:nvPr/>
        </p:nvSpPr>
        <p:spPr bwMode="auto">
          <a:xfrm>
            <a:off x="6248400" y="3411379"/>
            <a:ext cx="2286000" cy="152400"/>
          </a:xfrm>
          <a:prstGeom prst="rect">
            <a:avLst/>
          </a:prstGeom>
          <a:solidFill>
            <a:schemeClr val="bg1"/>
          </a:solidFill>
          <a:ln w="9525" algn="ctr">
            <a:noFill/>
            <a:round/>
            <a:headEnd/>
            <a:tailEnd/>
          </a:ln>
        </p:spPr>
        <p:txBody>
          <a:bodyPr/>
          <a:lstStyle/>
          <a:p>
            <a:endParaRPr lang="en-US"/>
          </a:p>
        </p:txBody>
      </p:sp>
      <p:sp>
        <p:nvSpPr>
          <p:cNvPr id="25" name="TextBox 17"/>
          <p:cNvSpPr txBox="1">
            <a:spLocks noChangeArrowheads="1"/>
          </p:cNvSpPr>
          <p:nvPr/>
        </p:nvSpPr>
        <p:spPr bwMode="auto">
          <a:xfrm>
            <a:off x="5562600" y="3258979"/>
            <a:ext cx="3657600" cy="369332"/>
          </a:xfrm>
          <a:prstGeom prst="rect">
            <a:avLst/>
          </a:prstGeom>
          <a:noFill/>
          <a:ln w="9525">
            <a:noFill/>
            <a:miter lim="800000"/>
            <a:headEnd/>
            <a:tailEnd/>
          </a:ln>
        </p:spPr>
        <p:txBody>
          <a:bodyPr wrap="square">
            <a:spAutoFit/>
          </a:bodyPr>
          <a:lstStyle/>
          <a:p>
            <a:r>
              <a:rPr lang="en-US" dirty="0">
                <a:solidFill>
                  <a:schemeClr val="tx1"/>
                </a:solidFill>
              </a:rPr>
              <a:t>~30 days, </a:t>
            </a:r>
            <a:r>
              <a:rPr lang="el-GR" dirty="0">
                <a:solidFill>
                  <a:schemeClr val="tx1"/>
                </a:solidFill>
                <a:latin typeface="Times New Roman" pitchFamily="18" charset="0"/>
                <a:cs typeface="Times New Roman" pitchFamily="18" charset="0"/>
              </a:rPr>
              <a:t>ε</a:t>
            </a:r>
            <a:r>
              <a:rPr lang="en-US" dirty="0">
                <a:solidFill>
                  <a:schemeClr val="tx1"/>
                </a:solidFill>
                <a:latin typeface="Times New Roman" pitchFamily="18" charset="0"/>
                <a:cs typeface="Times New Roman" pitchFamily="18" charset="0"/>
              </a:rPr>
              <a:t>=</a:t>
            </a:r>
            <a:r>
              <a:rPr lang="en-US" dirty="0">
                <a:solidFill>
                  <a:schemeClr val="tx1"/>
                </a:solidFill>
              </a:rPr>
              <a:t>1.0, </a:t>
            </a:r>
            <a:r>
              <a:rPr lang="en-US" dirty="0" smtClean="0">
                <a:solidFill>
                  <a:schemeClr val="tx1"/>
                </a:solidFill>
                <a:latin typeface="Script MT Bold" pitchFamily="66" charset="0"/>
              </a:rPr>
              <a:t>L </a:t>
            </a:r>
            <a:r>
              <a:rPr lang="en-US" dirty="0" smtClean="0">
                <a:solidFill>
                  <a:schemeClr val="tx1"/>
                </a:solidFill>
              </a:rPr>
              <a:t>=</a:t>
            </a:r>
            <a:r>
              <a:rPr lang="en-US" dirty="0">
                <a:solidFill>
                  <a:schemeClr val="tx1"/>
                </a:solidFill>
              </a:rPr>
              <a:t>10</a:t>
            </a:r>
            <a:r>
              <a:rPr lang="en-US" baseline="30000" dirty="0">
                <a:solidFill>
                  <a:schemeClr val="tx1"/>
                </a:solidFill>
              </a:rPr>
              <a:t>34</a:t>
            </a:r>
            <a:r>
              <a:rPr lang="en-US" dirty="0">
                <a:solidFill>
                  <a:schemeClr val="tx1"/>
                </a:solidFill>
              </a:rPr>
              <a:t> s</a:t>
            </a:r>
            <a:r>
              <a:rPr lang="en-US" baseline="30000" dirty="0">
                <a:solidFill>
                  <a:schemeClr val="tx1"/>
                </a:solidFill>
              </a:rPr>
              <a:t>-1</a:t>
            </a:r>
            <a:r>
              <a:rPr lang="en-US" dirty="0">
                <a:solidFill>
                  <a:schemeClr val="tx1"/>
                </a:solidFill>
              </a:rPr>
              <a:t>cm</a:t>
            </a:r>
            <a:r>
              <a:rPr lang="en-US" baseline="30000" dirty="0">
                <a:solidFill>
                  <a:schemeClr val="tx1"/>
                </a:solidFill>
              </a:rPr>
              <a:t>-2</a:t>
            </a:r>
          </a:p>
        </p:txBody>
      </p:sp>
      <p:sp>
        <p:nvSpPr>
          <p:cNvPr id="26" name="Rectangle 20"/>
          <p:cNvSpPr>
            <a:spLocks noChangeArrowheads="1"/>
          </p:cNvSpPr>
          <p:nvPr/>
        </p:nvSpPr>
        <p:spPr bwMode="auto">
          <a:xfrm>
            <a:off x="5257800" y="6535579"/>
            <a:ext cx="1143000" cy="152400"/>
          </a:xfrm>
          <a:prstGeom prst="rect">
            <a:avLst/>
          </a:prstGeom>
          <a:solidFill>
            <a:schemeClr val="bg1"/>
          </a:solidFill>
          <a:ln w="9525" algn="ctr">
            <a:noFill/>
            <a:round/>
            <a:headEnd/>
            <a:tailEnd/>
          </a:ln>
        </p:spPr>
        <p:txBody>
          <a:bodyPr/>
          <a:lstStyle/>
          <a:p>
            <a:endParaRPr lang="en-US"/>
          </a:p>
        </p:txBody>
      </p:sp>
      <p:sp>
        <p:nvSpPr>
          <p:cNvPr id="27" name="TextBox 8"/>
          <p:cNvSpPr txBox="1">
            <a:spLocks noChangeArrowheads="1"/>
          </p:cNvSpPr>
          <p:nvPr/>
        </p:nvSpPr>
        <p:spPr bwMode="auto">
          <a:xfrm>
            <a:off x="5257800" y="6535579"/>
            <a:ext cx="1981200" cy="246221"/>
          </a:xfrm>
          <a:prstGeom prst="rect">
            <a:avLst/>
          </a:prstGeom>
          <a:noFill/>
          <a:ln w="9525">
            <a:noFill/>
            <a:miter lim="800000"/>
            <a:headEnd/>
            <a:tailEnd/>
          </a:ln>
        </p:spPr>
        <p:txBody>
          <a:bodyPr wrap="square">
            <a:spAutoFit/>
          </a:bodyPr>
          <a:lstStyle/>
          <a:p>
            <a:r>
              <a:rPr lang="en-US" sz="1000" i="1" dirty="0">
                <a:solidFill>
                  <a:srgbClr val="147806"/>
                </a:solidFill>
              </a:rPr>
              <a:t>[</a:t>
            </a:r>
            <a:r>
              <a:rPr lang="en-US" sz="1000" i="1" dirty="0" err="1">
                <a:solidFill>
                  <a:srgbClr val="147806"/>
                </a:solidFill>
              </a:rPr>
              <a:t>Sandacz</a:t>
            </a:r>
            <a:r>
              <a:rPr lang="en-US" sz="1000" i="1" dirty="0">
                <a:solidFill>
                  <a:srgbClr val="147806"/>
                </a:solidFill>
              </a:rPr>
              <a:t>, Hyde, Weiss 08+]</a:t>
            </a:r>
            <a:endParaRPr lang="en-US" sz="1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6"/>
          <p:cNvSpPr txBox="1">
            <a:spLocks noChangeArrowheads="1"/>
          </p:cNvSpPr>
          <p:nvPr/>
        </p:nvSpPr>
        <p:spPr bwMode="auto">
          <a:xfrm>
            <a:off x="0" y="0"/>
            <a:ext cx="9144000" cy="769938"/>
          </a:xfrm>
          <a:prstGeom prst="rect">
            <a:avLst/>
          </a:prstGeom>
          <a:noFill/>
          <a:ln w="9525">
            <a:noFill/>
            <a:miter lim="800000"/>
            <a:headEnd/>
            <a:tailEnd/>
          </a:ln>
        </p:spPr>
        <p:txBody>
          <a:bodyPr>
            <a:spAutoFit/>
          </a:bodyPr>
          <a:lstStyle/>
          <a:p>
            <a:pPr algn="ctr">
              <a:defRPr/>
            </a:pPr>
            <a:r>
              <a:rPr lang="en-US" sz="4400" b="1" dirty="0">
                <a:solidFill>
                  <a:srgbClr val="FF0000"/>
                </a:solidFill>
                <a:latin typeface="+mn-lt"/>
                <a:ea typeface="ＭＳ Ｐゴシック" pitchFamily="-107" charset="-128"/>
                <a:cs typeface="Arial" charset="0"/>
              </a:rPr>
              <a:t>Sea Quark Imaging</a:t>
            </a:r>
          </a:p>
        </p:txBody>
      </p:sp>
      <p:sp>
        <p:nvSpPr>
          <p:cNvPr id="9" name="Text Box 22"/>
          <p:cNvSpPr txBox="1">
            <a:spLocks noChangeArrowheads="1"/>
          </p:cNvSpPr>
          <p:nvPr/>
        </p:nvSpPr>
        <p:spPr bwMode="auto">
          <a:xfrm>
            <a:off x="219075" y="795338"/>
            <a:ext cx="5976938" cy="830262"/>
          </a:xfrm>
          <a:prstGeom prst="rect">
            <a:avLst/>
          </a:prstGeom>
          <a:noFill/>
          <a:ln w="9525">
            <a:noFill/>
            <a:miter lim="800000"/>
            <a:headEnd/>
            <a:tailEnd/>
          </a:ln>
        </p:spPr>
        <p:txBody>
          <a:bodyPr>
            <a:spAutoFit/>
          </a:bodyPr>
          <a:lstStyle/>
          <a:p>
            <a:pPr>
              <a:buFont typeface="Arial" pitchFamily="34" charset="0"/>
              <a:buChar char="•"/>
              <a:defRPr/>
            </a:pPr>
            <a:r>
              <a:rPr lang="en-US" dirty="0">
                <a:latin typeface="+mn-lt"/>
                <a:ea typeface="ＭＳ Ｐゴシック" pitchFamily="-107" charset="-128"/>
              </a:rPr>
              <a:t> Do strange and non-strange sea quarks have the same spatial distribution?</a:t>
            </a:r>
          </a:p>
        </p:txBody>
      </p:sp>
      <p:pic>
        <p:nvPicPr>
          <p:cNvPr id="23556" name="Picture 9" descr="tomogr_sea.jpg"/>
          <p:cNvPicPr>
            <a:picLocks noChangeAspect="1"/>
          </p:cNvPicPr>
          <p:nvPr/>
        </p:nvPicPr>
        <p:blipFill>
          <a:blip r:embed="rId2" cstate="print"/>
          <a:srcRect/>
          <a:stretch>
            <a:fillRect/>
          </a:stretch>
        </p:blipFill>
        <p:spPr bwMode="auto">
          <a:xfrm>
            <a:off x="6615113" y="901700"/>
            <a:ext cx="2063750" cy="2230438"/>
          </a:xfrm>
          <a:prstGeom prst="rect">
            <a:avLst/>
          </a:prstGeom>
          <a:noFill/>
          <a:ln w="9525">
            <a:noFill/>
            <a:miter lim="800000"/>
            <a:headEnd/>
            <a:tailEnd/>
          </a:ln>
        </p:spPr>
      </p:pic>
      <p:sp>
        <p:nvSpPr>
          <p:cNvPr id="11" name="TextBox 10"/>
          <p:cNvSpPr txBox="1"/>
          <p:nvPr/>
        </p:nvSpPr>
        <p:spPr>
          <a:xfrm>
            <a:off x="304800" y="3581400"/>
            <a:ext cx="2209800" cy="2308324"/>
          </a:xfrm>
          <a:prstGeom prst="rect">
            <a:avLst/>
          </a:prstGeom>
          <a:noFill/>
        </p:spPr>
        <p:txBody>
          <a:bodyPr wrap="square">
            <a:spAutoFit/>
          </a:bodyPr>
          <a:lstStyle/>
          <a:p>
            <a:pPr>
              <a:buFont typeface="Arial" pitchFamily="34" charset="0"/>
              <a:buChar char="•"/>
              <a:defRPr/>
            </a:pPr>
            <a:r>
              <a:rPr lang="en-US" sz="1800" dirty="0">
                <a:latin typeface="+mn-lt"/>
                <a:ea typeface="ＭＳ Ｐゴシック" pitchFamily="-107" charset="-128"/>
              </a:rPr>
              <a:t> Accessible with exclusive </a:t>
            </a:r>
            <a:r>
              <a:rPr lang="en-US" sz="1800" dirty="0">
                <a:latin typeface="Symbol" pitchFamily="18" charset="2"/>
                <a:ea typeface="ＭＳ Ｐゴシック" pitchFamily="-107" charset="-128"/>
              </a:rPr>
              <a:t>p</a:t>
            </a:r>
            <a:r>
              <a:rPr lang="en-US" sz="1800" dirty="0">
                <a:latin typeface="+mn-lt"/>
                <a:ea typeface="ＭＳ Ｐゴシック" pitchFamily="-107" charset="-128"/>
              </a:rPr>
              <a:t> and K production!</a:t>
            </a:r>
          </a:p>
          <a:p>
            <a:pPr>
              <a:buFont typeface="Arial" pitchFamily="34" charset="0"/>
              <a:buChar char="•"/>
              <a:defRPr/>
            </a:pPr>
            <a:r>
              <a:rPr lang="en-US" sz="1800" dirty="0">
                <a:latin typeface="+mn-lt"/>
                <a:ea typeface="ＭＳ Ｐゴシック" pitchFamily="-107" charset="-128"/>
              </a:rPr>
              <a:t> Q</a:t>
            </a:r>
            <a:r>
              <a:rPr lang="en-US" sz="1800" baseline="30000" dirty="0">
                <a:latin typeface="+mn-lt"/>
                <a:ea typeface="ＭＳ Ｐゴシック" pitchFamily="-107" charset="-128"/>
              </a:rPr>
              <a:t>2</a:t>
            </a:r>
            <a:r>
              <a:rPr lang="en-US" sz="1800" dirty="0">
                <a:latin typeface="+mn-lt"/>
                <a:ea typeface="ＭＳ Ｐゴシック" pitchFamily="-107" charset="-128"/>
              </a:rPr>
              <a:t> &gt; 10(?) GeV</a:t>
            </a:r>
            <a:r>
              <a:rPr lang="en-US" sz="1800" baseline="30000" dirty="0">
                <a:latin typeface="+mn-lt"/>
                <a:ea typeface="ＭＳ Ｐゴシック" pitchFamily="-107" charset="-128"/>
              </a:rPr>
              <a:t>2</a:t>
            </a:r>
            <a:r>
              <a:rPr lang="en-US" sz="1800" dirty="0">
                <a:latin typeface="+mn-lt"/>
                <a:ea typeface="ＭＳ Ｐゴシック" pitchFamily="-107" charset="-128"/>
              </a:rPr>
              <a:t> relevant for application of </a:t>
            </a:r>
            <a:r>
              <a:rPr lang="en-US" sz="1800" dirty="0" smtClean="0">
                <a:latin typeface="+mn-lt"/>
                <a:ea typeface="ＭＳ Ｐゴシック" pitchFamily="-107" charset="-128"/>
              </a:rPr>
              <a:t>factorization</a:t>
            </a:r>
          </a:p>
          <a:p>
            <a:pPr>
              <a:buFont typeface="Arial" pitchFamily="34" charset="0"/>
              <a:buChar char="•"/>
              <a:defRPr/>
            </a:pPr>
            <a:r>
              <a:rPr lang="en-US" dirty="0" smtClean="0">
                <a:latin typeface="+mn-lt"/>
                <a:ea typeface="ＭＳ Ｐゴシック" pitchFamily="-107" charset="-128"/>
              </a:rPr>
              <a:t> Statistics hungry</a:t>
            </a:r>
            <a:endParaRPr lang="en-US" sz="1800" dirty="0">
              <a:latin typeface="+mn-lt"/>
              <a:ea typeface="ＭＳ Ｐゴシック" pitchFamily="-107" charset="-128"/>
            </a:endParaRPr>
          </a:p>
        </p:txBody>
      </p:sp>
      <p:pic>
        <p:nvPicPr>
          <p:cNvPr id="12" name="Picture 11" descr="pi_k.jpg"/>
          <p:cNvPicPr>
            <a:picLocks noChangeAspect="1"/>
          </p:cNvPicPr>
          <p:nvPr/>
        </p:nvPicPr>
        <p:blipFill>
          <a:blip r:embed="rId3" cstate="print"/>
          <a:srcRect b="50066"/>
          <a:stretch>
            <a:fillRect/>
          </a:stretch>
        </p:blipFill>
        <p:spPr bwMode="auto">
          <a:xfrm>
            <a:off x="2882900" y="3341688"/>
            <a:ext cx="2878138" cy="2935287"/>
          </a:xfrm>
          <a:prstGeom prst="rect">
            <a:avLst/>
          </a:prstGeom>
          <a:noFill/>
          <a:ln w="9525">
            <a:noFill/>
            <a:miter lim="800000"/>
            <a:headEnd/>
            <a:tailEnd/>
          </a:ln>
        </p:spPr>
      </p:pic>
      <p:pic>
        <p:nvPicPr>
          <p:cNvPr id="14" name="Picture 13" descr="meson.jpg"/>
          <p:cNvPicPr>
            <a:picLocks noChangeAspect="1"/>
          </p:cNvPicPr>
          <p:nvPr/>
        </p:nvPicPr>
        <p:blipFill>
          <a:blip r:embed="rId4" cstate="print"/>
          <a:srcRect/>
          <a:stretch>
            <a:fillRect/>
          </a:stretch>
        </p:blipFill>
        <p:spPr bwMode="auto">
          <a:xfrm>
            <a:off x="350838" y="1554163"/>
            <a:ext cx="2508250" cy="1584325"/>
          </a:xfrm>
          <a:prstGeom prst="rect">
            <a:avLst/>
          </a:prstGeom>
          <a:noFill/>
          <a:ln w="9525">
            <a:noFill/>
            <a:miter lim="800000"/>
            <a:headEnd/>
            <a:tailEnd/>
          </a:ln>
        </p:spPr>
      </p:pic>
      <p:grpSp>
        <p:nvGrpSpPr>
          <p:cNvPr id="2" name="Group 19"/>
          <p:cNvGrpSpPr>
            <a:grpSpLocks/>
          </p:cNvGrpSpPr>
          <p:nvPr/>
        </p:nvGrpSpPr>
        <p:grpSpPr bwMode="auto">
          <a:xfrm>
            <a:off x="6188075" y="3303588"/>
            <a:ext cx="2879725" cy="2986087"/>
            <a:chOff x="6188400" y="3303038"/>
            <a:chExt cx="2879002" cy="2987244"/>
          </a:xfrm>
        </p:grpSpPr>
        <p:pic>
          <p:nvPicPr>
            <p:cNvPr id="23562" name="Picture 12" descr="pi_k.jpg"/>
            <p:cNvPicPr>
              <a:picLocks noChangeAspect="1"/>
            </p:cNvPicPr>
            <p:nvPr/>
          </p:nvPicPr>
          <p:blipFill>
            <a:blip r:embed="rId3" cstate="print"/>
            <a:srcRect t="49193"/>
            <a:stretch>
              <a:fillRect/>
            </a:stretch>
          </p:blipFill>
          <p:spPr bwMode="auto">
            <a:xfrm>
              <a:off x="6188400" y="3303038"/>
              <a:ext cx="2879002" cy="2987244"/>
            </a:xfrm>
            <a:prstGeom prst="rect">
              <a:avLst/>
            </a:prstGeom>
            <a:noFill/>
            <a:ln w="9525">
              <a:noFill/>
              <a:miter lim="800000"/>
              <a:headEnd/>
              <a:tailEnd/>
            </a:ln>
          </p:spPr>
        </p:pic>
        <p:sp>
          <p:nvSpPr>
            <p:cNvPr id="23563" name="TextBox 15"/>
            <p:cNvSpPr txBox="1">
              <a:spLocks noChangeArrowheads="1"/>
            </p:cNvSpPr>
            <p:nvPr/>
          </p:nvSpPr>
          <p:spPr bwMode="auto">
            <a:xfrm>
              <a:off x="6419464" y="5411758"/>
              <a:ext cx="597159" cy="584775"/>
            </a:xfrm>
            <a:prstGeom prst="rect">
              <a:avLst/>
            </a:prstGeom>
            <a:noFill/>
            <a:ln w="9525">
              <a:noFill/>
              <a:miter lim="800000"/>
              <a:headEnd/>
              <a:tailEnd/>
            </a:ln>
          </p:spPr>
          <p:txBody>
            <a:bodyPr>
              <a:spAutoFit/>
            </a:bodyPr>
            <a:lstStyle/>
            <a:p>
              <a:r>
                <a:rPr lang="en-US" sz="1600">
                  <a:solidFill>
                    <a:srgbClr val="00FF00"/>
                  </a:solidFill>
                  <a:latin typeface="Times New Roman" pitchFamily="18" charset="0"/>
                  <a:cs typeface="Times New Roman" pitchFamily="18" charset="0"/>
                </a:rPr>
                <a:t>10</a:t>
              </a:r>
            </a:p>
            <a:p>
              <a:r>
                <a:rPr lang="en-US" sz="1600">
                  <a:solidFill>
                    <a:srgbClr val="00FF00"/>
                  </a:solidFill>
                  <a:latin typeface="Times New Roman" pitchFamily="18" charset="0"/>
                  <a:cs typeface="Times New Roman" pitchFamily="18" charset="0"/>
                </a:rPr>
                <a:t>-15</a:t>
              </a:r>
            </a:p>
          </p:txBody>
        </p:sp>
        <p:sp>
          <p:nvSpPr>
            <p:cNvPr id="23564" name="TextBox 16"/>
            <p:cNvSpPr txBox="1">
              <a:spLocks noChangeArrowheads="1"/>
            </p:cNvSpPr>
            <p:nvPr/>
          </p:nvSpPr>
          <p:spPr bwMode="auto">
            <a:xfrm>
              <a:off x="7075711" y="5265582"/>
              <a:ext cx="597159" cy="738664"/>
            </a:xfrm>
            <a:prstGeom prst="rect">
              <a:avLst/>
            </a:prstGeom>
            <a:noFill/>
            <a:ln w="9525">
              <a:noFill/>
              <a:miter lim="800000"/>
              <a:headEnd/>
              <a:tailEnd/>
            </a:ln>
          </p:spPr>
          <p:txBody>
            <a:bodyPr>
              <a:spAutoFit/>
            </a:bodyPr>
            <a:lstStyle/>
            <a:p>
              <a:r>
                <a:rPr lang="en-US" sz="1400" i="1">
                  <a:latin typeface="Times New Roman" pitchFamily="18" charset="0"/>
                  <a:cs typeface="Times New Roman" pitchFamily="18" charset="0"/>
                </a:rPr>
                <a:t>Q</a:t>
              </a:r>
              <a:r>
                <a:rPr lang="en-US" sz="1400" i="1" baseline="30000">
                  <a:latin typeface="Times New Roman" pitchFamily="18" charset="0"/>
                  <a:cs typeface="Times New Roman" pitchFamily="18" charset="0"/>
                </a:rPr>
                <a:t>2</a:t>
              </a:r>
            </a:p>
            <a:p>
              <a:r>
                <a:rPr lang="en-US" sz="1400">
                  <a:latin typeface="Times New Roman" pitchFamily="18" charset="0"/>
                  <a:cs typeface="Times New Roman" pitchFamily="18" charset="0"/>
                </a:rPr>
                <a:t>15</a:t>
              </a:r>
            </a:p>
            <a:p>
              <a:r>
                <a:rPr lang="en-US" sz="1400">
                  <a:latin typeface="Times New Roman" pitchFamily="18" charset="0"/>
                  <a:cs typeface="Times New Roman" pitchFamily="18" charset="0"/>
                </a:rPr>
                <a:t>-20</a:t>
              </a:r>
            </a:p>
          </p:txBody>
        </p:sp>
        <p:sp>
          <p:nvSpPr>
            <p:cNvPr id="23565" name="TextBox 17"/>
            <p:cNvSpPr txBox="1">
              <a:spLocks noChangeArrowheads="1"/>
            </p:cNvSpPr>
            <p:nvPr/>
          </p:nvSpPr>
          <p:spPr bwMode="auto">
            <a:xfrm>
              <a:off x="7710185" y="5396209"/>
              <a:ext cx="597159" cy="584775"/>
            </a:xfrm>
            <a:prstGeom prst="rect">
              <a:avLst/>
            </a:prstGeom>
            <a:noFill/>
            <a:ln w="9525">
              <a:noFill/>
              <a:miter lim="800000"/>
              <a:headEnd/>
              <a:tailEnd/>
            </a:ln>
          </p:spPr>
          <p:txBody>
            <a:bodyPr>
              <a:spAutoFit/>
            </a:bodyPr>
            <a:lstStyle/>
            <a:p>
              <a:r>
                <a:rPr lang="en-US" sz="1600">
                  <a:solidFill>
                    <a:srgbClr val="0033CC"/>
                  </a:solidFill>
                  <a:latin typeface="Times New Roman" pitchFamily="18" charset="0"/>
                  <a:cs typeface="Times New Roman" pitchFamily="18" charset="0"/>
                </a:rPr>
                <a:t>25</a:t>
              </a:r>
            </a:p>
            <a:p>
              <a:r>
                <a:rPr lang="en-US" sz="1600">
                  <a:solidFill>
                    <a:srgbClr val="0033CC"/>
                  </a:solidFill>
                  <a:latin typeface="Times New Roman" pitchFamily="18" charset="0"/>
                  <a:cs typeface="Times New Roman" pitchFamily="18" charset="0"/>
                </a:rPr>
                <a:t>-30</a:t>
              </a:r>
            </a:p>
          </p:txBody>
        </p:sp>
        <p:sp>
          <p:nvSpPr>
            <p:cNvPr id="23566" name="TextBox 18"/>
            <p:cNvSpPr txBox="1">
              <a:spLocks noChangeArrowheads="1"/>
            </p:cNvSpPr>
            <p:nvPr/>
          </p:nvSpPr>
          <p:spPr bwMode="auto">
            <a:xfrm>
              <a:off x="8385093" y="4167695"/>
              <a:ext cx="597159" cy="584775"/>
            </a:xfrm>
            <a:prstGeom prst="rect">
              <a:avLst/>
            </a:prstGeom>
            <a:noFill/>
            <a:ln w="9525">
              <a:noFill/>
              <a:miter lim="800000"/>
              <a:headEnd/>
              <a:tailEnd/>
            </a:ln>
          </p:spPr>
          <p:txBody>
            <a:bodyPr>
              <a:spAutoFit/>
            </a:bodyPr>
            <a:lstStyle/>
            <a:p>
              <a:r>
                <a:rPr lang="en-US" sz="1600">
                  <a:solidFill>
                    <a:srgbClr val="FF0000"/>
                  </a:solidFill>
                  <a:latin typeface="Times New Roman" pitchFamily="18" charset="0"/>
                  <a:cs typeface="Times New Roman" pitchFamily="18" charset="0"/>
                </a:rPr>
                <a:t>35</a:t>
              </a:r>
            </a:p>
            <a:p>
              <a:r>
                <a:rPr lang="en-US" sz="1600">
                  <a:solidFill>
                    <a:srgbClr val="FF0000"/>
                  </a:solidFill>
                  <a:latin typeface="Times New Roman" pitchFamily="18" charset="0"/>
                  <a:cs typeface="Times New Roman" pitchFamily="18" charset="0"/>
                </a:rPr>
                <a:t>-45</a:t>
              </a:r>
            </a:p>
          </p:txBody>
        </p:sp>
      </p:grpSp>
      <p:sp>
        <p:nvSpPr>
          <p:cNvPr id="16" name="TextBox 14"/>
          <p:cNvSpPr txBox="1">
            <a:spLocks noChangeArrowheads="1"/>
          </p:cNvSpPr>
          <p:nvPr/>
        </p:nvSpPr>
        <p:spPr bwMode="auto">
          <a:xfrm>
            <a:off x="6477000" y="6324600"/>
            <a:ext cx="2438400" cy="261610"/>
          </a:xfrm>
          <a:prstGeom prst="rect">
            <a:avLst/>
          </a:prstGeom>
          <a:solidFill>
            <a:schemeClr val="bg1"/>
          </a:solidFill>
          <a:ln w="9525">
            <a:noFill/>
            <a:miter lim="800000"/>
            <a:headEnd/>
            <a:tailEnd/>
          </a:ln>
        </p:spPr>
        <p:txBody>
          <a:bodyPr wrap="square">
            <a:spAutoFit/>
          </a:bodyPr>
          <a:lstStyle/>
          <a:p>
            <a:r>
              <a:rPr lang="en-US" sz="1100" dirty="0">
                <a:solidFill>
                  <a:srgbClr val="147806"/>
                </a:solidFill>
              </a:rPr>
              <a:t>[Horn et al. 08+, INT10-3 report]</a:t>
            </a:r>
          </a:p>
        </p:txBody>
      </p:sp>
      <p:sp>
        <p:nvSpPr>
          <p:cNvPr id="18" name="Rectangle 15"/>
          <p:cNvSpPr>
            <a:spLocks noChangeArrowheads="1"/>
          </p:cNvSpPr>
          <p:nvPr/>
        </p:nvSpPr>
        <p:spPr bwMode="auto">
          <a:xfrm>
            <a:off x="381000" y="6248400"/>
            <a:ext cx="3657600" cy="457200"/>
          </a:xfrm>
          <a:prstGeom prst="rect">
            <a:avLst/>
          </a:prstGeom>
          <a:solidFill>
            <a:srgbClr val="C7C7F1"/>
          </a:solidFill>
          <a:ln w="9525" algn="ctr">
            <a:solidFill>
              <a:schemeClr val="tx1"/>
            </a:solidFill>
            <a:round/>
            <a:headEnd/>
            <a:tailEnd/>
          </a:ln>
        </p:spPr>
        <p:txBody>
          <a:bodyPr/>
          <a:lstStyle/>
          <a:p>
            <a:endParaRPr lang="en-US"/>
          </a:p>
        </p:txBody>
      </p:sp>
      <p:sp>
        <p:nvSpPr>
          <p:cNvPr id="19" name="Rectangle 3"/>
          <p:cNvSpPr>
            <a:spLocks noChangeArrowheads="1"/>
          </p:cNvSpPr>
          <p:nvPr/>
        </p:nvSpPr>
        <p:spPr bwMode="auto">
          <a:xfrm>
            <a:off x="152400" y="6324600"/>
            <a:ext cx="3962400" cy="381000"/>
          </a:xfrm>
          <a:prstGeom prst="rect">
            <a:avLst/>
          </a:prstGeom>
          <a:noFill/>
          <a:ln w="6350">
            <a:noFill/>
            <a:miter lim="800000"/>
            <a:headEnd/>
            <a:tailEnd/>
          </a:ln>
        </p:spPr>
        <p:txBody>
          <a:bodyPr/>
          <a:lstStyle/>
          <a:p>
            <a:pPr marL="285750" indent="-285750">
              <a:spcBef>
                <a:spcPct val="20000"/>
              </a:spcBef>
            </a:pPr>
            <a:r>
              <a:rPr lang="en-US" sz="1800" dirty="0">
                <a:solidFill>
                  <a:schemeClr val="tx1"/>
                </a:solidFill>
              </a:rPr>
              <a:t>     Imaging of </a:t>
            </a:r>
            <a:r>
              <a:rPr lang="en-US" sz="1800" i="1" dirty="0">
                <a:solidFill>
                  <a:schemeClr val="tx1"/>
                </a:solidFill>
              </a:rPr>
              <a:t>strange</a:t>
            </a:r>
            <a:r>
              <a:rPr lang="en-US" sz="1800" dirty="0">
                <a:solidFill>
                  <a:schemeClr val="tx1"/>
                </a:solidFill>
              </a:rPr>
              <a:t> sea quarks!</a:t>
            </a:r>
          </a:p>
        </p:txBody>
      </p:sp>
      <p:sp>
        <p:nvSpPr>
          <p:cNvPr id="20" name="TextBox 39"/>
          <p:cNvSpPr txBox="1">
            <a:spLocks noChangeArrowheads="1"/>
          </p:cNvSpPr>
          <p:nvPr/>
        </p:nvSpPr>
        <p:spPr bwMode="auto">
          <a:xfrm>
            <a:off x="4495800" y="6305550"/>
            <a:ext cx="1600200" cy="400050"/>
          </a:xfrm>
          <a:prstGeom prst="rect">
            <a:avLst/>
          </a:prstGeom>
          <a:solidFill>
            <a:srgbClr val="C1EDFF"/>
          </a:solidFill>
          <a:ln w="9525">
            <a:solidFill>
              <a:srgbClr val="002060"/>
            </a:solidFill>
            <a:miter lim="800000"/>
            <a:headEnd/>
            <a:tailEnd/>
          </a:ln>
        </p:spPr>
        <p:txBody>
          <a:bodyPr wrap="square">
            <a:spAutoFit/>
          </a:bodyPr>
          <a:lstStyle/>
          <a:p>
            <a:r>
              <a:rPr lang="en-US" sz="2000">
                <a:solidFill>
                  <a:schemeClr val="tx1"/>
                </a:solidFill>
                <a:latin typeface="Times New Roman" pitchFamily="18" charset="0"/>
                <a:cs typeface="Times New Roman" pitchFamily="18" charset="0"/>
              </a:rPr>
              <a:t>√</a:t>
            </a:r>
            <a:r>
              <a:rPr lang="en-US" sz="2000">
                <a:solidFill>
                  <a:schemeClr val="tx1"/>
                </a:solidFill>
              </a:rPr>
              <a:t>s~30 GeV</a:t>
            </a:r>
            <a:endParaRPr lang="en-US" sz="2000" baseline="30000">
              <a:solidFill>
                <a:schemeClr val="tx1"/>
              </a:solidFill>
            </a:endParaRPr>
          </a:p>
        </p:txBody>
      </p:sp>
      <p:sp>
        <p:nvSpPr>
          <p:cNvPr id="21" name="TextBox 18"/>
          <p:cNvSpPr txBox="1">
            <a:spLocks noChangeArrowheads="1"/>
          </p:cNvSpPr>
          <p:nvPr/>
        </p:nvSpPr>
        <p:spPr bwMode="auto">
          <a:xfrm>
            <a:off x="2971800" y="2895600"/>
            <a:ext cx="3581400" cy="369332"/>
          </a:xfrm>
          <a:prstGeom prst="rect">
            <a:avLst/>
          </a:prstGeom>
          <a:solidFill>
            <a:srgbClr val="C1EDFF"/>
          </a:solidFill>
          <a:ln w="9525">
            <a:noFill/>
            <a:miter lim="800000"/>
            <a:headEnd/>
            <a:tailEnd/>
          </a:ln>
        </p:spPr>
        <p:txBody>
          <a:bodyPr wrap="square">
            <a:spAutoFit/>
          </a:bodyPr>
          <a:lstStyle/>
          <a:p>
            <a:r>
              <a:rPr lang="en-US" dirty="0">
                <a:solidFill>
                  <a:schemeClr val="tx1"/>
                </a:solidFill>
              </a:rPr>
              <a:t>~100 days, </a:t>
            </a:r>
            <a:r>
              <a:rPr lang="el-GR" dirty="0">
                <a:solidFill>
                  <a:schemeClr val="tx1"/>
                </a:solidFill>
                <a:latin typeface="Times New Roman" pitchFamily="18" charset="0"/>
                <a:cs typeface="Times New Roman" pitchFamily="18" charset="0"/>
              </a:rPr>
              <a:t>ε</a:t>
            </a:r>
            <a:r>
              <a:rPr lang="en-US" dirty="0">
                <a:solidFill>
                  <a:schemeClr val="tx1"/>
                </a:solidFill>
                <a:latin typeface="Times New Roman" pitchFamily="18" charset="0"/>
                <a:cs typeface="Times New Roman" pitchFamily="18" charset="0"/>
              </a:rPr>
              <a:t>=</a:t>
            </a:r>
            <a:r>
              <a:rPr lang="en-US" dirty="0">
                <a:solidFill>
                  <a:schemeClr val="tx1"/>
                </a:solidFill>
              </a:rPr>
              <a:t>1.0, </a:t>
            </a:r>
            <a:r>
              <a:rPr lang="en-US" dirty="0">
                <a:solidFill>
                  <a:schemeClr val="tx1"/>
                </a:solidFill>
                <a:latin typeface="Script MT Bold" pitchFamily="66" charset="0"/>
              </a:rPr>
              <a:t>L</a:t>
            </a:r>
            <a:r>
              <a:rPr lang="en-US" dirty="0">
                <a:solidFill>
                  <a:schemeClr val="tx1"/>
                </a:solidFill>
              </a:rPr>
              <a:t>=10</a:t>
            </a:r>
            <a:r>
              <a:rPr lang="en-US" baseline="30000" dirty="0">
                <a:solidFill>
                  <a:schemeClr val="tx1"/>
                </a:solidFill>
              </a:rPr>
              <a:t>34</a:t>
            </a:r>
            <a:r>
              <a:rPr lang="en-US" dirty="0">
                <a:solidFill>
                  <a:schemeClr val="tx1"/>
                </a:solidFill>
              </a:rPr>
              <a:t> s</a:t>
            </a:r>
            <a:r>
              <a:rPr lang="en-US" baseline="30000" dirty="0">
                <a:solidFill>
                  <a:schemeClr val="tx1"/>
                </a:solidFill>
              </a:rPr>
              <a:t>-1</a:t>
            </a:r>
            <a:r>
              <a:rPr lang="en-US" dirty="0">
                <a:solidFill>
                  <a:schemeClr val="tx1"/>
                </a:solidFill>
              </a:rPr>
              <a:t>cm</a:t>
            </a:r>
            <a:r>
              <a:rPr lang="en-US" baseline="30000" dirty="0">
                <a:solidFill>
                  <a:schemeClr val="tx1"/>
                </a:solidFill>
              </a:rPr>
              <a:t>-2</a:t>
            </a:r>
          </a:p>
        </p:txBody>
      </p:sp>
      <p:sp>
        <p:nvSpPr>
          <p:cNvPr id="22" name="Rectangle 3"/>
          <p:cNvSpPr>
            <a:spLocks noChangeArrowheads="1"/>
          </p:cNvSpPr>
          <p:nvPr/>
        </p:nvSpPr>
        <p:spPr bwMode="auto">
          <a:xfrm>
            <a:off x="2514600" y="1371600"/>
            <a:ext cx="3962400" cy="1524000"/>
          </a:xfrm>
          <a:prstGeom prst="rect">
            <a:avLst/>
          </a:prstGeom>
          <a:noFill/>
          <a:ln w="28575">
            <a:noFill/>
            <a:miter lim="800000"/>
            <a:headEnd/>
            <a:tailEnd/>
          </a:ln>
        </p:spPr>
        <p:txBody>
          <a:bodyPr/>
          <a:lstStyle/>
          <a:p>
            <a:pPr lvl="1">
              <a:spcBef>
                <a:spcPct val="20000"/>
              </a:spcBef>
              <a:buFont typeface="Arial" pitchFamily="34" charset="0"/>
              <a:buChar char="–"/>
            </a:pPr>
            <a:r>
              <a:rPr lang="el-GR" sz="1600" dirty="0" smtClean="0">
                <a:solidFill>
                  <a:schemeClr val="tx1"/>
                </a:solidFill>
                <a:latin typeface="Times New Roman" pitchFamily="18" charset="0"/>
                <a:cs typeface="Times New Roman" pitchFamily="18" charset="0"/>
              </a:rPr>
              <a:t>π</a:t>
            </a:r>
            <a:r>
              <a:rPr lang="en-US" sz="1600" i="1" dirty="0">
                <a:solidFill>
                  <a:schemeClr val="tx1"/>
                </a:solidFill>
                <a:cs typeface="Times New Roman" pitchFamily="18" charset="0"/>
              </a:rPr>
              <a:t>N</a:t>
            </a:r>
            <a:r>
              <a:rPr lang="en-US" sz="1600" dirty="0">
                <a:solidFill>
                  <a:schemeClr val="tx1"/>
                </a:solidFill>
                <a:cs typeface="Times New Roman" pitchFamily="18" charset="0"/>
              </a:rPr>
              <a:t> or </a:t>
            </a:r>
            <a:r>
              <a:rPr lang="en-US" sz="1600" i="1" dirty="0">
                <a:solidFill>
                  <a:schemeClr val="tx1"/>
                </a:solidFill>
                <a:cs typeface="Times New Roman" pitchFamily="18" charset="0"/>
              </a:rPr>
              <a:t>K</a:t>
            </a:r>
            <a:r>
              <a:rPr lang="el-GR" sz="1600" dirty="0">
                <a:solidFill>
                  <a:schemeClr val="tx1"/>
                </a:solidFill>
                <a:latin typeface="Times New Roman" pitchFamily="18" charset="0"/>
                <a:cs typeface="Times New Roman" pitchFamily="18" charset="0"/>
              </a:rPr>
              <a:t>Λ</a:t>
            </a:r>
            <a:r>
              <a:rPr lang="en-US" sz="1600" dirty="0">
                <a:solidFill>
                  <a:schemeClr val="tx1"/>
                </a:solidFill>
                <a:cs typeface="Times New Roman" pitchFamily="18" charset="0"/>
              </a:rPr>
              <a:t> components in nucleon</a:t>
            </a:r>
          </a:p>
          <a:p>
            <a:pPr lvl="1">
              <a:spcBef>
                <a:spcPct val="20000"/>
              </a:spcBef>
              <a:buFont typeface="Arial" pitchFamily="34" charset="0"/>
              <a:buChar char="–"/>
            </a:pPr>
            <a:r>
              <a:rPr lang="en-US" sz="1600" dirty="0">
                <a:solidFill>
                  <a:schemeClr val="tx1"/>
                </a:solidFill>
                <a:cs typeface="Times New Roman" pitchFamily="18" charset="0"/>
              </a:rPr>
              <a:t>QCD vacuum fluctuations</a:t>
            </a:r>
          </a:p>
          <a:p>
            <a:pPr lvl="1">
              <a:spcBef>
                <a:spcPct val="20000"/>
              </a:spcBef>
              <a:buFont typeface="Arial" pitchFamily="34" charset="0"/>
              <a:buChar char="–"/>
            </a:pPr>
            <a:r>
              <a:rPr lang="en-US" sz="1600" dirty="0">
                <a:solidFill>
                  <a:schemeClr val="tx1"/>
                </a:solidFill>
                <a:cs typeface="Times New Roman" pitchFamily="18" charset="0"/>
              </a:rPr>
              <a:t>Nucleon/meson structure</a:t>
            </a: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P spid="18" grpId="0" animBg="1"/>
      <p:bldP spid="19" grpId="0"/>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261938"/>
            <a:ext cx="9144000" cy="576262"/>
          </a:xfrm>
        </p:spPr>
        <p:txBody>
          <a:bodyPr/>
          <a:lstStyle/>
          <a:p>
            <a:pPr eaLnBrk="1" hangingPunct="1">
              <a:defRPr/>
            </a:pPr>
            <a:r>
              <a:rPr lang="en-US" sz="3200" b="1" dirty="0" smtClean="0">
                <a:solidFill>
                  <a:srgbClr val="FF0000"/>
                </a:solidFill>
                <a:latin typeface="+mn-lt"/>
                <a:ea typeface="ＭＳ Ｐゴシック" pitchFamily="-107" charset="-128"/>
              </a:rPr>
              <a:t>Image the Transverse Momentum of the Quarks</a:t>
            </a:r>
          </a:p>
        </p:txBody>
      </p:sp>
      <p:sp>
        <p:nvSpPr>
          <p:cNvPr id="16" name="Rectangle 15"/>
          <p:cNvSpPr>
            <a:spLocks noChangeArrowheads="1"/>
          </p:cNvSpPr>
          <p:nvPr/>
        </p:nvSpPr>
        <p:spPr bwMode="auto">
          <a:xfrm>
            <a:off x="5618163" y="2855913"/>
            <a:ext cx="3125787" cy="115887"/>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19" name="TextBox 18"/>
          <p:cNvSpPr txBox="1"/>
          <p:nvPr/>
        </p:nvSpPr>
        <p:spPr>
          <a:xfrm>
            <a:off x="4416425" y="1981200"/>
            <a:ext cx="4422775" cy="1631216"/>
          </a:xfrm>
          <a:prstGeom prst="rect">
            <a:avLst/>
          </a:prstGeom>
          <a:noFill/>
        </p:spPr>
        <p:txBody>
          <a:bodyPr>
            <a:spAutoFit/>
          </a:bodyPr>
          <a:lstStyle/>
          <a:p>
            <a:pPr>
              <a:defRPr/>
            </a:pPr>
            <a:r>
              <a:rPr lang="en-US" sz="2000" dirty="0">
                <a:latin typeface="+mn-lt"/>
                <a:ea typeface="ＭＳ Ｐゴシック" pitchFamily="34" charset="-128"/>
              </a:rPr>
              <a:t>The difference between the </a:t>
            </a:r>
            <a:r>
              <a:rPr lang="en-US" sz="2000" dirty="0">
                <a:latin typeface="Symbol" pitchFamily="18" charset="2"/>
                <a:ea typeface="ＭＳ Ｐゴシック" pitchFamily="34" charset="-128"/>
              </a:rPr>
              <a:t>p</a:t>
            </a:r>
            <a:r>
              <a:rPr lang="en-US" sz="2000" baseline="30000" dirty="0">
                <a:latin typeface="+mn-lt"/>
                <a:ea typeface="ＭＳ Ｐゴシック" pitchFamily="34" charset="-128"/>
              </a:rPr>
              <a:t>+</a:t>
            </a:r>
            <a:r>
              <a:rPr lang="en-US" sz="2000" dirty="0">
                <a:latin typeface="+mn-lt"/>
                <a:ea typeface="ＭＳ Ｐゴシック" pitchFamily="34" charset="-128"/>
              </a:rPr>
              <a:t>, </a:t>
            </a:r>
            <a:r>
              <a:rPr lang="en-US" sz="2000" dirty="0">
                <a:latin typeface="Symbol" pitchFamily="18" charset="2"/>
                <a:ea typeface="ＭＳ Ｐゴシック" pitchFamily="34" charset="-128"/>
              </a:rPr>
              <a:t>p</a:t>
            </a:r>
            <a:r>
              <a:rPr lang="en-US" sz="2000" baseline="30000" dirty="0">
                <a:latin typeface="+mn-lt"/>
                <a:ea typeface="ＭＳ Ｐゴシック" pitchFamily="34" charset="-128"/>
              </a:rPr>
              <a:t>–</a:t>
            </a:r>
            <a:r>
              <a:rPr lang="en-US" sz="2000" dirty="0">
                <a:latin typeface="+mn-lt"/>
                <a:ea typeface="ＭＳ Ｐゴシック" pitchFamily="34" charset="-128"/>
              </a:rPr>
              <a:t>, and K</a:t>
            </a:r>
            <a:r>
              <a:rPr lang="en-US" sz="2000" baseline="30000" dirty="0">
                <a:latin typeface="+mn-lt"/>
                <a:ea typeface="ＭＳ Ｐゴシック" pitchFamily="34" charset="-128"/>
              </a:rPr>
              <a:t>+</a:t>
            </a:r>
            <a:r>
              <a:rPr lang="en-US" sz="2000" dirty="0">
                <a:latin typeface="+mn-lt"/>
                <a:ea typeface="ＭＳ Ｐゴシック" pitchFamily="34" charset="-128"/>
              </a:rPr>
              <a:t> asymmetries reveals that quarks and anti-quarks of different flavor are </a:t>
            </a:r>
            <a:r>
              <a:rPr lang="en-US" sz="2000" b="1" dirty="0">
                <a:solidFill>
                  <a:srgbClr val="FF0000"/>
                </a:solidFill>
                <a:latin typeface="+mn-lt"/>
                <a:ea typeface="ＭＳ Ｐゴシック" pitchFamily="34" charset="-128"/>
              </a:rPr>
              <a:t>orbiting in different ways</a:t>
            </a:r>
            <a:r>
              <a:rPr lang="en-US" sz="2000" dirty="0">
                <a:latin typeface="+mn-lt"/>
                <a:ea typeface="ＭＳ Ｐゴシック" pitchFamily="34" charset="-128"/>
              </a:rPr>
              <a:t> within the proton.</a:t>
            </a:r>
            <a:endParaRPr lang="en-US" sz="2000" dirty="0">
              <a:latin typeface="+mn-lt"/>
              <a:ea typeface="ＭＳ Ｐゴシック" pitchFamily="1" charset="-128"/>
            </a:endParaRPr>
          </a:p>
        </p:txBody>
      </p:sp>
      <p:pic>
        <p:nvPicPr>
          <p:cNvPr id="56328" name="Picture 4" descr="plot-text-Kplus-1"/>
          <p:cNvPicPr>
            <a:picLocks noChangeAspect="1" noChangeArrowheads="1"/>
          </p:cNvPicPr>
          <p:nvPr/>
        </p:nvPicPr>
        <p:blipFill>
          <a:blip r:embed="rId2" cstate="print"/>
          <a:srcRect/>
          <a:stretch>
            <a:fillRect/>
          </a:stretch>
        </p:blipFill>
        <p:spPr bwMode="auto">
          <a:xfrm>
            <a:off x="685800" y="1905000"/>
            <a:ext cx="3352800" cy="3293411"/>
          </a:xfrm>
          <a:prstGeom prst="rect">
            <a:avLst/>
          </a:prstGeom>
          <a:noFill/>
          <a:ln w="9525">
            <a:noFill/>
            <a:miter lim="800000"/>
            <a:headEnd/>
            <a:tailEnd/>
          </a:ln>
        </p:spPr>
      </p:pic>
      <p:sp>
        <p:nvSpPr>
          <p:cNvPr id="25" name="TextBox 24"/>
          <p:cNvSpPr txBox="1"/>
          <p:nvPr/>
        </p:nvSpPr>
        <p:spPr>
          <a:xfrm>
            <a:off x="228600" y="1066800"/>
            <a:ext cx="8534400" cy="830997"/>
          </a:xfrm>
          <a:prstGeom prst="rect">
            <a:avLst/>
          </a:prstGeom>
          <a:noFill/>
        </p:spPr>
        <p:txBody>
          <a:bodyPr wrap="square">
            <a:spAutoFit/>
          </a:bodyPr>
          <a:lstStyle/>
          <a:p>
            <a:pPr algn="ctr">
              <a:defRPr/>
            </a:pPr>
            <a:r>
              <a:rPr lang="en-US" sz="2400" i="1" dirty="0">
                <a:latin typeface="+mn-lt"/>
                <a:ea typeface="ＭＳ Ｐゴシック" pitchFamily="1" charset="-128"/>
              </a:rPr>
              <a:t>Swing to the left, swing to the right: </a:t>
            </a:r>
          </a:p>
          <a:p>
            <a:pPr algn="ctr">
              <a:defRPr/>
            </a:pPr>
            <a:r>
              <a:rPr lang="en-US" sz="2400" i="1" dirty="0">
                <a:latin typeface="+mn-lt"/>
                <a:ea typeface="ＭＳ Ｐゴシック" pitchFamily="1" charset="-128"/>
              </a:rPr>
              <a:t>A surprise of transverse-spin experiments</a:t>
            </a:r>
          </a:p>
        </p:txBody>
      </p:sp>
      <p:pic>
        <p:nvPicPr>
          <p:cNvPr id="9" name="Picture 6" descr="fsi_rev4_loop_medSize"/>
          <p:cNvPicPr>
            <a:picLocks noChangeAspect="1" noChangeArrowheads="1" noCrop="1"/>
          </p:cNvPicPr>
          <p:nvPr/>
        </p:nvPicPr>
        <p:blipFill>
          <a:blip r:embed="rId3" cstate="print"/>
          <a:srcRect/>
          <a:stretch>
            <a:fillRect/>
          </a:stretch>
        </p:blipFill>
        <p:spPr bwMode="auto">
          <a:xfrm>
            <a:off x="4572000" y="3886200"/>
            <a:ext cx="4038600" cy="2743200"/>
          </a:xfrm>
          <a:prstGeom prst="rect">
            <a:avLst/>
          </a:prstGeom>
          <a:noFill/>
          <a:ln w="9525">
            <a:noFill/>
            <a:miter lim="800000"/>
            <a:headEnd/>
            <a:tailEnd/>
          </a:ln>
        </p:spPr>
      </p:pic>
      <p:sp>
        <p:nvSpPr>
          <p:cNvPr id="10" name="Text Box 5"/>
          <p:cNvSpPr txBox="1">
            <a:spLocks noChangeArrowheads="1"/>
          </p:cNvSpPr>
          <p:nvPr/>
        </p:nvSpPr>
        <p:spPr bwMode="auto">
          <a:xfrm>
            <a:off x="533400" y="5257800"/>
            <a:ext cx="3641725" cy="457200"/>
          </a:xfrm>
          <a:prstGeom prst="rect">
            <a:avLst/>
          </a:prstGeom>
          <a:noFill/>
          <a:ln w="9525">
            <a:noFill/>
            <a:miter lim="800000"/>
            <a:headEnd/>
            <a:tailEnd/>
          </a:ln>
        </p:spPr>
        <p:txBody>
          <a:bodyPr wrap="none">
            <a:spAutoFit/>
          </a:bodyPr>
          <a:lstStyle/>
          <a:p>
            <a:r>
              <a:rPr lang="en-US" sz="2400" dirty="0" err="1"/>
              <a:t>d</a:t>
            </a:r>
            <a:r>
              <a:rPr lang="en-US" sz="2400" dirty="0" err="1">
                <a:latin typeface="Symbol" pitchFamily="18" charset="2"/>
              </a:rPr>
              <a:t>s</a:t>
            </a:r>
            <a:r>
              <a:rPr lang="en-US" sz="2400" baseline="30000" dirty="0" err="1"/>
              <a:t>h</a:t>
            </a:r>
            <a:r>
              <a:rPr lang="en-US" sz="2400" dirty="0"/>
              <a:t> ~ </a:t>
            </a:r>
            <a:r>
              <a:rPr lang="en-US" sz="2400" dirty="0">
                <a:latin typeface="Symbol" pitchFamily="18" charset="2"/>
              </a:rPr>
              <a:t>S</a:t>
            </a:r>
            <a:r>
              <a:rPr lang="en-US" sz="2400" dirty="0"/>
              <a:t>e</a:t>
            </a:r>
            <a:r>
              <a:rPr lang="en-US" sz="2400" baseline="-25000" dirty="0"/>
              <a:t>q</a:t>
            </a:r>
            <a:r>
              <a:rPr lang="en-US" sz="2400" baseline="30000" dirty="0"/>
              <a:t>2</a:t>
            </a:r>
            <a:r>
              <a:rPr lang="en-US" sz="2400" dirty="0"/>
              <a:t>q(x) </a:t>
            </a:r>
            <a:r>
              <a:rPr lang="en-US" sz="2400" dirty="0" err="1"/>
              <a:t>d</a:t>
            </a:r>
            <a:r>
              <a:rPr lang="en-US" sz="2400" dirty="0" err="1">
                <a:latin typeface="Symbol" pitchFamily="18" charset="2"/>
              </a:rPr>
              <a:t>s</a:t>
            </a:r>
            <a:r>
              <a:rPr lang="en-US" sz="2400" baseline="-25000" dirty="0" err="1"/>
              <a:t>f</a:t>
            </a:r>
            <a:r>
              <a:rPr lang="en-US" sz="2400" dirty="0"/>
              <a:t> </a:t>
            </a:r>
            <a:r>
              <a:rPr lang="en-US" sz="2400" dirty="0" err="1"/>
              <a:t>D</a:t>
            </a:r>
            <a:r>
              <a:rPr lang="en-US" sz="2400" baseline="-25000" dirty="0" err="1"/>
              <a:t>f</a:t>
            </a:r>
            <a:r>
              <a:rPr lang="en-US" sz="2400" baseline="30000" dirty="0" err="1"/>
              <a:t>h</a:t>
            </a:r>
            <a:r>
              <a:rPr lang="en-US" sz="2400" dirty="0"/>
              <a:t>(z)</a:t>
            </a:r>
          </a:p>
        </p:txBody>
      </p:sp>
      <p:sp>
        <p:nvSpPr>
          <p:cNvPr id="11" name="Line 9"/>
          <p:cNvSpPr>
            <a:spLocks noChangeShapeType="1"/>
          </p:cNvSpPr>
          <p:nvPr/>
        </p:nvSpPr>
        <p:spPr bwMode="auto">
          <a:xfrm flipV="1">
            <a:off x="2362200" y="5715000"/>
            <a:ext cx="0" cy="435273"/>
          </a:xfrm>
          <a:prstGeom prst="line">
            <a:avLst/>
          </a:prstGeom>
          <a:noFill/>
          <a:ln w="76200">
            <a:solidFill>
              <a:schemeClr val="accent2"/>
            </a:solidFill>
            <a:round/>
            <a:headEnd/>
            <a:tailEnd type="triangle" w="med" len="med"/>
          </a:ln>
        </p:spPr>
        <p:txBody>
          <a:bodyPr/>
          <a:lstStyle/>
          <a:p>
            <a:endParaRPr lang="en-US"/>
          </a:p>
        </p:txBody>
      </p:sp>
      <p:sp>
        <p:nvSpPr>
          <p:cNvPr id="12" name="Text Box 12"/>
          <p:cNvSpPr txBox="1">
            <a:spLocks noChangeArrowheads="1"/>
          </p:cNvSpPr>
          <p:nvPr/>
        </p:nvSpPr>
        <p:spPr bwMode="auto">
          <a:xfrm>
            <a:off x="914400" y="6167736"/>
            <a:ext cx="2882520" cy="461665"/>
          </a:xfrm>
          <a:prstGeom prst="rect">
            <a:avLst/>
          </a:prstGeom>
          <a:noFill/>
          <a:ln w="38100">
            <a:solidFill>
              <a:schemeClr val="accent2"/>
            </a:solidFill>
            <a:miter lim="800000"/>
            <a:headEnd/>
            <a:tailEnd/>
          </a:ln>
        </p:spPr>
        <p:txBody>
          <a:bodyPr wrap="none">
            <a:spAutoFit/>
          </a:bodyPr>
          <a:lstStyle/>
          <a:p>
            <a:r>
              <a:rPr lang="en-US" sz="2400" dirty="0" err="1"/>
              <a:t>Sivers</a:t>
            </a:r>
            <a:r>
              <a:rPr lang="en-US" sz="2400" dirty="0"/>
              <a:t> distribution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8" name="Text Box 11"/>
          <p:cNvSpPr txBox="1">
            <a:spLocks noChangeArrowheads="1"/>
          </p:cNvSpPr>
          <p:nvPr/>
        </p:nvSpPr>
        <p:spPr bwMode="auto">
          <a:xfrm>
            <a:off x="4724400" y="5537537"/>
            <a:ext cx="4114800" cy="1015663"/>
          </a:xfrm>
          <a:prstGeom prst="rect">
            <a:avLst/>
          </a:prstGeom>
          <a:noFill/>
          <a:ln w="57150">
            <a:solidFill>
              <a:srgbClr val="FF99FF"/>
            </a:solidFill>
            <a:miter lim="800000"/>
            <a:headEnd/>
            <a:tailEnd/>
          </a:ln>
        </p:spPr>
        <p:txBody>
          <a:bodyPr wrap="square">
            <a:spAutoFit/>
          </a:bodyPr>
          <a:lstStyle/>
          <a:p>
            <a:pPr algn="ctr">
              <a:defRPr/>
            </a:pPr>
            <a:r>
              <a:rPr lang="en-US" sz="2000" dirty="0">
                <a:solidFill>
                  <a:schemeClr val="accent2"/>
                </a:solidFill>
                <a:latin typeface="+mn-lt"/>
                <a:ea typeface="ＭＳ Ｐゴシック" pitchFamily="1" charset="-128"/>
              </a:rPr>
              <a:t>An EIC with </a:t>
            </a:r>
            <a:r>
              <a:rPr lang="en-US" sz="2000" dirty="0" smtClean="0">
                <a:solidFill>
                  <a:schemeClr val="accent2"/>
                </a:solidFill>
                <a:latin typeface="+mn-lt"/>
                <a:ea typeface="ＭＳ Ｐゴシック" pitchFamily="1" charset="-128"/>
              </a:rPr>
              <a:t>good luminosity &amp; high </a:t>
            </a:r>
            <a:r>
              <a:rPr lang="en-US" sz="2000" dirty="0">
                <a:solidFill>
                  <a:schemeClr val="accent2"/>
                </a:solidFill>
                <a:latin typeface="+mn-lt"/>
                <a:ea typeface="ＭＳ Ｐゴシック" pitchFamily="1" charset="-128"/>
              </a:rPr>
              <a:t>transverse polarization is the optimal tool to to study this!</a:t>
            </a:r>
          </a:p>
        </p:txBody>
      </p:sp>
      <p:sp>
        <p:nvSpPr>
          <p:cNvPr id="16" name="Rectangle 15"/>
          <p:cNvSpPr>
            <a:spLocks noChangeArrowheads="1"/>
          </p:cNvSpPr>
          <p:nvPr/>
        </p:nvSpPr>
        <p:spPr bwMode="auto">
          <a:xfrm>
            <a:off x="5618163" y="2855913"/>
            <a:ext cx="3125787" cy="115887"/>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13" name="TextBox 12"/>
          <p:cNvSpPr txBox="1"/>
          <p:nvPr/>
        </p:nvSpPr>
        <p:spPr>
          <a:xfrm>
            <a:off x="4724400" y="1143000"/>
            <a:ext cx="4267200" cy="2123658"/>
          </a:xfrm>
          <a:prstGeom prst="rect">
            <a:avLst/>
          </a:prstGeom>
          <a:noFill/>
        </p:spPr>
        <p:txBody>
          <a:bodyPr wrap="square" rtlCol="0">
            <a:spAutoFit/>
          </a:bodyPr>
          <a:lstStyle/>
          <a:p>
            <a:pPr algn="ctr"/>
            <a:r>
              <a:rPr lang="en-US" sz="2000" dirty="0" smtClean="0"/>
              <a:t>Only a small subset of the (x,Q</a:t>
            </a:r>
            <a:r>
              <a:rPr lang="en-US" sz="2000" baseline="30000" dirty="0" smtClean="0"/>
              <a:t>2</a:t>
            </a:r>
            <a:r>
              <a:rPr lang="en-US" sz="2000" dirty="0" smtClean="0"/>
              <a:t>) landscape has been mapped here: </a:t>
            </a:r>
            <a:r>
              <a:rPr lang="en-US" sz="3200" b="1" dirty="0" smtClean="0">
                <a:solidFill>
                  <a:srgbClr val="FF0000"/>
                </a:solidFill>
              </a:rPr>
              <a:t>terra incognita</a:t>
            </a:r>
          </a:p>
          <a:p>
            <a:r>
              <a:rPr lang="en-US" sz="2000" dirty="0" smtClean="0"/>
              <a:t>Gray band: present “knowledge”</a:t>
            </a:r>
          </a:p>
          <a:p>
            <a:r>
              <a:rPr lang="en-US" sz="2000" dirty="0" smtClean="0"/>
              <a:t>Red band:  EIC (1</a:t>
            </a:r>
            <a:r>
              <a:rPr lang="en-US" sz="2000" dirty="0" smtClean="0">
                <a:latin typeface="Symbol" pitchFamily="18" charset="2"/>
              </a:rPr>
              <a:t>s</a:t>
            </a:r>
            <a:r>
              <a:rPr lang="en-US" sz="2000" dirty="0" smtClean="0"/>
              <a:t>) </a:t>
            </a:r>
          </a:p>
          <a:p>
            <a:r>
              <a:rPr lang="en-US" sz="2000" dirty="0" smtClean="0"/>
              <a:t>(dark gray band: EIC (2</a:t>
            </a:r>
            <a:r>
              <a:rPr lang="en-US" sz="2000" dirty="0" smtClean="0">
                <a:latin typeface="Symbol" pitchFamily="18" charset="2"/>
              </a:rPr>
              <a:t>s</a:t>
            </a:r>
            <a:r>
              <a:rPr lang="en-US" sz="2000" dirty="0" smtClean="0"/>
              <a:t>))</a:t>
            </a:r>
            <a:endParaRPr lang="en-US" sz="2000" dirty="0"/>
          </a:p>
        </p:txBody>
      </p:sp>
      <p:sp>
        <p:nvSpPr>
          <p:cNvPr id="10" name="Rectangle 2"/>
          <p:cNvSpPr>
            <a:spLocks noGrp="1" noChangeArrowheads="1"/>
          </p:cNvSpPr>
          <p:nvPr>
            <p:ph type="title"/>
          </p:nvPr>
        </p:nvSpPr>
        <p:spPr>
          <a:xfrm>
            <a:off x="0" y="261938"/>
            <a:ext cx="9144000" cy="576262"/>
          </a:xfrm>
        </p:spPr>
        <p:txBody>
          <a:bodyPr/>
          <a:lstStyle/>
          <a:p>
            <a:pPr eaLnBrk="1" hangingPunct="1">
              <a:defRPr/>
            </a:pPr>
            <a:r>
              <a:rPr lang="en-US" sz="3200" b="1" dirty="0" smtClean="0">
                <a:solidFill>
                  <a:srgbClr val="FF0000"/>
                </a:solidFill>
                <a:latin typeface="+mn-lt"/>
                <a:ea typeface="ＭＳ Ｐゴシック" pitchFamily="-107" charset="-128"/>
              </a:rPr>
              <a:t>Image the Transverse Momentum of the Quarks</a:t>
            </a:r>
          </a:p>
        </p:txBody>
      </p:sp>
      <p:pic>
        <p:nvPicPr>
          <p:cNvPr id="11" name="Picture 10" descr="sivers_function_11x60_pip_u.jpg"/>
          <p:cNvPicPr>
            <a:picLocks noChangeAspect="1"/>
          </p:cNvPicPr>
          <p:nvPr/>
        </p:nvPicPr>
        <p:blipFill>
          <a:blip r:embed="rId2" cstate="print"/>
          <a:srcRect l="16645" t="10898" r="9511" b="4541"/>
          <a:stretch>
            <a:fillRect/>
          </a:stretch>
        </p:blipFill>
        <p:spPr>
          <a:xfrm rot="5400000">
            <a:off x="1013485" y="281915"/>
            <a:ext cx="2839716" cy="4257086"/>
          </a:xfrm>
          <a:prstGeom prst="rect">
            <a:avLst/>
          </a:prstGeom>
        </p:spPr>
      </p:pic>
      <p:pic>
        <p:nvPicPr>
          <p:cNvPr id="12" name="Picture 11" descr="sivers_function_eic_u_kt.jpg"/>
          <p:cNvPicPr>
            <a:picLocks noChangeAspect="1"/>
          </p:cNvPicPr>
          <p:nvPr/>
        </p:nvPicPr>
        <p:blipFill>
          <a:blip r:embed="rId3" cstate="print"/>
          <a:stretch>
            <a:fillRect/>
          </a:stretch>
        </p:blipFill>
        <p:spPr>
          <a:xfrm rot="5400000">
            <a:off x="1105628" y="3237773"/>
            <a:ext cx="2674620" cy="3971475"/>
          </a:xfrm>
          <a:prstGeom prst="rect">
            <a:avLst/>
          </a:prstGeom>
        </p:spPr>
      </p:pic>
      <p:sp>
        <p:nvSpPr>
          <p:cNvPr id="14" name="TextBox 13"/>
          <p:cNvSpPr txBox="1"/>
          <p:nvPr/>
        </p:nvSpPr>
        <p:spPr>
          <a:xfrm>
            <a:off x="4800600" y="3825895"/>
            <a:ext cx="4038600" cy="1508105"/>
          </a:xfrm>
          <a:prstGeom prst="rect">
            <a:avLst/>
          </a:prstGeom>
          <a:noFill/>
        </p:spPr>
        <p:txBody>
          <a:bodyPr wrap="square" rtlCol="0">
            <a:spAutoFit/>
          </a:bodyPr>
          <a:lstStyle/>
          <a:p>
            <a:r>
              <a:rPr lang="en-US" sz="2000" dirty="0" smtClean="0"/>
              <a:t>Exact </a:t>
            </a:r>
            <a:r>
              <a:rPr lang="en-US" sz="2000" dirty="0" err="1" smtClean="0"/>
              <a:t>k</a:t>
            </a:r>
            <a:r>
              <a:rPr lang="en-US" sz="2000" baseline="-25000" dirty="0" err="1" smtClean="0"/>
              <a:t>T</a:t>
            </a:r>
            <a:r>
              <a:rPr lang="en-US" sz="2000" dirty="0" smtClean="0"/>
              <a:t> distribution presently unknown!</a:t>
            </a:r>
          </a:p>
          <a:p>
            <a:r>
              <a:rPr lang="en-US" sz="2000" dirty="0" smtClean="0"/>
              <a:t>“Knowledge” of </a:t>
            </a:r>
            <a:r>
              <a:rPr lang="en-US" sz="2000" dirty="0" err="1" smtClean="0"/>
              <a:t>k</a:t>
            </a:r>
            <a:r>
              <a:rPr lang="en-US" sz="2000" baseline="-25000" dirty="0" err="1" smtClean="0"/>
              <a:t>T</a:t>
            </a:r>
            <a:r>
              <a:rPr lang="en-US" sz="2000" dirty="0" smtClean="0"/>
              <a:t> distribution at large </a:t>
            </a:r>
            <a:r>
              <a:rPr lang="en-US" sz="2000" dirty="0" err="1" smtClean="0"/>
              <a:t>k</a:t>
            </a:r>
            <a:r>
              <a:rPr lang="en-US" sz="2000" baseline="-25000" dirty="0" err="1" smtClean="0"/>
              <a:t>T</a:t>
            </a:r>
            <a:r>
              <a:rPr lang="en-US" sz="2000" dirty="0" smtClean="0"/>
              <a:t> is artificial!</a:t>
            </a:r>
          </a:p>
          <a:p>
            <a:r>
              <a:rPr lang="en-US" sz="1200" b="1" dirty="0" smtClean="0">
                <a:solidFill>
                  <a:srgbClr val="FF0000"/>
                </a:solidFill>
              </a:rPr>
              <a:t>(but also perturbative calculable limit at large </a:t>
            </a:r>
            <a:r>
              <a:rPr lang="en-US" sz="1200" b="1" dirty="0" err="1" smtClean="0">
                <a:solidFill>
                  <a:srgbClr val="FF0000"/>
                </a:solidFill>
              </a:rPr>
              <a:t>k</a:t>
            </a:r>
            <a:r>
              <a:rPr lang="en-US" sz="1200" b="1" baseline="-25000" dirty="0" err="1" smtClean="0">
                <a:solidFill>
                  <a:srgbClr val="FF0000"/>
                </a:solidFill>
              </a:rPr>
              <a:t>T</a:t>
            </a:r>
            <a:r>
              <a:rPr lang="en-US" sz="1200" b="1" dirty="0" smtClean="0">
                <a:solidFill>
                  <a:srgbClr val="FF0000"/>
                </a:solidFill>
              </a:rPr>
              <a:t>)</a:t>
            </a:r>
            <a:endParaRPr lang="en-US" sz="1200" b="1" dirty="0">
              <a:solidFill>
                <a:srgbClr val="FF0000"/>
              </a:solidFill>
            </a:endParaRPr>
          </a:p>
        </p:txBody>
      </p:sp>
      <p:cxnSp>
        <p:nvCxnSpPr>
          <p:cNvPr id="17" name="Straight Arrow Connector 16"/>
          <p:cNvCxnSpPr/>
          <p:nvPr/>
        </p:nvCxnSpPr>
        <p:spPr>
          <a:xfrm rot="5400000">
            <a:off x="1485106" y="3161506"/>
            <a:ext cx="1752600" cy="1588"/>
          </a:xfrm>
          <a:prstGeom prst="straightConnector1">
            <a:avLst/>
          </a:prstGeom>
          <a:ln w="38100">
            <a:solidFill>
              <a:srgbClr val="FF99FF"/>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219200" y="838200"/>
            <a:ext cx="1750800" cy="276999"/>
          </a:xfrm>
          <a:prstGeom prst="rect">
            <a:avLst/>
          </a:prstGeom>
          <a:noFill/>
        </p:spPr>
        <p:txBody>
          <a:bodyPr wrap="none" rtlCol="0">
            <a:spAutoFit/>
          </a:bodyPr>
          <a:lstStyle/>
          <a:p>
            <a:r>
              <a:rPr lang="en-US" sz="1200" dirty="0" err="1" smtClean="0"/>
              <a:t>Prokudin</a:t>
            </a:r>
            <a:r>
              <a:rPr lang="en-US" sz="1200" dirty="0" smtClean="0"/>
              <a:t>, </a:t>
            </a:r>
            <a:r>
              <a:rPr lang="en-US" sz="1200" dirty="0" err="1" smtClean="0"/>
              <a:t>Qian</a:t>
            </a:r>
            <a:r>
              <a:rPr lang="en-US" sz="1200" dirty="0" smtClean="0"/>
              <a:t>, Huang</a:t>
            </a:r>
            <a:endParaRPr lang="en-US" sz="1200" dirty="0"/>
          </a:p>
        </p:txBody>
      </p:sp>
      <p:sp>
        <p:nvSpPr>
          <p:cNvPr id="18" name="TextBox 17"/>
          <p:cNvSpPr txBox="1"/>
          <p:nvPr/>
        </p:nvSpPr>
        <p:spPr>
          <a:xfrm>
            <a:off x="1219200" y="3837801"/>
            <a:ext cx="795411" cy="276999"/>
          </a:xfrm>
          <a:prstGeom prst="rect">
            <a:avLst/>
          </a:prstGeom>
          <a:noFill/>
        </p:spPr>
        <p:txBody>
          <a:bodyPr wrap="none" rtlCol="0">
            <a:spAutoFit/>
          </a:bodyPr>
          <a:lstStyle/>
          <a:p>
            <a:r>
              <a:rPr lang="en-US" sz="1200" dirty="0" err="1" smtClean="0"/>
              <a:t>Prokudin</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6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8" grpId="0" animBg="1"/>
      <p:bldP spid="14"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2"/>
          <p:cNvSpPr>
            <a:spLocks noChangeArrowheads="1"/>
          </p:cNvSpPr>
          <p:nvPr/>
        </p:nvSpPr>
        <p:spPr bwMode="auto">
          <a:xfrm>
            <a:off x="0" y="76200"/>
            <a:ext cx="9144000" cy="576263"/>
          </a:xfrm>
          <a:prstGeom prst="rect">
            <a:avLst/>
          </a:prstGeom>
          <a:noFill/>
          <a:ln w="9525">
            <a:noFill/>
            <a:miter lim="800000"/>
            <a:headEnd/>
            <a:tailEnd/>
          </a:ln>
        </p:spPr>
        <p:txBody>
          <a:bodyPr anchor="ctr"/>
          <a:lstStyle/>
          <a:p>
            <a:pPr algn="ctr"/>
            <a:r>
              <a:rPr lang="en-US" sz="3600" b="1" dirty="0" smtClean="0">
                <a:solidFill>
                  <a:srgbClr val="FF0000"/>
                </a:solidFill>
              </a:rPr>
              <a:t>Nucleon Structure: Orbital Motion</a:t>
            </a:r>
            <a:endParaRPr lang="en-US" sz="3600" b="1" dirty="0">
              <a:solidFill>
                <a:srgbClr val="FF0000"/>
              </a:solidFill>
            </a:endParaRPr>
          </a:p>
        </p:txBody>
      </p:sp>
      <p:pic>
        <p:nvPicPr>
          <p:cNvPr id="4098" name="Picture 2"/>
          <p:cNvPicPr>
            <a:picLocks noChangeAspect="1" noChangeArrowheads="1"/>
          </p:cNvPicPr>
          <p:nvPr/>
        </p:nvPicPr>
        <p:blipFill>
          <a:blip r:embed="rId2" cstate="print"/>
          <a:srcRect/>
          <a:stretch>
            <a:fillRect/>
          </a:stretch>
        </p:blipFill>
        <p:spPr bwMode="auto">
          <a:xfrm>
            <a:off x="1524000" y="1616743"/>
            <a:ext cx="1571625" cy="1659857"/>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427072" y="1371600"/>
            <a:ext cx="3192928" cy="1938978"/>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1371600" y="4800600"/>
            <a:ext cx="3167063" cy="1695990"/>
          </a:xfrm>
          <a:prstGeom prst="rect">
            <a:avLst/>
          </a:prstGeom>
          <a:noFill/>
          <a:ln w="9525">
            <a:noFill/>
            <a:miter lim="800000"/>
            <a:headEnd/>
            <a:tailEnd/>
          </a:ln>
        </p:spPr>
      </p:pic>
      <p:sp>
        <p:nvSpPr>
          <p:cNvPr id="7" name="TextBox 6"/>
          <p:cNvSpPr txBox="1"/>
          <p:nvPr/>
        </p:nvSpPr>
        <p:spPr>
          <a:xfrm>
            <a:off x="533400" y="685800"/>
            <a:ext cx="8382000" cy="646331"/>
          </a:xfrm>
          <a:prstGeom prst="rect">
            <a:avLst/>
          </a:prstGeom>
          <a:noFill/>
        </p:spPr>
        <p:txBody>
          <a:bodyPr wrap="square" rtlCol="0">
            <a:spAutoFit/>
          </a:bodyPr>
          <a:lstStyle/>
          <a:p>
            <a:r>
              <a:rPr lang="en-US" dirty="0" smtClean="0"/>
              <a:t>Goal: explore quark/gluon orbital motion and its </a:t>
            </a:r>
            <a:r>
              <a:rPr lang="en-US" b="1" dirty="0" smtClean="0">
                <a:solidFill>
                  <a:srgbClr val="FF3300"/>
                </a:solidFill>
              </a:rPr>
              <a:t>polarization dependence </a:t>
            </a:r>
            <a:r>
              <a:rPr lang="en-US" dirty="0" smtClean="0"/>
              <a:t>through both deep exclusive and semi-inclusive multi-dimensional processes</a:t>
            </a:r>
            <a:endParaRPr lang="en-US" dirty="0"/>
          </a:p>
        </p:txBody>
      </p:sp>
      <p:sp>
        <p:nvSpPr>
          <p:cNvPr id="8" name="TextBox 7"/>
          <p:cNvSpPr txBox="1"/>
          <p:nvPr/>
        </p:nvSpPr>
        <p:spPr>
          <a:xfrm>
            <a:off x="504347" y="3352800"/>
            <a:ext cx="8411054" cy="923330"/>
          </a:xfrm>
          <a:prstGeom prst="rect">
            <a:avLst/>
          </a:prstGeom>
          <a:noFill/>
        </p:spPr>
        <p:txBody>
          <a:bodyPr wrap="square" rtlCol="0">
            <a:spAutoFit/>
          </a:bodyPr>
          <a:lstStyle/>
          <a:p>
            <a:r>
              <a:rPr lang="en-US" dirty="0" smtClean="0"/>
              <a:t>Semi-inclusive DIS with </a:t>
            </a:r>
            <a:r>
              <a:rPr lang="en-US" dirty="0" err="1" smtClean="0"/>
              <a:t>p</a:t>
            </a:r>
            <a:r>
              <a:rPr lang="en-US" baseline="-25000" dirty="0" err="1" smtClean="0"/>
              <a:t>T</a:t>
            </a:r>
            <a:r>
              <a:rPr lang="en-US" dirty="0" smtClean="0"/>
              <a:t> dependence?	But, can not separate intrinsic </a:t>
            </a:r>
            <a:r>
              <a:rPr lang="en-US" dirty="0" err="1" smtClean="0"/>
              <a:t>k</a:t>
            </a:r>
            <a:r>
              <a:rPr lang="en-US" baseline="-25000" dirty="0" err="1" smtClean="0"/>
              <a:t>T</a:t>
            </a:r>
            <a:r>
              <a:rPr lang="en-US" dirty="0" smtClean="0"/>
              <a:t> in wave function from soft final-state interactions and fragmentation: TMDs combine intrinsic </a:t>
            </a:r>
            <a:r>
              <a:rPr lang="en-US" dirty="0" err="1" smtClean="0"/>
              <a:t>k</a:t>
            </a:r>
            <a:r>
              <a:rPr lang="en-US" baseline="-25000" dirty="0" err="1" smtClean="0"/>
              <a:t>T</a:t>
            </a:r>
            <a:r>
              <a:rPr lang="en-US" dirty="0" smtClean="0"/>
              <a:t> and FSI.</a:t>
            </a:r>
            <a:endParaRPr lang="en-US" dirty="0"/>
          </a:p>
        </p:txBody>
      </p:sp>
      <p:sp>
        <p:nvSpPr>
          <p:cNvPr id="9" name="TextBox 8"/>
          <p:cNvSpPr txBox="1"/>
          <p:nvPr/>
        </p:nvSpPr>
        <p:spPr>
          <a:xfrm>
            <a:off x="5105400" y="4648200"/>
            <a:ext cx="3810000" cy="1938992"/>
          </a:xfrm>
          <a:prstGeom prst="rect">
            <a:avLst/>
          </a:prstGeom>
          <a:noFill/>
        </p:spPr>
        <p:txBody>
          <a:bodyPr wrap="square" rtlCol="0">
            <a:spAutoFit/>
          </a:bodyPr>
          <a:lstStyle/>
          <a:p>
            <a:r>
              <a:rPr lang="en-US" dirty="0" smtClean="0"/>
              <a:t>EIC: 	wide kinematic range</a:t>
            </a:r>
          </a:p>
          <a:p>
            <a:r>
              <a:rPr lang="en-US" dirty="0" smtClean="0"/>
              <a:t>	</a:t>
            </a:r>
            <a:r>
              <a:rPr lang="en-US" dirty="0" smtClean="0"/>
              <a:t>low to high </a:t>
            </a:r>
            <a:r>
              <a:rPr lang="en-US" dirty="0" err="1" smtClean="0"/>
              <a:t>p</a:t>
            </a:r>
            <a:r>
              <a:rPr lang="en-US" baseline="-25000" dirty="0" err="1" smtClean="0"/>
              <a:t>T</a:t>
            </a:r>
            <a:endParaRPr lang="en-US" baseline="-25000" dirty="0" smtClean="0"/>
          </a:p>
          <a:p>
            <a:endParaRPr lang="en-US" sz="1200" dirty="0" smtClean="0"/>
          </a:p>
          <a:p>
            <a:r>
              <a:rPr lang="en-US" dirty="0" smtClean="0"/>
              <a:t>Can we learn about </a:t>
            </a:r>
            <a:r>
              <a:rPr lang="en-US" b="1" dirty="0" smtClean="0">
                <a:solidFill>
                  <a:srgbClr val="FF0000"/>
                </a:solidFill>
              </a:rPr>
              <a:t>orbital motion </a:t>
            </a:r>
            <a:r>
              <a:rPr lang="en-US" dirty="0" smtClean="0"/>
              <a:t>from a comprehensive approach based on TMDs, GPDs, etc., even if model-dependent?</a:t>
            </a:r>
            <a:endParaRPr lang="en-US" dirty="0"/>
          </a:p>
        </p:txBody>
      </p:sp>
      <p:sp>
        <p:nvSpPr>
          <p:cNvPr id="10" name="TextBox 9"/>
          <p:cNvSpPr txBox="1"/>
          <p:nvPr/>
        </p:nvSpPr>
        <p:spPr>
          <a:xfrm>
            <a:off x="533400" y="4248090"/>
            <a:ext cx="8411054" cy="400110"/>
          </a:xfrm>
          <a:prstGeom prst="rect">
            <a:avLst/>
          </a:prstGeom>
          <a:noFill/>
        </p:spPr>
        <p:txBody>
          <a:bodyPr wrap="square" rtlCol="0">
            <a:spAutoFit/>
          </a:bodyPr>
          <a:lstStyle/>
          <a:p>
            <a:r>
              <a:rPr lang="en-US" sz="2000" dirty="0" smtClean="0">
                <a:solidFill>
                  <a:srgbClr val="0000FF"/>
                </a:solidFill>
              </a:rPr>
              <a:t>Potential new insight from jets or </a:t>
            </a:r>
            <a:r>
              <a:rPr lang="en-US" sz="2000" dirty="0" err="1" smtClean="0">
                <a:solidFill>
                  <a:srgbClr val="0000FF"/>
                </a:solidFill>
              </a:rPr>
              <a:t>p’</a:t>
            </a:r>
            <a:r>
              <a:rPr lang="en-US" sz="2000" baseline="-25000" dirty="0" err="1" smtClean="0">
                <a:solidFill>
                  <a:srgbClr val="0000FF"/>
                </a:solidFill>
              </a:rPr>
              <a:t>T</a:t>
            </a:r>
            <a:r>
              <a:rPr lang="en-US" sz="2000" dirty="0" smtClean="0">
                <a:solidFill>
                  <a:srgbClr val="0000FF"/>
                </a:solidFill>
              </a:rPr>
              <a:t> of target fragmentation?</a:t>
            </a:r>
            <a:endParaRPr lang="en-US" sz="20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6"/>
          <p:cNvSpPr txBox="1">
            <a:spLocks noChangeArrowheads="1"/>
          </p:cNvSpPr>
          <p:nvPr/>
        </p:nvSpPr>
        <p:spPr bwMode="auto">
          <a:xfrm>
            <a:off x="0" y="0"/>
            <a:ext cx="9144000" cy="769938"/>
          </a:xfrm>
          <a:prstGeom prst="rect">
            <a:avLst/>
          </a:prstGeom>
          <a:noFill/>
          <a:ln w="9525">
            <a:noFill/>
            <a:miter lim="800000"/>
            <a:headEnd/>
            <a:tailEnd/>
          </a:ln>
        </p:spPr>
        <p:txBody>
          <a:bodyPr>
            <a:spAutoFit/>
          </a:bodyPr>
          <a:lstStyle/>
          <a:p>
            <a:pPr algn="ctr">
              <a:defRPr/>
            </a:pPr>
            <a:r>
              <a:rPr lang="en-US" sz="4400" b="1" dirty="0">
                <a:solidFill>
                  <a:srgbClr val="FF0000"/>
                </a:solidFill>
                <a:latin typeface="+mn-lt"/>
                <a:ea typeface="ＭＳ Ｐゴシック" pitchFamily="-107" charset="-128"/>
                <a:cs typeface="Arial" charset="0"/>
              </a:rPr>
              <a:t>Gluons in Nuclei</a:t>
            </a:r>
          </a:p>
        </p:txBody>
      </p:sp>
      <p:pic>
        <p:nvPicPr>
          <p:cNvPr id="10" name="Picture 3" descr="glurat_pb"/>
          <p:cNvPicPr>
            <a:picLocks noChangeAspect="1" noChangeArrowheads="1"/>
          </p:cNvPicPr>
          <p:nvPr/>
        </p:nvPicPr>
        <p:blipFill>
          <a:blip r:embed="rId2" cstate="print"/>
          <a:srcRect/>
          <a:stretch>
            <a:fillRect/>
          </a:stretch>
        </p:blipFill>
        <p:spPr bwMode="auto">
          <a:xfrm>
            <a:off x="4371975" y="911225"/>
            <a:ext cx="4614863" cy="3355975"/>
          </a:xfrm>
          <a:prstGeom prst="rect">
            <a:avLst/>
          </a:prstGeom>
          <a:noFill/>
          <a:ln w="9525">
            <a:noFill/>
            <a:miter lim="800000"/>
            <a:headEnd/>
            <a:tailEnd/>
          </a:ln>
        </p:spPr>
      </p:pic>
      <p:sp>
        <p:nvSpPr>
          <p:cNvPr id="12" name="TextBox 11"/>
          <p:cNvSpPr txBox="1"/>
          <p:nvPr/>
        </p:nvSpPr>
        <p:spPr>
          <a:xfrm>
            <a:off x="152400" y="1924050"/>
            <a:ext cx="4114800" cy="1200150"/>
          </a:xfrm>
          <a:prstGeom prst="rect">
            <a:avLst/>
          </a:prstGeom>
          <a:noFill/>
        </p:spPr>
        <p:txBody>
          <a:bodyPr>
            <a:spAutoFit/>
          </a:bodyPr>
          <a:lstStyle/>
          <a:p>
            <a:pPr>
              <a:defRPr/>
            </a:pPr>
            <a:r>
              <a:rPr lang="en-US" sz="2400" dirty="0">
                <a:latin typeface="+mn-lt"/>
                <a:ea typeface="ＭＳ Ｐゴシック" pitchFamily="-107" charset="-128"/>
              </a:rPr>
              <a:t>             </a:t>
            </a:r>
            <a:r>
              <a:rPr lang="en-US" sz="2400" b="1" dirty="0">
                <a:solidFill>
                  <a:srgbClr val="FF0000"/>
                </a:solidFill>
                <a:latin typeface="+mn-lt"/>
                <a:ea typeface="ＭＳ Ｐゴシック" pitchFamily="-107" charset="-128"/>
              </a:rPr>
              <a:t>NOTHING!!!</a:t>
            </a:r>
          </a:p>
          <a:p>
            <a:pPr>
              <a:buFont typeface="Arial" pitchFamily="34" charset="0"/>
              <a:buChar char="•"/>
              <a:defRPr/>
            </a:pPr>
            <a:r>
              <a:rPr lang="en-US" sz="1600" dirty="0">
                <a:latin typeface="+mn-lt"/>
                <a:ea typeface="ＭＳ Ｐゴシック" pitchFamily="-107" charset="-128"/>
              </a:rPr>
              <a:t> Large uncertainty in gluon distributions</a:t>
            </a:r>
          </a:p>
          <a:p>
            <a:pPr>
              <a:buFont typeface="Arial" pitchFamily="34" charset="0"/>
              <a:buChar char="•"/>
              <a:defRPr/>
            </a:pPr>
            <a:r>
              <a:rPr lang="en-US" sz="1600" dirty="0">
                <a:latin typeface="+mn-lt"/>
                <a:ea typeface="ＭＳ Ｐゴシック" pitchFamily="-107" charset="-128"/>
              </a:rPr>
              <a:t> need range of Q</a:t>
            </a:r>
            <a:r>
              <a:rPr lang="en-US" sz="1600" baseline="30000" dirty="0">
                <a:latin typeface="+mn-lt"/>
                <a:ea typeface="ＭＳ Ｐゴシック" pitchFamily="-107" charset="-128"/>
              </a:rPr>
              <a:t>2</a:t>
            </a:r>
            <a:r>
              <a:rPr lang="en-US" sz="1600" dirty="0">
                <a:latin typeface="+mn-lt"/>
                <a:ea typeface="ＭＳ Ｐゴシック" pitchFamily="-107" charset="-128"/>
              </a:rPr>
              <a:t> in shadowing region,   	</a:t>
            </a:r>
            <a:r>
              <a:rPr lang="en-US" sz="1600" dirty="0">
                <a:latin typeface="+mn-lt"/>
                <a:ea typeface="ＭＳ Ｐゴシック" pitchFamily="-107" charset="-128"/>
                <a:sym typeface="Wingdings" pitchFamily="2" charset="2"/>
              </a:rPr>
              <a:t> </a:t>
            </a:r>
            <a:r>
              <a:rPr lang="en-US" sz="1600" dirty="0">
                <a:latin typeface="+mn-lt"/>
                <a:ea typeface="ＭＳ Ｐゴシック" pitchFamily="-107" charset="-128"/>
              </a:rPr>
              <a:t>x ~ 10</a:t>
            </a:r>
            <a:r>
              <a:rPr lang="en-US" sz="1600" baseline="30000" dirty="0">
                <a:latin typeface="+mn-lt"/>
                <a:ea typeface="ＭＳ Ｐゴシック" pitchFamily="-107" charset="-128"/>
              </a:rPr>
              <a:t>-2</a:t>
            </a:r>
            <a:r>
              <a:rPr lang="en-US" sz="1600" dirty="0">
                <a:latin typeface="+mn-lt"/>
                <a:ea typeface="ＭＳ Ｐゴシック" pitchFamily="-107" charset="-128"/>
              </a:rPr>
              <a:t>-10</a:t>
            </a:r>
            <a:r>
              <a:rPr lang="en-US" sz="1600" baseline="30000" dirty="0">
                <a:latin typeface="+mn-lt"/>
                <a:ea typeface="ＭＳ Ｐゴシック" pitchFamily="-107" charset="-128"/>
              </a:rPr>
              <a:t>-3</a:t>
            </a:r>
            <a:r>
              <a:rPr lang="en-US" sz="1600" dirty="0">
                <a:latin typeface="+mn-lt"/>
                <a:ea typeface="ＭＳ Ｐゴシック" pitchFamily="-107" charset="-128"/>
              </a:rPr>
              <a:t>   </a:t>
            </a:r>
            <a:r>
              <a:rPr lang="en-US" sz="1600" dirty="0">
                <a:latin typeface="+mn-lt"/>
                <a:ea typeface="ＭＳ Ｐゴシック" pitchFamily="-107" charset="-128"/>
                <a:sym typeface="Wingdings" pitchFamily="2" charset="2"/>
              </a:rPr>
              <a:t> </a:t>
            </a:r>
            <a:r>
              <a:rPr lang="en-US" sz="1600" dirty="0" err="1">
                <a:latin typeface="+mn-lt"/>
                <a:ea typeface="ＭＳ Ｐゴシック" pitchFamily="-107" charset="-128"/>
                <a:sym typeface="Wingdings" pitchFamily="2" charset="2"/>
              </a:rPr>
              <a:t>s</a:t>
            </a:r>
            <a:r>
              <a:rPr lang="en-US" sz="1600" baseline="-25000" dirty="0" err="1">
                <a:latin typeface="+mn-lt"/>
                <a:ea typeface="ＭＳ Ｐゴシック" pitchFamily="-107" charset="-128"/>
                <a:sym typeface="Wingdings" pitchFamily="2" charset="2"/>
              </a:rPr>
              <a:t>EIC</a:t>
            </a:r>
            <a:r>
              <a:rPr lang="en-US" sz="1600" dirty="0">
                <a:latin typeface="+mn-lt"/>
                <a:ea typeface="ＭＳ Ｐゴシック" pitchFamily="-107" charset="-128"/>
                <a:sym typeface="Wingdings" pitchFamily="2" charset="2"/>
              </a:rPr>
              <a:t> = 1000+</a:t>
            </a:r>
            <a:endParaRPr lang="en-US" sz="1600" dirty="0">
              <a:latin typeface="+mn-lt"/>
              <a:ea typeface="ＭＳ Ｐゴシック" pitchFamily="-107" charset="-128"/>
            </a:endParaRPr>
          </a:p>
        </p:txBody>
      </p:sp>
      <p:sp>
        <p:nvSpPr>
          <p:cNvPr id="14" name="Text Box 22"/>
          <p:cNvSpPr txBox="1">
            <a:spLocks noChangeArrowheads="1"/>
          </p:cNvSpPr>
          <p:nvPr/>
        </p:nvSpPr>
        <p:spPr bwMode="auto">
          <a:xfrm>
            <a:off x="219075" y="846138"/>
            <a:ext cx="3895725" cy="830262"/>
          </a:xfrm>
          <a:prstGeom prst="rect">
            <a:avLst/>
          </a:prstGeom>
          <a:noFill/>
          <a:ln w="9525">
            <a:noFill/>
            <a:miter lim="800000"/>
            <a:headEnd/>
            <a:tailEnd/>
          </a:ln>
        </p:spPr>
        <p:txBody>
          <a:bodyPr>
            <a:spAutoFit/>
          </a:bodyPr>
          <a:lstStyle/>
          <a:p>
            <a:pPr>
              <a:buFont typeface="Arial" pitchFamily="34" charset="0"/>
              <a:buChar char="•"/>
              <a:defRPr/>
            </a:pPr>
            <a:r>
              <a:rPr lang="en-US" sz="2400" dirty="0">
                <a:latin typeface="+mn-lt"/>
                <a:ea typeface="ＭＳ Ｐゴシック" pitchFamily="-107" charset="-128"/>
              </a:rPr>
              <a:t> What do we know about </a:t>
            </a:r>
          </a:p>
          <a:p>
            <a:pPr>
              <a:defRPr/>
            </a:pPr>
            <a:r>
              <a:rPr lang="en-US" sz="2400" dirty="0">
                <a:latin typeface="+mn-lt"/>
                <a:ea typeface="ＭＳ Ｐゴシック" pitchFamily="-107" charset="-128"/>
              </a:rPr>
              <a:t>     gluons in a nucleus?</a:t>
            </a:r>
          </a:p>
        </p:txBody>
      </p:sp>
      <p:pic>
        <p:nvPicPr>
          <p:cNvPr id="57346" name="Picture 2"/>
          <p:cNvPicPr>
            <a:picLocks noChangeAspect="1" noChangeArrowheads="1"/>
          </p:cNvPicPr>
          <p:nvPr/>
        </p:nvPicPr>
        <p:blipFill>
          <a:blip r:embed="rId3" cstate="print"/>
          <a:srcRect/>
          <a:stretch>
            <a:fillRect/>
          </a:stretch>
        </p:blipFill>
        <p:spPr bwMode="auto">
          <a:xfrm>
            <a:off x="6172200" y="4267200"/>
            <a:ext cx="2916237" cy="1608138"/>
          </a:xfrm>
          <a:prstGeom prst="rect">
            <a:avLst/>
          </a:prstGeom>
          <a:noFill/>
          <a:ln w="9525">
            <a:noFill/>
            <a:miter lim="800000"/>
            <a:headEnd/>
            <a:tailEnd/>
          </a:ln>
        </p:spPr>
      </p:pic>
      <p:sp>
        <p:nvSpPr>
          <p:cNvPr id="16" name="Rounded Rectangle 15"/>
          <p:cNvSpPr>
            <a:spLocks noChangeArrowheads="1"/>
          </p:cNvSpPr>
          <p:nvPr/>
        </p:nvSpPr>
        <p:spPr bwMode="auto">
          <a:xfrm>
            <a:off x="6176963" y="1958975"/>
            <a:ext cx="1455737" cy="1643063"/>
          </a:xfrm>
          <a:prstGeom prst="roundRect">
            <a:avLst>
              <a:gd name="adj" fmla="val 16667"/>
            </a:avLst>
          </a:prstGeom>
          <a:noFill/>
          <a:ln w="38100" algn="ctr">
            <a:solidFill>
              <a:srgbClr val="FFC000"/>
            </a:solidFill>
            <a:round/>
            <a:headEnd/>
            <a:tailEnd/>
          </a:ln>
        </p:spPr>
        <p:txBody>
          <a:bodyPr/>
          <a:lstStyle/>
          <a:p>
            <a:pPr eaLnBrk="0" hangingPunct="0"/>
            <a:endParaRPr lang="en-US"/>
          </a:p>
        </p:txBody>
      </p:sp>
      <p:grpSp>
        <p:nvGrpSpPr>
          <p:cNvPr id="2" name="Group 18"/>
          <p:cNvGrpSpPr>
            <a:grpSpLocks/>
          </p:cNvGrpSpPr>
          <p:nvPr/>
        </p:nvGrpSpPr>
        <p:grpSpPr bwMode="auto">
          <a:xfrm>
            <a:off x="6477000" y="5943600"/>
            <a:ext cx="2286002" cy="707886"/>
            <a:chOff x="5407786" y="5970043"/>
            <a:chExt cx="2332416" cy="707852"/>
          </a:xfrm>
        </p:grpSpPr>
        <p:cxnSp>
          <p:nvCxnSpPr>
            <p:cNvPr id="58380" name="Straight Connector 16"/>
            <p:cNvCxnSpPr>
              <a:cxnSpLocks noChangeShapeType="1"/>
            </p:cNvCxnSpPr>
            <p:nvPr/>
          </p:nvCxnSpPr>
          <p:spPr bwMode="auto">
            <a:xfrm>
              <a:off x="5407786" y="6176865"/>
              <a:ext cx="410547" cy="1588"/>
            </a:xfrm>
            <a:prstGeom prst="line">
              <a:avLst/>
            </a:prstGeom>
            <a:noFill/>
            <a:ln w="76200" algn="ctr">
              <a:solidFill>
                <a:srgbClr val="FF0000"/>
              </a:solidFill>
              <a:round/>
              <a:headEnd/>
              <a:tailEnd type="triangle" w="med" len="med"/>
            </a:ln>
          </p:spPr>
        </p:cxnSp>
        <p:sp>
          <p:nvSpPr>
            <p:cNvPr id="18" name="TextBox 17"/>
            <p:cNvSpPr txBox="1"/>
            <p:nvPr/>
          </p:nvSpPr>
          <p:spPr>
            <a:xfrm>
              <a:off x="5856454" y="5970043"/>
              <a:ext cx="1883748" cy="707852"/>
            </a:xfrm>
            <a:prstGeom prst="rect">
              <a:avLst/>
            </a:prstGeom>
            <a:noFill/>
          </p:spPr>
          <p:txBody>
            <a:bodyPr wrap="square">
              <a:spAutoFit/>
            </a:bodyPr>
            <a:lstStyle/>
            <a:p>
              <a:pPr>
                <a:defRPr/>
              </a:pPr>
              <a:r>
                <a:rPr lang="en-US" sz="2000" b="1" dirty="0">
                  <a:solidFill>
                    <a:srgbClr val="FF0000"/>
                  </a:solidFill>
                  <a:latin typeface="+mn-lt"/>
                  <a:ea typeface="ＭＳ Ｐゴシック" pitchFamily="1" charset="-128"/>
                </a:rPr>
                <a:t>Gluon radius </a:t>
              </a:r>
              <a:r>
                <a:rPr lang="en-US" sz="2000" b="1" dirty="0" smtClean="0">
                  <a:solidFill>
                    <a:srgbClr val="FF0000"/>
                  </a:solidFill>
                  <a:latin typeface="+mn-lt"/>
                  <a:ea typeface="ＭＳ Ｐゴシック" pitchFamily="1" charset="-128"/>
                </a:rPr>
                <a:t>of </a:t>
              </a:r>
              <a:r>
                <a:rPr lang="en-US" sz="2000" b="1" dirty="0">
                  <a:solidFill>
                    <a:srgbClr val="FF0000"/>
                  </a:solidFill>
                  <a:latin typeface="+mn-lt"/>
                  <a:ea typeface="ＭＳ Ｐゴシック" pitchFamily="1" charset="-128"/>
                </a:rPr>
                <a:t>a nucleus?</a:t>
              </a:r>
            </a:p>
          </p:txBody>
        </p:sp>
      </p:grpSp>
      <p:sp>
        <p:nvSpPr>
          <p:cNvPr id="17" name="TextBox 16"/>
          <p:cNvSpPr txBox="1">
            <a:spLocks noChangeArrowheads="1"/>
          </p:cNvSpPr>
          <p:nvPr/>
        </p:nvSpPr>
        <p:spPr bwMode="auto">
          <a:xfrm>
            <a:off x="4953000" y="760413"/>
            <a:ext cx="4006850" cy="369887"/>
          </a:xfrm>
          <a:prstGeom prst="rect">
            <a:avLst/>
          </a:prstGeom>
          <a:noFill/>
          <a:ln w="9525">
            <a:noFill/>
            <a:miter lim="800000"/>
            <a:headEnd/>
            <a:tailEnd/>
          </a:ln>
        </p:spPr>
        <p:txBody>
          <a:bodyPr wrap="none">
            <a:spAutoFit/>
          </a:bodyPr>
          <a:lstStyle/>
          <a:p>
            <a:r>
              <a:rPr lang="en-US"/>
              <a:t>Ratio of gluons in lead to deuterium</a:t>
            </a:r>
          </a:p>
        </p:txBody>
      </p:sp>
      <p:pic>
        <p:nvPicPr>
          <p:cNvPr id="19" name="Picture 2"/>
          <p:cNvPicPr>
            <a:picLocks noChangeAspect="1" noChangeArrowheads="1"/>
          </p:cNvPicPr>
          <p:nvPr/>
        </p:nvPicPr>
        <p:blipFill>
          <a:blip r:embed="rId4" cstate="print"/>
          <a:srcRect/>
          <a:stretch>
            <a:fillRect/>
          </a:stretch>
        </p:blipFill>
        <p:spPr bwMode="auto">
          <a:xfrm>
            <a:off x="304800" y="3311782"/>
            <a:ext cx="3657600" cy="3241418"/>
          </a:xfrm>
          <a:prstGeom prst="rect">
            <a:avLst/>
          </a:prstGeom>
          <a:noFill/>
          <a:ln w="9525">
            <a:noFill/>
            <a:miter lim="800000"/>
            <a:headEnd/>
            <a:tailEnd/>
          </a:ln>
        </p:spPr>
      </p:pic>
      <p:sp>
        <p:nvSpPr>
          <p:cNvPr id="13" name="TextBox 12"/>
          <p:cNvSpPr txBox="1"/>
          <p:nvPr/>
        </p:nvSpPr>
        <p:spPr>
          <a:xfrm>
            <a:off x="4191000" y="4927937"/>
            <a:ext cx="2209800" cy="1015663"/>
          </a:xfrm>
          <a:prstGeom prst="rect">
            <a:avLst/>
          </a:prstGeom>
          <a:noFill/>
        </p:spPr>
        <p:txBody>
          <a:bodyPr wrap="square">
            <a:spAutoFit/>
          </a:bodyPr>
          <a:lstStyle/>
          <a:p>
            <a:pPr>
              <a:defRPr/>
            </a:pPr>
            <a:r>
              <a:rPr lang="en-US" sz="1200" dirty="0">
                <a:latin typeface="+mn-lt"/>
                <a:ea typeface="ＭＳ Ｐゴシック" pitchFamily="-107" charset="-128"/>
              </a:rPr>
              <a:t>+ Transverse distribution of gluons on </a:t>
            </a:r>
            <a:r>
              <a:rPr lang="en-US" sz="1200" dirty="0" smtClean="0">
                <a:latin typeface="+mn-lt"/>
                <a:ea typeface="ＭＳ Ｐゴシック" pitchFamily="-107" charset="-128"/>
              </a:rPr>
              <a:t>light nuclei </a:t>
            </a:r>
            <a:r>
              <a:rPr lang="en-US" sz="1200" dirty="0">
                <a:latin typeface="+mn-lt"/>
                <a:ea typeface="ＭＳ Ｐゴシック" pitchFamily="-107" charset="-128"/>
              </a:rPr>
              <a:t>from coherent Deep-Virtual Compton Scattering and coherent J/</a:t>
            </a:r>
            <a:r>
              <a:rPr lang="en-US" sz="1200" dirty="0">
                <a:latin typeface="Symbol" pitchFamily="18" charset="2"/>
                <a:ea typeface="ＭＳ Ｐゴシック" pitchFamily="-107" charset="-128"/>
              </a:rPr>
              <a:t>Y</a:t>
            </a:r>
            <a:r>
              <a:rPr lang="en-US" sz="1200" dirty="0">
                <a:latin typeface="+mn-lt"/>
                <a:ea typeface="ＭＳ Ｐゴシック" pitchFamily="-107" charset="-128"/>
              </a:rPr>
              <a:t> production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73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9466"/>
            <a:ext cx="9144000" cy="1143000"/>
          </a:xfrm>
        </p:spPr>
        <p:txBody>
          <a:bodyPr>
            <a:normAutofit/>
          </a:bodyPr>
          <a:lstStyle/>
          <a:p>
            <a:r>
              <a:rPr lang="en-US" sz="3200" b="1" dirty="0" smtClean="0">
                <a:solidFill>
                  <a:srgbClr val="FF0000"/>
                </a:solidFill>
              </a:rPr>
              <a:t>Electron Ion Colliders on the World Map</a:t>
            </a:r>
            <a:endParaRPr lang="en-US" sz="3200" b="1" dirty="0">
              <a:solidFill>
                <a:srgbClr val="FF0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1524000" y="1676400"/>
            <a:ext cx="6650965" cy="391668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76200" y="838200"/>
            <a:ext cx="2209800" cy="1858036"/>
          </a:xfrm>
          <a:prstGeom prst="rect">
            <a:avLst/>
          </a:prstGeom>
          <a:noFill/>
          <a:ln w="76200">
            <a:solidFill>
              <a:srgbClr val="FF3300"/>
            </a:solid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6858000" y="4333875"/>
            <a:ext cx="2143125" cy="2143125"/>
          </a:xfrm>
          <a:prstGeom prst="rect">
            <a:avLst/>
          </a:prstGeom>
          <a:noFill/>
          <a:ln w="9525">
            <a:noFill/>
            <a:miter lim="800000"/>
            <a:headEnd/>
            <a:tailEnd/>
          </a:ln>
        </p:spPr>
      </p:pic>
      <p:cxnSp>
        <p:nvCxnSpPr>
          <p:cNvPr id="9" name="Straight Arrow Connector 8"/>
          <p:cNvCxnSpPr/>
          <p:nvPr/>
        </p:nvCxnSpPr>
        <p:spPr bwMode="auto">
          <a:xfrm>
            <a:off x="2209800" y="2133600"/>
            <a:ext cx="990600" cy="685800"/>
          </a:xfrm>
          <a:prstGeom prst="straightConnector1">
            <a:avLst/>
          </a:prstGeom>
          <a:solidFill>
            <a:schemeClr val="accent1"/>
          </a:solidFill>
          <a:ln w="57150" cap="flat" cmpd="sng" algn="ctr">
            <a:solidFill>
              <a:srgbClr val="00B050"/>
            </a:solidFill>
            <a:prstDash val="solid"/>
            <a:round/>
            <a:headEnd type="none" w="med" len="med"/>
            <a:tailEnd type="arrow"/>
          </a:ln>
          <a:effectLst/>
        </p:spPr>
      </p:cxnSp>
      <p:pic>
        <p:nvPicPr>
          <p:cNvPr id="1031" name="Picture 7"/>
          <p:cNvPicPr>
            <a:picLocks noChangeAspect="1" noChangeArrowheads="1"/>
          </p:cNvPicPr>
          <p:nvPr/>
        </p:nvPicPr>
        <p:blipFill>
          <a:blip r:embed="rId5" cstate="print"/>
          <a:srcRect/>
          <a:stretch>
            <a:fillRect/>
          </a:stretch>
        </p:blipFill>
        <p:spPr bwMode="auto">
          <a:xfrm>
            <a:off x="76200" y="3886200"/>
            <a:ext cx="2133600" cy="2667000"/>
          </a:xfrm>
          <a:prstGeom prst="rect">
            <a:avLst/>
          </a:prstGeom>
          <a:noFill/>
          <a:ln w="76200">
            <a:solidFill>
              <a:srgbClr val="FF3300"/>
            </a:solidFill>
            <a:miter lim="800000"/>
            <a:headEnd/>
            <a:tailEnd/>
          </a:ln>
        </p:spPr>
      </p:pic>
      <p:cxnSp>
        <p:nvCxnSpPr>
          <p:cNvPr id="15" name="Straight Arrow Connector 14"/>
          <p:cNvCxnSpPr/>
          <p:nvPr/>
        </p:nvCxnSpPr>
        <p:spPr bwMode="auto">
          <a:xfrm rot="5400000" flipH="1" flipV="1">
            <a:off x="1714500" y="3238500"/>
            <a:ext cx="1752600" cy="1066800"/>
          </a:xfrm>
          <a:prstGeom prst="straightConnector1">
            <a:avLst/>
          </a:prstGeom>
          <a:solidFill>
            <a:schemeClr val="accent1"/>
          </a:solidFill>
          <a:ln w="57150" cap="flat" cmpd="sng" algn="ctr">
            <a:solidFill>
              <a:srgbClr val="00B050"/>
            </a:solidFill>
            <a:prstDash val="solid"/>
            <a:round/>
            <a:headEnd type="none" w="med" len="med"/>
            <a:tailEnd type="arrow"/>
          </a:ln>
          <a:effectLst/>
        </p:spPr>
      </p:cxnSp>
      <p:cxnSp>
        <p:nvCxnSpPr>
          <p:cNvPr id="18" name="Straight Arrow Connector 17"/>
          <p:cNvCxnSpPr/>
          <p:nvPr/>
        </p:nvCxnSpPr>
        <p:spPr bwMode="auto">
          <a:xfrm rot="16200000" flipV="1">
            <a:off x="4838700" y="2628900"/>
            <a:ext cx="2209800" cy="2133600"/>
          </a:xfrm>
          <a:prstGeom prst="straightConnector1">
            <a:avLst/>
          </a:prstGeom>
          <a:solidFill>
            <a:schemeClr val="accent1"/>
          </a:solidFill>
          <a:ln w="57150" cap="flat" cmpd="sng" algn="ctr">
            <a:solidFill>
              <a:srgbClr val="00B050"/>
            </a:solidFill>
            <a:prstDash val="solid"/>
            <a:round/>
            <a:headEnd type="none" w="med" len="med"/>
            <a:tailEnd type="arrow"/>
          </a:ln>
          <a:effectLst/>
        </p:spPr>
      </p:cxnSp>
      <p:pic>
        <p:nvPicPr>
          <p:cNvPr id="1032" name="Picture 8"/>
          <p:cNvPicPr>
            <a:picLocks noChangeAspect="1" noChangeArrowheads="1"/>
          </p:cNvPicPr>
          <p:nvPr/>
        </p:nvPicPr>
        <p:blipFill>
          <a:blip r:embed="rId6" cstate="print"/>
          <a:srcRect/>
          <a:stretch>
            <a:fillRect/>
          </a:stretch>
        </p:blipFill>
        <p:spPr bwMode="auto">
          <a:xfrm>
            <a:off x="3200400" y="4419600"/>
            <a:ext cx="2514600" cy="1819275"/>
          </a:xfrm>
          <a:prstGeom prst="rect">
            <a:avLst/>
          </a:prstGeom>
          <a:noFill/>
          <a:ln w="9525">
            <a:noFill/>
            <a:miter lim="800000"/>
            <a:headEnd/>
            <a:tailEnd/>
          </a:ln>
        </p:spPr>
      </p:pic>
      <p:cxnSp>
        <p:nvCxnSpPr>
          <p:cNvPr id="21" name="Straight Arrow Connector 20"/>
          <p:cNvCxnSpPr>
            <a:stCxn id="1032" idx="0"/>
          </p:cNvCxnSpPr>
          <p:nvPr/>
        </p:nvCxnSpPr>
        <p:spPr bwMode="auto">
          <a:xfrm rot="5400000" flipH="1" flipV="1">
            <a:off x="3676650" y="3295650"/>
            <a:ext cx="1905000" cy="342900"/>
          </a:xfrm>
          <a:prstGeom prst="straightConnector1">
            <a:avLst/>
          </a:prstGeom>
          <a:solidFill>
            <a:schemeClr val="accent1"/>
          </a:solidFill>
          <a:ln w="57150" cap="flat" cmpd="sng" algn="ctr">
            <a:solidFill>
              <a:srgbClr val="00B050"/>
            </a:solidFill>
            <a:prstDash val="solid"/>
            <a:round/>
            <a:headEnd type="none" w="med" len="med"/>
            <a:tailEnd type="arrow"/>
          </a:ln>
          <a:effectLst/>
        </p:spPr>
      </p:cxnSp>
      <p:sp>
        <p:nvSpPr>
          <p:cNvPr id="23" name="TextBox 22"/>
          <p:cNvSpPr txBox="1"/>
          <p:nvPr/>
        </p:nvSpPr>
        <p:spPr>
          <a:xfrm>
            <a:off x="0" y="2205335"/>
            <a:ext cx="2362200" cy="369332"/>
          </a:xfrm>
          <a:prstGeom prst="rect">
            <a:avLst/>
          </a:prstGeom>
          <a:noFill/>
        </p:spPr>
        <p:txBody>
          <a:bodyPr wrap="square" rtlCol="0">
            <a:spAutoFit/>
          </a:bodyPr>
          <a:lstStyle/>
          <a:p>
            <a:pPr algn="ctr" defTabSz="457200" fontAlgn="auto">
              <a:spcBef>
                <a:spcPts val="0"/>
              </a:spcBef>
              <a:spcAft>
                <a:spcPts val="0"/>
              </a:spcAft>
            </a:pPr>
            <a:r>
              <a:rPr lang="en-US" b="1" dirty="0" smtClean="0">
                <a:solidFill>
                  <a:srgbClr val="FFFF00"/>
                </a:solidFill>
                <a:latin typeface="Comic Sans MS"/>
                <a:cs typeface="Arial" pitchFamily="34" charset="0"/>
              </a:rPr>
              <a:t>RHIC </a:t>
            </a:r>
            <a:r>
              <a:rPr lang="en-US" b="1" dirty="0" smtClean="0">
                <a:solidFill>
                  <a:srgbClr val="FFFF00"/>
                </a:solidFill>
                <a:latin typeface="Comic Sans MS"/>
                <a:cs typeface="Arial" pitchFamily="34" charset="0"/>
                <a:sym typeface="Wingdings" pitchFamily="2" charset="2"/>
              </a:rPr>
              <a:t> </a:t>
            </a:r>
            <a:r>
              <a:rPr lang="en-US" b="1" dirty="0" err="1" smtClean="0">
                <a:solidFill>
                  <a:srgbClr val="FFFF00"/>
                </a:solidFill>
                <a:latin typeface="Comic Sans MS"/>
                <a:cs typeface="Arial" pitchFamily="34" charset="0"/>
                <a:sym typeface="Wingdings" pitchFamily="2" charset="2"/>
              </a:rPr>
              <a:t>eRHIC</a:t>
            </a:r>
            <a:endParaRPr lang="en-US" b="1" dirty="0">
              <a:solidFill>
                <a:srgbClr val="FFFF00"/>
              </a:solidFill>
              <a:latin typeface="Comic Sans MS"/>
              <a:cs typeface="Arial" pitchFamily="34" charset="0"/>
            </a:endParaRPr>
          </a:p>
        </p:txBody>
      </p:sp>
      <p:sp>
        <p:nvSpPr>
          <p:cNvPr id="24" name="TextBox 23"/>
          <p:cNvSpPr txBox="1"/>
          <p:nvPr/>
        </p:nvSpPr>
        <p:spPr>
          <a:xfrm>
            <a:off x="6858000" y="4410075"/>
            <a:ext cx="2133600" cy="369332"/>
          </a:xfrm>
          <a:prstGeom prst="rect">
            <a:avLst/>
          </a:prstGeom>
          <a:noFill/>
        </p:spPr>
        <p:txBody>
          <a:bodyPr wrap="square" rtlCol="0">
            <a:spAutoFit/>
          </a:bodyPr>
          <a:lstStyle/>
          <a:p>
            <a:pPr algn="ctr" defTabSz="457200" fontAlgn="auto">
              <a:spcBef>
                <a:spcPts val="0"/>
              </a:spcBef>
              <a:spcAft>
                <a:spcPts val="0"/>
              </a:spcAft>
            </a:pPr>
            <a:r>
              <a:rPr lang="en-US" b="1" dirty="0" smtClean="0">
                <a:solidFill>
                  <a:srgbClr val="FFFF00"/>
                </a:solidFill>
                <a:latin typeface="Comic Sans MS"/>
                <a:cs typeface="Arial" pitchFamily="34" charset="0"/>
              </a:rPr>
              <a:t>LHC </a:t>
            </a:r>
            <a:r>
              <a:rPr lang="en-US" b="1" dirty="0" smtClean="0">
                <a:solidFill>
                  <a:srgbClr val="FFFF00"/>
                </a:solidFill>
                <a:latin typeface="Comic Sans MS"/>
                <a:cs typeface="Arial" pitchFamily="34" charset="0"/>
                <a:sym typeface="Wingdings" pitchFamily="2" charset="2"/>
              </a:rPr>
              <a:t> </a:t>
            </a:r>
            <a:r>
              <a:rPr lang="en-US" b="1" dirty="0" err="1" smtClean="0">
                <a:solidFill>
                  <a:srgbClr val="FFFF00"/>
                </a:solidFill>
                <a:latin typeface="Comic Sans MS"/>
                <a:cs typeface="Arial" pitchFamily="34" charset="0"/>
                <a:sym typeface="Wingdings" pitchFamily="2" charset="2"/>
              </a:rPr>
              <a:t>LHeC</a:t>
            </a:r>
            <a:endParaRPr lang="en-US" b="1" dirty="0">
              <a:solidFill>
                <a:srgbClr val="FFFF00"/>
              </a:solidFill>
              <a:latin typeface="Comic Sans MS"/>
              <a:cs typeface="Arial" pitchFamily="34" charset="0"/>
            </a:endParaRPr>
          </a:p>
        </p:txBody>
      </p:sp>
      <p:sp>
        <p:nvSpPr>
          <p:cNvPr id="25" name="TextBox 24"/>
          <p:cNvSpPr txBox="1"/>
          <p:nvPr/>
        </p:nvSpPr>
        <p:spPr>
          <a:xfrm>
            <a:off x="-152400" y="3962400"/>
            <a:ext cx="2514600" cy="369332"/>
          </a:xfrm>
          <a:prstGeom prst="rect">
            <a:avLst/>
          </a:prstGeom>
          <a:noFill/>
        </p:spPr>
        <p:txBody>
          <a:bodyPr wrap="square" rtlCol="0">
            <a:spAutoFit/>
          </a:bodyPr>
          <a:lstStyle/>
          <a:p>
            <a:pPr algn="ctr" defTabSz="457200" fontAlgn="auto">
              <a:spcBef>
                <a:spcPts val="0"/>
              </a:spcBef>
              <a:spcAft>
                <a:spcPts val="0"/>
              </a:spcAft>
            </a:pPr>
            <a:r>
              <a:rPr lang="en-US" b="1" dirty="0" smtClean="0">
                <a:solidFill>
                  <a:srgbClr val="FFFF00"/>
                </a:solidFill>
                <a:latin typeface="Comic Sans MS"/>
                <a:cs typeface="Arial" pitchFamily="34" charset="0"/>
              </a:rPr>
              <a:t>CEBAF </a:t>
            </a:r>
            <a:r>
              <a:rPr lang="en-US" b="1" dirty="0" smtClean="0">
                <a:solidFill>
                  <a:srgbClr val="FFFF00"/>
                </a:solidFill>
                <a:latin typeface="Comic Sans MS"/>
                <a:cs typeface="Arial" pitchFamily="34" charset="0"/>
                <a:sym typeface="Wingdings" pitchFamily="2" charset="2"/>
              </a:rPr>
              <a:t> MEIC</a:t>
            </a:r>
            <a:endParaRPr lang="en-US" b="1" dirty="0">
              <a:solidFill>
                <a:srgbClr val="FFFF00"/>
              </a:solidFill>
              <a:latin typeface="Comic Sans MS"/>
              <a:cs typeface="Arial" pitchFamily="34" charset="0"/>
            </a:endParaRPr>
          </a:p>
        </p:txBody>
      </p:sp>
      <p:sp>
        <p:nvSpPr>
          <p:cNvPr id="27" name="TextBox 26"/>
          <p:cNvSpPr txBox="1"/>
          <p:nvPr/>
        </p:nvSpPr>
        <p:spPr>
          <a:xfrm>
            <a:off x="3886200" y="4419600"/>
            <a:ext cx="1295400" cy="369332"/>
          </a:xfrm>
          <a:prstGeom prst="rect">
            <a:avLst/>
          </a:prstGeom>
          <a:noFill/>
        </p:spPr>
        <p:txBody>
          <a:bodyPr wrap="square" rtlCol="0">
            <a:spAutoFit/>
          </a:bodyPr>
          <a:lstStyle/>
          <a:p>
            <a:pPr algn="ctr" defTabSz="457200" fontAlgn="auto">
              <a:spcBef>
                <a:spcPts val="0"/>
              </a:spcBef>
              <a:spcAft>
                <a:spcPts val="0"/>
              </a:spcAft>
            </a:pPr>
            <a:r>
              <a:rPr lang="en-US" b="1" dirty="0" smtClean="0">
                <a:solidFill>
                  <a:srgbClr val="FF0000"/>
                </a:solidFill>
                <a:latin typeface="Comic Sans MS"/>
                <a:cs typeface="Arial" pitchFamily="34" charset="0"/>
              </a:rPr>
              <a:t>HERA</a:t>
            </a:r>
            <a:endParaRPr lang="en-US" b="1" dirty="0">
              <a:solidFill>
                <a:srgbClr val="FF0000"/>
              </a:solidFill>
              <a:latin typeface="Comic Sans MS"/>
              <a:cs typeface="Arial" pitchFamily="34" charset="0"/>
            </a:endParaRPr>
          </a:p>
        </p:txBody>
      </p:sp>
      <p:pic>
        <p:nvPicPr>
          <p:cNvPr id="29" name="Picture 6"/>
          <p:cNvPicPr>
            <a:picLocks noChangeAspect="1" noChangeArrowheads="1"/>
          </p:cNvPicPr>
          <p:nvPr/>
        </p:nvPicPr>
        <p:blipFill>
          <a:blip r:embed="rId7" cstate="print"/>
          <a:srcRect/>
          <a:stretch>
            <a:fillRect/>
          </a:stretch>
        </p:blipFill>
        <p:spPr bwMode="auto">
          <a:xfrm>
            <a:off x="6400800" y="847725"/>
            <a:ext cx="2628900" cy="1743075"/>
          </a:xfrm>
          <a:prstGeom prst="rect">
            <a:avLst/>
          </a:prstGeom>
          <a:noFill/>
          <a:ln w="9525">
            <a:noFill/>
            <a:miter lim="800000"/>
            <a:headEnd/>
            <a:tailEnd/>
          </a:ln>
        </p:spPr>
      </p:pic>
      <p:sp>
        <p:nvSpPr>
          <p:cNvPr id="30" name="TextBox 29"/>
          <p:cNvSpPr txBox="1"/>
          <p:nvPr/>
        </p:nvSpPr>
        <p:spPr>
          <a:xfrm>
            <a:off x="6477000" y="2214860"/>
            <a:ext cx="2362200" cy="369332"/>
          </a:xfrm>
          <a:prstGeom prst="rect">
            <a:avLst/>
          </a:prstGeom>
          <a:noFill/>
        </p:spPr>
        <p:txBody>
          <a:bodyPr wrap="square" rtlCol="0">
            <a:spAutoFit/>
          </a:bodyPr>
          <a:lstStyle/>
          <a:p>
            <a:pPr algn="ctr" defTabSz="457200" fontAlgn="auto">
              <a:spcBef>
                <a:spcPts val="0"/>
              </a:spcBef>
              <a:spcAft>
                <a:spcPts val="0"/>
              </a:spcAft>
            </a:pPr>
            <a:r>
              <a:rPr lang="en-US" b="1" dirty="0" smtClean="0">
                <a:solidFill>
                  <a:srgbClr val="FFFF00"/>
                </a:solidFill>
                <a:latin typeface="Comic Sans MS"/>
                <a:cs typeface="Arial" pitchFamily="34" charset="0"/>
              </a:rPr>
              <a:t>FAIR </a:t>
            </a:r>
            <a:r>
              <a:rPr lang="en-US" b="1" dirty="0" smtClean="0">
                <a:solidFill>
                  <a:srgbClr val="FFFF00"/>
                </a:solidFill>
                <a:latin typeface="Comic Sans MS"/>
                <a:cs typeface="Arial" pitchFamily="34" charset="0"/>
                <a:sym typeface="Wingdings" pitchFamily="2" charset="2"/>
              </a:rPr>
              <a:t> ENC</a:t>
            </a:r>
            <a:endParaRPr lang="en-US" b="1" dirty="0">
              <a:solidFill>
                <a:srgbClr val="FFFF00"/>
              </a:solidFill>
              <a:latin typeface="Comic Sans MS"/>
              <a:cs typeface="Arial" pitchFamily="34" charset="0"/>
            </a:endParaRPr>
          </a:p>
        </p:txBody>
      </p:sp>
      <p:cxnSp>
        <p:nvCxnSpPr>
          <p:cNvPr id="11" name="Straight Arrow Connector 10"/>
          <p:cNvCxnSpPr/>
          <p:nvPr/>
        </p:nvCxnSpPr>
        <p:spPr bwMode="auto">
          <a:xfrm rot="10800000" flipV="1">
            <a:off x="4876800" y="1905000"/>
            <a:ext cx="1752600" cy="685800"/>
          </a:xfrm>
          <a:prstGeom prst="straightConnector1">
            <a:avLst/>
          </a:prstGeom>
          <a:solidFill>
            <a:schemeClr val="accent1"/>
          </a:solidFill>
          <a:ln w="57150" cap="flat" cmpd="sng" algn="ctr">
            <a:solidFill>
              <a:srgbClr val="00B050"/>
            </a:solidFill>
            <a:prstDash val="solid"/>
            <a:round/>
            <a:headEnd type="none" w="med" len="med"/>
            <a:tailEnd type="arrow"/>
          </a:ln>
          <a:effectLst/>
        </p:spPr>
      </p:cxnSp>
      <p:pic>
        <p:nvPicPr>
          <p:cNvPr id="19" name="Picture 3" descr="EIClogo.png"/>
          <p:cNvPicPr>
            <a:picLocks noChangeAspect="1"/>
          </p:cNvPicPr>
          <p:nvPr/>
        </p:nvPicPr>
        <p:blipFill>
          <a:blip r:embed="rId8" cstate="print"/>
          <a:srcRect/>
          <a:stretch>
            <a:fillRect/>
          </a:stretch>
        </p:blipFill>
        <p:spPr bwMode="auto">
          <a:xfrm>
            <a:off x="304800" y="2840954"/>
            <a:ext cx="914400" cy="8928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6"/>
          <p:cNvSpPr txBox="1">
            <a:spLocks noChangeArrowheads="1"/>
          </p:cNvSpPr>
          <p:nvPr/>
        </p:nvSpPr>
        <p:spPr bwMode="auto">
          <a:xfrm>
            <a:off x="0" y="0"/>
            <a:ext cx="9144000" cy="769938"/>
          </a:xfrm>
          <a:prstGeom prst="rect">
            <a:avLst/>
          </a:prstGeom>
          <a:noFill/>
          <a:ln w="9525">
            <a:noFill/>
            <a:miter lim="800000"/>
            <a:headEnd/>
            <a:tailEnd/>
          </a:ln>
        </p:spPr>
        <p:txBody>
          <a:bodyPr>
            <a:spAutoFit/>
          </a:bodyPr>
          <a:lstStyle/>
          <a:p>
            <a:pPr algn="ctr">
              <a:defRPr/>
            </a:pPr>
            <a:r>
              <a:rPr lang="en-US" sz="4400" b="1" dirty="0" err="1" smtClean="0">
                <a:solidFill>
                  <a:srgbClr val="FF0000"/>
                </a:solidFill>
                <a:latin typeface="+mn-lt"/>
                <a:ea typeface="ＭＳ Ｐゴシック" pitchFamily="-107" charset="-128"/>
                <a:cs typeface="Arial" charset="0"/>
              </a:rPr>
              <a:t>Hadronization</a:t>
            </a:r>
            <a:endParaRPr lang="en-US" sz="4400" b="1" dirty="0">
              <a:solidFill>
                <a:srgbClr val="FF0000"/>
              </a:solidFill>
              <a:latin typeface="+mn-lt"/>
              <a:ea typeface="ＭＳ Ｐゴシック" pitchFamily="-107" charset="-128"/>
              <a:cs typeface="Arial" charset="0"/>
            </a:endParaRPr>
          </a:p>
        </p:txBody>
      </p:sp>
      <p:pic>
        <p:nvPicPr>
          <p:cNvPr id="61443" name="Picture 51" descr="sidis-diagram.gif"/>
          <p:cNvPicPr>
            <a:picLocks noChangeAspect="1"/>
          </p:cNvPicPr>
          <p:nvPr/>
        </p:nvPicPr>
        <p:blipFill>
          <a:blip r:embed="rId2" cstate="print"/>
          <a:srcRect/>
          <a:stretch>
            <a:fillRect/>
          </a:stretch>
        </p:blipFill>
        <p:spPr bwMode="auto">
          <a:xfrm>
            <a:off x="47625" y="1600200"/>
            <a:ext cx="5362575" cy="3886200"/>
          </a:xfrm>
          <a:prstGeom prst="rect">
            <a:avLst/>
          </a:prstGeom>
          <a:noFill/>
          <a:ln w="9525">
            <a:noFill/>
            <a:miter lim="800000"/>
            <a:headEnd/>
            <a:tailEnd/>
          </a:ln>
        </p:spPr>
      </p:pic>
      <p:sp>
        <p:nvSpPr>
          <p:cNvPr id="23558" name="TextBox 52"/>
          <p:cNvSpPr txBox="1">
            <a:spLocks noChangeArrowheads="1"/>
          </p:cNvSpPr>
          <p:nvPr/>
        </p:nvSpPr>
        <p:spPr bwMode="auto">
          <a:xfrm>
            <a:off x="38100" y="1027113"/>
            <a:ext cx="4989513" cy="460375"/>
          </a:xfrm>
          <a:prstGeom prst="rect">
            <a:avLst/>
          </a:prstGeom>
          <a:noFill/>
          <a:ln w="9525">
            <a:noFill/>
            <a:miter lim="800000"/>
            <a:headEnd/>
            <a:tailEnd/>
          </a:ln>
        </p:spPr>
        <p:txBody>
          <a:bodyPr wrap="none">
            <a:spAutoFit/>
          </a:bodyPr>
          <a:lstStyle/>
          <a:p>
            <a:pPr>
              <a:buSzPct val="100000"/>
              <a:buFontTx/>
              <a:buBlip>
                <a:blip r:embed="rId3"/>
              </a:buBlip>
              <a:defRPr/>
            </a:pPr>
            <a:r>
              <a:rPr lang="en-US" dirty="0">
                <a:latin typeface="+mn-lt"/>
                <a:ea typeface="ＭＳ Ｐゴシック"/>
                <a:cs typeface="ＭＳ Ｐゴシック"/>
              </a:rPr>
              <a:t> un-integrated </a:t>
            </a:r>
            <a:r>
              <a:rPr lang="en-US" dirty="0" err="1">
                <a:latin typeface="+mn-lt"/>
                <a:ea typeface="ＭＳ Ｐゴシック"/>
                <a:cs typeface="ＭＳ Ｐゴシック"/>
              </a:rPr>
              <a:t>parton</a:t>
            </a:r>
            <a:r>
              <a:rPr lang="en-US" dirty="0">
                <a:latin typeface="+mn-lt"/>
                <a:ea typeface="ＭＳ Ｐゴシック"/>
                <a:cs typeface="ＭＳ Ｐゴシック"/>
              </a:rPr>
              <a:t> distributions</a:t>
            </a:r>
          </a:p>
        </p:txBody>
      </p:sp>
      <p:sp>
        <p:nvSpPr>
          <p:cNvPr id="8" name="Oval 7"/>
          <p:cNvSpPr>
            <a:spLocks noChangeArrowheads="1"/>
          </p:cNvSpPr>
          <p:nvPr/>
        </p:nvSpPr>
        <p:spPr bwMode="auto">
          <a:xfrm>
            <a:off x="4114800" y="2667000"/>
            <a:ext cx="1371600" cy="685800"/>
          </a:xfrm>
          <a:prstGeom prst="ellipse">
            <a:avLst/>
          </a:prstGeom>
          <a:noFill/>
          <a:ln w="31750">
            <a:solidFill>
              <a:srgbClr val="0000FF"/>
            </a:solidFill>
            <a:round/>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mn-lt"/>
              <a:ea typeface="ＭＳ Ｐゴシック" pitchFamily="-107" charset="-128"/>
            </a:endParaRPr>
          </a:p>
        </p:txBody>
      </p:sp>
      <p:sp>
        <p:nvSpPr>
          <p:cNvPr id="9" name="TextBox 8"/>
          <p:cNvSpPr txBox="1">
            <a:spLocks noChangeArrowheads="1"/>
          </p:cNvSpPr>
          <p:nvPr/>
        </p:nvSpPr>
        <p:spPr bwMode="auto">
          <a:xfrm>
            <a:off x="5257800" y="2209800"/>
            <a:ext cx="2590800" cy="830263"/>
          </a:xfrm>
          <a:prstGeom prst="rect">
            <a:avLst/>
          </a:prstGeom>
          <a:noFill/>
          <a:ln w="9525">
            <a:noFill/>
            <a:miter lim="800000"/>
            <a:headEnd/>
            <a:tailEnd/>
          </a:ln>
        </p:spPr>
        <p:txBody>
          <a:bodyPr>
            <a:spAutoFit/>
          </a:bodyPr>
          <a:lstStyle/>
          <a:p>
            <a:pPr algn="ctr">
              <a:defRPr/>
            </a:pPr>
            <a:r>
              <a:rPr lang="en-US" b="1" dirty="0">
                <a:solidFill>
                  <a:srgbClr val="0000FF"/>
                </a:solidFill>
                <a:latin typeface="+mn-lt"/>
                <a:ea typeface="ＭＳ Ｐゴシック"/>
                <a:cs typeface="ＭＳ Ｐゴシック"/>
              </a:rPr>
              <a:t>current </a:t>
            </a:r>
          </a:p>
          <a:p>
            <a:pPr algn="ctr">
              <a:defRPr/>
            </a:pPr>
            <a:r>
              <a:rPr lang="en-US" b="1" dirty="0">
                <a:solidFill>
                  <a:srgbClr val="0000FF"/>
                </a:solidFill>
                <a:latin typeface="+mn-lt"/>
                <a:ea typeface="ＭＳ Ｐゴシック"/>
                <a:cs typeface="ＭＳ Ｐゴシック"/>
              </a:rPr>
              <a:t>fragmentation</a:t>
            </a:r>
          </a:p>
        </p:txBody>
      </p:sp>
      <p:sp>
        <p:nvSpPr>
          <p:cNvPr id="10" name="Oval 9"/>
          <p:cNvSpPr>
            <a:spLocks noChangeArrowheads="1"/>
          </p:cNvSpPr>
          <p:nvPr/>
        </p:nvSpPr>
        <p:spPr bwMode="auto">
          <a:xfrm>
            <a:off x="3886200" y="4800600"/>
            <a:ext cx="1371600" cy="685800"/>
          </a:xfrm>
          <a:prstGeom prst="ellipse">
            <a:avLst/>
          </a:prstGeom>
          <a:noFill/>
          <a:ln w="3175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mn-lt"/>
              <a:ea typeface="ＭＳ Ｐゴシック" pitchFamily="-107" charset="-128"/>
            </a:endParaRPr>
          </a:p>
        </p:txBody>
      </p:sp>
      <p:sp>
        <p:nvSpPr>
          <p:cNvPr id="11" name="TextBox 10"/>
          <p:cNvSpPr txBox="1">
            <a:spLocks noChangeArrowheads="1"/>
          </p:cNvSpPr>
          <p:nvPr/>
        </p:nvSpPr>
        <p:spPr bwMode="auto">
          <a:xfrm>
            <a:off x="4495800" y="5029200"/>
            <a:ext cx="2590800" cy="830263"/>
          </a:xfrm>
          <a:prstGeom prst="rect">
            <a:avLst/>
          </a:prstGeom>
          <a:noFill/>
          <a:ln w="9525">
            <a:noFill/>
            <a:miter lim="800000"/>
            <a:headEnd/>
            <a:tailEnd/>
          </a:ln>
        </p:spPr>
        <p:txBody>
          <a:bodyPr>
            <a:spAutoFit/>
          </a:bodyPr>
          <a:lstStyle/>
          <a:p>
            <a:pPr algn="ctr">
              <a:defRPr/>
            </a:pPr>
            <a:r>
              <a:rPr lang="en-US" b="1" dirty="0">
                <a:solidFill>
                  <a:srgbClr val="FF0000"/>
                </a:solidFill>
                <a:latin typeface="+mn-lt"/>
                <a:ea typeface="ＭＳ Ｐゴシック"/>
                <a:cs typeface="ＭＳ Ｐゴシック"/>
              </a:rPr>
              <a:t>target </a:t>
            </a:r>
          </a:p>
          <a:p>
            <a:pPr algn="ctr">
              <a:defRPr/>
            </a:pPr>
            <a:r>
              <a:rPr lang="en-US" b="1" dirty="0">
                <a:solidFill>
                  <a:srgbClr val="FF0000"/>
                </a:solidFill>
                <a:latin typeface="+mn-lt"/>
                <a:ea typeface="ＭＳ Ｐゴシック"/>
                <a:cs typeface="ＭＳ Ｐゴシック"/>
              </a:rPr>
              <a:t>fragmentation</a:t>
            </a:r>
          </a:p>
        </p:txBody>
      </p:sp>
      <p:sp>
        <p:nvSpPr>
          <p:cNvPr id="12" name="Right Brace 11"/>
          <p:cNvSpPr>
            <a:spLocks/>
          </p:cNvSpPr>
          <p:nvPr/>
        </p:nvSpPr>
        <p:spPr bwMode="auto">
          <a:xfrm>
            <a:off x="5334000" y="3352800"/>
            <a:ext cx="381000" cy="1524000"/>
          </a:xfrm>
          <a:prstGeom prst="rightBrace">
            <a:avLst>
              <a:gd name="adj1" fmla="val 8333"/>
              <a:gd name="adj2" fmla="val 50000"/>
            </a:avLst>
          </a:prstGeom>
          <a:noFill/>
          <a:ln w="31750">
            <a:solidFill>
              <a:srgbClr val="00FF00"/>
            </a:solidFill>
            <a:round/>
            <a:headEnd/>
            <a:tailEnd/>
          </a:ln>
          <a:effectLst>
            <a:outerShdw dist="20000" dir="5400000" rotWithShape="0">
              <a:srgbClr val="808080">
                <a:alpha val="37999"/>
              </a:srgbClr>
            </a:outerShdw>
          </a:effectLst>
        </p:spPr>
        <p:txBody>
          <a:bodyPr anchor="ctr"/>
          <a:lstStyle/>
          <a:p>
            <a:pPr algn="ctr">
              <a:defRPr/>
            </a:pPr>
            <a:endParaRPr lang="en-US">
              <a:latin typeface="+mn-lt"/>
              <a:ea typeface="ＭＳ Ｐゴシック" pitchFamily="-107" charset="-128"/>
            </a:endParaRPr>
          </a:p>
        </p:txBody>
      </p:sp>
      <p:sp>
        <p:nvSpPr>
          <p:cNvPr id="13" name="TextBox 12"/>
          <p:cNvSpPr txBox="1">
            <a:spLocks noChangeArrowheads="1"/>
          </p:cNvSpPr>
          <p:nvPr/>
        </p:nvSpPr>
        <p:spPr bwMode="auto">
          <a:xfrm>
            <a:off x="5326063" y="3657600"/>
            <a:ext cx="2276475" cy="923925"/>
          </a:xfrm>
          <a:prstGeom prst="rect">
            <a:avLst/>
          </a:prstGeom>
          <a:noFill/>
          <a:ln w="9525">
            <a:noFill/>
            <a:miter lim="800000"/>
            <a:headEnd/>
            <a:tailEnd/>
          </a:ln>
        </p:spPr>
        <p:txBody>
          <a:bodyPr>
            <a:spAutoFit/>
          </a:bodyPr>
          <a:lstStyle/>
          <a:p>
            <a:pPr algn="ctr">
              <a:defRPr/>
            </a:pPr>
            <a:r>
              <a:rPr lang="en-US" b="1" dirty="0">
                <a:solidFill>
                  <a:srgbClr val="00FF00"/>
                </a:solidFill>
                <a:latin typeface="+mn-lt"/>
                <a:ea typeface="ＭＳ Ｐゴシック"/>
                <a:cs typeface="ＭＳ Ｐゴシック"/>
              </a:rPr>
              <a:t>Fragmentation from</a:t>
            </a:r>
          </a:p>
          <a:p>
            <a:pPr algn="ctr">
              <a:defRPr/>
            </a:pPr>
            <a:r>
              <a:rPr lang="en-US" b="1" dirty="0">
                <a:solidFill>
                  <a:srgbClr val="00FF00"/>
                </a:solidFill>
                <a:latin typeface="+mn-lt"/>
                <a:ea typeface="ＭＳ Ｐゴシック"/>
                <a:cs typeface="ＭＳ Ｐゴシック"/>
              </a:rPr>
              <a:t> QCD vacuum</a:t>
            </a:r>
          </a:p>
        </p:txBody>
      </p:sp>
      <p:cxnSp>
        <p:nvCxnSpPr>
          <p:cNvPr id="14" name="Straight Arrow Connector 13"/>
          <p:cNvCxnSpPr>
            <a:cxnSpLocks noChangeShapeType="1"/>
          </p:cNvCxnSpPr>
          <p:nvPr/>
        </p:nvCxnSpPr>
        <p:spPr bwMode="auto">
          <a:xfrm rot="5400000">
            <a:off x="6058694" y="4075906"/>
            <a:ext cx="3429000" cy="1588"/>
          </a:xfrm>
          <a:prstGeom prst="straightConnector1">
            <a:avLst/>
          </a:prstGeom>
          <a:noFill/>
          <a:ln w="44450">
            <a:solidFill>
              <a:schemeClr val="tx1"/>
            </a:solidFill>
            <a:round/>
            <a:headEnd type="arrow" w="med" len="med"/>
            <a:tailEnd type="arrow" w="med" len="med"/>
          </a:ln>
          <a:effectLst>
            <a:outerShdw dist="20000" dir="5400000" rotWithShape="0">
              <a:srgbClr val="808080">
                <a:alpha val="37999"/>
              </a:srgbClr>
            </a:outerShdw>
          </a:effectLst>
        </p:spPr>
      </p:cxnSp>
      <p:sp>
        <p:nvSpPr>
          <p:cNvPr id="15" name="TextBox 14"/>
          <p:cNvSpPr txBox="1"/>
          <p:nvPr/>
        </p:nvSpPr>
        <p:spPr>
          <a:xfrm>
            <a:off x="7690247" y="3124200"/>
            <a:ext cx="768352" cy="1905000"/>
          </a:xfrm>
          <a:prstGeom prst="rect">
            <a:avLst/>
          </a:prstGeom>
          <a:noFill/>
        </p:spPr>
        <p:txBody>
          <a:bodyPr vert="wordArtVert" wrap="square">
            <a:spAutoFit/>
          </a:bodyPr>
          <a:lstStyle/>
          <a:p>
            <a:pPr>
              <a:defRPr/>
            </a:pPr>
            <a:r>
              <a:rPr lang="en-US" sz="2800" b="1" dirty="0">
                <a:solidFill>
                  <a:srgbClr val="3366FF"/>
                </a:solidFill>
                <a:latin typeface="+mn-lt"/>
                <a:ea typeface="ＭＳ Ｐゴシック" pitchFamily="-107" charset="-128"/>
              </a:rPr>
              <a:t>EIC</a:t>
            </a:r>
          </a:p>
        </p:txBody>
      </p:sp>
      <p:sp>
        <p:nvSpPr>
          <p:cNvPr id="16" name="TextBox 15"/>
          <p:cNvSpPr txBox="1">
            <a:spLocks noChangeArrowheads="1"/>
          </p:cNvSpPr>
          <p:nvPr/>
        </p:nvSpPr>
        <p:spPr bwMode="auto">
          <a:xfrm>
            <a:off x="7848600" y="2286000"/>
            <a:ext cx="822661" cy="369332"/>
          </a:xfrm>
          <a:prstGeom prst="rect">
            <a:avLst/>
          </a:prstGeom>
          <a:noFill/>
          <a:ln w="9525">
            <a:noFill/>
            <a:miter lim="800000"/>
            <a:headEnd/>
            <a:tailEnd/>
          </a:ln>
        </p:spPr>
        <p:txBody>
          <a:bodyPr wrap="none">
            <a:spAutoFit/>
          </a:bodyPr>
          <a:lstStyle/>
          <a:p>
            <a:pPr>
              <a:defRPr/>
            </a:pPr>
            <a:r>
              <a:rPr lang="en-US" b="1" dirty="0">
                <a:latin typeface="+mn-lt"/>
                <a:ea typeface="ＭＳ Ｐゴシック"/>
                <a:cs typeface="ＭＳ Ｐゴシック"/>
              </a:rPr>
              <a:t>+</a:t>
            </a:r>
            <a:r>
              <a:rPr lang="en-US" b="1" dirty="0">
                <a:latin typeface="Symbol" pitchFamily="18" charset="2"/>
                <a:ea typeface="ＭＳ Ｐゴシック"/>
                <a:cs typeface="ＭＳ Ｐゴシック"/>
              </a:rPr>
              <a:t>h ~ </a:t>
            </a:r>
            <a:r>
              <a:rPr lang="en-US" b="1" dirty="0" smtClean="0">
                <a:latin typeface="Symbol" pitchFamily="18" charset="2"/>
                <a:ea typeface="ＭＳ Ｐゴシック"/>
                <a:cs typeface="ＭＳ Ｐゴシック"/>
              </a:rPr>
              <a:t>4</a:t>
            </a:r>
            <a:endParaRPr lang="en-US" b="1" dirty="0">
              <a:latin typeface="Symbol" pitchFamily="18" charset="2"/>
              <a:ea typeface="ＭＳ Ｐゴシック"/>
              <a:cs typeface="ＭＳ Ｐゴシック"/>
            </a:endParaRPr>
          </a:p>
        </p:txBody>
      </p:sp>
      <p:sp>
        <p:nvSpPr>
          <p:cNvPr id="17" name="TextBox 16"/>
          <p:cNvSpPr txBox="1">
            <a:spLocks noChangeArrowheads="1"/>
          </p:cNvSpPr>
          <p:nvPr/>
        </p:nvSpPr>
        <p:spPr bwMode="auto">
          <a:xfrm>
            <a:off x="7858125" y="5334000"/>
            <a:ext cx="1117600" cy="461963"/>
          </a:xfrm>
          <a:prstGeom prst="rect">
            <a:avLst/>
          </a:prstGeom>
          <a:noFill/>
          <a:ln w="9525">
            <a:noFill/>
            <a:miter lim="800000"/>
            <a:headEnd/>
            <a:tailEnd/>
          </a:ln>
        </p:spPr>
        <p:txBody>
          <a:bodyPr wrap="none">
            <a:spAutoFit/>
          </a:bodyPr>
          <a:lstStyle/>
          <a:p>
            <a:pPr>
              <a:defRPr/>
            </a:pPr>
            <a:r>
              <a:rPr lang="en-US" b="1" dirty="0">
                <a:latin typeface="+mn-lt"/>
                <a:ea typeface="ＭＳ Ｐゴシック"/>
                <a:cs typeface="ＭＳ Ｐゴシック"/>
              </a:rPr>
              <a:t>-</a:t>
            </a:r>
            <a:r>
              <a:rPr lang="en-US" b="1" dirty="0">
                <a:latin typeface="Symbol" pitchFamily="18" charset="2"/>
                <a:ea typeface="ＭＳ Ｐゴシック"/>
                <a:cs typeface="ＭＳ Ｐゴシック"/>
              </a:rPr>
              <a:t>h ~ -4</a:t>
            </a:r>
          </a:p>
        </p:txBody>
      </p:sp>
      <p:sp>
        <p:nvSpPr>
          <p:cNvPr id="23569" name="Text Box 50"/>
          <p:cNvSpPr txBox="1">
            <a:spLocks noChangeArrowheads="1"/>
          </p:cNvSpPr>
          <p:nvPr/>
        </p:nvSpPr>
        <p:spPr bwMode="auto">
          <a:xfrm>
            <a:off x="5486401" y="810161"/>
            <a:ext cx="3505199" cy="1323439"/>
          </a:xfrm>
          <a:prstGeom prst="rect">
            <a:avLst/>
          </a:prstGeom>
          <a:noFill/>
          <a:ln w="28575">
            <a:solidFill>
              <a:schemeClr val="tx1"/>
            </a:solidFill>
            <a:miter lim="800000"/>
            <a:headEnd/>
            <a:tailEnd/>
          </a:ln>
        </p:spPr>
        <p:txBody>
          <a:bodyPr wrap="square">
            <a:spAutoFit/>
          </a:bodyPr>
          <a:lstStyle/>
          <a:p>
            <a:pPr>
              <a:defRPr/>
            </a:pPr>
            <a:r>
              <a:rPr lang="en-US" sz="2000" b="1" dirty="0">
                <a:solidFill>
                  <a:srgbClr val="FF0000"/>
                </a:solidFill>
                <a:latin typeface="+mn-lt"/>
                <a:ea typeface="ＭＳ Ｐゴシック"/>
                <a:cs typeface="ＭＳ Ｐゴシック"/>
              </a:rPr>
              <a:t>EIC: </a:t>
            </a:r>
            <a:r>
              <a:rPr lang="en-US" sz="2000" b="1" dirty="0" smtClean="0">
                <a:solidFill>
                  <a:srgbClr val="FF0000"/>
                </a:solidFill>
              </a:rPr>
              <a:t>Understand the conversion of </a:t>
            </a:r>
            <a:r>
              <a:rPr lang="en-US" sz="2000" b="1" dirty="0" smtClean="0">
                <a:solidFill>
                  <a:srgbClr val="FF0000"/>
                </a:solidFill>
              </a:rPr>
              <a:t>color charge to </a:t>
            </a:r>
            <a:r>
              <a:rPr lang="en-US" sz="2000" b="1" dirty="0" smtClean="0">
                <a:solidFill>
                  <a:srgbClr val="FF0000"/>
                </a:solidFill>
              </a:rPr>
              <a:t>hadrons through fragmentation and breakup </a:t>
            </a:r>
            <a:endParaRPr lang="en-US" sz="2000" b="1" dirty="0">
              <a:solidFill>
                <a:srgbClr val="FF0000"/>
              </a:solidFill>
              <a:latin typeface="+mn-lt"/>
              <a:ea typeface="ＭＳ Ｐゴシック"/>
              <a:cs typeface="ＭＳ Ｐゴシック"/>
            </a:endParaRPr>
          </a:p>
        </p:txBody>
      </p:sp>
      <p:sp>
        <p:nvSpPr>
          <p:cNvPr id="18" name="TextBox 17"/>
          <p:cNvSpPr txBox="1"/>
          <p:nvPr/>
        </p:nvSpPr>
        <p:spPr>
          <a:xfrm>
            <a:off x="1371600" y="5921514"/>
            <a:ext cx="3810000" cy="707886"/>
          </a:xfrm>
          <a:prstGeom prst="rect">
            <a:avLst/>
          </a:prstGeom>
          <a:noFill/>
          <a:ln w="28575">
            <a:solidFill>
              <a:schemeClr val="tx1"/>
            </a:solidFill>
          </a:ln>
        </p:spPr>
        <p:txBody>
          <a:bodyPr wrap="square">
            <a:spAutoFit/>
          </a:bodyPr>
          <a:lstStyle/>
          <a:p>
            <a:pPr algn="ctr">
              <a:defRPr/>
            </a:pPr>
            <a:r>
              <a:rPr lang="en-US" sz="2000" b="1" dirty="0">
                <a:solidFill>
                  <a:srgbClr val="FF0000"/>
                </a:solidFill>
                <a:latin typeface="+mn-lt"/>
                <a:ea typeface="ＭＳ Ｐゴシック"/>
                <a:cs typeface="ＭＳ Ｐゴシック"/>
              </a:rPr>
              <a:t>EIC: </a:t>
            </a:r>
            <a:r>
              <a:rPr lang="en-US" sz="2000" b="1" dirty="0" smtClean="0">
                <a:solidFill>
                  <a:srgbClr val="FF0000"/>
                </a:solidFill>
              </a:rPr>
              <a:t>Explore the interaction of color charges with matter </a:t>
            </a:r>
            <a:endParaRPr lang="en-US" sz="2000" b="1" dirty="0">
              <a:solidFill>
                <a:srgbClr val="FF0000"/>
              </a:solidFill>
              <a:latin typeface="+mn-lt"/>
              <a:ea typeface="ＭＳ Ｐゴシック"/>
              <a:cs typeface="ＭＳ Ｐゴシック"/>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122"/>
          <p:cNvSpPr>
            <a:spLocks noChangeArrowheads="1"/>
          </p:cNvSpPr>
          <p:nvPr/>
        </p:nvSpPr>
        <p:spPr bwMode="auto">
          <a:xfrm>
            <a:off x="0" y="76200"/>
            <a:ext cx="9144000" cy="576263"/>
          </a:xfrm>
          <a:prstGeom prst="rect">
            <a:avLst/>
          </a:prstGeom>
          <a:noFill/>
          <a:ln w="9525">
            <a:noFill/>
            <a:miter lim="800000"/>
            <a:headEnd/>
            <a:tailEnd/>
          </a:ln>
        </p:spPr>
        <p:txBody>
          <a:bodyPr anchor="ctr"/>
          <a:lstStyle/>
          <a:p>
            <a:pPr algn="ctr"/>
            <a:r>
              <a:rPr lang="en-US" sz="3200" b="1" dirty="0" err="1" smtClean="0">
                <a:solidFill>
                  <a:srgbClr val="FF0000"/>
                </a:solidFill>
              </a:rPr>
              <a:t>Hadronization</a:t>
            </a:r>
            <a:r>
              <a:rPr lang="en-US" sz="3200" b="1" dirty="0" smtClean="0">
                <a:solidFill>
                  <a:srgbClr val="FF0000"/>
                </a:solidFill>
              </a:rPr>
              <a:t>: Parton propagation in matter</a:t>
            </a:r>
            <a:endParaRPr lang="en-US" sz="3200" b="1" dirty="0">
              <a:solidFill>
                <a:srgbClr val="FF0000"/>
              </a:solidFill>
            </a:endParaRPr>
          </a:p>
        </p:txBody>
      </p:sp>
      <p:pic>
        <p:nvPicPr>
          <p:cNvPr id="14" name="Picture 13" descr="fig.cold_hot.jpg"/>
          <p:cNvPicPr/>
          <p:nvPr/>
        </p:nvPicPr>
        <p:blipFill>
          <a:blip r:embed="rId2" cstate="print"/>
          <a:stretch>
            <a:fillRect/>
          </a:stretch>
        </p:blipFill>
        <p:spPr>
          <a:xfrm>
            <a:off x="457200" y="685800"/>
            <a:ext cx="3714782" cy="1583093"/>
          </a:xfrm>
          <a:prstGeom prst="rect">
            <a:avLst/>
          </a:prstGeom>
        </p:spPr>
      </p:pic>
      <p:pic>
        <p:nvPicPr>
          <p:cNvPr id="9" name="Picture 2"/>
          <p:cNvPicPr>
            <a:picLocks noChangeAspect="1" noChangeArrowheads="1"/>
          </p:cNvPicPr>
          <p:nvPr/>
        </p:nvPicPr>
        <p:blipFill>
          <a:blip r:embed="rId3" cstate="print"/>
          <a:srcRect b="1790"/>
          <a:stretch>
            <a:fillRect/>
          </a:stretch>
        </p:blipFill>
        <p:spPr bwMode="auto">
          <a:xfrm>
            <a:off x="228600" y="2286000"/>
            <a:ext cx="4038600" cy="2209800"/>
          </a:xfrm>
          <a:prstGeom prst="rect">
            <a:avLst/>
          </a:prstGeom>
          <a:noFill/>
          <a:ln w="9525">
            <a:noFill/>
            <a:miter lim="800000"/>
            <a:headEnd/>
            <a:tailEnd/>
          </a:ln>
        </p:spPr>
      </p:pic>
      <p:pic>
        <p:nvPicPr>
          <p:cNvPr id="11" name="Picture 3"/>
          <p:cNvPicPr>
            <a:picLocks noChangeAspect="1" noChangeArrowheads="1"/>
          </p:cNvPicPr>
          <p:nvPr/>
        </p:nvPicPr>
        <p:blipFill>
          <a:blip r:embed="rId4" cstate="print"/>
          <a:srcRect t="275" r="53588"/>
          <a:stretch>
            <a:fillRect/>
          </a:stretch>
        </p:blipFill>
        <p:spPr bwMode="auto">
          <a:xfrm>
            <a:off x="433387" y="4419600"/>
            <a:ext cx="2286000" cy="2362200"/>
          </a:xfrm>
          <a:prstGeom prst="rect">
            <a:avLst/>
          </a:prstGeom>
          <a:noFill/>
          <a:ln w="9525">
            <a:noFill/>
            <a:miter lim="800000"/>
            <a:headEnd/>
            <a:tailEnd/>
          </a:ln>
        </p:spPr>
      </p:pic>
      <p:pic>
        <p:nvPicPr>
          <p:cNvPr id="12" name="Picture 4"/>
          <p:cNvPicPr>
            <a:picLocks noChangeAspect="1" noChangeArrowheads="1"/>
          </p:cNvPicPr>
          <p:nvPr/>
        </p:nvPicPr>
        <p:blipFill>
          <a:blip r:embed="rId5" cstate="print"/>
          <a:srcRect/>
          <a:stretch>
            <a:fillRect/>
          </a:stretch>
        </p:blipFill>
        <p:spPr bwMode="auto">
          <a:xfrm>
            <a:off x="2795587" y="4487201"/>
            <a:ext cx="2233613" cy="2294599"/>
          </a:xfrm>
          <a:prstGeom prst="rect">
            <a:avLst/>
          </a:prstGeom>
          <a:noFill/>
          <a:ln w="9525">
            <a:noFill/>
            <a:miter lim="800000"/>
            <a:headEnd/>
            <a:tailEnd/>
          </a:ln>
        </p:spPr>
      </p:pic>
      <p:sp>
        <p:nvSpPr>
          <p:cNvPr id="13" name="TextBox 12"/>
          <p:cNvSpPr txBox="1"/>
          <p:nvPr/>
        </p:nvSpPr>
        <p:spPr>
          <a:xfrm>
            <a:off x="4495800" y="762000"/>
            <a:ext cx="4572000" cy="707886"/>
          </a:xfrm>
          <a:prstGeom prst="rect">
            <a:avLst/>
          </a:prstGeom>
          <a:noFill/>
          <a:ln w="28575">
            <a:solidFill>
              <a:schemeClr val="tx1"/>
            </a:solidFill>
          </a:ln>
        </p:spPr>
        <p:txBody>
          <a:bodyPr wrap="square">
            <a:spAutoFit/>
          </a:bodyPr>
          <a:lstStyle/>
          <a:p>
            <a:pPr algn="ctr">
              <a:defRPr/>
            </a:pPr>
            <a:r>
              <a:rPr lang="en-US" sz="2000" b="1" dirty="0">
                <a:solidFill>
                  <a:srgbClr val="FF0000"/>
                </a:solidFill>
                <a:latin typeface="+mn-lt"/>
                <a:ea typeface="ＭＳ Ｐゴシック"/>
                <a:cs typeface="ＭＳ Ｐゴシック"/>
              </a:rPr>
              <a:t>EIC: </a:t>
            </a:r>
            <a:r>
              <a:rPr lang="en-US" sz="2000" b="1" dirty="0" smtClean="0">
                <a:solidFill>
                  <a:srgbClr val="FF0000"/>
                </a:solidFill>
              </a:rPr>
              <a:t>Explore the interaction of </a:t>
            </a:r>
            <a:r>
              <a:rPr lang="en-US" sz="2000" b="1" dirty="0" smtClean="0">
                <a:solidFill>
                  <a:srgbClr val="FF0000"/>
                </a:solidFill>
              </a:rPr>
              <a:t>fast color </a:t>
            </a:r>
            <a:r>
              <a:rPr lang="en-US" sz="2000" b="1" dirty="0" smtClean="0">
                <a:solidFill>
                  <a:srgbClr val="FF0000"/>
                </a:solidFill>
              </a:rPr>
              <a:t>charges with matter </a:t>
            </a:r>
            <a:endParaRPr lang="en-US" sz="2000" b="1" dirty="0">
              <a:solidFill>
                <a:srgbClr val="FF0000"/>
              </a:solidFill>
              <a:latin typeface="+mn-lt"/>
              <a:ea typeface="ＭＳ Ｐゴシック"/>
              <a:cs typeface="ＭＳ Ｐゴシック"/>
            </a:endParaRPr>
          </a:p>
        </p:txBody>
      </p:sp>
      <p:sp>
        <p:nvSpPr>
          <p:cNvPr id="49157" name="Text Box 130"/>
          <p:cNvSpPr txBox="1">
            <a:spLocks noChangeArrowheads="1"/>
          </p:cNvSpPr>
          <p:nvPr/>
        </p:nvSpPr>
        <p:spPr bwMode="auto">
          <a:xfrm>
            <a:off x="4191000" y="4267200"/>
            <a:ext cx="795338" cy="457200"/>
          </a:xfrm>
          <a:prstGeom prst="rect">
            <a:avLst/>
          </a:prstGeom>
          <a:noFill/>
          <a:ln w="9525">
            <a:noFill/>
            <a:miter lim="800000"/>
            <a:headEnd/>
            <a:tailEnd/>
          </a:ln>
        </p:spPr>
        <p:txBody>
          <a:bodyPr wrap="none">
            <a:spAutoFit/>
          </a:bodyPr>
          <a:lstStyle/>
          <a:p>
            <a:r>
              <a:rPr lang="en-US" sz="2400" dirty="0">
                <a:latin typeface="Symbol" pitchFamily="18" charset="2"/>
              </a:rPr>
              <a:t>D</a:t>
            </a:r>
            <a:r>
              <a:rPr lang="en-US" sz="2400" dirty="0"/>
              <a:t>p</a:t>
            </a:r>
            <a:r>
              <a:rPr lang="en-US" sz="2400" baseline="-25000" dirty="0"/>
              <a:t>T</a:t>
            </a:r>
            <a:r>
              <a:rPr lang="en-US" sz="2400" baseline="30000" dirty="0"/>
              <a:t>2</a:t>
            </a:r>
          </a:p>
        </p:txBody>
      </p:sp>
      <p:sp>
        <p:nvSpPr>
          <p:cNvPr id="15" name="TextBox 14"/>
          <p:cNvSpPr txBox="1"/>
          <p:nvPr/>
        </p:nvSpPr>
        <p:spPr>
          <a:xfrm>
            <a:off x="4737653" y="1535668"/>
            <a:ext cx="4253947" cy="1200329"/>
          </a:xfrm>
          <a:prstGeom prst="rect">
            <a:avLst/>
          </a:prstGeom>
          <a:noFill/>
        </p:spPr>
        <p:txBody>
          <a:bodyPr wrap="square" rtlCol="0">
            <a:spAutoFit/>
          </a:bodyPr>
          <a:lstStyle/>
          <a:p>
            <a:pPr>
              <a:buFontTx/>
              <a:buChar char="-"/>
            </a:pPr>
            <a:r>
              <a:rPr lang="en-US" dirty="0" smtClean="0"/>
              <a:t>Time scales for color neutralization</a:t>
            </a:r>
          </a:p>
          <a:p>
            <a:r>
              <a:rPr lang="en-US" dirty="0" smtClean="0"/>
              <a:t> </a:t>
            </a:r>
            <a:r>
              <a:rPr lang="en-US" dirty="0" smtClean="0"/>
              <a:t>    </a:t>
            </a:r>
            <a:r>
              <a:rPr lang="en-US" dirty="0" err="1" smtClean="0"/>
              <a:t>t</a:t>
            </a:r>
            <a:r>
              <a:rPr lang="en-US" baseline="-25000" dirty="0" err="1" smtClean="0"/>
              <a:t>CN</a:t>
            </a:r>
            <a:r>
              <a:rPr lang="en-US" dirty="0" smtClean="0"/>
              <a:t> and hadron formation </a:t>
            </a:r>
            <a:r>
              <a:rPr lang="en-US" dirty="0" err="1" smtClean="0"/>
              <a:t>t</a:t>
            </a:r>
            <a:r>
              <a:rPr lang="en-US" baseline="-25000" dirty="0" err="1" smtClean="0"/>
              <a:t>F</a:t>
            </a:r>
            <a:endParaRPr lang="en-US" dirty="0" smtClean="0"/>
          </a:p>
          <a:p>
            <a:pPr>
              <a:buFontTx/>
              <a:buChar char="-"/>
            </a:pPr>
            <a:r>
              <a:rPr lang="en-US" dirty="0" smtClean="0"/>
              <a:t> </a:t>
            </a:r>
            <a:r>
              <a:rPr lang="en-US" dirty="0" err="1" smtClean="0"/>
              <a:t>eA</a:t>
            </a:r>
            <a:r>
              <a:rPr lang="en-US" dirty="0" smtClean="0"/>
              <a:t>/</a:t>
            </a:r>
            <a:r>
              <a:rPr lang="en-US" dirty="0" err="1" smtClean="0">
                <a:latin typeface="Symbol" pitchFamily="18" charset="2"/>
              </a:rPr>
              <a:t>g</a:t>
            </a:r>
            <a:r>
              <a:rPr lang="en-US" dirty="0" err="1" smtClean="0"/>
              <a:t>A</a:t>
            </a:r>
            <a:r>
              <a:rPr lang="en-US" dirty="0" smtClean="0"/>
              <a:t> complementary to jets in AA:</a:t>
            </a:r>
          </a:p>
          <a:p>
            <a:r>
              <a:rPr lang="en-US" dirty="0" smtClean="0"/>
              <a:t> </a:t>
            </a:r>
            <a:r>
              <a:rPr lang="en-US" dirty="0" smtClean="0"/>
              <a:t>    cold vs. hot matter</a:t>
            </a:r>
            <a:endParaRPr lang="en-US" dirty="0"/>
          </a:p>
        </p:txBody>
      </p:sp>
      <p:sp>
        <p:nvSpPr>
          <p:cNvPr id="16" name="Text Box 50"/>
          <p:cNvSpPr txBox="1">
            <a:spLocks noChangeArrowheads="1"/>
          </p:cNvSpPr>
          <p:nvPr/>
        </p:nvSpPr>
        <p:spPr bwMode="auto">
          <a:xfrm>
            <a:off x="4495800" y="2971800"/>
            <a:ext cx="4572000" cy="1015663"/>
          </a:xfrm>
          <a:prstGeom prst="rect">
            <a:avLst/>
          </a:prstGeom>
          <a:noFill/>
          <a:ln w="28575">
            <a:solidFill>
              <a:schemeClr val="tx1"/>
            </a:solidFill>
            <a:miter lim="800000"/>
            <a:headEnd/>
            <a:tailEnd/>
          </a:ln>
        </p:spPr>
        <p:txBody>
          <a:bodyPr wrap="square">
            <a:spAutoFit/>
          </a:bodyPr>
          <a:lstStyle/>
          <a:p>
            <a:pPr>
              <a:defRPr/>
            </a:pPr>
            <a:r>
              <a:rPr lang="en-US" sz="2000" b="1" dirty="0">
                <a:solidFill>
                  <a:srgbClr val="FF0000"/>
                </a:solidFill>
                <a:latin typeface="+mn-lt"/>
                <a:ea typeface="ＭＳ Ｐゴシック"/>
                <a:cs typeface="ＭＳ Ｐゴシック"/>
              </a:rPr>
              <a:t>EIC: </a:t>
            </a:r>
            <a:r>
              <a:rPr lang="en-US" sz="2000" b="1" dirty="0" smtClean="0">
                <a:solidFill>
                  <a:srgbClr val="FF0000"/>
                </a:solidFill>
              </a:rPr>
              <a:t>Understand the conversion of </a:t>
            </a:r>
            <a:r>
              <a:rPr lang="en-US" sz="2000" b="1" dirty="0" smtClean="0">
                <a:solidFill>
                  <a:srgbClr val="FF0000"/>
                </a:solidFill>
              </a:rPr>
              <a:t>color charge</a:t>
            </a:r>
            <a:r>
              <a:rPr lang="en-US" sz="2000" b="1" dirty="0" smtClean="0">
                <a:solidFill>
                  <a:srgbClr val="FF0000"/>
                </a:solidFill>
              </a:rPr>
              <a:t> </a:t>
            </a:r>
            <a:r>
              <a:rPr lang="en-US" sz="2000" b="1" dirty="0" smtClean="0">
                <a:solidFill>
                  <a:srgbClr val="FF0000"/>
                </a:solidFill>
              </a:rPr>
              <a:t>to hadrons through fragmentation and breakup </a:t>
            </a:r>
            <a:endParaRPr lang="en-US" sz="2000" b="1" dirty="0">
              <a:solidFill>
                <a:srgbClr val="FF0000"/>
              </a:solidFill>
              <a:latin typeface="+mn-lt"/>
              <a:ea typeface="ＭＳ Ｐゴシック"/>
              <a:cs typeface="ＭＳ Ｐゴシック"/>
            </a:endParaRPr>
          </a:p>
        </p:txBody>
      </p:sp>
      <p:sp>
        <p:nvSpPr>
          <p:cNvPr id="17" name="TextBox 16"/>
          <p:cNvSpPr txBox="1"/>
          <p:nvPr/>
        </p:nvSpPr>
        <p:spPr>
          <a:xfrm>
            <a:off x="5257800" y="4191000"/>
            <a:ext cx="3644347" cy="2215991"/>
          </a:xfrm>
          <a:prstGeom prst="rect">
            <a:avLst/>
          </a:prstGeom>
          <a:noFill/>
        </p:spPr>
        <p:txBody>
          <a:bodyPr wrap="square" rtlCol="0">
            <a:spAutoFit/>
          </a:bodyPr>
          <a:lstStyle/>
          <a:p>
            <a:r>
              <a:rPr lang="en-US" dirty="0" smtClean="0"/>
              <a:t>Comprehensive studies possible:</a:t>
            </a:r>
          </a:p>
          <a:p>
            <a:pPr>
              <a:buFont typeface="Arial" pitchFamily="34" charset="0"/>
              <a:buChar char="•"/>
            </a:pPr>
            <a:r>
              <a:rPr lang="en-US" sz="1200" dirty="0" smtClean="0"/>
              <a:t> </a:t>
            </a:r>
            <a:r>
              <a:rPr lang="en-US" sz="1200" dirty="0" smtClean="0"/>
              <a:t>wide range of energy v = 10-100 GeV </a:t>
            </a:r>
          </a:p>
          <a:p>
            <a:r>
              <a:rPr lang="en-US" sz="1200" dirty="0" smtClean="0">
                <a:sym typeface="Wingdings" pitchFamily="2" charset="2"/>
              </a:rPr>
              <a:t> </a:t>
            </a:r>
            <a:r>
              <a:rPr lang="en-US" sz="1200" dirty="0" smtClean="0">
                <a:sym typeface="Wingdings" pitchFamily="2" charset="2"/>
              </a:rPr>
              <a:t> move </a:t>
            </a:r>
            <a:r>
              <a:rPr lang="en-US" sz="1200" dirty="0" err="1" smtClean="0">
                <a:sym typeface="Wingdings" pitchFamily="2" charset="2"/>
              </a:rPr>
              <a:t>hadronization</a:t>
            </a:r>
            <a:r>
              <a:rPr lang="en-US" sz="1200" dirty="0" smtClean="0">
                <a:sym typeface="Wingdings" pitchFamily="2" charset="2"/>
              </a:rPr>
              <a:t> inside//outside nucleus,</a:t>
            </a:r>
          </a:p>
          <a:p>
            <a:r>
              <a:rPr lang="en-US" sz="1200" dirty="0" smtClean="0">
                <a:sym typeface="Wingdings" pitchFamily="2" charset="2"/>
              </a:rPr>
              <a:t> </a:t>
            </a:r>
            <a:r>
              <a:rPr lang="en-US" sz="1200" dirty="0" smtClean="0">
                <a:sym typeface="Wingdings" pitchFamily="2" charset="2"/>
              </a:rPr>
              <a:t>    distinguish energy loss and attenuation</a:t>
            </a:r>
          </a:p>
          <a:p>
            <a:pPr>
              <a:buFont typeface="Arial" pitchFamily="34" charset="0"/>
              <a:buChar char="•"/>
            </a:pPr>
            <a:r>
              <a:rPr lang="en-US" sz="1200" dirty="0" smtClean="0">
                <a:sym typeface="Wingdings" pitchFamily="2" charset="2"/>
              </a:rPr>
              <a:t> </a:t>
            </a:r>
            <a:r>
              <a:rPr lang="en-US" sz="1200" dirty="0" smtClean="0">
                <a:sym typeface="Wingdings" pitchFamily="2" charset="2"/>
              </a:rPr>
              <a:t>wide range of Q</a:t>
            </a:r>
            <a:r>
              <a:rPr lang="en-US" sz="1200" baseline="30000" dirty="0" smtClean="0">
                <a:sym typeface="Wingdings" pitchFamily="2" charset="2"/>
              </a:rPr>
              <a:t>2</a:t>
            </a:r>
            <a:r>
              <a:rPr lang="en-US" sz="1200" dirty="0" smtClean="0">
                <a:sym typeface="Wingdings" pitchFamily="2" charset="2"/>
              </a:rPr>
              <a:t>: QCD evolution of</a:t>
            </a:r>
          </a:p>
          <a:p>
            <a:r>
              <a:rPr lang="en-US" sz="1200" dirty="0" smtClean="0">
                <a:sym typeface="Wingdings" pitchFamily="2" charset="2"/>
              </a:rPr>
              <a:t>     fragmentation functions and medium effects</a:t>
            </a:r>
          </a:p>
          <a:p>
            <a:pPr>
              <a:buFont typeface="Arial" pitchFamily="34" charset="0"/>
              <a:buChar char="•"/>
            </a:pPr>
            <a:r>
              <a:rPr lang="en-US" sz="1200" dirty="0" smtClean="0">
                <a:sym typeface="Wingdings" pitchFamily="2" charset="2"/>
              </a:rPr>
              <a:t> </a:t>
            </a:r>
            <a:r>
              <a:rPr lang="en-US" sz="1200" dirty="0" err="1" smtClean="0">
                <a:sym typeface="Wingdings" pitchFamily="2" charset="2"/>
              </a:rPr>
              <a:t>Hadronization</a:t>
            </a:r>
            <a:r>
              <a:rPr lang="en-US" sz="1200" dirty="0" smtClean="0">
                <a:sym typeface="Wingdings" pitchFamily="2" charset="2"/>
              </a:rPr>
              <a:t> of charm, bottom </a:t>
            </a:r>
          </a:p>
          <a:p>
            <a:r>
              <a:rPr lang="en-US" sz="1200" dirty="0" smtClean="0">
                <a:sym typeface="Wingdings" pitchFamily="2" charset="2"/>
              </a:rPr>
              <a:t> </a:t>
            </a:r>
            <a:r>
              <a:rPr lang="en-US" sz="1200" dirty="0" smtClean="0">
                <a:sym typeface="Wingdings" pitchFamily="2" charset="2"/>
              </a:rPr>
              <a:t>  Clean probes with definite QCD predictions</a:t>
            </a:r>
          </a:p>
          <a:p>
            <a:pPr>
              <a:buFont typeface="Arial" pitchFamily="34" charset="0"/>
              <a:buChar char="•"/>
            </a:pPr>
            <a:r>
              <a:rPr lang="en-US" sz="1200" dirty="0" smtClean="0">
                <a:sym typeface="Wingdings" pitchFamily="2" charset="2"/>
              </a:rPr>
              <a:t> </a:t>
            </a:r>
            <a:r>
              <a:rPr lang="en-US" sz="1200" dirty="0" smtClean="0">
                <a:sym typeface="Wingdings" pitchFamily="2" charset="2"/>
              </a:rPr>
              <a:t>High luminosity</a:t>
            </a:r>
          </a:p>
          <a:p>
            <a:r>
              <a:rPr lang="en-US" sz="1200" dirty="0" smtClean="0">
                <a:sym typeface="Wingdings" pitchFamily="2" charset="2"/>
              </a:rPr>
              <a:t>   Multi-dimensional binning and correlations</a:t>
            </a:r>
          </a:p>
          <a:p>
            <a:pPr>
              <a:buFont typeface="Arial" pitchFamily="34" charset="0"/>
              <a:buChar char="•"/>
            </a:pPr>
            <a:r>
              <a:rPr lang="en-US" sz="1200" dirty="0" smtClean="0">
                <a:sym typeface="Wingdings" pitchFamily="2" charset="2"/>
              </a:rPr>
              <a:t> </a:t>
            </a:r>
            <a:r>
              <a:rPr lang="en-US" sz="1200" dirty="0" smtClean="0">
                <a:sym typeface="Wingdings" pitchFamily="2" charset="2"/>
              </a:rPr>
              <a:t>s &gt; 1000: jets and their substructure in </a:t>
            </a:r>
            <a:r>
              <a:rPr lang="en-US" sz="1200" dirty="0" err="1" smtClean="0">
                <a:sym typeface="Wingdings" pitchFamily="2" charset="2"/>
              </a:rPr>
              <a:t>eA</a:t>
            </a:r>
            <a:endParaRPr lang="en-US" sz="1200" dirty="0"/>
          </a:p>
        </p:txBody>
      </p:sp>
      <p:sp>
        <p:nvSpPr>
          <p:cNvPr id="18" name="TextBox 17"/>
          <p:cNvSpPr txBox="1"/>
          <p:nvPr/>
        </p:nvSpPr>
        <p:spPr>
          <a:xfrm>
            <a:off x="5029200" y="6477000"/>
            <a:ext cx="2685351" cy="276999"/>
          </a:xfrm>
          <a:prstGeom prst="rect">
            <a:avLst/>
          </a:prstGeom>
          <a:noFill/>
        </p:spPr>
        <p:txBody>
          <a:bodyPr wrap="none" rtlCol="0">
            <a:spAutoFit/>
          </a:bodyPr>
          <a:lstStyle/>
          <a:p>
            <a:r>
              <a:rPr lang="en-US" sz="1200" i="1" dirty="0" smtClean="0"/>
              <a:t>[</a:t>
            </a:r>
            <a:r>
              <a:rPr lang="en-US" sz="1200" i="1" dirty="0" err="1" smtClean="0"/>
              <a:t>Accardi</a:t>
            </a:r>
            <a:r>
              <a:rPr lang="en-US" sz="1200" i="1" dirty="0" smtClean="0"/>
              <a:t>, </a:t>
            </a:r>
            <a:r>
              <a:rPr lang="en-US" sz="1200" i="1" dirty="0" err="1" smtClean="0"/>
              <a:t>Dupre</a:t>
            </a:r>
            <a:r>
              <a:rPr lang="en-US" sz="1200" i="1" dirty="0" smtClean="0"/>
              <a:t> INT10-03 Report]</a:t>
            </a:r>
            <a:endParaRPr lang="en-US" sz="12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p:bldP spid="16" grpId="0" animBg="1"/>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3"/>
          <p:cNvSpPr txBox="1">
            <a:spLocks/>
          </p:cNvSpPr>
          <p:nvPr/>
        </p:nvSpPr>
        <p:spPr bwMode="auto">
          <a:xfrm>
            <a:off x="8174038" y="1588"/>
            <a:ext cx="762000" cy="366712"/>
          </a:xfrm>
          <a:prstGeom prst="rect">
            <a:avLst/>
          </a:prstGeom>
          <a:noFill/>
          <a:ln w="9525">
            <a:noFill/>
            <a:miter lim="800000"/>
            <a:headEnd/>
            <a:tailEnd/>
          </a:ln>
        </p:spPr>
        <p:txBody>
          <a:bodyPr anchor="b"/>
          <a:lstStyle/>
          <a:p>
            <a:pPr algn="r"/>
            <a:fld id="{79D8838A-39CA-4116-89CF-8D476D46E4CC}" type="slidenum">
              <a:rPr lang="en-US">
                <a:solidFill>
                  <a:srgbClr val="FFFFFF"/>
                </a:solidFill>
              </a:rPr>
              <a:pPr algn="r"/>
              <a:t>22</a:t>
            </a:fld>
            <a:endParaRPr lang="en-US">
              <a:solidFill>
                <a:srgbClr val="FFFFFF"/>
              </a:solidFill>
            </a:endParaRPr>
          </a:p>
        </p:txBody>
      </p:sp>
      <p:sp>
        <p:nvSpPr>
          <p:cNvPr id="39940" name="Slide Number Placeholder 3"/>
          <p:cNvSpPr txBox="1">
            <a:spLocks/>
          </p:cNvSpPr>
          <p:nvPr/>
        </p:nvSpPr>
        <p:spPr bwMode="auto">
          <a:xfrm>
            <a:off x="8174038" y="1588"/>
            <a:ext cx="762000" cy="366712"/>
          </a:xfrm>
          <a:prstGeom prst="rect">
            <a:avLst/>
          </a:prstGeom>
          <a:noFill/>
          <a:ln w="9525">
            <a:noFill/>
            <a:miter lim="800000"/>
            <a:headEnd/>
            <a:tailEnd/>
          </a:ln>
        </p:spPr>
        <p:txBody>
          <a:bodyPr anchor="b"/>
          <a:lstStyle/>
          <a:p>
            <a:pPr algn="r"/>
            <a:fld id="{5A79A959-F9C1-4338-A5F8-213F605A04E5}" type="slidenum">
              <a:rPr lang="en-US">
                <a:solidFill>
                  <a:srgbClr val="FFFFFF"/>
                </a:solidFill>
              </a:rPr>
              <a:pPr algn="r"/>
              <a:t>22</a:t>
            </a:fld>
            <a:endParaRPr lang="en-US">
              <a:solidFill>
                <a:srgbClr val="FFFFFF"/>
              </a:solidFill>
            </a:endParaRPr>
          </a:p>
        </p:txBody>
      </p:sp>
      <p:sp>
        <p:nvSpPr>
          <p:cNvPr id="39941" name="Slide Number Placeholder 3"/>
          <p:cNvSpPr txBox="1">
            <a:spLocks/>
          </p:cNvSpPr>
          <p:nvPr/>
        </p:nvSpPr>
        <p:spPr bwMode="auto">
          <a:xfrm>
            <a:off x="8174038" y="1588"/>
            <a:ext cx="762000" cy="366712"/>
          </a:xfrm>
          <a:prstGeom prst="rect">
            <a:avLst/>
          </a:prstGeom>
          <a:noFill/>
          <a:ln w="9525">
            <a:noFill/>
            <a:miter lim="800000"/>
            <a:headEnd/>
            <a:tailEnd/>
          </a:ln>
        </p:spPr>
        <p:txBody>
          <a:bodyPr anchor="b"/>
          <a:lstStyle/>
          <a:p>
            <a:pPr algn="r"/>
            <a:fld id="{985BCDC9-87E6-488C-9701-E5B660D69A96}" type="slidenum">
              <a:rPr lang="en-US">
                <a:solidFill>
                  <a:srgbClr val="FFFFFF"/>
                </a:solidFill>
              </a:rPr>
              <a:pPr algn="r"/>
              <a:t>22</a:t>
            </a:fld>
            <a:endParaRPr lang="en-US">
              <a:solidFill>
                <a:srgbClr val="FFFFFF"/>
              </a:solidFill>
            </a:endParaRPr>
          </a:p>
        </p:txBody>
      </p:sp>
      <p:sp>
        <p:nvSpPr>
          <p:cNvPr id="39942" name="Slide Number Placeholder 3"/>
          <p:cNvSpPr txBox="1">
            <a:spLocks/>
          </p:cNvSpPr>
          <p:nvPr/>
        </p:nvSpPr>
        <p:spPr bwMode="auto">
          <a:xfrm>
            <a:off x="8174038" y="1588"/>
            <a:ext cx="762000" cy="366712"/>
          </a:xfrm>
          <a:prstGeom prst="rect">
            <a:avLst/>
          </a:prstGeom>
          <a:noFill/>
          <a:ln w="9525">
            <a:noFill/>
            <a:miter lim="800000"/>
            <a:headEnd/>
            <a:tailEnd/>
          </a:ln>
        </p:spPr>
        <p:txBody>
          <a:bodyPr anchor="b"/>
          <a:lstStyle/>
          <a:p>
            <a:pPr algn="r"/>
            <a:fld id="{81AABBBB-BAC3-42AD-AC41-77CE3F9FF749}" type="slidenum">
              <a:rPr lang="en-US">
                <a:solidFill>
                  <a:srgbClr val="FFFFFF"/>
                </a:solidFill>
              </a:rPr>
              <a:pPr algn="r"/>
              <a:t>22</a:t>
            </a:fld>
            <a:endParaRPr lang="en-US">
              <a:solidFill>
                <a:srgbClr val="FFFFFF"/>
              </a:solidFill>
            </a:endParaRPr>
          </a:p>
        </p:txBody>
      </p:sp>
      <p:sp>
        <p:nvSpPr>
          <p:cNvPr id="39943" name="Slide Number Placeholder 3"/>
          <p:cNvSpPr txBox="1">
            <a:spLocks/>
          </p:cNvSpPr>
          <p:nvPr/>
        </p:nvSpPr>
        <p:spPr bwMode="auto">
          <a:xfrm>
            <a:off x="8174038" y="1588"/>
            <a:ext cx="762000" cy="366712"/>
          </a:xfrm>
          <a:prstGeom prst="rect">
            <a:avLst/>
          </a:prstGeom>
          <a:noFill/>
          <a:ln w="9525">
            <a:noFill/>
            <a:miter lim="800000"/>
            <a:headEnd/>
            <a:tailEnd/>
          </a:ln>
        </p:spPr>
        <p:txBody>
          <a:bodyPr anchor="b"/>
          <a:lstStyle/>
          <a:p>
            <a:pPr algn="r"/>
            <a:fld id="{24889DDE-6F56-42C6-8392-0692BD72ADBC}" type="slidenum">
              <a:rPr lang="en-US">
                <a:solidFill>
                  <a:srgbClr val="FFFFFF"/>
                </a:solidFill>
              </a:rPr>
              <a:pPr algn="r"/>
              <a:t>22</a:t>
            </a:fld>
            <a:endParaRPr lang="en-US">
              <a:solidFill>
                <a:srgbClr val="FFFFFF"/>
              </a:solidFill>
            </a:endParaRPr>
          </a:p>
        </p:txBody>
      </p:sp>
      <p:sp>
        <p:nvSpPr>
          <p:cNvPr id="39944" name="Slide Number Placeholder 3"/>
          <p:cNvSpPr txBox="1">
            <a:spLocks/>
          </p:cNvSpPr>
          <p:nvPr/>
        </p:nvSpPr>
        <p:spPr bwMode="auto">
          <a:xfrm>
            <a:off x="8174038" y="1588"/>
            <a:ext cx="762000" cy="366712"/>
          </a:xfrm>
          <a:prstGeom prst="rect">
            <a:avLst/>
          </a:prstGeom>
          <a:noFill/>
          <a:ln w="9525">
            <a:noFill/>
            <a:miter lim="800000"/>
            <a:headEnd/>
            <a:tailEnd/>
          </a:ln>
        </p:spPr>
        <p:txBody>
          <a:bodyPr anchor="b"/>
          <a:lstStyle/>
          <a:p>
            <a:pPr algn="r"/>
            <a:fld id="{5CD7BE42-005E-4EFE-B0F5-F02B1F7B55FE}" type="slidenum">
              <a:rPr lang="en-US">
                <a:solidFill>
                  <a:srgbClr val="FFFFFF"/>
                </a:solidFill>
              </a:rPr>
              <a:pPr algn="r"/>
              <a:t>22</a:t>
            </a:fld>
            <a:endParaRPr lang="en-US">
              <a:solidFill>
                <a:srgbClr val="FFFFFF"/>
              </a:solidFill>
            </a:endParaRPr>
          </a:p>
        </p:txBody>
      </p:sp>
      <p:sp>
        <p:nvSpPr>
          <p:cNvPr id="39945" name="Slide Number Placeholder 3"/>
          <p:cNvSpPr txBox="1">
            <a:spLocks/>
          </p:cNvSpPr>
          <p:nvPr/>
        </p:nvSpPr>
        <p:spPr bwMode="auto">
          <a:xfrm>
            <a:off x="8174038" y="1588"/>
            <a:ext cx="762000" cy="366712"/>
          </a:xfrm>
          <a:prstGeom prst="rect">
            <a:avLst/>
          </a:prstGeom>
          <a:noFill/>
          <a:ln w="9525">
            <a:noFill/>
            <a:miter lim="800000"/>
            <a:headEnd/>
            <a:tailEnd/>
          </a:ln>
        </p:spPr>
        <p:txBody>
          <a:bodyPr anchor="b"/>
          <a:lstStyle/>
          <a:p>
            <a:pPr algn="r"/>
            <a:fld id="{BCF85473-11F6-4075-B204-F69ADDC863C8}" type="slidenum">
              <a:rPr lang="en-US">
                <a:solidFill>
                  <a:srgbClr val="FFFFFF"/>
                </a:solidFill>
              </a:rPr>
              <a:pPr algn="r"/>
              <a:t>22</a:t>
            </a:fld>
            <a:endParaRPr lang="en-US">
              <a:solidFill>
                <a:srgbClr val="FFFFFF"/>
              </a:solidFill>
            </a:endParaRPr>
          </a:p>
        </p:txBody>
      </p:sp>
      <p:sp>
        <p:nvSpPr>
          <p:cNvPr id="39946" name="Slide Number Placeholder 3"/>
          <p:cNvSpPr txBox="1">
            <a:spLocks/>
          </p:cNvSpPr>
          <p:nvPr/>
        </p:nvSpPr>
        <p:spPr bwMode="auto">
          <a:xfrm>
            <a:off x="8174038" y="1588"/>
            <a:ext cx="762000" cy="366712"/>
          </a:xfrm>
          <a:prstGeom prst="rect">
            <a:avLst/>
          </a:prstGeom>
          <a:noFill/>
          <a:ln w="9525">
            <a:noFill/>
            <a:miter lim="800000"/>
            <a:headEnd/>
            <a:tailEnd/>
          </a:ln>
        </p:spPr>
        <p:txBody>
          <a:bodyPr anchor="b"/>
          <a:lstStyle/>
          <a:p>
            <a:pPr algn="r"/>
            <a:fld id="{BC87899B-6546-4A8B-91EA-11CFD6D808C7}" type="slidenum">
              <a:rPr lang="en-US">
                <a:solidFill>
                  <a:srgbClr val="FFFFFF"/>
                </a:solidFill>
              </a:rPr>
              <a:pPr algn="r"/>
              <a:t>22</a:t>
            </a:fld>
            <a:endParaRPr lang="en-US">
              <a:solidFill>
                <a:srgbClr val="FFFFFF"/>
              </a:solidFill>
            </a:endParaRPr>
          </a:p>
        </p:txBody>
      </p:sp>
      <p:sp>
        <p:nvSpPr>
          <p:cNvPr id="39947" name="Slide Number Placeholder 3"/>
          <p:cNvSpPr txBox="1">
            <a:spLocks/>
          </p:cNvSpPr>
          <p:nvPr/>
        </p:nvSpPr>
        <p:spPr bwMode="auto">
          <a:xfrm>
            <a:off x="8174038" y="1588"/>
            <a:ext cx="762000" cy="366712"/>
          </a:xfrm>
          <a:prstGeom prst="rect">
            <a:avLst/>
          </a:prstGeom>
          <a:noFill/>
          <a:ln w="9525">
            <a:noFill/>
            <a:miter lim="800000"/>
            <a:headEnd/>
            <a:tailEnd/>
          </a:ln>
        </p:spPr>
        <p:txBody>
          <a:bodyPr anchor="b"/>
          <a:lstStyle/>
          <a:p>
            <a:pPr algn="r"/>
            <a:fld id="{7CFB6763-A638-44A1-9B9D-E5CEAA8D8F8E}" type="slidenum">
              <a:rPr lang="en-US">
                <a:solidFill>
                  <a:srgbClr val="FFFFFF"/>
                </a:solidFill>
              </a:rPr>
              <a:pPr algn="r"/>
              <a:t>22</a:t>
            </a:fld>
            <a:endParaRPr lang="en-US">
              <a:solidFill>
                <a:srgbClr val="FFFFFF"/>
              </a:solidFill>
            </a:endParaRPr>
          </a:p>
        </p:txBody>
      </p:sp>
      <p:sp>
        <p:nvSpPr>
          <p:cNvPr id="39948" name="Rectangle 2"/>
          <p:cNvSpPr txBox="1">
            <a:spLocks noChangeArrowheads="1"/>
          </p:cNvSpPr>
          <p:nvPr/>
        </p:nvSpPr>
        <p:spPr bwMode="auto">
          <a:xfrm>
            <a:off x="0" y="304800"/>
            <a:ext cx="9144000" cy="663575"/>
          </a:xfrm>
          <a:prstGeom prst="rect">
            <a:avLst/>
          </a:prstGeom>
          <a:noFill/>
          <a:ln w="9525">
            <a:noFill/>
            <a:miter lim="800000"/>
            <a:headEnd/>
            <a:tailEnd/>
          </a:ln>
        </p:spPr>
        <p:txBody>
          <a:bodyPr anchor="ctr"/>
          <a:lstStyle/>
          <a:p>
            <a:pPr algn="ctr"/>
            <a:r>
              <a:rPr lang="en-US" sz="3600" b="1" dirty="0" smtClean="0"/>
              <a:t>Completed</a:t>
            </a:r>
            <a:r>
              <a:rPr lang="en-US" sz="3600" b="1" dirty="0" smtClean="0">
                <a:latin typeface="Comic Sans MS" pitchFamily="66" charset="0"/>
              </a:rPr>
              <a:t>, </a:t>
            </a:r>
            <a:r>
              <a:rPr lang="en-US" sz="3600" b="1" dirty="0" smtClean="0">
                <a:solidFill>
                  <a:srgbClr val="0000FF"/>
                </a:solidFill>
                <a:latin typeface="Comic Sans MS" pitchFamily="66" charset="0"/>
              </a:rPr>
              <a:t>planned</a:t>
            </a:r>
            <a:r>
              <a:rPr lang="en-US" sz="3600" b="1" dirty="0">
                <a:solidFill>
                  <a:srgbClr val="0000FF"/>
                </a:solidFill>
                <a:latin typeface="Comic Sans MS" pitchFamily="66" charset="0"/>
              </a:rPr>
              <a:t>,</a:t>
            </a:r>
            <a:r>
              <a:rPr lang="en-US" sz="3600" b="1" dirty="0">
                <a:solidFill>
                  <a:srgbClr val="FF0000"/>
                </a:solidFill>
                <a:latin typeface="Comic Sans MS" pitchFamily="66" charset="0"/>
              </a:rPr>
              <a:t> and </a:t>
            </a:r>
            <a:r>
              <a:rPr lang="en-US" sz="3600" b="1" dirty="0" smtClean="0">
                <a:solidFill>
                  <a:srgbClr val="FF0000"/>
                </a:solidFill>
                <a:latin typeface="Comic Sans MS" pitchFamily="66" charset="0"/>
              </a:rPr>
              <a:t>possible EIC measurements</a:t>
            </a:r>
            <a:endParaRPr lang="en-US" sz="3600" b="1" dirty="0">
              <a:solidFill>
                <a:srgbClr val="FF0000"/>
              </a:solidFill>
              <a:latin typeface="Comic Sans MS" pitchFamily="66" charset="0"/>
            </a:endParaRPr>
          </a:p>
        </p:txBody>
      </p:sp>
      <p:sp>
        <p:nvSpPr>
          <p:cNvPr id="39950" name="Text Box 13"/>
          <p:cNvSpPr txBox="1">
            <a:spLocks noChangeArrowheads="1"/>
          </p:cNvSpPr>
          <p:nvPr/>
        </p:nvSpPr>
        <p:spPr bwMode="auto">
          <a:xfrm>
            <a:off x="1524000" y="5715000"/>
            <a:ext cx="5867400" cy="830997"/>
          </a:xfrm>
          <a:prstGeom prst="rect">
            <a:avLst/>
          </a:prstGeom>
          <a:noFill/>
          <a:ln w="9525">
            <a:noFill/>
            <a:miter lim="800000"/>
            <a:headEnd/>
            <a:tailEnd/>
          </a:ln>
        </p:spPr>
        <p:txBody>
          <a:bodyPr wrap="square">
            <a:spAutoFit/>
          </a:bodyPr>
          <a:lstStyle/>
          <a:p>
            <a:pPr algn="l">
              <a:buFont typeface="Wingdings" pitchFamily="2" charset="2"/>
              <a:buChar char="à"/>
            </a:pPr>
            <a:r>
              <a:rPr lang="en-US" sz="2400" dirty="0" smtClean="0">
                <a:solidFill>
                  <a:srgbClr val="0033CC"/>
                </a:solidFill>
                <a:sym typeface="Wingdings" pitchFamily="2" charset="2"/>
              </a:rPr>
              <a:t> EIC allows to probe the electro-w</a:t>
            </a:r>
            <a:r>
              <a:rPr lang="en-US" sz="2400" dirty="0" smtClean="0">
                <a:solidFill>
                  <a:srgbClr val="0033CC"/>
                </a:solidFill>
                <a:latin typeface="Comic Sans MS" pitchFamily="66" charset="0"/>
              </a:rPr>
              <a:t>eak</a:t>
            </a:r>
          </a:p>
          <a:p>
            <a:pPr algn="l"/>
            <a:r>
              <a:rPr lang="en-US" sz="2400" dirty="0" smtClean="0">
                <a:solidFill>
                  <a:srgbClr val="0033CC"/>
                </a:solidFill>
              </a:rPr>
              <a:t>     </a:t>
            </a:r>
            <a:r>
              <a:rPr lang="en-US" sz="2400" dirty="0" smtClean="0">
                <a:solidFill>
                  <a:srgbClr val="0033CC"/>
                </a:solidFill>
                <a:latin typeface="Comic Sans MS" pitchFamily="66" charset="0"/>
              </a:rPr>
              <a:t>mixing </a:t>
            </a:r>
            <a:r>
              <a:rPr lang="en-US" sz="2400" dirty="0" smtClean="0">
                <a:solidFill>
                  <a:srgbClr val="0033CC"/>
                </a:solidFill>
              </a:rPr>
              <a:t>angle over</a:t>
            </a:r>
            <a:r>
              <a:rPr lang="en-US" sz="2400" dirty="0" smtClean="0">
                <a:solidFill>
                  <a:srgbClr val="0033CC"/>
                </a:solidFill>
                <a:latin typeface="Comic Sans MS" pitchFamily="66" charset="0"/>
              </a:rPr>
              <a:t> a </a:t>
            </a:r>
            <a:r>
              <a:rPr lang="en-US" sz="2400" dirty="0">
                <a:solidFill>
                  <a:srgbClr val="0033CC"/>
                </a:solidFill>
                <a:latin typeface="Comic Sans MS" pitchFamily="66" charset="0"/>
              </a:rPr>
              <a:t>wide range of </a:t>
            </a:r>
            <a:r>
              <a:rPr lang="en-US" sz="2400" dirty="0" smtClean="0">
                <a:solidFill>
                  <a:srgbClr val="0033CC"/>
                </a:solidFill>
              </a:rPr>
              <a:t>Q</a:t>
            </a:r>
            <a:endParaRPr lang="en-US" sz="2400" dirty="0">
              <a:solidFill>
                <a:srgbClr val="0033CC"/>
              </a:solidFill>
              <a:latin typeface="Comic Sans MS" pitchFamily="66" charset="0"/>
            </a:endParaRPr>
          </a:p>
        </p:txBody>
      </p:sp>
      <p:pic>
        <p:nvPicPr>
          <p:cNvPr id="39951" name="Picture 15" descr="running.eps"/>
          <p:cNvPicPr>
            <a:picLocks noChangeAspect="1"/>
          </p:cNvPicPr>
          <p:nvPr/>
        </p:nvPicPr>
        <p:blipFill>
          <a:blip r:embed="rId2" cstate="print"/>
          <a:srcRect/>
          <a:stretch>
            <a:fillRect/>
          </a:stretch>
        </p:blipFill>
        <p:spPr bwMode="auto">
          <a:xfrm>
            <a:off x="1143000" y="1536700"/>
            <a:ext cx="6477000" cy="4178300"/>
          </a:xfrm>
          <a:prstGeom prst="rect">
            <a:avLst/>
          </a:prstGeom>
          <a:noFill/>
          <a:ln w="9525">
            <a:noFill/>
            <a:miter lim="800000"/>
            <a:headEnd/>
            <a:tailEnd/>
          </a:ln>
        </p:spPr>
      </p:pic>
      <p:cxnSp>
        <p:nvCxnSpPr>
          <p:cNvPr id="17" name="Straight Arrow Connector 16"/>
          <p:cNvCxnSpPr/>
          <p:nvPr/>
        </p:nvCxnSpPr>
        <p:spPr>
          <a:xfrm rot="10800000">
            <a:off x="6858000" y="4267200"/>
            <a:ext cx="1066800" cy="152400"/>
          </a:xfrm>
          <a:prstGeom prst="straightConnector1">
            <a:avLst/>
          </a:prstGeom>
          <a:ln w="38100">
            <a:solidFill>
              <a:srgbClr val="CC0099"/>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flipV="1">
            <a:off x="6858002" y="4419599"/>
            <a:ext cx="1066799" cy="152399"/>
          </a:xfrm>
          <a:prstGeom prst="straightConnector1">
            <a:avLst/>
          </a:prstGeom>
          <a:ln w="38100">
            <a:solidFill>
              <a:srgbClr val="CC0099"/>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57400" y="1219200"/>
            <a:ext cx="5341527" cy="369332"/>
          </a:xfrm>
          <a:prstGeom prst="rect">
            <a:avLst/>
          </a:prstGeom>
          <a:noFill/>
        </p:spPr>
        <p:txBody>
          <a:bodyPr wrap="none" rtlCol="0">
            <a:spAutoFit/>
          </a:bodyPr>
          <a:lstStyle/>
          <a:p>
            <a:r>
              <a:rPr lang="en-US" dirty="0" smtClean="0">
                <a:ea typeface="ＭＳ Ｐゴシック" pitchFamily="-107" charset="-128"/>
                <a:cs typeface="Arial" charset="0"/>
              </a:rPr>
              <a:t>“Hunting </a:t>
            </a:r>
            <a:r>
              <a:rPr lang="en-US" dirty="0" smtClean="0">
                <a:ea typeface="ＭＳ Ｐゴシック" pitchFamily="-107" charset="-128"/>
                <a:cs typeface="Arial" charset="0"/>
              </a:rPr>
              <a:t>for the unseen forces of the </a:t>
            </a:r>
            <a:r>
              <a:rPr lang="en-US" dirty="0" smtClean="0">
                <a:ea typeface="ＭＳ Ｐゴシック" pitchFamily="-107" charset="-128"/>
                <a:cs typeface="Arial" charset="0"/>
              </a:rPr>
              <a:t>universe”</a:t>
            </a:r>
            <a:endParaRPr lang="en-US" dirty="0"/>
          </a:p>
        </p:txBody>
      </p:sp>
      <p:sp>
        <p:nvSpPr>
          <p:cNvPr id="19" name="TextBox 18"/>
          <p:cNvSpPr txBox="1"/>
          <p:nvPr/>
        </p:nvSpPr>
        <p:spPr>
          <a:xfrm>
            <a:off x="7924800" y="4191000"/>
            <a:ext cx="1061509" cy="369332"/>
          </a:xfrm>
          <a:prstGeom prst="rect">
            <a:avLst/>
          </a:prstGeom>
          <a:noFill/>
        </p:spPr>
        <p:txBody>
          <a:bodyPr wrap="none" rtlCol="0">
            <a:spAutoFit/>
          </a:bodyPr>
          <a:lstStyle/>
          <a:p>
            <a:r>
              <a:rPr lang="en-US" dirty="0" smtClean="0">
                <a:solidFill>
                  <a:srgbClr val="CC0099"/>
                </a:solidFill>
              </a:rPr>
              <a:t>Tension!</a:t>
            </a:r>
            <a:endParaRPr lang="en-US" dirty="0">
              <a:solidFill>
                <a:srgbClr val="CC0099"/>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t="731"/>
          <a:stretch>
            <a:fillRect/>
          </a:stretch>
        </p:blipFill>
        <p:spPr bwMode="auto">
          <a:xfrm>
            <a:off x="4684713" y="746125"/>
            <a:ext cx="4303712" cy="5884863"/>
          </a:xfrm>
          <a:prstGeom prst="rect">
            <a:avLst/>
          </a:prstGeom>
          <a:noFill/>
          <a:ln w="9525">
            <a:noFill/>
            <a:miter lim="800000"/>
            <a:headEnd/>
            <a:tailEnd/>
          </a:ln>
        </p:spPr>
      </p:pic>
      <p:sp>
        <p:nvSpPr>
          <p:cNvPr id="28675" name="TextBox 4"/>
          <p:cNvSpPr txBox="1">
            <a:spLocks noChangeArrowheads="1"/>
          </p:cNvSpPr>
          <p:nvPr/>
        </p:nvSpPr>
        <p:spPr bwMode="auto">
          <a:xfrm>
            <a:off x="76200" y="671691"/>
            <a:ext cx="4846638" cy="6463308"/>
          </a:xfrm>
          <a:prstGeom prst="rect">
            <a:avLst/>
          </a:prstGeom>
          <a:noFill/>
          <a:ln w="9525">
            <a:noFill/>
            <a:miter lim="800000"/>
            <a:headEnd/>
            <a:tailEnd/>
          </a:ln>
        </p:spPr>
        <p:txBody>
          <a:bodyPr wrap="square">
            <a:spAutoFit/>
          </a:bodyPr>
          <a:lstStyle/>
          <a:p>
            <a:pPr defTabSz="457200"/>
            <a:r>
              <a:rPr lang="en-US" sz="2400" u="sng" dirty="0">
                <a:solidFill>
                  <a:srgbClr val="000000"/>
                </a:solidFill>
                <a:latin typeface="+mn-lt"/>
              </a:rPr>
              <a:t>Major Events/Accomplishments</a:t>
            </a:r>
          </a:p>
          <a:p>
            <a:pPr defTabSz="457200">
              <a:buFont typeface="Arial" charset="0"/>
              <a:buChar char="•"/>
            </a:pPr>
            <a:endParaRPr lang="en-US" sz="800" dirty="0">
              <a:solidFill>
                <a:srgbClr val="000000"/>
              </a:solidFill>
              <a:latin typeface="+mn-lt"/>
            </a:endParaRPr>
          </a:p>
          <a:p>
            <a:pPr defTabSz="457200">
              <a:buFont typeface="Arial" charset="0"/>
              <a:buChar char="•"/>
            </a:pPr>
            <a:r>
              <a:rPr lang="en-US" dirty="0">
                <a:solidFill>
                  <a:srgbClr val="000000"/>
                </a:solidFill>
                <a:latin typeface="+mn-lt"/>
              </a:rPr>
              <a:t> Held an internal machine design review (Sep. 15 </a:t>
            </a:r>
            <a:r>
              <a:rPr lang="en-US" dirty="0" smtClean="0">
                <a:solidFill>
                  <a:srgbClr val="000000"/>
                </a:solidFill>
                <a:latin typeface="+mn-lt"/>
              </a:rPr>
              <a:t>&amp; </a:t>
            </a:r>
            <a:r>
              <a:rPr lang="en-US" dirty="0">
                <a:solidFill>
                  <a:srgbClr val="000000"/>
                </a:solidFill>
                <a:latin typeface="+mn-lt"/>
              </a:rPr>
              <a:t>16, 2010</a:t>
            </a:r>
            <a:r>
              <a:rPr lang="en-US" dirty="0" smtClean="0">
                <a:solidFill>
                  <a:srgbClr val="000000"/>
                </a:solidFill>
                <a:latin typeface="+mn-lt"/>
              </a:rPr>
              <a:t>)</a:t>
            </a:r>
          </a:p>
          <a:p>
            <a:pPr defTabSz="457200">
              <a:buFont typeface="Arial" charset="0"/>
              <a:buChar char="•"/>
            </a:pPr>
            <a:endParaRPr lang="en-US" sz="800" dirty="0" smtClean="0">
              <a:solidFill>
                <a:srgbClr val="000000"/>
              </a:solidFill>
              <a:latin typeface="+mn-lt"/>
            </a:endParaRPr>
          </a:p>
          <a:p>
            <a:pPr defTabSz="457200">
              <a:buFont typeface="Arial" charset="0"/>
              <a:buChar char="•"/>
            </a:pPr>
            <a:r>
              <a:rPr lang="en-US" dirty="0" smtClean="0">
                <a:solidFill>
                  <a:srgbClr val="000000"/>
                </a:solidFill>
                <a:latin typeface="+mn-lt"/>
              </a:rPr>
              <a:t> Held an internal Workshop on the choice of RF </a:t>
            </a:r>
            <a:r>
              <a:rPr lang="en-US" dirty="0" smtClean="0">
                <a:solidFill>
                  <a:srgbClr val="000000"/>
                </a:solidFill>
                <a:latin typeface="+mn-lt"/>
                <a:sym typeface="Wingdings" pitchFamily="2" charset="2"/>
              </a:rPr>
              <a:t> SRF/750 </a:t>
            </a:r>
            <a:r>
              <a:rPr lang="en-US" dirty="0" smtClean="0">
                <a:solidFill>
                  <a:srgbClr val="000000"/>
                </a:solidFill>
                <a:latin typeface="+mn-lt"/>
                <a:sym typeface="Wingdings" pitchFamily="2" charset="2"/>
              </a:rPr>
              <a:t>MHz</a:t>
            </a:r>
          </a:p>
          <a:p>
            <a:pPr defTabSz="457200">
              <a:buFont typeface="Arial" charset="0"/>
              <a:buChar char="•"/>
            </a:pPr>
            <a:endParaRPr lang="en-US" sz="800" dirty="0" smtClean="0">
              <a:solidFill>
                <a:srgbClr val="000000"/>
              </a:solidFill>
              <a:latin typeface="+mn-lt"/>
              <a:sym typeface="Wingdings" pitchFamily="2" charset="2"/>
            </a:endParaRPr>
          </a:p>
          <a:p>
            <a:pPr defTabSz="457200">
              <a:buFont typeface="Arial" charset="0"/>
              <a:buChar char="•"/>
            </a:pPr>
            <a:r>
              <a:rPr lang="en-US" dirty="0" smtClean="0">
                <a:solidFill>
                  <a:srgbClr val="000000"/>
                </a:solidFill>
              </a:rPr>
              <a:t> Received a grant ($900K) from DOE/NP for MEIC R&amp;D (Nov. 2010</a:t>
            </a:r>
            <a:r>
              <a:rPr lang="en-US" dirty="0" smtClean="0">
                <a:solidFill>
                  <a:srgbClr val="000000"/>
                </a:solidFill>
              </a:rPr>
              <a:t>)</a:t>
            </a:r>
            <a:endParaRPr lang="en-US" dirty="0">
              <a:solidFill>
                <a:srgbClr val="000000"/>
              </a:solidFill>
              <a:latin typeface="+mn-lt"/>
            </a:endParaRPr>
          </a:p>
          <a:p>
            <a:pPr defTabSz="457200">
              <a:buFont typeface="Arial" charset="0"/>
              <a:buChar char="•"/>
            </a:pPr>
            <a:endParaRPr lang="en-US" sz="800" dirty="0">
              <a:solidFill>
                <a:srgbClr val="000000"/>
              </a:solidFill>
              <a:latin typeface="+mn-lt"/>
            </a:endParaRPr>
          </a:p>
          <a:p>
            <a:pPr defTabSz="457200">
              <a:buFont typeface="Arial" charset="0"/>
              <a:buChar char="•"/>
            </a:pPr>
            <a:r>
              <a:rPr lang="en-US" dirty="0">
                <a:solidFill>
                  <a:srgbClr val="000000"/>
                </a:solidFill>
                <a:latin typeface="+mn-lt"/>
              </a:rPr>
              <a:t> Held an internal MEIC Ion Complex Design Workshop (Jan. 29 &amp; 30, 2011)</a:t>
            </a:r>
          </a:p>
          <a:p>
            <a:pPr defTabSz="457200">
              <a:buFont typeface="Arial" charset="0"/>
              <a:buChar char="•"/>
            </a:pPr>
            <a:endParaRPr lang="en-US" sz="800" dirty="0">
              <a:solidFill>
                <a:srgbClr val="000000"/>
              </a:solidFill>
              <a:latin typeface="+mn-lt"/>
            </a:endParaRPr>
          </a:p>
          <a:p>
            <a:pPr defTabSz="457200">
              <a:buFont typeface="Arial" charset="0"/>
              <a:buChar char="•"/>
            </a:pPr>
            <a:r>
              <a:rPr lang="en-US" dirty="0">
                <a:solidFill>
                  <a:srgbClr val="000000"/>
                </a:solidFill>
                <a:latin typeface="+mn-lt"/>
              </a:rPr>
              <a:t> Reported the MEIC machine design in the EICAC Meeting (April </a:t>
            </a:r>
            <a:r>
              <a:rPr lang="en-US" dirty="0" smtClean="0">
                <a:solidFill>
                  <a:srgbClr val="000000"/>
                </a:solidFill>
                <a:latin typeface="+mn-lt"/>
              </a:rPr>
              <a:t>10, </a:t>
            </a:r>
            <a:r>
              <a:rPr lang="en-US" dirty="0">
                <a:solidFill>
                  <a:srgbClr val="000000"/>
                </a:solidFill>
                <a:latin typeface="+mn-lt"/>
              </a:rPr>
              <a:t>2011)</a:t>
            </a:r>
          </a:p>
          <a:p>
            <a:pPr defTabSz="457200"/>
            <a:endParaRPr lang="en-US" sz="800" dirty="0">
              <a:solidFill>
                <a:srgbClr val="000000"/>
              </a:solidFill>
              <a:latin typeface="+mn-lt"/>
            </a:endParaRPr>
          </a:p>
          <a:p>
            <a:pPr defTabSz="457200">
              <a:buFont typeface="Arial" charset="0"/>
              <a:buChar char="•"/>
            </a:pPr>
            <a:r>
              <a:rPr lang="en-US" dirty="0">
                <a:solidFill>
                  <a:srgbClr val="000000"/>
                </a:solidFill>
                <a:latin typeface="+mn-lt"/>
              </a:rPr>
              <a:t> </a:t>
            </a:r>
            <a:r>
              <a:rPr lang="en-US" dirty="0" smtClean="0">
                <a:solidFill>
                  <a:srgbClr val="000000"/>
                </a:solidFill>
                <a:latin typeface="+mn-lt"/>
              </a:rPr>
              <a:t>Completed </a:t>
            </a:r>
            <a:r>
              <a:rPr lang="en-US" dirty="0" smtClean="0"/>
              <a:t>e</a:t>
            </a:r>
            <a:r>
              <a:rPr lang="en-US" dirty="0" smtClean="0"/>
              <a:t>xtended </a:t>
            </a:r>
            <a:r>
              <a:rPr lang="en-US" dirty="0" smtClean="0"/>
              <a:t>interaction region </a:t>
            </a:r>
            <a:r>
              <a:rPr lang="en-US" dirty="0" smtClean="0">
                <a:solidFill>
                  <a:srgbClr val="FF0000"/>
                </a:solidFill>
              </a:rPr>
              <a:t>recertification for Full Acceptance</a:t>
            </a:r>
            <a:r>
              <a:rPr lang="en-US" dirty="0" smtClean="0"/>
              <a:t> (Sep. 2011)</a:t>
            </a:r>
            <a:endParaRPr lang="en-US" dirty="0" smtClean="0">
              <a:solidFill>
                <a:srgbClr val="FF0000"/>
              </a:solidFill>
            </a:endParaRPr>
          </a:p>
          <a:p>
            <a:pPr defTabSz="457200">
              <a:buFont typeface="Arial" charset="0"/>
              <a:buChar char="•"/>
            </a:pPr>
            <a:endParaRPr lang="en-US" sz="800" dirty="0" smtClean="0">
              <a:solidFill>
                <a:srgbClr val="000000"/>
              </a:solidFill>
              <a:latin typeface="+mn-lt"/>
            </a:endParaRPr>
          </a:p>
          <a:p>
            <a:pPr defTabSz="457200">
              <a:buFont typeface="Arial" charset="0"/>
              <a:buChar char="•"/>
            </a:pPr>
            <a:r>
              <a:rPr lang="en-US" dirty="0" smtClean="0"/>
              <a:t>Ongoing priority: </a:t>
            </a:r>
            <a:r>
              <a:rPr lang="en-US" sz="2000" dirty="0" smtClean="0">
                <a:solidFill>
                  <a:srgbClr val="FF0000"/>
                </a:solidFill>
              </a:rPr>
              <a:t>electron cooling </a:t>
            </a:r>
            <a:r>
              <a:rPr lang="en-US" sz="2000" dirty="0" smtClean="0">
                <a:solidFill>
                  <a:srgbClr val="FF0000"/>
                </a:solidFill>
              </a:rPr>
              <a:t>design</a:t>
            </a:r>
          </a:p>
          <a:p>
            <a:pPr defTabSz="457200">
              <a:buFont typeface="Arial" charset="0"/>
              <a:buChar char="•"/>
            </a:pPr>
            <a:endParaRPr lang="en-US" sz="800" dirty="0" smtClean="0">
              <a:solidFill>
                <a:srgbClr val="FF0000"/>
              </a:solidFill>
            </a:endParaRPr>
          </a:p>
          <a:p>
            <a:pPr defTabSz="457200">
              <a:buFont typeface="Arial" charset="0"/>
              <a:buChar char="•"/>
            </a:pPr>
            <a:r>
              <a:rPr lang="en-US" dirty="0" smtClean="0">
                <a:solidFill>
                  <a:srgbClr val="000000"/>
                </a:solidFill>
                <a:latin typeface="+mn-lt"/>
              </a:rPr>
              <a:t> Planning </a:t>
            </a:r>
            <a:r>
              <a:rPr lang="en-US" dirty="0">
                <a:solidFill>
                  <a:srgbClr val="000000"/>
                </a:solidFill>
                <a:latin typeface="+mn-lt"/>
              </a:rPr>
              <a:t>for 2</a:t>
            </a:r>
            <a:r>
              <a:rPr lang="en-US" baseline="30000" dirty="0">
                <a:solidFill>
                  <a:srgbClr val="000000"/>
                </a:solidFill>
                <a:latin typeface="+mn-lt"/>
              </a:rPr>
              <a:t>nd</a:t>
            </a:r>
            <a:r>
              <a:rPr lang="en-US" dirty="0">
                <a:solidFill>
                  <a:srgbClr val="000000"/>
                </a:solidFill>
                <a:latin typeface="+mn-lt"/>
              </a:rPr>
              <a:t> MEIC Internal Accelerator Design Review and 1</a:t>
            </a:r>
            <a:r>
              <a:rPr lang="en-US" baseline="30000" dirty="0">
                <a:solidFill>
                  <a:srgbClr val="000000"/>
                </a:solidFill>
                <a:latin typeface="+mn-lt"/>
              </a:rPr>
              <a:t>st</a:t>
            </a:r>
            <a:r>
              <a:rPr lang="en-US" dirty="0">
                <a:solidFill>
                  <a:srgbClr val="000000"/>
                </a:solidFill>
                <a:latin typeface="+mn-lt"/>
              </a:rPr>
              <a:t> Cost Review this Fall</a:t>
            </a:r>
          </a:p>
          <a:p>
            <a:pPr defTabSz="457200">
              <a:buFont typeface="Arial" charset="0"/>
              <a:buChar char="•"/>
            </a:pPr>
            <a:endParaRPr lang="en-US" dirty="0">
              <a:solidFill>
                <a:srgbClr val="000000"/>
              </a:solidFill>
              <a:latin typeface="+mn-lt"/>
            </a:endParaRPr>
          </a:p>
        </p:txBody>
      </p:sp>
      <p:sp>
        <p:nvSpPr>
          <p:cNvPr id="6" name="Title 1"/>
          <p:cNvSpPr txBox="1">
            <a:spLocks/>
          </p:cNvSpPr>
          <p:nvPr/>
        </p:nvSpPr>
        <p:spPr>
          <a:xfrm>
            <a:off x="-23813" y="-244475"/>
            <a:ext cx="9144001" cy="1185863"/>
          </a:xfrm>
          <a:prstGeom prst="rect">
            <a:avLst/>
          </a:prstGeom>
        </p:spPr>
        <p:txBody>
          <a:bodyPr anchor="ctr">
            <a:normAutofit fontScale="97500"/>
          </a:bodyPr>
          <a:lstStyle/>
          <a:p>
            <a:pPr algn="ctr" defTabSz="457200" fontAlgn="auto">
              <a:spcAft>
                <a:spcPts val="0"/>
              </a:spcAft>
              <a:defRPr/>
            </a:pPr>
            <a:r>
              <a:rPr lang="en-US" sz="4000" b="1" dirty="0">
                <a:solidFill>
                  <a:srgbClr val="FF0000"/>
                </a:solidFill>
                <a:latin typeface="+mn-lt"/>
              </a:rPr>
              <a:t>Accelerator Team’s </a:t>
            </a:r>
            <a:r>
              <a:rPr lang="en-US" sz="4000" b="1" dirty="0" smtClean="0">
                <a:solidFill>
                  <a:srgbClr val="FF0000"/>
                </a:solidFill>
                <a:latin typeface="+mn-lt"/>
              </a:rPr>
              <a:t>Roadmap</a:t>
            </a:r>
            <a:endParaRPr lang="en-US" sz="4000" b="1" dirty="0">
              <a:solidFill>
                <a:srgbClr val="FF0000"/>
              </a:solidFill>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5"/>
          <p:cNvSpPr>
            <a:spLocks noChangeShapeType="1"/>
          </p:cNvSpPr>
          <p:nvPr/>
        </p:nvSpPr>
        <p:spPr bwMode="auto">
          <a:xfrm>
            <a:off x="3124200" y="3690937"/>
            <a:ext cx="11113" cy="2990850"/>
          </a:xfrm>
          <a:prstGeom prst="line">
            <a:avLst/>
          </a:prstGeom>
          <a:noFill/>
          <a:ln w="9525">
            <a:solidFill>
              <a:srgbClr val="000000"/>
            </a:solidFill>
            <a:round/>
            <a:headEnd/>
            <a:tailEnd/>
          </a:ln>
        </p:spPr>
        <p:txBody>
          <a:bodyPr/>
          <a:lstStyle/>
          <a:p>
            <a:pPr defTabSz="457200" eaLnBrk="1" fontAlgn="auto" hangingPunct="1">
              <a:spcBef>
                <a:spcPts val="0"/>
              </a:spcBef>
              <a:spcAft>
                <a:spcPts val="0"/>
              </a:spcAft>
            </a:pPr>
            <a:endParaRPr lang="en-US" sz="1800">
              <a:solidFill>
                <a:prstClr val="black"/>
              </a:solidFill>
              <a:latin typeface="Comic Sans MS"/>
            </a:endParaRPr>
          </a:p>
        </p:txBody>
      </p:sp>
      <p:sp>
        <p:nvSpPr>
          <p:cNvPr id="20483" name="AutoShape 8"/>
          <p:cNvSpPr>
            <a:spLocks noChangeArrowheads="1"/>
          </p:cNvSpPr>
          <p:nvPr/>
        </p:nvSpPr>
        <p:spPr bwMode="auto">
          <a:xfrm>
            <a:off x="3381375" y="1506537"/>
            <a:ext cx="1096963" cy="1633538"/>
          </a:xfrm>
          <a:prstGeom prst="roundRect">
            <a:avLst>
              <a:gd name="adj" fmla="val 231"/>
            </a:avLst>
          </a:prstGeom>
          <a:solidFill>
            <a:srgbClr val="CC6633">
              <a:alpha val="29803"/>
            </a:srgbClr>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srgbClr val="000000"/>
              </a:solidFill>
            </a:endParaRPr>
          </a:p>
        </p:txBody>
      </p:sp>
      <p:sp>
        <p:nvSpPr>
          <p:cNvPr id="20484" name="AutoShape 9"/>
          <p:cNvSpPr>
            <a:spLocks noChangeArrowheads="1"/>
          </p:cNvSpPr>
          <p:nvPr/>
        </p:nvSpPr>
        <p:spPr bwMode="auto">
          <a:xfrm>
            <a:off x="998538" y="1639887"/>
            <a:ext cx="2286000" cy="1371600"/>
          </a:xfrm>
          <a:prstGeom prst="roundRect">
            <a:avLst>
              <a:gd name="adj" fmla="val 116"/>
            </a:avLst>
          </a:prstGeom>
          <a:solidFill>
            <a:srgbClr val="47B8B8">
              <a:alpha val="79999"/>
            </a:srgbClr>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srgbClr val="000000"/>
              </a:solidFill>
            </a:endParaRPr>
          </a:p>
        </p:txBody>
      </p:sp>
      <p:sp>
        <p:nvSpPr>
          <p:cNvPr id="36868" name="Line 10"/>
          <p:cNvSpPr>
            <a:spLocks noChangeShapeType="1"/>
          </p:cNvSpPr>
          <p:nvPr/>
        </p:nvSpPr>
        <p:spPr bwMode="auto">
          <a:xfrm>
            <a:off x="825500" y="2295525"/>
            <a:ext cx="6615113" cy="1587"/>
          </a:xfrm>
          <a:prstGeom prst="line">
            <a:avLst/>
          </a:prstGeom>
          <a:noFill/>
          <a:ln w="18360">
            <a:solidFill>
              <a:srgbClr val="800000"/>
            </a:solidFill>
            <a:miter lim="800000"/>
            <a:headEnd/>
            <a:tailEnd/>
          </a:ln>
        </p:spPr>
        <p:txBody>
          <a:bodyPr/>
          <a:lstStyle/>
          <a:p>
            <a:pPr defTabSz="457200" eaLnBrk="1" fontAlgn="auto" hangingPunct="1">
              <a:spcBef>
                <a:spcPts val="0"/>
              </a:spcBef>
              <a:spcAft>
                <a:spcPts val="0"/>
              </a:spcAft>
              <a:defRPr/>
            </a:pPr>
            <a:endParaRPr lang="en-US" sz="1800">
              <a:solidFill>
                <a:prstClr val="black"/>
              </a:solidFill>
              <a:latin typeface="Comic Sans MS"/>
            </a:endParaRPr>
          </a:p>
        </p:txBody>
      </p:sp>
      <p:sp>
        <p:nvSpPr>
          <p:cNvPr id="20486" name="AutoShape 11"/>
          <p:cNvSpPr>
            <a:spLocks noChangeArrowheads="1"/>
          </p:cNvSpPr>
          <p:nvPr/>
        </p:nvSpPr>
        <p:spPr bwMode="auto">
          <a:xfrm rot="-180000">
            <a:off x="4575175" y="1860550"/>
            <a:ext cx="1079500" cy="374650"/>
          </a:xfrm>
          <a:prstGeom prst="roundRect">
            <a:avLst>
              <a:gd name="adj" fmla="val 579"/>
            </a:avLst>
          </a:prstGeom>
          <a:solidFill>
            <a:srgbClr val="FFFF99"/>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srgbClr val="000000"/>
              </a:solidFill>
            </a:endParaRPr>
          </a:p>
        </p:txBody>
      </p:sp>
      <p:sp>
        <p:nvSpPr>
          <p:cNvPr id="20487" name="Line 12"/>
          <p:cNvSpPr>
            <a:spLocks noChangeShapeType="1"/>
          </p:cNvSpPr>
          <p:nvPr/>
        </p:nvSpPr>
        <p:spPr bwMode="auto">
          <a:xfrm flipV="1">
            <a:off x="804863" y="2130425"/>
            <a:ext cx="3824287" cy="254000"/>
          </a:xfrm>
          <a:prstGeom prst="line">
            <a:avLst/>
          </a:prstGeom>
          <a:noFill/>
          <a:ln w="18360">
            <a:solidFill>
              <a:srgbClr val="000080"/>
            </a:solidFill>
            <a:miter lim="800000"/>
            <a:headEnd/>
            <a:tailEnd/>
          </a:ln>
        </p:spPr>
        <p:txBody>
          <a:bodyPr/>
          <a:lstStyle/>
          <a:p>
            <a:pPr defTabSz="457200" eaLnBrk="1" fontAlgn="auto" hangingPunct="1">
              <a:spcBef>
                <a:spcPts val="0"/>
              </a:spcBef>
              <a:spcAft>
                <a:spcPts val="0"/>
              </a:spcAft>
            </a:pPr>
            <a:endParaRPr lang="en-US" sz="1800">
              <a:solidFill>
                <a:prstClr val="black"/>
              </a:solidFill>
              <a:latin typeface="Comic Sans MS"/>
            </a:endParaRPr>
          </a:p>
        </p:txBody>
      </p:sp>
      <p:sp>
        <p:nvSpPr>
          <p:cNvPr id="20488" name="AutoShape 13"/>
          <p:cNvSpPr>
            <a:spLocks noChangeArrowheads="1"/>
          </p:cNvSpPr>
          <p:nvPr/>
        </p:nvSpPr>
        <p:spPr bwMode="auto">
          <a:xfrm>
            <a:off x="3713163" y="2255837"/>
            <a:ext cx="225425" cy="79375"/>
          </a:xfrm>
          <a:prstGeom prst="roundRect">
            <a:avLst>
              <a:gd name="adj" fmla="val 579"/>
            </a:avLst>
          </a:prstGeom>
          <a:solidFill>
            <a:srgbClr val="00AE00"/>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srgbClr val="000000"/>
              </a:solidFill>
            </a:endParaRPr>
          </a:p>
        </p:txBody>
      </p:sp>
      <p:sp>
        <p:nvSpPr>
          <p:cNvPr id="20489" name="AutoShape 14"/>
          <p:cNvSpPr>
            <a:spLocks noChangeArrowheads="1"/>
          </p:cNvSpPr>
          <p:nvPr/>
        </p:nvSpPr>
        <p:spPr bwMode="auto">
          <a:xfrm rot="-300000">
            <a:off x="5843588" y="1839912"/>
            <a:ext cx="446087" cy="207963"/>
          </a:xfrm>
          <a:prstGeom prst="roundRect">
            <a:avLst>
              <a:gd name="adj" fmla="val 579"/>
            </a:avLst>
          </a:prstGeom>
          <a:solidFill>
            <a:srgbClr val="00AE00"/>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srgbClr val="000000"/>
              </a:solidFill>
            </a:endParaRPr>
          </a:p>
        </p:txBody>
      </p:sp>
      <p:sp>
        <p:nvSpPr>
          <p:cNvPr id="20490" name="Text Box 15"/>
          <p:cNvSpPr txBox="1">
            <a:spLocks noChangeArrowheads="1"/>
          </p:cNvSpPr>
          <p:nvPr/>
        </p:nvSpPr>
        <p:spPr bwMode="auto">
          <a:xfrm>
            <a:off x="1492250" y="1244600"/>
            <a:ext cx="1222375" cy="315912"/>
          </a:xfrm>
          <a:prstGeom prst="rect">
            <a:avLst/>
          </a:prstGeom>
          <a:noFill/>
          <a:ln w="9525">
            <a:noFill/>
            <a:round/>
            <a:headEnd/>
            <a:tailEnd/>
          </a:ln>
        </p:spPr>
        <p:txBody>
          <a:bodyPr wrap="none" lIns="81720" tIns="50400" rIns="81720" bIns="40680"/>
          <a:lstStyle/>
          <a:p>
            <a:pPr algn="ctr" defTabSz="457200" eaLnBrk="1" fontAlgn="auto" hangingPunct="1">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cs typeface="Arial" charset="0"/>
              </a:rPr>
              <a:t>solenoid</a:t>
            </a:r>
          </a:p>
        </p:txBody>
      </p:sp>
      <p:sp>
        <p:nvSpPr>
          <p:cNvPr id="20491" name="Text Box 16"/>
          <p:cNvSpPr txBox="1">
            <a:spLocks noChangeArrowheads="1"/>
          </p:cNvSpPr>
          <p:nvPr/>
        </p:nvSpPr>
        <p:spPr bwMode="auto">
          <a:xfrm>
            <a:off x="4602163" y="2384425"/>
            <a:ext cx="1041400" cy="236537"/>
          </a:xfrm>
          <a:prstGeom prst="rect">
            <a:avLst/>
          </a:prstGeom>
          <a:noFill/>
          <a:ln w="9525">
            <a:noFill/>
            <a:round/>
            <a:headEnd/>
            <a:tailEnd/>
          </a:ln>
        </p:spPr>
        <p:txBody>
          <a:bodyPr wrap="none" lIns="81720" tIns="50400" rIns="81720" bIns="40680"/>
          <a:lstStyle/>
          <a:p>
            <a:pPr defTabSz="457200" eaLnBrk="1" fontAlgn="auto" hangingPunct="1">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cs typeface="Arial" charset="0"/>
              </a:rPr>
              <a:t>electron FFQs</a:t>
            </a:r>
          </a:p>
        </p:txBody>
      </p:sp>
      <p:sp>
        <p:nvSpPr>
          <p:cNvPr id="20492" name="Text Box 17"/>
          <p:cNvSpPr txBox="1">
            <a:spLocks noChangeArrowheads="1"/>
          </p:cNvSpPr>
          <p:nvPr/>
        </p:nvSpPr>
        <p:spPr bwMode="auto">
          <a:xfrm>
            <a:off x="187325" y="2401887"/>
            <a:ext cx="422275" cy="392113"/>
          </a:xfrm>
          <a:prstGeom prst="rect">
            <a:avLst/>
          </a:prstGeom>
          <a:noFill/>
          <a:ln w="9525">
            <a:noFill/>
            <a:round/>
            <a:headEnd/>
            <a:tailEnd/>
          </a:ln>
        </p:spPr>
        <p:txBody>
          <a:bodyPr wrap="none" lIns="81720" tIns="50400" rIns="81720" bIns="40680"/>
          <a:lstStyle/>
          <a:p>
            <a:pPr defTabSz="457200" eaLnBrk="1" fontAlgn="auto" hangingPunct="1">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2300DC"/>
                </a:solidFill>
                <a:cs typeface="Arial" charset="0"/>
              </a:rPr>
              <a:t>50 mrad</a:t>
            </a:r>
          </a:p>
        </p:txBody>
      </p:sp>
      <p:sp>
        <p:nvSpPr>
          <p:cNvPr id="20493" name="Text Box 18"/>
          <p:cNvSpPr txBox="1">
            <a:spLocks noChangeArrowheads="1"/>
          </p:cNvSpPr>
          <p:nvPr/>
        </p:nvSpPr>
        <p:spPr bwMode="auto">
          <a:xfrm>
            <a:off x="304800" y="1970087"/>
            <a:ext cx="422275" cy="392113"/>
          </a:xfrm>
          <a:prstGeom prst="rect">
            <a:avLst/>
          </a:prstGeom>
          <a:noFill/>
          <a:ln w="9525">
            <a:noFill/>
            <a:round/>
            <a:headEnd/>
            <a:tailEnd/>
          </a:ln>
        </p:spPr>
        <p:txBody>
          <a:bodyPr wrap="none" lIns="81720" tIns="50400" rIns="81720" bIns="40680"/>
          <a:lstStyle/>
          <a:p>
            <a:pPr defTabSz="457200" eaLnBrk="1" fontAlgn="auto" hangingPunct="1">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B84747"/>
                </a:solidFill>
                <a:cs typeface="Arial" charset="0"/>
              </a:rPr>
              <a:t>0</a:t>
            </a:r>
            <a:r>
              <a:rPr lang="en-US" sz="1400">
                <a:solidFill>
                  <a:srgbClr val="B84747"/>
                </a:solidFill>
              </a:rPr>
              <a:t> mrad</a:t>
            </a:r>
          </a:p>
        </p:txBody>
      </p:sp>
      <p:sp>
        <p:nvSpPr>
          <p:cNvPr id="20494" name="Text Box 19"/>
          <p:cNvSpPr txBox="1">
            <a:spLocks noChangeArrowheads="1"/>
          </p:cNvSpPr>
          <p:nvPr/>
        </p:nvSpPr>
        <p:spPr bwMode="auto">
          <a:xfrm>
            <a:off x="4732338" y="1460500"/>
            <a:ext cx="1549400" cy="328612"/>
          </a:xfrm>
          <a:prstGeom prst="rect">
            <a:avLst/>
          </a:prstGeom>
          <a:noFill/>
          <a:ln w="9525">
            <a:noFill/>
            <a:round/>
            <a:headEnd/>
            <a:tailEnd/>
          </a:ln>
        </p:spPr>
        <p:txBody>
          <a:bodyPr wrap="none" lIns="81720" tIns="50400" rIns="81720" bIns="40680"/>
          <a:lstStyle/>
          <a:p>
            <a:pPr defTabSz="457200" eaLnBrk="1" fontAlgn="auto" hangingPunct="1">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cs typeface="Arial" charset="0"/>
              </a:rPr>
              <a:t>ion dipole w/ detectors</a:t>
            </a:r>
          </a:p>
        </p:txBody>
      </p:sp>
      <p:sp>
        <p:nvSpPr>
          <p:cNvPr id="20495" name="Line 21"/>
          <p:cNvSpPr>
            <a:spLocks noChangeShapeType="1"/>
          </p:cNvSpPr>
          <p:nvPr/>
        </p:nvSpPr>
        <p:spPr bwMode="auto">
          <a:xfrm flipV="1">
            <a:off x="4659313" y="1965325"/>
            <a:ext cx="1346200" cy="171450"/>
          </a:xfrm>
          <a:prstGeom prst="line">
            <a:avLst/>
          </a:prstGeom>
          <a:noFill/>
          <a:ln w="18360">
            <a:solidFill>
              <a:srgbClr val="000080"/>
            </a:solidFill>
            <a:prstDash val="sysDot"/>
            <a:miter lim="800000"/>
            <a:headEnd/>
            <a:tailEnd/>
          </a:ln>
        </p:spPr>
        <p:txBody>
          <a:bodyPr/>
          <a:lstStyle/>
          <a:p>
            <a:pPr defTabSz="457200" eaLnBrk="1" fontAlgn="auto" hangingPunct="1">
              <a:spcBef>
                <a:spcPts val="0"/>
              </a:spcBef>
              <a:spcAft>
                <a:spcPts val="0"/>
              </a:spcAft>
            </a:pPr>
            <a:endParaRPr lang="en-US" sz="1800">
              <a:solidFill>
                <a:prstClr val="black"/>
              </a:solidFill>
              <a:latin typeface="Comic Sans MS"/>
            </a:endParaRPr>
          </a:p>
        </p:txBody>
      </p:sp>
      <p:sp>
        <p:nvSpPr>
          <p:cNvPr id="20496" name="AutoShape 22"/>
          <p:cNvSpPr>
            <a:spLocks noChangeArrowheads="1"/>
          </p:cNvSpPr>
          <p:nvPr/>
        </p:nvSpPr>
        <p:spPr bwMode="auto">
          <a:xfrm rot="-300000">
            <a:off x="6524625" y="1776412"/>
            <a:ext cx="446088" cy="207963"/>
          </a:xfrm>
          <a:prstGeom prst="roundRect">
            <a:avLst>
              <a:gd name="adj" fmla="val 579"/>
            </a:avLst>
          </a:prstGeom>
          <a:solidFill>
            <a:srgbClr val="00AE00"/>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srgbClr val="000000"/>
              </a:solidFill>
            </a:endParaRPr>
          </a:p>
        </p:txBody>
      </p:sp>
      <p:sp>
        <p:nvSpPr>
          <p:cNvPr id="20497" name="AutoShape 23"/>
          <p:cNvSpPr>
            <a:spLocks noChangeArrowheads="1"/>
          </p:cNvSpPr>
          <p:nvPr/>
        </p:nvSpPr>
        <p:spPr bwMode="auto">
          <a:xfrm rot="-300000">
            <a:off x="7208838" y="1704975"/>
            <a:ext cx="446087" cy="207962"/>
          </a:xfrm>
          <a:prstGeom prst="roundRect">
            <a:avLst>
              <a:gd name="adj" fmla="val 579"/>
            </a:avLst>
          </a:prstGeom>
          <a:solidFill>
            <a:srgbClr val="00AE00"/>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srgbClr val="000000"/>
              </a:solidFill>
            </a:endParaRPr>
          </a:p>
        </p:txBody>
      </p:sp>
      <p:sp>
        <p:nvSpPr>
          <p:cNvPr id="20498" name="AutoShape 24"/>
          <p:cNvSpPr>
            <a:spLocks noChangeArrowheads="1"/>
          </p:cNvSpPr>
          <p:nvPr/>
        </p:nvSpPr>
        <p:spPr bwMode="auto">
          <a:xfrm>
            <a:off x="5119688" y="2252662"/>
            <a:ext cx="225425" cy="92075"/>
          </a:xfrm>
          <a:prstGeom prst="roundRect">
            <a:avLst>
              <a:gd name="adj" fmla="val 579"/>
            </a:avLst>
          </a:prstGeom>
          <a:solidFill>
            <a:srgbClr val="00AE00"/>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srgbClr val="000000"/>
              </a:solidFill>
            </a:endParaRPr>
          </a:p>
        </p:txBody>
      </p:sp>
      <p:sp>
        <p:nvSpPr>
          <p:cNvPr id="20499" name="AutoShape 25"/>
          <p:cNvSpPr>
            <a:spLocks noChangeArrowheads="1"/>
          </p:cNvSpPr>
          <p:nvPr/>
        </p:nvSpPr>
        <p:spPr bwMode="auto">
          <a:xfrm>
            <a:off x="5695950" y="2252662"/>
            <a:ext cx="225425" cy="92075"/>
          </a:xfrm>
          <a:prstGeom prst="roundRect">
            <a:avLst>
              <a:gd name="adj" fmla="val 579"/>
            </a:avLst>
          </a:prstGeom>
          <a:solidFill>
            <a:srgbClr val="00AE00"/>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srgbClr val="000000"/>
              </a:solidFill>
            </a:endParaRPr>
          </a:p>
        </p:txBody>
      </p:sp>
      <p:sp>
        <p:nvSpPr>
          <p:cNvPr id="20500" name="AutoShape 26"/>
          <p:cNvSpPr>
            <a:spLocks noChangeArrowheads="1"/>
          </p:cNvSpPr>
          <p:nvPr/>
        </p:nvSpPr>
        <p:spPr bwMode="auto">
          <a:xfrm rot="-60000">
            <a:off x="4108450" y="2255837"/>
            <a:ext cx="454025" cy="77788"/>
          </a:xfrm>
          <a:prstGeom prst="roundRect">
            <a:avLst>
              <a:gd name="adj" fmla="val 579"/>
            </a:avLst>
          </a:prstGeom>
          <a:solidFill>
            <a:srgbClr val="00AE00"/>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srgbClr val="000000"/>
              </a:solidFill>
            </a:endParaRPr>
          </a:p>
        </p:txBody>
      </p:sp>
      <p:sp>
        <p:nvSpPr>
          <p:cNvPr id="20501" name="Line 27"/>
          <p:cNvSpPr>
            <a:spLocks noChangeShapeType="1"/>
          </p:cNvSpPr>
          <p:nvPr/>
        </p:nvSpPr>
        <p:spPr bwMode="auto">
          <a:xfrm flipV="1">
            <a:off x="7904163" y="1735137"/>
            <a:ext cx="371475" cy="41275"/>
          </a:xfrm>
          <a:prstGeom prst="line">
            <a:avLst/>
          </a:prstGeom>
          <a:noFill/>
          <a:ln w="9360">
            <a:solidFill>
              <a:srgbClr val="000000"/>
            </a:solidFill>
            <a:miter lim="800000"/>
            <a:headEnd/>
            <a:tailEnd type="triangle" w="med" len="med"/>
          </a:ln>
        </p:spPr>
        <p:txBody>
          <a:bodyPr/>
          <a:lstStyle/>
          <a:p>
            <a:pPr defTabSz="457200" eaLnBrk="1" fontAlgn="auto" hangingPunct="1">
              <a:spcBef>
                <a:spcPts val="0"/>
              </a:spcBef>
              <a:spcAft>
                <a:spcPts val="0"/>
              </a:spcAft>
            </a:pPr>
            <a:endParaRPr lang="en-US" sz="1800">
              <a:solidFill>
                <a:prstClr val="black"/>
              </a:solidFill>
              <a:latin typeface="Comic Sans MS"/>
            </a:endParaRPr>
          </a:p>
        </p:txBody>
      </p:sp>
      <p:sp>
        <p:nvSpPr>
          <p:cNvPr id="20502" name="Text Box 28"/>
          <p:cNvSpPr txBox="1">
            <a:spLocks noChangeArrowheads="1"/>
          </p:cNvSpPr>
          <p:nvPr/>
        </p:nvSpPr>
        <p:spPr bwMode="auto">
          <a:xfrm rot="-180000">
            <a:off x="7918450" y="1839912"/>
            <a:ext cx="417513" cy="236538"/>
          </a:xfrm>
          <a:prstGeom prst="rect">
            <a:avLst/>
          </a:prstGeom>
          <a:noFill/>
          <a:ln w="9525">
            <a:noFill/>
            <a:round/>
            <a:headEnd/>
            <a:tailEnd/>
          </a:ln>
        </p:spPr>
        <p:txBody>
          <a:bodyPr wrap="none" lIns="81720" tIns="50400" rIns="81720" bIns="40680"/>
          <a:lstStyle/>
          <a:p>
            <a:pPr defTabSz="457200" eaLnBrk="1" fontAlgn="auto" hangingPunct="1">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80"/>
                </a:solidFill>
                <a:cs typeface="Arial" charset="0"/>
              </a:rPr>
              <a:t>ions</a:t>
            </a:r>
          </a:p>
        </p:txBody>
      </p:sp>
      <p:sp>
        <p:nvSpPr>
          <p:cNvPr id="20503" name="Line 29"/>
          <p:cNvSpPr>
            <a:spLocks noChangeShapeType="1"/>
          </p:cNvSpPr>
          <p:nvPr/>
        </p:nvSpPr>
        <p:spPr bwMode="auto">
          <a:xfrm flipH="1">
            <a:off x="7691438" y="2314575"/>
            <a:ext cx="612775" cy="1587"/>
          </a:xfrm>
          <a:prstGeom prst="line">
            <a:avLst/>
          </a:prstGeom>
          <a:noFill/>
          <a:ln w="9360">
            <a:solidFill>
              <a:srgbClr val="000000"/>
            </a:solidFill>
            <a:miter lim="800000"/>
            <a:headEnd/>
            <a:tailEnd type="triangle" w="med" len="med"/>
          </a:ln>
        </p:spPr>
        <p:txBody>
          <a:bodyPr/>
          <a:lstStyle/>
          <a:p>
            <a:pPr defTabSz="457200" eaLnBrk="1" fontAlgn="auto" hangingPunct="1">
              <a:spcBef>
                <a:spcPts val="0"/>
              </a:spcBef>
              <a:spcAft>
                <a:spcPts val="0"/>
              </a:spcAft>
            </a:pPr>
            <a:endParaRPr lang="en-US" sz="1800">
              <a:solidFill>
                <a:prstClr val="black"/>
              </a:solidFill>
              <a:latin typeface="Comic Sans MS"/>
            </a:endParaRPr>
          </a:p>
        </p:txBody>
      </p:sp>
      <p:sp>
        <p:nvSpPr>
          <p:cNvPr id="20504" name="Text Box 30"/>
          <p:cNvSpPr txBox="1">
            <a:spLocks noChangeArrowheads="1"/>
          </p:cNvSpPr>
          <p:nvPr/>
        </p:nvSpPr>
        <p:spPr bwMode="auto">
          <a:xfrm>
            <a:off x="7685088" y="2324100"/>
            <a:ext cx="1041400" cy="236537"/>
          </a:xfrm>
          <a:prstGeom prst="rect">
            <a:avLst/>
          </a:prstGeom>
          <a:noFill/>
          <a:ln w="9525">
            <a:noFill/>
            <a:round/>
            <a:headEnd/>
            <a:tailEnd/>
          </a:ln>
        </p:spPr>
        <p:txBody>
          <a:bodyPr wrap="none" lIns="81720" tIns="50400" rIns="81720" bIns="40680"/>
          <a:lstStyle/>
          <a:p>
            <a:pPr defTabSz="457200" eaLnBrk="1" fontAlgn="auto" hangingPunct="1">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800000"/>
                </a:solidFill>
                <a:cs typeface="Arial" charset="0"/>
              </a:rPr>
              <a:t>electrons</a:t>
            </a:r>
          </a:p>
        </p:txBody>
      </p:sp>
      <p:sp>
        <p:nvSpPr>
          <p:cNvPr id="20505" name="Text Box 31"/>
          <p:cNvSpPr txBox="1">
            <a:spLocks noChangeArrowheads="1"/>
          </p:cNvSpPr>
          <p:nvPr/>
        </p:nvSpPr>
        <p:spPr bwMode="auto">
          <a:xfrm>
            <a:off x="1949450" y="1857375"/>
            <a:ext cx="417513" cy="236537"/>
          </a:xfrm>
          <a:prstGeom prst="rect">
            <a:avLst/>
          </a:prstGeom>
          <a:noFill/>
          <a:ln w="9525">
            <a:noFill/>
            <a:round/>
            <a:headEnd/>
            <a:tailEnd/>
          </a:ln>
        </p:spPr>
        <p:txBody>
          <a:bodyPr wrap="none" lIns="81720" tIns="50400" rIns="81720" bIns="40680"/>
          <a:lstStyle/>
          <a:p>
            <a:pPr defTabSz="457200" eaLnBrk="1" fontAlgn="auto" hangingPunct="1">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cs typeface="Arial" charset="0"/>
              </a:rPr>
              <a:t>IP</a:t>
            </a:r>
          </a:p>
        </p:txBody>
      </p:sp>
      <p:sp>
        <p:nvSpPr>
          <p:cNvPr id="20506" name="Text Box 33"/>
          <p:cNvSpPr txBox="1">
            <a:spLocks noChangeArrowheads="1"/>
          </p:cNvSpPr>
          <p:nvPr/>
        </p:nvSpPr>
        <p:spPr bwMode="auto">
          <a:xfrm rot="-300000">
            <a:off x="6688138" y="1401762"/>
            <a:ext cx="733425" cy="236538"/>
          </a:xfrm>
          <a:prstGeom prst="rect">
            <a:avLst/>
          </a:prstGeom>
          <a:noFill/>
          <a:ln w="9525">
            <a:noFill/>
            <a:round/>
            <a:headEnd/>
            <a:tailEnd/>
          </a:ln>
        </p:spPr>
        <p:txBody>
          <a:bodyPr wrap="none" lIns="81720" tIns="50400" rIns="81720" bIns="40680"/>
          <a:lstStyle/>
          <a:p>
            <a:pPr defTabSz="457200" eaLnBrk="1" fontAlgn="auto" hangingPunct="1">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cs typeface="Arial" charset="0"/>
              </a:rPr>
              <a:t>ion FFQs</a:t>
            </a:r>
          </a:p>
        </p:txBody>
      </p:sp>
      <p:sp>
        <p:nvSpPr>
          <p:cNvPr id="20507" name="Text Box 34"/>
          <p:cNvSpPr txBox="1">
            <a:spLocks noChangeArrowheads="1"/>
          </p:cNvSpPr>
          <p:nvPr/>
        </p:nvSpPr>
        <p:spPr bwMode="auto">
          <a:xfrm>
            <a:off x="1781175" y="2647950"/>
            <a:ext cx="850900" cy="315912"/>
          </a:xfrm>
          <a:prstGeom prst="rect">
            <a:avLst/>
          </a:prstGeom>
          <a:noFill/>
          <a:ln w="9525">
            <a:noFill/>
            <a:round/>
            <a:headEnd/>
            <a:tailEnd/>
          </a:ln>
        </p:spPr>
        <p:txBody>
          <a:bodyPr wrap="none" lIns="81720" tIns="50400" rIns="81720" bIns="40680"/>
          <a:lstStyle/>
          <a:p>
            <a:pPr algn="ctr" defTabSz="457200" eaLnBrk="1" fontAlgn="auto" hangingPunct="1">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cs typeface="Arial" charset="0"/>
              </a:rPr>
              <a:t>2+3 m</a:t>
            </a:r>
          </a:p>
        </p:txBody>
      </p:sp>
      <p:sp>
        <p:nvSpPr>
          <p:cNvPr id="20508" name="Text Box 35"/>
          <p:cNvSpPr txBox="1">
            <a:spLocks noChangeArrowheads="1"/>
          </p:cNvSpPr>
          <p:nvPr/>
        </p:nvSpPr>
        <p:spPr bwMode="auto">
          <a:xfrm>
            <a:off x="3508375" y="2684462"/>
            <a:ext cx="850900" cy="315913"/>
          </a:xfrm>
          <a:prstGeom prst="rect">
            <a:avLst/>
          </a:prstGeom>
          <a:noFill/>
          <a:ln w="9525">
            <a:noFill/>
            <a:round/>
            <a:headEnd/>
            <a:tailEnd/>
          </a:ln>
        </p:spPr>
        <p:txBody>
          <a:bodyPr wrap="none" lIns="81720" tIns="50400" rIns="81720" bIns="40680"/>
          <a:lstStyle/>
          <a:p>
            <a:pPr algn="ctr" defTabSz="457200" eaLnBrk="1" fontAlgn="auto" hangingPunct="1">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cs typeface="Arial" charset="0"/>
              </a:rPr>
              <a:t>2 m</a:t>
            </a:r>
          </a:p>
        </p:txBody>
      </p:sp>
      <p:sp>
        <p:nvSpPr>
          <p:cNvPr id="20509" name="Text Box 36"/>
          <p:cNvSpPr txBox="1">
            <a:spLocks noChangeArrowheads="1"/>
          </p:cNvSpPr>
          <p:nvPr/>
        </p:nvSpPr>
        <p:spPr bwMode="auto">
          <a:xfrm>
            <a:off x="4732338" y="2684462"/>
            <a:ext cx="850900" cy="315913"/>
          </a:xfrm>
          <a:prstGeom prst="rect">
            <a:avLst/>
          </a:prstGeom>
          <a:noFill/>
          <a:ln w="9525">
            <a:noFill/>
            <a:round/>
            <a:headEnd/>
            <a:tailEnd/>
          </a:ln>
        </p:spPr>
        <p:txBody>
          <a:bodyPr wrap="none" lIns="81720" tIns="50400" rIns="81720" bIns="40680"/>
          <a:lstStyle/>
          <a:p>
            <a:pPr algn="ctr" defTabSz="457200" eaLnBrk="1" fontAlgn="auto" hangingPunct="1">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cs typeface="Arial" charset="0"/>
              </a:rPr>
              <a:t>2 m</a:t>
            </a:r>
          </a:p>
        </p:txBody>
      </p:sp>
      <p:sp>
        <p:nvSpPr>
          <p:cNvPr id="20510" name="TextBox 33"/>
          <p:cNvSpPr txBox="1">
            <a:spLocks noChangeArrowheads="1"/>
          </p:cNvSpPr>
          <p:nvPr/>
        </p:nvSpPr>
        <p:spPr bwMode="auto">
          <a:xfrm>
            <a:off x="6781800" y="3292475"/>
            <a:ext cx="2286000" cy="1190625"/>
          </a:xfrm>
          <a:prstGeom prst="rect">
            <a:avLst/>
          </a:prstGeom>
          <a:noFill/>
          <a:ln w="9525">
            <a:noFill/>
            <a:miter lim="800000"/>
            <a:headEnd/>
            <a:tailEnd/>
          </a:ln>
        </p:spPr>
        <p:txBody>
          <a:bodyPr>
            <a:spAutoFit/>
          </a:bodyPr>
          <a:lstStyle/>
          <a:p>
            <a:pPr defTabSz="457200" eaLnBrk="1" fontAlgn="auto" hangingPunct="1">
              <a:spcBef>
                <a:spcPts val="0"/>
              </a:spcBef>
              <a:spcAft>
                <a:spcPts val="0"/>
              </a:spcAft>
            </a:pPr>
            <a:r>
              <a:rPr lang="en-US" sz="1800" dirty="0">
                <a:solidFill>
                  <a:prstClr val="black"/>
                </a:solidFill>
                <a:latin typeface="Candara" pitchFamily="34" charset="0"/>
              </a:rPr>
              <a:t>Detect particles with angles </a:t>
            </a:r>
            <a:r>
              <a:rPr lang="en-US" sz="1800" dirty="0">
                <a:solidFill>
                  <a:srgbClr val="FF0000"/>
                </a:solidFill>
                <a:latin typeface="Candara" pitchFamily="34" charset="0"/>
              </a:rPr>
              <a:t>below 0.5</a:t>
            </a:r>
            <a:r>
              <a:rPr lang="en-US" sz="1800" baseline="30000" dirty="0">
                <a:solidFill>
                  <a:srgbClr val="FF0000"/>
                </a:solidFill>
                <a:latin typeface="Candara" pitchFamily="34" charset="0"/>
              </a:rPr>
              <a:t>o</a:t>
            </a:r>
            <a:r>
              <a:rPr lang="en-US" sz="1800" dirty="0">
                <a:solidFill>
                  <a:srgbClr val="FF0000"/>
                </a:solidFill>
                <a:latin typeface="Candara" pitchFamily="34" charset="0"/>
              </a:rPr>
              <a:t> </a:t>
            </a:r>
            <a:r>
              <a:rPr lang="en-US" sz="1800" dirty="0">
                <a:solidFill>
                  <a:prstClr val="black"/>
                </a:solidFill>
                <a:latin typeface="Candara" pitchFamily="34" charset="0"/>
              </a:rPr>
              <a:t>beyond ion FFQs and in arcs.</a:t>
            </a:r>
          </a:p>
        </p:txBody>
      </p:sp>
      <p:sp>
        <p:nvSpPr>
          <p:cNvPr id="20511" name="Text Box 32"/>
          <p:cNvSpPr txBox="1">
            <a:spLocks noChangeArrowheads="1"/>
          </p:cNvSpPr>
          <p:nvPr/>
        </p:nvSpPr>
        <p:spPr bwMode="auto">
          <a:xfrm>
            <a:off x="3492500" y="1146175"/>
            <a:ext cx="850900" cy="303212"/>
          </a:xfrm>
          <a:prstGeom prst="rect">
            <a:avLst/>
          </a:prstGeom>
          <a:noFill/>
          <a:ln w="9525">
            <a:noFill/>
            <a:round/>
            <a:headEnd/>
            <a:tailEnd/>
          </a:ln>
        </p:spPr>
        <p:txBody>
          <a:bodyPr wrap="none" lIns="81720" tIns="50400" rIns="81720" bIns="40680"/>
          <a:lstStyle/>
          <a:p>
            <a:pPr defTabSz="457200" eaLnBrk="1" fontAlgn="auto" hangingPunct="1">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cs typeface="Arial" charset="0"/>
              </a:rPr>
              <a:t>detectors</a:t>
            </a:r>
          </a:p>
        </p:txBody>
      </p:sp>
      <p:sp>
        <p:nvSpPr>
          <p:cNvPr id="20512" name="TextBox 33"/>
          <p:cNvSpPr txBox="1">
            <a:spLocks noChangeArrowheads="1"/>
          </p:cNvSpPr>
          <p:nvPr/>
        </p:nvSpPr>
        <p:spPr bwMode="auto">
          <a:xfrm>
            <a:off x="1447800" y="3248025"/>
            <a:ext cx="1905000" cy="366712"/>
          </a:xfrm>
          <a:prstGeom prst="rect">
            <a:avLst/>
          </a:prstGeom>
          <a:noFill/>
          <a:ln w="9525">
            <a:noFill/>
            <a:miter lim="800000"/>
            <a:headEnd/>
            <a:tailEnd/>
          </a:ln>
        </p:spPr>
        <p:txBody>
          <a:bodyPr>
            <a:spAutoFit/>
          </a:bodyPr>
          <a:lstStyle/>
          <a:p>
            <a:pPr defTabSz="457200" eaLnBrk="1" fontAlgn="auto" hangingPunct="1">
              <a:spcBef>
                <a:spcPts val="0"/>
              </a:spcBef>
              <a:spcAft>
                <a:spcPts val="0"/>
              </a:spcAft>
            </a:pPr>
            <a:r>
              <a:rPr lang="en-US" sz="1800" b="1">
                <a:solidFill>
                  <a:srgbClr val="FF0000"/>
                </a:solidFill>
                <a:latin typeface="Candara" pitchFamily="34" charset="0"/>
              </a:rPr>
              <a:t>Central detector</a:t>
            </a:r>
            <a:endParaRPr lang="en-US" sz="1800" b="1">
              <a:solidFill>
                <a:prstClr val="black"/>
              </a:solidFill>
              <a:latin typeface="Candara" pitchFamily="34" charset="0"/>
            </a:endParaRPr>
          </a:p>
        </p:txBody>
      </p:sp>
      <p:sp>
        <p:nvSpPr>
          <p:cNvPr id="20513" name="TextBox 41"/>
          <p:cNvSpPr txBox="1">
            <a:spLocks noChangeArrowheads="1"/>
          </p:cNvSpPr>
          <p:nvPr/>
        </p:nvSpPr>
        <p:spPr bwMode="auto">
          <a:xfrm>
            <a:off x="4572000" y="3311525"/>
            <a:ext cx="2286000" cy="1190625"/>
          </a:xfrm>
          <a:prstGeom prst="rect">
            <a:avLst/>
          </a:prstGeom>
          <a:noFill/>
          <a:ln w="9525">
            <a:noFill/>
            <a:miter lim="800000"/>
            <a:headEnd/>
            <a:tailEnd/>
          </a:ln>
        </p:spPr>
        <p:txBody>
          <a:bodyPr>
            <a:spAutoFit/>
          </a:bodyPr>
          <a:lstStyle/>
          <a:p>
            <a:pPr defTabSz="457200" eaLnBrk="1" fontAlgn="auto" hangingPunct="1">
              <a:spcBef>
                <a:spcPts val="0"/>
              </a:spcBef>
              <a:spcAft>
                <a:spcPts val="0"/>
              </a:spcAft>
            </a:pPr>
            <a:r>
              <a:rPr lang="en-US" sz="1800" dirty="0">
                <a:solidFill>
                  <a:prstClr val="black"/>
                </a:solidFill>
                <a:latin typeface="Candara" pitchFamily="34" charset="0"/>
              </a:rPr>
              <a:t>Detect particles with angles </a:t>
            </a:r>
            <a:r>
              <a:rPr lang="en-US" sz="1800" dirty="0">
                <a:solidFill>
                  <a:srgbClr val="FF0000"/>
                </a:solidFill>
                <a:latin typeface="Candara" pitchFamily="34" charset="0"/>
              </a:rPr>
              <a:t>down to 0.5</a:t>
            </a:r>
            <a:r>
              <a:rPr lang="en-US" sz="1800" baseline="30000" dirty="0">
                <a:solidFill>
                  <a:srgbClr val="FF0000"/>
                </a:solidFill>
                <a:latin typeface="Candara" pitchFamily="34" charset="0"/>
              </a:rPr>
              <a:t>o</a:t>
            </a:r>
            <a:r>
              <a:rPr lang="en-US" sz="1800" dirty="0">
                <a:solidFill>
                  <a:srgbClr val="FF0000"/>
                </a:solidFill>
                <a:latin typeface="Candara" pitchFamily="34" charset="0"/>
              </a:rPr>
              <a:t> </a:t>
            </a:r>
            <a:r>
              <a:rPr lang="en-US" sz="1800" dirty="0">
                <a:solidFill>
                  <a:prstClr val="black"/>
                </a:solidFill>
                <a:latin typeface="Candara" pitchFamily="34" charset="0"/>
              </a:rPr>
              <a:t>before ion FFQs.</a:t>
            </a:r>
          </a:p>
          <a:p>
            <a:pPr defTabSz="457200" eaLnBrk="1" fontAlgn="auto" hangingPunct="1">
              <a:spcBef>
                <a:spcPts val="0"/>
              </a:spcBef>
              <a:spcAft>
                <a:spcPts val="0"/>
              </a:spcAft>
            </a:pPr>
            <a:r>
              <a:rPr lang="en-US" sz="1800" b="1" dirty="0">
                <a:solidFill>
                  <a:srgbClr val="CC0099"/>
                </a:solidFill>
                <a:latin typeface="Candara" pitchFamily="34" charset="0"/>
              </a:rPr>
              <a:t>Need 1-2 Tm dipole</a:t>
            </a:r>
            <a:r>
              <a:rPr lang="en-US" sz="1800" dirty="0">
                <a:solidFill>
                  <a:prstClr val="black"/>
                </a:solidFill>
                <a:latin typeface="Candara" pitchFamily="34" charset="0"/>
              </a:rPr>
              <a:t>.</a:t>
            </a:r>
          </a:p>
        </p:txBody>
      </p:sp>
      <p:sp>
        <p:nvSpPr>
          <p:cNvPr id="20514" name="Line 5"/>
          <p:cNvSpPr>
            <a:spLocks noChangeShapeType="1"/>
          </p:cNvSpPr>
          <p:nvPr/>
        </p:nvSpPr>
        <p:spPr bwMode="auto">
          <a:xfrm flipH="1">
            <a:off x="1981200" y="3657600"/>
            <a:ext cx="20638" cy="3016250"/>
          </a:xfrm>
          <a:prstGeom prst="line">
            <a:avLst/>
          </a:prstGeom>
          <a:noFill/>
          <a:ln w="9525">
            <a:solidFill>
              <a:srgbClr val="000000"/>
            </a:solidFill>
            <a:round/>
            <a:headEnd/>
            <a:tailEnd/>
          </a:ln>
        </p:spPr>
        <p:txBody>
          <a:bodyPr/>
          <a:lstStyle/>
          <a:p>
            <a:pPr defTabSz="457200" eaLnBrk="1" fontAlgn="auto" hangingPunct="1">
              <a:spcBef>
                <a:spcPts val="0"/>
              </a:spcBef>
              <a:spcAft>
                <a:spcPts val="0"/>
              </a:spcAft>
            </a:pPr>
            <a:endParaRPr lang="en-US" sz="1800">
              <a:solidFill>
                <a:prstClr val="black"/>
              </a:solidFill>
              <a:latin typeface="Comic Sans MS"/>
            </a:endParaRPr>
          </a:p>
        </p:txBody>
      </p:sp>
      <p:sp>
        <p:nvSpPr>
          <p:cNvPr id="20515" name="AutoShape 1"/>
          <p:cNvSpPr>
            <a:spLocks noChangeArrowheads="1"/>
          </p:cNvSpPr>
          <p:nvPr/>
        </p:nvSpPr>
        <p:spPr bwMode="auto">
          <a:xfrm>
            <a:off x="1217613" y="4217987"/>
            <a:ext cx="1909762" cy="1477963"/>
          </a:xfrm>
          <a:prstGeom prst="roundRect">
            <a:avLst>
              <a:gd name="adj" fmla="val 116"/>
            </a:avLst>
          </a:prstGeom>
          <a:solidFill>
            <a:srgbClr val="CCFFFF">
              <a:alpha val="98038"/>
            </a:srgbClr>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prstClr val="black"/>
              </a:solidFill>
            </a:endParaRPr>
          </a:p>
        </p:txBody>
      </p:sp>
      <p:sp>
        <p:nvSpPr>
          <p:cNvPr id="20516" name="Line 2"/>
          <p:cNvSpPr>
            <a:spLocks noChangeShapeType="1"/>
          </p:cNvSpPr>
          <p:nvPr/>
        </p:nvSpPr>
        <p:spPr bwMode="auto">
          <a:xfrm flipV="1">
            <a:off x="533400" y="4957762"/>
            <a:ext cx="4267200" cy="9525"/>
          </a:xfrm>
          <a:prstGeom prst="line">
            <a:avLst/>
          </a:prstGeom>
          <a:noFill/>
          <a:ln w="9525">
            <a:solidFill>
              <a:srgbClr val="000000"/>
            </a:solidFill>
            <a:round/>
            <a:headEnd/>
            <a:tailEnd/>
          </a:ln>
        </p:spPr>
        <p:txBody>
          <a:bodyPr/>
          <a:lstStyle/>
          <a:p>
            <a:pPr defTabSz="457200" eaLnBrk="1" fontAlgn="auto" hangingPunct="1">
              <a:spcBef>
                <a:spcPts val="0"/>
              </a:spcBef>
              <a:spcAft>
                <a:spcPts val="0"/>
              </a:spcAft>
            </a:pPr>
            <a:endParaRPr lang="en-US" sz="1800">
              <a:solidFill>
                <a:prstClr val="black"/>
              </a:solidFill>
              <a:latin typeface="Comic Sans MS"/>
            </a:endParaRPr>
          </a:p>
        </p:txBody>
      </p:sp>
      <p:sp>
        <p:nvSpPr>
          <p:cNvPr id="46" name="Line 3"/>
          <p:cNvSpPr>
            <a:spLocks noChangeShapeType="1"/>
          </p:cNvSpPr>
          <p:nvPr/>
        </p:nvSpPr>
        <p:spPr bwMode="auto">
          <a:xfrm>
            <a:off x="1981200" y="4956175"/>
            <a:ext cx="2293938" cy="1477962"/>
          </a:xfrm>
          <a:prstGeom prst="line">
            <a:avLst/>
          </a:prstGeom>
          <a:noFill/>
          <a:ln w="9525">
            <a:solidFill>
              <a:srgbClr val="000000"/>
            </a:solidFill>
            <a:round/>
            <a:headEnd/>
            <a:tailEnd/>
          </a:ln>
          <a:effectLst/>
        </p:spPr>
        <p:txBody>
          <a:bodyPr/>
          <a:lstStyle/>
          <a:p>
            <a:pPr defTabSz="457200" eaLnBrk="1" fontAlgn="auto" hangingPunct="1">
              <a:spcBef>
                <a:spcPts val="0"/>
              </a:spcBef>
              <a:spcAft>
                <a:spcPts val="0"/>
              </a:spcAft>
              <a:defRPr/>
            </a:pPr>
            <a:endParaRPr lang="en-US" sz="1800">
              <a:solidFill>
                <a:prstClr val="black"/>
              </a:solidFill>
              <a:latin typeface="Comic Sans MS"/>
            </a:endParaRPr>
          </a:p>
        </p:txBody>
      </p:sp>
      <p:sp>
        <p:nvSpPr>
          <p:cNvPr id="20518" name="Line 4"/>
          <p:cNvSpPr>
            <a:spLocks noChangeShapeType="1"/>
          </p:cNvSpPr>
          <p:nvPr/>
        </p:nvSpPr>
        <p:spPr bwMode="auto">
          <a:xfrm flipV="1">
            <a:off x="1981200" y="3478212"/>
            <a:ext cx="2293938" cy="1479550"/>
          </a:xfrm>
          <a:prstGeom prst="line">
            <a:avLst/>
          </a:prstGeom>
          <a:noFill/>
          <a:ln w="9525">
            <a:solidFill>
              <a:srgbClr val="000000"/>
            </a:solidFill>
            <a:round/>
            <a:headEnd/>
            <a:tailEnd/>
          </a:ln>
        </p:spPr>
        <p:txBody>
          <a:bodyPr/>
          <a:lstStyle/>
          <a:p>
            <a:pPr defTabSz="457200" eaLnBrk="1" fontAlgn="auto" hangingPunct="1">
              <a:spcBef>
                <a:spcPts val="0"/>
              </a:spcBef>
              <a:spcAft>
                <a:spcPts val="0"/>
              </a:spcAft>
            </a:pPr>
            <a:endParaRPr lang="en-US" sz="1800">
              <a:solidFill>
                <a:prstClr val="black"/>
              </a:solidFill>
              <a:latin typeface="Comic Sans MS"/>
            </a:endParaRPr>
          </a:p>
        </p:txBody>
      </p:sp>
      <p:sp>
        <p:nvSpPr>
          <p:cNvPr id="20519" name="AutoShape 6"/>
          <p:cNvSpPr>
            <a:spLocks noChangeArrowheads="1"/>
          </p:cNvSpPr>
          <p:nvPr/>
        </p:nvSpPr>
        <p:spPr bwMode="auto">
          <a:xfrm>
            <a:off x="1035050" y="4035425"/>
            <a:ext cx="2417763" cy="1841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646 w 21600"/>
              <a:gd name="T13" fmla="*/ 2646 h 21600"/>
              <a:gd name="T14" fmla="*/ 18954 w 21600"/>
              <a:gd name="T15" fmla="*/ 18954 h 21600"/>
            </a:gdLst>
            <a:ahLst/>
            <a:cxnLst>
              <a:cxn ang="T8">
                <a:pos x="T0" y="T1"/>
              </a:cxn>
              <a:cxn ang="T9">
                <a:pos x="T2" y="T3"/>
              </a:cxn>
              <a:cxn ang="T10">
                <a:pos x="T4" y="T5"/>
              </a:cxn>
              <a:cxn ang="T11">
                <a:pos x="T6" y="T7"/>
              </a:cxn>
            </a:cxnLst>
            <a:rect l="T12" t="T13" r="T14" b="T15"/>
            <a:pathLst>
              <a:path w="21600" h="21600">
                <a:moveTo>
                  <a:pt x="0" y="0"/>
                </a:moveTo>
                <a:lnTo>
                  <a:pt x="1692" y="21600"/>
                </a:lnTo>
                <a:lnTo>
                  <a:pt x="19908" y="21600"/>
                </a:lnTo>
                <a:lnTo>
                  <a:pt x="21600" y="0"/>
                </a:lnTo>
                <a:close/>
              </a:path>
            </a:pathLst>
          </a:custGeom>
          <a:solidFill>
            <a:srgbClr val="C0C0C0"/>
          </a:solidFill>
          <a:ln w="9360">
            <a:solidFill>
              <a:srgbClr val="000000"/>
            </a:solidFill>
            <a:round/>
            <a:headEnd/>
            <a:tailEnd/>
          </a:ln>
        </p:spPr>
        <p:txBody>
          <a:bodyPr wrap="none" anchor="ctr"/>
          <a:lstStyle/>
          <a:p>
            <a:pPr defTabSz="457200" eaLnBrk="1" fontAlgn="auto" hangingPunct="1">
              <a:spcBef>
                <a:spcPts val="0"/>
              </a:spcBef>
              <a:spcAft>
                <a:spcPts val="0"/>
              </a:spcAft>
            </a:pPr>
            <a:endParaRPr lang="en-US" sz="1800">
              <a:solidFill>
                <a:prstClr val="black"/>
              </a:solidFill>
              <a:latin typeface="Comic Sans MS"/>
            </a:endParaRPr>
          </a:p>
        </p:txBody>
      </p:sp>
      <p:sp>
        <p:nvSpPr>
          <p:cNvPr id="20520" name="AutoShape 14"/>
          <p:cNvSpPr>
            <a:spLocks noChangeArrowheads="1"/>
          </p:cNvSpPr>
          <p:nvPr/>
        </p:nvSpPr>
        <p:spPr bwMode="auto">
          <a:xfrm>
            <a:off x="1517650" y="4616450"/>
            <a:ext cx="938213" cy="679450"/>
          </a:xfrm>
          <a:prstGeom prst="roundRect">
            <a:avLst>
              <a:gd name="adj" fmla="val 579"/>
            </a:avLst>
          </a:prstGeom>
          <a:solidFill>
            <a:srgbClr val="FFFF00"/>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prstClr val="black"/>
              </a:solidFill>
            </a:endParaRPr>
          </a:p>
        </p:txBody>
      </p:sp>
      <p:sp>
        <p:nvSpPr>
          <p:cNvPr id="20521" name="AutoShape 15"/>
          <p:cNvSpPr>
            <a:spLocks noChangeArrowheads="1"/>
          </p:cNvSpPr>
          <p:nvPr/>
        </p:nvSpPr>
        <p:spPr bwMode="auto">
          <a:xfrm>
            <a:off x="3005138" y="4248150"/>
            <a:ext cx="114300" cy="1401762"/>
          </a:xfrm>
          <a:prstGeom prst="roundRect">
            <a:avLst>
              <a:gd name="adj" fmla="val 579"/>
            </a:avLst>
          </a:prstGeom>
          <a:solidFill>
            <a:srgbClr val="FFFF00"/>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prstClr val="black"/>
              </a:solidFill>
            </a:endParaRPr>
          </a:p>
        </p:txBody>
      </p:sp>
      <p:sp>
        <p:nvSpPr>
          <p:cNvPr id="20522" name="AutoShape 16"/>
          <p:cNvSpPr>
            <a:spLocks noChangeArrowheads="1"/>
          </p:cNvSpPr>
          <p:nvPr/>
        </p:nvSpPr>
        <p:spPr bwMode="auto">
          <a:xfrm>
            <a:off x="1295400" y="4219575"/>
            <a:ext cx="1711325" cy="109537"/>
          </a:xfrm>
          <a:prstGeom prst="roundRect">
            <a:avLst>
              <a:gd name="adj" fmla="val 579"/>
            </a:avLst>
          </a:prstGeom>
          <a:solidFill>
            <a:srgbClr val="CC6633"/>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prstClr val="black"/>
              </a:solidFill>
            </a:endParaRPr>
          </a:p>
        </p:txBody>
      </p:sp>
      <p:sp>
        <p:nvSpPr>
          <p:cNvPr id="20523" name="AutoShape 17"/>
          <p:cNvSpPr>
            <a:spLocks noChangeArrowheads="1"/>
          </p:cNvSpPr>
          <p:nvPr/>
        </p:nvSpPr>
        <p:spPr bwMode="auto">
          <a:xfrm>
            <a:off x="1890713" y="4868862"/>
            <a:ext cx="192087" cy="185738"/>
          </a:xfrm>
          <a:prstGeom prst="irregularSeal2">
            <a:avLst/>
          </a:prstGeom>
          <a:solidFill>
            <a:srgbClr val="800000"/>
          </a:solidFill>
          <a:ln w="9525">
            <a:solidFill>
              <a:srgbClr val="000000"/>
            </a:solidFill>
            <a:round/>
            <a:headEnd/>
            <a:tailEnd/>
          </a:ln>
        </p:spPr>
        <p:txBody>
          <a:bodyPr wrap="none" anchor="ctr"/>
          <a:lstStyle/>
          <a:p>
            <a:pPr defTabSz="457200" eaLnBrk="1" fontAlgn="auto" hangingPunct="1">
              <a:spcBef>
                <a:spcPts val="0"/>
              </a:spcBef>
              <a:spcAft>
                <a:spcPts val="0"/>
              </a:spcAft>
            </a:pPr>
            <a:endParaRPr lang="en-US" sz="1800">
              <a:solidFill>
                <a:prstClr val="black"/>
              </a:solidFill>
            </a:endParaRPr>
          </a:p>
        </p:txBody>
      </p:sp>
      <p:sp>
        <p:nvSpPr>
          <p:cNvPr id="20524" name="AutoShape 18"/>
          <p:cNvSpPr>
            <a:spLocks noChangeArrowheads="1"/>
          </p:cNvSpPr>
          <p:nvPr/>
        </p:nvSpPr>
        <p:spPr bwMode="auto">
          <a:xfrm>
            <a:off x="1295400" y="5578475"/>
            <a:ext cx="1711325" cy="111125"/>
          </a:xfrm>
          <a:prstGeom prst="roundRect">
            <a:avLst>
              <a:gd name="adj" fmla="val 579"/>
            </a:avLst>
          </a:prstGeom>
          <a:solidFill>
            <a:srgbClr val="CC6633"/>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prstClr val="black"/>
              </a:solidFill>
            </a:endParaRPr>
          </a:p>
        </p:txBody>
      </p:sp>
      <p:sp>
        <p:nvSpPr>
          <p:cNvPr id="20525" name="AutoShape 19"/>
          <p:cNvSpPr>
            <a:spLocks noChangeArrowheads="1"/>
          </p:cNvSpPr>
          <p:nvPr/>
        </p:nvSpPr>
        <p:spPr bwMode="auto">
          <a:xfrm>
            <a:off x="2690813" y="4500562"/>
            <a:ext cx="114300" cy="922338"/>
          </a:xfrm>
          <a:prstGeom prst="roundRect">
            <a:avLst>
              <a:gd name="adj" fmla="val 579"/>
            </a:avLst>
          </a:prstGeom>
          <a:solidFill>
            <a:srgbClr val="FFFF00"/>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prstClr val="black"/>
              </a:solidFill>
            </a:endParaRPr>
          </a:p>
        </p:txBody>
      </p:sp>
      <p:sp>
        <p:nvSpPr>
          <p:cNvPr id="20526" name="AutoShape 20"/>
          <p:cNvSpPr>
            <a:spLocks noChangeArrowheads="1"/>
          </p:cNvSpPr>
          <p:nvPr/>
        </p:nvSpPr>
        <p:spPr bwMode="auto">
          <a:xfrm>
            <a:off x="1779588" y="4373562"/>
            <a:ext cx="1146175" cy="2587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6023 w 21600"/>
              <a:gd name="T13" fmla="*/ 6023 h 21600"/>
              <a:gd name="T14" fmla="*/ 15577 w 21600"/>
              <a:gd name="T15" fmla="*/ 15577 h 21600"/>
            </a:gdLst>
            <a:ahLst/>
            <a:cxnLst>
              <a:cxn ang="T8">
                <a:pos x="T0" y="T1"/>
              </a:cxn>
              <a:cxn ang="T9">
                <a:pos x="T2" y="T3"/>
              </a:cxn>
              <a:cxn ang="T10">
                <a:pos x="T4" y="T5"/>
              </a:cxn>
              <a:cxn ang="T11">
                <a:pos x="T6" y="T7"/>
              </a:cxn>
            </a:cxnLst>
            <a:rect l="T12" t="T13" r="T14" b="T15"/>
            <a:pathLst>
              <a:path w="21600" h="21600">
                <a:moveTo>
                  <a:pt x="0" y="0"/>
                </a:moveTo>
                <a:lnTo>
                  <a:pt x="8445" y="21600"/>
                </a:lnTo>
                <a:lnTo>
                  <a:pt x="13155" y="21600"/>
                </a:lnTo>
                <a:lnTo>
                  <a:pt x="21600" y="0"/>
                </a:lnTo>
                <a:close/>
              </a:path>
            </a:pathLst>
          </a:custGeom>
          <a:solidFill>
            <a:srgbClr val="008080"/>
          </a:solidFill>
          <a:ln w="9360">
            <a:solidFill>
              <a:srgbClr val="000000"/>
            </a:solidFill>
            <a:round/>
            <a:headEnd/>
            <a:tailEnd/>
          </a:ln>
        </p:spPr>
        <p:txBody>
          <a:bodyPr wrap="none" anchor="ctr"/>
          <a:lstStyle/>
          <a:p>
            <a:pPr defTabSz="457200" eaLnBrk="1" fontAlgn="auto" hangingPunct="1">
              <a:spcBef>
                <a:spcPts val="0"/>
              </a:spcBef>
              <a:spcAft>
                <a:spcPts val="0"/>
              </a:spcAft>
            </a:pPr>
            <a:endParaRPr lang="en-US" sz="1800">
              <a:solidFill>
                <a:prstClr val="black"/>
              </a:solidFill>
              <a:latin typeface="Comic Sans MS"/>
            </a:endParaRPr>
          </a:p>
        </p:txBody>
      </p:sp>
      <p:sp>
        <p:nvSpPr>
          <p:cNvPr id="20527" name="AutoShape 21"/>
          <p:cNvSpPr>
            <a:spLocks noChangeArrowheads="1"/>
          </p:cNvSpPr>
          <p:nvPr/>
        </p:nvSpPr>
        <p:spPr bwMode="auto">
          <a:xfrm flipV="1">
            <a:off x="1785938" y="5292725"/>
            <a:ext cx="1146175" cy="2587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6023 w 21600"/>
              <a:gd name="T13" fmla="*/ 6023 h 21600"/>
              <a:gd name="T14" fmla="*/ 15577 w 21600"/>
              <a:gd name="T15" fmla="*/ 15577 h 21600"/>
            </a:gdLst>
            <a:ahLst/>
            <a:cxnLst>
              <a:cxn ang="T8">
                <a:pos x="T0" y="T1"/>
              </a:cxn>
              <a:cxn ang="T9">
                <a:pos x="T2" y="T3"/>
              </a:cxn>
              <a:cxn ang="T10">
                <a:pos x="T4" y="T5"/>
              </a:cxn>
              <a:cxn ang="T11">
                <a:pos x="T6" y="T7"/>
              </a:cxn>
            </a:cxnLst>
            <a:rect l="T12" t="T13" r="T14" b="T15"/>
            <a:pathLst>
              <a:path w="21600" h="21600">
                <a:moveTo>
                  <a:pt x="0" y="0"/>
                </a:moveTo>
                <a:lnTo>
                  <a:pt x="8445" y="21600"/>
                </a:lnTo>
                <a:lnTo>
                  <a:pt x="13155" y="21600"/>
                </a:lnTo>
                <a:lnTo>
                  <a:pt x="21600" y="0"/>
                </a:lnTo>
                <a:close/>
              </a:path>
            </a:pathLst>
          </a:custGeom>
          <a:solidFill>
            <a:srgbClr val="008080"/>
          </a:solidFill>
          <a:ln w="9360">
            <a:solidFill>
              <a:srgbClr val="000000"/>
            </a:solidFill>
            <a:round/>
            <a:headEnd/>
            <a:tailEnd/>
          </a:ln>
        </p:spPr>
        <p:txBody>
          <a:bodyPr wrap="none" anchor="ctr"/>
          <a:lstStyle/>
          <a:p>
            <a:pPr defTabSz="457200" eaLnBrk="1" fontAlgn="auto" hangingPunct="1">
              <a:spcBef>
                <a:spcPts val="0"/>
              </a:spcBef>
              <a:spcAft>
                <a:spcPts val="0"/>
              </a:spcAft>
            </a:pPr>
            <a:endParaRPr lang="en-US" sz="1800">
              <a:solidFill>
                <a:prstClr val="black"/>
              </a:solidFill>
              <a:latin typeface="Comic Sans MS"/>
            </a:endParaRPr>
          </a:p>
        </p:txBody>
      </p:sp>
      <p:sp>
        <p:nvSpPr>
          <p:cNvPr id="20528" name="AutoShape 22"/>
          <p:cNvSpPr>
            <a:spLocks noChangeArrowheads="1"/>
          </p:cNvSpPr>
          <p:nvPr/>
        </p:nvSpPr>
        <p:spPr bwMode="auto">
          <a:xfrm>
            <a:off x="3763963" y="3751262"/>
            <a:ext cx="190500" cy="2400300"/>
          </a:xfrm>
          <a:prstGeom prst="roundRect">
            <a:avLst>
              <a:gd name="adj" fmla="val 579"/>
            </a:avLst>
          </a:prstGeom>
          <a:solidFill>
            <a:srgbClr val="FF6633"/>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prstClr val="black"/>
              </a:solidFill>
            </a:endParaRPr>
          </a:p>
        </p:txBody>
      </p:sp>
      <p:sp>
        <p:nvSpPr>
          <p:cNvPr id="20529" name="AutoShape 23"/>
          <p:cNvSpPr>
            <a:spLocks noChangeArrowheads="1"/>
          </p:cNvSpPr>
          <p:nvPr/>
        </p:nvSpPr>
        <p:spPr bwMode="auto">
          <a:xfrm>
            <a:off x="3975100" y="3576637"/>
            <a:ext cx="190500" cy="2770188"/>
          </a:xfrm>
          <a:prstGeom prst="roundRect">
            <a:avLst>
              <a:gd name="adj" fmla="val 579"/>
            </a:avLst>
          </a:prstGeom>
          <a:solidFill>
            <a:srgbClr val="E6E6FF"/>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prstClr val="black"/>
              </a:solidFill>
            </a:endParaRPr>
          </a:p>
        </p:txBody>
      </p:sp>
      <p:sp>
        <p:nvSpPr>
          <p:cNvPr id="20530" name="AutoShape 24"/>
          <p:cNvSpPr>
            <a:spLocks noChangeArrowheads="1"/>
          </p:cNvSpPr>
          <p:nvPr/>
        </p:nvSpPr>
        <p:spPr bwMode="auto">
          <a:xfrm>
            <a:off x="4186238" y="4033837"/>
            <a:ext cx="190500" cy="1846263"/>
          </a:xfrm>
          <a:prstGeom prst="roundRect">
            <a:avLst>
              <a:gd name="adj" fmla="val 579"/>
            </a:avLst>
          </a:prstGeom>
          <a:solidFill>
            <a:srgbClr val="E6E6E6"/>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prstClr val="black"/>
              </a:solidFill>
            </a:endParaRPr>
          </a:p>
        </p:txBody>
      </p:sp>
      <p:sp>
        <p:nvSpPr>
          <p:cNvPr id="20531" name="AutoShape 25"/>
          <p:cNvSpPr>
            <a:spLocks noChangeArrowheads="1"/>
          </p:cNvSpPr>
          <p:nvPr/>
        </p:nvSpPr>
        <p:spPr bwMode="auto">
          <a:xfrm>
            <a:off x="3717925" y="3821112"/>
            <a:ext cx="39688" cy="2274888"/>
          </a:xfrm>
          <a:prstGeom prst="roundRect">
            <a:avLst>
              <a:gd name="adj" fmla="val 579"/>
            </a:avLst>
          </a:prstGeom>
          <a:solidFill>
            <a:srgbClr val="00FF00"/>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prstClr val="black"/>
              </a:solidFill>
            </a:endParaRPr>
          </a:p>
        </p:txBody>
      </p:sp>
      <p:sp>
        <p:nvSpPr>
          <p:cNvPr id="20532" name="AutoShape 26"/>
          <p:cNvSpPr>
            <a:spLocks noChangeArrowheads="1"/>
          </p:cNvSpPr>
          <p:nvPr/>
        </p:nvSpPr>
        <p:spPr bwMode="auto">
          <a:xfrm>
            <a:off x="720725" y="3973512"/>
            <a:ext cx="38100" cy="1993900"/>
          </a:xfrm>
          <a:prstGeom prst="roundRect">
            <a:avLst>
              <a:gd name="adj" fmla="val 579"/>
            </a:avLst>
          </a:prstGeom>
          <a:solidFill>
            <a:srgbClr val="00FF00"/>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prstClr val="black"/>
              </a:solidFill>
            </a:endParaRPr>
          </a:p>
        </p:txBody>
      </p:sp>
      <p:sp>
        <p:nvSpPr>
          <p:cNvPr id="20533" name="Text Box 27"/>
          <p:cNvSpPr txBox="1">
            <a:spLocks noChangeArrowheads="1"/>
          </p:cNvSpPr>
          <p:nvPr/>
        </p:nvSpPr>
        <p:spPr bwMode="auto">
          <a:xfrm rot="-5400000">
            <a:off x="3253581" y="4831556"/>
            <a:ext cx="1239838" cy="285750"/>
          </a:xfrm>
          <a:prstGeom prst="rect">
            <a:avLst/>
          </a:prstGeom>
          <a:noFill/>
          <a:ln w="9525">
            <a:noFill/>
            <a:round/>
            <a:headEnd/>
            <a:tailEnd/>
          </a:ln>
        </p:spPr>
        <p:txBody>
          <a:bodyPr wrap="none" lIns="90000" tIns="74520" rIns="90000" bIns="46800">
            <a:spAutoFit/>
          </a:bodyPr>
          <a:lstStyle/>
          <a:p>
            <a:pPr defTabSz="457200" eaLnBrk="1" fontAlgn="auto" hangingPunct="1">
              <a:lnSpc>
                <a:spcPct val="9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rPr>
              <a:t>EM Calorimeter</a:t>
            </a:r>
          </a:p>
        </p:txBody>
      </p:sp>
      <p:sp>
        <p:nvSpPr>
          <p:cNvPr id="20534" name="Text Box 28"/>
          <p:cNvSpPr txBox="1">
            <a:spLocks noChangeArrowheads="1"/>
          </p:cNvSpPr>
          <p:nvPr/>
        </p:nvSpPr>
        <p:spPr bwMode="auto">
          <a:xfrm rot="-5400000">
            <a:off x="3338513" y="4741862"/>
            <a:ext cx="1511300" cy="285750"/>
          </a:xfrm>
          <a:prstGeom prst="rect">
            <a:avLst/>
          </a:prstGeom>
          <a:noFill/>
          <a:ln w="9525">
            <a:noFill/>
            <a:round/>
            <a:headEnd/>
            <a:tailEnd/>
          </a:ln>
        </p:spPr>
        <p:txBody>
          <a:bodyPr wrap="none" lIns="90000" tIns="74520" rIns="90000" bIns="46800">
            <a:spAutoFit/>
          </a:bodyPr>
          <a:lstStyle/>
          <a:p>
            <a:pPr defTabSz="457200" eaLnBrk="1" fontAlgn="auto" hangingPunct="1">
              <a:lnSpc>
                <a:spcPct val="9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rPr>
              <a:t>Hadron Calorimeter</a:t>
            </a:r>
          </a:p>
        </p:txBody>
      </p:sp>
      <p:sp>
        <p:nvSpPr>
          <p:cNvPr id="20535" name="Text Box 29"/>
          <p:cNvSpPr txBox="1">
            <a:spLocks noChangeArrowheads="1"/>
          </p:cNvSpPr>
          <p:nvPr/>
        </p:nvSpPr>
        <p:spPr bwMode="auto">
          <a:xfrm rot="-5400000">
            <a:off x="3716338" y="4706937"/>
            <a:ext cx="1181100" cy="285750"/>
          </a:xfrm>
          <a:prstGeom prst="rect">
            <a:avLst/>
          </a:prstGeom>
          <a:noFill/>
          <a:ln w="9525">
            <a:noFill/>
            <a:round/>
            <a:headEnd/>
            <a:tailEnd/>
          </a:ln>
        </p:spPr>
        <p:txBody>
          <a:bodyPr wrap="none" lIns="90000" tIns="74520" rIns="90000" bIns="46800">
            <a:spAutoFit/>
          </a:bodyPr>
          <a:lstStyle/>
          <a:p>
            <a:pPr defTabSz="457200" eaLnBrk="1" fontAlgn="auto" hangingPunct="1">
              <a:lnSpc>
                <a:spcPct val="9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rPr>
              <a:t>Muon Detector</a:t>
            </a:r>
          </a:p>
        </p:txBody>
      </p:sp>
      <p:sp>
        <p:nvSpPr>
          <p:cNvPr id="20536" name="AutoShape 30"/>
          <p:cNvSpPr>
            <a:spLocks noChangeArrowheads="1"/>
          </p:cNvSpPr>
          <p:nvPr/>
        </p:nvSpPr>
        <p:spPr bwMode="auto">
          <a:xfrm rot="16200000" flipH="1">
            <a:off x="-873125" y="4860925"/>
            <a:ext cx="2954337" cy="1920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505 w 21600"/>
              <a:gd name="T13" fmla="*/ 2505 h 21600"/>
              <a:gd name="T14" fmla="*/ 19095 w 21600"/>
              <a:gd name="T15" fmla="*/ 19095 h 21600"/>
            </a:gdLst>
            <a:ahLst/>
            <a:cxnLst>
              <a:cxn ang="T8">
                <a:pos x="T0" y="T1"/>
              </a:cxn>
              <a:cxn ang="T9">
                <a:pos x="T2" y="T3"/>
              </a:cxn>
              <a:cxn ang="T10">
                <a:pos x="T4" y="T5"/>
              </a:cxn>
              <a:cxn ang="T11">
                <a:pos x="T6" y="T7"/>
              </a:cxn>
            </a:cxnLst>
            <a:rect l="T12" t="T13" r="T14" b="T15"/>
            <a:pathLst>
              <a:path w="21600" h="21600">
                <a:moveTo>
                  <a:pt x="0" y="0"/>
                </a:moveTo>
                <a:lnTo>
                  <a:pt x="1409" y="21600"/>
                </a:lnTo>
                <a:lnTo>
                  <a:pt x="20191" y="21600"/>
                </a:lnTo>
                <a:lnTo>
                  <a:pt x="21600" y="0"/>
                </a:lnTo>
                <a:close/>
              </a:path>
            </a:pathLst>
          </a:custGeom>
          <a:solidFill>
            <a:srgbClr val="FF6633"/>
          </a:solidFill>
          <a:ln w="9360">
            <a:solidFill>
              <a:srgbClr val="000000"/>
            </a:solidFill>
            <a:round/>
            <a:headEnd/>
            <a:tailEnd/>
          </a:ln>
        </p:spPr>
        <p:txBody>
          <a:bodyPr wrap="none" anchor="ctr"/>
          <a:lstStyle/>
          <a:p>
            <a:pPr defTabSz="457200" eaLnBrk="1" fontAlgn="auto" hangingPunct="1">
              <a:spcBef>
                <a:spcPts val="0"/>
              </a:spcBef>
              <a:spcAft>
                <a:spcPts val="0"/>
              </a:spcAft>
            </a:pPr>
            <a:endParaRPr lang="en-US" sz="1800">
              <a:solidFill>
                <a:prstClr val="black"/>
              </a:solidFill>
              <a:latin typeface="Comic Sans MS"/>
            </a:endParaRPr>
          </a:p>
        </p:txBody>
      </p:sp>
      <p:sp>
        <p:nvSpPr>
          <p:cNvPr id="20537" name="Text Box 31"/>
          <p:cNvSpPr txBox="1">
            <a:spLocks noChangeArrowheads="1"/>
          </p:cNvSpPr>
          <p:nvPr/>
        </p:nvSpPr>
        <p:spPr bwMode="auto">
          <a:xfrm rot="-5400000">
            <a:off x="15081" y="4641056"/>
            <a:ext cx="1239838" cy="285750"/>
          </a:xfrm>
          <a:prstGeom prst="rect">
            <a:avLst/>
          </a:prstGeom>
          <a:noFill/>
          <a:ln w="9525">
            <a:noFill/>
            <a:round/>
            <a:headEnd/>
            <a:tailEnd/>
          </a:ln>
        </p:spPr>
        <p:txBody>
          <a:bodyPr wrap="none" lIns="90000" tIns="74520" rIns="90000" bIns="46800">
            <a:spAutoFit/>
          </a:bodyPr>
          <a:lstStyle/>
          <a:p>
            <a:pPr defTabSz="457200" eaLnBrk="1" fontAlgn="auto" hangingPunct="1">
              <a:lnSpc>
                <a:spcPct val="9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rPr>
              <a:t>EM Calorimeter</a:t>
            </a:r>
          </a:p>
        </p:txBody>
      </p:sp>
      <p:sp>
        <p:nvSpPr>
          <p:cNvPr id="20538" name="AutoShape 33"/>
          <p:cNvSpPr>
            <a:spLocks noChangeArrowheads="1"/>
          </p:cNvSpPr>
          <p:nvPr/>
        </p:nvSpPr>
        <p:spPr bwMode="auto">
          <a:xfrm>
            <a:off x="1041400" y="3665537"/>
            <a:ext cx="2370138" cy="369888"/>
          </a:xfrm>
          <a:prstGeom prst="roundRect">
            <a:avLst>
              <a:gd name="adj" fmla="val 579"/>
            </a:avLst>
          </a:prstGeom>
          <a:solidFill>
            <a:srgbClr val="CCCCCC"/>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prstClr val="black"/>
              </a:solidFill>
            </a:endParaRPr>
          </a:p>
        </p:txBody>
      </p:sp>
      <p:sp>
        <p:nvSpPr>
          <p:cNvPr id="20539" name="Text Box 34"/>
          <p:cNvSpPr txBox="1">
            <a:spLocks noChangeArrowheads="1"/>
          </p:cNvSpPr>
          <p:nvPr/>
        </p:nvSpPr>
        <p:spPr bwMode="auto">
          <a:xfrm>
            <a:off x="1074738" y="3730625"/>
            <a:ext cx="2311400" cy="285750"/>
          </a:xfrm>
          <a:prstGeom prst="rect">
            <a:avLst/>
          </a:prstGeom>
          <a:noFill/>
          <a:ln w="9525">
            <a:noFill/>
            <a:round/>
            <a:headEnd/>
            <a:tailEnd/>
          </a:ln>
        </p:spPr>
        <p:txBody>
          <a:bodyPr wrap="none" lIns="90000" tIns="74520" rIns="90000" bIns="46800">
            <a:spAutoFit/>
          </a:bodyPr>
          <a:lstStyle/>
          <a:p>
            <a:pPr defTabSz="457200" eaLnBrk="1" fontAlgn="auto" hangingPunct="1">
              <a:lnSpc>
                <a:spcPct val="9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rPr>
              <a:t>Solenoid yoke + Muon Detector</a:t>
            </a:r>
          </a:p>
        </p:txBody>
      </p:sp>
      <p:sp>
        <p:nvSpPr>
          <p:cNvPr id="20540" name="Text Box 35"/>
          <p:cNvSpPr txBox="1">
            <a:spLocks noChangeArrowheads="1"/>
          </p:cNvSpPr>
          <p:nvPr/>
        </p:nvSpPr>
        <p:spPr bwMode="auto">
          <a:xfrm>
            <a:off x="3402013" y="3614737"/>
            <a:ext cx="485775" cy="285750"/>
          </a:xfrm>
          <a:prstGeom prst="rect">
            <a:avLst/>
          </a:prstGeom>
          <a:noFill/>
          <a:ln w="9525">
            <a:noFill/>
            <a:round/>
            <a:headEnd/>
            <a:tailEnd/>
          </a:ln>
        </p:spPr>
        <p:txBody>
          <a:bodyPr wrap="none" lIns="90000" tIns="74520" rIns="90000" bIns="46800">
            <a:spAutoFit/>
          </a:bodyPr>
          <a:lstStyle/>
          <a:p>
            <a:pPr defTabSz="457200" eaLnBrk="1" fontAlgn="auto" hangingPunct="1">
              <a:lnSpc>
                <a:spcPct val="9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rPr>
              <a:t>TOF</a:t>
            </a:r>
          </a:p>
        </p:txBody>
      </p:sp>
      <p:sp>
        <p:nvSpPr>
          <p:cNvPr id="20541" name="AutoShape 36"/>
          <p:cNvSpPr>
            <a:spLocks noChangeArrowheads="1"/>
          </p:cNvSpPr>
          <p:nvPr/>
        </p:nvSpPr>
        <p:spPr bwMode="auto">
          <a:xfrm>
            <a:off x="1181100" y="4383087"/>
            <a:ext cx="114300" cy="1165225"/>
          </a:xfrm>
          <a:prstGeom prst="roundRect">
            <a:avLst>
              <a:gd name="adj" fmla="val 579"/>
            </a:avLst>
          </a:prstGeom>
          <a:solidFill>
            <a:srgbClr val="FFFF00"/>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prstClr val="black"/>
              </a:solidFill>
            </a:endParaRPr>
          </a:p>
        </p:txBody>
      </p:sp>
      <p:sp>
        <p:nvSpPr>
          <p:cNvPr id="20542" name="AutoShape 37"/>
          <p:cNvSpPr>
            <a:spLocks noChangeArrowheads="1"/>
          </p:cNvSpPr>
          <p:nvPr/>
        </p:nvSpPr>
        <p:spPr bwMode="auto">
          <a:xfrm rot="16200000" flipH="1">
            <a:off x="60325" y="4765675"/>
            <a:ext cx="1846263" cy="3825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485 w 21600"/>
              <a:gd name="T13" fmla="*/ 3485 h 21600"/>
              <a:gd name="T14" fmla="*/ 18115 w 21600"/>
              <a:gd name="T15" fmla="*/ 18115 h 21600"/>
            </a:gdLst>
            <a:ahLst/>
            <a:cxnLst>
              <a:cxn ang="T8">
                <a:pos x="T0" y="T1"/>
              </a:cxn>
              <a:cxn ang="T9">
                <a:pos x="T2" y="T3"/>
              </a:cxn>
              <a:cxn ang="T10">
                <a:pos x="T4" y="T5"/>
              </a:cxn>
              <a:cxn ang="T11">
                <a:pos x="T6" y="T7"/>
              </a:cxn>
            </a:cxnLst>
            <a:rect l="T12" t="T13" r="T14" b="T15"/>
            <a:pathLst>
              <a:path w="21600" h="21600">
                <a:moveTo>
                  <a:pt x="0" y="0"/>
                </a:moveTo>
                <a:lnTo>
                  <a:pt x="3369" y="21600"/>
                </a:lnTo>
                <a:lnTo>
                  <a:pt x="18231" y="21600"/>
                </a:lnTo>
                <a:lnTo>
                  <a:pt x="21600" y="0"/>
                </a:lnTo>
                <a:close/>
              </a:path>
            </a:pathLst>
          </a:custGeom>
          <a:solidFill>
            <a:srgbClr val="9999FF"/>
          </a:solidFill>
          <a:ln w="9360">
            <a:solidFill>
              <a:srgbClr val="000000"/>
            </a:solidFill>
            <a:round/>
            <a:headEnd/>
            <a:tailEnd/>
          </a:ln>
        </p:spPr>
        <p:txBody>
          <a:bodyPr wrap="none" anchor="ctr"/>
          <a:lstStyle/>
          <a:p>
            <a:pPr defTabSz="457200" eaLnBrk="1" fontAlgn="auto" hangingPunct="1">
              <a:spcBef>
                <a:spcPts val="0"/>
              </a:spcBef>
              <a:spcAft>
                <a:spcPts val="0"/>
              </a:spcAft>
            </a:pPr>
            <a:endParaRPr lang="en-US" sz="1800">
              <a:solidFill>
                <a:prstClr val="black"/>
              </a:solidFill>
              <a:latin typeface="Comic Sans MS"/>
            </a:endParaRPr>
          </a:p>
        </p:txBody>
      </p:sp>
      <p:sp>
        <p:nvSpPr>
          <p:cNvPr id="20543" name="Text Box 38"/>
          <p:cNvSpPr txBox="1">
            <a:spLocks noChangeArrowheads="1"/>
          </p:cNvSpPr>
          <p:nvPr/>
        </p:nvSpPr>
        <p:spPr bwMode="auto">
          <a:xfrm rot="-5400000">
            <a:off x="692944" y="4648994"/>
            <a:ext cx="604837" cy="285750"/>
          </a:xfrm>
          <a:prstGeom prst="rect">
            <a:avLst/>
          </a:prstGeom>
          <a:noFill/>
          <a:ln w="9525">
            <a:noFill/>
            <a:round/>
            <a:headEnd/>
            <a:tailEnd/>
          </a:ln>
        </p:spPr>
        <p:txBody>
          <a:bodyPr wrap="none" lIns="90000" tIns="74520" rIns="90000" bIns="46800">
            <a:spAutoFit/>
          </a:bodyPr>
          <a:lstStyle/>
          <a:p>
            <a:pPr defTabSz="457200" eaLnBrk="1" fontAlgn="auto" hangingPunct="1">
              <a:lnSpc>
                <a:spcPct val="9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rPr>
              <a:t>HTCC</a:t>
            </a:r>
          </a:p>
        </p:txBody>
      </p:sp>
      <p:sp>
        <p:nvSpPr>
          <p:cNvPr id="20544" name="AutoShape 39"/>
          <p:cNvSpPr>
            <a:spLocks noChangeArrowheads="1"/>
          </p:cNvSpPr>
          <p:nvPr/>
        </p:nvSpPr>
        <p:spPr bwMode="auto">
          <a:xfrm flipV="1">
            <a:off x="1036638" y="5689600"/>
            <a:ext cx="2417762" cy="185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646 w 21600"/>
              <a:gd name="T13" fmla="*/ 2646 h 21600"/>
              <a:gd name="T14" fmla="*/ 18954 w 21600"/>
              <a:gd name="T15" fmla="*/ 18954 h 21600"/>
            </a:gdLst>
            <a:ahLst/>
            <a:cxnLst>
              <a:cxn ang="T8">
                <a:pos x="T0" y="T1"/>
              </a:cxn>
              <a:cxn ang="T9">
                <a:pos x="T2" y="T3"/>
              </a:cxn>
              <a:cxn ang="T10">
                <a:pos x="T4" y="T5"/>
              </a:cxn>
              <a:cxn ang="T11">
                <a:pos x="T6" y="T7"/>
              </a:cxn>
            </a:cxnLst>
            <a:rect l="T12" t="T13" r="T14" b="T15"/>
            <a:pathLst>
              <a:path w="21600" h="21600">
                <a:moveTo>
                  <a:pt x="0" y="0"/>
                </a:moveTo>
                <a:lnTo>
                  <a:pt x="1692" y="21600"/>
                </a:lnTo>
                <a:lnTo>
                  <a:pt x="19908" y="21600"/>
                </a:lnTo>
                <a:lnTo>
                  <a:pt x="21600" y="0"/>
                </a:lnTo>
                <a:close/>
              </a:path>
            </a:pathLst>
          </a:custGeom>
          <a:solidFill>
            <a:srgbClr val="C0C0C0"/>
          </a:solidFill>
          <a:ln w="9360">
            <a:solidFill>
              <a:srgbClr val="000000"/>
            </a:solidFill>
            <a:round/>
            <a:headEnd/>
            <a:tailEnd/>
          </a:ln>
        </p:spPr>
        <p:txBody>
          <a:bodyPr wrap="none" anchor="ctr"/>
          <a:lstStyle/>
          <a:p>
            <a:pPr defTabSz="457200" eaLnBrk="1" fontAlgn="auto" hangingPunct="1">
              <a:spcBef>
                <a:spcPts val="0"/>
              </a:spcBef>
              <a:spcAft>
                <a:spcPts val="0"/>
              </a:spcAft>
            </a:pPr>
            <a:endParaRPr lang="en-US" sz="1800">
              <a:solidFill>
                <a:prstClr val="black"/>
              </a:solidFill>
              <a:latin typeface="Comic Sans MS"/>
            </a:endParaRPr>
          </a:p>
        </p:txBody>
      </p:sp>
      <p:sp>
        <p:nvSpPr>
          <p:cNvPr id="20545" name="AutoShape 40"/>
          <p:cNvSpPr>
            <a:spLocks noChangeArrowheads="1"/>
          </p:cNvSpPr>
          <p:nvPr/>
        </p:nvSpPr>
        <p:spPr bwMode="auto">
          <a:xfrm>
            <a:off x="1041400" y="5875337"/>
            <a:ext cx="2370138" cy="369888"/>
          </a:xfrm>
          <a:prstGeom prst="roundRect">
            <a:avLst>
              <a:gd name="adj" fmla="val 579"/>
            </a:avLst>
          </a:prstGeom>
          <a:solidFill>
            <a:srgbClr val="CCCCCC"/>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prstClr val="black"/>
              </a:solidFill>
            </a:endParaRPr>
          </a:p>
        </p:txBody>
      </p:sp>
      <p:sp>
        <p:nvSpPr>
          <p:cNvPr id="20546" name="AutoShape 41"/>
          <p:cNvSpPr>
            <a:spLocks noChangeArrowheads="1"/>
          </p:cNvSpPr>
          <p:nvPr/>
        </p:nvSpPr>
        <p:spPr bwMode="auto">
          <a:xfrm rot="5400000">
            <a:off x="2309812" y="4670425"/>
            <a:ext cx="2214563" cy="5730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560 w 21600"/>
              <a:gd name="T13" fmla="*/ 3560 h 21600"/>
              <a:gd name="T14" fmla="*/ 18040 w 21600"/>
              <a:gd name="T15" fmla="*/ 18040 h 21600"/>
            </a:gdLst>
            <a:ahLst/>
            <a:cxnLst>
              <a:cxn ang="T8">
                <a:pos x="T0" y="T1"/>
              </a:cxn>
              <a:cxn ang="T9">
                <a:pos x="T2" y="T3"/>
              </a:cxn>
              <a:cxn ang="T10">
                <a:pos x="T4" y="T5"/>
              </a:cxn>
              <a:cxn ang="T11">
                <a:pos x="T6" y="T7"/>
              </a:cxn>
            </a:cxnLst>
            <a:rect l="T12" t="T13" r="T14" b="T15"/>
            <a:pathLst>
              <a:path w="21600" h="21600">
                <a:moveTo>
                  <a:pt x="0" y="0"/>
                </a:moveTo>
                <a:lnTo>
                  <a:pt x="3519" y="21600"/>
                </a:lnTo>
                <a:lnTo>
                  <a:pt x="18081" y="21600"/>
                </a:lnTo>
                <a:lnTo>
                  <a:pt x="21600" y="0"/>
                </a:lnTo>
                <a:close/>
              </a:path>
            </a:pathLst>
          </a:custGeom>
          <a:solidFill>
            <a:srgbClr val="9966CC"/>
          </a:solidFill>
          <a:ln w="9360">
            <a:solidFill>
              <a:srgbClr val="000000"/>
            </a:solidFill>
            <a:round/>
            <a:headEnd/>
            <a:tailEnd/>
          </a:ln>
        </p:spPr>
        <p:txBody>
          <a:bodyPr wrap="none" anchor="ctr"/>
          <a:lstStyle/>
          <a:p>
            <a:pPr defTabSz="457200" eaLnBrk="1" fontAlgn="auto" hangingPunct="1">
              <a:spcBef>
                <a:spcPts val="0"/>
              </a:spcBef>
              <a:spcAft>
                <a:spcPts val="0"/>
              </a:spcAft>
            </a:pPr>
            <a:endParaRPr lang="en-US" sz="1800">
              <a:solidFill>
                <a:prstClr val="black"/>
              </a:solidFill>
              <a:latin typeface="Comic Sans MS"/>
            </a:endParaRPr>
          </a:p>
        </p:txBody>
      </p:sp>
      <p:sp>
        <p:nvSpPr>
          <p:cNvPr id="20547" name="Text Box 42"/>
          <p:cNvSpPr txBox="1">
            <a:spLocks noChangeArrowheads="1"/>
          </p:cNvSpPr>
          <p:nvPr/>
        </p:nvSpPr>
        <p:spPr bwMode="auto">
          <a:xfrm rot="-5400000">
            <a:off x="3185319" y="4637881"/>
            <a:ext cx="554038" cy="285750"/>
          </a:xfrm>
          <a:prstGeom prst="rect">
            <a:avLst/>
          </a:prstGeom>
          <a:noFill/>
          <a:ln w="9525">
            <a:noFill/>
            <a:round/>
            <a:headEnd/>
            <a:tailEnd/>
          </a:ln>
        </p:spPr>
        <p:txBody>
          <a:bodyPr wrap="none" lIns="90000" tIns="74520" rIns="90000" bIns="46800">
            <a:spAutoFit/>
          </a:bodyPr>
          <a:lstStyle/>
          <a:p>
            <a:pPr defTabSz="457200" eaLnBrk="1" fontAlgn="auto" hangingPunct="1">
              <a:lnSpc>
                <a:spcPct val="9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rPr>
              <a:t>RICH</a:t>
            </a:r>
          </a:p>
        </p:txBody>
      </p:sp>
      <p:sp>
        <p:nvSpPr>
          <p:cNvPr id="20548" name="AutoShape 43"/>
          <p:cNvSpPr>
            <a:spLocks noChangeArrowheads="1"/>
          </p:cNvSpPr>
          <p:nvPr/>
        </p:nvSpPr>
        <p:spPr bwMode="auto">
          <a:xfrm rot="3300000">
            <a:off x="3190875" y="3873500"/>
            <a:ext cx="36513" cy="611187"/>
          </a:xfrm>
          <a:prstGeom prst="roundRect">
            <a:avLst>
              <a:gd name="adj" fmla="val 579"/>
            </a:avLst>
          </a:prstGeom>
          <a:solidFill>
            <a:srgbClr val="00FF00"/>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prstClr val="black"/>
              </a:solidFill>
            </a:endParaRPr>
          </a:p>
        </p:txBody>
      </p:sp>
      <p:sp>
        <p:nvSpPr>
          <p:cNvPr id="20549" name="AutoShape 44"/>
          <p:cNvSpPr>
            <a:spLocks noChangeArrowheads="1"/>
          </p:cNvSpPr>
          <p:nvPr/>
        </p:nvSpPr>
        <p:spPr bwMode="auto">
          <a:xfrm>
            <a:off x="1173163" y="4316412"/>
            <a:ext cx="1803400" cy="58738"/>
          </a:xfrm>
          <a:prstGeom prst="roundRect">
            <a:avLst>
              <a:gd name="adj" fmla="val 579"/>
            </a:avLst>
          </a:prstGeom>
          <a:solidFill>
            <a:srgbClr val="008000"/>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prstClr val="black"/>
              </a:solidFill>
            </a:endParaRPr>
          </a:p>
        </p:txBody>
      </p:sp>
      <p:sp>
        <p:nvSpPr>
          <p:cNvPr id="20550" name="AutoShape 45"/>
          <p:cNvSpPr>
            <a:spLocks noChangeArrowheads="1"/>
          </p:cNvSpPr>
          <p:nvPr/>
        </p:nvSpPr>
        <p:spPr bwMode="auto">
          <a:xfrm rot="-3300000">
            <a:off x="3188494" y="5437981"/>
            <a:ext cx="36513" cy="612775"/>
          </a:xfrm>
          <a:prstGeom prst="roundRect">
            <a:avLst>
              <a:gd name="adj" fmla="val 579"/>
            </a:avLst>
          </a:prstGeom>
          <a:solidFill>
            <a:srgbClr val="00FF00"/>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prstClr val="black"/>
              </a:solidFill>
            </a:endParaRPr>
          </a:p>
        </p:txBody>
      </p:sp>
      <p:sp>
        <p:nvSpPr>
          <p:cNvPr id="20551" name="AutoShape 46"/>
          <p:cNvSpPr>
            <a:spLocks noChangeArrowheads="1"/>
          </p:cNvSpPr>
          <p:nvPr/>
        </p:nvSpPr>
        <p:spPr bwMode="auto">
          <a:xfrm flipV="1">
            <a:off x="1211263" y="5295900"/>
            <a:ext cx="1435100" cy="2603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295 w 21600"/>
              <a:gd name="T13" fmla="*/ 4295 h 21600"/>
              <a:gd name="T14" fmla="*/ 17305 w 21600"/>
              <a:gd name="T15" fmla="*/ 17305 h 21600"/>
            </a:gdLst>
            <a:ahLst/>
            <a:cxnLst>
              <a:cxn ang="T8">
                <a:pos x="T0" y="T1"/>
              </a:cxn>
              <a:cxn ang="T9">
                <a:pos x="T2" y="T3"/>
              </a:cxn>
              <a:cxn ang="T10">
                <a:pos x="T4" y="T5"/>
              </a:cxn>
              <a:cxn ang="T11">
                <a:pos x="T6" y="T7"/>
              </a:cxn>
            </a:cxnLst>
            <a:rect l="T12" t="T13" r="T14" b="T15"/>
            <a:pathLst>
              <a:path w="21600" h="21600">
                <a:moveTo>
                  <a:pt x="0" y="0"/>
                </a:moveTo>
                <a:lnTo>
                  <a:pt x="4989" y="21600"/>
                </a:lnTo>
                <a:lnTo>
                  <a:pt x="16611" y="21600"/>
                </a:lnTo>
                <a:lnTo>
                  <a:pt x="21600" y="0"/>
                </a:lnTo>
                <a:close/>
              </a:path>
            </a:pathLst>
          </a:custGeom>
          <a:solidFill>
            <a:srgbClr val="008080"/>
          </a:solidFill>
          <a:ln w="9360">
            <a:solidFill>
              <a:srgbClr val="000000"/>
            </a:solidFill>
            <a:round/>
            <a:headEnd/>
            <a:tailEnd/>
          </a:ln>
        </p:spPr>
        <p:txBody>
          <a:bodyPr wrap="none" anchor="ctr"/>
          <a:lstStyle/>
          <a:p>
            <a:pPr defTabSz="457200" eaLnBrk="1" fontAlgn="auto" hangingPunct="1">
              <a:spcBef>
                <a:spcPts val="0"/>
              </a:spcBef>
              <a:spcAft>
                <a:spcPts val="0"/>
              </a:spcAft>
            </a:pPr>
            <a:endParaRPr lang="en-US" sz="1800">
              <a:solidFill>
                <a:prstClr val="black"/>
              </a:solidFill>
              <a:latin typeface="Comic Sans MS"/>
            </a:endParaRPr>
          </a:p>
        </p:txBody>
      </p:sp>
      <p:sp>
        <p:nvSpPr>
          <p:cNvPr id="20552" name="AutoShape 47"/>
          <p:cNvSpPr>
            <a:spLocks noChangeArrowheads="1"/>
          </p:cNvSpPr>
          <p:nvPr/>
        </p:nvSpPr>
        <p:spPr bwMode="auto">
          <a:xfrm>
            <a:off x="1173163" y="5541962"/>
            <a:ext cx="1803400" cy="58738"/>
          </a:xfrm>
          <a:prstGeom prst="roundRect">
            <a:avLst>
              <a:gd name="adj" fmla="val 579"/>
            </a:avLst>
          </a:prstGeom>
          <a:solidFill>
            <a:srgbClr val="008000"/>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prstClr val="black"/>
              </a:solidFill>
            </a:endParaRPr>
          </a:p>
        </p:txBody>
      </p:sp>
      <p:sp>
        <p:nvSpPr>
          <p:cNvPr id="20553" name="AutoShape 48"/>
          <p:cNvSpPr>
            <a:spLocks noChangeArrowheads="1"/>
          </p:cNvSpPr>
          <p:nvPr/>
        </p:nvSpPr>
        <p:spPr bwMode="auto">
          <a:xfrm>
            <a:off x="1208088" y="4375150"/>
            <a:ext cx="1433512" cy="2587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295 w 21600"/>
              <a:gd name="T13" fmla="*/ 4295 h 21600"/>
              <a:gd name="T14" fmla="*/ 17305 w 21600"/>
              <a:gd name="T15" fmla="*/ 17305 h 21600"/>
            </a:gdLst>
            <a:ahLst/>
            <a:cxnLst>
              <a:cxn ang="T8">
                <a:pos x="T0" y="T1"/>
              </a:cxn>
              <a:cxn ang="T9">
                <a:pos x="T2" y="T3"/>
              </a:cxn>
              <a:cxn ang="T10">
                <a:pos x="T4" y="T5"/>
              </a:cxn>
              <a:cxn ang="T11">
                <a:pos x="T6" y="T7"/>
              </a:cxn>
            </a:cxnLst>
            <a:rect l="T12" t="T13" r="T14" b="T15"/>
            <a:pathLst>
              <a:path w="21600" h="21600">
                <a:moveTo>
                  <a:pt x="0" y="0"/>
                </a:moveTo>
                <a:lnTo>
                  <a:pt x="4989" y="21600"/>
                </a:lnTo>
                <a:lnTo>
                  <a:pt x="16611" y="21600"/>
                </a:lnTo>
                <a:lnTo>
                  <a:pt x="21600" y="0"/>
                </a:lnTo>
                <a:close/>
              </a:path>
            </a:pathLst>
          </a:custGeom>
          <a:solidFill>
            <a:srgbClr val="008080"/>
          </a:solidFill>
          <a:ln w="9360">
            <a:solidFill>
              <a:srgbClr val="000000"/>
            </a:solidFill>
            <a:round/>
            <a:headEnd/>
            <a:tailEnd/>
          </a:ln>
        </p:spPr>
        <p:txBody>
          <a:bodyPr wrap="none" anchor="ctr"/>
          <a:lstStyle/>
          <a:p>
            <a:pPr defTabSz="457200" eaLnBrk="1" fontAlgn="auto" hangingPunct="1">
              <a:spcBef>
                <a:spcPts val="0"/>
              </a:spcBef>
              <a:spcAft>
                <a:spcPts val="0"/>
              </a:spcAft>
            </a:pPr>
            <a:endParaRPr lang="en-US" sz="1800">
              <a:solidFill>
                <a:prstClr val="black"/>
              </a:solidFill>
              <a:latin typeface="Comic Sans MS"/>
            </a:endParaRPr>
          </a:p>
        </p:txBody>
      </p:sp>
      <p:sp>
        <p:nvSpPr>
          <p:cNvPr id="20554" name="Text Box 49"/>
          <p:cNvSpPr txBox="1">
            <a:spLocks noChangeArrowheads="1"/>
          </p:cNvSpPr>
          <p:nvPr/>
        </p:nvSpPr>
        <p:spPr bwMode="auto">
          <a:xfrm>
            <a:off x="1227138" y="4370387"/>
            <a:ext cx="1585912" cy="285750"/>
          </a:xfrm>
          <a:prstGeom prst="rect">
            <a:avLst/>
          </a:prstGeom>
          <a:noFill/>
          <a:ln w="9525">
            <a:noFill/>
            <a:round/>
            <a:headEnd/>
            <a:tailEnd/>
          </a:ln>
        </p:spPr>
        <p:txBody>
          <a:bodyPr wrap="none" lIns="90000" tIns="74520" rIns="90000" bIns="46800">
            <a:spAutoFit/>
          </a:bodyPr>
          <a:lstStyle/>
          <a:p>
            <a:pPr defTabSz="457200" eaLnBrk="1" fontAlgn="auto" hangingPunct="1">
              <a:lnSpc>
                <a:spcPct val="9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rPr>
              <a:t>RICH or DIRC/LTCC</a:t>
            </a:r>
          </a:p>
        </p:txBody>
      </p:sp>
      <p:sp>
        <p:nvSpPr>
          <p:cNvPr id="20555" name="Text Box 50"/>
          <p:cNvSpPr txBox="1">
            <a:spLocks noChangeArrowheads="1"/>
          </p:cNvSpPr>
          <p:nvPr/>
        </p:nvSpPr>
        <p:spPr bwMode="auto">
          <a:xfrm>
            <a:off x="1608138" y="4635500"/>
            <a:ext cx="765175" cy="285750"/>
          </a:xfrm>
          <a:prstGeom prst="rect">
            <a:avLst/>
          </a:prstGeom>
          <a:noFill/>
          <a:ln w="9525">
            <a:noFill/>
            <a:round/>
            <a:headEnd/>
            <a:tailEnd/>
          </a:ln>
        </p:spPr>
        <p:txBody>
          <a:bodyPr wrap="none" lIns="90000" tIns="74520" rIns="90000" bIns="46800">
            <a:spAutoFit/>
          </a:bodyPr>
          <a:lstStyle/>
          <a:p>
            <a:pPr defTabSz="457200" eaLnBrk="1" fontAlgn="auto" hangingPunct="1">
              <a:lnSpc>
                <a:spcPct val="9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a:solidFill>
                  <a:srgbClr val="000000"/>
                </a:solidFill>
              </a:rPr>
              <a:t>Tracking</a:t>
            </a:r>
          </a:p>
        </p:txBody>
      </p:sp>
      <p:sp>
        <p:nvSpPr>
          <p:cNvPr id="20556" name="AutoShape 51"/>
          <p:cNvSpPr>
            <a:spLocks noChangeArrowheads="1"/>
          </p:cNvSpPr>
          <p:nvPr/>
        </p:nvSpPr>
        <p:spPr bwMode="auto">
          <a:xfrm>
            <a:off x="1219200" y="4160837"/>
            <a:ext cx="1901825" cy="42863"/>
          </a:xfrm>
          <a:prstGeom prst="roundRect">
            <a:avLst>
              <a:gd name="adj" fmla="val 579"/>
            </a:avLst>
          </a:prstGeom>
          <a:solidFill>
            <a:srgbClr val="000000"/>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prstClr val="black"/>
              </a:solidFill>
            </a:endParaRPr>
          </a:p>
        </p:txBody>
      </p:sp>
      <p:sp>
        <p:nvSpPr>
          <p:cNvPr id="20557" name="AutoShape 52"/>
          <p:cNvSpPr>
            <a:spLocks noChangeArrowheads="1"/>
          </p:cNvSpPr>
          <p:nvPr/>
        </p:nvSpPr>
        <p:spPr bwMode="auto">
          <a:xfrm>
            <a:off x="1219200" y="5711825"/>
            <a:ext cx="1901825" cy="44450"/>
          </a:xfrm>
          <a:prstGeom prst="roundRect">
            <a:avLst>
              <a:gd name="adj" fmla="val 579"/>
            </a:avLst>
          </a:prstGeom>
          <a:solidFill>
            <a:srgbClr val="000000"/>
          </a:solidFill>
          <a:ln w="9360">
            <a:solidFill>
              <a:srgbClr val="000000"/>
            </a:solidFill>
            <a:miter lim="800000"/>
            <a:headEnd/>
            <a:tailEnd/>
          </a:ln>
        </p:spPr>
        <p:txBody>
          <a:bodyPr wrap="none" anchor="ctr"/>
          <a:lstStyle/>
          <a:p>
            <a:pPr defTabSz="457200" eaLnBrk="1" fontAlgn="auto" hangingPunct="1">
              <a:spcBef>
                <a:spcPts val="0"/>
              </a:spcBef>
              <a:spcAft>
                <a:spcPts val="0"/>
              </a:spcAft>
            </a:pPr>
            <a:endParaRPr lang="en-US" sz="1800">
              <a:solidFill>
                <a:prstClr val="black"/>
              </a:solidFill>
            </a:endParaRPr>
          </a:p>
        </p:txBody>
      </p:sp>
      <p:cxnSp>
        <p:nvCxnSpPr>
          <p:cNvPr id="88" name="Straight Arrow Connector 87"/>
          <p:cNvCxnSpPr/>
          <p:nvPr/>
        </p:nvCxnSpPr>
        <p:spPr>
          <a:xfrm>
            <a:off x="1217613" y="6627812"/>
            <a:ext cx="763587" cy="11113"/>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559" name="Straight Arrow Connector 88"/>
          <p:cNvCxnSpPr>
            <a:cxnSpLocks noChangeShapeType="1"/>
          </p:cNvCxnSpPr>
          <p:nvPr/>
        </p:nvCxnSpPr>
        <p:spPr bwMode="auto">
          <a:xfrm flipV="1">
            <a:off x="1981200" y="6627812"/>
            <a:ext cx="1146175" cy="9525"/>
          </a:xfrm>
          <a:prstGeom prst="straightConnector1">
            <a:avLst/>
          </a:prstGeom>
          <a:noFill/>
          <a:ln w="28575">
            <a:solidFill>
              <a:schemeClr val="tx1"/>
            </a:solidFill>
            <a:round/>
            <a:headEnd type="triangle" w="med" len="med"/>
            <a:tailEnd type="triangle" w="med" len="med"/>
          </a:ln>
        </p:spPr>
      </p:cxnSp>
      <p:cxnSp>
        <p:nvCxnSpPr>
          <p:cNvPr id="20560" name="Straight Arrow Connector 89"/>
          <p:cNvCxnSpPr>
            <a:cxnSpLocks noChangeShapeType="1"/>
          </p:cNvCxnSpPr>
          <p:nvPr/>
        </p:nvCxnSpPr>
        <p:spPr bwMode="auto">
          <a:xfrm flipV="1">
            <a:off x="3127375" y="6627812"/>
            <a:ext cx="765175" cy="9525"/>
          </a:xfrm>
          <a:prstGeom prst="straightConnector1">
            <a:avLst/>
          </a:prstGeom>
          <a:noFill/>
          <a:ln w="28575">
            <a:solidFill>
              <a:schemeClr val="tx1"/>
            </a:solidFill>
            <a:round/>
            <a:headEnd type="triangle" w="med" len="med"/>
            <a:tailEnd type="triangle" w="med" len="med"/>
          </a:ln>
        </p:spPr>
      </p:cxnSp>
      <p:sp>
        <p:nvSpPr>
          <p:cNvPr id="20561" name="TextBox 90"/>
          <p:cNvSpPr txBox="1">
            <a:spLocks noChangeArrowheads="1"/>
          </p:cNvSpPr>
          <p:nvPr/>
        </p:nvSpPr>
        <p:spPr bwMode="auto">
          <a:xfrm>
            <a:off x="1431925" y="6338887"/>
            <a:ext cx="501650" cy="366713"/>
          </a:xfrm>
          <a:prstGeom prst="rect">
            <a:avLst/>
          </a:prstGeom>
          <a:noFill/>
          <a:ln w="9525">
            <a:noFill/>
            <a:miter lim="800000"/>
            <a:headEnd/>
            <a:tailEnd/>
          </a:ln>
        </p:spPr>
        <p:txBody>
          <a:bodyPr wrap="none">
            <a:spAutoFit/>
          </a:bodyPr>
          <a:lstStyle/>
          <a:p>
            <a:pPr defTabSz="457200" eaLnBrk="1" fontAlgn="auto" hangingPunct="1">
              <a:spcBef>
                <a:spcPts val="0"/>
              </a:spcBef>
              <a:spcAft>
                <a:spcPts val="0"/>
              </a:spcAft>
            </a:pPr>
            <a:r>
              <a:rPr lang="en-US" sz="1800">
                <a:solidFill>
                  <a:prstClr val="black"/>
                </a:solidFill>
              </a:rPr>
              <a:t>2m</a:t>
            </a:r>
          </a:p>
        </p:txBody>
      </p:sp>
      <p:sp>
        <p:nvSpPr>
          <p:cNvPr id="20562" name="TextBox 91"/>
          <p:cNvSpPr txBox="1">
            <a:spLocks noChangeArrowheads="1"/>
          </p:cNvSpPr>
          <p:nvPr/>
        </p:nvSpPr>
        <p:spPr bwMode="auto">
          <a:xfrm>
            <a:off x="2363788" y="6329362"/>
            <a:ext cx="501650" cy="366713"/>
          </a:xfrm>
          <a:prstGeom prst="rect">
            <a:avLst/>
          </a:prstGeom>
          <a:noFill/>
          <a:ln w="9525">
            <a:noFill/>
            <a:miter lim="800000"/>
            <a:headEnd/>
            <a:tailEnd/>
          </a:ln>
        </p:spPr>
        <p:txBody>
          <a:bodyPr wrap="none">
            <a:spAutoFit/>
          </a:bodyPr>
          <a:lstStyle/>
          <a:p>
            <a:pPr defTabSz="457200" eaLnBrk="1" fontAlgn="auto" hangingPunct="1">
              <a:spcBef>
                <a:spcPts val="0"/>
              </a:spcBef>
              <a:spcAft>
                <a:spcPts val="0"/>
              </a:spcAft>
            </a:pPr>
            <a:r>
              <a:rPr lang="en-US" sz="1800">
                <a:solidFill>
                  <a:prstClr val="black"/>
                </a:solidFill>
              </a:rPr>
              <a:t>3m</a:t>
            </a:r>
          </a:p>
        </p:txBody>
      </p:sp>
      <p:sp>
        <p:nvSpPr>
          <p:cNvPr id="20563" name="TextBox 92"/>
          <p:cNvSpPr txBox="1">
            <a:spLocks noChangeArrowheads="1"/>
          </p:cNvSpPr>
          <p:nvPr/>
        </p:nvSpPr>
        <p:spPr bwMode="auto">
          <a:xfrm>
            <a:off x="3255963" y="6321425"/>
            <a:ext cx="501650" cy="366712"/>
          </a:xfrm>
          <a:prstGeom prst="rect">
            <a:avLst/>
          </a:prstGeom>
          <a:noFill/>
          <a:ln w="9525">
            <a:noFill/>
            <a:miter lim="800000"/>
            <a:headEnd/>
            <a:tailEnd/>
          </a:ln>
        </p:spPr>
        <p:txBody>
          <a:bodyPr wrap="none">
            <a:spAutoFit/>
          </a:bodyPr>
          <a:lstStyle/>
          <a:p>
            <a:pPr defTabSz="457200" eaLnBrk="1" fontAlgn="auto" hangingPunct="1">
              <a:spcBef>
                <a:spcPts val="0"/>
              </a:spcBef>
              <a:spcAft>
                <a:spcPts val="0"/>
              </a:spcAft>
            </a:pPr>
            <a:r>
              <a:rPr lang="en-US" sz="1800">
                <a:solidFill>
                  <a:prstClr val="black"/>
                </a:solidFill>
              </a:rPr>
              <a:t>2m</a:t>
            </a:r>
          </a:p>
        </p:txBody>
      </p:sp>
      <p:cxnSp>
        <p:nvCxnSpPr>
          <p:cNvPr id="20564" name="Straight Arrow Connector 94"/>
          <p:cNvCxnSpPr>
            <a:cxnSpLocks noChangeShapeType="1"/>
          </p:cNvCxnSpPr>
          <p:nvPr/>
        </p:nvCxnSpPr>
        <p:spPr bwMode="auto">
          <a:xfrm rot="5400000" flipH="1" flipV="1">
            <a:off x="-444500" y="4935537"/>
            <a:ext cx="1538288" cy="1588"/>
          </a:xfrm>
          <a:prstGeom prst="straightConnector1">
            <a:avLst/>
          </a:prstGeom>
          <a:noFill/>
          <a:ln w="28575">
            <a:solidFill>
              <a:schemeClr val="tx1"/>
            </a:solidFill>
            <a:round/>
            <a:headEnd type="triangle" w="med" len="med"/>
            <a:tailEnd type="triangle" w="med" len="med"/>
          </a:ln>
        </p:spPr>
      </p:cxnSp>
      <p:sp>
        <p:nvSpPr>
          <p:cNvPr id="20565" name="TextBox 95"/>
          <p:cNvSpPr txBox="1">
            <a:spLocks noChangeArrowheads="1"/>
          </p:cNvSpPr>
          <p:nvPr/>
        </p:nvSpPr>
        <p:spPr bwMode="auto">
          <a:xfrm rot="-5400000">
            <a:off x="-138906" y="4650581"/>
            <a:ext cx="704850" cy="366712"/>
          </a:xfrm>
          <a:prstGeom prst="rect">
            <a:avLst/>
          </a:prstGeom>
          <a:noFill/>
          <a:ln w="9525">
            <a:noFill/>
            <a:miter lim="800000"/>
            <a:headEnd/>
            <a:tailEnd/>
          </a:ln>
        </p:spPr>
        <p:txBody>
          <a:bodyPr wrap="none">
            <a:spAutoFit/>
          </a:bodyPr>
          <a:lstStyle/>
          <a:p>
            <a:pPr defTabSz="457200" eaLnBrk="1" fontAlgn="auto" hangingPunct="1">
              <a:spcBef>
                <a:spcPts val="0"/>
              </a:spcBef>
              <a:spcAft>
                <a:spcPts val="0"/>
              </a:spcAft>
            </a:pPr>
            <a:r>
              <a:rPr lang="en-US" sz="1800">
                <a:solidFill>
                  <a:prstClr val="black"/>
                </a:solidFill>
              </a:rPr>
              <a:t>4-5m</a:t>
            </a:r>
          </a:p>
        </p:txBody>
      </p:sp>
      <p:sp>
        <p:nvSpPr>
          <p:cNvPr id="20566" name="Text Box 32"/>
          <p:cNvSpPr txBox="1">
            <a:spLocks noChangeArrowheads="1"/>
          </p:cNvSpPr>
          <p:nvPr/>
        </p:nvSpPr>
        <p:spPr bwMode="auto">
          <a:xfrm>
            <a:off x="998538" y="5691187"/>
            <a:ext cx="2324100" cy="257175"/>
          </a:xfrm>
          <a:prstGeom prst="rect">
            <a:avLst/>
          </a:prstGeom>
          <a:noFill/>
          <a:ln w="9525">
            <a:noFill/>
            <a:round/>
            <a:headEnd/>
            <a:tailEnd/>
          </a:ln>
        </p:spPr>
        <p:txBody>
          <a:bodyPr wrap="none" lIns="90000" tIns="74520" rIns="90000" bIns="46800">
            <a:spAutoFit/>
          </a:bodyPr>
          <a:lstStyle/>
          <a:p>
            <a:pPr defTabSz="457200" eaLnBrk="1" fontAlgn="auto" hangingPunct="1">
              <a:lnSpc>
                <a:spcPct val="9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00">
                <a:solidFill>
                  <a:srgbClr val="000000"/>
                </a:solidFill>
              </a:rPr>
              <a:t>Solenoid yoke + Hadronic Calorimeter</a:t>
            </a:r>
          </a:p>
        </p:txBody>
      </p:sp>
      <p:sp>
        <p:nvSpPr>
          <p:cNvPr id="20567" name="TextBox 98"/>
          <p:cNvSpPr txBox="1">
            <a:spLocks noChangeArrowheads="1"/>
          </p:cNvSpPr>
          <p:nvPr/>
        </p:nvSpPr>
        <p:spPr bwMode="auto">
          <a:xfrm>
            <a:off x="4648200" y="4894262"/>
            <a:ext cx="4495800" cy="1158875"/>
          </a:xfrm>
          <a:prstGeom prst="rect">
            <a:avLst/>
          </a:prstGeom>
          <a:noFill/>
          <a:ln w="9525">
            <a:noFill/>
            <a:miter lim="800000"/>
            <a:headEnd/>
            <a:tailEnd/>
          </a:ln>
        </p:spPr>
        <p:txBody>
          <a:bodyPr>
            <a:spAutoFit/>
          </a:bodyPr>
          <a:lstStyle/>
          <a:p>
            <a:pPr algn="ctr" defTabSz="457200" eaLnBrk="1" fontAlgn="auto" hangingPunct="1">
              <a:spcBef>
                <a:spcPts val="0"/>
              </a:spcBef>
              <a:spcAft>
                <a:spcPts val="0"/>
              </a:spcAft>
            </a:pPr>
            <a:r>
              <a:rPr lang="en-US" sz="2000">
                <a:solidFill>
                  <a:srgbClr val="FF0000"/>
                </a:solidFill>
                <a:latin typeface="Candara" pitchFamily="34" charset="0"/>
              </a:rPr>
              <a:t>Very-forward detector</a:t>
            </a:r>
          </a:p>
          <a:p>
            <a:pPr defTabSz="457200" eaLnBrk="1" fontAlgn="auto" hangingPunct="1">
              <a:spcBef>
                <a:spcPts val="0"/>
              </a:spcBef>
              <a:spcAft>
                <a:spcPts val="0"/>
              </a:spcAft>
            </a:pPr>
            <a:r>
              <a:rPr lang="en-US" sz="1800">
                <a:solidFill>
                  <a:prstClr val="black"/>
                </a:solidFill>
                <a:latin typeface="Candara" pitchFamily="34" charset="0"/>
              </a:rPr>
              <a:t>Large dipole bend @ 20 meter from IP </a:t>
            </a:r>
            <a:br>
              <a:rPr lang="en-US" sz="1800">
                <a:solidFill>
                  <a:prstClr val="black"/>
                </a:solidFill>
                <a:latin typeface="Candara" pitchFamily="34" charset="0"/>
              </a:rPr>
            </a:br>
            <a:r>
              <a:rPr lang="en-US" sz="1400">
                <a:solidFill>
                  <a:prstClr val="black"/>
                </a:solidFill>
                <a:latin typeface="Candara" pitchFamily="34" charset="0"/>
              </a:rPr>
              <a:t>(to correct the 50 mr ion horizontal crossing angle)</a:t>
            </a:r>
            <a:r>
              <a:rPr lang="en-US" sz="1800">
                <a:solidFill>
                  <a:prstClr val="black"/>
                </a:solidFill>
                <a:latin typeface="Candara" pitchFamily="34" charset="0"/>
              </a:rPr>
              <a:t> allows for </a:t>
            </a:r>
            <a:r>
              <a:rPr lang="en-US" sz="1800" b="1">
                <a:solidFill>
                  <a:srgbClr val="FF0000"/>
                </a:solidFill>
                <a:latin typeface="Candara" pitchFamily="34" charset="0"/>
              </a:rPr>
              <a:t>very-small angle detection (&lt;0.3</a:t>
            </a:r>
            <a:r>
              <a:rPr lang="en-US" sz="1800" b="1" baseline="30000">
                <a:solidFill>
                  <a:srgbClr val="FF0000"/>
                </a:solidFill>
                <a:latin typeface="Candara" pitchFamily="34" charset="0"/>
              </a:rPr>
              <a:t>o</a:t>
            </a:r>
            <a:r>
              <a:rPr lang="en-US" sz="1800" b="1">
                <a:solidFill>
                  <a:srgbClr val="FF0000"/>
                </a:solidFill>
                <a:latin typeface="Candara" pitchFamily="34" charset="0"/>
              </a:rPr>
              <a:t>)</a:t>
            </a:r>
            <a:endParaRPr lang="en-US" sz="1800">
              <a:solidFill>
                <a:prstClr val="black"/>
              </a:solidFill>
              <a:latin typeface="Candara" pitchFamily="34" charset="0"/>
            </a:endParaRPr>
          </a:p>
        </p:txBody>
      </p:sp>
      <p:sp>
        <p:nvSpPr>
          <p:cNvPr id="20568" name="Rectangle 88"/>
          <p:cNvSpPr>
            <a:spLocks noGrp="1" noChangeArrowheads="1"/>
          </p:cNvSpPr>
          <p:nvPr>
            <p:ph type="title" idx="4294967295"/>
          </p:nvPr>
        </p:nvSpPr>
        <p:spPr>
          <a:xfrm>
            <a:off x="228600" y="152400"/>
            <a:ext cx="8610600" cy="533400"/>
          </a:xfrm>
        </p:spPr>
        <p:txBody>
          <a:bodyPr>
            <a:normAutofit fontScale="90000"/>
          </a:bodyPr>
          <a:lstStyle/>
          <a:p>
            <a:pPr eaLnBrk="1" hangingPunct="1"/>
            <a:r>
              <a:rPr lang="en-US" sz="6000" b="1" dirty="0" smtClean="0">
                <a:solidFill>
                  <a:srgbClr val="CC0099"/>
                </a:solidFill>
                <a:effectLst>
                  <a:outerShdw blurRad="38100" dist="38100" dir="2700000" algn="tl">
                    <a:srgbClr val="000000">
                      <a:alpha val="43137"/>
                    </a:srgbClr>
                  </a:outerShdw>
                </a:effectLst>
                <a:latin typeface="+mn-lt"/>
                <a:ea typeface="ＭＳ Ｐゴシック" pitchFamily="34" charset="-128"/>
                <a:cs typeface="Arial" charset="0"/>
              </a:rPr>
              <a:t>Full</a:t>
            </a:r>
            <a:r>
              <a:rPr lang="en-US" b="1" dirty="0" smtClean="0">
                <a:solidFill>
                  <a:srgbClr val="FF0000"/>
                </a:solidFill>
                <a:latin typeface="+mn-lt"/>
                <a:ea typeface="ＭＳ Ｐゴシック" pitchFamily="34" charset="-128"/>
                <a:cs typeface="Arial" charset="0"/>
              </a:rPr>
              <a:t> </a:t>
            </a:r>
            <a:r>
              <a:rPr lang="en-US" sz="4000" b="1" dirty="0" smtClean="0">
                <a:solidFill>
                  <a:srgbClr val="FF0000"/>
                </a:solidFill>
                <a:latin typeface="+mn-lt"/>
                <a:ea typeface="ＭＳ Ｐゴシック" pitchFamily="34" charset="-128"/>
                <a:cs typeface="Arial" charset="0"/>
              </a:rPr>
              <a:t>Acceptance Detector</a:t>
            </a:r>
          </a:p>
        </p:txBody>
      </p:sp>
      <p:grpSp>
        <p:nvGrpSpPr>
          <p:cNvPr id="2" name="Group 92"/>
          <p:cNvGrpSpPr>
            <a:grpSpLocks/>
          </p:cNvGrpSpPr>
          <p:nvPr/>
        </p:nvGrpSpPr>
        <p:grpSpPr bwMode="auto">
          <a:xfrm>
            <a:off x="2133600" y="762000"/>
            <a:ext cx="3733800" cy="400050"/>
            <a:chOff x="2133600" y="381000"/>
            <a:chExt cx="3733800" cy="400110"/>
          </a:xfrm>
        </p:grpSpPr>
        <p:cxnSp>
          <p:nvCxnSpPr>
            <p:cNvPr id="20571" name="Straight Arrow Connector 90"/>
            <p:cNvCxnSpPr>
              <a:cxnSpLocks noChangeShapeType="1"/>
            </p:cNvCxnSpPr>
            <p:nvPr/>
          </p:nvCxnSpPr>
          <p:spPr bwMode="auto">
            <a:xfrm>
              <a:off x="2133600" y="762000"/>
              <a:ext cx="3733800" cy="1588"/>
            </a:xfrm>
            <a:prstGeom prst="straightConnector1">
              <a:avLst/>
            </a:prstGeom>
            <a:noFill/>
            <a:ln w="44450">
              <a:solidFill>
                <a:srgbClr val="FF0000"/>
              </a:solidFill>
              <a:round/>
              <a:headEnd type="arrow" w="lg" len="lg"/>
              <a:tailEnd type="arrow" w="lg" len="lg"/>
            </a:ln>
          </p:spPr>
        </p:cxnSp>
        <p:sp>
          <p:nvSpPr>
            <p:cNvPr id="20572" name="TextBox 91"/>
            <p:cNvSpPr txBox="1">
              <a:spLocks noChangeArrowheads="1"/>
            </p:cNvSpPr>
            <p:nvPr/>
          </p:nvSpPr>
          <p:spPr bwMode="auto">
            <a:xfrm>
              <a:off x="3352800" y="381000"/>
              <a:ext cx="1182410" cy="400110"/>
            </a:xfrm>
            <a:prstGeom prst="rect">
              <a:avLst/>
            </a:prstGeom>
            <a:noFill/>
            <a:ln w="9525">
              <a:noFill/>
              <a:miter lim="800000"/>
              <a:headEnd/>
              <a:tailEnd/>
            </a:ln>
          </p:spPr>
          <p:txBody>
            <a:bodyPr wrap="none">
              <a:spAutoFit/>
            </a:bodyPr>
            <a:lstStyle/>
            <a:p>
              <a:pPr defTabSz="457200" eaLnBrk="1" fontAlgn="auto" hangingPunct="1">
                <a:spcBef>
                  <a:spcPts val="0"/>
                </a:spcBef>
                <a:spcAft>
                  <a:spcPts val="0"/>
                </a:spcAft>
              </a:pPr>
              <a:r>
                <a:rPr lang="en-US" sz="2000">
                  <a:solidFill>
                    <a:srgbClr val="0000FF"/>
                  </a:solidFill>
                  <a:cs typeface="Arial" charset="0"/>
                </a:rPr>
                <a:t>7 meters</a:t>
              </a:r>
            </a:p>
          </p:txBody>
        </p:sp>
      </p:grpSp>
      <p:sp>
        <p:nvSpPr>
          <p:cNvPr id="92" name="Oval 91"/>
          <p:cNvSpPr/>
          <p:nvPr/>
        </p:nvSpPr>
        <p:spPr>
          <a:xfrm>
            <a:off x="4724400" y="1371600"/>
            <a:ext cx="838200" cy="457200"/>
          </a:xfrm>
          <a:prstGeom prst="ellipse">
            <a:avLst/>
          </a:prstGeom>
          <a:no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srgbClr val="CC0099"/>
              </a:solidFill>
            </a:endParaRP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685800" y="0"/>
            <a:ext cx="7772400" cy="685800"/>
          </a:xfrm>
        </p:spPr>
        <p:txBody>
          <a:bodyPr/>
          <a:lstStyle/>
          <a:p>
            <a:r>
              <a:rPr lang="en-US" sz="4000" b="1" dirty="0">
                <a:solidFill>
                  <a:srgbClr val="FF0000"/>
                </a:solidFill>
                <a:latin typeface="+mn-lt"/>
              </a:rPr>
              <a:t>Optimized </a:t>
            </a:r>
            <a:r>
              <a:rPr lang="en-US" sz="4000" b="1" dirty="0" smtClean="0">
                <a:solidFill>
                  <a:srgbClr val="FF0000"/>
                </a:solidFill>
                <a:latin typeface="+mn-lt"/>
              </a:rPr>
              <a:t>Final Focusing Block</a:t>
            </a:r>
            <a:endParaRPr lang="ru-RU" sz="4000" b="1" dirty="0">
              <a:solidFill>
                <a:srgbClr val="FF0000"/>
              </a:solidFill>
              <a:latin typeface="+mn-lt"/>
            </a:endParaRPr>
          </a:p>
        </p:txBody>
      </p:sp>
      <p:sp>
        <p:nvSpPr>
          <p:cNvPr id="165891" name="Rectangle 3"/>
          <p:cNvSpPr>
            <a:spLocks noGrp="1" noChangeArrowheads="1"/>
          </p:cNvSpPr>
          <p:nvPr>
            <p:ph type="body" idx="1"/>
          </p:nvPr>
        </p:nvSpPr>
        <p:spPr>
          <a:xfrm>
            <a:off x="533400" y="808038"/>
            <a:ext cx="8229600" cy="4525962"/>
          </a:xfrm>
          <a:noFill/>
          <a:ln/>
        </p:spPr>
        <p:txBody>
          <a:bodyPr/>
          <a:lstStyle/>
          <a:p>
            <a:pPr>
              <a:spcBef>
                <a:spcPct val="10000"/>
              </a:spcBef>
            </a:pPr>
            <a:r>
              <a:rPr lang="en-US" sz="1600" dirty="0"/>
              <a:t>Distance from the IP to the first quad = 7 m</a:t>
            </a:r>
          </a:p>
          <a:p>
            <a:pPr>
              <a:spcBef>
                <a:spcPct val="10000"/>
              </a:spcBef>
            </a:pPr>
            <a:r>
              <a:rPr lang="en-US" sz="1600" dirty="0" err="1"/>
              <a:t>Quadrupole</a:t>
            </a:r>
            <a:r>
              <a:rPr lang="en-US" sz="1600" dirty="0"/>
              <a:t> lengths: L</a:t>
            </a:r>
            <a:r>
              <a:rPr lang="en-US" sz="1600" baseline="-25000" dirty="0"/>
              <a:t>1</a:t>
            </a:r>
            <a:r>
              <a:rPr lang="en-US" sz="1600" dirty="0"/>
              <a:t> = 1.2 m, L</a:t>
            </a:r>
            <a:r>
              <a:rPr lang="en-US" sz="1600" baseline="-25000" dirty="0"/>
              <a:t>2</a:t>
            </a:r>
            <a:r>
              <a:rPr lang="en-US" sz="1600" dirty="0"/>
              <a:t> = 2.4 m, L</a:t>
            </a:r>
            <a:r>
              <a:rPr lang="en-US" sz="1600" baseline="-25000" dirty="0"/>
              <a:t>3</a:t>
            </a:r>
            <a:r>
              <a:rPr lang="en-US" sz="1600" dirty="0"/>
              <a:t> = 1.2 m</a:t>
            </a:r>
          </a:p>
          <a:p>
            <a:pPr>
              <a:spcBef>
                <a:spcPct val="10000"/>
              </a:spcBef>
            </a:pPr>
            <a:r>
              <a:rPr lang="en-US" sz="1600" dirty="0">
                <a:sym typeface="Symbol" pitchFamily="18" charset="2"/>
              </a:rPr>
              <a:t>Quad strengths @ 100 GeV/c: Q</a:t>
            </a:r>
            <a:r>
              <a:rPr lang="en-US" sz="1600" baseline="-25000" dirty="0">
                <a:sym typeface="Symbol" pitchFamily="18" charset="2"/>
              </a:rPr>
              <a:t>1</a:t>
            </a:r>
            <a:r>
              <a:rPr lang="en-US" sz="1600" dirty="0">
                <a:sym typeface="Symbol" pitchFamily="18" charset="2"/>
              </a:rPr>
              <a:t> = -79.7 T/m, Q</a:t>
            </a:r>
            <a:r>
              <a:rPr lang="en-US" sz="1600" baseline="-25000" dirty="0">
                <a:sym typeface="Symbol" pitchFamily="18" charset="2"/>
              </a:rPr>
              <a:t>2</a:t>
            </a:r>
            <a:r>
              <a:rPr lang="en-US" sz="1600" dirty="0">
                <a:sym typeface="Symbol" pitchFamily="18" charset="2"/>
              </a:rPr>
              <a:t> = 41.3 T/m, Q</a:t>
            </a:r>
            <a:r>
              <a:rPr lang="en-US" sz="1600" baseline="-25000" dirty="0">
                <a:sym typeface="Symbol" pitchFamily="18" charset="2"/>
              </a:rPr>
              <a:t>3</a:t>
            </a:r>
            <a:r>
              <a:rPr lang="en-US" sz="1600" dirty="0">
                <a:sym typeface="Symbol" pitchFamily="18" charset="2"/>
              </a:rPr>
              <a:t> = -23.6 T/m</a:t>
            </a:r>
          </a:p>
        </p:txBody>
      </p:sp>
      <p:sp>
        <p:nvSpPr>
          <p:cNvPr id="165892" name="Line 4"/>
          <p:cNvSpPr>
            <a:spLocks noChangeShapeType="1"/>
          </p:cNvSpPr>
          <p:nvPr/>
        </p:nvSpPr>
        <p:spPr bwMode="auto">
          <a:xfrm flipV="1">
            <a:off x="1422400" y="4191000"/>
            <a:ext cx="762000" cy="1676400"/>
          </a:xfrm>
          <a:prstGeom prst="line">
            <a:avLst/>
          </a:prstGeom>
          <a:noFill/>
          <a:ln w="19050">
            <a:solidFill>
              <a:schemeClr val="tx1"/>
            </a:solidFill>
            <a:round/>
            <a:headEnd type="stealth" w="med" len="lg"/>
            <a:tailEnd/>
          </a:ln>
          <a:effectLst/>
        </p:spPr>
        <p:txBody>
          <a:bodyPr/>
          <a:lstStyle/>
          <a:p>
            <a:endParaRPr lang="en-US"/>
          </a:p>
        </p:txBody>
      </p:sp>
      <p:graphicFrame>
        <p:nvGraphicFramePr>
          <p:cNvPr id="165893" name="Object 5"/>
          <p:cNvGraphicFramePr>
            <a:graphicFrameLocks noChangeAspect="1"/>
          </p:cNvGraphicFramePr>
          <p:nvPr/>
        </p:nvGraphicFramePr>
        <p:xfrm>
          <a:off x="1752600" y="3467100"/>
          <a:ext cx="1184275" cy="723900"/>
        </p:xfrm>
        <a:graphic>
          <a:graphicData uri="http://schemas.openxmlformats.org/presentationml/2006/ole">
            <p:oleObj spid="_x0000_s3074" name="Equation" r:id="rId3" imgW="736560" imgH="457200" progId="Equation.DSMT4">
              <p:embed/>
            </p:oleObj>
          </a:graphicData>
        </a:graphic>
      </p:graphicFrame>
      <p:pic>
        <p:nvPicPr>
          <p:cNvPr id="165895" name="Picture 7" descr="meic_p_ring-8-ffb"/>
          <p:cNvPicPr>
            <a:picLocks noChangeAspect="1" noChangeArrowheads="1"/>
          </p:cNvPicPr>
          <p:nvPr/>
        </p:nvPicPr>
        <p:blipFill>
          <a:blip r:embed="rId4" cstate="print"/>
          <a:srcRect/>
          <a:stretch>
            <a:fillRect/>
          </a:stretch>
        </p:blipFill>
        <p:spPr bwMode="auto">
          <a:xfrm>
            <a:off x="228600" y="2009775"/>
            <a:ext cx="5667375" cy="4391025"/>
          </a:xfrm>
          <a:prstGeom prst="rect">
            <a:avLst/>
          </a:prstGeom>
          <a:noFill/>
        </p:spPr>
      </p:pic>
      <p:sp>
        <p:nvSpPr>
          <p:cNvPr id="8" name="TextBox 7"/>
          <p:cNvSpPr txBox="1"/>
          <p:nvPr/>
        </p:nvSpPr>
        <p:spPr>
          <a:xfrm>
            <a:off x="6172200" y="1905000"/>
            <a:ext cx="2590800" cy="830997"/>
          </a:xfrm>
          <a:prstGeom prst="rect">
            <a:avLst/>
          </a:prstGeom>
          <a:noFill/>
        </p:spPr>
        <p:txBody>
          <a:bodyPr wrap="square" rtlCol="0">
            <a:spAutoFit/>
          </a:bodyPr>
          <a:lstStyle/>
          <a:p>
            <a:r>
              <a:rPr lang="en-US" sz="1600" dirty="0" smtClean="0">
                <a:latin typeface="+mn-lt"/>
              </a:rPr>
              <a:t>Quad aperture = Field at the pole tip / </a:t>
            </a:r>
            <a:r>
              <a:rPr lang="en-US" sz="1600" dirty="0" smtClean="0">
                <a:latin typeface="+mn-lt"/>
              </a:rPr>
              <a:t>maximum field gradient</a:t>
            </a:r>
            <a:r>
              <a:rPr lang="en-US" sz="1200" dirty="0" smtClean="0">
                <a:latin typeface="+mn-lt"/>
              </a:rPr>
              <a:t> (@ 100 GeV)</a:t>
            </a:r>
            <a:endParaRPr lang="en-US" sz="1200" dirty="0" smtClean="0">
              <a:latin typeface="+mn-lt"/>
            </a:endParaRPr>
          </a:p>
        </p:txBody>
      </p:sp>
      <p:sp>
        <p:nvSpPr>
          <p:cNvPr id="9" name="TextBox 8"/>
          <p:cNvSpPr txBox="1"/>
          <p:nvPr/>
        </p:nvSpPr>
        <p:spPr>
          <a:xfrm>
            <a:off x="6324600" y="6260068"/>
            <a:ext cx="1087157" cy="369332"/>
          </a:xfrm>
          <a:prstGeom prst="rect">
            <a:avLst/>
          </a:prstGeom>
          <a:noFill/>
        </p:spPr>
        <p:txBody>
          <a:bodyPr wrap="none" rtlCol="0">
            <a:spAutoFit/>
          </a:bodyPr>
          <a:lstStyle/>
          <a:p>
            <a:r>
              <a:rPr lang="en-US" baseline="30000" dirty="0" smtClean="0"/>
              <a:t>2</a:t>
            </a:r>
            <a:r>
              <a:rPr lang="en-US" dirty="0" smtClean="0"/>
              <a:t>H beam</a:t>
            </a:r>
            <a:endParaRPr lang="en-US" dirty="0"/>
          </a:p>
        </p:txBody>
      </p:sp>
      <p:cxnSp>
        <p:nvCxnSpPr>
          <p:cNvPr id="11" name="Straight Arrow Connector 10"/>
          <p:cNvCxnSpPr>
            <a:stCxn id="9" idx="0"/>
          </p:cNvCxnSpPr>
          <p:nvPr/>
        </p:nvCxnSpPr>
        <p:spPr>
          <a:xfrm rot="5400000" flipH="1" flipV="1">
            <a:off x="6704855" y="5954524"/>
            <a:ext cx="468868" cy="1422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4" descr="dxmax_vs_dpop_60gevoc"/>
          <p:cNvPicPr>
            <a:picLocks noChangeArrowheads="1"/>
          </p:cNvPicPr>
          <p:nvPr/>
        </p:nvPicPr>
        <p:blipFill>
          <a:blip r:embed="rId5" cstate="print"/>
          <a:srcRect/>
          <a:stretch>
            <a:fillRect/>
          </a:stretch>
        </p:blipFill>
        <p:spPr bwMode="auto">
          <a:xfrm>
            <a:off x="5792787" y="2743200"/>
            <a:ext cx="3198813" cy="36576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0" y="0"/>
            <a:ext cx="9144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rgbClr val="FF0000"/>
                </a:solidFill>
                <a:effectLst/>
                <a:uLnTx/>
                <a:uFillTx/>
                <a:latin typeface="+mn-lt"/>
                <a:ea typeface="+mj-ea"/>
                <a:cs typeface="+mj-cs"/>
              </a:rPr>
              <a:t>Optimized FFB Acceptance</a:t>
            </a:r>
            <a:endParaRPr kumimoji="0" lang="en-US" sz="4000" b="1" i="0" u="none" strike="noStrike" kern="0" cap="none" spc="0" normalizeH="0" baseline="0" noProof="0" dirty="0">
              <a:ln>
                <a:noFill/>
              </a:ln>
              <a:solidFill>
                <a:srgbClr val="FF0000"/>
              </a:solidFill>
              <a:effectLst/>
              <a:uLnTx/>
              <a:uFillTx/>
              <a:latin typeface="+mn-lt"/>
              <a:ea typeface="+mj-ea"/>
              <a:cs typeface="+mj-cs"/>
            </a:endParaRPr>
          </a:p>
        </p:txBody>
      </p:sp>
      <p:pic>
        <p:nvPicPr>
          <p:cNvPr id="3" name="Picture 8" descr="sigmaP_sigmaXp_i_06T"/>
          <p:cNvPicPr>
            <a:picLocks noChangeAspect="1" noChangeArrowheads="1"/>
          </p:cNvPicPr>
          <p:nvPr/>
        </p:nvPicPr>
        <p:blipFill>
          <a:blip r:embed="rId2" cstate="print"/>
          <a:srcRect/>
          <a:stretch>
            <a:fillRect/>
          </a:stretch>
        </p:blipFill>
        <p:spPr bwMode="auto">
          <a:xfrm>
            <a:off x="152400" y="1524000"/>
            <a:ext cx="2741613" cy="2643188"/>
          </a:xfrm>
          <a:prstGeom prst="rect">
            <a:avLst/>
          </a:prstGeom>
          <a:noFill/>
        </p:spPr>
      </p:pic>
      <p:pic>
        <p:nvPicPr>
          <p:cNvPr id="4" name="Picture 10" descr="sigmaP_sigmaXp_i_09T"/>
          <p:cNvPicPr>
            <a:picLocks noChangeAspect="1" noChangeArrowheads="1"/>
          </p:cNvPicPr>
          <p:nvPr/>
        </p:nvPicPr>
        <p:blipFill>
          <a:blip r:embed="rId3" cstate="print"/>
          <a:srcRect/>
          <a:stretch>
            <a:fillRect/>
          </a:stretch>
        </p:blipFill>
        <p:spPr bwMode="auto">
          <a:xfrm>
            <a:off x="3149600" y="1524000"/>
            <a:ext cx="2741613" cy="2643188"/>
          </a:xfrm>
          <a:prstGeom prst="rect">
            <a:avLst/>
          </a:prstGeom>
          <a:noFill/>
        </p:spPr>
      </p:pic>
      <p:pic>
        <p:nvPicPr>
          <p:cNvPr id="5" name="Picture 12" descr="sigmaP_sigmaXp_i_12T"/>
          <p:cNvPicPr>
            <a:picLocks noChangeAspect="1" noChangeArrowheads="1"/>
          </p:cNvPicPr>
          <p:nvPr/>
        </p:nvPicPr>
        <p:blipFill>
          <a:blip r:embed="rId4" cstate="print"/>
          <a:srcRect/>
          <a:stretch>
            <a:fillRect/>
          </a:stretch>
        </p:blipFill>
        <p:spPr bwMode="auto">
          <a:xfrm>
            <a:off x="6173788" y="1524000"/>
            <a:ext cx="2741612" cy="2643188"/>
          </a:xfrm>
          <a:prstGeom prst="rect">
            <a:avLst/>
          </a:prstGeom>
          <a:noFill/>
        </p:spPr>
      </p:pic>
      <p:sp>
        <p:nvSpPr>
          <p:cNvPr id="6" name="Text Box 7"/>
          <p:cNvSpPr txBox="1">
            <a:spLocks noChangeArrowheads="1"/>
          </p:cNvSpPr>
          <p:nvPr/>
        </p:nvSpPr>
        <p:spPr bwMode="auto">
          <a:xfrm>
            <a:off x="1219200" y="1249362"/>
            <a:ext cx="958850" cy="396875"/>
          </a:xfrm>
          <a:prstGeom prst="rect">
            <a:avLst/>
          </a:prstGeom>
          <a:noFill/>
          <a:ln w="9525">
            <a:noFill/>
            <a:miter lim="800000"/>
            <a:headEnd/>
            <a:tailEnd/>
          </a:ln>
          <a:effectLst/>
        </p:spPr>
        <p:txBody>
          <a:bodyPr wrap="none">
            <a:spAutoFit/>
          </a:bodyPr>
          <a:lstStyle/>
          <a:p>
            <a:r>
              <a:rPr lang="en-US" sz="2000" b="1">
                <a:latin typeface="Arial Narrow" pitchFamily="34" charset="0"/>
              </a:rPr>
              <a:t>6 T max</a:t>
            </a:r>
            <a:endParaRPr lang="ru-RU" sz="2000" b="1">
              <a:latin typeface="Arial Narrow" pitchFamily="34" charset="0"/>
            </a:endParaRPr>
          </a:p>
        </p:txBody>
      </p:sp>
      <p:sp>
        <p:nvSpPr>
          <p:cNvPr id="7" name="Text Box 14"/>
          <p:cNvSpPr txBox="1">
            <a:spLocks noChangeArrowheads="1"/>
          </p:cNvSpPr>
          <p:nvPr/>
        </p:nvSpPr>
        <p:spPr bwMode="auto">
          <a:xfrm>
            <a:off x="4210050" y="1246187"/>
            <a:ext cx="958850" cy="396875"/>
          </a:xfrm>
          <a:prstGeom prst="rect">
            <a:avLst/>
          </a:prstGeom>
          <a:noFill/>
          <a:ln w="9525">
            <a:noFill/>
            <a:miter lim="800000"/>
            <a:headEnd/>
            <a:tailEnd/>
          </a:ln>
          <a:effectLst/>
        </p:spPr>
        <p:txBody>
          <a:bodyPr wrap="none">
            <a:spAutoFit/>
          </a:bodyPr>
          <a:lstStyle/>
          <a:p>
            <a:r>
              <a:rPr lang="en-US" sz="2000" b="1">
                <a:latin typeface="Arial Narrow" pitchFamily="34" charset="0"/>
              </a:rPr>
              <a:t>9 T max</a:t>
            </a:r>
            <a:endParaRPr lang="ru-RU" sz="2000" b="1">
              <a:latin typeface="Arial Narrow" pitchFamily="34" charset="0"/>
            </a:endParaRPr>
          </a:p>
        </p:txBody>
      </p:sp>
      <p:sp>
        <p:nvSpPr>
          <p:cNvPr id="8" name="Text Box 15"/>
          <p:cNvSpPr txBox="1">
            <a:spLocks noChangeArrowheads="1"/>
          </p:cNvSpPr>
          <p:nvPr/>
        </p:nvSpPr>
        <p:spPr bwMode="auto">
          <a:xfrm>
            <a:off x="7162800" y="1249362"/>
            <a:ext cx="1074738" cy="396875"/>
          </a:xfrm>
          <a:prstGeom prst="rect">
            <a:avLst/>
          </a:prstGeom>
          <a:noFill/>
          <a:ln w="9525">
            <a:noFill/>
            <a:miter lim="800000"/>
            <a:headEnd/>
            <a:tailEnd/>
          </a:ln>
          <a:effectLst/>
        </p:spPr>
        <p:txBody>
          <a:bodyPr wrap="none">
            <a:spAutoFit/>
          </a:bodyPr>
          <a:lstStyle/>
          <a:p>
            <a:r>
              <a:rPr lang="en-US" sz="2000" b="1">
                <a:latin typeface="Arial Narrow" pitchFamily="34" charset="0"/>
              </a:rPr>
              <a:t>12 T max</a:t>
            </a:r>
            <a:endParaRPr lang="ru-RU" sz="2000" b="1">
              <a:latin typeface="Arial Narrow" pitchFamily="34" charset="0"/>
            </a:endParaRPr>
          </a:p>
        </p:txBody>
      </p:sp>
      <p:pic>
        <p:nvPicPr>
          <p:cNvPr id="12" name="Picture 13" descr="sigmaXp_sigmaYp_i_neut_06T"/>
          <p:cNvPicPr>
            <a:picLocks noChangeAspect="1" noChangeArrowheads="1"/>
          </p:cNvPicPr>
          <p:nvPr/>
        </p:nvPicPr>
        <p:blipFill>
          <a:blip r:embed="rId5" cstate="print"/>
          <a:srcRect/>
          <a:stretch>
            <a:fillRect/>
          </a:stretch>
        </p:blipFill>
        <p:spPr bwMode="auto">
          <a:xfrm>
            <a:off x="139700" y="4138613"/>
            <a:ext cx="2741613" cy="2643187"/>
          </a:xfrm>
          <a:prstGeom prst="rect">
            <a:avLst/>
          </a:prstGeom>
          <a:noFill/>
        </p:spPr>
      </p:pic>
      <p:pic>
        <p:nvPicPr>
          <p:cNvPr id="13" name="Picture 14" descr="sigmaXp_sigmaYp_i_neut_09T"/>
          <p:cNvPicPr>
            <a:picLocks noChangeAspect="1" noChangeArrowheads="1"/>
          </p:cNvPicPr>
          <p:nvPr/>
        </p:nvPicPr>
        <p:blipFill>
          <a:blip r:embed="rId6" cstate="print"/>
          <a:srcRect/>
          <a:stretch>
            <a:fillRect/>
          </a:stretch>
        </p:blipFill>
        <p:spPr bwMode="auto">
          <a:xfrm>
            <a:off x="3124200" y="4114800"/>
            <a:ext cx="2741613" cy="2643188"/>
          </a:xfrm>
          <a:prstGeom prst="rect">
            <a:avLst/>
          </a:prstGeom>
          <a:noFill/>
        </p:spPr>
      </p:pic>
      <p:pic>
        <p:nvPicPr>
          <p:cNvPr id="14" name="Picture 15" descr="sigmaXp_sigmaYp_i_neut_12T"/>
          <p:cNvPicPr>
            <a:picLocks noChangeAspect="1" noChangeArrowheads="1"/>
          </p:cNvPicPr>
          <p:nvPr/>
        </p:nvPicPr>
        <p:blipFill>
          <a:blip r:embed="rId7" cstate="print"/>
          <a:srcRect/>
          <a:stretch>
            <a:fillRect/>
          </a:stretch>
        </p:blipFill>
        <p:spPr bwMode="auto">
          <a:xfrm>
            <a:off x="6172200" y="4138613"/>
            <a:ext cx="2741612" cy="2643187"/>
          </a:xfrm>
          <a:prstGeom prst="rect">
            <a:avLst/>
          </a:prstGeom>
          <a:noFill/>
        </p:spPr>
      </p:pic>
      <p:sp>
        <p:nvSpPr>
          <p:cNvPr id="15" name="TextBox 14"/>
          <p:cNvSpPr txBox="1"/>
          <p:nvPr/>
        </p:nvSpPr>
        <p:spPr>
          <a:xfrm>
            <a:off x="304800" y="533400"/>
            <a:ext cx="8534399" cy="830997"/>
          </a:xfrm>
          <a:prstGeom prst="rect">
            <a:avLst/>
          </a:prstGeom>
          <a:noFill/>
        </p:spPr>
        <p:txBody>
          <a:bodyPr wrap="square" rtlCol="0">
            <a:spAutoFit/>
          </a:bodyPr>
          <a:lstStyle/>
          <a:p>
            <a:r>
              <a:rPr lang="en-US" sz="1600" i="1" dirty="0" smtClean="0"/>
              <a:t>Blue region corresponds to angles smaller than 0.5 (1.0) degrees for 60 GeV protons, top (neutrons, bottom) and large momentum spread to account for e-A. If no red in square/circle, we have full acceptance</a:t>
            </a:r>
            <a:endParaRPr lang="en-US" sz="1600"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0" y="12700"/>
            <a:ext cx="9144000" cy="762000"/>
          </a:xfrm>
          <a:prstGeom prst="rect">
            <a:avLst/>
          </a:prstGeom>
          <a:noFill/>
          <a:ln w="9525">
            <a:noFill/>
            <a:miter lim="800000"/>
            <a:headEnd/>
            <a:tailEnd/>
          </a:ln>
        </p:spPr>
        <p:txBody>
          <a:bodyPr anchor="ctr"/>
          <a:lstStyle/>
          <a:p>
            <a:pPr algn="ctr"/>
            <a:r>
              <a:rPr lang="en-US" sz="3600" b="1" dirty="0" smtClean="0">
                <a:solidFill>
                  <a:srgbClr val="FF0000"/>
                </a:solidFill>
                <a:latin typeface="+mn-lt"/>
                <a:ea typeface="ＭＳ Ｐゴシック" pitchFamily="1" charset="-128"/>
              </a:rPr>
              <a:t>Summary for EIC</a:t>
            </a:r>
            <a:endParaRPr lang="en-US" sz="3600" b="1" dirty="0">
              <a:solidFill>
                <a:srgbClr val="FF0000"/>
              </a:solidFill>
              <a:latin typeface="+mn-lt"/>
              <a:ea typeface="ＭＳ Ｐゴシック" pitchFamily="1" charset="-128"/>
            </a:endParaRPr>
          </a:p>
        </p:txBody>
      </p:sp>
      <p:sp>
        <p:nvSpPr>
          <p:cNvPr id="3" name="Content Placeholder 2"/>
          <p:cNvSpPr>
            <a:spLocks noGrp="1"/>
          </p:cNvSpPr>
          <p:nvPr>
            <p:ph idx="1"/>
          </p:nvPr>
        </p:nvSpPr>
        <p:spPr>
          <a:xfrm>
            <a:off x="0" y="685800"/>
            <a:ext cx="9051792" cy="5694013"/>
          </a:xfrm>
        </p:spPr>
        <p:txBody>
          <a:bodyPr>
            <a:noAutofit/>
          </a:bodyPr>
          <a:lstStyle/>
          <a:p>
            <a:pPr marL="230188" indent="-230188"/>
            <a:r>
              <a:rPr lang="en-US" sz="1800" b="0" dirty="0" smtClean="0">
                <a:solidFill>
                  <a:schemeClr val="tx1"/>
                </a:solidFill>
              </a:rPr>
              <a:t>Close and frequent collaboration </a:t>
            </a:r>
            <a:r>
              <a:rPr lang="en-US" sz="1800" dirty="0" smtClean="0"/>
              <a:t>between accelerator and</a:t>
            </a:r>
            <a:r>
              <a:rPr lang="en-US" sz="1800" b="0" dirty="0" smtClean="0">
                <a:solidFill>
                  <a:schemeClr val="tx1"/>
                </a:solidFill>
              </a:rPr>
              <a:t> nuclear physicists regarding the machine, interaction region and detector requirements has taken place. </a:t>
            </a:r>
            <a:r>
              <a:rPr lang="en-US" sz="1800" dirty="0" smtClean="0">
                <a:solidFill>
                  <a:srgbClr val="000000"/>
                </a:solidFill>
                <a:ea typeface="MS PGothic" pitchFamily="34" charset="-128"/>
              </a:rPr>
              <a:t>The MEIC detector/IR design has concentrated on </a:t>
            </a:r>
            <a:r>
              <a:rPr lang="en-US" sz="1800" i="1" dirty="0" smtClean="0">
                <a:solidFill>
                  <a:srgbClr val="FF0000"/>
                </a:solidFill>
                <a:ea typeface="MS PGothic" pitchFamily="34" charset="-128"/>
              </a:rPr>
              <a:t>maximizing acceptance</a:t>
            </a:r>
            <a:r>
              <a:rPr lang="en-US" sz="1800" dirty="0" smtClean="0">
                <a:solidFill>
                  <a:srgbClr val="000000"/>
                </a:solidFill>
                <a:ea typeface="MS PGothic" pitchFamily="34" charset="-128"/>
              </a:rPr>
              <a:t> for deep exclusive processes and processes associated with very-forward going particles, over a </a:t>
            </a:r>
            <a:r>
              <a:rPr lang="en-US" sz="1800" dirty="0" smtClean="0">
                <a:solidFill>
                  <a:srgbClr val="FF3300"/>
                </a:solidFill>
                <a:ea typeface="MS PGothic" pitchFamily="34" charset="-128"/>
              </a:rPr>
              <a:t>wide range of proton energies </a:t>
            </a:r>
            <a:r>
              <a:rPr lang="en-US" sz="1800" dirty="0" smtClean="0">
                <a:solidFill>
                  <a:srgbClr val="000000"/>
                </a:solidFill>
                <a:ea typeface="MS PGothic" pitchFamily="34" charset="-128"/>
              </a:rPr>
              <a:t>(20-100 </a:t>
            </a:r>
            <a:r>
              <a:rPr lang="en-US" sz="1800" dirty="0" err="1" smtClean="0">
                <a:solidFill>
                  <a:srgbClr val="000000"/>
                </a:solidFill>
                <a:ea typeface="MS PGothic" pitchFamily="34" charset="-128"/>
              </a:rPr>
              <a:t>GeV</a:t>
            </a:r>
            <a:r>
              <a:rPr lang="en-US" sz="1800" dirty="0" smtClean="0">
                <a:solidFill>
                  <a:srgbClr val="000000"/>
                </a:solidFill>
                <a:ea typeface="MS PGothic" pitchFamily="34" charset="-128"/>
              </a:rPr>
              <a:t>).</a:t>
            </a:r>
            <a:endParaRPr lang="en-US" sz="1800" b="0" dirty="0" smtClean="0">
              <a:solidFill>
                <a:schemeClr val="tx1"/>
              </a:solidFill>
            </a:endParaRPr>
          </a:p>
          <a:p>
            <a:pPr marL="230188" indent="-230188">
              <a:buNone/>
            </a:pPr>
            <a:endParaRPr lang="en-US" sz="800" b="0" dirty="0" smtClean="0">
              <a:solidFill>
                <a:schemeClr val="tx1"/>
              </a:solidFill>
            </a:endParaRPr>
          </a:p>
          <a:p>
            <a:pPr marL="230188" indent="-230188"/>
            <a:r>
              <a:rPr lang="en-US" sz="1800" b="0" dirty="0" smtClean="0">
                <a:solidFill>
                  <a:schemeClr val="tx1"/>
                </a:solidFill>
              </a:rPr>
              <a:t>Potential ring layouts for MEIC, including  integrated interaction regions, have been made. Chromatic compensation for the baseline parameters has been achieved in the design. </a:t>
            </a:r>
            <a:r>
              <a:rPr lang="en-US" sz="1800" dirty="0" smtClean="0"/>
              <a:t>A</a:t>
            </a:r>
            <a:r>
              <a:rPr lang="en-US" sz="1800" b="0" dirty="0" smtClean="0">
                <a:solidFill>
                  <a:schemeClr val="tx1"/>
                </a:solidFill>
              </a:rPr>
              <a:t> remaining task is to quantify the dynamic </a:t>
            </a:r>
            <a:r>
              <a:rPr lang="en-US" sz="1800" b="0" dirty="0" smtClean="0">
                <a:solidFill>
                  <a:schemeClr val="tx1"/>
                </a:solidFill>
              </a:rPr>
              <a:t>aperture. </a:t>
            </a:r>
            <a:r>
              <a:rPr lang="en-US" sz="1800" b="0" dirty="0" smtClean="0">
                <a:solidFill>
                  <a:schemeClr val="tx1"/>
                </a:solidFill>
              </a:rPr>
              <a:t>Suitable electron and ion polarization schemes have been </a:t>
            </a:r>
            <a:r>
              <a:rPr lang="en-US" sz="1800" b="0" dirty="0" smtClean="0">
                <a:solidFill>
                  <a:schemeClr val="tx1"/>
                </a:solidFill>
              </a:rPr>
              <a:t>integrated.</a:t>
            </a:r>
            <a:endParaRPr lang="en-US" sz="1800" b="0" dirty="0" smtClean="0">
              <a:solidFill>
                <a:schemeClr val="tx1"/>
              </a:solidFill>
            </a:endParaRPr>
          </a:p>
          <a:p>
            <a:pPr marL="230188" indent="-230188">
              <a:buNone/>
            </a:pPr>
            <a:endParaRPr lang="en-US" sz="800" b="0" dirty="0" smtClean="0">
              <a:solidFill>
                <a:srgbClr val="000000"/>
              </a:solidFill>
              <a:ea typeface="MS PGothic" pitchFamily="34" charset="-128"/>
            </a:endParaRPr>
          </a:p>
          <a:p>
            <a:pPr marL="230188" indent="-230188"/>
            <a:r>
              <a:rPr lang="en-US" sz="1800" dirty="0" smtClean="0">
                <a:solidFill>
                  <a:srgbClr val="990099"/>
                </a:solidFill>
                <a:ea typeface="ＭＳ Ｐゴシック" pitchFamily="1" charset="-128"/>
              </a:rPr>
              <a:t>We have </a:t>
            </a:r>
            <a:r>
              <a:rPr lang="en-US" sz="1800" b="1" dirty="0" smtClean="0">
                <a:solidFill>
                  <a:srgbClr val="990099"/>
                </a:solidFill>
                <a:ea typeface="ＭＳ Ｐゴシック" pitchFamily="1" charset="-128"/>
              </a:rPr>
              <a:t>unique opportunities</a:t>
            </a:r>
            <a:r>
              <a:rPr lang="en-US" sz="1800" dirty="0" smtClean="0">
                <a:solidFill>
                  <a:srgbClr val="990099"/>
                </a:solidFill>
                <a:ea typeface="ＭＳ Ｐゴシック" pitchFamily="1" charset="-128"/>
              </a:rPr>
              <a:t> to make a (future textbook) breakthrough in nucleon structure and QCD dynamics, including:</a:t>
            </a:r>
          </a:p>
          <a:p>
            <a:pPr marL="630238" lvl="1" indent="-230188"/>
            <a:r>
              <a:rPr lang="en-US" sz="1600" dirty="0" smtClean="0">
                <a:ea typeface="ＭＳ Ｐゴシック" pitchFamily="1" charset="-128"/>
              </a:rPr>
              <a:t>the possibility to truly </a:t>
            </a:r>
            <a:r>
              <a:rPr lang="en-US" sz="1800" b="1" dirty="0" smtClean="0">
                <a:solidFill>
                  <a:srgbClr val="FF0000"/>
                </a:solidFill>
                <a:ea typeface="ＭＳ Ｐゴシック" pitchFamily="1" charset="-128"/>
              </a:rPr>
              <a:t>explore and image the nucleon</a:t>
            </a:r>
          </a:p>
          <a:p>
            <a:pPr marL="630238" lvl="1" indent="-230188"/>
            <a:r>
              <a:rPr lang="en-US" sz="1600" dirty="0" smtClean="0">
                <a:ea typeface="ＭＳ Ｐゴシック" pitchFamily="1" charset="-128"/>
              </a:rPr>
              <a:t>the possibility to study the role of </a:t>
            </a:r>
            <a:r>
              <a:rPr lang="en-US" sz="1800" b="1" dirty="0" smtClean="0">
                <a:solidFill>
                  <a:srgbClr val="FF0000"/>
                </a:solidFill>
                <a:ea typeface="ＭＳ Ｐゴシック" pitchFamily="1" charset="-128"/>
              </a:rPr>
              <a:t>gluons in structure and </a:t>
            </a:r>
            <a:r>
              <a:rPr lang="en-US" sz="1800" b="1" dirty="0" smtClean="0">
                <a:solidFill>
                  <a:srgbClr val="FF0000"/>
                </a:solidFill>
                <a:ea typeface="ＭＳ Ｐゴシック" pitchFamily="1" charset="-128"/>
              </a:rPr>
              <a:t>dynamics</a:t>
            </a:r>
          </a:p>
          <a:p>
            <a:pPr marL="630238" lvl="1" indent="-230188"/>
            <a:r>
              <a:rPr lang="en-US" sz="1600" dirty="0" smtClean="0">
                <a:ea typeface="ＭＳ Ｐゴシック" pitchFamily="1" charset="-128"/>
              </a:rPr>
              <a:t>t</a:t>
            </a:r>
            <a:r>
              <a:rPr lang="en-US" sz="1600" dirty="0" smtClean="0">
                <a:ea typeface="ＭＳ Ｐゴシック" pitchFamily="1" charset="-128"/>
              </a:rPr>
              <a:t>he possibility to study the emergence of hadrons from color charge</a:t>
            </a:r>
            <a:endParaRPr lang="en-US" sz="1600" dirty="0" smtClean="0">
              <a:ea typeface="ＭＳ Ｐゴシック" pitchFamily="1" charset="-128"/>
            </a:endParaRPr>
          </a:p>
          <a:p>
            <a:pPr marL="230188" indent="-230188">
              <a:buNone/>
            </a:pPr>
            <a:endParaRPr lang="en-US" sz="800" b="1" dirty="0" smtClean="0">
              <a:solidFill>
                <a:srgbClr val="FF0000"/>
              </a:solidFill>
              <a:ea typeface="ＭＳ Ｐゴシック" pitchFamily="1" charset="-128"/>
            </a:endParaRPr>
          </a:p>
          <a:p>
            <a:pPr marL="230188" indent="-230188"/>
            <a:r>
              <a:rPr lang="en-US" sz="1800" dirty="0" smtClean="0">
                <a:ea typeface="ＭＳ Ｐゴシック" pitchFamily="1" charset="-128"/>
              </a:rPr>
              <a:t>BNL and </a:t>
            </a:r>
            <a:r>
              <a:rPr lang="en-US" sz="1800" dirty="0" err="1" smtClean="0">
                <a:ea typeface="ＭＳ Ｐゴシック" pitchFamily="1" charset="-128"/>
              </a:rPr>
              <a:t>JLab</a:t>
            </a:r>
            <a:r>
              <a:rPr lang="en-US" sz="1800" dirty="0" smtClean="0">
                <a:ea typeface="ＭＳ Ｐゴシック" pitchFamily="1" charset="-128"/>
              </a:rPr>
              <a:t> management, and the EIC community, closely collaborate, and some convergence has occurred on performance deliverables in terms of energy and luminosity, detector design, and the EIC realization timeline. Nonetheless, differences remain in design approach, interaction region integration, and benchmark processes.</a:t>
            </a:r>
          </a:p>
          <a:p>
            <a:pPr marL="630238" lvl="1" indent="-230188"/>
            <a:endParaRPr lang="en-US" sz="1400" dirty="0" smtClean="0"/>
          </a:p>
          <a:p>
            <a:pPr marL="230188" indent="-230188">
              <a:buNone/>
            </a:pPr>
            <a:endParaRPr lang="en-US" sz="1800" b="0" dirty="0">
              <a:solidFill>
                <a:schemeClr val="tx1"/>
              </a:solidFill>
            </a:endParaRPr>
          </a:p>
        </p:txBody>
      </p:sp>
      <p:cxnSp>
        <p:nvCxnSpPr>
          <p:cNvPr id="5" name="Straight Arrow Connector 4"/>
          <p:cNvCxnSpPr/>
          <p:nvPr/>
        </p:nvCxnSpPr>
        <p:spPr>
          <a:xfrm rot="10800000">
            <a:off x="6934200" y="4418011"/>
            <a:ext cx="1371600" cy="1588"/>
          </a:xfrm>
          <a:prstGeom prst="straightConnector1">
            <a:avLst/>
          </a:prstGeom>
          <a:ln w="38100">
            <a:solidFill>
              <a:srgbClr val="F5C43B"/>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sivers_function_eic_u_kt.jpg"/>
          <p:cNvPicPr>
            <a:picLocks noChangeAspect="1"/>
          </p:cNvPicPr>
          <p:nvPr/>
        </p:nvPicPr>
        <p:blipFill>
          <a:blip r:embed="rId2" cstate="print"/>
          <a:stretch>
            <a:fillRect/>
          </a:stretch>
        </p:blipFill>
        <p:spPr>
          <a:xfrm rot="5400000">
            <a:off x="5415107" y="3317009"/>
            <a:ext cx="2674620" cy="3971475"/>
          </a:xfrm>
          <a:prstGeom prst="rect">
            <a:avLst/>
          </a:prstGeom>
        </p:spPr>
      </p:pic>
      <p:pic>
        <p:nvPicPr>
          <p:cNvPr id="34" name="Picture 3"/>
          <p:cNvPicPr>
            <a:picLocks noChangeAspect="1" noChangeArrowheads="1"/>
          </p:cNvPicPr>
          <p:nvPr/>
        </p:nvPicPr>
        <p:blipFill>
          <a:blip r:embed="rId3" cstate="print"/>
          <a:srcRect/>
          <a:stretch>
            <a:fillRect/>
          </a:stretch>
        </p:blipFill>
        <p:spPr bwMode="auto">
          <a:xfrm>
            <a:off x="914400" y="2790938"/>
            <a:ext cx="2605087" cy="1628662"/>
          </a:xfrm>
          <a:prstGeom prst="rect">
            <a:avLst/>
          </a:prstGeom>
          <a:noFill/>
          <a:ln w="9525">
            <a:noFill/>
            <a:miter lim="800000"/>
            <a:headEnd/>
            <a:tailEnd/>
          </a:ln>
        </p:spPr>
      </p:pic>
      <p:pic>
        <p:nvPicPr>
          <p:cNvPr id="52227" name="Picture 4" descr="gluon.jpg"/>
          <p:cNvPicPr>
            <a:picLocks noChangeAspect="1"/>
          </p:cNvPicPr>
          <p:nvPr/>
        </p:nvPicPr>
        <p:blipFill>
          <a:blip r:embed="rId4" cstate="print"/>
          <a:srcRect b="13681"/>
          <a:stretch>
            <a:fillRect/>
          </a:stretch>
        </p:blipFill>
        <p:spPr bwMode="auto">
          <a:xfrm>
            <a:off x="425450" y="914400"/>
            <a:ext cx="3460750" cy="1976438"/>
          </a:xfrm>
          <a:prstGeom prst="rect">
            <a:avLst/>
          </a:prstGeom>
          <a:noFill/>
          <a:ln w="9525">
            <a:noFill/>
            <a:miter lim="800000"/>
            <a:headEnd/>
            <a:tailEnd/>
          </a:ln>
        </p:spPr>
      </p:pic>
      <p:sp>
        <p:nvSpPr>
          <p:cNvPr id="25" name="Text Box 4"/>
          <p:cNvSpPr txBox="1">
            <a:spLocks noChangeArrowheads="1"/>
          </p:cNvSpPr>
          <p:nvPr/>
        </p:nvSpPr>
        <p:spPr bwMode="auto">
          <a:xfrm>
            <a:off x="3563938" y="100013"/>
            <a:ext cx="1811337" cy="584200"/>
          </a:xfrm>
          <a:prstGeom prst="rect">
            <a:avLst/>
          </a:prstGeom>
          <a:noFill/>
          <a:ln w="9525">
            <a:noFill/>
            <a:miter lim="800000"/>
            <a:headEnd/>
            <a:tailEnd/>
          </a:ln>
        </p:spPr>
        <p:txBody>
          <a:bodyPr wrap="none">
            <a:spAutoFit/>
          </a:bodyPr>
          <a:lstStyle/>
          <a:p>
            <a:pPr>
              <a:defRPr/>
            </a:pPr>
            <a:r>
              <a:rPr lang="en-US" sz="3200" dirty="0">
                <a:latin typeface="+mn-lt"/>
                <a:cs typeface="Arial" pitchFamily="34" charset="0"/>
              </a:rPr>
              <a:t>W</a:t>
            </a:r>
            <a:r>
              <a:rPr lang="en-US" sz="3200" baseline="30000" dirty="0">
                <a:latin typeface="+mn-lt"/>
                <a:cs typeface="Arial" pitchFamily="34" charset="0"/>
              </a:rPr>
              <a:t>u</a:t>
            </a:r>
            <a:r>
              <a:rPr lang="en-US" sz="3200" dirty="0">
                <a:latin typeface="+mn-lt"/>
                <a:cs typeface="Arial" pitchFamily="34" charset="0"/>
              </a:rPr>
              <a:t>(</a:t>
            </a:r>
            <a:r>
              <a:rPr lang="en-US" sz="3200" dirty="0" err="1">
                <a:latin typeface="+mn-lt"/>
                <a:cs typeface="Arial" pitchFamily="34" charset="0"/>
              </a:rPr>
              <a:t>x,</a:t>
            </a:r>
            <a:r>
              <a:rPr lang="en-US" sz="3200" b="1" dirty="0" err="1">
                <a:latin typeface="+mn-lt"/>
                <a:cs typeface="Arial" pitchFamily="34" charset="0"/>
              </a:rPr>
              <a:t>k</a:t>
            </a:r>
            <a:r>
              <a:rPr lang="en-US" sz="3200" dirty="0" err="1">
                <a:latin typeface="+mn-lt"/>
                <a:cs typeface="Arial" pitchFamily="34" charset="0"/>
              </a:rPr>
              <a:t>,</a:t>
            </a:r>
            <a:r>
              <a:rPr lang="en-US" sz="3200" b="1" dirty="0" err="1">
                <a:latin typeface="+mn-lt"/>
                <a:cs typeface="Arial" pitchFamily="34" charset="0"/>
              </a:rPr>
              <a:t>r</a:t>
            </a:r>
            <a:r>
              <a:rPr lang="en-US" sz="3200" dirty="0">
                <a:latin typeface="+mn-lt"/>
                <a:cs typeface="Arial" pitchFamily="34" charset="0"/>
              </a:rPr>
              <a:t>)</a:t>
            </a:r>
          </a:p>
        </p:txBody>
      </p:sp>
      <p:sp>
        <p:nvSpPr>
          <p:cNvPr id="27" name="Text Box 49"/>
          <p:cNvSpPr txBox="1">
            <a:spLocks noChangeArrowheads="1"/>
          </p:cNvSpPr>
          <p:nvPr/>
        </p:nvSpPr>
        <p:spPr bwMode="auto">
          <a:xfrm>
            <a:off x="0" y="-11113"/>
            <a:ext cx="3429000" cy="831851"/>
          </a:xfrm>
          <a:prstGeom prst="rect">
            <a:avLst/>
          </a:prstGeom>
          <a:noFill/>
          <a:ln w="9525">
            <a:noFill/>
            <a:miter lim="800000"/>
            <a:headEnd/>
            <a:tailEnd/>
          </a:ln>
        </p:spPr>
        <p:txBody>
          <a:bodyPr>
            <a:spAutoFit/>
          </a:bodyPr>
          <a:lstStyle/>
          <a:p>
            <a:pPr algn="ctr">
              <a:defRPr/>
            </a:pPr>
            <a:r>
              <a:rPr lang="en-US" sz="2400" b="1" dirty="0">
                <a:solidFill>
                  <a:srgbClr val="FF0000"/>
                </a:solidFill>
                <a:latin typeface="+mn-lt"/>
                <a:cs typeface="Arial" pitchFamily="34" charset="0"/>
              </a:rPr>
              <a:t>Towards a “3D” spin-flavor landscape</a:t>
            </a:r>
          </a:p>
        </p:txBody>
      </p:sp>
      <p:sp>
        <p:nvSpPr>
          <p:cNvPr id="28" name="Text Box 49"/>
          <p:cNvSpPr txBox="1">
            <a:spLocks noChangeArrowheads="1"/>
          </p:cNvSpPr>
          <p:nvPr/>
        </p:nvSpPr>
        <p:spPr bwMode="auto">
          <a:xfrm>
            <a:off x="5924550" y="153988"/>
            <a:ext cx="2911475" cy="461962"/>
          </a:xfrm>
          <a:prstGeom prst="rect">
            <a:avLst/>
          </a:prstGeom>
          <a:noFill/>
          <a:ln w="9525">
            <a:noFill/>
            <a:miter lim="800000"/>
            <a:headEnd/>
            <a:tailEnd/>
          </a:ln>
        </p:spPr>
        <p:txBody>
          <a:bodyPr>
            <a:spAutoFit/>
          </a:bodyPr>
          <a:lstStyle/>
          <a:p>
            <a:pPr algn="ctr">
              <a:defRPr/>
            </a:pPr>
            <a:r>
              <a:rPr lang="en-US" sz="2400" dirty="0">
                <a:latin typeface="+mn-lt"/>
                <a:cs typeface="Arial" pitchFamily="34" charset="0"/>
              </a:rPr>
              <a:t>(Wigner Function)</a:t>
            </a:r>
          </a:p>
        </p:txBody>
      </p:sp>
      <p:grpSp>
        <p:nvGrpSpPr>
          <p:cNvPr id="2" name="Group 37"/>
          <p:cNvGrpSpPr/>
          <p:nvPr/>
        </p:nvGrpSpPr>
        <p:grpSpPr>
          <a:xfrm>
            <a:off x="3505200" y="3886200"/>
            <a:ext cx="294464" cy="381000"/>
            <a:chOff x="4037806" y="4267994"/>
            <a:chExt cx="294464" cy="381000"/>
          </a:xfrm>
        </p:grpSpPr>
        <p:cxnSp>
          <p:nvCxnSpPr>
            <p:cNvPr id="36" name="Straight Arrow Connector 35"/>
            <p:cNvCxnSpPr/>
            <p:nvPr/>
          </p:nvCxnSpPr>
          <p:spPr>
            <a:xfrm rot="5400000">
              <a:off x="3848100" y="44577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038600" y="4278868"/>
              <a:ext cx="293670" cy="369332"/>
            </a:xfrm>
            <a:prstGeom prst="rect">
              <a:avLst/>
            </a:prstGeom>
            <a:noFill/>
          </p:spPr>
          <p:txBody>
            <a:bodyPr wrap="none" rtlCol="0">
              <a:spAutoFit/>
            </a:bodyPr>
            <a:lstStyle/>
            <a:p>
              <a:r>
                <a:rPr lang="en-US" dirty="0" smtClean="0"/>
                <a:t>t</a:t>
              </a:r>
              <a:endParaRPr lang="en-US" dirty="0"/>
            </a:p>
          </p:txBody>
        </p:sp>
      </p:grpSp>
      <p:sp>
        <p:nvSpPr>
          <p:cNvPr id="40" name="TextBox 39"/>
          <p:cNvSpPr txBox="1"/>
          <p:nvPr/>
        </p:nvSpPr>
        <p:spPr>
          <a:xfrm>
            <a:off x="304800" y="4419600"/>
            <a:ext cx="4038600" cy="1661993"/>
          </a:xfrm>
          <a:prstGeom prst="rect">
            <a:avLst/>
          </a:prstGeom>
          <a:noFill/>
          <a:ln>
            <a:solidFill>
              <a:schemeClr val="tx1"/>
            </a:solidFill>
          </a:ln>
        </p:spPr>
        <p:txBody>
          <a:bodyPr wrap="square">
            <a:spAutoFit/>
          </a:bodyPr>
          <a:lstStyle/>
          <a:p>
            <a:pPr>
              <a:defRPr/>
            </a:pPr>
            <a:r>
              <a:rPr lang="en-US" sz="1600" b="1" dirty="0">
                <a:solidFill>
                  <a:srgbClr val="CC0099"/>
                </a:solidFill>
                <a:latin typeface="+mn-lt"/>
                <a:ea typeface="ＭＳ Ｐゴシック"/>
                <a:cs typeface="ＭＳ Ｐゴシック"/>
              </a:rPr>
              <a:t>EIC: </a:t>
            </a:r>
            <a:r>
              <a:rPr lang="en-US" sz="1600" b="1" dirty="0" smtClean="0">
                <a:solidFill>
                  <a:srgbClr val="CC0099"/>
                </a:solidFill>
                <a:latin typeface="+mn-lt"/>
                <a:ea typeface="ＭＳ Ｐゴシック"/>
                <a:cs typeface="ＭＳ Ｐゴシック"/>
              </a:rPr>
              <a:t>Transverse spatial distribution derived directly from t dependence:</a:t>
            </a:r>
          </a:p>
          <a:p>
            <a:pPr lvl="1">
              <a:buFont typeface="Arial" pitchFamily="34" charset="0"/>
              <a:buChar char="•"/>
              <a:defRPr/>
            </a:pPr>
            <a:r>
              <a:rPr lang="en-US" sz="1600" b="1" dirty="0" smtClean="0">
                <a:latin typeface="+mn-lt"/>
                <a:ea typeface="ＭＳ Ｐゴシック"/>
                <a:cs typeface="ＭＳ Ｐゴシック"/>
              </a:rPr>
              <a:t> </a:t>
            </a:r>
            <a:r>
              <a:rPr lang="en-US" sz="1600" dirty="0" smtClean="0">
                <a:ea typeface="ＭＳ Ｐゴシック"/>
                <a:cs typeface="ＭＳ Ｐゴシック"/>
              </a:rPr>
              <a:t>Gluon size from J/</a:t>
            </a:r>
            <a:r>
              <a:rPr lang="en-US" dirty="0" smtClean="0">
                <a:latin typeface="Symbol" pitchFamily="18" charset="2"/>
                <a:ea typeface="ＭＳ Ｐゴシック"/>
                <a:cs typeface="ＭＳ Ｐゴシック"/>
              </a:rPr>
              <a:t>Y</a:t>
            </a:r>
            <a:r>
              <a:rPr lang="en-US" sz="1600" dirty="0" smtClean="0">
                <a:ea typeface="ＭＳ Ｐゴシック"/>
                <a:cs typeface="ＭＳ Ｐゴシック"/>
              </a:rPr>
              <a:t> and </a:t>
            </a:r>
            <a:r>
              <a:rPr lang="en-US" dirty="0" smtClean="0">
                <a:latin typeface="Symbol" pitchFamily="18" charset="2"/>
                <a:ea typeface="ＭＳ Ｐゴシック"/>
                <a:cs typeface="ＭＳ Ｐゴシック"/>
              </a:rPr>
              <a:t>f</a:t>
            </a:r>
          </a:p>
          <a:p>
            <a:pPr lvl="1">
              <a:buFont typeface="Arial" pitchFamily="34" charset="0"/>
              <a:buChar char="•"/>
              <a:defRPr/>
            </a:pPr>
            <a:r>
              <a:rPr lang="en-US" sz="1600" b="1" dirty="0" smtClean="0">
                <a:latin typeface="Symbol" pitchFamily="18" charset="2"/>
                <a:ea typeface="ＭＳ Ｐゴシック"/>
                <a:cs typeface="ＭＳ Ｐゴシック"/>
              </a:rPr>
              <a:t>  </a:t>
            </a:r>
            <a:r>
              <a:rPr lang="en-US" sz="1600" dirty="0" smtClean="0">
                <a:ea typeface="ＭＳ Ｐゴシック" pitchFamily="-107" charset="-128"/>
              </a:rPr>
              <a:t>Singlet quark size from </a:t>
            </a:r>
            <a:r>
              <a:rPr lang="en-US" dirty="0" smtClean="0">
                <a:latin typeface="Symbol" pitchFamily="18" charset="2"/>
                <a:ea typeface="ＭＳ Ｐゴシック" pitchFamily="-107" charset="-128"/>
              </a:rPr>
              <a:t>g</a:t>
            </a:r>
          </a:p>
          <a:p>
            <a:pPr lvl="1">
              <a:buFont typeface="Arial" pitchFamily="34" charset="0"/>
              <a:buChar char="•"/>
              <a:defRPr/>
            </a:pPr>
            <a:r>
              <a:rPr lang="en-US" sz="1600" b="1" dirty="0" smtClean="0">
                <a:latin typeface="+mn-lt"/>
                <a:ea typeface="ＭＳ Ｐゴシック" pitchFamily="-107" charset="-128"/>
                <a:cs typeface="ＭＳ Ｐゴシック"/>
              </a:rPr>
              <a:t> </a:t>
            </a:r>
            <a:r>
              <a:rPr lang="en-US" sz="1600" dirty="0" smtClean="0">
                <a:ea typeface="ＭＳ Ｐゴシック" pitchFamily="-107" charset="-128"/>
              </a:rPr>
              <a:t>Strange and non-strange (sea) quark size from </a:t>
            </a:r>
            <a:r>
              <a:rPr lang="en-US" dirty="0" smtClean="0">
                <a:latin typeface="Symbol" pitchFamily="18" charset="2"/>
                <a:ea typeface="ＭＳ Ｐゴシック" pitchFamily="-107" charset="-128"/>
              </a:rPr>
              <a:t>p</a:t>
            </a:r>
            <a:r>
              <a:rPr lang="en-US" sz="1600" dirty="0" smtClean="0">
                <a:ea typeface="ＭＳ Ｐゴシック" pitchFamily="-107" charset="-128"/>
              </a:rPr>
              <a:t> and K production</a:t>
            </a:r>
            <a:endParaRPr lang="en-US" sz="1600" b="1" dirty="0">
              <a:latin typeface="+mn-lt"/>
              <a:ea typeface="ＭＳ Ｐゴシック"/>
              <a:cs typeface="ＭＳ Ｐゴシック"/>
            </a:endParaRPr>
          </a:p>
        </p:txBody>
      </p:sp>
      <p:sp>
        <p:nvSpPr>
          <p:cNvPr id="44" name="TextBox 43"/>
          <p:cNvSpPr txBox="1"/>
          <p:nvPr/>
        </p:nvSpPr>
        <p:spPr>
          <a:xfrm>
            <a:off x="304800" y="6135469"/>
            <a:ext cx="3470822" cy="646331"/>
          </a:xfrm>
          <a:prstGeom prst="rect">
            <a:avLst/>
          </a:prstGeom>
          <a:noFill/>
        </p:spPr>
        <p:txBody>
          <a:bodyPr wrap="none" rtlCol="0">
            <a:spAutoFit/>
          </a:bodyPr>
          <a:lstStyle/>
          <a:p>
            <a:pPr>
              <a:defRPr/>
            </a:pPr>
            <a:r>
              <a:rPr lang="en-US" dirty="0" smtClean="0">
                <a:solidFill>
                  <a:srgbClr val="0033CC"/>
                </a:solidFill>
                <a:ea typeface="ＭＳ Ｐゴシック" pitchFamily="-107" charset="-128"/>
              </a:rPr>
              <a:t>Hints from HERA:</a:t>
            </a:r>
          </a:p>
          <a:p>
            <a:pPr>
              <a:defRPr/>
            </a:pPr>
            <a:r>
              <a:rPr lang="en-US" dirty="0" smtClean="0">
                <a:solidFill>
                  <a:srgbClr val="0033CC"/>
                </a:solidFill>
                <a:ea typeface="ＭＳ Ｐゴシック" pitchFamily="-107" charset="-128"/>
              </a:rPr>
              <a:t>	Area (q + q) &gt; Area (g)</a:t>
            </a:r>
          </a:p>
        </p:txBody>
      </p:sp>
      <p:cxnSp>
        <p:nvCxnSpPr>
          <p:cNvPr id="47" name="Straight Connector 46"/>
          <p:cNvCxnSpPr/>
          <p:nvPr/>
        </p:nvCxnSpPr>
        <p:spPr>
          <a:xfrm rot="5400000">
            <a:off x="4343400" y="838200"/>
            <a:ext cx="304800" cy="0"/>
          </a:xfrm>
          <a:prstGeom prst="line">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4953000" y="838200"/>
            <a:ext cx="304800" cy="0"/>
          </a:xfrm>
          <a:prstGeom prst="line">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495800" y="990600"/>
            <a:ext cx="60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10800000" flipV="1">
            <a:off x="3962400" y="990600"/>
            <a:ext cx="53340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343400" y="1371600"/>
            <a:ext cx="304800" cy="0"/>
          </a:xfrm>
          <a:prstGeom prst="line">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4648200" y="1371600"/>
            <a:ext cx="304800" cy="0"/>
          </a:xfrm>
          <a:prstGeom prst="line">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495800" y="15240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4800600" y="1524000"/>
            <a:ext cx="68580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677833" y="849868"/>
            <a:ext cx="665567" cy="369332"/>
          </a:xfrm>
          <a:prstGeom prst="rect">
            <a:avLst/>
          </a:prstGeom>
          <a:noFill/>
        </p:spPr>
        <p:txBody>
          <a:bodyPr wrap="none" rtlCol="0">
            <a:spAutoFit/>
          </a:bodyPr>
          <a:lstStyle/>
          <a:p>
            <a:r>
              <a:rPr lang="en-US" dirty="0" smtClean="0"/>
              <a:t>(</a:t>
            </a:r>
            <a:r>
              <a:rPr lang="en-US" dirty="0" err="1" smtClean="0"/>
              <a:t>x,r</a:t>
            </a:r>
            <a:r>
              <a:rPr lang="en-US" dirty="0" smtClean="0"/>
              <a:t>)</a:t>
            </a:r>
            <a:endParaRPr lang="en-US" dirty="0"/>
          </a:p>
        </p:txBody>
      </p:sp>
      <p:sp>
        <p:nvSpPr>
          <p:cNvPr id="62" name="TextBox 61"/>
          <p:cNvSpPr txBox="1"/>
          <p:nvPr/>
        </p:nvSpPr>
        <p:spPr>
          <a:xfrm>
            <a:off x="4897033" y="1230868"/>
            <a:ext cx="679994" cy="369332"/>
          </a:xfrm>
          <a:prstGeom prst="rect">
            <a:avLst/>
          </a:prstGeom>
          <a:noFill/>
        </p:spPr>
        <p:txBody>
          <a:bodyPr wrap="none" rtlCol="0">
            <a:spAutoFit/>
          </a:bodyPr>
          <a:lstStyle/>
          <a:p>
            <a:r>
              <a:rPr lang="en-US" dirty="0" smtClean="0"/>
              <a:t>(</a:t>
            </a:r>
            <a:r>
              <a:rPr lang="en-US" dirty="0" err="1" smtClean="0"/>
              <a:t>x,k</a:t>
            </a:r>
            <a:r>
              <a:rPr lang="en-US" dirty="0" smtClean="0"/>
              <a:t>)</a:t>
            </a:r>
            <a:endParaRPr lang="en-US" dirty="0"/>
          </a:p>
        </p:txBody>
      </p:sp>
      <p:grpSp>
        <p:nvGrpSpPr>
          <p:cNvPr id="3" name="Group 28"/>
          <p:cNvGrpSpPr>
            <a:grpSpLocks/>
          </p:cNvGrpSpPr>
          <p:nvPr/>
        </p:nvGrpSpPr>
        <p:grpSpPr bwMode="auto">
          <a:xfrm>
            <a:off x="5867400" y="1154112"/>
            <a:ext cx="2627313" cy="1104900"/>
            <a:chOff x="288" y="620"/>
            <a:chExt cx="1655" cy="696"/>
          </a:xfrm>
        </p:grpSpPr>
        <p:pic>
          <p:nvPicPr>
            <p:cNvPr id="81" name="Picture 13" descr="sidisblob"/>
            <p:cNvPicPr>
              <a:picLocks noChangeAspect="1" noChangeArrowheads="1"/>
            </p:cNvPicPr>
            <p:nvPr/>
          </p:nvPicPr>
          <p:blipFill>
            <a:blip r:embed="rId5" cstate="print"/>
            <a:srcRect/>
            <a:stretch>
              <a:fillRect/>
            </a:stretch>
          </p:blipFill>
          <p:spPr bwMode="auto">
            <a:xfrm>
              <a:off x="288" y="620"/>
              <a:ext cx="1584" cy="676"/>
            </a:xfrm>
            <a:prstGeom prst="rect">
              <a:avLst/>
            </a:prstGeom>
            <a:noFill/>
            <a:ln w="9525">
              <a:noFill/>
              <a:miter lim="800000"/>
              <a:headEnd/>
              <a:tailEnd/>
            </a:ln>
          </p:spPr>
        </p:pic>
        <p:sp>
          <p:nvSpPr>
            <p:cNvPr id="82" name="Text Box 20"/>
            <p:cNvSpPr txBox="1">
              <a:spLocks noChangeArrowheads="1"/>
            </p:cNvSpPr>
            <p:nvPr/>
          </p:nvSpPr>
          <p:spPr bwMode="auto">
            <a:xfrm>
              <a:off x="344" y="960"/>
              <a:ext cx="184" cy="212"/>
            </a:xfrm>
            <a:prstGeom prst="rect">
              <a:avLst/>
            </a:prstGeom>
            <a:noFill/>
            <a:ln w="9525">
              <a:noFill/>
              <a:miter lim="800000"/>
              <a:headEnd/>
              <a:tailEnd/>
            </a:ln>
          </p:spPr>
          <p:txBody>
            <a:bodyPr wrap="none">
              <a:spAutoFit/>
            </a:bodyPr>
            <a:lstStyle/>
            <a:p>
              <a:r>
                <a:rPr lang="en-US" sz="1600"/>
                <a:t>p</a:t>
              </a:r>
            </a:p>
          </p:txBody>
        </p:sp>
        <p:sp>
          <p:nvSpPr>
            <p:cNvPr id="83" name="Text Box 23"/>
            <p:cNvSpPr txBox="1">
              <a:spLocks noChangeArrowheads="1"/>
            </p:cNvSpPr>
            <p:nvPr/>
          </p:nvSpPr>
          <p:spPr bwMode="auto">
            <a:xfrm>
              <a:off x="1728" y="652"/>
              <a:ext cx="215" cy="366"/>
            </a:xfrm>
            <a:prstGeom prst="rect">
              <a:avLst/>
            </a:prstGeom>
            <a:solidFill>
              <a:schemeClr val="bg1"/>
            </a:solidFill>
            <a:ln w="9525">
              <a:noFill/>
              <a:miter lim="800000"/>
              <a:headEnd/>
              <a:tailEnd/>
            </a:ln>
          </p:spPr>
          <p:txBody>
            <a:bodyPr>
              <a:spAutoFit/>
            </a:bodyPr>
            <a:lstStyle/>
            <a:p>
              <a:r>
                <a:rPr lang="en-US" sz="1600"/>
                <a:t>m</a:t>
              </a:r>
            </a:p>
            <a:p>
              <a:endParaRPr lang="en-US" sz="1600"/>
            </a:p>
          </p:txBody>
        </p:sp>
        <p:sp>
          <p:nvSpPr>
            <p:cNvPr id="84" name="Text Box 24"/>
            <p:cNvSpPr txBox="1">
              <a:spLocks noChangeArrowheads="1"/>
            </p:cNvSpPr>
            <p:nvPr/>
          </p:nvSpPr>
          <p:spPr bwMode="auto">
            <a:xfrm>
              <a:off x="1691" y="1008"/>
              <a:ext cx="229" cy="288"/>
            </a:xfrm>
            <a:prstGeom prst="rect">
              <a:avLst/>
            </a:prstGeom>
            <a:solidFill>
              <a:schemeClr val="bg1"/>
            </a:solidFill>
            <a:ln w="9525">
              <a:noFill/>
              <a:miter lim="800000"/>
              <a:headEnd/>
              <a:tailEnd/>
            </a:ln>
          </p:spPr>
          <p:txBody>
            <a:bodyPr wrap="none">
              <a:spAutoFit/>
            </a:bodyPr>
            <a:lstStyle/>
            <a:p>
              <a:r>
                <a:rPr lang="en-US"/>
                <a:t>x</a:t>
              </a:r>
            </a:p>
          </p:txBody>
        </p:sp>
        <p:sp>
          <p:nvSpPr>
            <p:cNvPr id="85" name="Text Box 26"/>
            <p:cNvSpPr txBox="1">
              <a:spLocks noChangeArrowheads="1"/>
            </p:cNvSpPr>
            <p:nvPr/>
          </p:nvSpPr>
          <p:spPr bwMode="auto">
            <a:xfrm>
              <a:off x="744" y="1104"/>
              <a:ext cx="408" cy="212"/>
            </a:xfrm>
            <a:prstGeom prst="rect">
              <a:avLst/>
            </a:prstGeom>
            <a:noFill/>
            <a:ln w="9525">
              <a:noFill/>
              <a:miter lim="800000"/>
              <a:headEnd/>
              <a:tailEnd/>
            </a:ln>
          </p:spPr>
          <p:txBody>
            <a:bodyPr wrap="none">
              <a:spAutoFit/>
            </a:bodyPr>
            <a:lstStyle/>
            <a:p>
              <a:r>
                <a:rPr lang="en-US" sz="1600" dirty="0"/>
                <a:t>TMD</a:t>
              </a:r>
            </a:p>
          </p:txBody>
        </p:sp>
      </p:grpSp>
      <p:sp>
        <p:nvSpPr>
          <p:cNvPr id="86" name="TextBox 85"/>
          <p:cNvSpPr txBox="1"/>
          <p:nvPr/>
        </p:nvSpPr>
        <p:spPr>
          <a:xfrm>
            <a:off x="4800600" y="2521803"/>
            <a:ext cx="4114800" cy="1323439"/>
          </a:xfrm>
          <a:prstGeom prst="rect">
            <a:avLst/>
          </a:prstGeom>
          <a:noFill/>
          <a:ln>
            <a:solidFill>
              <a:schemeClr val="tx1"/>
            </a:solidFill>
          </a:ln>
        </p:spPr>
        <p:txBody>
          <a:bodyPr wrap="square">
            <a:spAutoFit/>
          </a:bodyPr>
          <a:lstStyle/>
          <a:p>
            <a:pPr>
              <a:defRPr/>
            </a:pPr>
            <a:r>
              <a:rPr lang="en-US" sz="1600" b="1" dirty="0">
                <a:solidFill>
                  <a:srgbClr val="CC0099"/>
                </a:solidFill>
                <a:latin typeface="+mn-lt"/>
                <a:ea typeface="ＭＳ Ｐゴシック"/>
                <a:cs typeface="ＭＳ Ｐゴシック"/>
              </a:rPr>
              <a:t>EIC: </a:t>
            </a:r>
            <a:r>
              <a:rPr lang="en-US" sz="1600" b="1" dirty="0" smtClean="0">
                <a:solidFill>
                  <a:srgbClr val="CC0099"/>
                </a:solidFill>
                <a:latin typeface="+mn-lt"/>
                <a:ea typeface="ＭＳ Ｐゴシック"/>
                <a:cs typeface="ＭＳ Ｐゴシック"/>
              </a:rPr>
              <a:t>Transverse momentum distribution derived directly from semi-inclusive measurements, plus large gain in our knowledge of transverse momentum effects as function of x.</a:t>
            </a:r>
            <a:endParaRPr lang="en-US" sz="1600" b="1" dirty="0">
              <a:latin typeface="+mn-lt"/>
              <a:ea typeface="ＭＳ Ｐゴシック"/>
              <a:cs typeface="ＭＳ Ｐゴシック"/>
            </a:endParaRPr>
          </a:p>
        </p:txBody>
      </p:sp>
      <p:sp>
        <p:nvSpPr>
          <p:cNvPr id="89" name="TextBox 88"/>
          <p:cNvSpPr txBox="1"/>
          <p:nvPr/>
        </p:nvSpPr>
        <p:spPr>
          <a:xfrm>
            <a:off x="6400800" y="4878228"/>
            <a:ext cx="2590800" cy="923330"/>
          </a:xfrm>
          <a:prstGeom prst="rect">
            <a:avLst/>
          </a:prstGeom>
          <a:noFill/>
        </p:spPr>
        <p:txBody>
          <a:bodyPr wrap="square" rtlCol="0">
            <a:spAutoFit/>
          </a:bodyPr>
          <a:lstStyle/>
          <a:p>
            <a:r>
              <a:rPr lang="en-US" dirty="0" smtClean="0"/>
              <a:t>Exact </a:t>
            </a:r>
            <a:r>
              <a:rPr lang="en-US" dirty="0" err="1" smtClean="0"/>
              <a:t>k</a:t>
            </a:r>
            <a:r>
              <a:rPr lang="en-US" baseline="-25000" dirty="0" err="1" smtClean="0"/>
              <a:t>T</a:t>
            </a:r>
            <a:r>
              <a:rPr lang="en-US" dirty="0" smtClean="0"/>
              <a:t> distribution </a:t>
            </a:r>
            <a:r>
              <a:rPr lang="en-US" dirty="0" smtClean="0"/>
              <a:t>presently </a:t>
            </a:r>
            <a:r>
              <a:rPr lang="en-US" dirty="0" smtClean="0"/>
              <a:t>unknown – EIC can do this well</a:t>
            </a:r>
            <a:endParaRPr lang="en-US" dirty="0"/>
          </a:p>
        </p:txBody>
      </p:sp>
      <p:sp>
        <p:nvSpPr>
          <p:cNvPr id="32" name="TextBox 31"/>
          <p:cNvSpPr txBox="1"/>
          <p:nvPr/>
        </p:nvSpPr>
        <p:spPr>
          <a:xfrm>
            <a:off x="2233754" y="6248400"/>
            <a:ext cx="312906" cy="461665"/>
          </a:xfrm>
          <a:prstGeom prst="rect">
            <a:avLst/>
          </a:prstGeom>
          <a:noFill/>
        </p:spPr>
        <p:txBody>
          <a:bodyPr wrap="none" rtlCol="0">
            <a:spAutoFit/>
          </a:bodyPr>
          <a:lstStyle/>
          <a:p>
            <a:r>
              <a:rPr lang="en-US" sz="2400" dirty="0" smtClean="0">
                <a:solidFill>
                  <a:srgbClr val="0000FF"/>
                </a:solidFill>
              </a:rPr>
              <a:t>-</a:t>
            </a:r>
            <a:endParaRPr lang="en-US" sz="2400" dirty="0">
              <a:solidFill>
                <a:srgbClr val="0000FF"/>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763588" y="76200"/>
            <a:ext cx="7694612" cy="576263"/>
          </a:xfrm>
        </p:spPr>
        <p:txBody>
          <a:bodyPr/>
          <a:lstStyle/>
          <a:p>
            <a:pPr eaLnBrk="1" hangingPunct="1"/>
            <a:r>
              <a:rPr lang="en-US" b="1" smtClean="0">
                <a:solidFill>
                  <a:srgbClr val="FF0000"/>
                </a:solidFill>
                <a:latin typeface="Comic Sans MS" pitchFamily="66" charset="0"/>
              </a:rPr>
              <a:t>Using the nuclear arena</a:t>
            </a:r>
          </a:p>
        </p:txBody>
      </p:sp>
      <p:sp>
        <p:nvSpPr>
          <p:cNvPr id="24580" name="Rectangle 5"/>
          <p:cNvSpPr>
            <a:spLocks noChangeArrowheads="1"/>
          </p:cNvSpPr>
          <p:nvPr/>
        </p:nvSpPr>
        <p:spPr bwMode="auto">
          <a:xfrm>
            <a:off x="838200" y="774700"/>
            <a:ext cx="7772400" cy="4114800"/>
          </a:xfrm>
          <a:prstGeom prst="rect">
            <a:avLst/>
          </a:prstGeom>
          <a:noFill/>
          <a:ln w="12700">
            <a:noFill/>
            <a:miter lim="800000"/>
            <a:headEnd/>
            <a:tailEnd/>
          </a:ln>
        </p:spPr>
        <p:txBody>
          <a:bodyPr lIns="90488" tIns="44450" rIns="90488" bIns="44450"/>
          <a:lstStyle/>
          <a:p>
            <a:pPr marL="342900" indent="-342900">
              <a:spcBef>
                <a:spcPct val="20000"/>
              </a:spcBef>
              <a:buFontTx/>
              <a:buChar char="•"/>
            </a:pPr>
            <a:endParaRPr lang="en-US">
              <a:latin typeface="Arial" pitchFamily="34" charset="0"/>
            </a:endParaRPr>
          </a:p>
        </p:txBody>
      </p:sp>
      <p:grpSp>
        <p:nvGrpSpPr>
          <p:cNvPr id="2" name="Group 28"/>
          <p:cNvGrpSpPr>
            <a:grpSpLocks/>
          </p:cNvGrpSpPr>
          <p:nvPr/>
        </p:nvGrpSpPr>
        <p:grpSpPr bwMode="auto">
          <a:xfrm>
            <a:off x="0" y="963613"/>
            <a:ext cx="1585913" cy="1460500"/>
            <a:chOff x="9" y="1311"/>
            <a:chExt cx="999" cy="920"/>
          </a:xfrm>
        </p:grpSpPr>
        <p:sp>
          <p:nvSpPr>
            <p:cNvPr id="24637" name="Line 29"/>
            <p:cNvSpPr>
              <a:spLocks noChangeShapeType="1"/>
            </p:cNvSpPr>
            <p:nvPr/>
          </p:nvSpPr>
          <p:spPr bwMode="auto">
            <a:xfrm flipV="1">
              <a:off x="9" y="1895"/>
              <a:ext cx="528" cy="336"/>
            </a:xfrm>
            <a:prstGeom prst="line">
              <a:avLst/>
            </a:prstGeom>
            <a:noFill/>
            <a:ln w="9525">
              <a:solidFill>
                <a:schemeClr val="tx1"/>
              </a:solidFill>
              <a:round/>
              <a:headEnd/>
              <a:tailEnd/>
            </a:ln>
          </p:spPr>
          <p:txBody>
            <a:bodyPr/>
            <a:lstStyle/>
            <a:p>
              <a:endParaRPr lang="en-US"/>
            </a:p>
          </p:txBody>
        </p:sp>
        <p:grpSp>
          <p:nvGrpSpPr>
            <p:cNvPr id="3" name="Group 30"/>
            <p:cNvGrpSpPr>
              <a:grpSpLocks/>
            </p:cNvGrpSpPr>
            <p:nvPr/>
          </p:nvGrpSpPr>
          <p:grpSpPr bwMode="auto">
            <a:xfrm>
              <a:off x="48" y="1311"/>
              <a:ext cx="960" cy="768"/>
              <a:chOff x="203" y="1164"/>
              <a:chExt cx="960" cy="768"/>
            </a:xfrm>
          </p:grpSpPr>
          <p:sp>
            <p:nvSpPr>
              <p:cNvPr id="24639" name="Oval 31"/>
              <p:cNvSpPr>
                <a:spLocks noChangeArrowheads="1"/>
              </p:cNvSpPr>
              <p:nvPr/>
            </p:nvSpPr>
            <p:spPr bwMode="auto">
              <a:xfrm>
                <a:off x="539" y="1356"/>
                <a:ext cx="624" cy="576"/>
              </a:xfrm>
              <a:prstGeom prst="ellipse">
                <a:avLst/>
              </a:prstGeom>
              <a:solidFill>
                <a:schemeClr val="accent1">
                  <a:alpha val="16862"/>
                </a:schemeClr>
              </a:solidFill>
              <a:ln w="9525">
                <a:solidFill>
                  <a:srgbClr val="FFFF00"/>
                </a:solidFill>
                <a:round/>
                <a:headEnd/>
                <a:tailEnd/>
              </a:ln>
            </p:spPr>
            <p:txBody>
              <a:bodyPr wrap="none" anchor="ctr"/>
              <a:lstStyle/>
              <a:p>
                <a:endParaRPr lang="en-US"/>
              </a:p>
            </p:txBody>
          </p:sp>
          <p:sp>
            <p:nvSpPr>
              <p:cNvPr id="24640" name="Line 32"/>
              <p:cNvSpPr>
                <a:spLocks noChangeAspect="1" noChangeShapeType="1"/>
              </p:cNvSpPr>
              <p:nvPr/>
            </p:nvSpPr>
            <p:spPr bwMode="auto">
              <a:xfrm flipH="1" flipV="1">
                <a:off x="203" y="1164"/>
                <a:ext cx="478" cy="574"/>
              </a:xfrm>
              <a:prstGeom prst="line">
                <a:avLst/>
              </a:prstGeom>
              <a:noFill/>
              <a:ln w="9525">
                <a:solidFill>
                  <a:schemeClr val="tx1"/>
                </a:solidFill>
                <a:round/>
                <a:headEnd/>
                <a:tailEnd type="stealth" w="lg" len="lg"/>
              </a:ln>
            </p:spPr>
            <p:txBody>
              <a:bodyPr/>
              <a:lstStyle/>
              <a:p>
                <a:endParaRPr lang="en-US"/>
              </a:p>
            </p:txBody>
          </p:sp>
          <p:sp>
            <p:nvSpPr>
              <p:cNvPr id="24641" name="Oval 33"/>
              <p:cNvSpPr>
                <a:spLocks noChangeArrowheads="1"/>
              </p:cNvSpPr>
              <p:nvPr/>
            </p:nvSpPr>
            <p:spPr bwMode="auto">
              <a:xfrm>
                <a:off x="683" y="1500"/>
                <a:ext cx="144" cy="144"/>
              </a:xfrm>
              <a:prstGeom prst="ellipse">
                <a:avLst/>
              </a:prstGeom>
              <a:solidFill>
                <a:srgbClr val="FFFF00"/>
              </a:solidFill>
              <a:ln w="9525">
                <a:solidFill>
                  <a:schemeClr val="tx1"/>
                </a:solidFill>
                <a:round/>
                <a:headEnd/>
                <a:tailEnd/>
              </a:ln>
            </p:spPr>
            <p:txBody>
              <a:bodyPr wrap="none" anchor="ctr"/>
              <a:lstStyle/>
              <a:p>
                <a:endParaRPr lang="en-US"/>
              </a:p>
            </p:txBody>
          </p:sp>
          <p:sp>
            <p:nvSpPr>
              <p:cNvPr id="24642" name="Oval 34"/>
              <p:cNvSpPr>
                <a:spLocks noChangeArrowheads="1"/>
              </p:cNvSpPr>
              <p:nvPr/>
            </p:nvSpPr>
            <p:spPr bwMode="auto">
              <a:xfrm>
                <a:off x="875" y="1548"/>
                <a:ext cx="144" cy="144"/>
              </a:xfrm>
              <a:prstGeom prst="ellipse">
                <a:avLst/>
              </a:prstGeom>
              <a:solidFill>
                <a:srgbClr val="00FF00"/>
              </a:solidFill>
              <a:ln w="9525">
                <a:solidFill>
                  <a:schemeClr val="tx1"/>
                </a:solidFill>
                <a:round/>
                <a:headEnd/>
                <a:tailEnd/>
              </a:ln>
            </p:spPr>
            <p:txBody>
              <a:bodyPr wrap="none" anchor="ctr"/>
              <a:lstStyle/>
              <a:p>
                <a:endParaRPr lang="en-US"/>
              </a:p>
            </p:txBody>
          </p:sp>
          <p:sp>
            <p:nvSpPr>
              <p:cNvPr id="24643" name="Oval 35"/>
              <p:cNvSpPr>
                <a:spLocks noChangeArrowheads="1"/>
              </p:cNvSpPr>
              <p:nvPr/>
            </p:nvSpPr>
            <p:spPr bwMode="auto">
              <a:xfrm>
                <a:off x="731" y="1692"/>
                <a:ext cx="144" cy="144"/>
              </a:xfrm>
              <a:prstGeom prst="ellipse">
                <a:avLst/>
              </a:prstGeom>
              <a:solidFill>
                <a:srgbClr val="FF0000"/>
              </a:solidFill>
              <a:ln w="9525">
                <a:solidFill>
                  <a:schemeClr val="tx1"/>
                </a:solidFill>
                <a:round/>
                <a:headEnd/>
                <a:tailEnd/>
              </a:ln>
            </p:spPr>
            <p:txBody>
              <a:bodyPr wrap="none" anchor="ctr"/>
              <a:lstStyle/>
              <a:p>
                <a:endParaRPr lang="en-US"/>
              </a:p>
            </p:txBody>
          </p:sp>
        </p:grpSp>
      </p:grpSp>
      <p:grpSp>
        <p:nvGrpSpPr>
          <p:cNvPr id="4" name="Group 36"/>
          <p:cNvGrpSpPr>
            <a:grpSpLocks/>
          </p:cNvGrpSpPr>
          <p:nvPr/>
        </p:nvGrpSpPr>
        <p:grpSpPr bwMode="auto">
          <a:xfrm>
            <a:off x="1758950" y="774700"/>
            <a:ext cx="3155950" cy="1828800"/>
            <a:chOff x="3348" y="2426"/>
            <a:chExt cx="1988" cy="1152"/>
          </a:xfrm>
        </p:grpSpPr>
        <p:sp>
          <p:nvSpPr>
            <p:cNvPr id="24615" name="Freeform 37"/>
            <p:cNvSpPr>
              <a:spLocks/>
            </p:cNvSpPr>
            <p:nvPr/>
          </p:nvSpPr>
          <p:spPr bwMode="auto">
            <a:xfrm>
              <a:off x="4965" y="3081"/>
              <a:ext cx="24" cy="132"/>
            </a:xfrm>
            <a:custGeom>
              <a:avLst/>
              <a:gdLst>
                <a:gd name="T0" fmla="*/ 0 w 24"/>
                <a:gd name="T1" fmla="*/ 0 h 132"/>
                <a:gd name="T2" fmla="*/ 7 w 24"/>
                <a:gd name="T3" fmla="*/ 11 h 132"/>
                <a:gd name="T4" fmla="*/ 21 w 24"/>
                <a:gd name="T5" fmla="*/ 45 h 132"/>
                <a:gd name="T6" fmla="*/ 22 w 24"/>
                <a:gd name="T7" fmla="*/ 98 h 132"/>
                <a:gd name="T8" fmla="*/ 9 w 24"/>
                <a:gd name="T9" fmla="*/ 132 h 132"/>
                <a:gd name="T10" fmla="*/ 0 60000 65536"/>
                <a:gd name="T11" fmla="*/ 0 60000 65536"/>
                <a:gd name="T12" fmla="*/ 0 60000 65536"/>
                <a:gd name="T13" fmla="*/ 0 60000 65536"/>
                <a:gd name="T14" fmla="*/ 0 60000 65536"/>
                <a:gd name="T15" fmla="*/ 0 w 24"/>
                <a:gd name="T16" fmla="*/ 0 h 132"/>
                <a:gd name="T17" fmla="*/ 24 w 24"/>
                <a:gd name="T18" fmla="*/ 132 h 132"/>
              </a:gdLst>
              <a:ahLst/>
              <a:cxnLst>
                <a:cxn ang="T10">
                  <a:pos x="T0" y="T1"/>
                </a:cxn>
                <a:cxn ang="T11">
                  <a:pos x="T2" y="T3"/>
                </a:cxn>
                <a:cxn ang="T12">
                  <a:pos x="T4" y="T5"/>
                </a:cxn>
                <a:cxn ang="T13">
                  <a:pos x="T6" y="T7"/>
                </a:cxn>
                <a:cxn ang="T14">
                  <a:pos x="T8" y="T9"/>
                </a:cxn>
              </a:cxnLst>
              <a:rect l="T15" t="T16" r="T17" b="T18"/>
              <a:pathLst>
                <a:path w="24" h="132">
                  <a:moveTo>
                    <a:pt x="0" y="0"/>
                  </a:moveTo>
                  <a:cubicBezTo>
                    <a:pt x="2" y="2"/>
                    <a:pt x="4" y="4"/>
                    <a:pt x="7" y="11"/>
                  </a:cubicBezTo>
                  <a:cubicBezTo>
                    <a:pt x="10" y="18"/>
                    <a:pt x="19" y="31"/>
                    <a:pt x="21" y="45"/>
                  </a:cubicBezTo>
                  <a:cubicBezTo>
                    <a:pt x="23" y="59"/>
                    <a:pt x="24" y="84"/>
                    <a:pt x="22" y="98"/>
                  </a:cubicBezTo>
                  <a:cubicBezTo>
                    <a:pt x="20" y="112"/>
                    <a:pt x="14" y="122"/>
                    <a:pt x="9" y="132"/>
                  </a:cubicBezTo>
                </a:path>
              </a:pathLst>
            </a:custGeom>
            <a:noFill/>
            <a:ln w="3175" cap="rnd">
              <a:solidFill>
                <a:schemeClr val="tx1"/>
              </a:solidFill>
              <a:prstDash val="sysDot"/>
              <a:round/>
              <a:headEnd/>
              <a:tailEnd/>
            </a:ln>
          </p:spPr>
          <p:txBody>
            <a:bodyPr/>
            <a:lstStyle/>
            <a:p>
              <a:endParaRPr lang="en-US"/>
            </a:p>
          </p:txBody>
        </p:sp>
        <p:sp>
          <p:nvSpPr>
            <p:cNvPr id="24616" name="Line 38"/>
            <p:cNvSpPr>
              <a:spLocks noChangeShapeType="1"/>
            </p:cNvSpPr>
            <p:nvPr/>
          </p:nvSpPr>
          <p:spPr bwMode="auto">
            <a:xfrm flipV="1">
              <a:off x="4500" y="2533"/>
              <a:ext cx="237" cy="275"/>
            </a:xfrm>
            <a:prstGeom prst="line">
              <a:avLst/>
            </a:prstGeom>
            <a:noFill/>
            <a:ln w="3175" cap="rnd">
              <a:solidFill>
                <a:schemeClr val="tx1"/>
              </a:solidFill>
              <a:prstDash val="sysDot"/>
              <a:round/>
              <a:headEnd/>
              <a:tailEnd/>
            </a:ln>
          </p:spPr>
          <p:txBody>
            <a:bodyPr/>
            <a:lstStyle/>
            <a:p>
              <a:endParaRPr lang="en-US"/>
            </a:p>
          </p:txBody>
        </p:sp>
        <p:sp>
          <p:nvSpPr>
            <p:cNvPr id="24617" name="Line 39"/>
            <p:cNvSpPr>
              <a:spLocks noChangeShapeType="1"/>
            </p:cNvSpPr>
            <p:nvPr/>
          </p:nvSpPr>
          <p:spPr bwMode="auto">
            <a:xfrm flipV="1">
              <a:off x="4057" y="2805"/>
              <a:ext cx="450" cy="244"/>
            </a:xfrm>
            <a:prstGeom prst="line">
              <a:avLst/>
            </a:prstGeom>
            <a:noFill/>
            <a:ln w="3175" cap="rnd">
              <a:solidFill>
                <a:schemeClr val="tx1"/>
              </a:solidFill>
              <a:prstDash val="sysDot"/>
              <a:round/>
              <a:headEnd/>
              <a:tailEnd/>
            </a:ln>
          </p:spPr>
          <p:txBody>
            <a:bodyPr/>
            <a:lstStyle/>
            <a:p>
              <a:endParaRPr lang="en-US"/>
            </a:p>
          </p:txBody>
        </p:sp>
        <p:sp>
          <p:nvSpPr>
            <p:cNvPr id="24618" name="Line 40"/>
            <p:cNvSpPr>
              <a:spLocks noChangeShapeType="1"/>
            </p:cNvSpPr>
            <p:nvPr/>
          </p:nvSpPr>
          <p:spPr bwMode="auto">
            <a:xfrm>
              <a:off x="3613" y="3044"/>
              <a:ext cx="457" cy="0"/>
            </a:xfrm>
            <a:prstGeom prst="line">
              <a:avLst/>
            </a:prstGeom>
            <a:noFill/>
            <a:ln w="3175" cap="rnd">
              <a:solidFill>
                <a:schemeClr val="tx1"/>
              </a:solidFill>
              <a:prstDash val="sysDot"/>
              <a:round/>
              <a:headEnd/>
              <a:tailEnd/>
            </a:ln>
          </p:spPr>
          <p:txBody>
            <a:bodyPr/>
            <a:lstStyle/>
            <a:p>
              <a:endParaRPr lang="en-US"/>
            </a:p>
          </p:txBody>
        </p:sp>
        <p:grpSp>
          <p:nvGrpSpPr>
            <p:cNvPr id="5" name="Group 41"/>
            <p:cNvGrpSpPr>
              <a:grpSpLocks/>
            </p:cNvGrpSpPr>
            <p:nvPr/>
          </p:nvGrpSpPr>
          <p:grpSpPr bwMode="auto">
            <a:xfrm rot="-2674907">
              <a:off x="3348" y="2811"/>
              <a:ext cx="336" cy="192"/>
              <a:chOff x="742" y="2245"/>
              <a:chExt cx="336" cy="192"/>
            </a:xfrm>
          </p:grpSpPr>
          <p:sp>
            <p:nvSpPr>
              <p:cNvPr id="24635" name="Oval 42"/>
              <p:cNvSpPr>
                <a:spLocks noChangeArrowheads="1"/>
              </p:cNvSpPr>
              <p:nvPr/>
            </p:nvSpPr>
            <p:spPr bwMode="auto">
              <a:xfrm>
                <a:off x="742" y="2245"/>
                <a:ext cx="144" cy="144"/>
              </a:xfrm>
              <a:prstGeom prst="ellipse">
                <a:avLst/>
              </a:prstGeom>
              <a:solidFill>
                <a:srgbClr val="FFFF00"/>
              </a:solidFill>
              <a:ln w="9525">
                <a:solidFill>
                  <a:schemeClr val="tx1"/>
                </a:solidFill>
                <a:round/>
                <a:headEnd/>
                <a:tailEnd/>
              </a:ln>
            </p:spPr>
            <p:txBody>
              <a:bodyPr wrap="none" anchor="ctr"/>
              <a:lstStyle/>
              <a:p>
                <a:endParaRPr lang="en-US"/>
              </a:p>
            </p:txBody>
          </p:sp>
          <p:sp>
            <p:nvSpPr>
              <p:cNvPr id="24636" name="Oval 43"/>
              <p:cNvSpPr>
                <a:spLocks noChangeArrowheads="1"/>
              </p:cNvSpPr>
              <p:nvPr/>
            </p:nvSpPr>
            <p:spPr bwMode="auto">
              <a:xfrm>
                <a:off x="934" y="2293"/>
                <a:ext cx="144" cy="144"/>
              </a:xfrm>
              <a:prstGeom prst="ellipse">
                <a:avLst/>
              </a:prstGeom>
              <a:solidFill>
                <a:srgbClr val="00FF00"/>
              </a:solidFill>
              <a:ln w="9525">
                <a:solidFill>
                  <a:schemeClr val="tx1"/>
                </a:solidFill>
                <a:round/>
                <a:headEnd/>
                <a:tailEnd/>
              </a:ln>
            </p:spPr>
            <p:txBody>
              <a:bodyPr wrap="none" anchor="ctr"/>
              <a:lstStyle/>
              <a:p>
                <a:endParaRPr lang="en-US"/>
              </a:p>
            </p:txBody>
          </p:sp>
        </p:grpSp>
        <p:sp>
          <p:nvSpPr>
            <p:cNvPr id="24620" name="Line 44"/>
            <p:cNvSpPr>
              <a:spLocks noChangeShapeType="1"/>
            </p:cNvSpPr>
            <p:nvPr/>
          </p:nvSpPr>
          <p:spPr bwMode="auto">
            <a:xfrm flipV="1">
              <a:off x="4280" y="3400"/>
              <a:ext cx="52" cy="128"/>
            </a:xfrm>
            <a:prstGeom prst="line">
              <a:avLst/>
            </a:prstGeom>
            <a:noFill/>
            <a:ln w="3175" cap="rnd">
              <a:solidFill>
                <a:schemeClr val="tx1"/>
              </a:solidFill>
              <a:prstDash val="sysDot"/>
              <a:round/>
              <a:headEnd/>
              <a:tailEnd/>
            </a:ln>
          </p:spPr>
          <p:txBody>
            <a:bodyPr/>
            <a:lstStyle/>
            <a:p>
              <a:endParaRPr lang="en-US"/>
            </a:p>
          </p:txBody>
        </p:sp>
        <p:sp>
          <p:nvSpPr>
            <p:cNvPr id="24621" name="Line 45"/>
            <p:cNvSpPr>
              <a:spLocks noChangeShapeType="1"/>
            </p:cNvSpPr>
            <p:nvPr/>
          </p:nvSpPr>
          <p:spPr bwMode="auto">
            <a:xfrm>
              <a:off x="4332" y="3399"/>
              <a:ext cx="145" cy="78"/>
            </a:xfrm>
            <a:prstGeom prst="line">
              <a:avLst/>
            </a:prstGeom>
            <a:noFill/>
            <a:ln w="3175" cap="rnd">
              <a:solidFill>
                <a:schemeClr val="tx1"/>
              </a:solidFill>
              <a:prstDash val="sysDot"/>
              <a:round/>
              <a:headEnd/>
              <a:tailEnd/>
            </a:ln>
          </p:spPr>
          <p:txBody>
            <a:bodyPr/>
            <a:lstStyle/>
            <a:p>
              <a:endParaRPr lang="en-US"/>
            </a:p>
          </p:txBody>
        </p:sp>
        <p:sp>
          <p:nvSpPr>
            <p:cNvPr id="24622" name="Oval 46"/>
            <p:cNvSpPr>
              <a:spLocks noChangeAspect="1" noChangeArrowheads="1"/>
            </p:cNvSpPr>
            <p:nvPr/>
          </p:nvSpPr>
          <p:spPr bwMode="auto">
            <a:xfrm>
              <a:off x="5115" y="2426"/>
              <a:ext cx="109" cy="109"/>
            </a:xfrm>
            <a:prstGeom prst="ellipse">
              <a:avLst/>
            </a:prstGeom>
            <a:solidFill>
              <a:srgbClr val="FFFF00"/>
            </a:solidFill>
            <a:ln w="9525">
              <a:solidFill>
                <a:schemeClr val="tx1"/>
              </a:solidFill>
              <a:round/>
              <a:headEnd/>
              <a:tailEnd/>
            </a:ln>
          </p:spPr>
          <p:txBody>
            <a:bodyPr wrap="none" anchor="ctr"/>
            <a:lstStyle/>
            <a:p>
              <a:endParaRPr lang="en-US"/>
            </a:p>
          </p:txBody>
        </p:sp>
        <p:sp>
          <p:nvSpPr>
            <p:cNvPr id="24623" name="Oval 47"/>
            <p:cNvSpPr>
              <a:spLocks noChangeAspect="1" noChangeArrowheads="1"/>
            </p:cNvSpPr>
            <p:nvPr/>
          </p:nvSpPr>
          <p:spPr bwMode="auto">
            <a:xfrm>
              <a:off x="3689" y="3260"/>
              <a:ext cx="109" cy="109"/>
            </a:xfrm>
            <a:prstGeom prst="ellipse">
              <a:avLst/>
            </a:prstGeom>
            <a:solidFill>
              <a:srgbClr val="FF0000"/>
            </a:solidFill>
            <a:ln w="9525">
              <a:solidFill>
                <a:schemeClr val="tx1"/>
              </a:solidFill>
              <a:round/>
              <a:headEnd/>
              <a:tailEnd/>
            </a:ln>
          </p:spPr>
          <p:txBody>
            <a:bodyPr wrap="none" anchor="ctr"/>
            <a:lstStyle/>
            <a:p>
              <a:endParaRPr lang="en-US"/>
            </a:p>
          </p:txBody>
        </p:sp>
        <p:sp>
          <p:nvSpPr>
            <p:cNvPr id="24624" name="Oval 48"/>
            <p:cNvSpPr>
              <a:spLocks noChangeAspect="1" noChangeArrowheads="1"/>
            </p:cNvSpPr>
            <p:nvPr/>
          </p:nvSpPr>
          <p:spPr bwMode="auto">
            <a:xfrm>
              <a:off x="4731" y="3281"/>
              <a:ext cx="109" cy="109"/>
            </a:xfrm>
            <a:prstGeom prst="ellipse">
              <a:avLst/>
            </a:prstGeom>
            <a:solidFill>
              <a:srgbClr val="00FF00">
                <a:alpha val="50195"/>
              </a:srgbClr>
            </a:solidFill>
            <a:ln w="9525">
              <a:solidFill>
                <a:schemeClr val="tx1"/>
              </a:solidFill>
              <a:round/>
              <a:headEnd/>
              <a:tailEnd/>
            </a:ln>
          </p:spPr>
          <p:txBody>
            <a:bodyPr wrap="none" anchor="ctr"/>
            <a:lstStyle/>
            <a:p>
              <a:endParaRPr lang="en-US"/>
            </a:p>
          </p:txBody>
        </p:sp>
        <p:sp>
          <p:nvSpPr>
            <p:cNvPr id="24625" name="Freeform 49"/>
            <p:cNvSpPr>
              <a:spLocks/>
            </p:cNvSpPr>
            <p:nvPr/>
          </p:nvSpPr>
          <p:spPr bwMode="auto">
            <a:xfrm>
              <a:off x="3727" y="3301"/>
              <a:ext cx="552" cy="277"/>
            </a:xfrm>
            <a:custGeom>
              <a:avLst/>
              <a:gdLst>
                <a:gd name="T0" fmla="*/ 552 w 552"/>
                <a:gd name="T1" fmla="*/ 228 h 277"/>
                <a:gd name="T2" fmla="*/ 544 w 552"/>
                <a:gd name="T3" fmla="*/ 237 h 277"/>
                <a:gd name="T4" fmla="*/ 534 w 552"/>
                <a:gd name="T5" fmla="*/ 249 h 277"/>
                <a:gd name="T6" fmla="*/ 516 w 552"/>
                <a:gd name="T7" fmla="*/ 256 h 277"/>
                <a:gd name="T8" fmla="*/ 501 w 552"/>
                <a:gd name="T9" fmla="*/ 259 h 277"/>
                <a:gd name="T10" fmla="*/ 420 w 552"/>
                <a:gd name="T11" fmla="*/ 276 h 277"/>
                <a:gd name="T12" fmla="*/ 379 w 552"/>
                <a:gd name="T13" fmla="*/ 267 h 277"/>
                <a:gd name="T14" fmla="*/ 340 w 552"/>
                <a:gd name="T15" fmla="*/ 259 h 277"/>
                <a:gd name="T16" fmla="*/ 268 w 552"/>
                <a:gd name="T17" fmla="*/ 226 h 277"/>
                <a:gd name="T18" fmla="*/ 205 w 552"/>
                <a:gd name="T19" fmla="*/ 183 h 277"/>
                <a:gd name="T20" fmla="*/ 133 w 552"/>
                <a:gd name="T21" fmla="*/ 132 h 277"/>
                <a:gd name="T22" fmla="*/ 0 w 552"/>
                <a:gd name="T23" fmla="*/ 0 h 2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2"/>
                <a:gd name="T37" fmla="*/ 0 h 277"/>
                <a:gd name="T38" fmla="*/ 552 w 552"/>
                <a:gd name="T39" fmla="*/ 277 h 2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2" h="277">
                  <a:moveTo>
                    <a:pt x="552" y="228"/>
                  </a:moveTo>
                  <a:cubicBezTo>
                    <a:pt x="549" y="230"/>
                    <a:pt x="547" y="233"/>
                    <a:pt x="544" y="237"/>
                  </a:cubicBezTo>
                  <a:cubicBezTo>
                    <a:pt x="541" y="241"/>
                    <a:pt x="539" y="246"/>
                    <a:pt x="534" y="249"/>
                  </a:cubicBezTo>
                  <a:cubicBezTo>
                    <a:pt x="529" y="252"/>
                    <a:pt x="521" y="254"/>
                    <a:pt x="516" y="256"/>
                  </a:cubicBezTo>
                  <a:cubicBezTo>
                    <a:pt x="511" y="258"/>
                    <a:pt x="517" y="256"/>
                    <a:pt x="501" y="259"/>
                  </a:cubicBezTo>
                  <a:cubicBezTo>
                    <a:pt x="485" y="262"/>
                    <a:pt x="440" y="275"/>
                    <a:pt x="420" y="276"/>
                  </a:cubicBezTo>
                  <a:cubicBezTo>
                    <a:pt x="400" y="277"/>
                    <a:pt x="392" y="270"/>
                    <a:pt x="379" y="267"/>
                  </a:cubicBezTo>
                  <a:cubicBezTo>
                    <a:pt x="366" y="264"/>
                    <a:pt x="358" y="266"/>
                    <a:pt x="340" y="259"/>
                  </a:cubicBezTo>
                  <a:cubicBezTo>
                    <a:pt x="322" y="252"/>
                    <a:pt x="290" y="239"/>
                    <a:pt x="268" y="226"/>
                  </a:cubicBezTo>
                  <a:cubicBezTo>
                    <a:pt x="246" y="213"/>
                    <a:pt x="227" y="199"/>
                    <a:pt x="205" y="183"/>
                  </a:cubicBezTo>
                  <a:cubicBezTo>
                    <a:pt x="183" y="167"/>
                    <a:pt x="167" y="162"/>
                    <a:pt x="133" y="132"/>
                  </a:cubicBezTo>
                  <a:cubicBezTo>
                    <a:pt x="99" y="102"/>
                    <a:pt x="49" y="51"/>
                    <a:pt x="0" y="0"/>
                  </a:cubicBezTo>
                </a:path>
              </a:pathLst>
            </a:custGeom>
            <a:noFill/>
            <a:ln w="3175" cap="rnd">
              <a:solidFill>
                <a:schemeClr val="tx1"/>
              </a:solidFill>
              <a:prstDash val="sysDot"/>
              <a:round/>
              <a:headEnd/>
              <a:tailEnd/>
            </a:ln>
          </p:spPr>
          <p:txBody>
            <a:bodyPr/>
            <a:lstStyle/>
            <a:p>
              <a:endParaRPr lang="en-US"/>
            </a:p>
          </p:txBody>
        </p:sp>
        <p:sp>
          <p:nvSpPr>
            <p:cNvPr id="24626" name="Freeform 50"/>
            <p:cNvSpPr>
              <a:spLocks/>
            </p:cNvSpPr>
            <p:nvPr/>
          </p:nvSpPr>
          <p:spPr bwMode="auto">
            <a:xfrm>
              <a:off x="4480" y="3328"/>
              <a:ext cx="282" cy="159"/>
            </a:xfrm>
            <a:custGeom>
              <a:avLst/>
              <a:gdLst>
                <a:gd name="T0" fmla="*/ 0 w 282"/>
                <a:gd name="T1" fmla="*/ 153 h 159"/>
                <a:gd name="T2" fmla="*/ 13 w 282"/>
                <a:gd name="T3" fmla="*/ 156 h 159"/>
                <a:gd name="T4" fmla="*/ 28 w 282"/>
                <a:gd name="T5" fmla="*/ 157 h 159"/>
                <a:gd name="T6" fmla="*/ 64 w 282"/>
                <a:gd name="T7" fmla="*/ 145 h 159"/>
                <a:gd name="T8" fmla="*/ 103 w 282"/>
                <a:gd name="T9" fmla="*/ 132 h 159"/>
                <a:gd name="T10" fmla="*/ 153 w 282"/>
                <a:gd name="T11" fmla="*/ 100 h 159"/>
                <a:gd name="T12" fmla="*/ 192 w 282"/>
                <a:gd name="T13" fmla="*/ 72 h 159"/>
                <a:gd name="T14" fmla="*/ 282 w 282"/>
                <a:gd name="T15" fmla="*/ 0 h 159"/>
                <a:gd name="T16" fmla="*/ 0 60000 65536"/>
                <a:gd name="T17" fmla="*/ 0 60000 65536"/>
                <a:gd name="T18" fmla="*/ 0 60000 65536"/>
                <a:gd name="T19" fmla="*/ 0 60000 65536"/>
                <a:gd name="T20" fmla="*/ 0 60000 65536"/>
                <a:gd name="T21" fmla="*/ 0 60000 65536"/>
                <a:gd name="T22" fmla="*/ 0 60000 65536"/>
                <a:gd name="T23" fmla="*/ 0 60000 65536"/>
                <a:gd name="T24" fmla="*/ 0 w 282"/>
                <a:gd name="T25" fmla="*/ 0 h 159"/>
                <a:gd name="T26" fmla="*/ 282 w 282"/>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2" h="159">
                  <a:moveTo>
                    <a:pt x="0" y="153"/>
                  </a:moveTo>
                  <a:cubicBezTo>
                    <a:pt x="4" y="154"/>
                    <a:pt x="8" y="155"/>
                    <a:pt x="13" y="156"/>
                  </a:cubicBezTo>
                  <a:cubicBezTo>
                    <a:pt x="18" y="157"/>
                    <a:pt x="20" y="159"/>
                    <a:pt x="28" y="157"/>
                  </a:cubicBezTo>
                  <a:cubicBezTo>
                    <a:pt x="36" y="155"/>
                    <a:pt x="52" y="149"/>
                    <a:pt x="64" y="145"/>
                  </a:cubicBezTo>
                  <a:cubicBezTo>
                    <a:pt x="76" y="141"/>
                    <a:pt x="88" y="139"/>
                    <a:pt x="103" y="132"/>
                  </a:cubicBezTo>
                  <a:cubicBezTo>
                    <a:pt x="118" y="125"/>
                    <a:pt x="138" y="110"/>
                    <a:pt x="153" y="100"/>
                  </a:cubicBezTo>
                  <a:cubicBezTo>
                    <a:pt x="168" y="90"/>
                    <a:pt x="170" y="89"/>
                    <a:pt x="192" y="72"/>
                  </a:cubicBezTo>
                  <a:cubicBezTo>
                    <a:pt x="214" y="55"/>
                    <a:pt x="267" y="12"/>
                    <a:pt x="282" y="0"/>
                  </a:cubicBezTo>
                </a:path>
              </a:pathLst>
            </a:custGeom>
            <a:noFill/>
            <a:ln w="3175" cap="rnd">
              <a:solidFill>
                <a:schemeClr val="tx1"/>
              </a:solidFill>
              <a:prstDash val="sysDot"/>
              <a:round/>
              <a:headEnd/>
              <a:tailEnd/>
            </a:ln>
          </p:spPr>
          <p:txBody>
            <a:bodyPr/>
            <a:lstStyle/>
            <a:p>
              <a:endParaRPr lang="en-US"/>
            </a:p>
          </p:txBody>
        </p:sp>
        <p:sp>
          <p:nvSpPr>
            <p:cNvPr id="24627" name="Line 51"/>
            <p:cNvSpPr>
              <a:spLocks noChangeShapeType="1"/>
            </p:cNvSpPr>
            <p:nvPr/>
          </p:nvSpPr>
          <p:spPr bwMode="auto">
            <a:xfrm flipH="1" flipV="1">
              <a:off x="4068" y="3043"/>
              <a:ext cx="266" cy="361"/>
            </a:xfrm>
            <a:prstGeom prst="line">
              <a:avLst/>
            </a:prstGeom>
            <a:noFill/>
            <a:ln w="3175" cap="rnd">
              <a:solidFill>
                <a:schemeClr val="tx1"/>
              </a:solidFill>
              <a:prstDash val="sysDot"/>
              <a:round/>
              <a:headEnd/>
              <a:tailEnd/>
            </a:ln>
          </p:spPr>
          <p:txBody>
            <a:bodyPr/>
            <a:lstStyle/>
            <a:p>
              <a:endParaRPr lang="en-US"/>
            </a:p>
          </p:txBody>
        </p:sp>
        <p:sp>
          <p:nvSpPr>
            <p:cNvPr id="24628" name="Line 52"/>
            <p:cNvSpPr>
              <a:spLocks noChangeShapeType="1"/>
            </p:cNvSpPr>
            <p:nvPr/>
          </p:nvSpPr>
          <p:spPr bwMode="auto">
            <a:xfrm rot="19787373" flipV="1">
              <a:off x="4929" y="2943"/>
              <a:ext cx="19" cy="140"/>
            </a:xfrm>
            <a:prstGeom prst="line">
              <a:avLst/>
            </a:prstGeom>
            <a:noFill/>
            <a:ln w="3175" cap="rnd">
              <a:solidFill>
                <a:schemeClr val="tx1"/>
              </a:solidFill>
              <a:prstDash val="sysDot"/>
              <a:round/>
              <a:headEnd/>
              <a:tailEnd/>
            </a:ln>
          </p:spPr>
          <p:txBody>
            <a:bodyPr/>
            <a:lstStyle/>
            <a:p>
              <a:endParaRPr lang="en-US"/>
            </a:p>
          </p:txBody>
        </p:sp>
        <p:sp>
          <p:nvSpPr>
            <p:cNvPr id="24629" name="Line 53"/>
            <p:cNvSpPr>
              <a:spLocks noChangeShapeType="1"/>
            </p:cNvSpPr>
            <p:nvPr/>
          </p:nvSpPr>
          <p:spPr bwMode="auto">
            <a:xfrm rot="-1812627">
              <a:off x="4922" y="2902"/>
              <a:ext cx="180" cy="85"/>
            </a:xfrm>
            <a:prstGeom prst="line">
              <a:avLst/>
            </a:prstGeom>
            <a:noFill/>
            <a:ln w="3175" cap="rnd">
              <a:solidFill>
                <a:schemeClr val="tx1"/>
              </a:solidFill>
              <a:prstDash val="sysDot"/>
              <a:round/>
              <a:headEnd/>
              <a:tailEnd/>
            </a:ln>
          </p:spPr>
          <p:txBody>
            <a:bodyPr/>
            <a:lstStyle/>
            <a:p>
              <a:endParaRPr lang="en-US"/>
            </a:p>
          </p:txBody>
        </p:sp>
        <p:sp>
          <p:nvSpPr>
            <p:cNvPr id="24630" name="Oval 54"/>
            <p:cNvSpPr>
              <a:spLocks noChangeAspect="1" noChangeArrowheads="1"/>
            </p:cNvSpPr>
            <p:nvPr/>
          </p:nvSpPr>
          <p:spPr bwMode="auto">
            <a:xfrm rot="-1812627">
              <a:off x="4911" y="3197"/>
              <a:ext cx="109" cy="109"/>
            </a:xfrm>
            <a:prstGeom prst="ellipse">
              <a:avLst/>
            </a:prstGeom>
            <a:solidFill>
              <a:srgbClr val="00FF00"/>
            </a:solidFill>
            <a:ln w="9525">
              <a:solidFill>
                <a:schemeClr val="tx1"/>
              </a:solidFill>
              <a:round/>
              <a:headEnd/>
              <a:tailEnd/>
            </a:ln>
          </p:spPr>
          <p:txBody>
            <a:bodyPr wrap="none" anchor="ctr"/>
            <a:lstStyle/>
            <a:p>
              <a:endParaRPr lang="en-US"/>
            </a:p>
          </p:txBody>
        </p:sp>
        <p:sp>
          <p:nvSpPr>
            <p:cNvPr id="24631" name="Oval 55"/>
            <p:cNvSpPr>
              <a:spLocks noChangeAspect="1" noChangeArrowheads="1"/>
            </p:cNvSpPr>
            <p:nvPr/>
          </p:nvSpPr>
          <p:spPr bwMode="auto">
            <a:xfrm rot="-1812627">
              <a:off x="5227" y="2600"/>
              <a:ext cx="109" cy="109"/>
            </a:xfrm>
            <a:prstGeom prst="ellipse">
              <a:avLst/>
            </a:prstGeom>
            <a:solidFill>
              <a:srgbClr val="FFFF00">
                <a:alpha val="79999"/>
              </a:srgbClr>
            </a:solidFill>
            <a:ln w="9525">
              <a:solidFill>
                <a:schemeClr val="tx1"/>
              </a:solidFill>
              <a:round/>
              <a:headEnd/>
              <a:tailEnd/>
            </a:ln>
          </p:spPr>
          <p:txBody>
            <a:bodyPr wrap="none" anchor="ctr"/>
            <a:lstStyle/>
            <a:p>
              <a:endParaRPr lang="en-US"/>
            </a:p>
          </p:txBody>
        </p:sp>
        <p:sp>
          <p:nvSpPr>
            <p:cNvPr id="24632" name="Freeform 56"/>
            <p:cNvSpPr>
              <a:spLocks/>
            </p:cNvSpPr>
            <p:nvPr/>
          </p:nvSpPr>
          <p:spPr bwMode="auto">
            <a:xfrm>
              <a:off x="4738" y="2458"/>
              <a:ext cx="415" cy="75"/>
            </a:xfrm>
            <a:custGeom>
              <a:avLst/>
              <a:gdLst>
                <a:gd name="T0" fmla="*/ 0 w 415"/>
                <a:gd name="T1" fmla="*/ 75 h 75"/>
                <a:gd name="T2" fmla="*/ 21 w 415"/>
                <a:gd name="T3" fmla="*/ 59 h 75"/>
                <a:gd name="T4" fmla="*/ 42 w 415"/>
                <a:gd name="T5" fmla="*/ 47 h 75"/>
                <a:gd name="T6" fmla="*/ 58 w 415"/>
                <a:gd name="T7" fmla="*/ 39 h 75"/>
                <a:gd name="T8" fmla="*/ 111 w 415"/>
                <a:gd name="T9" fmla="*/ 20 h 75"/>
                <a:gd name="T10" fmla="*/ 195 w 415"/>
                <a:gd name="T11" fmla="*/ 3 h 75"/>
                <a:gd name="T12" fmla="*/ 282 w 415"/>
                <a:gd name="T13" fmla="*/ 0 h 75"/>
                <a:gd name="T14" fmla="*/ 370 w 415"/>
                <a:gd name="T15" fmla="*/ 5 h 75"/>
                <a:gd name="T16" fmla="*/ 390 w 415"/>
                <a:gd name="T17" fmla="*/ 11 h 75"/>
                <a:gd name="T18" fmla="*/ 415 w 415"/>
                <a:gd name="T19" fmla="*/ 14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5"/>
                <a:gd name="T31" fmla="*/ 0 h 75"/>
                <a:gd name="T32" fmla="*/ 415 w 415"/>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5" h="75">
                  <a:moveTo>
                    <a:pt x="0" y="75"/>
                  </a:moveTo>
                  <a:cubicBezTo>
                    <a:pt x="7" y="69"/>
                    <a:pt x="14" y="64"/>
                    <a:pt x="21" y="59"/>
                  </a:cubicBezTo>
                  <a:cubicBezTo>
                    <a:pt x="28" y="54"/>
                    <a:pt x="36" y="50"/>
                    <a:pt x="42" y="47"/>
                  </a:cubicBezTo>
                  <a:cubicBezTo>
                    <a:pt x="48" y="44"/>
                    <a:pt x="47" y="43"/>
                    <a:pt x="58" y="39"/>
                  </a:cubicBezTo>
                  <a:cubicBezTo>
                    <a:pt x="69" y="35"/>
                    <a:pt x="88" y="26"/>
                    <a:pt x="111" y="20"/>
                  </a:cubicBezTo>
                  <a:cubicBezTo>
                    <a:pt x="134" y="14"/>
                    <a:pt x="167" y="6"/>
                    <a:pt x="195" y="3"/>
                  </a:cubicBezTo>
                  <a:cubicBezTo>
                    <a:pt x="223" y="0"/>
                    <a:pt x="253" y="0"/>
                    <a:pt x="282" y="0"/>
                  </a:cubicBezTo>
                  <a:cubicBezTo>
                    <a:pt x="311" y="0"/>
                    <a:pt x="352" y="3"/>
                    <a:pt x="370" y="5"/>
                  </a:cubicBezTo>
                  <a:cubicBezTo>
                    <a:pt x="388" y="7"/>
                    <a:pt x="383" y="10"/>
                    <a:pt x="390" y="11"/>
                  </a:cubicBezTo>
                  <a:cubicBezTo>
                    <a:pt x="397" y="12"/>
                    <a:pt x="406" y="13"/>
                    <a:pt x="415" y="14"/>
                  </a:cubicBezTo>
                </a:path>
              </a:pathLst>
            </a:custGeom>
            <a:noFill/>
            <a:ln w="3175" cap="rnd">
              <a:solidFill>
                <a:schemeClr val="tx1"/>
              </a:solidFill>
              <a:prstDash val="sysDot"/>
              <a:round/>
              <a:headEnd/>
              <a:tailEnd/>
            </a:ln>
          </p:spPr>
          <p:txBody>
            <a:bodyPr/>
            <a:lstStyle/>
            <a:p>
              <a:endParaRPr lang="en-US"/>
            </a:p>
          </p:txBody>
        </p:sp>
        <p:sp>
          <p:nvSpPr>
            <p:cNvPr id="24633" name="Freeform 57"/>
            <p:cNvSpPr>
              <a:spLocks/>
            </p:cNvSpPr>
            <p:nvPr/>
          </p:nvSpPr>
          <p:spPr bwMode="auto">
            <a:xfrm>
              <a:off x="5112" y="2708"/>
              <a:ext cx="203" cy="232"/>
            </a:xfrm>
            <a:custGeom>
              <a:avLst/>
              <a:gdLst>
                <a:gd name="T0" fmla="*/ 0 w 203"/>
                <a:gd name="T1" fmla="*/ 229 h 232"/>
                <a:gd name="T2" fmla="*/ 12 w 203"/>
                <a:gd name="T3" fmla="*/ 229 h 232"/>
                <a:gd name="T4" fmla="*/ 48 w 203"/>
                <a:gd name="T5" fmla="*/ 210 h 232"/>
                <a:gd name="T6" fmla="*/ 135 w 203"/>
                <a:gd name="T7" fmla="*/ 180 h 232"/>
                <a:gd name="T8" fmla="*/ 176 w 203"/>
                <a:gd name="T9" fmla="*/ 153 h 232"/>
                <a:gd name="T10" fmla="*/ 195 w 203"/>
                <a:gd name="T11" fmla="*/ 118 h 232"/>
                <a:gd name="T12" fmla="*/ 203 w 203"/>
                <a:gd name="T13" fmla="*/ 64 h 232"/>
                <a:gd name="T14" fmla="*/ 195 w 203"/>
                <a:gd name="T15" fmla="*/ 16 h 232"/>
                <a:gd name="T16" fmla="*/ 186 w 203"/>
                <a:gd name="T17" fmla="*/ 0 h 2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3"/>
                <a:gd name="T28" fmla="*/ 0 h 232"/>
                <a:gd name="T29" fmla="*/ 203 w 203"/>
                <a:gd name="T30" fmla="*/ 232 h 2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3" h="232">
                  <a:moveTo>
                    <a:pt x="0" y="229"/>
                  </a:moveTo>
                  <a:cubicBezTo>
                    <a:pt x="2" y="230"/>
                    <a:pt x="4" y="232"/>
                    <a:pt x="12" y="229"/>
                  </a:cubicBezTo>
                  <a:cubicBezTo>
                    <a:pt x="20" y="226"/>
                    <a:pt x="28" y="218"/>
                    <a:pt x="48" y="210"/>
                  </a:cubicBezTo>
                  <a:cubicBezTo>
                    <a:pt x="68" y="202"/>
                    <a:pt x="114" y="189"/>
                    <a:pt x="135" y="180"/>
                  </a:cubicBezTo>
                  <a:cubicBezTo>
                    <a:pt x="156" y="171"/>
                    <a:pt x="166" y="163"/>
                    <a:pt x="176" y="153"/>
                  </a:cubicBezTo>
                  <a:cubicBezTo>
                    <a:pt x="186" y="143"/>
                    <a:pt x="191" y="133"/>
                    <a:pt x="195" y="118"/>
                  </a:cubicBezTo>
                  <a:cubicBezTo>
                    <a:pt x="199" y="103"/>
                    <a:pt x="203" y="81"/>
                    <a:pt x="203" y="64"/>
                  </a:cubicBezTo>
                  <a:cubicBezTo>
                    <a:pt x="203" y="47"/>
                    <a:pt x="198" y="27"/>
                    <a:pt x="195" y="16"/>
                  </a:cubicBezTo>
                  <a:cubicBezTo>
                    <a:pt x="192" y="5"/>
                    <a:pt x="189" y="2"/>
                    <a:pt x="186" y="0"/>
                  </a:cubicBezTo>
                </a:path>
              </a:pathLst>
            </a:custGeom>
            <a:noFill/>
            <a:ln w="3175" cap="rnd">
              <a:solidFill>
                <a:schemeClr val="tx1"/>
              </a:solidFill>
              <a:prstDash val="sysDot"/>
              <a:round/>
              <a:headEnd/>
              <a:tailEnd/>
            </a:ln>
          </p:spPr>
          <p:txBody>
            <a:bodyPr/>
            <a:lstStyle/>
            <a:p>
              <a:endParaRPr lang="en-US"/>
            </a:p>
          </p:txBody>
        </p:sp>
        <p:sp>
          <p:nvSpPr>
            <p:cNvPr id="24634" name="Line 58"/>
            <p:cNvSpPr>
              <a:spLocks noChangeShapeType="1"/>
            </p:cNvSpPr>
            <p:nvPr/>
          </p:nvSpPr>
          <p:spPr bwMode="auto">
            <a:xfrm>
              <a:off x="4503" y="2805"/>
              <a:ext cx="415" cy="145"/>
            </a:xfrm>
            <a:prstGeom prst="line">
              <a:avLst/>
            </a:prstGeom>
            <a:noFill/>
            <a:ln w="3175" cap="rnd">
              <a:solidFill>
                <a:schemeClr val="tx1"/>
              </a:solidFill>
              <a:prstDash val="sysDot"/>
              <a:round/>
              <a:headEnd/>
              <a:tailEnd/>
            </a:ln>
          </p:spPr>
          <p:txBody>
            <a:bodyPr/>
            <a:lstStyle/>
            <a:p>
              <a:endParaRPr lang="en-US"/>
            </a:p>
          </p:txBody>
        </p:sp>
      </p:grpSp>
      <p:grpSp>
        <p:nvGrpSpPr>
          <p:cNvPr id="6" name="Group 59"/>
          <p:cNvGrpSpPr>
            <a:grpSpLocks/>
          </p:cNvGrpSpPr>
          <p:nvPr/>
        </p:nvGrpSpPr>
        <p:grpSpPr bwMode="auto">
          <a:xfrm>
            <a:off x="4232275" y="3067050"/>
            <a:ext cx="4859338" cy="1651000"/>
            <a:chOff x="2666" y="2885"/>
            <a:chExt cx="3061" cy="1040"/>
          </a:xfrm>
        </p:grpSpPr>
        <p:grpSp>
          <p:nvGrpSpPr>
            <p:cNvPr id="7" name="Group 60"/>
            <p:cNvGrpSpPr>
              <a:grpSpLocks/>
            </p:cNvGrpSpPr>
            <p:nvPr/>
          </p:nvGrpSpPr>
          <p:grpSpPr bwMode="auto">
            <a:xfrm>
              <a:off x="2666" y="2961"/>
              <a:ext cx="741" cy="512"/>
              <a:chOff x="1776" y="1224"/>
              <a:chExt cx="741" cy="512"/>
            </a:xfrm>
          </p:grpSpPr>
          <p:sp>
            <p:nvSpPr>
              <p:cNvPr id="24610" name="Oval 61"/>
              <p:cNvSpPr>
                <a:spLocks noChangeArrowheads="1"/>
              </p:cNvSpPr>
              <p:nvPr/>
            </p:nvSpPr>
            <p:spPr bwMode="auto">
              <a:xfrm>
                <a:off x="1776" y="1224"/>
                <a:ext cx="741" cy="512"/>
              </a:xfrm>
              <a:prstGeom prst="ellipse">
                <a:avLst/>
              </a:prstGeom>
              <a:solidFill>
                <a:schemeClr val="accent1">
                  <a:alpha val="36078"/>
                </a:schemeClr>
              </a:solidFill>
              <a:ln w="12700">
                <a:solidFill>
                  <a:srgbClr val="FFFF00"/>
                </a:solidFill>
                <a:round/>
                <a:headEnd/>
                <a:tailEnd/>
              </a:ln>
            </p:spPr>
            <p:txBody>
              <a:bodyPr wrap="none" anchor="ctr"/>
              <a:lstStyle/>
              <a:p>
                <a:endParaRPr lang="en-US"/>
              </a:p>
            </p:txBody>
          </p:sp>
          <p:grpSp>
            <p:nvGrpSpPr>
              <p:cNvPr id="8" name="Group 62"/>
              <p:cNvGrpSpPr>
                <a:grpSpLocks/>
              </p:cNvGrpSpPr>
              <p:nvPr/>
            </p:nvGrpSpPr>
            <p:grpSpPr bwMode="auto">
              <a:xfrm rot="-2674907">
                <a:off x="1928" y="1288"/>
                <a:ext cx="336" cy="192"/>
                <a:chOff x="742" y="2245"/>
                <a:chExt cx="336" cy="192"/>
              </a:xfrm>
            </p:grpSpPr>
            <p:sp>
              <p:nvSpPr>
                <p:cNvPr id="24613" name="Oval 63"/>
                <p:cNvSpPr>
                  <a:spLocks noChangeArrowheads="1"/>
                </p:cNvSpPr>
                <p:nvPr/>
              </p:nvSpPr>
              <p:spPr bwMode="auto">
                <a:xfrm>
                  <a:off x="742" y="2245"/>
                  <a:ext cx="144" cy="144"/>
                </a:xfrm>
                <a:prstGeom prst="ellipse">
                  <a:avLst/>
                </a:prstGeom>
                <a:solidFill>
                  <a:srgbClr val="FFFF00"/>
                </a:solidFill>
                <a:ln w="9525">
                  <a:solidFill>
                    <a:schemeClr val="tx1"/>
                  </a:solidFill>
                  <a:round/>
                  <a:headEnd/>
                  <a:tailEnd/>
                </a:ln>
              </p:spPr>
              <p:txBody>
                <a:bodyPr wrap="none" anchor="ctr"/>
                <a:lstStyle/>
                <a:p>
                  <a:endParaRPr lang="en-US"/>
                </a:p>
              </p:txBody>
            </p:sp>
            <p:sp>
              <p:nvSpPr>
                <p:cNvPr id="24614" name="Oval 64"/>
                <p:cNvSpPr>
                  <a:spLocks noChangeArrowheads="1"/>
                </p:cNvSpPr>
                <p:nvPr/>
              </p:nvSpPr>
              <p:spPr bwMode="auto">
                <a:xfrm>
                  <a:off x="934" y="2293"/>
                  <a:ext cx="144" cy="144"/>
                </a:xfrm>
                <a:prstGeom prst="ellipse">
                  <a:avLst/>
                </a:prstGeom>
                <a:solidFill>
                  <a:srgbClr val="00FF00"/>
                </a:solidFill>
                <a:ln w="9525">
                  <a:solidFill>
                    <a:schemeClr val="tx1"/>
                  </a:solidFill>
                  <a:round/>
                  <a:headEnd/>
                  <a:tailEnd/>
                </a:ln>
              </p:spPr>
              <p:txBody>
                <a:bodyPr wrap="none" anchor="ctr"/>
                <a:lstStyle/>
                <a:p>
                  <a:endParaRPr lang="en-US"/>
                </a:p>
              </p:txBody>
            </p:sp>
          </p:grpSp>
          <p:sp>
            <p:nvSpPr>
              <p:cNvPr id="24612" name="Oval 65"/>
              <p:cNvSpPr>
                <a:spLocks noChangeAspect="1" noChangeArrowheads="1"/>
              </p:cNvSpPr>
              <p:nvPr/>
            </p:nvSpPr>
            <p:spPr bwMode="auto">
              <a:xfrm>
                <a:off x="2115" y="1499"/>
                <a:ext cx="161" cy="161"/>
              </a:xfrm>
              <a:prstGeom prst="ellipse">
                <a:avLst/>
              </a:prstGeom>
              <a:solidFill>
                <a:srgbClr val="FF0000"/>
              </a:solidFill>
              <a:ln w="9525">
                <a:solidFill>
                  <a:schemeClr val="tx1"/>
                </a:solidFill>
                <a:round/>
                <a:headEnd/>
                <a:tailEnd/>
              </a:ln>
            </p:spPr>
            <p:txBody>
              <a:bodyPr wrap="none" anchor="ctr"/>
              <a:lstStyle/>
              <a:p>
                <a:endParaRPr lang="en-US"/>
              </a:p>
            </p:txBody>
          </p:sp>
        </p:grpSp>
        <p:grpSp>
          <p:nvGrpSpPr>
            <p:cNvPr id="9" name="Group 66"/>
            <p:cNvGrpSpPr>
              <a:grpSpLocks/>
            </p:cNvGrpSpPr>
            <p:nvPr/>
          </p:nvGrpSpPr>
          <p:grpSpPr bwMode="auto">
            <a:xfrm>
              <a:off x="3591" y="3591"/>
              <a:ext cx="529" cy="334"/>
              <a:chOff x="3221" y="1664"/>
              <a:chExt cx="529" cy="334"/>
            </a:xfrm>
          </p:grpSpPr>
          <p:sp>
            <p:nvSpPr>
              <p:cNvPr id="24607" name="Oval 67"/>
              <p:cNvSpPr>
                <a:spLocks noChangeArrowheads="1"/>
              </p:cNvSpPr>
              <p:nvPr/>
            </p:nvSpPr>
            <p:spPr bwMode="auto">
              <a:xfrm rot="-1941014">
                <a:off x="3221" y="1664"/>
                <a:ext cx="529" cy="334"/>
              </a:xfrm>
              <a:prstGeom prst="ellipse">
                <a:avLst/>
              </a:prstGeom>
              <a:solidFill>
                <a:schemeClr val="accent1">
                  <a:alpha val="36078"/>
                </a:schemeClr>
              </a:solidFill>
              <a:ln w="12700">
                <a:solidFill>
                  <a:srgbClr val="FFFF00"/>
                </a:solidFill>
                <a:round/>
                <a:headEnd/>
                <a:tailEnd/>
              </a:ln>
            </p:spPr>
            <p:txBody>
              <a:bodyPr wrap="none" anchor="ctr"/>
              <a:lstStyle/>
              <a:p>
                <a:endParaRPr lang="en-US"/>
              </a:p>
            </p:txBody>
          </p:sp>
          <p:sp>
            <p:nvSpPr>
              <p:cNvPr id="24608" name="Oval 68"/>
              <p:cNvSpPr>
                <a:spLocks noChangeAspect="1" noChangeArrowheads="1"/>
              </p:cNvSpPr>
              <p:nvPr/>
            </p:nvSpPr>
            <p:spPr bwMode="auto">
              <a:xfrm>
                <a:off x="3338" y="1767"/>
                <a:ext cx="161" cy="161"/>
              </a:xfrm>
              <a:prstGeom prst="ellipse">
                <a:avLst/>
              </a:prstGeom>
              <a:solidFill>
                <a:srgbClr val="00FF00">
                  <a:alpha val="50195"/>
                </a:srgbClr>
              </a:solidFill>
              <a:ln w="9525">
                <a:solidFill>
                  <a:schemeClr val="tx1"/>
                </a:solidFill>
                <a:round/>
                <a:headEnd/>
                <a:tailEnd/>
              </a:ln>
            </p:spPr>
            <p:txBody>
              <a:bodyPr wrap="none" anchor="ctr"/>
              <a:lstStyle/>
              <a:p>
                <a:endParaRPr lang="en-US"/>
              </a:p>
            </p:txBody>
          </p:sp>
          <p:sp>
            <p:nvSpPr>
              <p:cNvPr id="24609" name="Oval 69"/>
              <p:cNvSpPr>
                <a:spLocks noChangeAspect="1" noChangeArrowheads="1"/>
              </p:cNvSpPr>
              <p:nvPr/>
            </p:nvSpPr>
            <p:spPr bwMode="auto">
              <a:xfrm rot="-1812627">
                <a:off x="3527" y="1666"/>
                <a:ext cx="161" cy="161"/>
              </a:xfrm>
              <a:prstGeom prst="ellipse">
                <a:avLst/>
              </a:prstGeom>
              <a:solidFill>
                <a:srgbClr val="00FF00"/>
              </a:solidFill>
              <a:ln w="9525">
                <a:solidFill>
                  <a:schemeClr val="tx1"/>
                </a:solidFill>
                <a:round/>
                <a:headEnd/>
                <a:tailEnd/>
              </a:ln>
            </p:spPr>
            <p:txBody>
              <a:bodyPr wrap="none" anchor="ctr"/>
              <a:lstStyle/>
              <a:p>
                <a:endParaRPr lang="en-US"/>
              </a:p>
            </p:txBody>
          </p:sp>
        </p:grpSp>
        <p:grpSp>
          <p:nvGrpSpPr>
            <p:cNvPr id="10" name="Group 70"/>
            <p:cNvGrpSpPr>
              <a:grpSpLocks/>
            </p:cNvGrpSpPr>
            <p:nvPr/>
          </p:nvGrpSpPr>
          <p:grpSpPr bwMode="auto">
            <a:xfrm>
              <a:off x="5426" y="2885"/>
              <a:ext cx="301" cy="556"/>
              <a:chOff x="2568" y="2817"/>
              <a:chExt cx="301" cy="556"/>
            </a:xfrm>
          </p:grpSpPr>
          <p:sp>
            <p:nvSpPr>
              <p:cNvPr id="24604" name="Oval 71"/>
              <p:cNvSpPr>
                <a:spLocks noChangeArrowheads="1"/>
              </p:cNvSpPr>
              <p:nvPr/>
            </p:nvSpPr>
            <p:spPr bwMode="auto">
              <a:xfrm rot="3664581">
                <a:off x="2450" y="2954"/>
                <a:ext cx="556" cy="282"/>
              </a:xfrm>
              <a:prstGeom prst="ellipse">
                <a:avLst/>
              </a:prstGeom>
              <a:solidFill>
                <a:schemeClr val="accent1">
                  <a:alpha val="36078"/>
                </a:schemeClr>
              </a:solidFill>
              <a:ln w="12700">
                <a:solidFill>
                  <a:srgbClr val="FFFF00"/>
                </a:solidFill>
                <a:round/>
                <a:headEnd/>
                <a:tailEnd/>
              </a:ln>
            </p:spPr>
            <p:txBody>
              <a:bodyPr wrap="none" anchor="ctr"/>
              <a:lstStyle/>
              <a:p>
                <a:endParaRPr lang="en-US"/>
              </a:p>
            </p:txBody>
          </p:sp>
          <p:sp>
            <p:nvSpPr>
              <p:cNvPr id="24605" name="Oval 72"/>
              <p:cNvSpPr>
                <a:spLocks noChangeAspect="1" noChangeArrowheads="1"/>
              </p:cNvSpPr>
              <p:nvPr/>
            </p:nvSpPr>
            <p:spPr bwMode="auto">
              <a:xfrm>
                <a:off x="2568" y="2943"/>
                <a:ext cx="161" cy="161"/>
              </a:xfrm>
              <a:prstGeom prst="ellipse">
                <a:avLst/>
              </a:prstGeom>
              <a:solidFill>
                <a:srgbClr val="FFFF00"/>
              </a:solidFill>
              <a:ln w="9525">
                <a:solidFill>
                  <a:schemeClr val="tx1"/>
                </a:solidFill>
                <a:round/>
                <a:headEnd/>
                <a:tailEnd/>
              </a:ln>
            </p:spPr>
            <p:txBody>
              <a:bodyPr wrap="none" anchor="ctr"/>
              <a:lstStyle/>
              <a:p>
                <a:endParaRPr lang="en-US"/>
              </a:p>
            </p:txBody>
          </p:sp>
          <p:sp>
            <p:nvSpPr>
              <p:cNvPr id="24606" name="Oval 73"/>
              <p:cNvSpPr>
                <a:spLocks noChangeAspect="1" noChangeArrowheads="1"/>
              </p:cNvSpPr>
              <p:nvPr/>
            </p:nvSpPr>
            <p:spPr bwMode="auto">
              <a:xfrm rot="-1812627">
                <a:off x="2689" y="3100"/>
                <a:ext cx="161" cy="161"/>
              </a:xfrm>
              <a:prstGeom prst="ellipse">
                <a:avLst/>
              </a:prstGeom>
              <a:solidFill>
                <a:srgbClr val="FFFF00">
                  <a:alpha val="79999"/>
                </a:srgbClr>
              </a:solidFill>
              <a:ln w="9525">
                <a:solidFill>
                  <a:schemeClr val="tx1"/>
                </a:solidFill>
                <a:round/>
                <a:headEnd/>
                <a:tailEnd/>
              </a:ln>
            </p:spPr>
            <p:txBody>
              <a:bodyPr wrap="none" anchor="ctr"/>
              <a:lstStyle/>
              <a:p>
                <a:endParaRPr lang="en-US"/>
              </a:p>
            </p:txBody>
          </p:sp>
        </p:grpSp>
      </p:grpSp>
      <p:sp>
        <p:nvSpPr>
          <p:cNvPr id="166986" name="Line 74"/>
          <p:cNvSpPr>
            <a:spLocks noChangeShapeType="1"/>
          </p:cNvSpPr>
          <p:nvPr/>
        </p:nvSpPr>
        <p:spPr bwMode="auto">
          <a:xfrm>
            <a:off x="935038" y="2884488"/>
            <a:ext cx="3813175" cy="0"/>
          </a:xfrm>
          <a:prstGeom prst="line">
            <a:avLst/>
          </a:prstGeom>
          <a:noFill/>
          <a:ln w="25400">
            <a:solidFill>
              <a:schemeClr val="tx1"/>
            </a:solidFill>
            <a:round/>
            <a:headEnd type="stealth" w="lg" len="lg"/>
            <a:tailEnd type="stealth" w="lg" len="lg"/>
          </a:ln>
        </p:spPr>
        <p:txBody>
          <a:bodyPr/>
          <a:lstStyle/>
          <a:p>
            <a:endParaRPr lang="en-US"/>
          </a:p>
        </p:txBody>
      </p:sp>
      <p:sp>
        <p:nvSpPr>
          <p:cNvPr id="166987" name="Line 75"/>
          <p:cNvSpPr>
            <a:spLocks noChangeShapeType="1"/>
          </p:cNvSpPr>
          <p:nvPr/>
        </p:nvSpPr>
        <p:spPr bwMode="auto">
          <a:xfrm flipV="1">
            <a:off x="4837113" y="1957388"/>
            <a:ext cx="3929062" cy="15875"/>
          </a:xfrm>
          <a:prstGeom prst="line">
            <a:avLst/>
          </a:prstGeom>
          <a:noFill/>
          <a:ln w="25400">
            <a:solidFill>
              <a:schemeClr val="tx1"/>
            </a:solidFill>
            <a:round/>
            <a:headEnd type="stealth" w="lg" len="lg"/>
            <a:tailEnd type="stealth" w="lg" len="lg"/>
          </a:ln>
        </p:spPr>
        <p:txBody>
          <a:bodyPr/>
          <a:lstStyle/>
          <a:p>
            <a:endParaRPr lang="en-US"/>
          </a:p>
        </p:txBody>
      </p:sp>
      <p:sp>
        <p:nvSpPr>
          <p:cNvPr id="166988" name="Text Box 76"/>
          <p:cNvSpPr txBox="1">
            <a:spLocks noChangeArrowheads="1"/>
          </p:cNvSpPr>
          <p:nvPr/>
        </p:nvSpPr>
        <p:spPr bwMode="auto">
          <a:xfrm>
            <a:off x="5794375" y="1579563"/>
            <a:ext cx="2143125" cy="366712"/>
          </a:xfrm>
          <a:prstGeom prst="rect">
            <a:avLst/>
          </a:prstGeom>
          <a:noFill/>
          <a:ln w="3175" cap="rnd">
            <a:noFill/>
            <a:prstDash val="sysDot"/>
            <a:miter lim="800000"/>
            <a:headEnd/>
            <a:tailEnd/>
          </a:ln>
        </p:spPr>
        <p:txBody>
          <a:bodyPr wrap="none">
            <a:spAutoFit/>
          </a:bodyPr>
          <a:lstStyle/>
          <a:p>
            <a:pPr eaLnBrk="0" hangingPunct="0"/>
            <a:r>
              <a:rPr lang="en-US" i="1"/>
              <a:t>Formation time t</a:t>
            </a:r>
            <a:r>
              <a:rPr lang="en-US" i="1" baseline="-25000"/>
              <a:t>f</a:t>
            </a:r>
            <a:r>
              <a:rPr lang="en-US" i="1" baseline="30000"/>
              <a:t>h</a:t>
            </a:r>
          </a:p>
        </p:txBody>
      </p:sp>
      <p:sp>
        <p:nvSpPr>
          <p:cNvPr id="166989" name="Text Box 77"/>
          <p:cNvSpPr txBox="1">
            <a:spLocks noChangeArrowheads="1"/>
          </p:cNvSpPr>
          <p:nvPr/>
        </p:nvSpPr>
        <p:spPr bwMode="auto">
          <a:xfrm>
            <a:off x="1752600" y="2540000"/>
            <a:ext cx="2202847" cy="369332"/>
          </a:xfrm>
          <a:prstGeom prst="rect">
            <a:avLst/>
          </a:prstGeom>
          <a:noFill/>
          <a:ln w="3175" cap="rnd">
            <a:noFill/>
            <a:prstDash val="sysDot"/>
            <a:miter lim="800000"/>
            <a:headEnd/>
            <a:tailEnd/>
          </a:ln>
        </p:spPr>
        <p:txBody>
          <a:bodyPr wrap="none">
            <a:spAutoFit/>
          </a:bodyPr>
          <a:lstStyle/>
          <a:p>
            <a:pPr eaLnBrk="0" hangingPunct="0"/>
            <a:r>
              <a:rPr lang="en-US" b="1" i="1" dirty="0">
                <a:solidFill>
                  <a:srgbClr val="FF3300"/>
                </a:solidFill>
              </a:rPr>
              <a:t>Production time </a:t>
            </a:r>
            <a:r>
              <a:rPr lang="en-US" b="1" i="1" dirty="0" err="1">
                <a:solidFill>
                  <a:srgbClr val="FF3300"/>
                </a:solidFill>
              </a:rPr>
              <a:t>t</a:t>
            </a:r>
            <a:r>
              <a:rPr lang="en-US" b="1" i="1" baseline="-25000" dirty="0" err="1">
                <a:solidFill>
                  <a:srgbClr val="FF3300"/>
                </a:solidFill>
              </a:rPr>
              <a:t>p</a:t>
            </a:r>
            <a:endParaRPr lang="en-US" b="1" i="1" baseline="-25000" dirty="0">
              <a:solidFill>
                <a:srgbClr val="FF3300"/>
              </a:solidFill>
            </a:endParaRPr>
          </a:p>
        </p:txBody>
      </p:sp>
      <p:sp>
        <p:nvSpPr>
          <p:cNvPr id="166990" name="Text Box 78"/>
          <p:cNvSpPr txBox="1">
            <a:spLocks noChangeArrowheads="1"/>
          </p:cNvSpPr>
          <p:nvPr/>
        </p:nvSpPr>
        <p:spPr bwMode="auto">
          <a:xfrm>
            <a:off x="1651000" y="2930525"/>
            <a:ext cx="2341563" cy="366713"/>
          </a:xfrm>
          <a:prstGeom prst="rect">
            <a:avLst/>
          </a:prstGeom>
          <a:noFill/>
          <a:ln w="3175" cap="rnd">
            <a:noFill/>
            <a:prstDash val="sysDot"/>
            <a:miter lim="800000"/>
            <a:headEnd/>
            <a:tailEnd/>
          </a:ln>
        </p:spPr>
        <p:txBody>
          <a:bodyPr wrap="none">
            <a:spAutoFit/>
          </a:bodyPr>
          <a:lstStyle/>
          <a:p>
            <a:pPr algn="ctr" eaLnBrk="0" hangingPunct="0"/>
            <a:r>
              <a:rPr lang="en-US"/>
              <a:t>Quark is deconfined</a:t>
            </a:r>
            <a:endParaRPr lang="en-US" b="1">
              <a:solidFill>
                <a:srgbClr val="FFFF00"/>
              </a:solidFill>
            </a:endParaRPr>
          </a:p>
        </p:txBody>
      </p:sp>
      <p:sp>
        <p:nvSpPr>
          <p:cNvPr id="166991" name="Text Box 79"/>
          <p:cNvSpPr txBox="1">
            <a:spLocks noChangeArrowheads="1"/>
          </p:cNvSpPr>
          <p:nvPr/>
        </p:nvSpPr>
        <p:spPr bwMode="auto">
          <a:xfrm>
            <a:off x="5776913" y="2000250"/>
            <a:ext cx="2057400" cy="366713"/>
          </a:xfrm>
          <a:prstGeom prst="rect">
            <a:avLst/>
          </a:prstGeom>
          <a:noFill/>
          <a:ln w="3175" cap="rnd">
            <a:noFill/>
            <a:prstDash val="sysDot"/>
            <a:miter lim="800000"/>
            <a:headEnd/>
            <a:tailEnd/>
          </a:ln>
        </p:spPr>
        <p:txBody>
          <a:bodyPr wrap="none">
            <a:spAutoFit/>
          </a:bodyPr>
          <a:lstStyle/>
          <a:p>
            <a:pPr algn="ctr" eaLnBrk="0" hangingPunct="0"/>
            <a:r>
              <a:rPr lang="en-US"/>
              <a:t>Hadron is formed</a:t>
            </a:r>
          </a:p>
        </p:txBody>
      </p:sp>
      <p:grpSp>
        <p:nvGrpSpPr>
          <p:cNvPr id="11" name="Group 80"/>
          <p:cNvGrpSpPr>
            <a:grpSpLocks/>
          </p:cNvGrpSpPr>
          <p:nvPr/>
        </p:nvGrpSpPr>
        <p:grpSpPr bwMode="auto">
          <a:xfrm>
            <a:off x="904875" y="1606550"/>
            <a:ext cx="3895725" cy="1273175"/>
            <a:chOff x="570" y="1965"/>
            <a:chExt cx="2454" cy="802"/>
          </a:xfrm>
        </p:grpSpPr>
        <p:sp>
          <p:nvSpPr>
            <p:cNvPr id="24599" name="Line 81"/>
            <p:cNvSpPr>
              <a:spLocks noChangeShapeType="1"/>
            </p:cNvSpPr>
            <p:nvPr/>
          </p:nvSpPr>
          <p:spPr bwMode="auto">
            <a:xfrm>
              <a:off x="570" y="2379"/>
              <a:ext cx="0" cy="379"/>
            </a:xfrm>
            <a:prstGeom prst="line">
              <a:avLst/>
            </a:prstGeom>
            <a:noFill/>
            <a:ln w="12700">
              <a:solidFill>
                <a:schemeClr val="tx1"/>
              </a:solidFill>
              <a:prstDash val="lgDash"/>
              <a:round/>
              <a:headEnd/>
              <a:tailEnd/>
            </a:ln>
          </p:spPr>
          <p:txBody>
            <a:bodyPr/>
            <a:lstStyle/>
            <a:p>
              <a:endParaRPr lang="en-US"/>
            </a:p>
          </p:txBody>
        </p:sp>
        <p:sp>
          <p:nvSpPr>
            <p:cNvPr id="24600" name="Line 82"/>
            <p:cNvSpPr>
              <a:spLocks noChangeShapeType="1"/>
            </p:cNvSpPr>
            <p:nvPr/>
          </p:nvSpPr>
          <p:spPr bwMode="auto">
            <a:xfrm>
              <a:off x="3018" y="1965"/>
              <a:ext cx="6" cy="802"/>
            </a:xfrm>
            <a:prstGeom prst="line">
              <a:avLst/>
            </a:prstGeom>
            <a:noFill/>
            <a:ln w="12700">
              <a:solidFill>
                <a:schemeClr val="tx1"/>
              </a:solidFill>
              <a:prstDash val="lgDash"/>
              <a:round/>
              <a:headEnd/>
              <a:tailEnd/>
            </a:ln>
          </p:spPr>
          <p:txBody>
            <a:bodyPr/>
            <a:lstStyle/>
            <a:p>
              <a:endParaRPr lang="en-US"/>
            </a:p>
          </p:txBody>
        </p:sp>
      </p:grpSp>
      <p:sp>
        <p:nvSpPr>
          <p:cNvPr id="166995" name="Line 83"/>
          <p:cNvSpPr>
            <a:spLocks noChangeShapeType="1"/>
          </p:cNvSpPr>
          <p:nvPr/>
        </p:nvSpPr>
        <p:spPr bwMode="auto">
          <a:xfrm>
            <a:off x="8793163" y="1970088"/>
            <a:ext cx="0" cy="1096962"/>
          </a:xfrm>
          <a:prstGeom prst="line">
            <a:avLst/>
          </a:prstGeom>
          <a:noFill/>
          <a:ln w="12700">
            <a:solidFill>
              <a:schemeClr val="tx1"/>
            </a:solidFill>
            <a:prstDash val="lgDash"/>
            <a:round/>
            <a:headEnd/>
            <a:tailEnd/>
          </a:ln>
        </p:spPr>
        <p:txBody>
          <a:bodyPr/>
          <a:lstStyle/>
          <a:p>
            <a:endParaRPr lang="en-US"/>
          </a:p>
        </p:txBody>
      </p:sp>
      <p:sp>
        <p:nvSpPr>
          <p:cNvPr id="166996" name="Text Box 84"/>
          <p:cNvSpPr txBox="1">
            <a:spLocks noChangeArrowheads="1"/>
          </p:cNvSpPr>
          <p:nvPr/>
        </p:nvSpPr>
        <p:spPr bwMode="auto">
          <a:xfrm>
            <a:off x="5470525" y="2660650"/>
            <a:ext cx="2941638" cy="457200"/>
          </a:xfrm>
          <a:prstGeom prst="rect">
            <a:avLst/>
          </a:prstGeom>
          <a:noFill/>
          <a:ln w="9525">
            <a:noFill/>
            <a:miter lim="800000"/>
            <a:headEnd/>
            <a:tailEnd/>
          </a:ln>
        </p:spPr>
        <p:txBody>
          <a:bodyPr wrap="none">
            <a:spAutoFit/>
          </a:bodyPr>
          <a:lstStyle/>
          <a:p>
            <a:r>
              <a:rPr lang="en-US" sz="2400" dirty="0">
                <a:solidFill>
                  <a:srgbClr val="EC0000"/>
                </a:solidFill>
              </a:rPr>
              <a:t>Hadron attenuation</a:t>
            </a:r>
          </a:p>
        </p:txBody>
      </p:sp>
      <p:sp>
        <p:nvSpPr>
          <p:cNvPr id="65" name="Text Box 48"/>
          <p:cNvSpPr txBox="1">
            <a:spLocks noChangeArrowheads="1"/>
          </p:cNvSpPr>
          <p:nvPr/>
        </p:nvSpPr>
        <p:spPr bwMode="auto">
          <a:xfrm>
            <a:off x="76200" y="3276600"/>
            <a:ext cx="4038600" cy="825500"/>
          </a:xfrm>
          <a:prstGeom prst="rect">
            <a:avLst/>
          </a:prstGeom>
          <a:solidFill>
            <a:srgbClr val="FFCCCC"/>
          </a:solidFill>
          <a:ln w="3175" cap="rnd">
            <a:noFill/>
            <a:prstDash val="sysDot"/>
            <a:miter lim="800000"/>
            <a:headEnd/>
            <a:tailEnd/>
          </a:ln>
        </p:spPr>
        <p:txBody>
          <a:bodyPr wrap="square">
            <a:spAutoFit/>
          </a:bodyPr>
          <a:lstStyle/>
          <a:p>
            <a:r>
              <a:rPr lang="en-US" sz="1600" dirty="0"/>
              <a:t>Time required to produce colorless “pre-hadron”, signaled by medium-stimulated energy loss via gluon emission</a:t>
            </a:r>
          </a:p>
        </p:txBody>
      </p:sp>
      <p:sp>
        <p:nvSpPr>
          <p:cNvPr id="66" name="Text Box 49"/>
          <p:cNvSpPr txBox="1">
            <a:spLocks noChangeArrowheads="1"/>
          </p:cNvSpPr>
          <p:nvPr/>
        </p:nvSpPr>
        <p:spPr bwMode="auto">
          <a:xfrm>
            <a:off x="5173663" y="3276600"/>
            <a:ext cx="3436937" cy="825500"/>
          </a:xfrm>
          <a:prstGeom prst="rect">
            <a:avLst/>
          </a:prstGeom>
          <a:solidFill>
            <a:srgbClr val="66FF66"/>
          </a:solidFill>
          <a:ln w="3175" cap="rnd">
            <a:noFill/>
            <a:prstDash val="sysDot"/>
            <a:miter lim="800000"/>
            <a:headEnd/>
            <a:tailEnd/>
          </a:ln>
        </p:spPr>
        <p:txBody>
          <a:bodyPr wrap="square">
            <a:spAutoFit/>
          </a:bodyPr>
          <a:lstStyle/>
          <a:p>
            <a:r>
              <a:rPr lang="en-US" sz="1600"/>
              <a:t>Time required to produce fully-developed hadron, signaled by CT and/or usual hadronic interactions</a:t>
            </a:r>
          </a:p>
        </p:txBody>
      </p:sp>
      <p:sp>
        <p:nvSpPr>
          <p:cNvPr id="88" name="Text Box 112"/>
          <p:cNvSpPr txBox="1">
            <a:spLocks noChangeArrowheads="1"/>
          </p:cNvSpPr>
          <p:nvPr/>
        </p:nvSpPr>
        <p:spPr bwMode="auto">
          <a:xfrm>
            <a:off x="6248400" y="5410200"/>
            <a:ext cx="1827213" cy="923330"/>
          </a:xfrm>
          <a:prstGeom prst="rect">
            <a:avLst/>
          </a:prstGeom>
          <a:noFill/>
          <a:ln w="9525">
            <a:noFill/>
            <a:miter lim="800000"/>
            <a:headEnd/>
            <a:tailEnd/>
          </a:ln>
        </p:spPr>
        <p:txBody>
          <a:bodyPr wrap="square">
            <a:spAutoFit/>
          </a:bodyPr>
          <a:lstStyle/>
          <a:p>
            <a:r>
              <a:rPr lang="en-US" dirty="0" err="1"/>
              <a:t>dE</a:t>
            </a:r>
            <a:r>
              <a:rPr lang="en-US" dirty="0"/>
              <a:t>/</a:t>
            </a:r>
            <a:r>
              <a:rPr lang="en-US" dirty="0" err="1"/>
              <a:t>dx</a:t>
            </a:r>
            <a:r>
              <a:rPr lang="en-US" dirty="0"/>
              <a:t> ~ &lt;p</a:t>
            </a:r>
            <a:r>
              <a:rPr lang="en-US" baseline="-25000" dirty="0"/>
              <a:t>T</a:t>
            </a:r>
            <a:r>
              <a:rPr lang="en-US" baseline="30000" dirty="0"/>
              <a:t>2</a:t>
            </a:r>
            <a:r>
              <a:rPr lang="en-US" dirty="0"/>
              <a:t>&gt;</a:t>
            </a:r>
            <a:r>
              <a:rPr lang="en-US" baseline="-25000" dirty="0"/>
              <a:t>L</a:t>
            </a:r>
            <a:endParaRPr lang="en-US" dirty="0"/>
          </a:p>
          <a:p>
            <a:r>
              <a:rPr lang="en-US" dirty="0">
                <a:latin typeface="Symbol" pitchFamily="18" charset="2"/>
              </a:rPr>
              <a:t>D</a:t>
            </a:r>
            <a:r>
              <a:rPr lang="en-US" dirty="0"/>
              <a:t>E ~ L (QED)</a:t>
            </a:r>
          </a:p>
          <a:p>
            <a:r>
              <a:rPr lang="en-US" dirty="0"/>
              <a:t>     ~ L</a:t>
            </a:r>
            <a:r>
              <a:rPr lang="en-US" baseline="30000" dirty="0"/>
              <a:t>2</a:t>
            </a:r>
            <a:r>
              <a:rPr lang="en-US" dirty="0"/>
              <a:t> (QCD)? </a:t>
            </a:r>
            <a:endParaRPr lang="en-US" baseline="-25000" dirty="0"/>
          </a:p>
        </p:txBody>
      </p:sp>
      <p:grpSp>
        <p:nvGrpSpPr>
          <p:cNvPr id="109" name="Group 108"/>
          <p:cNvGrpSpPr>
            <a:grpSpLocks noChangeAspect="1"/>
          </p:cNvGrpSpPr>
          <p:nvPr/>
        </p:nvGrpSpPr>
        <p:grpSpPr>
          <a:xfrm>
            <a:off x="152400" y="4038600"/>
            <a:ext cx="5867401" cy="2694782"/>
            <a:chOff x="762000" y="2514600"/>
            <a:chExt cx="8382000" cy="3849688"/>
          </a:xfrm>
        </p:grpSpPr>
        <p:grpSp>
          <p:nvGrpSpPr>
            <p:cNvPr id="89" name="Group 65"/>
            <p:cNvGrpSpPr>
              <a:grpSpLocks/>
            </p:cNvGrpSpPr>
            <p:nvPr/>
          </p:nvGrpSpPr>
          <p:grpSpPr bwMode="auto">
            <a:xfrm>
              <a:off x="2184400" y="3429000"/>
              <a:ext cx="3276600" cy="2935288"/>
              <a:chOff x="3330" y="528"/>
              <a:chExt cx="2064" cy="1849"/>
            </a:xfrm>
          </p:grpSpPr>
          <p:pic>
            <p:nvPicPr>
              <p:cNvPr id="90" name="Picture 66" descr="a"/>
              <p:cNvPicPr>
                <a:picLocks noChangeAspect="1" noChangeArrowheads="1"/>
              </p:cNvPicPr>
              <p:nvPr/>
            </p:nvPicPr>
            <p:blipFill>
              <a:blip r:embed="rId2" cstate="print"/>
              <a:srcRect/>
              <a:stretch>
                <a:fillRect/>
              </a:stretch>
            </p:blipFill>
            <p:spPr bwMode="auto">
              <a:xfrm>
                <a:off x="3330" y="528"/>
                <a:ext cx="2064" cy="1849"/>
              </a:xfrm>
              <a:prstGeom prst="rect">
                <a:avLst/>
              </a:prstGeom>
              <a:noFill/>
              <a:ln w="9525">
                <a:noFill/>
                <a:miter lim="800000"/>
                <a:headEnd/>
                <a:tailEnd/>
              </a:ln>
            </p:spPr>
          </p:pic>
          <p:grpSp>
            <p:nvGrpSpPr>
              <p:cNvPr id="91" name="Group 67"/>
              <p:cNvGrpSpPr>
                <a:grpSpLocks/>
              </p:cNvGrpSpPr>
              <p:nvPr/>
            </p:nvGrpSpPr>
            <p:grpSpPr bwMode="auto">
              <a:xfrm>
                <a:off x="3821" y="1588"/>
                <a:ext cx="1248" cy="231"/>
                <a:chOff x="3873" y="685"/>
                <a:chExt cx="1248" cy="231"/>
              </a:xfrm>
            </p:grpSpPr>
            <p:sp>
              <p:nvSpPr>
                <p:cNvPr id="92" name="Line 68"/>
                <p:cNvSpPr>
                  <a:spLocks noChangeShapeType="1"/>
                </p:cNvSpPr>
                <p:nvPr/>
              </p:nvSpPr>
              <p:spPr bwMode="auto">
                <a:xfrm>
                  <a:off x="3873" y="707"/>
                  <a:ext cx="1248" cy="0"/>
                </a:xfrm>
                <a:prstGeom prst="line">
                  <a:avLst/>
                </a:prstGeom>
                <a:noFill/>
                <a:ln w="9525">
                  <a:solidFill>
                    <a:srgbClr val="000000"/>
                  </a:solidFill>
                  <a:round/>
                  <a:headEnd type="stealth" w="med" len="med"/>
                  <a:tailEnd type="stealth" w="med" len="med"/>
                </a:ln>
              </p:spPr>
              <p:txBody>
                <a:bodyPr/>
                <a:lstStyle/>
                <a:p>
                  <a:endParaRPr lang="en-US"/>
                </a:p>
              </p:txBody>
            </p:sp>
            <p:sp>
              <p:nvSpPr>
                <p:cNvPr id="93" name="Text Box 69"/>
                <p:cNvSpPr txBox="1">
                  <a:spLocks noChangeArrowheads="1"/>
                </p:cNvSpPr>
                <p:nvPr/>
              </p:nvSpPr>
              <p:spPr bwMode="auto">
                <a:xfrm>
                  <a:off x="4342" y="685"/>
                  <a:ext cx="188" cy="231"/>
                </a:xfrm>
                <a:prstGeom prst="rect">
                  <a:avLst/>
                </a:prstGeom>
                <a:noFill/>
                <a:ln w="9525">
                  <a:noFill/>
                  <a:miter lim="800000"/>
                  <a:headEnd/>
                  <a:tailEnd/>
                </a:ln>
              </p:spPr>
              <p:txBody>
                <a:bodyPr wrap="none">
                  <a:spAutoFit/>
                </a:bodyPr>
                <a:lstStyle/>
                <a:p>
                  <a:pPr eaLnBrk="0" hangingPunct="0"/>
                  <a:r>
                    <a:rPr lang="en-US" sz="1800" i="1">
                      <a:solidFill>
                        <a:srgbClr val="000000"/>
                      </a:solidFill>
                      <a:latin typeface="Tahoma" pitchFamily="34" charset="0"/>
                    </a:rPr>
                    <a:t>L</a:t>
                  </a:r>
                </a:p>
              </p:txBody>
            </p:sp>
          </p:grpSp>
        </p:grpSp>
        <p:grpSp>
          <p:nvGrpSpPr>
            <p:cNvPr id="94" name="Group 113"/>
            <p:cNvGrpSpPr>
              <a:grpSpLocks/>
            </p:cNvGrpSpPr>
            <p:nvPr/>
          </p:nvGrpSpPr>
          <p:grpSpPr bwMode="auto">
            <a:xfrm>
              <a:off x="762000" y="3189288"/>
              <a:ext cx="2143125" cy="2449512"/>
              <a:chOff x="480" y="2009"/>
              <a:chExt cx="1350" cy="1543"/>
            </a:xfrm>
          </p:grpSpPr>
          <p:sp>
            <p:nvSpPr>
              <p:cNvPr id="95" name="Line 98"/>
              <p:cNvSpPr>
                <a:spLocks noChangeShapeType="1"/>
              </p:cNvSpPr>
              <p:nvPr/>
            </p:nvSpPr>
            <p:spPr bwMode="auto">
              <a:xfrm rot="16200000" flipV="1">
                <a:off x="566" y="2288"/>
                <a:ext cx="624" cy="288"/>
              </a:xfrm>
              <a:prstGeom prst="line">
                <a:avLst/>
              </a:prstGeom>
              <a:noFill/>
              <a:ln w="9525">
                <a:solidFill>
                  <a:schemeClr val="tx1"/>
                </a:solidFill>
                <a:round/>
                <a:headEnd/>
                <a:tailEnd type="stealth" w="lg" len="lg"/>
              </a:ln>
            </p:spPr>
            <p:txBody>
              <a:bodyPr/>
              <a:lstStyle/>
              <a:p>
                <a:endParaRPr lang="en-US"/>
              </a:p>
            </p:txBody>
          </p:sp>
          <p:sp>
            <p:nvSpPr>
              <p:cNvPr id="96" name="Line 99"/>
              <p:cNvSpPr>
                <a:spLocks noChangeShapeType="1"/>
              </p:cNvSpPr>
              <p:nvPr/>
            </p:nvSpPr>
            <p:spPr bwMode="auto">
              <a:xfrm rot="-5400000">
                <a:off x="590" y="2888"/>
                <a:ext cx="576" cy="288"/>
              </a:xfrm>
              <a:prstGeom prst="line">
                <a:avLst/>
              </a:prstGeom>
              <a:noFill/>
              <a:ln w="9525">
                <a:solidFill>
                  <a:schemeClr val="tx1"/>
                </a:solidFill>
                <a:round/>
                <a:headEnd/>
                <a:tailEnd/>
              </a:ln>
            </p:spPr>
            <p:txBody>
              <a:bodyPr/>
              <a:lstStyle/>
              <a:p>
                <a:endParaRPr lang="en-US"/>
              </a:p>
            </p:txBody>
          </p:sp>
          <p:sp>
            <p:nvSpPr>
              <p:cNvPr id="97" name="Freeform 100"/>
              <p:cNvSpPr>
                <a:spLocks/>
              </p:cNvSpPr>
              <p:nvPr/>
            </p:nvSpPr>
            <p:spPr bwMode="auto">
              <a:xfrm rot="-5400000">
                <a:off x="1299" y="2334"/>
                <a:ext cx="258" cy="804"/>
              </a:xfrm>
              <a:custGeom>
                <a:avLst/>
                <a:gdLst>
                  <a:gd name="T0" fmla="*/ 144 w 312"/>
                  <a:gd name="T1" fmla="*/ 0 h 2160"/>
                  <a:gd name="T2" fmla="*/ 144 w 312"/>
                  <a:gd name="T3" fmla="*/ 336 h 2160"/>
                  <a:gd name="T4" fmla="*/ 288 w 312"/>
                  <a:gd name="T5" fmla="*/ 528 h 2160"/>
                  <a:gd name="T6" fmla="*/ 0 w 312"/>
                  <a:gd name="T7" fmla="*/ 720 h 2160"/>
                  <a:gd name="T8" fmla="*/ 288 w 312"/>
                  <a:gd name="T9" fmla="*/ 912 h 2160"/>
                  <a:gd name="T10" fmla="*/ 48 w 312"/>
                  <a:gd name="T11" fmla="*/ 1152 h 2160"/>
                  <a:gd name="T12" fmla="*/ 288 w 312"/>
                  <a:gd name="T13" fmla="*/ 1296 h 2160"/>
                  <a:gd name="T14" fmla="*/ 48 w 312"/>
                  <a:gd name="T15" fmla="*/ 1536 h 2160"/>
                  <a:gd name="T16" fmla="*/ 288 w 312"/>
                  <a:gd name="T17" fmla="*/ 1728 h 2160"/>
                  <a:gd name="T18" fmla="*/ 144 w 312"/>
                  <a:gd name="T19" fmla="*/ 1872 h 2160"/>
                  <a:gd name="T20" fmla="*/ 144 w 312"/>
                  <a:gd name="T21" fmla="*/ 2160 h 21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2"/>
                  <a:gd name="T34" fmla="*/ 0 h 2160"/>
                  <a:gd name="T35" fmla="*/ 312 w 312"/>
                  <a:gd name="T36" fmla="*/ 2160 h 21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2" h="2160">
                    <a:moveTo>
                      <a:pt x="144" y="0"/>
                    </a:moveTo>
                    <a:cubicBezTo>
                      <a:pt x="132" y="124"/>
                      <a:pt x="120" y="248"/>
                      <a:pt x="144" y="336"/>
                    </a:cubicBezTo>
                    <a:cubicBezTo>
                      <a:pt x="168" y="424"/>
                      <a:pt x="312" y="464"/>
                      <a:pt x="288" y="528"/>
                    </a:cubicBezTo>
                    <a:cubicBezTo>
                      <a:pt x="264" y="592"/>
                      <a:pt x="0" y="656"/>
                      <a:pt x="0" y="720"/>
                    </a:cubicBezTo>
                    <a:cubicBezTo>
                      <a:pt x="0" y="784"/>
                      <a:pt x="280" y="840"/>
                      <a:pt x="288" y="912"/>
                    </a:cubicBezTo>
                    <a:cubicBezTo>
                      <a:pt x="296" y="984"/>
                      <a:pt x="48" y="1088"/>
                      <a:pt x="48" y="1152"/>
                    </a:cubicBezTo>
                    <a:cubicBezTo>
                      <a:pt x="48" y="1216"/>
                      <a:pt x="288" y="1232"/>
                      <a:pt x="288" y="1296"/>
                    </a:cubicBezTo>
                    <a:cubicBezTo>
                      <a:pt x="288" y="1360"/>
                      <a:pt x="48" y="1464"/>
                      <a:pt x="48" y="1536"/>
                    </a:cubicBezTo>
                    <a:cubicBezTo>
                      <a:pt x="48" y="1608"/>
                      <a:pt x="272" y="1672"/>
                      <a:pt x="288" y="1728"/>
                    </a:cubicBezTo>
                    <a:cubicBezTo>
                      <a:pt x="304" y="1784"/>
                      <a:pt x="168" y="1800"/>
                      <a:pt x="144" y="1872"/>
                    </a:cubicBezTo>
                    <a:cubicBezTo>
                      <a:pt x="120" y="1944"/>
                      <a:pt x="132" y="2052"/>
                      <a:pt x="144" y="2160"/>
                    </a:cubicBezTo>
                  </a:path>
                </a:pathLst>
              </a:custGeom>
              <a:noFill/>
              <a:ln w="9525">
                <a:solidFill>
                  <a:schemeClr val="tx1"/>
                </a:solidFill>
                <a:round/>
                <a:headEnd/>
                <a:tailEnd/>
              </a:ln>
            </p:spPr>
            <p:txBody>
              <a:bodyPr/>
              <a:lstStyle/>
              <a:p>
                <a:endParaRPr lang="en-US"/>
              </a:p>
            </p:txBody>
          </p:sp>
          <p:sp>
            <p:nvSpPr>
              <p:cNvPr id="98" name="Text Box 101"/>
              <p:cNvSpPr txBox="1">
                <a:spLocks noChangeArrowheads="1"/>
              </p:cNvSpPr>
              <p:nvPr/>
            </p:nvSpPr>
            <p:spPr bwMode="auto">
              <a:xfrm>
                <a:off x="480" y="3321"/>
                <a:ext cx="192" cy="231"/>
              </a:xfrm>
              <a:prstGeom prst="rect">
                <a:avLst/>
              </a:prstGeom>
              <a:noFill/>
              <a:ln w="9525">
                <a:noFill/>
                <a:miter lim="800000"/>
                <a:headEnd/>
                <a:tailEnd/>
              </a:ln>
            </p:spPr>
            <p:txBody>
              <a:bodyPr wrap="none">
                <a:spAutoFit/>
              </a:bodyPr>
              <a:lstStyle/>
              <a:p>
                <a:pPr eaLnBrk="0" hangingPunct="0"/>
                <a:r>
                  <a:rPr lang="en-US" sz="1800">
                    <a:latin typeface="Tahoma" pitchFamily="34" charset="0"/>
                  </a:rPr>
                  <a:t>e</a:t>
                </a:r>
              </a:p>
            </p:txBody>
          </p:sp>
          <p:sp>
            <p:nvSpPr>
              <p:cNvPr id="99" name="Text Box 102"/>
              <p:cNvSpPr txBox="1">
                <a:spLocks noChangeArrowheads="1"/>
              </p:cNvSpPr>
              <p:nvPr/>
            </p:nvSpPr>
            <p:spPr bwMode="auto">
              <a:xfrm>
                <a:off x="482" y="2009"/>
                <a:ext cx="222" cy="231"/>
              </a:xfrm>
              <a:prstGeom prst="rect">
                <a:avLst/>
              </a:prstGeom>
              <a:noFill/>
              <a:ln w="9525">
                <a:noFill/>
                <a:miter lim="800000"/>
                <a:headEnd/>
                <a:tailEnd/>
              </a:ln>
            </p:spPr>
            <p:txBody>
              <a:bodyPr wrap="none">
                <a:spAutoFit/>
              </a:bodyPr>
              <a:lstStyle/>
              <a:p>
                <a:pPr eaLnBrk="0" hangingPunct="0"/>
                <a:r>
                  <a:rPr lang="en-US" sz="1800">
                    <a:latin typeface="Tahoma" pitchFamily="34" charset="0"/>
                  </a:rPr>
                  <a:t>e’</a:t>
                </a:r>
              </a:p>
            </p:txBody>
          </p:sp>
          <p:sp>
            <p:nvSpPr>
              <p:cNvPr id="100" name="Text Box 103"/>
              <p:cNvSpPr txBox="1">
                <a:spLocks noChangeArrowheads="1"/>
              </p:cNvSpPr>
              <p:nvPr/>
            </p:nvSpPr>
            <p:spPr bwMode="auto">
              <a:xfrm>
                <a:off x="1272" y="2253"/>
                <a:ext cx="274" cy="288"/>
              </a:xfrm>
              <a:prstGeom prst="rect">
                <a:avLst/>
              </a:prstGeom>
              <a:noFill/>
              <a:ln w="9525">
                <a:noFill/>
                <a:miter lim="800000"/>
                <a:headEnd/>
                <a:tailEnd/>
              </a:ln>
            </p:spPr>
            <p:txBody>
              <a:bodyPr wrap="none">
                <a:spAutoFit/>
              </a:bodyPr>
              <a:lstStyle/>
              <a:p>
                <a:pPr eaLnBrk="0" hangingPunct="0"/>
                <a:r>
                  <a:rPr lang="en-US">
                    <a:latin typeface="Symbol" pitchFamily="18" charset="2"/>
                  </a:rPr>
                  <a:t>g</a:t>
                </a:r>
                <a:r>
                  <a:rPr lang="en-US" sz="1800">
                    <a:latin typeface="Tahoma" pitchFamily="34" charset="0"/>
                  </a:rPr>
                  <a:t>*</a:t>
                </a:r>
              </a:p>
            </p:txBody>
          </p:sp>
        </p:grpSp>
        <p:sp>
          <p:nvSpPr>
            <p:cNvPr id="101" name="Line 104"/>
            <p:cNvSpPr>
              <a:spLocks noChangeShapeType="1"/>
            </p:cNvSpPr>
            <p:nvPr/>
          </p:nvSpPr>
          <p:spPr bwMode="auto">
            <a:xfrm flipV="1">
              <a:off x="2946400" y="4343400"/>
              <a:ext cx="5016500" cy="0"/>
            </a:xfrm>
            <a:prstGeom prst="line">
              <a:avLst/>
            </a:prstGeom>
            <a:noFill/>
            <a:ln w="9525">
              <a:solidFill>
                <a:schemeClr val="tx1"/>
              </a:solidFill>
              <a:prstDash val="dash"/>
              <a:round/>
              <a:headEnd/>
              <a:tailEnd/>
            </a:ln>
          </p:spPr>
          <p:txBody>
            <a:bodyPr/>
            <a:lstStyle/>
            <a:p>
              <a:endParaRPr lang="en-US"/>
            </a:p>
          </p:txBody>
        </p:sp>
        <p:grpSp>
          <p:nvGrpSpPr>
            <p:cNvPr id="102" name="Group 114"/>
            <p:cNvGrpSpPr>
              <a:grpSpLocks/>
            </p:cNvGrpSpPr>
            <p:nvPr/>
          </p:nvGrpSpPr>
          <p:grpSpPr bwMode="auto">
            <a:xfrm>
              <a:off x="4972050" y="2514600"/>
              <a:ext cx="4171950" cy="3048000"/>
              <a:chOff x="3132" y="1584"/>
              <a:chExt cx="2628" cy="1920"/>
            </a:xfrm>
          </p:grpSpPr>
          <p:sp>
            <p:nvSpPr>
              <p:cNvPr id="103" name="Line 105"/>
              <p:cNvSpPr>
                <a:spLocks noChangeShapeType="1"/>
              </p:cNvSpPr>
              <p:nvPr/>
            </p:nvSpPr>
            <p:spPr bwMode="auto">
              <a:xfrm flipV="1">
                <a:off x="3132" y="1824"/>
                <a:ext cx="1028" cy="763"/>
              </a:xfrm>
              <a:prstGeom prst="line">
                <a:avLst/>
              </a:prstGeom>
              <a:noFill/>
              <a:ln w="19050">
                <a:solidFill>
                  <a:srgbClr val="008000"/>
                </a:solidFill>
                <a:round/>
                <a:headEnd/>
                <a:tailEnd type="stealth" w="lg" len="lg"/>
              </a:ln>
            </p:spPr>
            <p:txBody>
              <a:bodyPr/>
              <a:lstStyle/>
              <a:p>
                <a:endParaRPr lang="en-US"/>
              </a:p>
            </p:txBody>
          </p:sp>
          <p:sp>
            <p:nvSpPr>
              <p:cNvPr id="104" name="Text Box 106"/>
              <p:cNvSpPr txBox="1">
                <a:spLocks noChangeArrowheads="1"/>
              </p:cNvSpPr>
              <p:nvPr/>
            </p:nvSpPr>
            <p:spPr bwMode="auto">
              <a:xfrm>
                <a:off x="4208" y="1584"/>
                <a:ext cx="314" cy="288"/>
              </a:xfrm>
              <a:prstGeom prst="rect">
                <a:avLst/>
              </a:prstGeom>
              <a:noFill/>
              <a:ln w="9525">
                <a:noFill/>
                <a:miter lim="800000"/>
                <a:headEnd/>
                <a:tailEnd/>
              </a:ln>
            </p:spPr>
            <p:txBody>
              <a:bodyPr wrap="none">
                <a:spAutoFit/>
              </a:bodyPr>
              <a:lstStyle/>
              <a:p>
                <a:pPr eaLnBrk="0" hangingPunct="0"/>
                <a:r>
                  <a:rPr lang="en-US">
                    <a:solidFill>
                      <a:srgbClr val="008000"/>
                    </a:solidFill>
                    <a:latin typeface="Symbol" pitchFamily="18" charset="2"/>
                  </a:rPr>
                  <a:t>p</a:t>
                </a:r>
                <a:r>
                  <a:rPr lang="en-US" baseline="30000">
                    <a:solidFill>
                      <a:srgbClr val="008000"/>
                    </a:solidFill>
                    <a:latin typeface="Tahoma" pitchFamily="34" charset="0"/>
                  </a:rPr>
                  <a:t>+</a:t>
                </a:r>
              </a:p>
            </p:txBody>
          </p:sp>
          <p:sp>
            <p:nvSpPr>
              <p:cNvPr id="105" name="Line 107"/>
              <p:cNvSpPr>
                <a:spLocks noChangeShapeType="1"/>
              </p:cNvSpPr>
              <p:nvPr/>
            </p:nvSpPr>
            <p:spPr bwMode="auto">
              <a:xfrm>
                <a:off x="4064" y="1968"/>
                <a:ext cx="0" cy="704"/>
              </a:xfrm>
              <a:prstGeom prst="line">
                <a:avLst/>
              </a:prstGeom>
              <a:noFill/>
              <a:ln w="9525">
                <a:solidFill>
                  <a:schemeClr val="tx1"/>
                </a:solidFill>
                <a:round/>
                <a:headEnd type="stealth" w="lg" len="lg"/>
                <a:tailEnd/>
              </a:ln>
            </p:spPr>
            <p:txBody>
              <a:bodyPr/>
              <a:lstStyle/>
              <a:p>
                <a:endParaRPr lang="en-US"/>
              </a:p>
            </p:txBody>
          </p:sp>
          <p:sp>
            <p:nvSpPr>
              <p:cNvPr id="106" name="Text Box 108"/>
              <p:cNvSpPr txBox="1">
                <a:spLocks noChangeArrowheads="1"/>
              </p:cNvSpPr>
              <p:nvPr/>
            </p:nvSpPr>
            <p:spPr bwMode="auto">
              <a:xfrm>
                <a:off x="4208" y="2151"/>
                <a:ext cx="273" cy="250"/>
              </a:xfrm>
              <a:prstGeom prst="rect">
                <a:avLst/>
              </a:prstGeom>
              <a:noFill/>
              <a:ln w="9525">
                <a:noFill/>
                <a:miter lim="800000"/>
                <a:headEnd/>
                <a:tailEnd/>
              </a:ln>
            </p:spPr>
            <p:txBody>
              <a:bodyPr wrap="none">
                <a:spAutoFit/>
              </a:bodyPr>
              <a:lstStyle/>
              <a:p>
                <a:pPr eaLnBrk="0" hangingPunct="0"/>
                <a:r>
                  <a:rPr lang="en-US" sz="2000"/>
                  <a:t>p</a:t>
                </a:r>
                <a:r>
                  <a:rPr lang="en-US" sz="2000" baseline="-25000"/>
                  <a:t>T</a:t>
                </a:r>
              </a:p>
            </p:txBody>
          </p:sp>
          <p:sp>
            <p:nvSpPr>
              <p:cNvPr id="107" name="Text Box 110"/>
              <p:cNvSpPr txBox="1">
                <a:spLocks noChangeArrowheads="1"/>
              </p:cNvSpPr>
              <p:nvPr/>
            </p:nvSpPr>
            <p:spPr bwMode="auto">
              <a:xfrm>
                <a:off x="3403" y="2880"/>
                <a:ext cx="2357" cy="332"/>
              </a:xfrm>
              <a:prstGeom prst="rect">
                <a:avLst/>
              </a:prstGeom>
              <a:noFill/>
              <a:ln w="38100">
                <a:solidFill>
                  <a:srgbClr val="008000"/>
                </a:solidFill>
                <a:miter lim="800000"/>
                <a:headEnd/>
                <a:tailEnd/>
              </a:ln>
            </p:spPr>
            <p:txBody>
              <a:bodyPr wrap="square">
                <a:spAutoFit/>
              </a:bodyPr>
              <a:lstStyle/>
              <a:p>
                <a:r>
                  <a:rPr lang="en-US" dirty="0">
                    <a:latin typeface="Symbol" pitchFamily="18" charset="2"/>
                  </a:rPr>
                  <a:t>D</a:t>
                </a:r>
                <a:r>
                  <a:rPr lang="en-US" dirty="0"/>
                  <a:t>p</a:t>
                </a:r>
                <a:r>
                  <a:rPr lang="en-US" baseline="-25000" dirty="0"/>
                  <a:t>T</a:t>
                </a:r>
                <a:r>
                  <a:rPr lang="en-US" baseline="30000" dirty="0"/>
                  <a:t>2</a:t>
                </a:r>
                <a:r>
                  <a:rPr lang="en-US" dirty="0"/>
                  <a:t> = p</a:t>
                </a:r>
                <a:r>
                  <a:rPr lang="en-US" baseline="-25000" dirty="0"/>
                  <a:t>T</a:t>
                </a:r>
                <a:r>
                  <a:rPr lang="en-US" baseline="30000" dirty="0"/>
                  <a:t>2</a:t>
                </a:r>
                <a:r>
                  <a:rPr lang="en-US" dirty="0"/>
                  <a:t>(A) – p</a:t>
                </a:r>
                <a:r>
                  <a:rPr lang="en-US" baseline="-25000" dirty="0"/>
                  <a:t>T</a:t>
                </a:r>
                <a:r>
                  <a:rPr lang="en-US" baseline="30000" dirty="0"/>
                  <a:t>2</a:t>
                </a:r>
                <a:r>
                  <a:rPr lang="en-US" dirty="0"/>
                  <a:t>(</a:t>
                </a:r>
                <a:r>
                  <a:rPr lang="en-US" baseline="30000" dirty="0"/>
                  <a:t>2</a:t>
                </a:r>
                <a:r>
                  <a:rPr lang="en-US" dirty="0"/>
                  <a:t>H)</a:t>
                </a:r>
              </a:p>
            </p:txBody>
          </p:sp>
          <p:sp>
            <p:nvSpPr>
              <p:cNvPr id="108" name="Text Box 111"/>
              <p:cNvSpPr txBox="1">
                <a:spLocks noChangeArrowheads="1"/>
              </p:cNvSpPr>
              <p:nvPr/>
            </p:nvSpPr>
            <p:spPr bwMode="auto">
              <a:xfrm>
                <a:off x="3696" y="3216"/>
                <a:ext cx="1503" cy="288"/>
              </a:xfrm>
              <a:prstGeom prst="rect">
                <a:avLst/>
              </a:prstGeom>
              <a:noFill/>
              <a:ln w="9525">
                <a:noFill/>
                <a:miter lim="800000"/>
                <a:headEnd/>
                <a:tailEnd/>
              </a:ln>
            </p:spPr>
            <p:txBody>
              <a:bodyPr wrap="none">
                <a:spAutoFit/>
              </a:bodyPr>
              <a:lstStyle/>
              <a:p>
                <a:r>
                  <a:rPr lang="en-US"/>
                  <a:t>“p</a:t>
                </a:r>
                <a:r>
                  <a:rPr lang="en-US" baseline="-25000"/>
                  <a:t>T</a:t>
                </a:r>
                <a:r>
                  <a:rPr lang="en-US"/>
                  <a:t> Broadening”</a:t>
                </a:r>
              </a:p>
            </p:txBody>
          </p:sp>
        </p:gr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562600" y="4080808"/>
            <a:ext cx="2971800" cy="1938992"/>
          </a:xfrm>
          <a:prstGeom prst="rect">
            <a:avLst/>
          </a:prstGeom>
          <a:noFill/>
          <a:ln w="38100">
            <a:solidFill>
              <a:srgbClr val="F5C43B"/>
            </a:solidFill>
          </a:ln>
        </p:spPr>
        <p:txBody>
          <a:bodyPr wrap="square" rtlCol="0">
            <a:spAutoFit/>
          </a:bodyPr>
          <a:lstStyle/>
          <a:p>
            <a:r>
              <a:rPr lang="en-US" sz="1200" dirty="0" err="1" smtClean="0"/>
              <a:t>JLab</a:t>
            </a:r>
            <a:r>
              <a:rPr lang="en-US" sz="1200" dirty="0" smtClean="0"/>
              <a:t> science point of view:</a:t>
            </a:r>
            <a:endParaRPr lang="en-US" sz="1200" dirty="0" smtClean="0"/>
          </a:p>
          <a:p>
            <a:pPr>
              <a:buFont typeface="Arial" pitchFamily="34" charset="0"/>
              <a:buChar char="•"/>
            </a:pPr>
            <a:r>
              <a:rPr lang="en-US" sz="1200" dirty="0" smtClean="0"/>
              <a:t> </a:t>
            </a:r>
            <a:r>
              <a:rPr lang="en-US" sz="1200" dirty="0" smtClean="0"/>
              <a:t>High </a:t>
            </a:r>
            <a:r>
              <a:rPr lang="en-US" sz="1200" dirty="0" smtClean="0"/>
              <a:t>luminosity </a:t>
            </a:r>
            <a:r>
              <a:rPr lang="en-US" sz="1200" dirty="0" smtClean="0"/>
              <a:t>at appropriate s  and</a:t>
            </a:r>
          </a:p>
          <a:p>
            <a:r>
              <a:rPr lang="en-US" sz="1200" dirty="0" smtClean="0"/>
              <a:t>       proton energy, over large range</a:t>
            </a:r>
            <a:endParaRPr lang="en-US" sz="1200" dirty="0" smtClean="0"/>
          </a:p>
          <a:p>
            <a:pPr>
              <a:buFont typeface="Arial" pitchFamily="34" charset="0"/>
              <a:buChar char="•"/>
            </a:pPr>
            <a:r>
              <a:rPr lang="en-US" sz="1200" dirty="0" smtClean="0"/>
              <a:t> t range of 0-2 </a:t>
            </a:r>
            <a:r>
              <a:rPr lang="en-US" sz="1200" dirty="0" smtClean="0"/>
              <a:t>should</a:t>
            </a:r>
            <a:r>
              <a:rPr lang="en-US" sz="1200" dirty="0" smtClean="0"/>
              <a:t> </a:t>
            </a:r>
            <a:r>
              <a:rPr lang="en-US" sz="1200" dirty="0" smtClean="0"/>
              <a:t>not correspond</a:t>
            </a:r>
          </a:p>
          <a:p>
            <a:r>
              <a:rPr lang="en-US" sz="1200" dirty="0" smtClean="0"/>
              <a:t>       </a:t>
            </a:r>
            <a:r>
              <a:rPr lang="en-US" sz="1200" dirty="0" smtClean="0"/>
              <a:t>to </a:t>
            </a:r>
            <a:r>
              <a:rPr lang="en-US" sz="1200" dirty="0" smtClean="0"/>
              <a:t>infinitesimally small angles</a:t>
            </a:r>
          </a:p>
          <a:p>
            <a:r>
              <a:rPr lang="en-US" sz="1200" dirty="0" smtClean="0">
                <a:sym typeface="Wingdings" pitchFamily="2" charset="2"/>
              </a:rPr>
              <a:t> </a:t>
            </a:r>
            <a:r>
              <a:rPr lang="en-US" sz="1200" dirty="0" smtClean="0">
                <a:sym typeface="Wingdings" pitchFamily="2" charset="2"/>
              </a:rPr>
              <a:t>Minimize reliance on</a:t>
            </a:r>
            <a:r>
              <a:rPr lang="en-US" sz="1200" dirty="0" smtClean="0">
                <a:sym typeface="Wingdings" pitchFamily="2" charset="2"/>
              </a:rPr>
              <a:t> </a:t>
            </a:r>
            <a:r>
              <a:rPr lang="en-US" sz="1200" dirty="0" smtClean="0">
                <a:sym typeface="Wingdings" pitchFamily="2" charset="2"/>
              </a:rPr>
              <a:t>Roman </a:t>
            </a:r>
            <a:r>
              <a:rPr lang="en-US" sz="1200" dirty="0" smtClean="0">
                <a:sym typeface="Wingdings" pitchFamily="2" charset="2"/>
              </a:rPr>
              <a:t>Pots</a:t>
            </a:r>
            <a:endParaRPr lang="en-US" sz="1200" dirty="0" smtClean="0"/>
          </a:p>
          <a:p>
            <a:pPr>
              <a:buFont typeface="Arial" pitchFamily="34" charset="0"/>
              <a:buChar char="•"/>
            </a:pPr>
            <a:r>
              <a:rPr lang="en-US" sz="1200" dirty="0" smtClean="0"/>
              <a:t> full acceptance of detector (do not</a:t>
            </a:r>
          </a:p>
          <a:p>
            <a:r>
              <a:rPr lang="en-US" sz="1200" dirty="0" smtClean="0"/>
              <a:t>       hit peak fields in focusing quads)</a:t>
            </a:r>
          </a:p>
          <a:p>
            <a:pPr>
              <a:buFont typeface="Arial" pitchFamily="34" charset="0"/>
              <a:buChar char="•"/>
            </a:pPr>
            <a:r>
              <a:rPr lang="en-US" sz="1200" dirty="0" smtClean="0"/>
              <a:t> Ease of particle identification</a:t>
            </a:r>
          </a:p>
          <a:p>
            <a:pPr>
              <a:buFont typeface="Arial" pitchFamily="34" charset="0"/>
              <a:buChar char="•"/>
            </a:pPr>
            <a:r>
              <a:rPr lang="en-US" sz="1200" dirty="0" smtClean="0"/>
              <a:t> Ease of polarized beam</a:t>
            </a:r>
            <a:endParaRPr lang="en-US" sz="1200" dirty="0"/>
          </a:p>
        </p:txBody>
      </p:sp>
      <p:grpSp>
        <p:nvGrpSpPr>
          <p:cNvPr id="11" name="Group 10"/>
          <p:cNvGrpSpPr/>
          <p:nvPr/>
        </p:nvGrpSpPr>
        <p:grpSpPr>
          <a:xfrm>
            <a:off x="4800600" y="4038600"/>
            <a:ext cx="4191000" cy="2362200"/>
            <a:chOff x="4800600" y="3962400"/>
            <a:chExt cx="4191000" cy="2362200"/>
          </a:xfrm>
        </p:grpSpPr>
        <p:pic>
          <p:nvPicPr>
            <p:cNvPr id="8" name="Picture 7" descr="EIC_Luminosity_Stage-I.png"/>
            <p:cNvPicPr>
              <a:picLocks noChangeAspect="1"/>
            </p:cNvPicPr>
            <p:nvPr/>
          </p:nvPicPr>
          <p:blipFill>
            <a:blip r:embed="rId2" cstate="print"/>
            <a:srcRect l="3509" t="8273" b="2866"/>
            <a:stretch>
              <a:fillRect/>
            </a:stretch>
          </p:blipFill>
          <p:spPr>
            <a:xfrm>
              <a:off x="4800600" y="3962400"/>
              <a:ext cx="4191000" cy="2362200"/>
            </a:xfrm>
            <a:prstGeom prst="rect">
              <a:avLst/>
            </a:prstGeom>
          </p:spPr>
        </p:pic>
        <p:sp>
          <p:nvSpPr>
            <p:cNvPr id="10" name="TextBox 9"/>
            <p:cNvSpPr txBox="1"/>
            <p:nvPr/>
          </p:nvSpPr>
          <p:spPr>
            <a:xfrm rot="16200000">
              <a:off x="4187829" y="4941139"/>
              <a:ext cx="1624163" cy="246221"/>
            </a:xfrm>
            <a:prstGeom prst="rect">
              <a:avLst/>
            </a:prstGeom>
            <a:solidFill>
              <a:schemeClr val="bg1"/>
            </a:solidFill>
          </p:spPr>
          <p:txBody>
            <a:bodyPr wrap="none" rtlCol="0">
              <a:spAutoFit/>
            </a:bodyPr>
            <a:lstStyle/>
            <a:p>
              <a:r>
                <a:rPr lang="en-US" sz="1000" dirty="0" smtClean="0"/>
                <a:t>Luminosity x 10</a:t>
              </a:r>
              <a:r>
                <a:rPr lang="en-US" sz="1000" baseline="30000" dirty="0" smtClean="0"/>
                <a:t>32</a:t>
              </a:r>
              <a:r>
                <a:rPr lang="en-US" sz="1000" dirty="0" smtClean="0"/>
                <a:t>/cm</a:t>
              </a:r>
              <a:r>
                <a:rPr lang="en-US" sz="1000" baseline="30000" dirty="0" smtClean="0"/>
                <a:t>2</a:t>
              </a:r>
              <a:r>
                <a:rPr lang="en-US" sz="1000" dirty="0" smtClean="0"/>
                <a:t>/s</a:t>
              </a:r>
              <a:endParaRPr lang="en-US" sz="1000" dirty="0"/>
            </a:p>
          </p:txBody>
        </p:sp>
      </p:grpSp>
      <p:sp>
        <p:nvSpPr>
          <p:cNvPr id="3" name="TextBox 16"/>
          <p:cNvSpPr txBox="1">
            <a:spLocks noChangeArrowheads="1"/>
          </p:cNvSpPr>
          <p:nvPr/>
        </p:nvSpPr>
        <p:spPr bwMode="auto">
          <a:xfrm>
            <a:off x="0" y="0"/>
            <a:ext cx="9144000" cy="769938"/>
          </a:xfrm>
          <a:prstGeom prst="rect">
            <a:avLst/>
          </a:prstGeom>
          <a:noFill/>
          <a:ln w="9525">
            <a:noFill/>
            <a:miter lim="800000"/>
            <a:headEnd/>
            <a:tailEnd/>
          </a:ln>
        </p:spPr>
        <p:txBody>
          <a:bodyPr>
            <a:spAutoFit/>
          </a:bodyPr>
          <a:lstStyle/>
          <a:p>
            <a:pPr algn="ctr">
              <a:defRPr/>
            </a:pPr>
            <a:r>
              <a:rPr lang="en-US" sz="4400" b="1" dirty="0" smtClean="0">
                <a:solidFill>
                  <a:srgbClr val="FF0000"/>
                </a:solidFill>
                <a:latin typeface="+mn-lt"/>
                <a:ea typeface="ＭＳ Ｐゴシック" pitchFamily="-107" charset="-128"/>
                <a:cs typeface="Arial" charset="0"/>
              </a:rPr>
              <a:t>EIC: Critical Capabilities</a:t>
            </a:r>
            <a:endParaRPr lang="en-US" sz="4400" b="1" dirty="0">
              <a:solidFill>
                <a:srgbClr val="FF0000"/>
              </a:solidFill>
              <a:latin typeface="+mn-lt"/>
              <a:ea typeface="ＭＳ Ｐゴシック" pitchFamily="-107" charset="-128"/>
              <a:cs typeface="Arial" charset="0"/>
            </a:endParaRPr>
          </a:p>
        </p:txBody>
      </p:sp>
      <p:sp>
        <p:nvSpPr>
          <p:cNvPr id="4" name="TextBox 2"/>
          <p:cNvSpPr txBox="1">
            <a:spLocks noChangeArrowheads="1"/>
          </p:cNvSpPr>
          <p:nvPr/>
        </p:nvSpPr>
        <p:spPr bwMode="auto">
          <a:xfrm>
            <a:off x="266700" y="762000"/>
            <a:ext cx="8686800" cy="2246769"/>
          </a:xfrm>
          <a:prstGeom prst="rect">
            <a:avLst/>
          </a:prstGeom>
          <a:noFill/>
          <a:ln w="9525">
            <a:noFill/>
            <a:miter lim="800000"/>
            <a:headEnd/>
            <a:tailEnd/>
          </a:ln>
        </p:spPr>
        <p:txBody>
          <a:bodyPr>
            <a:spAutoFit/>
          </a:bodyPr>
          <a:lstStyle/>
          <a:p>
            <a:pPr>
              <a:buFont typeface="Arial" pitchFamily="34" charset="0"/>
              <a:buChar char="•"/>
            </a:pPr>
            <a:r>
              <a:rPr lang="en-US" sz="2000" dirty="0">
                <a:ea typeface="ＭＳ Ｐゴシック" pitchFamily="34" charset="-128"/>
              </a:rPr>
              <a:t> Base EIC </a:t>
            </a:r>
            <a:r>
              <a:rPr lang="en-US" sz="2000" dirty="0" smtClean="0">
                <a:ea typeface="ＭＳ Ｐゴシック" pitchFamily="34" charset="-128"/>
              </a:rPr>
              <a:t>Requirements </a:t>
            </a:r>
            <a:r>
              <a:rPr lang="en-US" sz="2000" i="1" dirty="0" smtClean="0">
                <a:solidFill>
                  <a:srgbClr val="FF0000"/>
                </a:solidFill>
                <a:ea typeface="ＭＳ Ｐゴシック" pitchFamily="34" charset="-128"/>
              </a:rPr>
              <a:t>per Executive Summary INT Report</a:t>
            </a:r>
            <a:r>
              <a:rPr lang="en-US" sz="2000" dirty="0" smtClean="0">
                <a:ea typeface="ＭＳ Ｐゴシック" pitchFamily="34" charset="-128"/>
              </a:rPr>
              <a:t>:</a:t>
            </a:r>
            <a:endParaRPr lang="en-US" sz="2000" dirty="0">
              <a:ea typeface="ＭＳ Ｐゴシック" pitchFamily="34" charset="-128"/>
            </a:endParaRPr>
          </a:p>
          <a:p>
            <a:pPr lvl="2">
              <a:buFont typeface="Arial" pitchFamily="34" charset="0"/>
              <a:buChar char="•"/>
            </a:pPr>
            <a:r>
              <a:rPr lang="en-US" sz="2000" dirty="0">
                <a:ea typeface="ＭＳ Ｐゴシック" pitchFamily="34" charset="-128"/>
              </a:rPr>
              <a:t> range in energies from </a:t>
            </a:r>
            <a:r>
              <a:rPr lang="en-US" sz="2000" b="1" dirty="0">
                <a:solidFill>
                  <a:srgbClr val="FF0000"/>
                </a:solidFill>
                <a:ea typeface="ＭＳ Ｐゴシック" pitchFamily="34" charset="-128"/>
              </a:rPr>
              <a:t>s </a:t>
            </a:r>
            <a:r>
              <a:rPr lang="en-US" sz="2000" b="1" dirty="0" smtClean="0">
                <a:solidFill>
                  <a:srgbClr val="FF0000"/>
                </a:solidFill>
                <a:ea typeface="ＭＳ Ｐゴシック" pitchFamily="34" charset="-128"/>
              </a:rPr>
              <a:t>~ 400 </a:t>
            </a:r>
            <a:r>
              <a:rPr lang="en-US" sz="2000" b="1" dirty="0">
                <a:solidFill>
                  <a:srgbClr val="FF0000"/>
                </a:solidFill>
                <a:ea typeface="ＭＳ Ｐゴシック" pitchFamily="34" charset="-128"/>
              </a:rPr>
              <a:t>to s </a:t>
            </a:r>
            <a:r>
              <a:rPr lang="en-US" sz="2000" b="1" dirty="0" smtClean="0">
                <a:solidFill>
                  <a:srgbClr val="FF0000"/>
                </a:solidFill>
                <a:ea typeface="ＭＳ Ｐゴシック" pitchFamily="34" charset="-128"/>
              </a:rPr>
              <a:t>~ 5000 </a:t>
            </a:r>
            <a:r>
              <a:rPr lang="en-US" sz="2000" b="1" dirty="0">
                <a:solidFill>
                  <a:srgbClr val="FF0000"/>
                </a:solidFill>
                <a:ea typeface="ＭＳ Ｐゴシック" pitchFamily="34" charset="-128"/>
              </a:rPr>
              <a:t>&amp; variable</a:t>
            </a:r>
          </a:p>
          <a:p>
            <a:pPr lvl="2">
              <a:buFont typeface="Arial" pitchFamily="34" charset="0"/>
              <a:buChar char="•"/>
            </a:pPr>
            <a:r>
              <a:rPr lang="en-US" sz="2000" dirty="0">
                <a:ea typeface="ＭＳ Ｐゴシック" pitchFamily="34" charset="-128"/>
              </a:rPr>
              <a:t> fully-polarized (&gt;70%), longitudinal and transverse</a:t>
            </a:r>
          </a:p>
          <a:p>
            <a:pPr lvl="2">
              <a:buFont typeface="Arial" pitchFamily="34" charset="0"/>
              <a:buChar char="•"/>
            </a:pPr>
            <a:r>
              <a:rPr lang="en-US" sz="2000" dirty="0">
                <a:ea typeface="ＭＳ Ｐゴシック" pitchFamily="34" charset="-128"/>
              </a:rPr>
              <a:t> ion species up to A = 200 or so</a:t>
            </a:r>
          </a:p>
          <a:p>
            <a:pPr lvl="2">
              <a:buFont typeface="Arial" pitchFamily="34" charset="0"/>
              <a:buChar char="•"/>
            </a:pPr>
            <a:r>
              <a:rPr lang="en-US" sz="2000" dirty="0">
                <a:ea typeface="ＭＳ Ｐゴシック" pitchFamily="34" charset="-128"/>
              </a:rPr>
              <a:t> high luminosity: </a:t>
            </a:r>
            <a:r>
              <a:rPr lang="en-US" sz="2000" b="1" dirty="0">
                <a:solidFill>
                  <a:srgbClr val="FF0000"/>
                </a:solidFill>
                <a:ea typeface="ＭＳ Ｐゴシック" pitchFamily="34" charset="-128"/>
              </a:rPr>
              <a:t>about 10</a:t>
            </a:r>
            <a:r>
              <a:rPr lang="en-US" sz="2000" b="1" baseline="30000" dirty="0">
                <a:solidFill>
                  <a:srgbClr val="FF0000"/>
                </a:solidFill>
                <a:ea typeface="ＭＳ Ｐゴシック" pitchFamily="34" charset="-128"/>
              </a:rPr>
              <a:t>34</a:t>
            </a:r>
            <a:r>
              <a:rPr lang="en-US" sz="2000" b="1" dirty="0">
                <a:solidFill>
                  <a:srgbClr val="FF0000"/>
                </a:solidFill>
                <a:ea typeface="ＭＳ Ｐゴシック" pitchFamily="34" charset="-128"/>
              </a:rPr>
              <a:t> </a:t>
            </a:r>
            <a:r>
              <a:rPr lang="en-US" sz="2000" dirty="0">
                <a:ea typeface="ＭＳ Ｐゴシック" pitchFamily="34" charset="-128"/>
              </a:rPr>
              <a:t>e-nucleons cm</a:t>
            </a:r>
            <a:r>
              <a:rPr lang="en-US" sz="2000" baseline="30000" dirty="0">
                <a:ea typeface="ＭＳ Ｐゴシック" pitchFamily="34" charset="-128"/>
              </a:rPr>
              <a:t>-2</a:t>
            </a:r>
            <a:r>
              <a:rPr lang="en-US" sz="2000" dirty="0">
                <a:ea typeface="ＭＳ Ｐゴシック" pitchFamily="34" charset="-128"/>
              </a:rPr>
              <a:t> s</a:t>
            </a:r>
            <a:r>
              <a:rPr lang="en-US" sz="2000" baseline="30000" dirty="0">
                <a:ea typeface="ＭＳ Ｐゴシック" pitchFamily="34" charset="-128"/>
              </a:rPr>
              <a:t>-1</a:t>
            </a:r>
            <a:endParaRPr lang="en-US" sz="2000" dirty="0">
              <a:ea typeface="ＭＳ Ｐゴシック" pitchFamily="34" charset="-128"/>
            </a:endParaRPr>
          </a:p>
          <a:p>
            <a:pPr lvl="2">
              <a:buFont typeface="Arial" pitchFamily="34" charset="0"/>
              <a:buChar char="•"/>
            </a:pPr>
            <a:r>
              <a:rPr lang="en-US" sz="2000" dirty="0">
                <a:ea typeface="ＭＳ Ｐゴシック" pitchFamily="34" charset="-128"/>
              </a:rPr>
              <a:t> </a:t>
            </a:r>
            <a:r>
              <a:rPr lang="en-US" sz="2000" dirty="0" smtClean="0">
                <a:ea typeface="ＭＳ Ｐゴシック" pitchFamily="34" charset="-128"/>
              </a:rPr>
              <a:t>multiple interaction regions</a:t>
            </a:r>
          </a:p>
          <a:p>
            <a:pPr lvl="2">
              <a:buFont typeface="Arial" pitchFamily="34" charset="0"/>
              <a:buChar char="•"/>
            </a:pPr>
            <a:r>
              <a:rPr lang="en-US" sz="2000" dirty="0" smtClean="0">
                <a:ea typeface="ＭＳ Ｐゴシック" pitchFamily="34" charset="-128"/>
              </a:rPr>
              <a:t> upgradable </a:t>
            </a:r>
            <a:r>
              <a:rPr lang="en-US" sz="2000" dirty="0">
                <a:ea typeface="ＭＳ Ｐゴシック" pitchFamily="34" charset="-128"/>
              </a:rPr>
              <a:t>to higher energies</a:t>
            </a:r>
          </a:p>
        </p:txBody>
      </p:sp>
      <p:grpSp>
        <p:nvGrpSpPr>
          <p:cNvPr id="6" name="Group 5"/>
          <p:cNvGrpSpPr/>
          <p:nvPr/>
        </p:nvGrpSpPr>
        <p:grpSpPr>
          <a:xfrm>
            <a:off x="228600" y="3581400"/>
            <a:ext cx="4572000" cy="2819400"/>
            <a:chOff x="304800" y="3276600"/>
            <a:chExt cx="4667250" cy="2839482"/>
          </a:xfrm>
        </p:grpSpPr>
        <p:pic>
          <p:nvPicPr>
            <p:cNvPr id="2050" name="Picture 2"/>
            <p:cNvPicPr>
              <a:picLocks noChangeAspect="1" noChangeArrowheads="1"/>
            </p:cNvPicPr>
            <p:nvPr/>
          </p:nvPicPr>
          <p:blipFill>
            <a:blip r:embed="rId3" cstate="print"/>
            <a:srcRect/>
            <a:stretch>
              <a:fillRect/>
            </a:stretch>
          </p:blipFill>
          <p:spPr bwMode="auto">
            <a:xfrm>
              <a:off x="304800" y="3276600"/>
              <a:ext cx="4667250" cy="2839482"/>
            </a:xfrm>
            <a:prstGeom prst="rect">
              <a:avLst/>
            </a:prstGeom>
            <a:noFill/>
            <a:ln w="9525">
              <a:noFill/>
              <a:miter lim="800000"/>
              <a:headEnd/>
              <a:tailEnd/>
            </a:ln>
          </p:spPr>
        </p:pic>
        <p:sp>
          <p:nvSpPr>
            <p:cNvPr id="5" name="Rectangle 4"/>
            <p:cNvSpPr/>
            <p:nvPr/>
          </p:nvSpPr>
          <p:spPr>
            <a:xfrm>
              <a:off x="381000" y="5943600"/>
              <a:ext cx="533400" cy="152400"/>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5029200" y="3212068"/>
            <a:ext cx="4012637" cy="369332"/>
          </a:xfrm>
          <a:prstGeom prst="rect">
            <a:avLst/>
          </a:prstGeom>
          <a:noFill/>
        </p:spPr>
        <p:txBody>
          <a:bodyPr wrap="none" rtlCol="0">
            <a:spAutoFit/>
          </a:bodyPr>
          <a:lstStyle/>
          <a:p>
            <a:r>
              <a:rPr lang="en-US" dirty="0" smtClean="0"/>
              <a:t>But we get there in different ways:</a:t>
            </a:r>
          </a:p>
        </p:txBody>
      </p:sp>
      <p:sp>
        <p:nvSpPr>
          <p:cNvPr id="9" name="TextBox 8"/>
          <p:cNvSpPr txBox="1"/>
          <p:nvPr/>
        </p:nvSpPr>
        <p:spPr>
          <a:xfrm>
            <a:off x="422478" y="3212068"/>
            <a:ext cx="4378122" cy="369332"/>
          </a:xfrm>
          <a:prstGeom prst="rect">
            <a:avLst/>
          </a:prstGeom>
          <a:noFill/>
        </p:spPr>
        <p:txBody>
          <a:bodyPr wrap="none" rtlCol="0">
            <a:spAutoFit/>
          </a:bodyPr>
          <a:lstStyle/>
          <a:p>
            <a:r>
              <a:rPr lang="en-US" dirty="0" smtClean="0"/>
              <a:t>Input passed on to INT10-03 program: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6"/>
          <p:cNvSpPr txBox="1">
            <a:spLocks noChangeArrowheads="1"/>
          </p:cNvSpPr>
          <p:nvPr/>
        </p:nvSpPr>
        <p:spPr bwMode="auto">
          <a:xfrm>
            <a:off x="0" y="0"/>
            <a:ext cx="9144000" cy="769938"/>
          </a:xfrm>
          <a:prstGeom prst="rect">
            <a:avLst/>
          </a:prstGeom>
          <a:noFill/>
          <a:ln w="9525">
            <a:noFill/>
            <a:miter lim="800000"/>
            <a:headEnd/>
            <a:tailEnd/>
          </a:ln>
        </p:spPr>
        <p:txBody>
          <a:bodyPr>
            <a:spAutoFit/>
          </a:bodyPr>
          <a:lstStyle/>
          <a:p>
            <a:pPr algn="ctr">
              <a:defRPr/>
            </a:pPr>
            <a:r>
              <a:rPr lang="en-US" sz="4400" b="1" dirty="0" err="1" smtClean="0">
                <a:solidFill>
                  <a:srgbClr val="FF0000"/>
                </a:solidFill>
                <a:latin typeface="+mn-lt"/>
                <a:ea typeface="ＭＳ Ｐゴシック" pitchFamily="-107" charset="-128"/>
                <a:cs typeface="Arial" charset="0"/>
              </a:rPr>
              <a:t>Hadronization</a:t>
            </a:r>
            <a:endParaRPr lang="en-US" sz="4400" b="1" dirty="0">
              <a:solidFill>
                <a:srgbClr val="FF0000"/>
              </a:solidFill>
              <a:latin typeface="+mn-lt"/>
              <a:ea typeface="ＭＳ Ｐゴシック" pitchFamily="-107" charset="-128"/>
              <a:cs typeface="Arial" charset="0"/>
            </a:endParaRPr>
          </a:p>
        </p:txBody>
      </p:sp>
      <p:sp>
        <p:nvSpPr>
          <p:cNvPr id="19" name="TextBox 18"/>
          <p:cNvSpPr txBox="1"/>
          <p:nvPr/>
        </p:nvSpPr>
        <p:spPr>
          <a:xfrm>
            <a:off x="838200" y="1200090"/>
            <a:ext cx="7696200" cy="400110"/>
          </a:xfrm>
          <a:prstGeom prst="rect">
            <a:avLst/>
          </a:prstGeom>
          <a:noFill/>
          <a:ln w="28575">
            <a:solidFill>
              <a:schemeClr val="tx1"/>
            </a:solidFill>
          </a:ln>
        </p:spPr>
        <p:txBody>
          <a:bodyPr wrap="square">
            <a:spAutoFit/>
          </a:bodyPr>
          <a:lstStyle/>
          <a:p>
            <a:pPr algn="ctr">
              <a:defRPr/>
            </a:pPr>
            <a:r>
              <a:rPr lang="en-US" sz="2000" b="1" dirty="0">
                <a:solidFill>
                  <a:srgbClr val="FF0000"/>
                </a:solidFill>
                <a:latin typeface="+mn-lt"/>
                <a:ea typeface="ＭＳ Ｐゴシック"/>
                <a:cs typeface="ＭＳ Ｐゴシック"/>
              </a:rPr>
              <a:t>EIC: </a:t>
            </a:r>
            <a:r>
              <a:rPr lang="en-US" sz="2000" b="1" dirty="0" smtClean="0">
                <a:solidFill>
                  <a:srgbClr val="FF0000"/>
                </a:solidFill>
              </a:rPr>
              <a:t>Explore the interaction of color charges with matter </a:t>
            </a:r>
            <a:endParaRPr lang="en-US" sz="2000" b="1" dirty="0">
              <a:solidFill>
                <a:srgbClr val="FF0000"/>
              </a:solidFill>
              <a:latin typeface="+mn-lt"/>
              <a:ea typeface="ＭＳ Ｐゴシック"/>
              <a:cs typeface="ＭＳ Ｐゴシック"/>
            </a:endParaRPr>
          </a:p>
        </p:txBody>
      </p:sp>
      <p:sp>
        <p:nvSpPr>
          <p:cNvPr id="20" name="Text Box 50"/>
          <p:cNvSpPr txBox="1">
            <a:spLocks noChangeArrowheads="1"/>
          </p:cNvSpPr>
          <p:nvPr/>
        </p:nvSpPr>
        <p:spPr bwMode="auto">
          <a:xfrm>
            <a:off x="1447800" y="5486400"/>
            <a:ext cx="6248400" cy="707886"/>
          </a:xfrm>
          <a:prstGeom prst="rect">
            <a:avLst/>
          </a:prstGeom>
          <a:noFill/>
          <a:ln w="28575">
            <a:solidFill>
              <a:schemeClr val="tx1"/>
            </a:solidFill>
            <a:miter lim="800000"/>
            <a:headEnd/>
            <a:tailEnd/>
          </a:ln>
        </p:spPr>
        <p:txBody>
          <a:bodyPr wrap="square">
            <a:spAutoFit/>
          </a:bodyPr>
          <a:lstStyle/>
          <a:p>
            <a:pPr>
              <a:defRPr/>
            </a:pPr>
            <a:r>
              <a:rPr lang="en-US" sz="2000" b="1" dirty="0">
                <a:solidFill>
                  <a:srgbClr val="FF0000"/>
                </a:solidFill>
                <a:latin typeface="+mn-lt"/>
                <a:ea typeface="ＭＳ Ｐゴシック"/>
                <a:cs typeface="ＭＳ Ｐゴシック"/>
              </a:rPr>
              <a:t>EIC: </a:t>
            </a:r>
            <a:r>
              <a:rPr lang="en-US" sz="2000" b="1" dirty="0" smtClean="0">
                <a:solidFill>
                  <a:srgbClr val="FF0000"/>
                </a:solidFill>
              </a:rPr>
              <a:t>Understand the conversion of </a:t>
            </a:r>
            <a:r>
              <a:rPr lang="en-US" sz="2000" b="1" dirty="0" smtClean="0">
                <a:solidFill>
                  <a:srgbClr val="FF0000"/>
                </a:solidFill>
              </a:rPr>
              <a:t>color charge</a:t>
            </a:r>
            <a:r>
              <a:rPr lang="en-US" sz="2000" b="1" dirty="0" smtClean="0">
                <a:solidFill>
                  <a:srgbClr val="FF0000"/>
                </a:solidFill>
              </a:rPr>
              <a:t> </a:t>
            </a:r>
            <a:r>
              <a:rPr lang="en-US" sz="2000" b="1" dirty="0" smtClean="0">
                <a:solidFill>
                  <a:srgbClr val="FF0000"/>
                </a:solidFill>
              </a:rPr>
              <a:t>to hadrons through fragmentation and breakup </a:t>
            </a:r>
            <a:endParaRPr lang="en-US" sz="2000" b="1" dirty="0">
              <a:solidFill>
                <a:srgbClr val="FF0000"/>
              </a:solidFill>
              <a:latin typeface="+mn-lt"/>
              <a:ea typeface="ＭＳ Ｐゴシック"/>
              <a:cs typeface="ＭＳ Ｐゴシック"/>
            </a:endParaRPr>
          </a:p>
        </p:txBody>
      </p:sp>
      <p:pic>
        <p:nvPicPr>
          <p:cNvPr id="1027" name="Picture 3"/>
          <p:cNvPicPr>
            <a:picLocks noChangeAspect="1" noChangeArrowheads="1"/>
          </p:cNvPicPr>
          <p:nvPr/>
        </p:nvPicPr>
        <p:blipFill>
          <a:blip r:embed="rId2" cstate="print"/>
          <a:srcRect/>
          <a:stretch>
            <a:fillRect/>
          </a:stretch>
        </p:blipFill>
        <p:spPr bwMode="auto">
          <a:xfrm>
            <a:off x="3588544" y="1993106"/>
            <a:ext cx="5479256" cy="2807494"/>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152400" y="1866900"/>
            <a:ext cx="3390900" cy="3238500"/>
          </a:xfrm>
          <a:prstGeom prst="rect">
            <a:avLst/>
          </a:prstGeom>
          <a:noFill/>
          <a:ln w="9525">
            <a:noFill/>
            <a:miter lim="800000"/>
            <a:headEnd/>
            <a:tailEnd/>
          </a:ln>
        </p:spPr>
      </p:pic>
      <p:sp>
        <p:nvSpPr>
          <p:cNvPr id="21" name="TextBox 20"/>
          <p:cNvSpPr txBox="1"/>
          <p:nvPr/>
        </p:nvSpPr>
        <p:spPr>
          <a:xfrm>
            <a:off x="5867400" y="2313801"/>
            <a:ext cx="1181734" cy="276999"/>
          </a:xfrm>
          <a:prstGeom prst="rect">
            <a:avLst/>
          </a:prstGeom>
          <a:noFill/>
        </p:spPr>
        <p:txBody>
          <a:bodyPr wrap="none" rtlCol="0">
            <a:spAutoFit/>
          </a:bodyPr>
          <a:lstStyle/>
          <a:p>
            <a:r>
              <a:rPr lang="en-US" sz="1200" dirty="0" smtClean="0"/>
              <a:t>(1 month only)</a:t>
            </a:r>
            <a:endParaRPr lang="en-US"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p:cNvSpPr txBox="1">
            <a:spLocks noChangeArrowheads="1"/>
          </p:cNvSpPr>
          <p:nvPr/>
        </p:nvSpPr>
        <p:spPr bwMode="auto">
          <a:xfrm>
            <a:off x="0" y="0"/>
            <a:ext cx="9144000" cy="769441"/>
          </a:xfrm>
          <a:prstGeom prst="rect">
            <a:avLst/>
          </a:prstGeom>
          <a:noFill/>
          <a:ln w="9525">
            <a:noFill/>
            <a:miter lim="800000"/>
            <a:headEnd/>
            <a:tailEnd/>
          </a:ln>
        </p:spPr>
        <p:txBody>
          <a:bodyPr wrap="square">
            <a:spAutoFit/>
          </a:bodyPr>
          <a:lstStyle/>
          <a:p>
            <a:pPr algn="ctr"/>
            <a:r>
              <a:rPr lang="en-US" sz="4400" b="1" dirty="0" err="1" smtClean="0">
                <a:solidFill>
                  <a:srgbClr val="FF0000"/>
                </a:solidFill>
                <a:latin typeface="+mn-lt"/>
              </a:rPr>
              <a:t>JLab</a:t>
            </a:r>
            <a:r>
              <a:rPr lang="en-US" sz="4400" b="1" dirty="0" smtClean="0">
                <a:solidFill>
                  <a:srgbClr val="FF0000"/>
                </a:solidFill>
                <a:latin typeface="+mn-lt"/>
              </a:rPr>
              <a:t> assumptions on EIC</a:t>
            </a:r>
            <a:endParaRPr lang="en-US" sz="4400" b="1" dirty="0">
              <a:solidFill>
                <a:srgbClr val="FF0000"/>
              </a:solidFill>
              <a:latin typeface="+mn-lt"/>
            </a:endParaRPr>
          </a:p>
        </p:txBody>
      </p:sp>
      <p:sp>
        <p:nvSpPr>
          <p:cNvPr id="28675" name="TextBox 2"/>
          <p:cNvSpPr txBox="1">
            <a:spLocks noChangeArrowheads="1"/>
          </p:cNvSpPr>
          <p:nvPr/>
        </p:nvSpPr>
        <p:spPr bwMode="auto">
          <a:xfrm>
            <a:off x="4623275" y="1427158"/>
            <a:ext cx="4084890" cy="1569660"/>
          </a:xfrm>
          <a:prstGeom prst="rect">
            <a:avLst/>
          </a:prstGeom>
          <a:noFill/>
          <a:ln w="38100">
            <a:solidFill>
              <a:srgbClr val="FF0000"/>
            </a:solidFill>
            <a:miter lim="800000"/>
            <a:headEnd/>
            <a:tailEnd/>
          </a:ln>
        </p:spPr>
        <p:txBody>
          <a:bodyPr wrap="square">
            <a:spAutoFit/>
          </a:bodyPr>
          <a:lstStyle/>
          <a:p>
            <a:r>
              <a:rPr lang="en-US" sz="2400" dirty="0">
                <a:latin typeface="+mn-lt"/>
              </a:rPr>
              <a:t>(x,Q</a:t>
            </a:r>
            <a:r>
              <a:rPr lang="en-US" sz="2400" baseline="30000" dirty="0">
                <a:latin typeface="+mn-lt"/>
              </a:rPr>
              <a:t>2</a:t>
            </a:r>
            <a:r>
              <a:rPr lang="en-US" sz="2400" dirty="0">
                <a:latin typeface="+mn-lt"/>
              </a:rPr>
              <a:t>) phase space directly correlated with s (=4E</a:t>
            </a:r>
            <a:r>
              <a:rPr lang="en-US" sz="2400" baseline="-25000" dirty="0">
                <a:latin typeface="+mn-lt"/>
              </a:rPr>
              <a:t>e</a:t>
            </a:r>
            <a:r>
              <a:rPr lang="en-US" sz="2400" dirty="0">
                <a:latin typeface="+mn-lt"/>
              </a:rPr>
              <a:t>E</a:t>
            </a:r>
            <a:r>
              <a:rPr lang="en-US" sz="2400" baseline="-25000" dirty="0">
                <a:latin typeface="+mn-lt"/>
              </a:rPr>
              <a:t>p</a:t>
            </a:r>
            <a:r>
              <a:rPr lang="en-US" sz="2400" dirty="0">
                <a:latin typeface="+mn-lt"/>
              </a:rPr>
              <a:t>) :</a:t>
            </a:r>
          </a:p>
          <a:p>
            <a:r>
              <a:rPr lang="en-US" sz="2400" dirty="0" smtClean="0">
                <a:latin typeface="+mn-lt"/>
              </a:rPr>
              <a:t>     </a:t>
            </a:r>
            <a:r>
              <a:rPr lang="en-US" sz="1600" dirty="0" smtClean="0">
                <a:latin typeface="+mn-lt"/>
              </a:rPr>
              <a:t>@ </a:t>
            </a:r>
            <a:r>
              <a:rPr lang="en-US" sz="1600" dirty="0">
                <a:latin typeface="+mn-lt"/>
              </a:rPr>
              <a:t>Q</a:t>
            </a:r>
            <a:r>
              <a:rPr lang="en-US" sz="1600" baseline="30000" dirty="0">
                <a:latin typeface="+mn-lt"/>
              </a:rPr>
              <a:t>2</a:t>
            </a:r>
            <a:r>
              <a:rPr lang="en-US" sz="1600" dirty="0">
                <a:latin typeface="+mn-lt"/>
              </a:rPr>
              <a:t> = 1   lowest x scales like s</a:t>
            </a:r>
            <a:r>
              <a:rPr lang="en-US" sz="1600" baseline="30000" dirty="0">
                <a:latin typeface="+mn-lt"/>
              </a:rPr>
              <a:t>-1</a:t>
            </a:r>
          </a:p>
          <a:p>
            <a:r>
              <a:rPr lang="en-US" sz="2400" dirty="0">
                <a:latin typeface="+mn-lt"/>
              </a:rPr>
              <a:t> </a:t>
            </a:r>
            <a:r>
              <a:rPr lang="en-US" sz="2400" dirty="0" smtClean="0">
                <a:latin typeface="+mn-lt"/>
              </a:rPr>
              <a:t>    </a:t>
            </a:r>
            <a:r>
              <a:rPr lang="en-US" sz="1600" dirty="0" smtClean="0">
                <a:latin typeface="+mn-lt"/>
              </a:rPr>
              <a:t>@ </a:t>
            </a:r>
            <a:r>
              <a:rPr lang="en-US" sz="1600" dirty="0">
                <a:latin typeface="+mn-lt"/>
              </a:rPr>
              <a:t>Q</a:t>
            </a:r>
            <a:r>
              <a:rPr lang="en-US" sz="1600" baseline="30000" dirty="0">
                <a:latin typeface="+mn-lt"/>
              </a:rPr>
              <a:t>2</a:t>
            </a:r>
            <a:r>
              <a:rPr lang="en-US" sz="1600" dirty="0">
                <a:latin typeface="+mn-lt"/>
              </a:rPr>
              <a:t> = 10 lowest x scales as 10s</a:t>
            </a:r>
            <a:r>
              <a:rPr lang="en-US" sz="1600" baseline="30000" dirty="0">
                <a:latin typeface="+mn-lt"/>
              </a:rPr>
              <a:t>-1</a:t>
            </a:r>
          </a:p>
        </p:txBody>
      </p:sp>
      <p:sp>
        <p:nvSpPr>
          <p:cNvPr id="28676" name="TextBox 3"/>
          <p:cNvSpPr txBox="1">
            <a:spLocks noChangeArrowheads="1"/>
          </p:cNvSpPr>
          <p:nvPr/>
        </p:nvSpPr>
        <p:spPr bwMode="auto">
          <a:xfrm>
            <a:off x="228600" y="3782178"/>
            <a:ext cx="8839200" cy="3046988"/>
          </a:xfrm>
          <a:prstGeom prst="rect">
            <a:avLst/>
          </a:prstGeom>
          <a:noFill/>
          <a:ln w="9525">
            <a:noFill/>
            <a:miter lim="800000"/>
            <a:headEnd/>
            <a:tailEnd/>
          </a:ln>
        </p:spPr>
        <p:txBody>
          <a:bodyPr>
            <a:spAutoFit/>
          </a:bodyPr>
          <a:lstStyle/>
          <a:p>
            <a:r>
              <a:rPr lang="en-US" sz="2000" dirty="0" smtClean="0">
                <a:latin typeface="+mn-lt"/>
              </a:rPr>
              <a:t>(“</a:t>
            </a:r>
            <a:r>
              <a:rPr lang="en-US" sz="2000" dirty="0">
                <a:latin typeface="+mn-lt"/>
              </a:rPr>
              <a:t>Medium-Energy”) </a:t>
            </a:r>
            <a:r>
              <a:rPr lang="en-US" sz="2000" dirty="0" err="1">
                <a:latin typeface="+mn-lt"/>
              </a:rPr>
              <a:t>EIC@JLab</a:t>
            </a:r>
            <a:r>
              <a:rPr lang="en-US" sz="2000" dirty="0">
                <a:latin typeface="+mn-lt"/>
              </a:rPr>
              <a:t> option driven by:</a:t>
            </a:r>
          </a:p>
          <a:p>
            <a:r>
              <a:rPr lang="en-US" sz="2000" dirty="0">
                <a:solidFill>
                  <a:srgbClr val="262FE6"/>
                </a:solidFill>
                <a:latin typeface="+mn-lt"/>
              </a:rPr>
              <a:t>		</a:t>
            </a:r>
            <a:r>
              <a:rPr lang="en-US" dirty="0">
                <a:solidFill>
                  <a:srgbClr val="262FE6"/>
                </a:solidFill>
                <a:latin typeface="+mn-lt"/>
              </a:rPr>
              <a:t>access to sea quarks (x &gt; </a:t>
            </a:r>
            <a:r>
              <a:rPr lang="en-US" dirty="0" smtClean="0">
                <a:solidFill>
                  <a:srgbClr val="262FE6"/>
                </a:solidFill>
                <a:latin typeface="+mn-lt"/>
              </a:rPr>
              <a:t>0.01</a:t>
            </a:r>
            <a:r>
              <a:rPr lang="en-US" dirty="0" smtClean="0">
                <a:solidFill>
                  <a:srgbClr val="FF0000"/>
                </a:solidFill>
                <a:latin typeface="+mn-lt"/>
              </a:rPr>
              <a:t> (0.001?)</a:t>
            </a:r>
            <a:r>
              <a:rPr lang="en-US" dirty="0" smtClean="0">
                <a:solidFill>
                  <a:srgbClr val="262FE6"/>
                </a:solidFill>
                <a:latin typeface="+mn-lt"/>
              </a:rPr>
              <a:t> </a:t>
            </a:r>
            <a:r>
              <a:rPr lang="en-US" dirty="0">
                <a:solidFill>
                  <a:srgbClr val="262FE6"/>
                </a:solidFill>
                <a:latin typeface="+mn-lt"/>
              </a:rPr>
              <a:t>or so)</a:t>
            </a:r>
          </a:p>
          <a:p>
            <a:r>
              <a:rPr lang="en-US" dirty="0">
                <a:solidFill>
                  <a:srgbClr val="262FE6"/>
                </a:solidFill>
                <a:latin typeface="+mn-lt"/>
              </a:rPr>
              <a:t>		deep exclusive scattering at Q</a:t>
            </a:r>
            <a:r>
              <a:rPr lang="en-US" baseline="30000" dirty="0">
                <a:solidFill>
                  <a:srgbClr val="262FE6"/>
                </a:solidFill>
                <a:latin typeface="+mn-lt"/>
              </a:rPr>
              <a:t>2</a:t>
            </a:r>
            <a:r>
              <a:rPr lang="en-US" dirty="0">
                <a:solidFill>
                  <a:srgbClr val="262FE6"/>
                </a:solidFill>
                <a:latin typeface="+mn-lt"/>
              </a:rPr>
              <a:t> &gt; 10 </a:t>
            </a:r>
            <a:r>
              <a:rPr lang="en-US" dirty="0">
                <a:solidFill>
                  <a:srgbClr val="FF0000"/>
                </a:solidFill>
                <a:latin typeface="+mn-lt"/>
              </a:rPr>
              <a:t>(?)</a:t>
            </a:r>
          </a:p>
          <a:p>
            <a:r>
              <a:rPr lang="en-US" dirty="0">
                <a:solidFill>
                  <a:srgbClr val="262FE6"/>
                </a:solidFill>
                <a:latin typeface="+mn-lt"/>
              </a:rPr>
              <a:t>		any QCD machine needs </a:t>
            </a:r>
            <a:r>
              <a:rPr lang="en-US" dirty="0">
                <a:solidFill>
                  <a:srgbClr val="FF0000"/>
                </a:solidFill>
                <a:latin typeface="+mn-lt"/>
              </a:rPr>
              <a:t>range in Q</a:t>
            </a:r>
            <a:r>
              <a:rPr lang="en-US" baseline="30000" dirty="0">
                <a:solidFill>
                  <a:srgbClr val="FF0000"/>
                </a:solidFill>
                <a:latin typeface="+mn-lt"/>
              </a:rPr>
              <a:t>2</a:t>
            </a:r>
          </a:p>
          <a:p>
            <a:endParaRPr lang="en-US" sz="800" dirty="0">
              <a:latin typeface="+mn-lt"/>
            </a:endParaRPr>
          </a:p>
          <a:p>
            <a:r>
              <a:rPr lang="en-US" sz="2000" dirty="0">
                <a:latin typeface="+mn-lt"/>
              </a:rPr>
              <a:t>	</a:t>
            </a:r>
            <a:r>
              <a:rPr lang="en-US" sz="2000" dirty="0">
                <a:latin typeface="+mn-lt"/>
                <a:sym typeface="Wingdings" pitchFamily="2" charset="2"/>
              </a:rPr>
              <a:t> s = few 100 - 1000 seems right ballpark</a:t>
            </a:r>
          </a:p>
          <a:p>
            <a:r>
              <a:rPr lang="en-US" sz="2000" dirty="0">
                <a:latin typeface="+mn-lt"/>
                <a:sym typeface="Wingdings" pitchFamily="2" charset="2"/>
              </a:rPr>
              <a:t>	 s = few 1000 allows access to gluons, shadowing</a:t>
            </a:r>
            <a:endParaRPr lang="en-US" sz="2000" dirty="0">
              <a:latin typeface="+mn-lt"/>
            </a:endParaRPr>
          </a:p>
          <a:p>
            <a:endParaRPr lang="en-US" sz="800" dirty="0">
              <a:latin typeface="+mn-lt"/>
            </a:endParaRPr>
          </a:p>
          <a:p>
            <a:r>
              <a:rPr lang="en-US" sz="2000" dirty="0">
                <a:latin typeface="+mn-lt"/>
              </a:rPr>
              <a:t>Requirements for deep exclusive and high-Q</a:t>
            </a:r>
            <a:r>
              <a:rPr lang="en-US" sz="2000" baseline="30000" dirty="0">
                <a:latin typeface="+mn-lt"/>
              </a:rPr>
              <a:t>2</a:t>
            </a:r>
            <a:r>
              <a:rPr lang="en-US" sz="2000" dirty="0">
                <a:latin typeface="+mn-lt"/>
              </a:rPr>
              <a:t> semi-inclusive reactions also drives request for (lower &amp;) more </a:t>
            </a:r>
            <a:r>
              <a:rPr lang="en-US" sz="2000" dirty="0">
                <a:solidFill>
                  <a:srgbClr val="262FE6"/>
                </a:solidFill>
                <a:latin typeface="+mn-lt"/>
              </a:rPr>
              <a:t>symmetric beam energies.</a:t>
            </a:r>
          </a:p>
          <a:p>
            <a:r>
              <a:rPr lang="en-US" sz="2000" dirty="0">
                <a:latin typeface="+mn-lt"/>
              </a:rPr>
              <a:t>Requirements for very-forward angle detection </a:t>
            </a:r>
            <a:r>
              <a:rPr lang="en-US" sz="2000" dirty="0">
                <a:solidFill>
                  <a:srgbClr val="262FE6"/>
                </a:solidFill>
                <a:latin typeface="+mn-lt"/>
              </a:rPr>
              <a:t>folded in IR design</a:t>
            </a:r>
          </a:p>
        </p:txBody>
      </p:sp>
      <p:sp>
        <p:nvSpPr>
          <p:cNvPr id="28677" name="TextBox 4"/>
          <p:cNvSpPr txBox="1">
            <a:spLocks noChangeArrowheads="1"/>
          </p:cNvSpPr>
          <p:nvPr/>
        </p:nvSpPr>
        <p:spPr bwMode="auto">
          <a:xfrm>
            <a:off x="6644335" y="769441"/>
            <a:ext cx="2093719" cy="584775"/>
          </a:xfrm>
          <a:prstGeom prst="rect">
            <a:avLst/>
          </a:prstGeom>
          <a:solidFill>
            <a:srgbClr val="FFFF00"/>
          </a:solidFill>
          <a:ln w="9525">
            <a:noFill/>
            <a:miter lim="800000"/>
            <a:headEnd/>
            <a:tailEnd/>
          </a:ln>
        </p:spPr>
        <p:txBody>
          <a:bodyPr wrap="square">
            <a:spAutoFit/>
          </a:bodyPr>
          <a:lstStyle/>
          <a:p>
            <a:r>
              <a:rPr lang="en-US" sz="3200" dirty="0">
                <a:latin typeface="+mn-lt"/>
              </a:rPr>
              <a:t>x = Q</a:t>
            </a:r>
            <a:r>
              <a:rPr lang="en-US" sz="3200" baseline="30000" dirty="0">
                <a:latin typeface="+mn-lt"/>
              </a:rPr>
              <a:t>2</a:t>
            </a:r>
            <a:r>
              <a:rPr lang="en-US" sz="3200" dirty="0">
                <a:latin typeface="+mn-lt"/>
              </a:rPr>
              <a:t>/</a:t>
            </a:r>
            <a:r>
              <a:rPr lang="en-US" sz="3200" dirty="0" err="1">
                <a:latin typeface="+mn-lt"/>
              </a:rPr>
              <a:t>ys</a:t>
            </a:r>
            <a:endParaRPr lang="en-US" sz="3200" dirty="0">
              <a:latin typeface="+mn-lt"/>
            </a:endParaRPr>
          </a:p>
        </p:txBody>
      </p:sp>
      <p:grpSp>
        <p:nvGrpSpPr>
          <p:cNvPr id="2" name="Group 5"/>
          <p:cNvGrpSpPr/>
          <p:nvPr/>
        </p:nvGrpSpPr>
        <p:grpSpPr>
          <a:xfrm>
            <a:off x="76200" y="718186"/>
            <a:ext cx="4267200" cy="2989262"/>
            <a:chOff x="76200" y="820738"/>
            <a:chExt cx="4267200" cy="2989262"/>
          </a:xfrm>
        </p:grpSpPr>
        <p:sp>
          <p:nvSpPr>
            <p:cNvPr id="7" name="Text Box 2"/>
            <p:cNvSpPr txBox="1">
              <a:spLocks noChangeArrowheads="1"/>
            </p:cNvSpPr>
            <p:nvPr/>
          </p:nvSpPr>
          <p:spPr bwMode="auto">
            <a:xfrm>
              <a:off x="746125" y="3290888"/>
              <a:ext cx="1108075" cy="285750"/>
            </a:xfrm>
            <a:prstGeom prst="rect">
              <a:avLst/>
            </a:prstGeom>
            <a:noFill/>
            <a:ln w="9525">
              <a:noFill/>
              <a:round/>
              <a:headEnd/>
              <a:tailEnd/>
            </a:ln>
          </p:spPr>
          <p:txBody>
            <a:bodyPr lIns="81639" tIns="42452" rIns="81639" bIns="42452">
              <a:spAutoFit/>
            </a:bodyPr>
            <a:lstStyle/>
            <a:p>
              <a:pPr eaLnBrk="0">
                <a:spcBef>
                  <a:spcPts val="675"/>
                </a:spcBef>
                <a:buClr>
                  <a:srgbClr val="000000"/>
                </a:buClr>
                <a:buSzPct val="100000"/>
                <a:buFont typeface="Times New Roman" pitchFamily="18" charset="0"/>
                <a:buNone/>
                <a:tabLst>
                  <a:tab pos="655638" algn="l"/>
                </a:tabLst>
              </a:pPr>
              <a:r>
                <a:rPr lang="en-US" sz="1300">
                  <a:solidFill>
                    <a:srgbClr val="147806"/>
                  </a:solidFill>
                  <a:latin typeface="Calibri" pitchFamily="34" charset="0"/>
                </a:rPr>
                <a:t>C. Weiss</a:t>
              </a:r>
            </a:p>
          </p:txBody>
        </p:sp>
        <p:sp>
          <p:nvSpPr>
            <p:cNvPr id="8" name="Line 3"/>
            <p:cNvSpPr>
              <a:spLocks noChangeShapeType="1"/>
            </p:cNvSpPr>
            <p:nvPr/>
          </p:nvSpPr>
          <p:spPr bwMode="auto">
            <a:xfrm flipH="1" flipV="1">
              <a:off x="1852613" y="1112838"/>
              <a:ext cx="2100262" cy="1562100"/>
            </a:xfrm>
            <a:prstGeom prst="line">
              <a:avLst/>
            </a:prstGeom>
            <a:noFill/>
            <a:ln w="9360">
              <a:solidFill>
                <a:srgbClr val="000000"/>
              </a:solidFill>
              <a:round/>
              <a:headEnd/>
              <a:tailEnd type="triangle" w="med" len="med"/>
            </a:ln>
          </p:spPr>
          <p:txBody>
            <a:bodyPr lIns="82945" tIns="41473" rIns="82945" bIns="41473"/>
            <a:lstStyle/>
            <a:p>
              <a:endParaRPr lang="en-US"/>
            </a:p>
          </p:txBody>
        </p:sp>
        <p:sp>
          <p:nvSpPr>
            <p:cNvPr id="9" name="Text Box 4"/>
            <p:cNvSpPr txBox="1">
              <a:spLocks noChangeArrowheads="1"/>
            </p:cNvSpPr>
            <p:nvPr/>
          </p:nvSpPr>
          <p:spPr bwMode="auto">
            <a:xfrm>
              <a:off x="1638300" y="966788"/>
              <a:ext cx="311150" cy="285750"/>
            </a:xfrm>
            <a:prstGeom prst="rect">
              <a:avLst/>
            </a:prstGeom>
            <a:noFill/>
            <a:ln w="9525">
              <a:noFill/>
              <a:round/>
              <a:headEnd/>
              <a:tailEnd/>
            </a:ln>
          </p:spPr>
          <p:txBody>
            <a:bodyPr lIns="81639" tIns="42452" rIns="81639" bIns="42452">
              <a:spAutoFit/>
            </a:bodyPr>
            <a:lstStyle/>
            <a:p>
              <a:pPr eaLnBrk="0">
                <a:spcBef>
                  <a:spcPts val="675"/>
                </a:spcBef>
                <a:buClr>
                  <a:srgbClr val="000000"/>
                </a:buClr>
                <a:buSzPct val="100000"/>
                <a:buFont typeface="Times New Roman" pitchFamily="18" charset="0"/>
                <a:buNone/>
              </a:pPr>
              <a:r>
                <a:rPr lang="en-US" sz="1300" i="1">
                  <a:solidFill>
                    <a:srgbClr val="000000"/>
                  </a:solidFill>
                  <a:latin typeface="Calibri" pitchFamily="34" charset="0"/>
                </a:rPr>
                <a:t>s</a:t>
              </a:r>
            </a:p>
          </p:txBody>
        </p:sp>
        <p:sp>
          <p:nvSpPr>
            <p:cNvPr id="10" name="Text Box 48"/>
            <p:cNvSpPr txBox="1">
              <a:spLocks noChangeArrowheads="1"/>
            </p:cNvSpPr>
            <p:nvPr/>
          </p:nvSpPr>
          <p:spPr bwMode="auto">
            <a:xfrm>
              <a:off x="642938" y="3497263"/>
              <a:ext cx="1222375" cy="306387"/>
            </a:xfrm>
            <a:prstGeom prst="rect">
              <a:avLst/>
            </a:prstGeom>
            <a:noFill/>
            <a:ln w="9525">
              <a:noFill/>
              <a:round/>
              <a:headEnd/>
              <a:tailEnd/>
            </a:ln>
          </p:spPr>
          <p:txBody>
            <a:bodyPr lIns="90000" tIns="46800" rIns="90000" bIns="46800">
              <a:spAutoFit/>
            </a:bodyPr>
            <a:lstStyle/>
            <a:p>
              <a:pPr eaLnBrk="0" hangingPunct="0">
                <a:spcBef>
                  <a:spcPts val="75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147806"/>
                  </a:solidFill>
                </a:rPr>
                <a:t>C. Weiss</a:t>
              </a:r>
            </a:p>
          </p:txBody>
        </p:sp>
        <p:sp>
          <p:nvSpPr>
            <p:cNvPr id="11" name="Rectangle 50"/>
            <p:cNvSpPr>
              <a:spLocks noChangeArrowheads="1"/>
            </p:cNvSpPr>
            <p:nvPr/>
          </p:nvSpPr>
          <p:spPr bwMode="auto">
            <a:xfrm>
              <a:off x="2438400" y="1846263"/>
              <a:ext cx="609600" cy="304800"/>
            </a:xfrm>
            <a:prstGeom prst="rect">
              <a:avLst/>
            </a:prstGeom>
            <a:solidFill>
              <a:schemeClr val="bg1"/>
            </a:solidFill>
            <a:ln w="9525" algn="ctr">
              <a:noFill/>
              <a:round/>
              <a:headEnd/>
              <a:tailEnd/>
            </a:ln>
          </p:spPr>
          <p:txBody>
            <a:bodyPr/>
            <a:lstStyle/>
            <a:p>
              <a:pPr eaLnBrk="0" hangingPunct="0">
                <a:spcBef>
                  <a:spcPts val="750"/>
                </a:spcBef>
                <a:buClr>
                  <a:srgbClr val="000000"/>
                </a:buClr>
                <a:buSzPct val="100000"/>
                <a:buFont typeface="Times New Roman" pitchFamily="18" charset="0"/>
                <a:buNone/>
              </a:pPr>
              <a:endParaRPr lang="en-US"/>
            </a:p>
          </p:txBody>
        </p:sp>
        <p:sp>
          <p:nvSpPr>
            <p:cNvPr id="12" name="Rectangle 51"/>
            <p:cNvSpPr>
              <a:spLocks noChangeArrowheads="1"/>
            </p:cNvSpPr>
            <p:nvPr/>
          </p:nvSpPr>
          <p:spPr bwMode="auto">
            <a:xfrm>
              <a:off x="3200400" y="2532063"/>
              <a:ext cx="1066800" cy="304800"/>
            </a:xfrm>
            <a:prstGeom prst="rect">
              <a:avLst/>
            </a:prstGeom>
            <a:solidFill>
              <a:schemeClr val="bg1"/>
            </a:solidFill>
            <a:ln w="9525" algn="ctr">
              <a:noFill/>
              <a:round/>
              <a:headEnd/>
              <a:tailEnd/>
            </a:ln>
          </p:spPr>
          <p:txBody>
            <a:bodyPr/>
            <a:lstStyle/>
            <a:p>
              <a:pPr eaLnBrk="0" hangingPunct="0">
                <a:spcBef>
                  <a:spcPts val="750"/>
                </a:spcBef>
                <a:buClr>
                  <a:srgbClr val="000000"/>
                </a:buClr>
                <a:buSzPct val="100000"/>
                <a:buFont typeface="Times New Roman" pitchFamily="18" charset="0"/>
                <a:buNone/>
              </a:pPr>
              <a:endParaRPr lang="en-US"/>
            </a:p>
          </p:txBody>
        </p:sp>
        <p:pic>
          <p:nvPicPr>
            <p:cNvPr id="13" name="Picture 15"/>
            <p:cNvPicPr>
              <a:picLocks noChangeAspect="1" noChangeArrowheads="1"/>
            </p:cNvPicPr>
            <p:nvPr/>
          </p:nvPicPr>
          <p:blipFill>
            <a:blip r:embed="rId2" cstate="print"/>
            <a:srcRect/>
            <a:stretch>
              <a:fillRect/>
            </a:stretch>
          </p:blipFill>
          <p:spPr bwMode="auto">
            <a:xfrm>
              <a:off x="76200" y="820738"/>
              <a:ext cx="4267200" cy="2989262"/>
            </a:xfrm>
            <a:prstGeom prst="rect">
              <a:avLst/>
            </a:prstGeom>
            <a:noFill/>
            <a:ln w="9525">
              <a:noFill/>
              <a:miter lim="800000"/>
              <a:headEnd/>
              <a:tailEnd/>
            </a:ln>
          </p:spPr>
        </p:pic>
        <p:sp>
          <p:nvSpPr>
            <p:cNvPr id="14" name="Line 49"/>
            <p:cNvSpPr>
              <a:spLocks noChangeShapeType="1"/>
            </p:cNvSpPr>
            <p:nvPr/>
          </p:nvSpPr>
          <p:spPr bwMode="auto">
            <a:xfrm flipH="1" flipV="1">
              <a:off x="1824038" y="1058863"/>
              <a:ext cx="2198687" cy="1689100"/>
            </a:xfrm>
            <a:prstGeom prst="line">
              <a:avLst/>
            </a:prstGeom>
            <a:noFill/>
            <a:ln w="19050">
              <a:solidFill>
                <a:srgbClr val="2626D8"/>
              </a:solidFill>
              <a:round/>
              <a:headEnd/>
              <a:tailEnd type="triangle" w="med" len="med"/>
            </a:ln>
          </p:spPr>
          <p:txBody>
            <a:bodyPr/>
            <a:lstStyle/>
            <a:p>
              <a:endParaRPr lang="en-US"/>
            </a:p>
          </p:txBody>
        </p:sp>
        <p:sp>
          <p:nvSpPr>
            <p:cNvPr id="15" name="Text Box 50"/>
            <p:cNvSpPr txBox="1">
              <a:spLocks noChangeArrowheads="1"/>
            </p:cNvSpPr>
            <p:nvPr/>
          </p:nvSpPr>
          <p:spPr bwMode="auto">
            <a:xfrm>
              <a:off x="1627188" y="935038"/>
              <a:ext cx="342900" cy="309562"/>
            </a:xfrm>
            <a:prstGeom prst="rect">
              <a:avLst/>
            </a:prstGeom>
            <a:noFill/>
            <a:ln w="9525">
              <a:noFill/>
              <a:round/>
              <a:headEnd/>
              <a:tailEnd/>
            </a:ln>
          </p:spPr>
          <p:txBody>
            <a:bodyPr lIns="90000" tIns="46800" rIns="90000" bIns="46800">
              <a:spAutoFit/>
            </a:bodyPr>
            <a:lstStyle/>
            <a:p>
              <a:pPr eaLnBrk="0" hangingPunct="0">
                <a:spcBef>
                  <a:spcPts val="75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i="1">
                  <a:solidFill>
                    <a:srgbClr val="2626D8"/>
                  </a:solidFill>
                </a:rPr>
                <a:t>s</a:t>
              </a:r>
            </a:p>
          </p:txBody>
        </p:sp>
      </p:grpSp>
      <p:sp>
        <p:nvSpPr>
          <p:cNvPr id="16" name="Text Box 11"/>
          <p:cNvSpPr txBox="1">
            <a:spLocks noChangeArrowheads="1"/>
          </p:cNvSpPr>
          <p:nvPr/>
        </p:nvSpPr>
        <p:spPr bwMode="auto">
          <a:xfrm>
            <a:off x="4343400" y="3075751"/>
            <a:ext cx="4724400" cy="449262"/>
          </a:xfrm>
          <a:prstGeom prst="rect">
            <a:avLst/>
          </a:prstGeom>
          <a:noFill/>
          <a:ln>
            <a:noFill/>
          </a:ln>
          <a:extLst/>
        </p:spPr>
        <p:txBody>
          <a:bodyPr lIns="82945" tIns="73149" rIns="82945" bIns="41473"/>
          <a:lstStyle>
            <a:lvl1pPr marL="268288" indent="-268288">
              <a:tabLst>
                <a:tab pos="655638" algn="l"/>
                <a:tab pos="1312863" algn="l"/>
                <a:tab pos="1968500" algn="l"/>
                <a:tab pos="2625725" algn="l"/>
                <a:tab pos="3282950" algn="l"/>
                <a:tab pos="3938588" algn="l"/>
              </a:tabLst>
              <a:defRPr sz="1200">
                <a:solidFill>
                  <a:schemeClr val="bg1"/>
                </a:solidFill>
                <a:latin typeface="Arial" charset="0"/>
                <a:ea typeface="Lucida Sans Unicode" pitchFamily="34" charset="0"/>
                <a:cs typeface="Lucida Sans Unicode" pitchFamily="34" charset="0"/>
              </a:defRPr>
            </a:lvl1pPr>
            <a:lvl2pPr>
              <a:tabLst>
                <a:tab pos="655638" algn="l"/>
                <a:tab pos="1312863" algn="l"/>
                <a:tab pos="1968500" algn="l"/>
                <a:tab pos="2625725" algn="l"/>
                <a:tab pos="3282950" algn="l"/>
                <a:tab pos="3938588" algn="l"/>
              </a:tabLst>
              <a:defRPr sz="1200">
                <a:solidFill>
                  <a:schemeClr val="bg1"/>
                </a:solidFill>
                <a:latin typeface="Arial" charset="0"/>
                <a:ea typeface="Lucida Sans Unicode" pitchFamily="34" charset="0"/>
                <a:cs typeface="Lucida Sans Unicode" pitchFamily="34" charset="0"/>
              </a:defRPr>
            </a:lvl2pPr>
            <a:lvl3pPr>
              <a:tabLst>
                <a:tab pos="655638" algn="l"/>
                <a:tab pos="1312863" algn="l"/>
                <a:tab pos="1968500" algn="l"/>
                <a:tab pos="2625725" algn="l"/>
                <a:tab pos="3282950" algn="l"/>
                <a:tab pos="3938588" algn="l"/>
              </a:tabLst>
              <a:defRPr sz="1200">
                <a:solidFill>
                  <a:schemeClr val="bg1"/>
                </a:solidFill>
                <a:latin typeface="Arial" charset="0"/>
                <a:ea typeface="Lucida Sans Unicode" pitchFamily="34" charset="0"/>
                <a:cs typeface="Lucida Sans Unicode" pitchFamily="34" charset="0"/>
              </a:defRPr>
            </a:lvl3pPr>
            <a:lvl4pPr>
              <a:tabLst>
                <a:tab pos="655638" algn="l"/>
                <a:tab pos="1312863" algn="l"/>
                <a:tab pos="1968500" algn="l"/>
                <a:tab pos="2625725" algn="l"/>
                <a:tab pos="3282950" algn="l"/>
                <a:tab pos="3938588" algn="l"/>
              </a:tabLst>
              <a:defRPr sz="1200">
                <a:solidFill>
                  <a:schemeClr val="bg1"/>
                </a:solidFill>
                <a:latin typeface="Arial" charset="0"/>
                <a:ea typeface="Lucida Sans Unicode" pitchFamily="34" charset="0"/>
                <a:cs typeface="Lucida Sans Unicode" pitchFamily="34" charset="0"/>
              </a:defRPr>
            </a:lvl4pPr>
            <a:lvl5pPr>
              <a:tabLst>
                <a:tab pos="655638" algn="l"/>
                <a:tab pos="1312863" algn="l"/>
                <a:tab pos="1968500" algn="l"/>
                <a:tab pos="2625725" algn="l"/>
                <a:tab pos="3282950" algn="l"/>
                <a:tab pos="3938588" algn="l"/>
              </a:tabLst>
              <a:defRPr sz="1200">
                <a:solidFill>
                  <a:schemeClr val="bg1"/>
                </a:solidFill>
                <a:latin typeface="Arial" charset="0"/>
                <a:ea typeface="Lucida Sans Unicode" pitchFamily="34" charset="0"/>
                <a:cs typeface="Lucida Sans Unicode" pitchFamily="34" charset="0"/>
              </a:defRPr>
            </a:lvl5pPr>
            <a:lvl6pPr marL="2514600" indent="-228600" defTabSz="457200" eaLnBrk="0" fontAlgn="base" hangingPunct="0">
              <a:spcBef>
                <a:spcPts val="750"/>
              </a:spcBef>
              <a:spcAft>
                <a:spcPct val="0"/>
              </a:spcAft>
              <a:buClr>
                <a:srgbClr val="000000"/>
              </a:buClr>
              <a:buSzPct val="100000"/>
              <a:buFont typeface="Times New Roman" pitchFamily="18" charset="0"/>
              <a:tabLst>
                <a:tab pos="655638" algn="l"/>
                <a:tab pos="1312863" algn="l"/>
                <a:tab pos="1968500" algn="l"/>
                <a:tab pos="2625725" algn="l"/>
                <a:tab pos="3282950" algn="l"/>
                <a:tab pos="3938588" algn="l"/>
              </a:tabLst>
              <a:defRPr sz="1200">
                <a:solidFill>
                  <a:schemeClr val="bg1"/>
                </a:solidFill>
                <a:latin typeface="Arial" charset="0"/>
                <a:ea typeface="Lucida Sans Unicode" pitchFamily="34" charset="0"/>
                <a:cs typeface="Lucida Sans Unicode" pitchFamily="34" charset="0"/>
              </a:defRPr>
            </a:lvl6pPr>
            <a:lvl7pPr marL="2971800" indent="-228600" defTabSz="457200" eaLnBrk="0" fontAlgn="base" hangingPunct="0">
              <a:spcBef>
                <a:spcPts val="750"/>
              </a:spcBef>
              <a:spcAft>
                <a:spcPct val="0"/>
              </a:spcAft>
              <a:buClr>
                <a:srgbClr val="000000"/>
              </a:buClr>
              <a:buSzPct val="100000"/>
              <a:buFont typeface="Times New Roman" pitchFamily="18" charset="0"/>
              <a:tabLst>
                <a:tab pos="655638" algn="l"/>
                <a:tab pos="1312863" algn="l"/>
                <a:tab pos="1968500" algn="l"/>
                <a:tab pos="2625725" algn="l"/>
                <a:tab pos="3282950" algn="l"/>
                <a:tab pos="3938588" algn="l"/>
              </a:tabLst>
              <a:defRPr sz="1200">
                <a:solidFill>
                  <a:schemeClr val="bg1"/>
                </a:solidFill>
                <a:latin typeface="Arial" charset="0"/>
                <a:ea typeface="Lucida Sans Unicode" pitchFamily="34" charset="0"/>
                <a:cs typeface="Lucida Sans Unicode" pitchFamily="34" charset="0"/>
              </a:defRPr>
            </a:lvl7pPr>
            <a:lvl8pPr marL="3429000" indent="-228600" defTabSz="457200" eaLnBrk="0" fontAlgn="base" hangingPunct="0">
              <a:spcBef>
                <a:spcPts val="750"/>
              </a:spcBef>
              <a:spcAft>
                <a:spcPct val="0"/>
              </a:spcAft>
              <a:buClr>
                <a:srgbClr val="000000"/>
              </a:buClr>
              <a:buSzPct val="100000"/>
              <a:buFont typeface="Times New Roman" pitchFamily="18" charset="0"/>
              <a:tabLst>
                <a:tab pos="655638" algn="l"/>
                <a:tab pos="1312863" algn="l"/>
                <a:tab pos="1968500" algn="l"/>
                <a:tab pos="2625725" algn="l"/>
                <a:tab pos="3282950" algn="l"/>
                <a:tab pos="3938588" algn="l"/>
              </a:tabLst>
              <a:defRPr sz="1200">
                <a:solidFill>
                  <a:schemeClr val="bg1"/>
                </a:solidFill>
                <a:latin typeface="Arial" charset="0"/>
                <a:ea typeface="Lucida Sans Unicode" pitchFamily="34" charset="0"/>
                <a:cs typeface="Lucida Sans Unicode" pitchFamily="34" charset="0"/>
              </a:defRPr>
            </a:lvl8pPr>
            <a:lvl9pPr marL="3886200" indent="-228600" defTabSz="457200" eaLnBrk="0" fontAlgn="base" hangingPunct="0">
              <a:spcBef>
                <a:spcPts val="750"/>
              </a:spcBef>
              <a:spcAft>
                <a:spcPct val="0"/>
              </a:spcAft>
              <a:buClr>
                <a:srgbClr val="000000"/>
              </a:buClr>
              <a:buSzPct val="100000"/>
              <a:buFont typeface="Times New Roman" pitchFamily="18" charset="0"/>
              <a:tabLst>
                <a:tab pos="655638" algn="l"/>
                <a:tab pos="1312863" algn="l"/>
                <a:tab pos="1968500" algn="l"/>
                <a:tab pos="2625725" algn="l"/>
                <a:tab pos="3282950" algn="l"/>
                <a:tab pos="3938588" algn="l"/>
              </a:tabLst>
              <a:defRPr sz="1200">
                <a:solidFill>
                  <a:schemeClr val="bg1"/>
                </a:solidFill>
                <a:latin typeface="Arial" charset="0"/>
                <a:ea typeface="Lucida Sans Unicode" pitchFamily="34" charset="0"/>
                <a:cs typeface="Lucida Sans Unicode" pitchFamily="34" charset="0"/>
              </a:defRPr>
            </a:lvl9pPr>
          </a:lstStyle>
          <a:p>
            <a:pPr eaLnBrk="0">
              <a:lnSpc>
                <a:spcPct val="90000"/>
              </a:lnSpc>
              <a:spcBef>
                <a:spcPts val="725"/>
              </a:spcBef>
              <a:buClr>
                <a:srgbClr val="000000"/>
              </a:buClr>
              <a:buSzPct val="100000"/>
              <a:buFont typeface="Arial" charset="0"/>
              <a:buChar char="•"/>
              <a:defRPr/>
            </a:pPr>
            <a:r>
              <a:rPr lang="en-US" sz="1600" dirty="0" smtClean="0">
                <a:solidFill>
                  <a:srgbClr val="000000"/>
                </a:solidFill>
                <a:latin typeface="+mn-lt"/>
              </a:rPr>
              <a:t>Detecting only the electron</a:t>
            </a:r>
            <a:r>
              <a:rPr lang="en-US" sz="1600" dirty="0" smtClean="0">
                <a:solidFill>
                  <a:srgbClr val="000000"/>
                </a:solidFill>
                <a:latin typeface="Times New Roman" pitchFamily="18" charset="0"/>
              </a:rPr>
              <a:t>  </a:t>
            </a:r>
            <a:r>
              <a:rPr lang="en-US" sz="1600" dirty="0" err="1" smtClean="0">
                <a:solidFill>
                  <a:srgbClr val="000000"/>
                </a:solidFill>
                <a:latin typeface="+mn-lt"/>
              </a:rPr>
              <a:t>y</a:t>
            </a:r>
            <a:r>
              <a:rPr lang="en-US" sz="1600" baseline="-33000" dirty="0" err="1" smtClean="0">
                <a:solidFill>
                  <a:srgbClr val="000000"/>
                </a:solidFill>
                <a:latin typeface="+mn-lt"/>
              </a:rPr>
              <a:t>max</a:t>
            </a:r>
            <a:r>
              <a:rPr lang="en-US" sz="1600" dirty="0" smtClean="0">
                <a:solidFill>
                  <a:srgbClr val="000000"/>
                </a:solidFill>
                <a:latin typeface="+mn-lt"/>
              </a:rPr>
              <a:t> / </a:t>
            </a:r>
            <a:r>
              <a:rPr lang="en-US" sz="1600" dirty="0" err="1" smtClean="0">
                <a:solidFill>
                  <a:srgbClr val="000000"/>
                </a:solidFill>
                <a:latin typeface="+mn-lt"/>
              </a:rPr>
              <a:t>y</a:t>
            </a:r>
            <a:r>
              <a:rPr lang="en-US" sz="1600" baseline="-33000" dirty="0" err="1" smtClean="0">
                <a:solidFill>
                  <a:srgbClr val="000000"/>
                </a:solidFill>
                <a:latin typeface="+mn-lt"/>
              </a:rPr>
              <a:t>min</a:t>
            </a:r>
            <a:r>
              <a:rPr lang="en-US" sz="1600" dirty="0" smtClean="0">
                <a:solidFill>
                  <a:srgbClr val="000000"/>
                </a:solidFill>
                <a:latin typeface="+mn-lt"/>
              </a:rPr>
              <a:t> ~ 10</a:t>
            </a:r>
          </a:p>
          <a:p>
            <a:pPr eaLnBrk="0">
              <a:lnSpc>
                <a:spcPct val="90000"/>
              </a:lnSpc>
              <a:spcBef>
                <a:spcPts val="725"/>
              </a:spcBef>
              <a:buClr>
                <a:srgbClr val="000000"/>
              </a:buClr>
              <a:buSzPct val="100000"/>
              <a:buFont typeface="Arial" charset="0"/>
              <a:buChar char="•"/>
              <a:defRPr/>
            </a:pPr>
            <a:r>
              <a:rPr lang="en-US" sz="1600" dirty="0" smtClean="0">
                <a:solidFill>
                  <a:srgbClr val="000000"/>
                </a:solidFill>
                <a:latin typeface="+mn-lt"/>
              </a:rPr>
              <a:t>Also detecting all hadrons    </a:t>
            </a:r>
            <a:r>
              <a:rPr lang="en-US" sz="1600" dirty="0" err="1" smtClean="0">
                <a:solidFill>
                  <a:srgbClr val="000000"/>
                </a:solidFill>
                <a:latin typeface="+mn-lt"/>
              </a:rPr>
              <a:t>y</a:t>
            </a:r>
            <a:r>
              <a:rPr lang="en-US" sz="1600" baseline="-33000" dirty="0" err="1" smtClean="0">
                <a:solidFill>
                  <a:srgbClr val="000000"/>
                </a:solidFill>
                <a:latin typeface="+mn-lt"/>
              </a:rPr>
              <a:t>max</a:t>
            </a:r>
            <a:r>
              <a:rPr lang="en-US" sz="1600" dirty="0" smtClean="0">
                <a:solidFill>
                  <a:srgbClr val="000000"/>
                </a:solidFill>
                <a:latin typeface="+mn-lt"/>
              </a:rPr>
              <a:t> / </a:t>
            </a:r>
            <a:r>
              <a:rPr lang="en-US" sz="1600" dirty="0" err="1" smtClean="0">
                <a:solidFill>
                  <a:srgbClr val="000000"/>
                </a:solidFill>
                <a:latin typeface="+mn-lt"/>
              </a:rPr>
              <a:t>y</a:t>
            </a:r>
            <a:r>
              <a:rPr lang="en-US" sz="1600" baseline="-33000" dirty="0" err="1" smtClean="0">
                <a:solidFill>
                  <a:srgbClr val="000000"/>
                </a:solidFill>
                <a:latin typeface="+mn-lt"/>
              </a:rPr>
              <a:t>min</a:t>
            </a:r>
            <a:r>
              <a:rPr lang="en-US" sz="1600" dirty="0" smtClean="0">
                <a:solidFill>
                  <a:srgbClr val="000000"/>
                </a:solidFill>
                <a:latin typeface="+mn-lt"/>
              </a:rPr>
              <a:t> ~ 100</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6"/>
          <p:cNvSpPr txBox="1">
            <a:spLocks noChangeArrowheads="1"/>
          </p:cNvSpPr>
          <p:nvPr/>
        </p:nvSpPr>
        <p:spPr bwMode="auto">
          <a:xfrm>
            <a:off x="0" y="0"/>
            <a:ext cx="9144000" cy="769938"/>
          </a:xfrm>
          <a:prstGeom prst="rect">
            <a:avLst/>
          </a:prstGeom>
          <a:noFill/>
          <a:ln w="9525">
            <a:noFill/>
            <a:miter lim="800000"/>
            <a:headEnd/>
            <a:tailEnd/>
          </a:ln>
        </p:spPr>
        <p:txBody>
          <a:bodyPr>
            <a:spAutoFit/>
          </a:bodyPr>
          <a:lstStyle/>
          <a:p>
            <a:pPr algn="ctr">
              <a:defRPr/>
            </a:pPr>
            <a:r>
              <a:rPr lang="en-US" sz="4400" b="1" dirty="0">
                <a:solidFill>
                  <a:srgbClr val="FF0000"/>
                </a:solidFill>
                <a:ea typeface="ＭＳ Ｐゴシック" pitchFamily="-107" charset="-128"/>
                <a:cs typeface="Arial" charset="0"/>
              </a:rPr>
              <a:t>The Science of an </a:t>
            </a:r>
            <a:r>
              <a:rPr lang="en-US" sz="4400" b="1" dirty="0" smtClean="0">
                <a:solidFill>
                  <a:srgbClr val="FF0000"/>
                </a:solidFill>
                <a:ea typeface="ＭＳ Ｐゴシック" pitchFamily="-107" charset="-128"/>
                <a:cs typeface="Arial" charset="0"/>
              </a:rPr>
              <a:t>EIC</a:t>
            </a:r>
            <a:endParaRPr lang="en-US" sz="4400" b="1" dirty="0">
              <a:solidFill>
                <a:srgbClr val="FF0000"/>
              </a:solidFill>
              <a:ea typeface="ＭＳ Ｐゴシック" pitchFamily="-107" charset="-128"/>
              <a:cs typeface="Arial" charset="0"/>
            </a:endParaRPr>
          </a:p>
        </p:txBody>
      </p:sp>
      <p:sp>
        <p:nvSpPr>
          <p:cNvPr id="9219" name="TextBox 2"/>
          <p:cNvSpPr txBox="1">
            <a:spLocks noChangeArrowheads="1"/>
          </p:cNvSpPr>
          <p:nvPr/>
        </p:nvSpPr>
        <p:spPr bwMode="auto">
          <a:xfrm>
            <a:off x="296863" y="785813"/>
            <a:ext cx="8605837" cy="2123658"/>
          </a:xfrm>
          <a:prstGeom prst="rect">
            <a:avLst/>
          </a:prstGeom>
          <a:noFill/>
          <a:ln w="9525">
            <a:noFill/>
            <a:miter lim="800000"/>
            <a:headEnd/>
            <a:tailEnd/>
          </a:ln>
        </p:spPr>
        <p:txBody>
          <a:bodyPr>
            <a:spAutoFit/>
          </a:bodyPr>
          <a:lstStyle/>
          <a:p>
            <a:pPr>
              <a:defRPr/>
            </a:pPr>
            <a:r>
              <a:rPr lang="en-US" sz="2400" b="1" i="1" dirty="0">
                <a:ea typeface="ＭＳ Ｐゴシック" pitchFamily="-107" charset="-128"/>
                <a:cs typeface="Arial" charset="0"/>
              </a:rPr>
              <a:t>Nuclear Science Goal: How do we understand the visible matter in our universe in terms of the fundamental quarks and gluons of QCD?</a:t>
            </a:r>
          </a:p>
          <a:p>
            <a:pPr>
              <a:defRPr/>
            </a:pPr>
            <a:endParaRPr lang="en-US" sz="800" b="1" i="1" dirty="0">
              <a:ea typeface="ＭＳ Ｐゴシック" pitchFamily="-107" charset="-128"/>
              <a:cs typeface="Arial" charset="0"/>
            </a:endParaRPr>
          </a:p>
          <a:p>
            <a:pPr>
              <a:defRPr/>
            </a:pPr>
            <a:r>
              <a:rPr lang="en-US" sz="2400" b="1" i="1" dirty="0">
                <a:ea typeface="ＭＳ Ｐゴシック" pitchFamily="-107" charset="-128"/>
                <a:cs typeface="Arial" charset="0"/>
              </a:rPr>
              <a:t>Overarching EIC Goal: Explore and Understand QCD</a:t>
            </a:r>
            <a:endParaRPr lang="en-US" sz="2400" dirty="0">
              <a:ea typeface="ＭＳ Ｐゴシック" pitchFamily="-107" charset="-128"/>
              <a:cs typeface="Arial" charset="0"/>
            </a:endParaRPr>
          </a:p>
          <a:p>
            <a:pPr>
              <a:defRPr/>
            </a:pPr>
            <a:r>
              <a:rPr lang="en-US" sz="2400" dirty="0">
                <a:ea typeface="ＭＳ Ｐゴシック" pitchFamily="-107" charset="-128"/>
                <a:cs typeface="Arial" charset="0"/>
              </a:rPr>
              <a:t>	</a:t>
            </a:r>
          </a:p>
        </p:txBody>
      </p:sp>
      <p:sp>
        <p:nvSpPr>
          <p:cNvPr id="4" name="TextBox 3"/>
          <p:cNvSpPr txBox="1"/>
          <p:nvPr/>
        </p:nvSpPr>
        <p:spPr>
          <a:xfrm>
            <a:off x="236538" y="2360474"/>
            <a:ext cx="8831262" cy="1754326"/>
          </a:xfrm>
          <a:prstGeom prst="rect">
            <a:avLst/>
          </a:prstGeom>
          <a:noFill/>
        </p:spPr>
        <p:txBody>
          <a:bodyPr wrap="square">
            <a:spAutoFit/>
          </a:bodyPr>
          <a:lstStyle/>
          <a:p>
            <a:pPr fontAlgn="auto">
              <a:spcBef>
                <a:spcPts val="0"/>
              </a:spcBef>
              <a:spcAft>
                <a:spcPts val="0"/>
              </a:spcAft>
              <a:defRPr/>
            </a:pPr>
            <a:endParaRPr lang="en-US" sz="1800" dirty="0">
              <a:ea typeface="ＭＳ Ｐゴシック" pitchFamily="-107" charset="-128"/>
              <a:cs typeface="Arial" charset="0"/>
            </a:endParaRPr>
          </a:p>
          <a:p>
            <a:pPr fontAlgn="auto">
              <a:spcBef>
                <a:spcPts val="0"/>
              </a:spcBef>
              <a:spcAft>
                <a:spcPts val="0"/>
              </a:spcAft>
              <a:defRPr/>
            </a:pPr>
            <a:r>
              <a:rPr lang="en-US" sz="1800" dirty="0">
                <a:ea typeface="ＭＳ Ｐゴシック" pitchFamily="-107" charset="-128"/>
                <a:cs typeface="Arial" charset="0"/>
              </a:rPr>
              <a:t>Three Major Science Questions for an EIC (from NSAC LRP07):</a:t>
            </a:r>
          </a:p>
          <a:p>
            <a:pPr marL="457200" indent="-457200" fontAlgn="auto">
              <a:spcBef>
                <a:spcPts val="0"/>
              </a:spcBef>
              <a:spcAft>
                <a:spcPts val="0"/>
              </a:spcAft>
              <a:buFontTx/>
              <a:buAutoNum type="arabicParenR"/>
              <a:defRPr/>
            </a:pPr>
            <a:r>
              <a:rPr lang="en-US" sz="1800" dirty="0">
                <a:solidFill>
                  <a:srgbClr val="FF0000"/>
                </a:solidFill>
                <a:ea typeface="ＭＳ Ｐゴシック" pitchFamily="-107" charset="-128"/>
                <a:cs typeface="Arial" charset="0"/>
              </a:rPr>
              <a:t>What is the internal landscape of the nucleons?</a:t>
            </a:r>
          </a:p>
          <a:p>
            <a:pPr marL="457200" indent="-457200" fontAlgn="auto">
              <a:spcBef>
                <a:spcPts val="0"/>
              </a:spcBef>
              <a:spcAft>
                <a:spcPts val="0"/>
              </a:spcAft>
              <a:buFontTx/>
              <a:buAutoNum type="arabicParenR"/>
              <a:defRPr/>
            </a:pPr>
            <a:r>
              <a:rPr lang="en-US" sz="1800" dirty="0">
                <a:solidFill>
                  <a:srgbClr val="3333FF"/>
                </a:solidFill>
                <a:ea typeface="ＭＳ Ｐゴシック" pitchFamily="-107" charset="-128"/>
                <a:cs typeface="Arial" charset="0"/>
              </a:rPr>
              <a:t>What is the role of gluons and gluon self-interactions in nucleons and nuclei? </a:t>
            </a:r>
          </a:p>
          <a:p>
            <a:pPr marL="457200" indent="-457200" fontAlgn="auto">
              <a:spcBef>
                <a:spcPts val="0"/>
              </a:spcBef>
              <a:spcAft>
                <a:spcPts val="0"/>
              </a:spcAft>
              <a:buFontTx/>
              <a:buAutoNum type="arabicParenR"/>
              <a:defRPr/>
            </a:pPr>
            <a:r>
              <a:rPr lang="en-US" sz="1800" dirty="0">
                <a:solidFill>
                  <a:srgbClr val="CC0099"/>
                </a:solidFill>
                <a:ea typeface="ＭＳ Ｐゴシック" pitchFamily="-107" charset="-128"/>
                <a:cs typeface="Arial" charset="0"/>
              </a:rPr>
              <a:t>What governs the transition of quarks and gluons into </a:t>
            </a:r>
            <a:r>
              <a:rPr lang="en-US" sz="1800" dirty="0" err="1">
                <a:solidFill>
                  <a:srgbClr val="CC0099"/>
                </a:solidFill>
                <a:ea typeface="ＭＳ Ｐゴシック" pitchFamily="-107" charset="-128"/>
                <a:cs typeface="Arial" charset="0"/>
              </a:rPr>
              <a:t>pions</a:t>
            </a:r>
            <a:r>
              <a:rPr lang="en-US" sz="1800" dirty="0">
                <a:solidFill>
                  <a:srgbClr val="CC0099"/>
                </a:solidFill>
                <a:ea typeface="ＭＳ Ｐゴシック" pitchFamily="-107" charset="-128"/>
                <a:cs typeface="Arial" charset="0"/>
              </a:rPr>
              <a:t> and nucleons?</a:t>
            </a:r>
            <a:r>
              <a:rPr lang="en-US" sz="1800" dirty="0">
                <a:ea typeface="ＭＳ Ｐゴシック" pitchFamily="-107" charset="-128"/>
                <a:cs typeface="Arial" charset="0"/>
              </a:rPr>
              <a:t>	</a:t>
            </a:r>
          </a:p>
        </p:txBody>
      </p:sp>
      <p:sp>
        <p:nvSpPr>
          <p:cNvPr id="20485" name="TextBox 2"/>
          <p:cNvSpPr txBox="1">
            <a:spLocks noChangeArrowheads="1"/>
          </p:cNvSpPr>
          <p:nvPr/>
        </p:nvSpPr>
        <p:spPr bwMode="auto">
          <a:xfrm>
            <a:off x="228600" y="4038600"/>
            <a:ext cx="8686800" cy="2554545"/>
          </a:xfrm>
          <a:prstGeom prst="rect">
            <a:avLst/>
          </a:prstGeom>
          <a:noFill/>
          <a:ln w="9525">
            <a:solidFill>
              <a:schemeClr val="tx1"/>
            </a:solidFill>
            <a:miter lim="800000"/>
            <a:headEnd/>
            <a:tailEnd/>
          </a:ln>
        </p:spPr>
        <p:txBody>
          <a:bodyPr wrap="square">
            <a:spAutoFit/>
          </a:bodyPr>
          <a:lstStyle/>
          <a:p>
            <a:pPr>
              <a:defRPr/>
            </a:pPr>
            <a:r>
              <a:rPr lang="en-US" sz="2000" dirty="0">
                <a:ea typeface="ＭＳ Ｐゴシック" pitchFamily="-107" charset="-128"/>
                <a:cs typeface="Arial" charset="0"/>
              </a:rPr>
              <a:t>Or, Elevator-Talk EIC science goals:</a:t>
            </a:r>
          </a:p>
          <a:p>
            <a:pPr>
              <a:defRPr/>
            </a:pPr>
            <a:r>
              <a:rPr lang="en-US" sz="2000" dirty="0">
                <a:ea typeface="ＭＳ Ｐゴシック" pitchFamily="-107" charset="-128"/>
                <a:cs typeface="Arial" charset="0"/>
              </a:rPr>
              <a:t>	</a:t>
            </a:r>
            <a:r>
              <a:rPr lang="en-US" dirty="0">
                <a:solidFill>
                  <a:srgbClr val="FF0000"/>
                </a:solidFill>
                <a:ea typeface="ＭＳ Ｐゴシック" pitchFamily="-107" charset="-128"/>
                <a:cs typeface="Arial" charset="0"/>
              </a:rPr>
              <a:t>Map the spin and </a:t>
            </a:r>
            <a:r>
              <a:rPr lang="en-US" dirty="0" smtClean="0">
                <a:solidFill>
                  <a:srgbClr val="FF0000"/>
                </a:solidFill>
                <a:ea typeface="ＭＳ Ｐゴシック" pitchFamily="-107" charset="-128"/>
                <a:cs typeface="Arial" charset="0"/>
              </a:rPr>
              <a:t>spatial structure </a:t>
            </a:r>
            <a:r>
              <a:rPr lang="en-US" dirty="0">
                <a:solidFill>
                  <a:srgbClr val="FF0000"/>
                </a:solidFill>
                <a:ea typeface="ＭＳ Ｐゴシック" pitchFamily="-107" charset="-128"/>
                <a:cs typeface="Arial" charset="0"/>
              </a:rPr>
              <a:t>of </a:t>
            </a:r>
            <a:r>
              <a:rPr lang="en-US" dirty="0" smtClean="0">
                <a:solidFill>
                  <a:srgbClr val="FF0000"/>
                </a:solidFill>
                <a:ea typeface="ＭＳ Ｐゴシック" pitchFamily="-107" charset="-128"/>
                <a:cs typeface="Arial" charset="0"/>
              </a:rPr>
              <a:t>quarks and gluons in nucleons</a:t>
            </a:r>
            <a:endParaRPr lang="en-US" dirty="0">
              <a:solidFill>
                <a:srgbClr val="FF0000"/>
              </a:solidFill>
              <a:ea typeface="ＭＳ Ｐゴシック" pitchFamily="-107" charset="-128"/>
              <a:cs typeface="Arial" charset="0"/>
            </a:endParaRPr>
          </a:p>
          <a:p>
            <a:pPr>
              <a:defRPr/>
            </a:pPr>
            <a:r>
              <a:rPr lang="en-US" sz="2000" dirty="0">
                <a:solidFill>
                  <a:srgbClr val="FF0000"/>
                </a:solidFill>
                <a:ea typeface="ＭＳ Ｐゴシック" pitchFamily="-107" charset="-128"/>
                <a:cs typeface="Arial" charset="0"/>
              </a:rPr>
              <a:t>	     </a:t>
            </a:r>
            <a:r>
              <a:rPr lang="en-US" sz="1600" dirty="0">
                <a:solidFill>
                  <a:srgbClr val="FF0000"/>
                </a:solidFill>
                <a:ea typeface="ＭＳ Ｐゴシック" pitchFamily="-107" charset="-128"/>
                <a:cs typeface="Arial" charset="0"/>
              </a:rPr>
              <a:t>(show the nucleon structure picture of the day…)</a:t>
            </a:r>
          </a:p>
          <a:p>
            <a:pPr>
              <a:defRPr/>
            </a:pPr>
            <a:r>
              <a:rPr lang="en-US" sz="2000" dirty="0">
                <a:ea typeface="ＭＳ Ｐゴシック" pitchFamily="-107" charset="-128"/>
                <a:cs typeface="Arial" charset="0"/>
              </a:rPr>
              <a:t>	</a:t>
            </a:r>
            <a:r>
              <a:rPr lang="en-US" sz="2000" dirty="0">
                <a:solidFill>
                  <a:srgbClr val="3333FF"/>
                </a:solidFill>
                <a:ea typeface="ＭＳ Ｐゴシック" pitchFamily="-107" charset="-128"/>
                <a:cs typeface="Arial" charset="0"/>
              </a:rPr>
              <a:t>Discover the </a:t>
            </a:r>
            <a:r>
              <a:rPr lang="en-US" sz="2000" dirty="0" smtClean="0">
                <a:solidFill>
                  <a:srgbClr val="3333FF"/>
                </a:solidFill>
                <a:ea typeface="ＭＳ Ｐゴシック" pitchFamily="-107" charset="-128"/>
                <a:cs typeface="Arial" charset="0"/>
              </a:rPr>
              <a:t>collective effects of </a:t>
            </a:r>
            <a:r>
              <a:rPr lang="en-US" sz="2000" dirty="0">
                <a:solidFill>
                  <a:srgbClr val="3333FF"/>
                </a:solidFill>
                <a:ea typeface="ＭＳ Ｐゴシック" pitchFamily="-107" charset="-128"/>
                <a:cs typeface="Arial" charset="0"/>
              </a:rPr>
              <a:t>gluons in atomic nuclei</a:t>
            </a:r>
          </a:p>
          <a:p>
            <a:pPr>
              <a:defRPr/>
            </a:pPr>
            <a:r>
              <a:rPr lang="en-US" sz="2000" dirty="0">
                <a:solidFill>
                  <a:srgbClr val="3333FF"/>
                </a:solidFill>
                <a:ea typeface="ＭＳ Ｐゴシック" pitchFamily="-107" charset="-128"/>
                <a:cs typeface="Arial" charset="0"/>
              </a:rPr>
              <a:t>	     </a:t>
            </a:r>
            <a:r>
              <a:rPr lang="en-US" sz="1600" dirty="0">
                <a:solidFill>
                  <a:srgbClr val="3333FF"/>
                </a:solidFill>
                <a:ea typeface="ＭＳ Ｐゴシック" pitchFamily="-107" charset="-128"/>
                <a:cs typeface="Arial" charset="0"/>
              </a:rPr>
              <a:t>(without gluons there are no protons, no neutrons, no atomic nuclei)</a:t>
            </a:r>
          </a:p>
          <a:p>
            <a:pPr>
              <a:defRPr/>
            </a:pPr>
            <a:r>
              <a:rPr lang="en-US" sz="2000" dirty="0">
                <a:ea typeface="ＭＳ Ｐゴシック" pitchFamily="-107" charset="-128"/>
                <a:cs typeface="Arial" charset="0"/>
              </a:rPr>
              <a:t>	</a:t>
            </a:r>
            <a:r>
              <a:rPr lang="en-US" dirty="0">
                <a:solidFill>
                  <a:srgbClr val="CC0099"/>
                </a:solidFill>
                <a:ea typeface="ＭＳ Ｐゴシック" pitchFamily="-107" charset="-128"/>
                <a:cs typeface="Arial" charset="0"/>
              </a:rPr>
              <a:t>Understand the </a:t>
            </a:r>
            <a:r>
              <a:rPr lang="en-US" dirty="0" smtClean="0">
                <a:solidFill>
                  <a:srgbClr val="CC0099"/>
                </a:solidFill>
                <a:ea typeface="ＭＳ Ｐゴシック" pitchFamily="-107" charset="-128"/>
                <a:cs typeface="Arial" charset="0"/>
              </a:rPr>
              <a:t>emergence of </a:t>
            </a:r>
            <a:r>
              <a:rPr lang="en-US" dirty="0" err="1" smtClean="0">
                <a:solidFill>
                  <a:srgbClr val="CC0099"/>
                </a:solidFill>
                <a:ea typeface="ＭＳ Ｐゴシック" pitchFamily="-107" charset="-128"/>
                <a:cs typeface="Arial" charset="0"/>
              </a:rPr>
              <a:t>hadronic</a:t>
            </a:r>
            <a:r>
              <a:rPr lang="en-US" dirty="0" smtClean="0">
                <a:solidFill>
                  <a:srgbClr val="CC0099"/>
                </a:solidFill>
                <a:ea typeface="ＭＳ Ｐゴシック" pitchFamily="-107" charset="-128"/>
                <a:cs typeface="Arial" charset="0"/>
              </a:rPr>
              <a:t> matter from </a:t>
            </a:r>
            <a:r>
              <a:rPr lang="en-US" dirty="0" smtClean="0">
                <a:solidFill>
                  <a:srgbClr val="CC0099"/>
                </a:solidFill>
                <a:ea typeface="ＭＳ Ｐゴシック" pitchFamily="-107" charset="-128"/>
                <a:cs typeface="Arial" charset="0"/>
              </a:rPr>
              <a:t>color charge</a:t>
            </a:r>
            <a:endParaRPr lang="en-US" dirty="0">
              <a:solidFill>
                <a:srgbClr val="CC0099"/>
              </a:solidFill>
              <a:ea typeface="ＭＳ Ｐゴシック" pitchFamily="-107" charset="-128"/>
              <a:cs typeface="Arial" charset="0"/>
            </a:endParaRPr>
          </a:p>
          <a:p>
            <a:pPr>
              <a:defRPr/>
            </a:pPr>
            <a:r>
              <a:rPr lang="en-US" sz="2000" dirty="0">
                <a:solidFill>
                  <a:srgbClr val="CC0099"/>
                </a:solidFill>
                <a:ea typeface="ＭＳ Ｐゴシック" pitchFamily="-107" charset="-128"/>
                <a:cs typeface="Arial" charset="0"/>
              </a:rPr>
              <a:t>	     </a:t>
            </a:r>
            <a:r>
              <a:rPr lang="en-US" sz="1600" dirty="0">
                <a:solidFill>
                  <a:srgbClr val="CC0099"/>
                </a:solidFill>
                <a:ea typeface="ＭＳ Ｐゴシック" pitchFamily="-107" charset="-128"/>
                <a:cs typeface="Arial" charset="0"/>
              </a:rPr>
              <a:t>(how </a:t>
            </a:r>
            <a:r>
              <a:rPr lang="en-US" sz="1600" i="1" dirty="0">
                <a:solidFill>
                  <a:srgbClr val="CC0099"/>
                </a:solidFill>
                <a:ea typeface="ＭＳ Ｐゴシック" pitchFamily="-107" charset="-128"/>
                <a:cs typeface="Arial" charset="0"/>
              </a:rPr>
              <a:t>does</a:t>
            </a:r>
            <a:r>
              <a:rPr lang="en-US" sz="1600" dirty="0">
                <a:solidFill>
                  <a:srgbClr val="CC0099"/>
                </a:solidFill>
                <a:ea typeface="ＭＳ Ｐゴシック" pitchFamily="-107" charset="-128"/>
                <a:cs typeface="Arial" charset="0"/>
              </a:rPr>
              <a:t> </a:t>
            </a:r>
            <a:r>
              <a:rPr lang="en-US" sz="1600" dirty="0" smtClean="0">
                <a:solidFill>
                  <a:srgbClr val="CC0099"/>
                </a:solidFill>
                <a:ea typeface="ＭＳ Ｐゴシック" pitchFamily="-107" charset="-128"/>
                <a:cs typeface="Arial" charset="0"/>
              </a:rPr>
              <a:t>M </a:t>
            </a:r>
            <a:r>
              <a:rPr lang="en-US" sz="1600" dirty="0">
                <a:solidFill>
                  <a:srgbClr val="CC0099"/>
                </a:solidFill>
                <a:ea typeface="ＭＳ Ｐゴシック" pitchFamily="-107" charset="-128"/>
                <a:cs typeface="Arial" charset="0"/>
              </a:rPr>
              <a:t>= </a:t>
            </a:r>
            <a:r>
              <a:rPr lang="en-US" sz="1600" dirty="0" smtClean="0">
                <a:solidFill>
                  <a:srgbClr val="CC0099"/>
                </a:solidFill>
                <a:ea typeface="ＭＳ Ｐゴシック" pitchFamily="-107" charset="-128"/>
                <a:cs typeface="Arial" charset="0"/>
              </a:rPr>
              <a:t>E/c</a:t>
            </a:r>
            <a:r>
              <a:rPr lang="en-US" sz="1600" baseline="30000" dirty="0" smtClean="0">
                <a:solidFill>
                  <a:srgbClr val="CC0099"/>
                </a:solidFill>
                <a:ea typeface="ＭＳ Ｐゴシック" pitchFamily="-107" charset="-128"/>
                <a:cs typeface="Arial" charset="0"/>
              </a:rPr>
              <a:t>2</a:t>
            </a:r>
            <a:r>
              <a:rPr lang="en-US" sz="1600" dirty="0" smtClean="0">
                <a:solidFill>
                  <a:srgbClr val="CC0099"/>
                </a:solidFill>
                <a:ea typeface="ＭＳ Ｐゴシック" pitchFamily="-107" charset="-128"/>
                <a:cs typeface="Arial" charset="0"/>
              </a:rPr>
              <a:t> </a:t>
            </a:r>
            <a:r>
              <a:rPr lang="en-US" sz="1600" dirty="0">
                <a:solidFill>
                  <a:srgbClr val="CC0099"/>
                </a:solidFill>
                <a:ea typeface="ＭＳ Ｐゴシック" pitchFamily="-107" charset="-128"/>
                <a:cs typeface="Arial" charset="0"/>
              </a:rPr>
              <a:t>work to create pions and nucleons?)</a:t>
            </a:r>
            <a:r>
              <a:rPr lang="en-US" sz="2000" dirty="0">
                <a:ea typeface="ＭＳ Ｐゴシック" pitchFamily="-107" charset="-128"/>
                <a:cs typeface="Arial" charset="0"/>
              </a:rPr>
              <a:t>	</a:t>
            </a:r>
            <a:endParaRPr lang="en-US" sz="2000" dirty="0" smtClean="0">
              <a:ea typeface="ＭＳ Ｐゴシック" pitchFamily="-107" charset="-128"/>
              <a:cs typeface="Arial" charset="0"/>
            </a:endParaRPr>
          </a:p>
          <a:p>
            <a:pPr>
              <a:defRPr/>
            </a:pPr>
            <a:r>
              <a:rPr lang="en-US" sz="2000" dirty="0" smtClean="0">
                <a:ea typeface="ＭＳ Ｐゴシック" pitchFamily="-107" charset="-128"/>
                <a:cs typeface="Arial" charset="0"/>
              </a:rPr>
              <a:t>	+ Hunting for the unseen forces of the universe?</a:t>
            </a:r>
            <a:endParaRPr lang="en-US" sz="2000" dirty="0">
              <a:ea typeface="ＭＳ Ｐゴシック" pitchFamily="-107" charset="-128"/>
              <a:cs typeface="Arial" charset="0"/>
            </a:endParaRPr>
          </a:p>
        </p:txBody>
      </p:sp>
      <p:sp>
        <p:nvSpPr>
          <p:cNvPr id="6" name="5-Point Star 5"/>
          <p:cNvSpPr/>
          <p:nvPr/>
        </p:nvSpPr>
        <p:spPr>
          <a:xfrm>
            <a:off x="533400" y="4495800"/>
            <a:ext cx="457200" cy="457200"/>
          </a:xfrm>
          <a:prstGeom prst="star5">
            <a:avLst/>
          </a:prstGeom>
          <a:solidFill>
            <a:srgbClr val="F5C43B"/>
          </a:solidFill>
          <a:ln>
            <a:solidFill>
              <a:srgbClr val="F5C4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533400" y="5105400"/>
            <a:ext cx="457200" cy="457200"/>
          </a:xfrm>
          <a:prstGeom prst="star5">
            <a:avLst/>
          </a:prstGeom>
          <a:solidFill>
            <a:srgbClr val="F5C43B"/>
          </a:solidFill>
          <a:ln>
            <a:solidFill>
              <a:srgbClr val="F5C4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533400" y="5715000"/>
            <a:ext cx="457200" cy="457200"/>
          </a:xfrm>
          <a:prstGeom prst="star5">
            <a:avLst/>
          </a:prstGeom>
          <a:solidFill>
            <a:srgbClr val="FCEEC8"/>
          </a:solidFill>
          <a:ln>
            <a:solidFill>
              <a:srgbClr val="F5C4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6"/>
          <p:cNvSpPr txBox="1">
            <a:spLocks noChangeArrowheads="1"/>
          </p:cNvSpPr>
          <p:nvPr/>
        </p:nvSpPr>
        <p:spPr bwMode="auto">
          <a:xfrm>
            <a:off x="0" y="0"/>
            <a:ext cx="9144000" cy="769938"/>
          </a:xfrm>
          <a:prstGeom prst="rect">
            <a:avLst/>
          </a:prstGeom>
          <a:noFill/>
          <a:ln w="9525">
            <a:noFill/>
            <a:miter lim="800000"/>
            <a:headEnd/>
            <a:tailEnd/>
          </a:ln>
        </p:spPr>
        <p:txBody>
          <a:bodyPr>
            <a:spAutoFit/>
          </a:bodyPr>
          <a:lstStyle/>
          <a:p>
            <a:pPr algn="ctr">
              <a:defRPr/>
            </a:pPr>
            <a:r>
              <a:rPr lang="en-US" sz="4400" b="1" dirty="0">
                <a:solidFill>
                  <a:srgbClr val="FF0000"/>
                </a:solidFill>
                <a:ea typeface="ＭＳ Ｐゴシック" pitchFamily="-107" charset="-128"/>
                <a:cs typeface="Arial" charset="0"/>
              </a:rPr>
              <a:t>The </a:t>
            </a:r>
            <a:r>
              <a:rPr lang="en-US" sz="4400" b="1" dirty="0" smtClean="0">
                <a:solidFill>
                  <a:srgbClr val="FF0000"/>
                </a:solidFill>
                <a:ea typeface="ＭＳ Ｐゴシック" pitchFamily="-107" charset="-128"/>
                <a:cs typeface="Arial" charset="0"/>
              </a:rPr>
              <a:t>Physics Program</a:t>
            </a:r>
            <a:r>
              <a:rPr lang="en-US" sz="4400" b="1" dirty="0" smtClean="0">
                <a:solidFill>
                  <a:srgbClr val="FF0000"/>
                </a:solidFill>
                <a:ea typeface="ＭＳ Ｐゴシック" pitchFamily="-107" charset="-128"/>
                <a:cs typeface="Arial" charset="0"/>
              </a:rPr>
              <a:t> </a:t>
            </a:r>
            <a:r>
              <a:rPr lang="en-US" sz="4400" b="1" dirty="0">
                <a:solidFill>
                  <a:srgbClr val="FF0000"/>
                </a:solidFill>
                <a:ea typeface="ＭＳ Ｐゴシック" pitchFamily="-107" charset="-128"/>
                <a:cs typeface="Arial" charset="0"/>
              </a:rPr>
              <a:t>of an </a:t>
            </a:r>
            <a:r>
              <a:rPr lang="en-US" sz="4400" b="1" dirty="0" smtClean="0">
                <a:solidFill>
                  <a:srgbClr val="FF0000"/>
                </a:solidFill>
                <a:ea typeface="ＭＳ Ｐゴシック" pitchFamily="-107" charset="-128"/>
                <a:cs typeface="Arial" charset="0"/>
              </a:rPr>
              <a:t>EIC</a:t>
            </a:r>
            <a:endParaRPr lang="en-US" sz="4400" b="1" dirty="0">
              <a:solidFill>
                <a:srgbClr val="FF0000"/>
              </a:solidFill>
              <a:ea typeface="ＭＳ Ｐゴシック" pitchFamily="-107" charset="-128"/>
              <a:cs typeface="Arial" charset="0"/>
            </a:endParaRPr>
          </a:p>
        </p:txBody>
      </p:sp>
      <p:sp>
        <p:nvSpPr>
          <p:cNvPr id="3" name="TextBox 2"/>
          <p:cNvSpPr txBox="1">
            <a:spLocks noChangeArrowheads="1"/>
          </p:cNvSpPr>
          <p:nvPr/>
        </p:nvSpPr>
        <p:spPr bwMode="auto">
          <a:xfrm>
            <a:off x="228600" y="798255"/>
            <a:ext cx="8686800" cy="4431983"/>
          </a:xfrm>
          <a:prstGeom prst="rect">
            <a:avLst/>
          </a:prstGeom>
          <a:noFill/>
          <a:ln w="9525">
            <a:noFill/>
            <a:miter lim="800000"/>
            <a:headEnd/>
            <a:tailEnd/>
          </a:ln>
        </p:spPr>
        <p:txBody>
          <a:bodyPr wrap="square">
            <a:spAutoFit/>
          </a:bodyPr>
          <a:lstStyle/>
          <a:p>
            <a:pPr>
              <a:defRPr/>
            </a:pPr>
            <a:endParaRPr lang="en-US" sz="2000" dirty="0">
              <a:ea typeface="ＭＳ Ｐゴシック" pitchFamily="-107" charset="-128"/>
              <a:cs typeface="Arial" charset="0"/>
            </a:endParaRPr>
          </a:p>
          <a:p>
            <a:pPr>
              <a:defRPr/>
            </a:pPr>
            <a:r>
              <a:rPr lang="en-US" dirty="0" smtClean="0">
                <a:solidFill>
                  <a:srgbClr val="FF0000"/>
                </a:solidFill>
                <a:ea typeface="ＭＳ Ｐゴシック" pitchFamily="-107" charset="-128"/>
                <a:cs typeface="Arial" charset="0"/>
              </a:rPr>
              <a:t>I) Map the spin and spatial structure of quarks and gluons in nucleons</a:t>
            </a:r>
          </a:p>
          <a:p>
            <a:pPr>
              <a:defRPr/>
            </a:pPr>
            <a:r>
              <a:rPr lang="en-US" sz="2000" dirty="0" smtClean="0">
                <a:solidFill>
                  <a:srgbClr val="FF0000"/>
                </a:solidFill>
                <a:ea typeface="ＭＳ Ｐゴシック" pitchFamily="-107" charset="-128"/>
                <a:cs typeface="Arial" charset="0"/>
              </a:rPr>
              <a:t>	</a:t>
            </a:r>
            <a:r>
              <a:rPr lang="en-US" sz="1600" dirty="0" smtClean="0">
                <a:solidFill>
                  <a:srgbClr val="FF0000"/>
                </a:solidFill>
                <a:ea typeface="ＭＳ Ｐゴシック" pitchFamily="-107" charset="-128"/>
                <a:cs typeface="Arial" charset="0"/>
              </a:rPr>
              <a:t>Sea quark and gluon polarization</a:t>
            </a:r>
          </a:p>
          <a:p>
            <a:pPr>
              <a:defRPr/>
            </a:pPr>
            <a:r>
              <a:rPr lang="en-US" sz="1600" dirty="0" smtClean="0">
                <a:solidFill>
                  <a:srgbClr val="FF0000"/>
                </a:solidFill>
                <a:ea typeface="ＭＳ Ｐゴシック" pitchFamily="-107" charset="-128"/>
                <a:cs typeface="Arial" charset="0"/>
              </a:rPr>
              <a:t>	</a:t>
            </a:r>
            <a:r>
              <a:rPr lang="en-US" sz="1600" dirty="0" smtClean="0">
                <a:solidFill>
                  <a:srgbClr val="FF0000"/>
                </a:solidFill>
                <a:ea typeface="ＭＳ Ｐゴシック" pitchFamily="-107" charset="-128"/>
                <a:cs typeface="Arial" charset="0"/>
              </a:rPr>
              <a:t>Transverse spatial distributions</a:t>
            </a:r>
          </a:p>
          <a:p>
            <a:pPr>
              <a:defRPr/>
            </a:pPr>
            <a:r>
              <a:rPr lang="en-US" sz="1600" dirty="0" smtClean="0">
                <a:solidFill>
                  <a:srgbClr val="FF0000"/>
                </a:solidFill>
                <a:ea typeface="ＭＳ Ｐゴシック" pitchFamily="-107" charset="-128"/>
                <a:cs typeface="Arial" charset="0"/>
              </a:rPr>
              <a:t>	</a:t>
            </a:r>
            <a:r>
              <a:rPr lang="en-US" sz="1600" dirty="0" smtClean="0">
                <a:solidFill>
                  <a:srgbClr val="FF0000"/>
                </a:solidFill>
                <a:ea typeface="ＭＳ Ｐゴシック" pitchFamily="-107" charset="-128"/>
                <a:cs typeface="Arial" charset="0"/>
              </a:rPr>
              <a:t>Orbital motion of quarks/gluons</a:t>
            </a:r>
          </a:p>
          <a:p>
            <a:pPr>
              <a:defRPr/>
            </a:pPr>
            <a:r>
              <a:rPr lang="en-US" sz="1600" dirty="0" smtClean="0">
                <a:solidFill>
                  <a:srgbClr val="FF0000"/>
                </a:solidFill>
                <a:ea typeface="ＭＳ Ｐゴシック" pitchFamily="-107" charset="-128"/>
                <a:cs typeface="Arial" charset="0"/>
              </a:rPr>
              <a:t>	</a:t>
            </a:r>
            <a:r>
              <a:rPr lang="en-US" sz="1600" dirty="0" smtClean="0">
                <a:solidFill>
                  <a:srgbClr val="FF0000"/>
                </a:solidFill>
                <a:ea typeface="ＭＳ Ｐゴシック" pitchFamily="-107" charset="-128"/>
                <a:cs typeface="Arial" charset="0"/>
              </a:rPr>
              <a:t>Parton correlations: beyond one-body densities</a:t>
            </a:r>
          </a:p>
          <a:p>
            <a:pPr>
              <a:defRPr/>
            </a:pPr>
            <a:endParaRPr lang="en-US" sz="1600" dirty="0" smtClean="0">
              <a:solidFill>
                <a:srgbClr val="FF0000"/>
              </a:solidFill>
              <a:ea typeface="ＭＳ Ｐゴシック" pitchFamily="-107" charset="-128"/>
              <a:cs typeface="Arial" charset="0"/>
            </a:endParaRPr>
          </a:p>
          <a:p>
            <a:pPr>
              <a:defRPr/>
            </a:pPr>
            <a:r>
              <a:rPr lang="en-US" sz="2000" dirty="0" smtClean="0">
                <a:solidFill>
                  <a:srgbClr val="3333FF"/>
                </a:solidFill>
                <a:ea typeface="ＭＳ Ｐゴシック" pitchFamily="-107" charset="-128"/>
                <a:cs typeface="Arial" charset="0"/>
              </a:rPr>
              <a:t>II) Discover </a:t>
            </a:r>
            <a:r>
              <a:rPr lang="en-US" sz="2000" dirty="0">
                <a:solidFill>
                  <a:srgbClr val="3333FF"/>
                </a:solidFill>
                <a:ea typeface="ＭＳ Ｐゴシック" pitchFamily="-107" charset="-128"/>
                <a:cs typeface="Arial" charset="0"/>
              </a:rPr>
              <a:t>the </a:t>
            </a:r>
            <a:r>
              <a:rPr lang="en-US" sz="2000" dirty="0" smtClean="0">
                <a:solidFill>
                  <a:srgbClr val="3333FF"/>
                </a:solidFill>
                <a:ea typeface="ＭＳ Ｐゴシック" pitchFamily="-107" charset="-128"/>
                <a:cs typeface="Arial" charset="0"/>
              </a:rPr>
              <a:t>collective effects of </a:t>
            </a:r>
            <a:r>
              <a:rPr lang="en-US" sz="2000" dirty="0">
                <a:solidFill>
                  <a:srgbClr val="3333FF"/>
                </a:solidFill>
                <a:ea typeface="ＭＳ Ｐゴシック" pitchFamily="-107" charset="-128"/>
                <a:cs typeface="Arial" charset="0"/>
              </a:rPr>
              <a:t>gluons in atomic nuclei</a:t>
            </a:r>
          </a:p>
          <a:p>
            <a:pPr>
              <a:defRPr/>
            </a:pPr>
            <a:r>
              <a:rPr lang="en-US" sz="2000" dirty="0">
                <a:solidFill>
                  <a:srgbClr val="3333FF"/>
                </a:solidFill>
                <a:ea typeface="ＭＳ Ｐゴシック" pitchFamily="-107" charset="-128"/>
                <a:cs typeface="Arial" charset="0"/>
              </a:rPr>
              <a:t>	</a:t>
            </a:r>
            <a:r>
              <a:rPr lang="en-US" sz="1600" dirty="0" smtClean="0">
                <a:solidFill>
                  <a:srgbClr val="3333FF"/>
                </a:solidFill>
                <a:ea typeface="ＭＳ Ｐゴシック" pitchFamily="-107" charset="-128"/>
                <a:cs typeface="Arial" charset="0"/>
              </a:rPr>
              <a:t>Color transparency: Small-size configurations</a:t>
            </a:r>
          </a:p>
          <a:p>
            <a:pPr>
              <a:defRPr/>
            </a:pPr>
            <a:r>
              <a:rPr lang="en-US" sz="1600" dirty="0" smtClean="0">
                <a:solidFill>
                  <a:srgbClr val="3333FF"/>
                </a:solidFill>
                <a:ea typeface="ＭＳ Ｐゴシック" pitchFamily="-107" charset="-128"/>
                <a:cs typeface="Arial" charset="0"/>
              </a:rPr>
              <a:t>	</a:t>
            </a:r>
            <a:r>
              <a:rPr lang="en-US" sz="1600" dirty="0" smtClean="0">
                <a:solidFill>
                  <a:srgbClr val="3333FF"/>
                </a:solidFill>
                <a:ea typeface="ＭＳ Ｐゴシック" pitchFamily="-107" charset="-128"/>
                <a:cs typeface="Arial" charset="0"/>
              </a:rPr>
              <a:t>Nuclear gluons: EMC effect, shadowing</a:t>
            </a:r>
          </a:p>
          <a:p>
            <a:pPr>
              <a:defRPr/>
            </a:pPr>
            <a:r>
              <a:rPr lang="en-US" sz="1600" dirty="0" smtClean="0">
                <a:solidFill>
                  <a:srgbClr val="3333FF"/>
                </a:solidFill>
                <a:ea typeface="ＭＳ Ｐゴシック" pitchFamily="-107" charset="-128"/>
                <a:cs typeface="Arial" charset="0"/>
              </a:rPr>
              <a:t>	</a:t>
            </a:r>
            <a:r>
              <a:rPr lang="en-US" sz="1600" dirty="0" smtClean="0">
                <a:solidFill>
                  <a:srgbClr val="3333FF"/>
                </a:solidFill>
                <a:ea typeface="ＭＳ Ｐゴシック" pitchFamily="-107" charset="-128"/>
                <a:cs typeface="Arial" charset="0"/>
              </a:rPr>
              <a:t>Strong color fields: </a:t>
            </a:r>
            <a:r>
              <a:rPr lang="en-US" sz="1600" dirty="0" err="1" smtClean="0">
                <a:solidFill>
                  <a:srgbClr val="3333FF"/>
                </a:solidFill>
                <a:ea typeface="ＭＳ Ｐゴシック" pitchFamily="-107" charset="-128"/>
                <a:cs typeface="Arial" charset="0"/>
              </a:rPr>
              <a:t>Unitarity</a:t>
            </a:r>
            <a:r>
              <a:rPr lang="en-US" sz="1600" dirty="0" smtClean="0">
                <a:solidFill>
                  <a:srgbClr val="3333FF"/>
                </a:solidFill>
                <a:ea typeface="ＭＳ Ｐゴシック" pitchFamily="-107" charset="-128"/>
                <a:cs typeface="Arial" charset="0"/>
              </a:rPr>
              <a:t> limit, saturation</a:t>
            </a:r>
          </a:p>
          <a:p>
            <a:pPr>
              <a:defRPr/>
            </a:pPr>
            <a:r>
              <a:rPr lang="en-US" sz="1600" dirty="0" smtClean="0">
                <a:solidFill>
                  <a:srgbClr val="3333FF"/>
                </a:solidFill>
                <a:ea typeface="ＭＳ Ｐゴシック" pitchFamily="-107" charset="-128"/>
                <a:cs typeface="Arial" charset="0"/>
              </a:rPr>
              <a:t>	</a:t>
            </a:r>
            <a:r>
              <a:rPr lang="en-US" sz="1600" dirty="0" smtClean="0">
                <a:solidFill>
                  <a:srgbClr val="3333FF"/>
                </a:solidFill>
                <a:ea typeface="ＭＳ Ｐゴシック" pitchFamily="-107" charset="-128"/>
                <a:cs typeface="Arial" charset="0"/>
              </a:rPr>
              <a:t>Fluctuations: Diffraction</a:t>
            </a:r>
            <a:endParaRPr lang="en-US" sz="1600" dirty="0">
              <a:solidFill>
                <a:srgbClr val="3333FF"/>
              </a:solidFill>
              <a:ea typeface="ＭＳ Ｐゴシック" pitchFamily="-107" charset="-128"/>
              <a:cs typeface="Arial" charset="0"/>
            </a:endParaRPr>
          </a:p>
          <a:p>
            <a:pPr>
              <a:defRPr/>
            </a:pPr>
            <a:endParaRPr lang="en-US" dirty="0" smtClean="0">
              <a:solidFill>
                <a:srgbClr val="CC0099"/>
              </a:solidFill>
              <a:ea typeface="ＭＳ Ｐゴシック" pitchFamily="-107" charset="-128"/>
              <a:cs typeface="Arial" charset="0"/>
            </a:endParaRPr>
          </a:p>
          <a:p>
            <a:pPr>
              <a:defRPr/>
            </a:pPr>
            <a:r>
              <a:rPr lang="en-US" dirty="0" smtClean="0">
                <a:solidFill>
                  <a:srgbClr val="CC0099"/>
                </a:solidFill>
                <a:ea typeface="ＭＳ Ｐゴシック" pitchFamily="-107" charset="-128"/>
                <a:cs typeface="Arial" charset="0"/>
              </a:rPr>
              <a:t>III) </a:t>
            </a:r>
            <a:r>
              <a:rPr lang="en-US" dirty="0" smtClean="0">
                <a:solidFill>
                  <a:srgbClr val="CC0099"/>
                </a:solidFill>
                <a:ea typeface="ＭＳ Ｐゴシック" pitchFamily="-107" charset="-128"/>
                <a:cs typeface="Arial" charset="0"/>
              </a:rPr>
              <a:t>Understand </a:t>
            </a:r>
            <a:r>
              <a:rPr lang="en-US" dirty="0">
                <a:solidFill>
                  <a:srgbClr val="CC0099"/>
                </a:solidFill>
                <a:ea typeface="ＭＳ Ｐゴシック" pitchFamily="-107" charset="-128"/>
                <a:cs typeface="Arial" charset="0"/>
              </a:rPr>
              <a:t>the </a:t>
            </a:r>
            <a:r>
              <a:rPr lang="en-US" dirty="0" smtClean="0">
                <a:solidFill>
                  <a:srgbClr val="CC0099"/>
                </a:solidFill>
                <a:ea typeface="ＭＳ Ｐゴシック" pitchFamily="-107" charset="-128"/>
                <a:cs typeface="Arial" charset="0"/>
              </a:rPr>
              <a:t>emergence of </a:t>
            </a:r>
            <a:r>
              <a:rPr lang="en-US" dirty="0" err="1" smtClean="0">
                <a:solidFill>
                  <a:srgbClr val="CC0099"/>
                </a:solidFill>
                <a:ea typeface="ＭＳ Ｐゴシック" pitchFamily="-107" charset="-128"/>
                <a:cs typeface="Arial" charset="0"/>
              </a:rPr>
              <a:t>hadronic</a:t>
            </a:r>
            <a:r>
              <a:rPr lang="en-US" dirty="0" smtClean="0">
                <a:solidFill>
                  <a:srgbClr val="CC0099"/>
                </a:solidFill>
                <a:ea typeface="ＭＳ Ｐゴシック" pitchFamily="-107" charset="-128"/>
                <a:cs typeface="Arial" charset="0"/>
              </a:rPr>
              <a:t> matter from </a:t>
            </a:r>
            <a:r>
              <a:rPr lang="en-US" dirty="0" smtClean="0">
                <a:solidFill>
                  <a:srgbClr val="CC0099"/>
                </a:solidFill>
                <a:ea typeface="ＭＳ Ｐゴシック" pitchFamily="-107" charset="-128"/>
                <a:cs typeface="Arial" charset="0"/>
              </a:rPr>
              <a:t>color charge</a:t>
            </a:r>
            <a:endParaRPr lang="en-US" dirty="0">
              <a:solidFill>
                <a:srgbClr val="CC0099"/>
              </a:solidFill>
              <a:ea typeface="ＭＳ Ｐゴシック" pitchFamily="-107" charset="-128"/>
              <a:cs typeface="Arial" charset="0"/>
            </a:endParaRPr>
          </a:p>
          <a:p>
            <a:pPr>
              <a:defRPr/>
            </a:pPr>
            <a:r>
              <a:rPr lang="en-US" sz="2000" dirty="0">
                <a:solidFill>
                  <a:srgbClr val="CC0099"/>
                </a:solidFill>
                <a:ea typeface="ＭＳ Ｐゴシック" pitchFamily="-107" charset="-128"/>
                <a:cs typeface="Arial" charset="0"/>
              </a:rPr>
              <a:t>	</a:t>
            </a:r>
            <a:r>
              <a:rPr lang="en-US" sz="1600" dirty="0" smtClean="0">
                <a:solidFill>
                  <a:srgbClr val="CC0099"/>
                </a:solidFill>
                <a:ea typeface="ＭＳ Ｐゴシック" pitchFamily="-107" charset="-128"/>
                <a:cs typeface="Arial" charset="0"/>
              </a:rPr>
              <a:t>Materialization of color: Fragmentation, hadron breakup, color correlations</a:t>
            </a:r>
          </a:p>
          <a:p>
            <a:pPr>
              <a:defRPr/>
            </a:pPr>
            <a:r>
              <a:rPr lang="en-US" sz="1600" dirty="0" smtClean="0">
                <a:solidFill>
                  <a:srgbClr val="CC0099"/>
                </a:solidFill>
                <a:ea typeface="ＭＳ Ｐゴシック" pitchFamily="-107" charset="-128"/>
                <a:cs typeface="Arial" charset="0"/>
              </a:rPr>
              <a:t>	</a:t>
            </a:r>
            <a:r>
              <a:rPr lang="en-US" sz="1600" dirty="0" smtClean="0">
                <a:solidFill>
                  <a:srgbClr val="CC0099"/>
                </a:solidFill>
                <a:ea typeface="ＭＳ Ｐゴシック" pitchFamily="-107" charset="-128"/>
                <a:cs typeface="Arial" charset="0"/>
              </a:rPr>
              <a:t>Parton propagation in matter: Radiation, energy loss</a:t>
            </a:r>
            <a:endParaRPr lang="en-US" sz="2000" dirty="0">
              <a:ea typeface="ＭＳ Ｐゴシック" pitchFamily="-107" charset="-128"/>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219200" y="6019800"/>
            <a:ext cx="6781800" cy="7620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803" name="Rectangle 2"/>
          <p:cNvSpPr>
            <a:spLocks noChangeArrowheads="1"/>
          </p:cNvSpPr>
          <p:nvPr/>
        </p:nvSpPr>
        <p:spPr bwMode="auto">
          <a:xfrm>
            <a:off x="1143000" y="52388"/>
            <a:ext cx="6907213" cy="581025"/>
          </a:xfrm>
          <a:prstGeom prst="rect">
            <a:avLst/>
          </a:prstGeom>
          <a:noFill/>
          <a:ln w="9525">
            <a:noFill/>
            <a:miter lim="800000"/>
            <a:headEnd/>
            <a:tailEnd/>
          </a:ln>
        </p:spPr>
        <p:txBody>
          <a:bodyPr/>
          <a:lstStyle/>
          <a:p>
            <a:endParaRPr lang="en-US"/>
          </a:p>
        </p:txBody>
      </p:sp>
      <p:sp>
        <p:nvSpPr>
          <p:cNvPr id="76804" name="Text Box 3"/>
          <p:cNvSpPr txBox="1">
            <a:spLocks noChangeArrowheads="1"/>
          </p:cNvSpPr>
          <p:nvPr/>
        </p:nvSpPr>
        <p:spPr bwMode="auto">
          <a:xfrm>
            <a:off x="381000" y="76200"/>
            <a:ext cx="8545929" cy="954107"/>
          </a:xfrm>
          <a:prstGeom prst="rect">
            <a:avLst/>
          </a:prstGeom>
          <a:noFill/>
          <a:ln w="9525">
            <a:noFill/>
            <a:miter lim="800000"/>
            <a:headEnd/>
            <a:tailEnd/>
          </a:ln>
        </p:spPr>
        <p:txBody>
          <a:bodyPr wrap="none">
            <a:spAutoFit/>
          </a:bodyPr>
          <a:lstStyle/>
          <a:p>
            <a:r>
              <a:rPr lang="en-US" sz="2800" b="1" dirty="0">
                <a:solidFill>
                  <a:srgbClr val="FF0000"/>
                </a:solidFill>
              </a:rPr>
              <a:t> Beyond form factors and quark distributions –</a:t>
            </a:r>
          </a:p>
          <a:p>
            <a:r>
              <a:rPr lang="en-US" sz="2800" b="1" dirty="0">
                <a:solidFill>
                  <a:srgbClr val="FF0000"/>
                </a:solidFill>
              </a:rPr>
              <a:t>      </a:t>
            </a:r>
            <a:r>
              <a:rPr lang="en-US" sz="2000" b="1" dirty="0" smtClean="0">
                <a:solidFill>
                  <a:srgbClr val="FF0000"/>
                </a:solidFill>
              </a:rPr>
              <a:t>Generalized Parton and Transverse Momentum Distributions</a:t>
            </a:r>
            <a:endParaRPr lang="en-US" sz="2000" b="1" dirty="0">
              <a:solidFill>
                <a:srgbClr val="FF0000"/>
              </a:solidFill>
            </a:endParaRPr>
          </a:p>
        </p:txBody>
      </p:sp>
      <p:grpSp>
        <p:nvGrpSpPr>
          <p:cNvPr id="76805" name="Group 4"/>
          <p:cNvGrpSpPr>
            <a:grpSpLocks/>
          </p:cNvGrpSpPr>
          <p:nvPr/>
        </p:nvGrpSpPr>
        <p:grpSpPr bwMode="auto">
          <a:xfrm>
            <a:off x="152400" y="1019175"/>
            <a:ext cx="2362200" cy="4772025"/>
            <a:chOff x="288" y="720"/>
            <a:chExt cx="1488" cy="3006"/>
          </a:xfrm>
        </p:grpSpPr>
        <p:sp>
          <p:nvSpPr>
            <p:cNvPr id="76821" name="Rectangle 5"/>
            <p:cNvSpPr>
              <a:spLocks noChangeArrowheads="1"/>
            </p:cNvSpPr>
            <p:nvPr/>
          </p:nvSpPr>
          <p:spPr bwMode="auto">
            <a:xfrm>
              <a:off x="432" y="720"/>
              <a:ext cx="1200" cy="196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6822" name="Text Box 6"/>
            <p:cNvSpPr txBox="1">
              <a:spLocks noChangeArrowheads="1"/>
            </p:cNvSpPr>
            <p:nvPr/>
          </p:nvSpPr>
          <p:spPr bwMode="auto">
            <a:xfrm>
              <a:off x="288" y="2976"/>
              <a:ext cx="1488" cy="750"/>
            </a:xfrm>
            <a:prstGeom prst="rect">
              <a:avLst/>
            </a:prstGeom>
            <a:noFill/>
            <a:ln w="9525">
              <a:noFill/>
              <a:miter lim="800000"/>
              <a:headEnd/>
              <a:tailEnd/>
            </a:ln>
          </p:spPr>
          <p:txBody>
            <a:bodyPr>
              <a:spAutoFit/>
            </a:bodyPr>
            <a:lstStyle/>
            <a:p>
              <a:r>
                <a:rPr lang="en-US"/>
                <a:t>Proton form factors, </a:t>
              </a:r>
              <a:r>
                <a:rPr lang="en-US">
                  <a:solidFill>
                    <a:srgbClr val="0033CC"/>
                  </a:solidFill>
                </a:rPr>
                <a:t>transverse</a:t>
              </a:r>
              <a:r>
                <a:rPr lang="en-US">
                  <a:solidFill>
                    <a:srgbClr val="FF0000"/>
                  </a:solidFill>
                </a:rPr>
                <a:t> </a:t>
              </a:r>
              <a:r>
                <a:rPr lang="en-US"/>
                <a:t>charge &amp; current densities</a:t>
              </a:r>
            </a:p>
          </p:txBody>
        </p:sp>
        <p:pic>
          <p:nvPicPr>
            <p:cNvPr id="76823" name="Picture 7" descr="fig02-1"/>
            <p:cNvPicPr>
              <a:picLocks noChangeAspect="1" noChangeArrowheads="1"/>
            </p:cNvPicPr>
            <p:nvPr/>
          </p:nvPicPr>
          <p:blipFill>
            <a:blip r:embed="rId3" cstate="print"/>
            <a:srcRect/>
            <a:stretch>
              <a:fillRect/>
            </a:stretch>
          </p:blipFill>
          <p:spPr bwMode="auto">
            <a:xfrm>
              <a:off x="519" y="816"/>
              <a:ext cx="1065" cy="1802"/>
            </a:xfrm>
            <a:prstGeom prst="rect">
              <a:avLst/>
            </a:prstGeom>
            <a:noFill/>
            <a:ln w="9525">
              <a:noFill/>
              <a:miter lim="800000"/>
              <a:headEnd/>
              <a:tailEnd/>
            </a:ln>
          </p:spPr>
        </p:pic>
      </p:grpSp>
      <p:grpSp>
        <p:nvGrpSpPr>
          <p:cNvPr id="76806" name="Group 8"/>
          <p:cNvGrpSpPr>
            <a:grpSpLocks/>
          </p:cNvGrpSpPr>
          <p:nvPr/>
        </p:nvGrpSpPr>
        <p:grpSpPr bwMode="auto">
          <a:xfrm>
            <a:off x="6629400" y="1020763"/>
            <a:ext cx="2454275" cy="4818062"/>
            <a:chOff x="4080" y="720"/>
            <a:chExt cx="1546" cy="3035"/>
          </a:xfrm>
        </p:grpSpPr>
        <p:sp>
          <p:nvSpPr>
            <p:cNvPr id="76818" name="Rectangle 9"/>
            <p:cNvSpPr>
              <a:spLocks noChangeArrowheads="1"/>
            </p:cNvSpPr>
            <p:nvPr/>
          </p:nvSpPr>
          <p:spPr bwMode="auto">
            <a:xfrm>
              <a:off x="4272" y="720"/>
              <a:ext cx="1248" cy="2160"/>
            </a:xfrm>
            <a:prstGeom prst="rect">
              <a:avLst/>
            </a:prstGeom>
            <a:solidFill>
              <a:schemeClr val="accent1"/>
            </a:solidFill>
            <a:ln w="9525">
              <a:solidFill>
                <a:schemeClr val="tx1"/>
              </a:solidFill>
              <a:miter lim="800000"/>
              <a:headEnd/>
              <a:tailEnd/>
            </a:ln>
          </p:spPr>
          <p:txBody>
            <a:bodyPr wrap="none" anchor="ctr"/>
            <a:lstStyle/>
            <a:p>
              <a:pPr algn="ctr"/>
              <a:endParaRPr lang="en-US">
                <a:solidFill>
                  <a:schemeClr val="hlink"/>
                </a:solidFill>
              </a:endParaRPr>
            </a:p>
          </p:txBody>
        </p:sp>
        <p:sp>
          <p:nvSpPr>
            <p:cNvPr id="76819" name="Text Box 10"/>
            <p:cNvSpPr txBox="1">
              <a:spLocks noChangeArrowheads="1"/>
            </p:cNvSpPr>
            <p:nvPr/>
          </p:nvSpPr>
          <p:spPr bwMode="auto">
            <a:xfrm>
              <a:off x="4080" y="3005"/>
              <a:ext cx="1546" cy="750"/>
            </a:xfrm>
            <a:prstGeom prst="rect">
              <a:avLst/>
            </a:prstGeom>
            <a:noFill/>
            <a:ln w="9525">
              <a:noFill/>
              <a:miter lim="800000"/>
              <a:headEnd/>
              <a:tailEnd/>
            </a:ln>
          </p:spPr>
          <p:txBody>
            <a:bodyPr wrap="none">
              <a:spAutoFit/>
            </a:bodyPr>
            <a:lstStyle/>
            <a:p>
              <a:r>
                <a:rPr lang="en-US"/>
                <a:t>Structure functions,</a:t>
              </a:r>
            </a:p>
            <a:p>
              <a:r>
                <a:rPr lang="en-US"/>
                <a:t>quark </a:t>
              </a:r>
              <a:r>
                <a:rPr lang="en-US">
                  <a:solidFill>
                    <a:srgbClr val="0033CC"/>
                  </a:solidFill>
                </a:rPr>
                <a:t>longitudinal</a:t>
              </a:r>
            </a:p>
            <a:p>
              <a:r>
                <a:rPr lang="en-US"/>
                <a:t>momentum &amp; helicity </a:t>
              </a:r>
            </a:p>
            <a:p>
              <a:r>
                <a:rPr lang="en-US"/>
                <a:t>distributions</a:t>
              </a:r>
            </a:p>
          </p:txBody>
        </p:sp>
        <p:pic>
          <p:nvPicPr>
            <p:cNvPr id="76820" name="Picture 11" descr="fig02-2"/>
            <p:cNvPicPr>
              <a:picLocks noChangeAspect="1" noChangeArrowheads="1"/>
            </p:cNvPicPr>
            <p:nvPr/>
          </p:nvPicPr>
          <p:blipFill>
            <a:blip r:embed="rId4" cstate="print"/>
            <a:srcRect/>
            <a:stretch>
              <a:fillRect/>
            </a:stretch>
          </p:blipFill>
          <p:spPr bwMode="auto">
            <a:xfrm>
              <a:off x="4350" y="816"/>
              <a:ext cx="1074" cy="1975"/>
            </a:xfrm>
            <a:prstGeom prst="rect">
              <a:avLst/>
            </a:prstGeom>
            <a:noFill/>
            <a:ln w="9525">
              <a:noFill/>
              <a:miter lim="800000"/>
              <a:headEnd/>
              <a:tailEnd/>
            </a:ln>
          </p:spPr>
        </p:pic>
      </p:grpSp>
      <p:grpSp>
        <p:nvGrpSpPr>
          <p:cNvPr id="76807" name="Group 12"/>
          <p:cNvGrpSpPr>
            <a:grpSpLocks/>
          </p:cNvGrpSpPr>
          <p:nvPr/>
        </p:nvGrpSpPr>
        <p:grpSpPr bwMode="auto">
          <a:xfrm>
            <a:off x="2273300" y="1371600"/>
            <a:ext cx="4737100" cy="3703638"/>
            <a:chOff x="1344" y="960"/>
            <a:chExt cx="2984" cy="2333"/>
          </a:xfrm>
        </p:grpSpPr>
        <p:sp>
          <p:nvSpPr>
            <p:cNvPr id="76814" name="AutoShape 13"/>
            <p:cNvSpPr>
              <a:spLocks noChangeArrowheads="1"/>
            </p:cNvSpPr>
            <p:nvPr/>
          </p:nvSpPr>
          <p:spPr bwMode="auto">
            <a:xfrm rot="1611983">
              <a:off x="1344" y="1743"/>
              <a:ext cx="688" cy="321"/>
            </a:xfrm>
            <a:prstGeom prst="rightArrow">
              <a:avLst>
                <a:gd name="adj1" fmla="val 50000"/>
                <a:gd name="adj2" fmla="val 53583"/>
              </a:avLst>
            </a:prstGeom>
            <a:solidFill>
              <a:srgbClr val="F4FC4A"/>
            </a:solidFill>
            <a:ln w="9525">
              <a:solidFill>
                <a:schemeClr val="tx1"/>
              </a:solidFill>
              <a:miter lim="800000"/>
              <a:headEnd/>
              <a:tailEnd/>
            </a:ln>
          </p:spPr>
          <p:txBody>
            <a:bodyPr wrap="none" anchor="ctr"/>
            <a:lstStyle/>
            <a:p>
              <a:endParaRPr lang="en-US"/>
            </a:p>
          </p:txBody>
        </p:sp>
        <p:sp>
          <p:nvSpPr>
            <p:cNvPr id="76815" name="Rectangle 14"/>
            <p:cNvSpPr>
              <a:spLocks noChangeArrowheads="1"/>
            </p:cNvSpPr>
            <p:nvPr/>
          </p:nvSpPr>
          <p:spPr bwMode="auto">
            <a:xfrm>
              <a:off x="2024" y="960"/>
              <a:ext cx="1584" cy="2333"/>
            </a:xfrm>
            <a:prstGeom prst="rect">
              <a:avLst/>
            </a:prstGeom>
            <a:solidFill>
              <a:srgbClr val="F2FC24"/>
            </a:solidFill>
            <a:ln w="9525">
              <a:solidFill>
                <a:schemeClr val="tx1"/>
              </a:solidFill>
              <a:miter lim="800000"/>
              <a:headEnd/>
              <a:tailEnd/>
            </a:ln>
          </p:spPr>
          <p:txBody>
            <a:bodyPr wrap="none" anchor="ctr"/>
            <a:lstStyle/>
            <a:p>
              <a:endParaRPr lang="en-US"/>
            </a:p>
          </p:txBody>
        </p:sp>
        <p:pic>
          <p:nvPicPr>
            <p:cNvPr id="76816" name="Picture 15" descr="fig02-3"/>
            <p:cNvPicPr>
              <a:picLocks noChangeAspect="1" noChangeArrowheads="1"/>
            </p:cNvPicPr>
            <p:nvPr/>
          </p:nvPicPr>
          <p:blipFill>
            <a:blip r:embed="rId5" cstate="print"/>
            <a:srcRect/>
            <a:stretch>
              <a:fillRect/>
            </a:stretch>
          </p:blipFill>
          <p:spPr bwMode="auto">
            <a:xfrm>
              <a:off x="2120" y="1098"/>
              <a:ext cx="1419" cy="2058"/>
            </a:xfrm>
            <a:prstGeom prst="rect">
              <a:avLst/>
            </a:prstGeom>
            <a:noFill/>
            <a:ln w="9525">
              <a:noFill/>
              <a:miter lim="800000"/>
              <a:headEnd/>
              <a:tailEnd/>
            </a:ln>
          </p:spPr>
        </p:pic>
        <p:sp>
          <p:nvSpPr>
            <p:cNvPr id="76817" name="AutoShape 16"/>
            <p:cNvSpPr>
              <a:spLocks noChangeArrowheads="1"/>
            </p:cNvSpPr>
            <p:nvPr/>
          </p:nvSpPr>
          <p:spPr bwMode="auto">
            <a:xfrm rot="-1783923">
              <a:off x="3643" y="1840"/>
              <a:ext cx="685" cy="320"/>
            </a:xfrm>
            <a:prstGeom prst="leftArrow">
              <a:avLst>
                <a:gd name="adj1" fmla="val 50000"/>
                <a:gd name="adj2" fmla="val 53516"/>
              </a:avLst>
            </a:prstGeom>
            <a:solidFill>
              <a:srgbClr val="F4FC4A"/>
            </a:solidFill>
            <a:ln w="9525">
              <a:solidFill>
                <a:schemeClr val="tx1"/>
              </a:solidFill>
              <a:miter lim="800000"/>
              <a:headEnd/>
              <a:tailEnd/>
            </a:ln>
          </p:spPr>
          <p:txBody>
            <a:bodyPr wrap="none" anchor="ctr"/>
            <a:lstStyle/>
            <a:p>
              <a:endParaRPr lang="en-US"/>
            </a:p>
          </p:txBody>
        </p:sp>
      </p:grpSp>
      <p:grpSp>
        <p:nvGrpSpPr>
          <p:cNvPr id="76808" name="Group 17"/>
          <p:cNvGrpSpPr>
            <a:grpSpLocks/>
          </p:cNvGrpSpPr>
          <p:nvPr/>
        </p:nvGrpSpPr>
        <p:grpSpPr bwMode="auto">
          <a:xfrm>
            <a:off x="2362200" y="708025"/>
            <a:ext cx="4435475" cy="587375"/>
            <a:chOff x="1536" y="209"/>
            <a:chExt cx="2794" cy="358"/>
          </a:xfrm>
        </p:grpSpPr>
        <p:sp>
          <p:nvSpPr>
            <p:cNvPr id="76812" name="Text Box 18"/>
            <p:cNvSpPr txBox="1">
              <a:spLocks noChangeArrowheads="1"/>
            </p:cNvSpPr>
            <p:nvPr/>
          </p:nvSpPr>
          <p:spPr bwMode="auto">
            <a:xfrm>
              <a:off x="1536" y="362"/>
              <a:ext cx="2794" cy="205"/>
            </a:xfrm>
            <a:prstGeom prst="rect">
              <a:avLst/>
            </a:prstGeom>
            <a:noFill/>
            <a:ln w="9525">
              <a:noFill/>
              <a:miter lim="800000"/>
              <a:headEnd/>
              <a:tailEnd/>
            </a:ln>
          </p:spPr>
          <p:txBody>
            <a:bodyPr wrap="none">
              <a:spAutoFit/>
            </a:bodyPr>
            <a:lstStyle/>
            <a:p>
              <a:r>
                <a:rPr lang="en-US" sz="1600"/>
                <a:t>X. Ji,  D. Mueller, A. Radyushkin (1994-1997)</a:t>
              </a:r>
              <a:endParaRPr lang="en-US" sz="1600" b="1"/>
            </a:p>
          </p:txBody>
        </p:sp>
        <p:sp>
          <p:nvSpPr>
            <p:cNvPr id="76813" name="Text Box 19"/>
            <p:cNvSpPr txBox="1">
              <a:spLocks noChangeArrowheads="1"/>
            </p:cNvSpPr>
            <p:nvPr/>
          </p:nvSpPr>
          <p:spPr bwMode="auto">
            <a:xfrm>
              <a:off x="2220" y="209"/>
              <a:ext cx="116" cy="279"/>
            </a:xfrm>
            <a:prstGeom prst="rect">
              <a:avLst/>
            </a:prstGeom>
            <a:noFill/>
            <a:ln w="9525">
              <a:noFill/>
              <a:miter lim="800000"/>
              <a:headEnd/>
              <a:tailEnd/>
            </a:ln>
          </p:spPr>
          <p:txBody>
            <a:bodyPr wrap="none">
              <a:spAutoFit/>
            </a:bodyPr>
            <a:lstStyle/>
            <a:p>
              <a:endParaRPr lang="en-US" b="1"/>
            </a:p>
          </p:txBody>
        </p:sp>
      </p:grpSp>
      <p:sp>
        <p:nvSpPr>
          <p:cNvPr id="76809" name="Text Box 20"/>
          <p:cNvSpPr txBox="1">
            <a:spLocks noChangeArrowheads="1"/>
          </p:cNvSpPr>
          <p:nvPr/>
        </p:nvSpPr>
        <p:spPr bwMode="auto">
          <a:xfrm>
            <a:off x="3048000" y="5103813"/>
            <a:ext cx="3254375" cy="915987"/>
          </a:xfrm>
          <a:prstGeom prst="rect">
            <a:avLst/>
          </a:prstGeom>
          <a:noFill/>
          <a:ln w="9525">
            <a:noFill/>
            <a:miter lim="800000"/>
            <a:headEnd/>
            <a:tailEnd/>
          </a:ln>
        </p:spPr>
        <p:txBody>
          <a:bodyPr wrap="none">
            <a:spAutoFit/>
          </a:bodyPr>
          <a:lstStyle/>
          <a:p>
            <a:r>
              <a:rPr lang="en-US">
                <a:solidFill>
                  <a:srgbClr val="FF0000"/>
                </a:solidFill>
              </a:rPr>
              <a:t>Correlated </a:t>
            </a:r>
            <a:r>
              <a:rPr lang="en-US"/>
              <a:t>quark momentum </a:t>
            </a:r>
          </a:p>
          <a:p>
            <a:r>
              <a:rPr lang="en-US"/>
              <a:t>and helicity distributions in </a:t>
            </a:r>
          </a:p>
          <a:p>
            <a:r>
              <a:rPr lang="en-US">
                <a:solidFill>
                  <a:srgbClr val="CC0099"/>
                </a:solidFill>
              </a:rPr>
              <a:t>transverse space</a:t>
            </a:r>
            <a:r>
              <a:rPr lang="en-US"/>
              <a:t> - </a:t>
            </a:r>
            <a:r>
              <a:rPr lang="en-US">
                <a:solidFill>
                  <a:srgbClr val="FF0000"/>
                </a:solidFill>
              </a:rPr>
              <a:t>GPDs</a:t>
            </a:r>
          </a:p>
        </p:txBody>
      </p:sp>
      <p:sp>
        <p:nvSpPr>
          <p:cNvPr id="18442" name="Text Box 20"/>
          <p:cNvSpPr txBox="1">
            <a:spLocks noChangeArrowheads="1"/>
          </p:cNvSpPr>
          <p:nvPr/>
        </p:nvSpPr>
        <p:spPr bwMode="auto">
          <a:xfrm>
            <a:off x="1295400" y="6096000"/>
            <a:ext cx="6629400" cy="646113"/>
          </a:xfrm>
          <a:prstGeom prst="rect">
            <a:avLst/>
          </a:prstGeom>
          <a:solidFill>
            <a:schemeClr val="bg1"/>
          </a:solidFill>
          <a:ln w="9525">
            <a:noFill/>
            <a:miter lim="800000"/>
            <a:headEnd/>
            <a:tailEnd/>
          </a:ln>
        </p:spPr>
        <p:txBody>
          <a:bodyPr>
            <a:spAutoFit/>
          </a:bodyPr>
          <a:lstStyle/>
          <a:p>
            <a:pPr algn="ctr"/>
            <a:r>
              <a:rPr lang="en-US"/>
              <a:t>Extend</a:t>
            </a:r>
            <a:r>
              <a:rPr lang="en-US">
                <a:solidFill>
                  <a:srgbClr val="FF0000"/>
                </a:solidFill>
              </a:rPr>
              <a:t> longitudinal </a:t>
            </a:r>
            <a:r>
              <a:rPr lang="en-US"/>
              <a:t>quark momentum &amp; helicity distributions to </a:t>
            </a:r>
            <a:r>
              <a:rPr lang="en-US">
                <a:solidFill>
                  <a:srgbClr val="CC0099"/>
                </a:solidFill>
              </a:rPr>
              <a:t>transverse momentum</a:t>
            </a:r>
            <a:r>
              <a:rPr lang="en-US"/>
              <a:t> distributions - </a:t>
            </a:r>
            <a:r>
              <a:rPr lang="en-US">
                <a:solidFill>
                  <a:srgbClr val="FF0000"/>
                </a:solidFill>
              </a:rPr>
              <a:t>TMDs</a:t>
            </a:r>
          </a:p>
        </p:txBody>
      </p:sp>
      <p:sp>
        <p:nvSpPr>
          <p:cNvPr id="23" name="TextBox 22"/>
          <p:cNvSpPr txBox="1">
            <a:spLocks noChangeArrowheads="1"/>
          </p:cNvSpPr>
          <p:nvPr/>
        </p:nvSpPr>
        <p:spPr bwMode="auto">
          <a:xfrm>
            <a:off x="239713" y="6259513"/>
            <a:ext cx="903287" cy="369887"/>
          </a:xfrm>
          <a:prstGeom prst="rect">
            <a:avLst/>
          </a:prstGeom>
          <a:noFill/>
          <a:ln w="9525">
            <a:noFill/>
            <a:miter lim="800000"/>
            <a:headEnd/>
            <a:tailEnd/>
          </a:ln>
        </p:spPr>
        <p:txBody>
          <a:bodyPr wrap="none">
            <a:spAutoFit/>
          </a:bodyPr>
          <a:lstStyle/>
          <a:p>
            <a:r>
              <a:rPr lang="en-US"/>
              <a:t>2000’s</a:t>
            </a:r>
          </a:p>
        </p:txBody>
      </p:sp>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1"/>
          <p:cNvPicPr>
            <a:picLocks noChangeAspect="1" noChangeArrowheads="1"/>
          </p:cNvPicPr>
          <p:nvPr/>
        </p:nvPicPr>
        <p:blipFill>
          <a:blip r:embed="rId2" cstate="print"/>
          <a:srcRect/>
          <a:stretch>
            <a:fillRect/>
          </a:stretch>
        </p:blipFill>
        <p:spPr bwMode="auto">
          <a:xfrm>
            <a:off x="76200" y="5455920"/>
            <a:ext cx="1638300" cy="1325880"/>
          </a:xfrm>
          <a:prstGeom prst="rect">
            <a:avLst/>
          </a:prstGeom>
          <a:noFill/>
          <a:ln w="9525">
            <a:noFill/>
            <a:miter lim="800000"/>
            <a:headEnd/>
            <a:tailEnd/>
          </a:ln>
        </p:spPr>
      </p:pic>
      <p:sp>
        <p:nvSpPr>
          <p:cNvPr id="70" name="TextBox 69"/>
          <p:cNvSpPr txBox="1"/>
          <p:nvPr/>
        </p:nvSpPr>
        <p:spPr>
          <a:xfrm>
            <a:off x="0" y="2535238"/>
            <a:ext cx="1455738" cy="1323975"/>
          </a:xfrm>
          <a:prstGeom prst="rect">
            <a:avLst/>
          </a:prstGeom>
          <a:noFill/>
        </p:spPr>
        <p:txBody>
          <a:bodyPr>
            <a:spAutoFit/>
          </a:bodyPr>
          <a:lstStyle/>
          <a:p>
            <a:pPr algn="ctr">
              <a:defRPr/>
            </a:pPr>
            <a:r>
              <a:rPr lang="en-US" sz="1600" dirty="0">
                <a:latin typeface="+mn-lt"/>
                <a:cs typeface="Arial" pitchFamily="34" charset="0"/>
              </a:rPr>
              <a:t>Transverse-Momentum Dependent Parton Distributions</a:t>
            </a:r>
          </a:p>
        </p:txBody>
      </p:sp>
      <p:sp>
        <p:nvSpPr>
          <p:cNvPr id="69" name="TextBox 68"/>
          <p:cNvSpPr txBox="1"/>
          <p:nvPr/>
        </p:nvSpPr>
        <p:spPr>
          <a:xfrm>
            <a:off x="7496175" y="2820988"/>
            <a:ext cx="1454150" cy="830262"/>
          </a:xfrm>
          <a:prstGeom prst="rect">
            <a:avLst/>
          </a:prstGeom>
          <a:noFill/>
        </p:spPr>
        <p:txBody>
          <a:bodyPr>
            <a:spAutoFit/>
          </a:bodyPr>
          <a:lstStyle/>
          <a:p>
            <a:pPr algn="ctr">
              <a:defRPr/>
            </a:pPr>
            <a:r>
              <a:rPr lang="en-US" sz="1600" dirty="0">
                <a:latin typeface="+mn-lt"/>
                <a:cs typeface="Arial" pitchFamily="34" charset="0"/>
              </a:rPr>
              <a:t>Generalized Parton  Distributions</a:t>
            </a:r>
          </a:p>
        </p:txBody>
      </p:sp>
      <p:sp>
        <p:nvSpPr>
          <p:cNvPr id="25604" name="Text Box 7"/>
          <p:cNvSpPr txBox="1">
            <a:spLocks noChangeArrowheads="1"/>
          </p:cNvSpPr>
          <p:nvPr/>
        </p:nvSpPr>
        <p:spPr bwMode="auto">
          <a:xfrm>
            <a:off x="3249613" y="4837113"/>
            <a:ext cx="1022350" cy="954087"/>
          </a:xfrm>
          <a:prstGeom prst="rect">
            <a:avLst/>
          </a:prstGeom>
          <a:noFill/>
          <a:ln w="9525">
            <a:solidFill>
              <a:schemeClr val="tx1"/>
            </a:solidFill>
            <a:miter lim="800000"/>
            <a:headEnd/>
            <a:tailEnd/>
          </a:ln>
        </p:spPr>
        <p:txBody>
          <a:bodyPr wrap="none">
            <a:spAutoFit/>
          </a:bodyPr>
          <a:lstStyle/>
          <a:p>
            <a:pPr algn="ctr"/>
            <a:r>
              <a:rPr lang="en-US" sz="3200">
                <a:solidFill>
                  <a:schemeClr val="accent2"/>
                </a:solidFill>
              </a:rPr>
              <a:t>u(x)</a:t>
            </a:r>
            <a:endParaRPr lang="en-US">
              <a:solidFill>
                <a:schemeClr val="accent2"/>
              </a:solidFill>
            </a:endParaRPr>
          </a:p>
          <a:p>
            <a:pPr algn="ctr"/>
            <a:r>
              <a:rPr lang="en-US">
                <a:solidFill>
                  <a:srgbClr val="009900"/>
                </a:solidFill>
                <a:latin typeface="Symbol" pitchFamily="18" charset="2"/>
              </a:rPr>
              <a:t>D</a:t>
            </a:r>
            <a:r>
              <a:rPr lang="en-US">
                <a:solidFill>
                  <a:srgbClr val="009900"/>
                </a:solidFill>
              </a:rPr>
              <a:t>u</a:t>
            </a:r>
            <a:r>
              <a:rPr lang="en-US"/>
              <a:t>, </a:t>
            </a:r>
            <a:r>
              <a:rPr lang="en-US">
                <a:solidFill>
                  <a:srgbClr val="E00000"/>
                </a:solidFill>
                <a:latin typeface="Symbol" pitchFamily="18" charset="2"/>
              </a:rPr>
              <a:t>d</a:t>
            </a:r>
            <a:r>
              <a:rPr lang="en-US">
                <a:solidFill>
                  <a:srgbClr val="E00000"/>
                </a:solidFill>
              </a:rPr>
              <a:t>u</a:t>
            </a:r>
          </a:p>
        </p:txBody>
      </p:sp>
      <p:sp>
        <p:nvSpPr>
          <p:cNvPr id="25605" name="Text Box 8"/>
          <p:cNvSpPr txBox="1">
            <a:spLocks noChangeArrowheads="1"/>
          </p:cNvSpPr>
          <p:nvPr/>
        </p:nvSpPr>
        <p:spPr bwMode="auto">
          <a:xfrm>
            <a:off x="5534025" y="4837113"/>
            <a:ext cx="1662113" cy="954087"/>
          </a:xfrm>
          <a:prstGeom prst="rect">
            <a:avLst/>
          </a:prstGeom>
          <a:noFill/>
          <a:ln w="9525">
            <a:solidFill>
              <a:schemeClr val="tx1"/>
            </a:solidFill>
            <a:miter lim="800000"/>
            <a:headEnd/>
            <a:tailEnd/>
          </a:ln>
        </p:spPr>
        <p:txBody>
          <a:bodyPr wrap="none">
            <a:spAutoFit/>
          </a:bodyPr>
          <a:lstStyle/>
          <a:p>
            <a:pPr algn="ctr"/>
            <a:r>
              <a:rPr lang="en-US" sz="3200"/>
              <a:t>F</a:t>
            </a:r>
            <a:r>
              <a:rPr lang="en-US" sz="3200" baseline="-25000"/>
              <a:t>1</a:t>
            </a:r>
            <a:r>
              <a:rPr lang="en-US" sz="3200" baseline="30000"/>
              <a:t>u</a:t>
            </a:r>
            <a:r>
              <a:rPr lang="en-US" sz="3200"/>
              <a:t>(t)</a:t>
            </a:r>
          </a:p>
          <a:p>
            <a:pPr algn="ctr"/>
            <a:r>
              <a:rPr lang="en-US"/>
              <a:t>F</a:t>
            </a:r>
            <a:r>
              <a:rPr lang="en-US" baseline="-25000"/>
              <a:t>2</a:t>
            </a:r>
            <a:r>
              <a:rPr lang="en-US" baseline="30000"/>
              <a:t>u</a:t>
            </a:r>
            <a:r>
              <a:rPr lang="en-US"/>
              <a:t>,G</a:t>
            </a:r>
            <a:r>
              <a:rPr lang="en-US" baseline="-25000"/>
              <a:t>A</a:t>
            </a:r>
            <a:r>
              <a:rPr lang="en-US" baseline="30000"/>
              <a:t>u</a:t>
            </a:r>
            <a:r>
              <a:rPr lang="en-US"/>
              <a:t>,G</a:t>
            </a:r>
            <a:r>
              <a:rPr lang="en-US" baseline="-25000"/>
              <a:t>P</a:t>
            </a:r>
            <a:r>
              <a:rPr lang="en-US" baseline="30000"/>
              <a:t>u</a:t>
            </a:r>
          </a:p>
        </p:txBody>
      </p:sp>
      <p:sp>
        <p:nvSpPr>
          <p:cNvPr id="25606" name="Text Box 12"/>
          <p:cNvSpPr txBox="1">
            <a:spLocks noChangeArrowheads="1"/>
          </p:cNvSpPr>
          <p:nvPr/>
        </p:nvSpPr>
        <p:spPr bwMode="auto">
          <a:xfrm>
            <a:off x="1689100" y="4846638"/>
            <a:ext cx="1058863" cy="954087"/>
          </a:xfrm>
          <a:prstGeom prst="rect">
            <a:avLst/>
          </a:prstGeom>
          <a:noFill/>
          <a:ln w="9525">
            <a:solidFill>
              <a:schemeClr val="tx1"/>
            </a:solidFill>
            <a:miter lim="800000"/>
            <a:headEnd/>
            <a:tailEnd/>
          </a:ln>
        </p:spPr>
        <p:txBody>
          <a:bodyPr wrap="none">
            <a:spAutoFit/>
          </a:bodyPr>
          <a:lstStyle/>
          <a:p>
            <a:pPr algn="ctr"/>
            <a:r>
              <a:rPr lang="en-US" sz="3200" dirty="0">
                <a:solidFill>
                  <a:schemeClr val="accent2"/>
                </a:solidFill>
              </a:rPr>
              <a:t>f</a:t>
            </a:r>
            <a:r>
              <a:rPr lang="en-US" sz="3200" baseline="-25000" dirty="0">
                <a:solidFill>
                  <a:schemeClr val="accent2"/>
                </a:solidFill>
              </a:rPr>
              <a:t>1</a:t>
            </a:r>
            <a:r>
              <a:rPr lang="en-US" sz="3200" dirty="0">
                <a:solidFill>
                  <a:schemeClr val="accent2"/>
                </a:solidFill>
              </a:rPr>
              <a:t>(x)</a:t>
            </a:r>
          </a:p>
          <a:p>
            <a:pPr algn="ctr"/>
            <a:r>
              <a:rPr lang="en-US" dirty="0">
                <a:solidFill>
                  <a:srgbClr val="009900"/>
                </a:solidFill>
              </a:rPr>
              <a:t>g</a:t>
            </a:r>
            <a:r>
              <a:rPr lang="en-US" baseline="-25000" dirty="0">
                <a:solidFill>
                  <a:srgbClr val="009900"/>
                </a:solidFill>
              </a:rPr>
              <a:t>1</a:t>
            </a:r>
            <a:r>
              <a:rPr lang="en-US" dirty="0"/>
              <a:t>, </a:t>
            </a:r>
            <a:r>
              <a:rPr lang="en-US" dirty="0">
                <a:solidFill>
                  <a:srgbClr val="E00000"/>
                </a:solidFill>
              </a:rPr>
              <a:t>h</a:t>
            </a:r>
            <a:r>
              <a:rPr lang="en-US" baseline="-25000" dirty="0">
                <a:solidFill>
                  <a:srgbClr val="E00000"/>
                </a:solidFill>
              </a:rPr>
              <a:t>1</a:t>
            </a:r>
          </a:p>
        </p:txBody>
      </p:sp>
      <p:sp>
        <p:nvSpPr>
          <p:cNvPr id="30757" name="Text Box 18"/>
          <p:cNvSpPr txBox="1">
            <a:spLocks noChangeArrowheads="1"/>
          </p:cNvSpPr>
          <p:nvPr/>
        </p:nvSpPr>
        <p:spPr bwMode="auto">
          <a:xfrm>
            <a:off x="2743200" y="5883275"/>
            <a:ext cx="2241550" cy="369888"/>
          </a:xfrm>
          <a:prstGeom prst="rect">
            <a:avLst/>
          </a:prstGeom>
          <a:noFill/>
          <a:ln w="9525">
            <a:noFill/>
            <a:miter lim="800000"/>
            <a:headEnd/>
            <a:tailEnd/>
          </a:ln>
        </p:spPr>
        <p:txBody>
          <a:bodyPr>
            <a:spAutoFit/>
          </a:bodyPr>
          <a:lstStyle/>
          <a:p>
            <a:pPr algn="ctr">
              <a:defRPr/>
            </a:pPr>
            <a:r>
              <a:rPr lang="en-US" sz="1800" dirty="0">
                <a:latin typeface="+mn-lt"/>
                <a:cs typeface="Arial" pitchFamily="34" charset="0"/>
              </a:rPr>
              <a:t>Parton Distributions</a:t>
            </a:r>
          </a:p>
        </p:txBody>
      </p:sp>
      <p:sp>
        <p:nvSpPr>
          <p:cNvPr id="30758" name="Text Box 19"/>
          <p:cNvSpPr txBox="1">
            <a:spLocks noChangeArrowheads="1"/>
          </p:cNvSpPr>
          <p:nvPr/>
        </p:nvSpPr>
        <p:spPr bwMode="auto">
          <a:xfrm>
            <a:off x="5181600" y="5883275"/>
            <a:ext cx="2225675" cy="369888"/>
          </a:xfrm>
          <a:prstGeom prst="rect">
            <a:avLst/>
          </a:prstGeom>
          <a:noFill/>
          <a:ln w="9525">
            <a:noFill/>
            <a:miter lim="800000"/>
            <a:headEnd/>
            <a:tailEnd/>
          </a:ln>
        </p:spPr>
        <p:txBody>
          <a:bodyPr>
            <a:spAutoFit/>
          </a:bodyPr>
          <a:lstStyle/>
          <a:p>
            <a:pPr algn="ctr">
              <a:defRPr/>
            </a:pPr>
            <a:r>
              <a:rPr lang="en-US" sz="1800" dirty="0">
                <a:latin typeface="+mn-lt"/>
                <a:cs typeface="Arial" pitchFamily="34" charset="0"/>
              </a:rPr>
              <a:t>Form Factors</a:t>
            </a:r>
          </a:p>
        </p:txBody>
      </p:sp>
      <p:sp>
        <p:nvSpPr>
          <p:cNvPr id="30759" name="Line 34"/>
          <p:cNvSpPr>
            <a:spLocks noChangeShapeType="1"/>
          </p:cNvSpPr>
          <p:nvPr/>
        </p:nvSpPr>
        <p:spPr bwMode="auto">
          <a:xfrm>
            <a:off x="2209800" y="3962400"/>
            <a:ext cx="0" cy="838200"/>
          </a:xfrm>
          <a:prstGeom prst="line">
            <a:avLst/>
          </a:prstGeom>
          <a:noFill/>
          <a:ln w="76200">
            <a:solidFill>
              <a:schemeClr val="tx1"/>
            </a:solidFill>
            <a:round/>
            <a:headEnd/>
            <a:tailEnd type="triangle" w="med" len="med"/>
          </a:ln>
        </p:spPr>
        <p:txBody>
          <a:bodyPr/>
          <a:lstStyle/>
          <a:p>
            <a:endParaRPr lang="en-US"/>
          </a:p>
        </p:txBody>
      </p:sp>
      <p:sp>
        <p:nvSpPr>
          <p:cNvPr id="25610" name="Line 35"/>
          <p:cNvSpPr>
            <a:spLocks noChangeShapeType="1"/>
          </p:cNvSpPr>
          <p:nvPr/>
        </p:nvSpPr>
        <p:spPr bwMode="auto">
          <a:xfrm>
            <a:off x="2743200" y="5334000"/>
            <a:ext cx="533400" cy="0"/>
          </a:xfrm>
          <a:prstGeom prst="line">
            <a:avLst/>
          </a:prstGeom>
          <a:noFill/>
          <a:ln w="76200">
            <a:solidFill>
              <a:schemeClr val="tx1"/>
            </a:solidFill>
            <a:round/>
            <a:headEnd/>
            <a:tailEnd type="triangle" w="med" len="med"/>
          </a:ln>
        </p:spPr>
        <p:txBody>
          <a:bodyPr/>
          <a:lstStyle/>
          <a:p>
            <a:endParaRPr lang="en-US"/>
          </a:p>
        </p:txBody>
      </p:sp>
      <p:sp>
        <p:nvSpPr>
          <p:cNvPr id="30761" name="Text Box 36"/>
          <p:cNvSpPr txBox="1">
            <a:spLocks noChangeArrowheads="1"/>
          </p:cNvSpPr>
          <p:nvPr/>
        </p:nvSpPr>
        <p:spPr bwMode="auto">
          <a:xfrm rot="5400000">
            <a:off x="2119312" y="4100513"/>
            <a:ext cx="790575" cy="457200"/>
          </a:xfrm>
          <a:prstGeom prst="rect">
            <a:avLst/>
          </a:prstGeom>
          <a:noFill/>
          <a:ln w="9525">
            <a:noFill/>
            <a:miter lim="800000"/>
            <a:headEnd/>
            <a:tailEnd/>
          </a:ln>
        </p:spPr>
        <p:txBody>
          <a:bodyPr wrap="none">
            <a:spAutoFit/>
          </a:bodyPr>
          <a:lstStyle/>
          <a:p>
            <a:r>
              <a:rPr lang="en-US"/>
              <a:t>d</a:t>
            </a:r>
            <a:r>
              <a:rPr lang="en-US" baseline="30000"/>
              <a:t>2</a:t>
            </a:r>
            <a:r>
              <a:rPr lang="en-US"/>
              <a:t>k</a:t>
            </a:r>
            <a:r>
              <a:rPr lang="en-US" baseline="-25000"/>
              <a:t>T</a:t>
            </a:r>
          </a:p>
        </p:txBody>
      </p:sp>
      <p:sp>
        <p:nvSpPr>
          <p:cNvPr id="25612" name="Line 38"/>
          <p:cNvSpPr>
            <a:spLocks noChangeShapeType="1"/>
          </p:cNvSpPr>
          <p:nvPr/>
        </p:nvSpPr>
        <p:spPr bwMode="auto">
          <a:xfrm>
            <a:off x="6400800" y="3810000"/>
            <a:ext cx="0" cy="990600"/>
          </a:xfrm>
          <a:prstGeom prst="line">
            <a:avLst/>
          </a:prstGeom>
          <a:noFill/>
          <a:ln w="76200">
            <a:solidFill>
              <a:schemeClr val="tx1"/>
            </a:solidFill>
            <a:round/>
            <a:headEnd/>
            <a:tailEnd type="triangle" w="med" len="med"/>
          </a:ln>
        </p:spPr>
        <p:txBody>
          <a:bodyPr/>
          <a:lstStyle/>
          <a:p>
            <a:endParaRPr lang="en-US"/>
          </a:p>
        </p:txBody>
      </p:sp>
      <p:sp>
        <p:nvSpPr>
          <p:cNvPr id="25613" name="Text Box 39"/>
          <p:cNvSpPr txBox="1">
            <a:spLocks noChangeArrowheads="1"/>
          </p:cNvSpPr>
          <p:nvPr/>
        </p:nvSpPr>
        <p:spPr bwMode="auto">
          <a:xfrm rot="5400000">
            <a:off x="6357937" y="4008438"/>
            <a:ext cx="542925" cy="457200"/>
          </a:xfrm>
          <a:prstGeom prst="rect">
            <a:avLst/>
          </a:prstGeom>
          <a:noFill/>
          <a:ln w="9525">
            <a:noFill/>
            <a:miter lim="800000"/>
            <a:headEnd/>
            <a:tailEnd/>
          </a:ln>
        </p:spPr>
        <p:txBody>
          <a:bodyPr wrap="none">
            <a:spAutoFit/>
          </a:bodyPr>
          <a:lstStyle/>
          <a:p>
            <a:r>
              <a:rPr lang="en-US"/>
              <a:t>dx</a:t>
            </a:r>
          </a:p>
        </p:txBody>
      </p:sp>
      <p:sp>
        <p:nvSpPr>
          <p:cNvPr id="25614" name="Line 40"/>
          <p:cNvSpPr>
            <a:spLocks noChangeShapeType="1"/>
          </p:cNvSpPr>
          <p:nvPr/>
        </p:nvSpPr>
        <p:spPr bwMode="auto">
          <a:xfrm flipH="1">
            <a:off x="2743200" y="3810000"/>
            <a:ext cx="2895600" cy="914400"/>
          </a:xfrm>
          <a:prstGeom prst="line">
            <a:avLst/>
          </a:prstGeom>
          <a:noFill/>
          <a:ln w="38100">
            <a:solidFill>
              <a:schemeClr val="tx1"/>
            </a:solidFill>
            <a:round/>
            <a:headEnd/>
            <a:tailEnd type="triangle" w="med" len="med"/>
          </a:ln>
        </p:spPr>
        <p:txBody>
          <a:bodyPr/>
          <a:lstStyle/>
          <a:p>
            <a:endParaRPr lang="en-US"/>
          </a:p>
        </p:txBody>
      </p:sp>
      <p:sp>
        <p:nvSpPr>
          <p:cNvPr id="25615" name="Text Box 41"/>
          <p:cNvSpPr txBox="1">
            <a:spLocks noChangeArrowheads="1"/>
          </p:cNvSpPr>
          <p:nvPr/>
        </p:nvSpPr>
        <p:spPr bwMode="auto">
          <a:xfrm rot="-1080000">
            <a:off x="4094163" y="4038600"/>
            <a:ext cx="1697037" cy="457200"/>
          </a:xfrm>
          <a:prstGeom prst="rect">
            <a:avLst/>
          </a:prstGeom>
          <a:noFill/>
          <a:ln w="9525">
            <a:noFill/>
            <a:miter lim="800000"/>
            <a:headEnd/>
            <a:tailEnd/>
          </a:ln>
        </p:spPr>
        <p:txBody>
          <a:bodyPr wrap="none">
            <a:spAutoFit/>
          </a:bodyPr>
          <a:lstStyle/>
          <a:p>
            <a:r>
              <a:rPr lang="en-US">
                <a:latin typeface="Symbol" pitchFamily="18" charset="2"/>
              </a:rPr>
              <a:t>x</a:t>
            </a:r>
            <a:r>
              <a:rPr lang="en-US"/>
              <a:t> = 0, t = 0</a:t>
            </a:r>
          </a:p>
        </p:txBody>
      </p:sp>
      <p:sp>
        <p:nvSpPr>
          <p:cNvPr id="30724" name="Text Box 4"/>
          <p:cNvSpPr txBox="1">
            <a:spLocks noChangeArrowheads="1"/>
          </p:cNvSpPr>
          <p:nvPr/>
        </p:nvSpPr>
        <p:spPr bwMode="auto">
          <a:xfrm>
            <a:off x="3563938" y="100013"/>
            <a:ext cx="1811337" cy="584200"/>
          </a:xfrm>
          <a:prstGeom prst="rect">
            <a:avLst/>
          </a:prstGeom>
          <a:noFill/>
          <a:ln w="9525">
            <a:noFill/>
            <a:miter lim="800000"/>
            <a:headEnd/>
            <a:tailEnd/>
          </a:ln>
        </p:spPr>
        <p:txBody>
          <a:bodyPr wrap="none">
            <a:spAutoFit/>
          </a:bodyPr>
          <a:lstStyle/>
          <a:p>
            <a:pPr>
              <a:defRPr/>
            </a:pPr>
            <a:r>
              <a:rPr lang="en-US" sz="3200" dirty="0">
                <a:latin typeface="+mn-lt"/>
                <a:cs typeface="Arial" pitchFamily="34" charset="0"/>
              </a:rPr>
              <a:t>W</a:t>
            </a:r>
            <a:r>
              <a:rPr lang="en-US" sz="3200" baseline="30000" dirty="0">
                <a:latin typeface="+mn-lt"/>
                <a:cs typeface="Arial" pitchFamily="34" charset="0"/>
              </a:rPr>
              <a:t>u</a:t>
            </a:r>
            <a:r>
              <a:rPr lang="en-US" sz="3200" dirty="0">
                <a:latin typeface="+mn-lt"/>
                <a:cs typeface="Arial" pitchFamily="34" charset="0"/>
              </a:rPr>
              <a:t>(</a:t>
            </a:r>
            <a:r>
              <a:rPr lang="en-US" sz="3200" dirty="0" err="1">
                <a:latin typeface="+mn-lt"/>
                <a:cs typeface="Arial" pitchFamily="34" charset="0"/>
              </a:rPr>
              <a:t>x,</a:t>
            </a:r>
            <a:r>
              <a:rPr lang="en-US" sz="3200" b="1" dirty="0" err="1">
                <a:latin typeface="+mn-lt"/>
                <a:cs typeface="Arial" pitchFamily="34" charset="0"/>
              </a:rPr>
              <a:t>k</a:t>
            </a:r>
            <a:r>
              <a:rPr lang="en-US" sz="3200" dirty="0" err="1">
                <a:latin typeface="+mn-lt"/>
                <a:cs typeface="Arial" pitchFamily="34" charset="0"/>
              </a:rPr>
              <a:t>,</a:t>
            </a:r>
            <a:r>
              <a:rPr lang="en-US" sz="3200" b="1" dirty="0" err="1">
                <a:latin typeface="+mn-lt"/>
                <a:cs typeface="Arial" pitchFamily="34" charset="0"/>
              </a:rPr>
              <a:t>r</a:t>
            </a:r>
            <a:r>
              <a:rPr lang="en-US" sz="3200" dirty="0">
                <a:latin typeface="+mn-lt"/>
                <a:cs typeface="Arial" pitchFamily="34" charset="0"/>
              </a:rPr>
              <a:t>)</a:t>
            </a:r>
          </a:p>
        </p:txBody>
      </p:sp>
      <p:grpSp>
        <p:nvGrpSpPr>
          <p:cNvPr id="2" name="Group 51"/>
          <p:cNvGrpSpPr>
            <a:grpSpLocks/>
          </p:cNvGrpSpPr>
          <p:nvPr/>
        </p:nvGrpSpPr>
        <p:grpSpPr bwMode="auto">
          <a:xfrm>
            <a:off x="4724400" y="884238"/>
            <a:ext cx="4227513" cy="2860675"/>
            <a:chOff x="2976" y="557"/>
            <a:chExt cx="2663" cy="1802"/>
          </a:xfrm>
        </p:grpSpPr>
        <p:grpSp>
          <p:nvGrpSpPr>
            <p:cNvPr id="3" name="Group 17"/>
            <p:cNvGrpSpPr>
              <a:grpSpLocks/>
            </p:cNvGrpSpPr>
            <p:nvPr/>
          </p:nvGrpSpPr>
          <p:grpSpPr bwMode="auto">
            <a:xfrm>
              <a:off x="3160" y="1680"/>
              <a:ext cx="1550" cy="679"/>
              <a:chOff x="3297" y="1312"/>
              <a:chExt cx="1550" cy="679"/>
            </a:xfrm>
          </p:grpSpPr>
          <p:sp>
            <p:nvSpPr>
              <p:cNvPr id="25655" name="Text Box 6"/>
              <p:cNvSpPr txBox="1">
                <a:spLocks noChangeArrowheads="1"/>
              </p:cNvSpPr>
              <p:nvPr/>
            </p:nvSpPr>
            <p:spPr bwMode="auto">
              <a:xfrm>
                <a:off x="3297" y="1312"/>
                <a:ext cx="1550" cy="679"/>
              </a:xfrm>
              <a:prstGeom prst="rect">
                <a:avLst/>
              </a:prstGeom>
              <a:solidFill>
                <a:srgbClr val="F2F296"/>
              </a:solidFill>
              <a:ln w="9525">
                <a:noFill/>
                <a:miter lim="800000"/>
                <a:headEnd/>
                <a:tailEnd/>
              </a:ln>
            </p:spPr>
            <p:txBody>
              <a:bodyPr wrap="none">
                <a:spAutoFit/>
              </a:bodyPr>
              <a:lstStyle/>
              <a:p>
                <a:pPr algn="ctr"/>
                <a:r>
                  <a:rPr lang="en-US" sz="3200" dirty="0" err="1"/>
                  <a:t>GPD</a:t>
                </a:r>
                <a:r>
                  <a:rPr lang="en-US" sz="3200" baseline="30000" dirty="0" err="1"/>
                  <a:t>u</a:t>
                </a:r>
                <a:r>
                  <a:rPr lang="en-US" sz="3200" dirty="0"/>
                  <a:t>(</a:t>
                </a:r>
                <a:r>
                  <a:rPr lang="en-US" sz="3200" dirty="0" err="1"/>
                  <a:t>x,</a:t>
                </a:r>
                <a:r>
                  <a:rPr lang="en-US" sz="3200" dirty="0" err="1">
                    <a:latin typeface="Symbol" pitchFamily="18" charset="2"/>
                  </a:rPr>
                  <a:t>x</a:t>
                </a:r>
                <a:r>
                  <a:rPr lang="en-US" sz="3200" dirty="0" err="1"/>
                  <a:t>,t</a:t>
                </a:r>
                <a:r>
                  <a:rPr lang="en-US" sz="3200" dirty="0"/>
                  <a:t>)</a:t>
                </a:r>
              </a:p>
              <a:p>
                <a:pPr algn="ctr"/>
                <a:r>
                  <a:rPr lang="en-US" sz="3200" dirty="0"/>
                  <a:t> </a:t>
                </a:r>
                <a:r>
                  <a:rPr lang="en-US" dirty="0" err="1">
                    <a:solidFill>
                      <a:schemeClr val="accent2"/>
                    </a:solidFill>
                  </a:rPr>
                  <a:t>H</a:t>
                </a:r>
                <a:r>
                  <a:rPr lang="en-US" baseline="30000" dirty="0" err="1">
                    <a:solidFill>
                      <a:schemeClr val="accent2"/>
                    </a:solidFill>
                  </a:rPr>
                  <a:t>u</a:t>
                </a:r>
                <a:r>
                  <a:rPr lang="en-US" dirty="0"/>
                  <a:t>, </a:t>
                </a:r>
                <a:r>
                  <a:rPr lang="en-US" dirty="0" err="1">
                    <a:solidFill>
                      <a:schemeClr val="accent2"/>
                    </a:solidFill>
                  </a:rPr>
                  <a:t>E</a:t>
                </a:r>
                <a:r>
                  <a:rPr lang="en-US" baseline="30000" dirty="0" err="1">
                    <a:solidFill>
                      <a:schemeClr val="accent2"/>
                    </a:solidFill>
                  </a:rPr>
                  <a:t>u</a:t>
                </a:r>
                <a:r>
                  <a:rPr lang="en-US" dirty="0"/>
                  <a:t>, </a:t>
                </a:r>
                <a:r>
                  <a:rPr lang="en-US" dirty="0" err="1">
                    <a:solidFill>
                      <a:srgbClr val="009900"/>
                    </a:solidFill>
                  </a:rPr>
                  <a:t>H</a:t>
                </a:r>
                <a:r>
                  <a:rPr lang="en-US" baseline="30000" dirty="0" err="1">
                    <a:solidFill>
                      <a:srgbClr val="009900"/>
                    </a:solidFill>
                  </a:rPr>
                  <a:t>u</a:t>
                </a:r>
                <a:r>
                  <a:rPr lang="en-US" dirty="0"/>
                  <a:t>, </a:t>
                </a:r>
                <a:r>
                  <a:rPr lang="en-US" dirty="0" err="1">
                    <a:solidFill>
                      <a:srgbClr val="009900"/>
                    </a:solidFill>
                  </a:rPr>
                  <a:t>E</a:t>
                </a:r>
                <a:r>
                  <a:rPr lang="en-US" baseline="30000" dirty="0" err="1">
                    <a:solidFill>
                      <a:srgbClr val="009900"/>
                    </a:solidFill>
                  </a:rPr>
                  <a:t>u</a:t>
                </a:r>
                <a:r>
                  <a:rPr lang="en-US" dirty="0">
                    <a:solidFill>
                      <a:srgbClr val="009900"/>
                    </a:solidFill>
                  </a:rPr>
                  <a:t> </a:t>
                </a:r>
                <a:r>
                  <a:rPr lang="en-US" dirty="0" smtClean="0">
                    <a:solidFill>
                      <a:srgbClr val="FF0000"/>
                    </a:solidFill>
                  </a:rPr>
                  <a:t>+ 4“</a:t>
                </a:r>
                <a:r>
                  <a:rPr lang="en-US" baseline="-25000" dirty="0" smtClean="0">
                    <a:solidFill>
                      <a:srgbClr val="FF0000"/>
                    </a:solidFill>
                  </a:rPr>
                  <a:t>T</a:t>
                </a:r>
                <a:r>
                  <a:rPr lang="en-US" dirty="0" smtClean="0">
                    <a:solidFill>
                      <a:srgbClr val="FF0000"/>
                    </a:solidFill>
                  </a:rPr>
                  <a:t>”s</a:t>
                </a:r>
                <a:endParaRPr lang="en-US" baseline="30000" dirty="0">
                  <a:solidFill>
                    <a:srgbClr val="FF0000"/>
                  </a:solidFill>
                </a:endParaRPr>
              </a:p>
            </p:txBody>
          </p:sp>
          <p:sp>
            <p:nvSpPr>
              <p:cNvPr id="25656" name="Text Box 10"/>
              <p:cNvSpPr txBox="1">
                <a:spLocks noChangeArrowheads="1"/>
              </p:cNvSpPr>
              <p:nvPr/>
            </p:nvSpPr>
            <p:spPr bwMode="auto">
              <a:xfrm>
                <a:off x="4073" y="1600"/>
                <a:ext cx="231" cy="288"/>
              </a:xfrm>
              <a:prstGeom prst="rect">
                <a:avLst/>
              </a:prstGeom>
              <a:noFill/>
              <a:ln w="9525">
                <a:noFill/>
                <a:miter lim="800000"/>
                <a:headEnd/>
                <a:tailEnd/>
              </a:ln>
            </p:spPr>
            <p:txBody>
              <a:bodyPr wrap="none">
                <a:spAutoFit/>
              </a:bodyPr>
              <a:lstStyle/>
              <a:p>
                <a:r>
                  <a:rPr lang="en-US" dirty="0">
                    <a:solidFill>
                      <a:srgbClr val="009900"/>
                    </a:solidFill>
                  </a:rPr>
                  <a:t>~</a:t>
                </a:r>
              </a:p>
            </p:txBody>
          </p:sp>
          <p:sp>
            <p:nvSpPr>
              <p:cNvPr id="25657" name="Text Box 15"/>
              <p:cNvSpPr txBox="1">
                <a:spLocks noChangeArrowheads="1"/>
              </p:cNvSpPr>
              <p:nvPr/>
            </p:nvSpPr>
            <p:spPr bwMode="auto">
              <a:xfrm>
                <a:off x="3833" y="1600"/>
                <a:ext cx="231" cy="288"/>
              </a:xfrm>
              <a:prstGeom prst="rect">
                <a:avLst/>
              </a:prstGeom>
              <a:noFill/>
              <a:ln w="9525">
                <a:noFill/>
                <a:miter lim="800000"/>
                <a:headEnd/>
                <a:tailEnd/>
              </a:ln>
            </p:spPr>
            <p:txBody>
              <a:bodyPr wrap="none">
                <a:spAutoFit/>
              </a:bodyPr>
              <a:lstStyle/>
              <a:p>
                <a:r>
                  <a:rPr lang="en-US" dirty="0">
                    <a:solidFill>
                      <a:srgbClr val="009900"/>
                    </a:solidFill>
                  </a:rPr>
                  <a:t>~</a:t>
                </a:r>
              </a:p>
            </p:txBody>
          </p:sp>
        </p:grpSp>
        <p:grpSp>
          <p:nvGrpSpPr>
            <p:cNvPr id="4" name="Group 29"/>
            <p:cNvGrpSpPr>
              <a:grpSpLocks/>
            </p:cNvGrpSpPr>
            <p:nvPr/>
          </p:nvGrpSpPr>
          <p:grpSpPr bwMode="auto">
            <a:xfrm>
              <a:off x="4320" y="557"/>
              <a:ext cx="1319" cy="883"/>
              <a:chOff x="4320" y="557"/>
              <a:chExt cx="1319" cy="883"/>
            </a:xfrm>
          </p:grpSpPr>
          <p:pic>
            <p:nvPicPr>
              <p:cNvPr id="25650" name="Picture 14" descr="handbag"/>
              <p:cNvPicPr>
                <a:picLocks noChangeAspect="1" noChangeArrowheads="1"/>
              </p:cNvPicPr>
              <p:nvPr/>
            </p:nvPicPr>
            <p:blipFill>
              <a:blip r:embed="rId3" cstate="print"/>
              <a:srcRect r="14558"/>
              <a:stretch>
                <a:fillRect/>
              </a:stretch>
            </p:blipFill>
            <p:spPr bwMode="auto">
              <a:xfrm>
                <a:off x="4320" y="557"/>
                <a:ext cx="1148" cy="883"/>
              </a:xfrm>
              <a:prstGeom prst="rect">
                <a:avLst/>
              </a:prstGeom>
              <a:noFill/>
              <a:ln w="9525">
                <a:noFill/>
                <a:miter lim="800000"/>
                <a:headEnd/>
                <a:tailEnd/>
              </a:ln>
            </p:spPr>
          </p:pic>
          <p:sp>
            <p:nvSpPr>
              <p:cNvPr id="25651" name="Text Box 21"/>
              <p:cNvSpPr txBox="1">
                <a:spLocks noChangeArrowheads="1"/>
              </p:cNvSpPr>
              <p:nvPr/>
            </p:nvSpPr>
            <p:spPr bwMode="auto">
              <a:xfrm>
                <a:off x="4320" y="960"/>
                <a:ext cx="184" cy="212"/>
              </a:xfrm>
              <a:prstGeom prst="rect">
                <a:avLst/>
              </a:prstGeom>
              <a:noFill/>
              <a:ln w="9525">
                <a:noFill/>
                <a:miter lim="800000"/>
                <a:headEnd/>
                <a:tailEnd/>
              </a:ln>
            </p:spPr>
            <p:txBody>
              <a:bodyPr wrap="none">
                <a:spAutoFit/>
              </a:bodyPr>
              <a:lstStyle/>
              <a:p>
                <a:r>
                  <a:rPr lang="en-US" sz="1600"/>
                  <a:t>p</a:t>
                </a:r>
              </a:p>
            </p:txBody>
          </p:sp>
          <p:sp>
            <p:nvSpPr>
              <p:cNvPr id="25652" name="Text Box 22"/>
              <p:cNvSpPr txBox="1">
                <a:spLocks noChangeArrowheads="1"/>
              </p:cNvSpPr>
              <p:nvPr/>
            </p:nvSpPr>
            <p:spPr bwMode="auto">
              <a:xfrm>
                <a:off x="5424" y="652"/>
                <a:ext cx="215" cy="212"/>
              </a:xfrm>
              <a:prstGeom prst="rect">
                <a:avLst/>
              </a:prstGeom>
              <a:noFill/>
              <a:ln w="9525">
                <a:noFill/>
                <a:miter lim="800000"/>
                <a:headEnd/>
                <a:tailEnd/>
              </a:ln>
            </p:spPr>
            <p:txBody>
              <a:bodyPr wrap="none">
                <a:spAutoFit/>
              </a:bodyPr>
              <a:lstStyle/>
              <a:p>
                <a:r>
                  <a:rPr lang="en-US" sz="1600"/>
                  <a:t>m</a:t>
                </a:r>
              </a:p>
            </p:txBody>
          </p:sp>
          <p:sp>
            <p:nvSpPr>
              <p:cNvPr id="25653" name="Text Box 25"/>
              <p:cNvSpPr txBox="1">
                <a:spLocks noChangeArrowheads="1"/>
              </p:cNvSpPr>
              <p:nvPr/>
            </p:nvSpPr>
            <p:spPr bwMode="auto">
              <a:xfrm>
                <a:off x="5424" y="1084"/>
                <a:ext cx="197" cy="212"/>
              </a:xfrm>
              <a:prstGeom prst="rect">
                <a:avLst/>
              </a:prstGeom>
              <a:noFill/>
              <a:ln w="9525">
                <a:noFill/>
                <a:miter lim="800000"/>
                <a:headEnd/>
                <a:tailEnd/>
              </a:ln>
            </p:spPr>
            <p:txBody>
              <a:bodyPr wrap="none">
                <a:spAutoFit/>
              </a:bodyPr>
              <a:lstStyle/>
              <a:p>
                <a:r>
                  <a:rPr lang="en-US" sz="1600"/>
                  <a:t>B</a:t>
                </a:r>
              </a:p>
            </p:txBody>
          </p:sp>
          <p:sp>
            <p:nvSpPr>
              <p:cNvPr id="25654" name="Text Box 27"/>
              <p:cNvSpPr txBox="1">
                <a:spLocks noChangeArrowheads="1"/>
              </p:cNvSpPr>
              <p:nvPr/>
            </p:nvSpPr>
            <p:spPr bwMode="auto">
              <a:xfrm>
                <a:off x="4726" y="1084"/>
                <a:ext cx="362" cy="212"/>
              </a:xfrm>
              <a:prstGeom prst="rect">
                <a:avLst/>
              </a:prstGeom>
              <a:noFill/>
              <a:ln w="9525">
                <a:noFill/>
                <a:miter lim="800000"/>
                <a:headEnd/>
                <a:tailEnd/>
              </a:ln>
            </p:spPr>
            <p:txBody>
              <a:bodyPr wrap="none">
                <a:spAutoFit/>
              </a:bodyPr>
              <a:lstStyle/>
              <a:p>
                <a:r>
                  <a:rPr lang="en-US" sz="1600"/>
                  <a:t>GPD</a:t>
                </a:r>
              </a:p>
            </p:txBody>
          </p:sp>
        </p:grpSp>
        <p:sp>
          <p:nvSpPr>
            <p:cNvPr id="25648" name="Line 31"/>
            <p:cNvSpPr>
              <a:spLocks noChangeShapeType="1"/>
            </p:cNvSpPr>
            <p:nvPr/>
          </p:nvSpPr>
          <p:spPr bwMode="auto">
            <a:xfrm>
              <a:off x="2976" y="576"/>
              <a:ext cx="624" cy="960"/>
            </a:xfrm>
            <a:prstGeom prst="line">
              <a:avLst/>
            </a:prstGeom>
            <a:noFill/>
            <a:ln w="76200">
              <a:solidFill>
                <a:schemeClr val="tx1"/>
              </a:solidFill>
              <a:round/>
              <a:headEnd/>
              <a:tailEnd type="triangle" w="med" len="med"/>
            </a:ln>
          </p:spPr>
          <p:txBody>
            <a:bodyPr/>
            <a:lstStyle/>
            <a:p>
              <a:endParaRPr lang="en-US"/>
            </a:p>
          </p:txBody>
        </p:sp>
        <p:sp>
          <p:nvSpPr>
            <p:cNvPr id="25649" name="Text Box 33"/>
            <p:cNvSpPr txBox="1">
              <a:spLocks noChangeArrowheads="1"/>
            </p:cNvSpPr>
            <p:nvPr/>
          </p:nvSpPr>
          <p:spPr bwMode="auto">
            <a:xfrm rot="3300000">
              <a:off x="3207" y="825"/>
              <a:ext cx="498" cy="288"/>
            </a:xfrm>
            <a:prstGeom prst="rect">
              <a:avLst/>
            </a:prstGeom>
            <a:noFill/>
            <a:ln w="9525">
              <a:noFill/>
              <a:miter lim="800000"/>
              <a:headEnd/>
              <a:tailEnd/>
            </a:ln>
          </p:spPr>
          <p:txBody>
            <a:bodyPr wrap="none">
              <a:spAutoFit/>
            </a:bodyPr>
            <a:lstStyle/>
            <a:p>
              <a:r>
                <a:rPr lang="en-US"/>
                <a:t>d</a:t>
              </a:r>
              <a:r>
                <a:rPr lang="en-US" baseline="30000"/>
                <a:t>2</a:t>
              </a:r>
              <a:r>
                <a:rPr lang="en-US"/>
                <a:t>k</a:t>
              </a:r>
              <a:r>
                <a:rPr lang="en-US" baseline="-25000"/>
                <a:t>T</a:t>
              </a:r>
            </a:p>
          </p:txBody>
        </p:sp>
      </p:grpSp>
      <p:sp>
        <p:nvSpPr>
          <p:cNvPr id="129066" name="Text Box 42"/>
          <p:cNvSpPr txBox="1">
            <a:spLocks noChangeArrowheads="1"/>
          </p:cNvSpPr>
          <p:nvPr/>
        </p:nvSpPr>
        <p:spPr bwMode="auto">
          <a:xfrm>
            <a:off x="0" y="2601913"/>
            <a:ext cx="1539875" cy="1322387"/>
          </a:xfrm>
          <a:prstGeom prst="rect">
            <a:avLst/>
          </a:prstGeom>
          <a:solidFill>
            <a:schemeClr val="accent3"/>
          </a:solidFill>
          <a:ln w="9525">
            <a:noFill/>
            <a:miter lim="800000"/>
            <a:headEnd/>
            <a:tailEnd/>
          </a:ln>
        </p:spPr>
        <p:txBody>
          <a:bodyPr>
            <a:spAutoFit/>
          </a:bodyPr>
          <a:lstStyle/>
          <a:p>
            <a:pPr algn="ctr">
              <a:defRPr/>
            </a:pPr>
            <a:r>
              <a:rPr lang="en-US" sz="2000" b="1" dirty="0">
                <a:solidFill>
                  <a:srgbClr val="CC0066"/>
                </a:solidFill>
                <a:latin typeface="+mn-lt"/>
                <a:cs typeface="Arial" pitchFamily="34" charset="0"/>
              </a:rPr>
              <a:t>Link to Orbital Momentum</a:t>
            </a:r>
          </a:p>
          <a:p>
            <a:pPr algn="ctr">
              <a:defRPr/>
            </a:pPr>
            <a:endParaRPr lang="en-US" sz="2000" b="1" dirty="0">
              <a:solidFill>
                <a:srgbClr val="CC0066"/>
              </a:solidFill>
              <a:latin typeface="+mn-lt"/>
              <a:cs typeface="Arial" pitchFamily="34" charset="0"/>
            </a:endParaRPr>
          </a:p>
        </p:txBody>
      </p:sp>
      <p:sp>
        <p:nvSpPr>
          <p:cNvPr id="129073" name="Text Box 49"/>
          <p:cNvSpPr txBox="1">
            <a:spLocks noChangeArrowheads="1"/>
          </p:cNvSpPr>
          <p:nvPr/>
        </p:nvSpPr>
        <p:spPr bwMode="auto">
          <a:xfrm>
            <a:off x="0" y="-11113"/>
            <a:ext cx="3429000" cy="831851"/>
          </a:xfrm>
          <a:prstGeom prst="rect">
            <a:avLst/>
          </a:prstGeom>
          <a:noFill/>
          <a:ln w="9525">
            <a:noFill/>
            <a:miter lim="800000"/>
            <a:headEnd/>
            <a:tailEnd/>
          </a:ln>
        </p:spPr>
        <p:txBody>
          <a:bodyPr>
            <a:spAutoFit/>
          </a:bodyPr>
          <a:lstStyle/>
          <a:p>
            <a:pPr algn="ctr">
              <a:defRPr/>
            </a:pPr>
            <a:r>
              <a:rPr lang="en-US" sz="2400" b="1" dirty="0">
                <a:solidFill>
                  <a:srgbClr val="FF0000"/>
                </a:solidFill>
                <a:latin typeface="+mn-lt"/>
                <a:cs typeface="Arial" pitchFamily="34" charset="0"/>
              </a:rPr>
              <a:t>Towards a “3D” spin-flavor landscape</a:t>
            </a:r>
          </a:p>
        </p:txBody>
      </p:sp>
      <p:sp>
        <p:nvSpPr>
          <p:cNvPr id="129087" name="Text Box 63"/>
          <p:cNvSpPr txBox="1">
            <a:spLocks noChangeArrowheads="1"/>
          </p:cNvSpPr>
          <p:nvPr/>
        </p:nvSpPr>
        <p:spPr bwMode="auto">
          <a:xfrm>
            <a:off x="233363" y="3805238"/>
            <a:ext cx="1366837" cy="922337"/>
          </a:xfrm>
          <a:prstGeom prst="rect">
            <a:avLst/>
          </a:prstGeom>
          <a:noFill/>
          <a:ln w="9525">
            <a:noFill/>
            <a:miter lim="800000"/>
            <a:headEnd/>
            <a:tailEnd/>
          </a:ln>
        </p:spPr>
        <p:txBody>
          <a:bodyPr wrap="square">
            <a:spAutoFit/>
          </a:bodyPr>
          <a:lstStyle/>
          <a:p>
            <a:pPr>
              <a:defRPr/>
            </a:pPr>
            <a:r>
              <a:rPr lang="en-US" sz="1800" b="1" dirty="0">
                <a:solidFill>
                  <a:srgbClr val="EC0000"/>
                </a:solidFill>
                <a:latin typeface="+mn-lt"/>
                <a:cs typeface="Arial" pitchFamily="34" charset="0"/>
              </a:rPr>
              <a:t>Want P</a:t>
            </a:r>
            <a:r>
              <a:rPr lang="en-US" sz="1800" b="1" baseline="-25000" dirty="0">
                <a:solidFill>
                  <a:srgbClr val="EC0000"/>
                </a:solidFill>
                <a:latin typeface="+mn-lt"/>
                <a:cs typeface="Arial" pitchFamily="34" charset="0"/>
              </a:rPr>
              <a:t>T</a:t>
            </a:r>
            <a:r>
              <a:rPr lang="en-US" sz="1800" b="1" dirty="0">
                <a:solidFill>
                  <a:srgbClr val="EC0000"/>
                </a:solidFill>
                <a:latin typeface="+mn-lt"/>
                <a:cs typeface="Arial" pitchFamily="34" charset="0"/>
              </a:rPr>
              <a:t> &gt; </a:t>
            </a:r>
            <a:r>
              <a:rPr lang="en-US" sz="1800" b="1" dirty="0">
                <a:solidFill>
                  <a:srgbClr val="EC0000"/>
                </a:solidFill>
                <a:latin typeface="Symbol" pitchFamily="18" charset="2"/>
                <a:cs typeface="Arial" pitchFamily="34" charset="0"/>
              </a:rPr>
              <a:t>L</a:t>
            </a:r>
            <a:r>
              <a:rPr lang="en-US" sz="1800" b="1" dirty="0">
                <a:solidFill>
                  <a:srgbClr val="EC0000"/>
                </a:solidFill>
                <a:latin typeface="+mn-lt"/>
                <a:cs typeface="Arial" pitchFamily="34" charset="0"/>
              </a:rPr>
              <a:t> but not too large!</a:t>
            </a:r>
          </a:p>
        </p:txBody>
      </p:sp>
      <p:sp>
        <p:nvSpPr>
          <p:cNvPr id="129088" name="Text Box 64"/>
          <p:cNvSpPr txBox="1">
            <a:spLocks noChangeArrowheads="1"/>
          </p:cNvSpPr>
          <p:nvPr/>
        </p:nvSpPr>
        <p:spPr bwMode="auto">
          <a:xfrm>
            <a:off x="7527925" y="2689225"/>
            <a:ext cx="1539875" cy="1006475"/>
          </a:xfrm>
          <a:prstGeom prst="rect">
            <a:avLst/>
          </a:prstGeom>
          <a:solidFill>
            <a:schemeClr val="accent3"/>
          </a:solidFill>
          <a:ln w="9525">
            <a:noFill/>
            <a:miter lim="800000"/>
            <a:headEnd/>
            <a:tailEnd/>
          </a:ln>
        </p:spPr>
        <p:txBody>
          <a:bodyPr>
            <a:spAutoFit/>
          </a:bodyPr>
          <a:lstStyle/>
          <a:p>
            <a:pPr algn="ctr">
              <a:defRPr/>
            </a:pPr>
            <a:r>
              <a:rPr lang="en-US" sz="2000" b="1" dirty="0">
                <a:solidFill>
                  <a:srgbClr val="CC0066"/>
                </a:solidFill>
                <a:latin typeface="+mn-lt"/>
                <a:cs typeface="Arial" pitchFamily="34" charset="0"/>
              </a:rPr>
              <a:t>Link to Orbital Momentum</a:t>
            </a:r>
          </a:p>
        </p:txBody>
      </p:sp>
      <p:grpSp>
        <p:nvGrpSpPr>
          <p:cNvPr id="5" name="Group 80"/>
          <p:cNvGrpSpPr>
            <a:grpSpLocks/>
          </p:cNvGrpSpPr>
          <p:nvPr/>
        </p:nvGrpSpPr>
        <p:grpSpPr bwMode="auto">
          <a:xfrm>
            <a:off x="457200" y="914400"/>
            <a:ext cx="3886200" cy="2878138"/>
            <a:chOff x="288" y="576"/>
            <a:chExt cx="2448" cy="1813"/>
          </a:xfrm>
        </p:grpSpPr>
        <p:grpSp>
          <p:nvGrpSpPr>
            <p:cNvPr id="6" name="Group 28"/>
            <p:cNvGrpSpPr>
              <a:grpSpLocks/>
            </p:cNvGrpSpPr>
            <p:nvPr/>
          </p:nvGrpSpPr>
          <p:grpSpPr bwMode="auto">
            <a:xfrm>
              <a:off x="288" y="620"/>
              <a:ext cx="1655" cy="696"/>
              <a:chOff x="288" y="620"/>
              <a:chExt cx="1655" cy="696"/>
            </a:xfrm>
          </p:grpSpPr>
          <p:pic>
            <p:nvPicPr>
              <p:cNvPr id="25641" name="Picture 13" descr="sidisblob"/>
              <p:cNvPicPr>
                <a:picLocks noChangeAspect="1" noChangeArrowheads="1"/>
              </p:cNvPicPr>
              <p:nvPr/>
            </p:nvPicPr>
            <p:blipFill>
              <a:blip r:embed="rId4" cstate="print"/>
              <a:srcRect/>
              <a:stretch>
                <a:fillRect/>
              </a:stretch>
            </p:blipFill>
            <p:spPr bwMode="auto">
              <a:xfrm>
                <a:off x="288" y="620"/>
                <a:ext cx="1584" cy="676"/>
              </a:xfrm>
              <a:prstGeom prst="rect">
                <a:avLst/>
              </a:prstGeom>
              <a:noFill/>
              <a:ln w="9525">
                <a:noFill/>
                <a:miter lim="800000"/>
                <a:headEnd/>
                <a:tailEnd/>
              </a:ln>
            </p:spPr>
          </p:pic>
          <p:sp>
            <p:nvSpPr>
              <p:cNvPr id="25642" name="Text Box 20"/>
              <p:cNvSpPr txBox="1">
                <a:spLocks noChangeArrowheads="1"/>
              </p:cNvSpPr>
              <p:nvPr/>
            </p:nvSpPr>
            <p:spPr bwMode="auto">
              <a:xfrm>
                <a:off x="344" y="960"/>
                <a:ext cx="184" cy="212"/>
              </a:xfrm>
              <a:prstGeom prst="rect">
                <a:avLst/>
              </a:prstGeom>
              <a:noFill/>
              <a:ln w="9525">
                <a:noFill/>
                <a:miter lim="800000"/>
                <a:headEnd/>
                <a:tailEnd/>
              </a:ln>
            </p:spPr>
            <p:txBody>
              <a:bodyPr wrap="none">
                <a:spAutoFit/>
              </a:bodyPr>
              <a:lstStyle/>
              <a:p>
                <a:r>
                  <a:rPr lang="en-US" sz="1600"/>
                  <a:t>p</a:t>
                </a:r>
              </a:p>
            </p:txBody>
          </p:sp>
          <p:sp>
            <p:nvSpPr>
              <p:cNvPr id="25643" name="Text Box 23"/>
              <p:cNvSpPr txBox="1">
                <a:spLocks noChangeArrowheads="1"/>
              </p:cNvSpPr>
              <p:nvPr/>
            </p:nvSpPr>
            <p:spPr bwMode="auto">
              <a:xfrm>
                <a:off x="1728" y="652"/>
                <a:ext cx="215" cy="366"/>
              </a:xfrm>
              <a:prstGeom prst="rect">
                <a:avLst/>
              </a:prstGeom>
              <a:solidFill>
                <a:schemeClr val="bg1"/>
              </a:solidFill>
              <a:ln w="9525">
                <a:noFill/>
                <a:miter lim="800000"/>
                <a:headEnd/>
                <a:tailEnd/>
              </a:ln>
            </p:spPr>
            <p:txBody>
              <a:bodyPr>
                <a:spAutoFit/>
              </a:bodyPr>
              <a:lstStyle/>
              <a:p>
                <a:r>
                  <a:rPr lang="en-US" sz="1600"/>
                  <a:t>m</a:t>
                </a:r>
              </a:p>
              <a:p>
                <a:endParaRPr lang="en-US" sz="1600"/>
              </a:p>
            </p:txBody>
          </p:sp>
          <p:sp>
            <p:nvSpPr>
              <p:cNvPr id="25644" name="Text Box 24"/>
              <p:cNvSpPr txBox="1">
                <a:spLocks noChangeArrowheads="1"/>
              </p:cNvSpPr>
              <p:nvPr/>
            </p:nvSpPr>
            <p:spPr bwMode="auto">
              <a:xfrm>
                <a:off x="1691" y="1008"/>
                <a:ext cx="229" cy="288"/>
              </a:xfrm>
              <a:prstGeom prst="rect">
                <a:avLst/>
              </a:prstGeom>
              <a:solidFill>
                <a:schemeClr val="bg1"/>
              </a:solidFill>
              <a:ln w="9525">
                <a:noFill/>
                <a:miter lim="800000"/>
                <a:headEnd/>
                <a:tailEnd/>
              </a:ln>
            </p:spPr>
            <p:txBody>
              <a:bodyPr wrap="none">
                <a:spAutoFit/>
              </a:bodyPr>
              <a:lstStyle/>
              <a:p>
                <a:r>
                  <a:rPr lang="en-US"/>
                  <a:t>x</a:t>
                </a:r>
              </a:p>
            </p:txBody>
          </p:sp>
          <p:sp>
            <p:nvSpPr>
              <p:cNvPr id="25645" name="Text Box 26"/>
              <p:cNvSpPr txBox="1">
                <a:spLocks noChangeArrowheads="1"/>
              </p:cNvSpPr>
              <p:nvPr/>
            </p:nvSpPr>
            <p:spPr bwMode="auto">
              <a:xfrm>
                <a:off x="744" y="1104"/>
                <a:ext cx="408" cy="212"/>
              </a:xfrm>
              <a:prstGeom prst="rect">
                <a:avLst/>
              </a:prstGeom>
              <a:noFill/>
              <a:ln w="9525">
                <a:noFill/>
                <a:miter lim="800000"/>
                <a:headEnd/>
                <a:tailEnd/>
              </a:ln>
            </p:spPr>
            <p:txBody>
              <a:bodyPr wrap="none">
                <a:spAutoFit/>
              </a:bodyPr>
              <a:lstStyle/>
              <a:p>
                <a:r>
                  <a:rPr lang="en-US" sz="1600"/>
                  <a:t>TMD</a:t>
                </a:r>
              </a:p>
            </p:txBody>
          </p:sp>
        </p:grpSp>
        <p:sp>
          <p:nvSpPr>
            <p:cNvPr id="25625" name="Line 30"/>
            <p:cNvSpPr>
              <a:spLocks noChangeShapeType="1"/>
            </p:cNvSpPr>
            <p:nvPr/>
          </p:nvSpPr>
          <p:spPr bwMode="auto">
            <a:xfrm flipH="1">
              <a:off x="2064" y="576"/>
              <a:ext cx="672" cy="960"/>
            </a:xfrm>
            <a:prstGeom prst="line">
              <a:avLst/>
            </a:prstGeom>
            <a:noFill/>
            <a:ln w="76200">
              <a:solidFill>
                <a:schemeClr val="tx1"/>
              </a:solidFill>
              <a:round/>
              <a:headEnd/>
              <a:tailEnd type="triangle" w="med" len="med"/>
            </a:ln>
          </p:spPr>
          <p:txBody>
            <a:bodyPr/>
            <a:lstStyle/>
            <a:p>
              <a:endParaRPr lang="en-US"/>
            </a:p>
          </p:txBody>
        </p:sp>
        <p:sp>
          <p:nvSpPr>
            <p:cNvPr id="25626" name="Text Box 32"/>
            <p:cNvSpPr txBox="1">
              <a:spLocks noChangeArrowheads="1"/>
            </p:cNvSpPr>
            <p:nvPr/>
          </p:nvSpPr>
          <p:spPr bwMode="auto">
            <a:xfrm rot="-3300000">
              <a:off x="2104" y="824"/>
              <a:ext cx="399" cy="288"/>
            </a:xfrm>
            <a:prstGeom prst="rect">
              <a:avLst/>
            </a:prstGeom>
            <a:noFill/>
            <a:ln w="9525">
              <a:noFill/>
              <a:miter lim="800000"/>
              <a:headEnd/>
              <a:tailEnd/>
            </a:ln>
          </p:spPr>
          <p:txBody>
            <a:bodyPr wrap="none">
              <a:spAutoFit/>
            </a:bodyPr>
            <a:lstStyle/>
            <a:p>
              <a:r>
                <a:rPr lang="en-US"/>
                <a:t>d</a:t>
              </a:r>
              <a:r>
                <a:rPr lang="en-US" baseline="30000"/>
                <a:t>3</a:t>
              </a:r>
              <a:r>
                <a:rPr lang="en-US"/>
                <a:t>r</a:t>
              </a:r>
            </a:p>
          </p:txBody>
        </p:sp>
        <p:grpSp>
          <p:nvGrpSpPr>
            <p:cNvPr id="7" name="Group 66"/>
            <p:cNvGrpSpPr>
              <a:grpSpLocks/>
            </p:cNvGrpSpPr>
            <p:nvPr/>
          </p:nvGrpSpPr>
          <p:grpSpPr bwMode="auto">
            <a:xfrm>
              <a:off x="1056" y="1536"/>
              <a:ext cx="1467" cy="853"/>
              <a:chOff x="1056" y="1546"/>
              <a:chExt cx="1467" cy="853"/>
            </a:xfrm>
          </p:grpSpPr>
          <p:sp>
            <p:nvSpPr>
              <p:cNvPr id="25628" name="Text Box 67"/>
              <p:cNvSpPr txBox="1">
                <a:spLocks noChangeArrowheads="1"/>
              </p:cNvSpPr>
              <p:nvPr/>
            </p:nvSpPr>
            <p:spPr bwMode="auto">
              <a:xfrm>
                <a:off x="1056" y="1546"/>
                <a:ext cx="1467" cy="853"/>
              </a:xfrm>
              <a:prstGeom prst="rect">
                <a:avLst/>
              </a:prstGeom>
              <a:solidFill>
                <a:srgbClr val="E5C7E3"/>
              </a:solidFill>
              <a:ln w="9525">
                <a:noFill/>
                <a:miter lim="800000"/>
                <a:headEnd/>
                <a:tailEnd/>
              </a:ln>
            </p:spPr>
            <p:txBody>
              <a:bodyPr wrap="none">
                <a:spAutoFit/>
              </a:bodyPr>
              <a:lstStyle/>
              <a:p>
                <a:pPr algn="ctr"/>
                <a:r>
                  <a:rPr lang="en-US" sz="3200" dirty="0" err="1"/>
                  <a:t>TMD</a:t>
                </a:r>
                <a:r>
                  <a:rPr lang="en-US" sz="3200" baseline="30000" dirty="0" err="1"/>
                  <a:t>u</a:t>
                </a:r>
                <a:r>
                  <a:rPr lang="en-US" sz="3200" dirty="0"/>
                  <a:t>(</a:t>
                </a:r>
                <a:r>
                  <a:rPr lang="en-US" sz="3200" dirty="0" err="1"/>
                  <a:t>x,k</a:t>
                </a:r>
                <a:r>
                  <a:rPr lang="en-US" sz="3200" baseline="-25000" dirty="0" err="1"/>
                  <a:t>T</a:t>
                </a:r>
                <a:r>
                  <a:rPr lang="en-US" sz="3200" dirty="0"/>
                  <a:t>)</a:t>
                </a:r>
              </a:p>
              <a:p>
                <a:pPr algn="ctr"/>
                <a:r>
                  <a:rPr lang="en-US" sz="3200" dirty="0"/>
                  <a:t> </a:t>
                </a:r>
                <a:r>
                  <a:rPr lang="en-US" dirty="0">
                    <a:solidFill>
                      <a:schemeClr val="accent2"/>
                    </a:solidFill>
                  </a:rPr>
                  <a:t>f</a:t>
                </a:r>
                <a:r>
                  <a:rPr lang="en-US" baseline="-25000" dirty="0">
                    <a:solidFill>
                      <a:schemeClr val="accent2"/>
                    </a:solidFill>
                  </a:rPr>
                  <a:t>1</a:t>
                </a:r>
                <a:r>
                  <a:rPr lang="en-US" dirty="0"/>
                  <a:t>,</a:t>
                </a:r>
                <a:r>
                  <a:rPr lang="en-US" dirty="0">
                    <a:solidFill>
                      <a:srgbClr val="009900"/>
                    </a:solidFill>
                  </a:rPr>
                  <a:t>g</a:t>
                </a:r>
                <a:r>
                  <a:rPr lang="en-US" baseline="-25000" dirty="0">
                    <a:solidFill>
                      <a:srgbClr val="009900"/>
                    </a:solidFill>
                  </a:rPr>
                  <a:t>1</a:t>
                </a:r>
                <a:r>
                  <a:rPr lang="en-US" dirty="0"/>
                  <a:t>,</a:t>
                </a:r>
                <a:r>
                  <a:rPr lang="en-US" dirty="0">
                    <a:solidFill>
                      <a:schemeClr val="accent2"/>
                    </a:solidFill>
                  </a:rPr>
                  <a:t>f</a:t>
                </a:r>
                <a:r>
                  <a:rPr lang="en-US" baseline="-25000" dirty="0">
                    <a:solidFill>
                      <a:schemeClr val="accent2"/>
                    </a:solidFill>
                  </a:rPr>
                  <a:t>1T</a:t>
                </a:r>
                <a:r>
                  <a:rPr lang="en-US" dirty="0"/>
                  <a:t> ,</a:t>
                </a:r>
                <a:r>
                  <a:rPr lang="en-US" dirty="0">
                    <a:solidFill>
                      <a:srgbClr val="009900"/>
                    </a:solidFill>
                  </a:rPr>
                  <a:t>g</a:t>
                </a:r>
                <a:r>
                  <a:rPr lang="en-US" baseline="-25000" dirty="0">
                    <a:solidFill>
                      <a:srgbClr val="009900"/>
                    </a:solidFill>
                  </a:rPr>
                  <a:t>1T</a:t>
                </a:r>
              </a:p>
              <a:p>
                <a:pPr algn="ctr"/>
                <a:r>
                  <a:rPr lang="en-US" dirty="0">
                    <a:solidFill>
                      <a:srgbClr val="E00000"/>
                    </a:solidFill>
                  </a:rPr>
                  <a:t>h</a:t>
                </a:r>
                <a:r>
                  <a:rPr lang="en-US" baseline="-25000" dirty="0">
                    <a:solidFill>
                      <a:srgbClr val="E00000"/>
                    </a:solidFill>
                  </a:rPr>
                  <a:t>1</a:t>
                </a:r>
                <a:r>
                  <a:rPr lang="en-US" dirty="0">
                    <a:solidFill>
                      <a:srgbClr val="E00000"/>
                    </a:solidFill>
                  </a:rPr>
                  <a:t>, h</a:t>
                </a:r>
                <a:r>
                  <a:rPr lang="en-US" baseline="-25000" dirty="0">
                    <a:solidFill>
                      <a:srgbClr val="E00000"/>
                    </a:solidFill>
                  </a:rPr>
                  <a:t>1T</a:t>
                </a:r>
                <a:r>
                  <a:rPr lang="en-US" dirty="0">
                    <a:solidFill>
                      <a:srgbClr val="E00000"/>
                    </a:solidFill>
                  </a:rPr>
                  <a:t> </a:t>
                </a:r>
                <a:r>
                  <a:rPr lang="en-US" dirty="0" smtClean="0">
                    <a:solidFill>
                      <a:srgbClr val="E00000"/>
                    </a:solidFill>
                  </a:rPr>
                  <a:t>, h</a:t>
                </a:r>
                <a:r>
                  <a:rPr lang="en-US" baseline="-25000" dirty="0" smtClean="0">
                    <a:solidFill>
                      <a:srgbClr val="E00000"/>
                    </a:solidFill>
                  </a:rPr>
                  <a:t>1L </a:t>
                </a:r>
                <a:r>
                  <a:rPr lang="en-US" dirty="0" smtClean="0">
                    <a:solidFill>
                      <a:srgbClr val="E00000"/>
                    </a:solidFill>
                  </a:rPr>
                  <a:t>, h</a:t>
                </a:r>
                <a:r>
                  <a:rPr lang="en-US" baseline="-25000" dirty="0" smtClean="0">
                    <a:solidFill>
                      <a:srgbClr val="E00000"/>
                    </a:solidFill>
                  </a:rPr>
                  <a:t>1</a:t>
                </a:r>
                <a:r>
                  <a:rPr lang="en-US" dirty="0" smtClean="0"/>
                  <a:t> </a:t>
                </a:r>
                <a:endParaRPr lang="en-US" dirty="0"/>
              </a:p>
            </p:txBody>
          </p:sp>
          <p:grpSp>
            <p:nvGrpSpPr>
              <p:cNvPr id="8" name="Group 68"/>
              <p:cNvGrpSpPr>
                <a:grpSpLocks/>
              </p:cNvGrpSpPr>
              <p:nvPr/>
            </p:nvGrpSpPr>
            <p:grpSpPr bwMode="auto">
              <a:xfrm>
                <a:off x="1680" y="2170"/>
                <a:ext cx="96" cy="96"/>
                <a:chOff x="1728" y="3034"/>
                <a:chExt cx="96" cy="96"/>
              </a:xfrm>
            </p:grpSpPr>
            <p:sp>
              <p:nvSpPr>
                <p:cNvPr id="25639" name="Line 69"/>
                <p:cNvSpPr>
                  <a:spLocks noChangeShapeType="1"/>
                </p:cNvSpPr>
                <p:nvPr/>
              </p:nvSpPr>
              <p:spPr bwMode="auto">
                <a:xfrm>
                  <a:off x="1776" y="3034"/>
                  <a:ext cx="0" cy="96"/>
                </a:xfrm>
                <a:prstGeom prst="line">
                  <a:avLst/>
                </a:prstGeom>
                <a:noFill/>
                <a:ln w="9525">
                  <a:solidFill>
                    <a:srgbClr val="EC0000"/>
                  </a:solidFill>
                  <a:round/>
                  <a:headEnd/>
                  <a:tailEnd/>
                </a:ln>
              </p:spPr>
              <p:txBody>
                <a:bodyPr/>
                <a:lstStyle/>
                <a:p>
                  <a:endParaRPr lang="en-US"/>
                </a:p>
              </p:txBody>
            </p:sp>
            <p:sp>
              <p:nvSpPr>
                <p:cNvPr id="25640" name="Line 70"/>
                <p:cNvSpPr>
                  <a:spLocks noChangeShapeType="1"/>
                </p:cNvSpPr>
                <p:nvPr/>
              </p:nvSpPr>
              <p:spPr bwMode="auto">
                <a:xfrm flipH="1">
                  <a:off x="1728" y="3130"/>
                  <a:ext cx="96" cy="0"/>
                </a:xfrm>
                <a:prstGeom prst="line">
                  <a:avLst/>
                </a:prstGeom>
                <a:noFill/>
                <a:ln w="9525">
                  <a:solidFill>
                    <a:srgbClr val="EC0000"/>
                  </a:solidFill>
                  <a:round/>
                  <a:headEnd/>
                  <a:tailEnd/>
                </a:ln>
              </p:spPr>
              <p:txBody>
                <a:bodyPr/>
                <a:lstStyle/>
                <a:p>
                  <a:endParaRPr lang="en-US"/>
                </a:p>
              </p:txBody>
            </p:sp>
          </p:grpSp>
          <p:grpSp>
            <p:nvGrpSpPr>
              <p:cNvPr id="9" name="Group 71"/>
              <p:cNvGrpSpPr>
                <a:grpSpLocks/>
              </p:cNvGrpSpPr>
              <p:nvPr/>
            </p:nvGrpSpPr>
            <p:grpSpPr bwMode="auto">
              <a:xfrm>
                <a:off x="2208" y="2170"/>
                <a:ext cx="96" cy="96"/>
                <a:chOff x="1632" y="3034"/>
                <a:chExt cx="96" cy="96"/>
              </a:xfrm>
            </p:grpSpPr>
            <p:sp>
              <p:nvSpPr>
                <p:cNvPr id="25637" name="Line 72"/>
                <p:cNvSpPr>
                  <a:spLocks noChangeShapeType="1"/>
                </p:cNvSpPr>
                <p:nvPr/>
              </p:nvSpPr>
              <p:spPr bwMode="auto">
                <a:xfrm>
                  <a:off x="1680" y="3034"/>
                  <a:ext cx="0" cy="96"/>
                </a:xfrm>
                <a:prstGeom prst="line">
                  <a:avLst/>
                </a:prstGeom>
                <a:noFill/>
                <a:ln w="9525">
                  <a:solidFill>
                    <a:srgbClr val="EC0000"/>
                  </a:solidFill>
                  <a:round/>
                  <a:headEnd/>
                  <a:tailEnd/>
                </a:ln>
              </p:spPr>
              <p:txBody>
                <a:bodyPr/>
                <a:lstStyle/>
                <a:p>
                  <a:endParaRPr lang="en-US"/>
                </a:p>
              </p:txBody>
            </p:sp>
            <p:sp>
              <p:nvSpPr>
                <p:cNvPr id="25638" name="Line 73"/>
                <p:cNvSpPr>
                  <a:spLocks noChangeShapeType="1"/>
                </p:cNvSpPr>
                <p:nvPr/>
              </p:nvSpPr>
              <p:spPr bwMode="auto">
                <a:xfrm flipH="1">
                  <a:off x="1632" y="3130"/>
                  <a:ext cx="96" cy="0"/>
                </a:xfrm>
                <a:prstGeom prst="line">
                  <a:avLst/>
                </a:prstGeom>
                <a:noFill/>
                <a:ln w="9525">
                  <a:solidFill>
                    <a:srgbClr val="EC0000"/>
                  </a:solidFill>
                  <a:round/>
                  <a:headEnd/>
                  <a:tailEnd/>
                </a:ln>
              </p:spPr>
              <p:txBody>
                <a:bodyPr/>
                <a:lstStyle/>
                <a:p>
                  <a:endParaRPr lang="en-US"/>
                </a:p>
              </p:txBody>
            </p:sp>
          </p:grpSp>
          <p:grpSp>
            <p:nvGrpSpPr>
              <p:cNvPr id="10" name="Group 74"/>
              <p:cNvGrpSpPr>
                <a:grpSpLocks/>
              </p:cNvGrpSpPr>
              <p:nvPr/>
            </p:nvGrpSpPr>
            <p:grpSpPr bwMode="auto">
              <a:xfrm>
                <a:off x="1920" y="1930"/>
                <a:ext cx="96" cy="96"/>
                <a:chOff x="1680" y="3034"/>
                <a:chExt cx="96" cy="96"/>
              </a:xfrm>
            </p:grpSpPr>
            <p:sp>
              <p:nvSpPr>
                <p:cNvPr id="25635" name="Line 75"/>
                <p:cNvSpPr>
                  <a:spLocks noChangeShapeType="1"/>
                </p:cNvSpPr>
                <p:nvPr/>
              </p:nvSpPr>
              <p:spPr bwMode="auto">
                <a:xfrm>
                  <a:off x="1728" y="3034"/>
                  <a:ext cx="0" cy="96"/>
                </a:xfrm>
                <a:prstGeom prst="line">
                  <a:avLst/>
                </a:prstGeom>
                <a:noFill/>
                <a:ln w="9525">
                  <a:solidFill>
                    <a:schemeClr val="accent2"/>
                  </a:solidFill>
                  <a:round/>
                  <a:headEnd/>
                  <a:tailEnd/>
                </a:ln>
              </p:spPr>
              <p:txBody>
                <a:bodyPr/>
                <a:lstStyle/>
                <a:p>
                  <a:endParaRPr lang="en-US"/>
                </a:p>
              </p:txBody>
            </p:sp>
            <p:sp>
              <p:nvSpPr>
                <p:cNvPr id="25636" name="Line 76"/>
                <p:cNvSpPr>
                  <a:spLocks noChangeShapeType="1"/>
                </p:cNvSpPr>
                <p:nvPr/>
              </p:nvSpPr>
              <p:spPr bwMode="auto">
                <a:xfrm flipH="1">
                  <a:off x="1680" y="3130"/>
                  <a:ext cx="96" cy="0"/>
                </a:xfrm>
                <a:prstGeom prst="line">
                  <a:avLst/>
                </a:prstGeom>
                <a:noFill/>
                <a:ln w="9525">
                  <a:solidFill>
                    <a:schemeClr val="accent2"/>
                  </a:solidFill>
                  <a:round/>
                  <a:headEnd/>
                  <a:tailEnd/>
                </a:ln>
              </p:spPr>
              <p:txBody>
                <a:bodyPr/>
                <a:lstStyle/>
                <a:p>
                  <a:endParaRPr lang="en-US"/>
                </a:p>
              </p:txBody>
            </p:sp>
          </p:grpSp>
          <p:grpSp>
            <p:nvGrpSpPr>
              <p:cNvPr id="11" name="Group 77"/>
              <p:cNvGrpSpPr>
                <a:grpSpLocks/>
              </p:cNvGrpSpPr>
              <p:nvPr/>
            </p:nvGrpSpPr>
            <p:grpSpPr bwMode="auto">
              <a:xfrm>
                <a:off x="1968" y="2170"/>
                <a:ext cx="96" cy="96"/>
                <a:chOff x="1680" y="3034"/>
                <a:chExt cx="96" cy="96"/>
              </a:xfrm>
            </p:grpSpPr>
            <p:sp>
              <p:nvSpPr>
                <p:cNvPr id="25633" name="Line 78"/>
                <p:cNvSpPr>
                  <a:spLocks noChangeShapeType="1"/>
                </p:cNvSpPr>
                <p:nvPr/>
              </p:nvSpPr>
              <p:spPr bwMode="auto">
                <a:xfrm>
                  <a:off x="1728" y="3034"/>
                  <a:ext cx="0" cy="96"/>
                </a:xfrm>
                <a:prstGeom prst="line">
                  <a:avLst/>
                </a:prstGeom>
                <a:noFill/>
                <a:ln w="9525">
                  <a:solidFill>
                    <a:srgbClr val="EC0000"/>
                  </a:solidFill>
                  <a:round/>
                  <a:headEnd/>
                  <a:tailEnd/>
                </a:ln>
              </p:spPr>
              <p:txBody>
                <a:bodyPr/>
                <a:lstStyle/>
                <a:p>
                  <a:endParaRPr lang="en-US"/>
                </a:p>
              </p:txBody>
            </p:sp>
            <p:sp>
              <p:nvSpPr>
                <p:cNvPr id="25634" name="Line 79"/>
                <p:cNvSpPr>
                  <a:spLocks noChangeShapeType="1"/>
                </p:cNvSpPr>
                <p:nvPr/>
              </p:nvSpPr>
              <p:spPr bwMode="auto">
                <a:xfrm flipH="1">
                  <a:off x="1680" y="3130"/>
                  <a:ext cx="96" cy="0"/>
                </a:xfrm>
                <a:prstGeom prst="line">
                  <a:avLst/>
                </a:prstGeom>
                <a:noFill/>
                <a:ln w="9525">
                  <a:solidFill>
                    <a:srgbClr val="EC0000"/>
                  </a:solidFill>
                  <a:round/>
                  <a:headEnd/>
                  <a:tailEnd/>
                </a:ln>
              </p:spPr>
              <p:txBody>
                <a:bodyPr/>
                <a:lstStyle/>
                <a:p>
                  <a:endParaRPr lang="en-US"/>
                </a:p>
              </p:txBody>
            </p:sp>
          </p:grpSp>
        </p:grpSp>
      </p:grpSp>
      <p:sp>
        <p:nvSpPr>
          <p:cNvPr id="68" name="Text Box 49"/>
          <p:cNvSpPr txBox="1">
            <a:spLocks noChangeArrowheads="1"/>
          </p:cNvSpPr>
          <p:nvPr/>
        </p:nvSpPr>
        <p:spPr bwMode="auto">
          <a:xfrm>
            <a:off x="5924550" y="153988"/>
            <a:ext cx="2911475" cy="461962"/>
          </a:xfrm>
          <a:prstGeom prst="rect">
            <a:avLst/>
          </a:prstGeom>
          <a:noFill/>
          <a:ln w="9525">
            <a:noFill/>
            <a:miter lim="800000"/>
            <a:headEnd/>
            <a:tailEnd/>
          </a:ln>
        </p:spPr>
        <p:txBody>
          <a:bodyPr>
            <a:spAutoFit/>
          </a:bodyPr>
          <a:lstStyle/>
          <a:p>
            <a:pPr algn="ctr">
              <a:defRPr/>
            </a:pPr>
            <a:r>
              <a:rPr lang="en-US" sz="2400" dirty="0">
                <a:latin typeface="+mn-lt"/>
                <a:cs typeface="Arial" pitchFamily="34" charset="0"/>
              </a:rPr>
              <a:t>(Wigner Function)</a:t>
            </a:r>
          </a:p>
        </p:txBody>
      </p:sp>
      <p:pic>
        <p:nvPicPr>
          <p:cNvPr id="59" name="Picture 9" descr="tomogr_sea.jpg"/>
          <p:cNvPicPr>
            <a:picLocks noChangeAspect="1"/>
          </p:cNvPicPr>
          <p:nvPr/>
        </p:nvPicPr>
        <p:blipFill>
          <a:blip r:embed="rId5" cstate="print"/>
          <a:srcRect b="12295"/>
          <a:stretch>
            <a:fillRect/>
          </a:stretch>
        </p:blipFill>
        <p:spPr bwMode="auto">
          <a:xfrm>
            <a:off x="7543800" y="5358858"/>
            <a:ext cx="1501775" cy="142294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0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90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66" grpId="0" animBg="1"/>
      <p:bldP spid="12908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Box 66"/>
          <p:cNvSpPr txBox="1"/>
          <p:nvPr/>
        </p:nvSpPr>
        <p:spPr>
          <a:xfrm>
            <a:off x="5867400" y="898525"/>
            <a:ext cx="3011488" cy="369888"/>
          </a:xfrm>
          <a:prstGeom prst="rect">
            <a:avLst/>
          </a:prstGeom>
          <a:solidFill>
            <a:schemeClr val="bg1"/>
          </a:solidFill>
        </p:spPr>
        <p:txBody>
          <a:bodyPr>
            <a:spAutoFit/>
          </a:bodyPr>
          <a:lstStyle/>
          <a:p>
            <a:pPr>
              <a:defRPr/>
            </a:pPr>
            <a:r>
              <a:rPr lang="en-US" dirty="0">
                <a:latin typeface="+mn-lt"/>
                <a:ea typeface="ＭＳ Ｐゴシック"/>
                <a:cs typeface="ＭＳ Ｐゴシック"/>
              </a:rPr>
              <a:t>100 days, L =10</a:t>
            </a:r>
            <a:r>
              <a:rPr lang="en-US" baseline="30000" dirty="0">
                <a:latin typeface="+mn-lt"/>
                <a:ea typeface="ＭＳ Ｐゴシック"/>
                <a:cs typeface="ＭＳ Ｐゴシック"/>
              </a:rPr>
              <a:t>33</a:t>
            </a:r>
            <a:r>
              <a:rPr lang="en-US" dirty="0">
                <a:latin typeface="+mn-lt"/>
                <a:ea typeface="ＭＳ Ｐゴシック"/>
                <a:cs typeface="ＭＳ Ｐゴシック"/>
              </a:rPr>
              <a:t>, s = 1000</a:t>
            </a:r>
          </a:p>
        </p:txBody>
      </p:sp>
      <p:pic>
        <p:nvPicPr>
          <p:cNvPr id="65" name="Picture 13" descr="Page11Kinney-EIC-SIDIS-08"/>
          <p:cNvPicPr>
            <a:picLocks noChangeAspect="1" noChangeArrowheads="1"/>
          </p:cNvPicPr>
          <p:nvPr/>
        </p:nvPicPr>
        <p:blipFill>
          <a:blip r:embed="rId2" cstate="print"/>
          <a:srcRect l="53693" t="14088" r="7547" b="34923"/>
          <a:stretch>
            <a:fillRect/>
          </a:stretch>
        </p:blipFill>
        <p:spPr bwMode="auto">
          <a:xfrm>
            <a:off x="5486400" y="1217613"/>
            <a:ext cx="3554413" cy="3506787"/>
          </a:xfrm>
          <a:prstGeom prst="rect">
            <a:avLst/>
          </a:prstGeom>
          <a:noFill/>
          <a:ln w="9525">
            <a:noFill/>
            <a:miter lim="800000"/>
            <a:headEnd/>
            <a:tailEnd/>
          </a:ln>
        </p:spPr>
      </p:pic>
      <p:sp>
        <p:nvSpPr>
          <p:cNvPr id="3" name="TextBox 16"/>
          <p:cNvSpPr txBox="1">
            <a:spLocks noChangeArrowheads="1"/>
          </p:cNvSpPr>
          <p:nvPr/>
        </p:nvSpPr>
        <p:spPr bwMode="auto">
          <a:xfrm>
            <a:off x="0" y="0"/>
            <a:ext cx="9144000" cy="769938"/>
          </a:xfrm>
          <a:prstGeom prst="rect">
            <a:avLst/>
          </a:prstGeom>
          <a:noFill/>
          <a:ln w="9525">
            <a:noFill/>
            <a:miter lim="800000"/>
            <a:headEnd/>
            <a:tailEnd/>
          </a:ln>
        </p:spPr>
        <p:txBody>
          <a:bodyPr>
            <a:spAutoFit/>
          </a:bodyPr>
          <a:lstStyle/>
          <a:p>
            <a:pPr algn="ctr">
              <a:defRPr/>
            </a:pPr>
            <a:r>
              <a:rPr lang="en-US" sz="4400" b="1" dirty="0">
                <a:solidFill>
                  <a:srgbClr val="FF0000"/>
                </a:solidFill>
                <a:latin typeface="+mn-lt"/>
                <a:ea typeface="ＭＳ Ｐゴシック" pitchFamily="-107" charset="-128"/>
                <a:cs typeface="Arial" charset="0"/>
              </a:rPr>
              <a:t>Sea Quark Polarization</a:t>
            </a:r>
          </a:p>
        </p:txBody>
      </p:sp>
      <p:sp>
        <p:nvSpPr>
          <p:cNvPr id="4" name="Text Box 22"/>
          <p:cNvSpPr txBox="1">
            <a:spLocks noChangeArrowheads="1"/>
          </p:cNvSpPr>
          <p:nvPr/>
        </p:nvSpPr>
        <p:spPr bwMode="auto">
          <a:xfrm>
            <a:off x="-9525" y="765175"/>
            <a:ext cx="5876925" cy="369888"/>
          </a:xfrm>
          <a:prstGeom prst="rect">
            <a:avLst/>
          </a:prstGeom>
          <a:noFill/>
          <a:ln w="9525">
            <a:noFill/>
            <a:miter lim="800000"/>
            <a:headEnd/>
            <a:tailEnd/>
          </a:ln>
        </p:spPr>
        <p:txBody>
          <a:bodyPr>
            <a:spAutoFit/>
          </a:bodyPr>
          <a:lstStyle/>
          <a:p>
            <a:pPr algn="ctr">
              <a:buFont typeface="Arial" pitchFamily="34" charset="0"/>
              <a:buChar char="•"/>
              <a:defRPr/>
            </a:pPr>
            <a:r>
              <a:rPr lang="en-US" dirty="0">
                <a:latin typeface="+mn-lt"/>
                <a:ea typeface="ＭＳ Ｐゴシック" pitchFamily="-107" charset="-128"/>
              </a:rPr>
              <a:t> Spin-Flavor Decomposition of the Light Quark Sea</a:t>
            </a:r>
          </a:p>
        </p:txBody>
      </p:sp>
      <p:pic>
        <p:nvPicPr>
          <p:cNvPr id="55302" name="Picture 13" descr="sea.jpg"/>
          <p:cNvPicPr>
            <a:picLocks noChangeAspect="1"/>
          </p:cNvPicPr>
          <p:nvPr/>
        </p:nvPicPr>
        <p:blipFill>
          <a:blip r:embed="rId3" cstate="print"/>
          <a:srcRect/>
          <a:stretch>
            <a:fillRect/>
          </a:stretch>
        </p:blipFill>
        <p:spPr bwMode="auto">
          <a:xfrm>
            <a:off x="500063" y="1754188"/>
            <a:ext cx="4352925" cy="2803525"/>
          </a:xfrm>
          <a:prstGeom prst="rect">
            <a:avLst/>
          </a:prstGeom>
          <a:noFill/>
          <a:ln w="9525">
            <a:noFill/>
            <a:miter lim="800000"/>
            <a:headEnd/>
            <a:tailEnd/>
          </a:ln>
        </p:spPr>
      </p:pic>
      <p:sp>
        <p:nvSpPr>
          <p:cNvPr id="15" name="Oval 14"/>
          <p:cNvSpPr/>
          <p:nvPr/>
        </p:nvSpPr>
        <p:spPr>
          <a:xfrm>
            <a:off x="5603875" y="4841875"/>
            <a:ext cx="762000" cy="129540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3698875" y="4841875"/>
            <a:ext cx="762000" cy="12954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60" name="TextBox 9"/>
          <p:cNvSpPr txBox="1">
            <a:spLocks noChangeArrowheads="1"/>
          </p:cNvSpPr>
          <p:nvPr/>
        </p:nvSpPr>
        <p:spPr bwMode="auto">
          <a:xfrm>
            <a:off x="117475" y="5299075"/>
            <a:ext cx="7159625" cy="461963"/>
          </a:xfrm>
          <a:prstGeom prst="rect">
            <a:avLst/>
          </a:prstGeom>
          <a:noFill/>
          <a:ln w="9525">
            <a:noFill/>
            <a:miter lim="800000"/>
            <a:headEnd/>
            <a:tailEnd/>
          </a:ln>
        </p:spPr>
        <p:txBody>
          <a:bodyPr wrap="none">
            <a:spAutoFit/>
          </a:bodyPr>
          <a:lstStyle/>
          <a:p>
            <a:pPr>
              <a:defRPr/>
            </a:pPr>
            <a:r>
              <a:rPr lang="en-US" sz="2400" b="1" dirty="0">
                <a:latin typeface="+mn-lt"/>
                <a:ea typeface="ＭＳ Ｐゴシック" pitchFamily="1" charset="-128"/>
              </a:rPr>
              <a:t>| p    =         +              +             + …</a:t>
            </a:r>
          </a:p>
        </p:txBody>
      </p:sp>
      <p:sp>
        <p:nvSpPr>
          <p:cNvPr id="55306" name="TextBox 10"/>
          <p:cNvSpPr txBox="1">
            <a:spLocks noChangeArrowheads="1"/>
          </p:cNvSpPr>
          <p:nvPr/>
        </p:nvSpPr>
        <p:spPr bwMode="auto">
          <a:xfrm>
            <a:off x="582613" y="5070475"/>
            <a:ext cx="449262" cy="922338"/>
          </a:xfrm>
          <a:prstGeom prst="rect">
            <a:avLst/>
          </a:prstGeom>
          <a:noFill/>
          <a:ln w="9525">
            <a:noFill/>
            <a:miter lim="800000"/>
            <a:headEnd/>
            <a:tailEnd/>
          </a:ln>
        </p:spPr>
        <p:txBody>
          <a:bodyPr wrap="none">
            <a:spAutoFit/>
          </a:bodyPr>
          <a:lstStyle/>
          <a:p>
            <a:r>
              <a:rPr lang="en-US" sz="5400"/>
              <a:t>&gt;</a:t>
            </a:r>
          </a:p>
        </p:txBody>
      </p:sp>
      <p:cxnSp>
        <p:nvCxnSpPr>
          <p:cNvPr id="19" name="Straight Arrow Connector 18"/>
          <p:cNvCxnSpPr/>
          <p:nvPr/>
        </p:nvCxnSpPr>
        <p:spPr>
          <a:xfrm>
            <a:off x="311150" y="5297488"/>
            <a:ext cx="304800" cy="1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1625600" y="4922838"/>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1625600" y="5380038"/>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1625600" y="5837238"/>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3" name="Straight Arrow Connector 22"/>
          <p:cNvCxnSpPr>
            <a:stCxn id="20" idx="6"/>
          </p:cNvCxnSpPr>
          <p:nvPr/>
        </p:nvCxnSpPr>
        <p:spPr>
          <a:xfrm>
            <a:off x="1930400" y="5075238"/>
            <a:ext cx="381000" cy="1587"/>
          </a:xfrm>
          <a:prstGeom prst="straightConnector1">
            <a:avLst/>
          </a:prstGeom>
          <a:ln w="57150">
            <a:solidFill>
              <a:schemeClr val="tx1"/>
            </a:solidFill>
            <a:tailEnd type="arrow"/>
          </a:ln>
        </p:spPr>
        <p:style>
          <a:lnRef idx="3">
            <a:schemeClr val="accent5"/>
          </a:lnRef>
          <a:fillRef idx="0">
            <a:schemeClr val="accent5"/>
          </a:fillRef>
          <a:effectRef idx="2">
            <a:schemeClr val="accent5"/>
          </a:effectRef>
          <a:fontRef idx="minor">
            <a:schemeClr val="tx1"/>
          </a:fontRef>
        </p:style>
      </p:cxnSp>
      <p:cxnSp>
        <p:nvCxnSpPr>
          <p:cNvPr id="24" name="Straight Arrow Connector 23"/>
          <p:cNvCxnSpPr/>
          <p:nvPr/>
        </p:nvCxnSpPr>
        <p:spPr>
          <a:xfrm>
            <a:off x="1930400" y="5988050"/>
            <a:ext cx="381000" cy="1588"/>
          </a:xfrm>
          <a:prstGeom prst="straightConnector1">
            <a:avLst/>
          </a:prstGeom>
          <a:ln w="57150">
            <a:solidFill>
              <a:schemeClr val="tx1"/>
            </a:solidFill>
            <a:tailEnd type="arrow"/>
          </a:ln>
        </p:spPr>
        <p:style>
          <a:lnRef idx="3">
            <a:schemeClr val="accent5"/>
          </a:lnRef>
          <a:fillRef idx="0">
            <a:schemeClr val="accent5"/>
          </a:fillRef>
          <a:effectRef idx="2">
            <a:schemeClr val="accent5"/>
          </a:effectRef>
          <a:fontRef idx="minor">
            <a:schemeClr val="tx1"/>
          </a:fontRef>
        </p:style>
      </p:cxnSp>
      <p:cxnSp>
        <p:nvCxnSpPr>
          <p:cNvPr id="25" name="Straight Arrow Connector 24"/>
          <p:cNvCxnSpPr/>
          <p:nvPr/>
        </p:nvCxnSpPr>
        <p:spPr>
          <a:xfrm rot="10800000">
            <a:off x="1930400" y="5532438"/>
            <a:ext cx="381000" cy="1587"/>
          </a:xfrm>
          <a:prstGeom prst="straightConnector1">
            <a:avLst/>
          </a:prstGeom>
          <a:ln w="57150">
            <a:solidFill>
              <a:schemeClr val="tx1"/>
            </a:solidFill>
            <a:tailEnd type="arrow"/>
          </a:ln>
        </p:spPr>
        <p:style>
          <a:lnRef idx="3">
            <a:schemeClr val="accent5"/>
          </a:lnRef>
          <a:fillRef idx="0">
            <a:schemeClr val="accent5"/>
          </a:fillRef>
          <a:effectRef idx="2">
            <a:schemeClr val="accent5"/>
          </a:effectRef>
          <a:fontRef idx="minor">
            <a:schemeClr val="tx1"/>
          </a:fontRef>
        </p:style>
      </p:cxnSp>
      <p:sp>
        <p:nvSpPr>
          <p:cNvPr id="55314" name="TextBox 21"/>
          <p:cNvSpPr txBox="1">
            <a:spLocks noChangeArrowheads="1"/>
          </p:cNvSpPr>
          <p:nvPr/>
        </p:nvSpPr>
        <p:spPr bwMode="auto">
          <a:xfrm>
            <a:off x="1625600" y="4918075"/>
            <a:ext cx="292100" cy="338138"/>
          </a:xfrm>
          <a:prstGeom prst="rect">
            <a:avLst/>
          </a:prstGeom>
          <a:noFill/>
          <a:ln w="9525">
            <a:noFill/>
            <a:miter lim="800000"/>
            <a:headEnd/>
            <a:tailEnd/>
          </a:ln>
        </p:spPr>
        <p:txBody>
          <a:bodyPr wrap="none">
            <a:spAutoFit/>
          </a:bodyPr>
          <a:lstStyle/>
          <a:p>
            <a:r>
              <a:rPr lang="en-US" sz="1600"/>
              <a:t>u</a:t>
            </a:r>
          </a:p>
        </p:txBody>
      </p:sp>
      <p:sp>
        <p:nvSpPr>
          <p:cNvPr id="55315" name="TextBox 22"/>
          <p:cNvSpPr txBox="1">
            <a:spLocks noChangeArrowheads="1"/>
          </p:cNvSpPr>
          <p:nvPr/>
        </p:nvSpPr>
        <p:spPr bwMode="auto">
          <a:xfrm>
            <a:off x="1625600" y="5375275"/>
            <a:ext cx="292100" cy="338138"/>
          </a:xfrm>
          <a:prstGeom prst="rect">
            <a:avLst/>
          </a:prstGeom>
          <a:noFill/>
          <a:ln w="9525">
            <a:noFill/>
            <a:miter lim="800000"/>
            <a:headEnd/>
            <a:tailEnd/>
          </a:ln>
        </p:spPr>
        <p:txBody>
          <a:bodyPr wrap="none">
            <a:spAutoFit/>
          </a:bodyPr>
          <a:lstStyle/>
          <a:p>
            <a:r>
              <a:rPr lang="en-US" sz="1600"/>
              <a:t>u</a:t>
            </a:r>
          </a:p>
        </p:txBody>
      </p:sp>
      <p:sp>
        <p:nvSpPr>
          <p:cNvPr id="55316" name="TextBox 23"/>
          <p:cNvSpPr txBox="1">
            <a:spLocks noChangeArrowheads="1"/>
          </p:cNvSpPr>
          <p:nvPr/>
        </p:nvSpPr>
        <p:spPr bwMode="auto">
          <a:xfrm>
            <a:off x="1641475" y="5832475"/>
            <a:ext cx="304800" cy="338138"/>
          </a:xfrm>
          <a:prstGeom prst="rect">
            <a:avLst/>
          </a:prstGeom>
          <a:noFill/>
          <a:ln w="9525">
            <a:noFill/>
            <a:miter lim="800000"/>
            <a:headEnd/>
            <a:tailEnd/>
          </a:ln>
        </p:spPr>
        <p:txBody>
          <a:bodyPr wrap="none">
            <a:spAutoFit/>
          </a:bodyPr>
          <a:lstStyle/>
          <a:p>
            <a:r>
              <a:rPr lang="en-US" sz="1600"/>
              <a:t>d</a:t>
            </a:r>
          </a:p>
        </p:txBody>
      </p:sp>
      <p:sp>
        <p:nvSpPr>
          <p:cNvPr id="55317" name="TextBox 24"/>
          <p:cNvSpPr txBox="1">
            <a:spLocks noChangeArrowheads="1"/>
          </p:cNvSpPr>
          <p:nvPr/>
        </p:nvSpPr>
        <p:spPr bwMode="auto">
          <a:xfrm>
            <a:off x="3775075" y="5146675"/>
            <a:ext cx="292100" cy="338138"/>
          </a:xfrm>
          <a:prstGeom prst="rect">
            <a:avLst/>
          </a:prstGeom>
          <a:noFill/>
          <a:ln w="9525">
            <a:noFill/>
            <a:miter lim="800000"/>
            <a:headEnd/>
            <a:tailEnd/>
          </a:ln>
        </p:spPr>
        <p:txBody>
          <a:bodyPr wrap="none">
            <a:spAutoFit/>
          </a:bodyPr>
          <a:lstStyle/>
          <a:p>
            <a:r>
              <a:rPr lang="en-US" sz="1600"/>
              <a:t>u</a:t>
            </a:r>
          </a:p>
        </p:txBody>
      </p:sp>
      <p:sp>
        <p:nvSpPr>
          <p:cNvPr id="55318" name="TextBox 25"/>
          <p:cNvSpPr txBox="1">
            <a:spLocks noChangeArrowheads="1"/>
          </p:cNvSpPr>
          <p:nvPr/>
        </p:nvSpPr>
        <p:spPr bwMode="auto">
          <a:xfrm>
            <a:off x="3775075" y="5603875"/>
            <a:ext cx="292100" cy="338138"/>
          </a:xfrm>
          <a:prstGeom prst="rect">
            <a:avLst/>
          </a:prstGeom>
          <a:noFill/>
          <a:ln w="9525">
            <a:noFill/>
            <a:miter lim="800000"/>
            <a:headEnd/>
            <a:tailEnd/>
          </a:ln>
        </p:spPr>
        <p:txBody>
          <a:bodyPr wrap="none">
            <a:spAutoFit/>
          </a:bodyPr>
          <a:lstStyle/>
          <a:p>
            <a:r>
              <a:rPr lang="en-US" sz="1600"/>
              <a:t>u</a:t>
            </a:r>
          </a:p>
        </p:txBody>
      </p:sp>
      <p:sp>
        <p:nvSpPr>
          <p:cNvPr id="31" name="Oval 30"/>
          <p:cNvSpPr/>
          <p:nvPr/>
        </p:nvSpPr>
        <p:spPr>
          <a:xfrm>
            <a:off x="2921000" y="4922838"/>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p:cNvSpPr/>
          <p:nvPr/>
        </p:nvSpPr>
        <p:spPr>
          <a:xfrm>
            <a:off x="2921000" y="5380038"/>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Oval 32"/>
          <p:cNvSpPr/>
          <p:nvPr/>
        </p:nvSpPr>
        <p:spPr>
          <a:xfrm>
            <a:off x="2921000" y="5837238"/>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4" name="Straight Arrow Connector 33"/>
          <p:cNvCxnSpPr>
            <a:stCxn id="31" idx="6"/>
          </p:cNvCxnSpPr>
          <p:nvPr/>
        </p:nvCxnSpPr>
        <p:spPr>
          <a:xfrm>
            <a:off x="3225800" y="5075238"/>
            <a:ext cx="381000" cy="1587"/>
          </a:xfrm>
          <a:prstGeom prst="straightConnector1">
            <a:avLst/>
          </a:prstGeom>
          <a:ln w="57150">
            <a:solidFill>
              <a:schemeClr val="tx1"/>
            </a:solidFill>
            <a:tailEnd type="arrow"/>
          </a:ln>
        </p:spPr>
        <p:style>
          <a:lnRef idx="3">
            <a:schemeClr val="accent5"/>
          </a:lnRef>
          <a:fillRef idx="0">
            <a:schemeClr val="accent5"/>
          </a:fillRef>
          <a:effectRef idx="2">
            <a:schemeClr val="accent5"/>
          </a:effectRef>
          <a:fontRef idx="minor">
            <a:schemeClr val="tx1"/>
          </a:fontRef>
        </p:style>
      </p:cxnSp>
      <p:cxnSp>
        <p:nvCxnSpPr>
          <p:cNvPr id="35" name="Straight Arrow Connector 34"/>
          <p:cNvCxnSpPr/>
          <p:nvPr/>
        </p:nvCxnSpPr>
        <p:spPr>
          <a:xfrm>
            <a:off x="3225800" y="5988050"/>
            <a:ext cx="381000" cy="1588"/>
          </a:xfrm>
          <a:prstGeom prst="straightConnector1">
            <a:avLst/>
          </a:prstGeom>
          <a:ln w="57150">
            <a:solidFill>
              <a:schemeClr val="tx1"/>
            </a:solidFill>
            <a:tailEnd type="arrow"/>
          </a:ln>
        </p:spPr>
        <p:style>
          <a:lnRef idx="3">
            <a:schemeClr val="accent5"/>
          </a:lnRef>
          <a:fillRef idx="0">
            <a:schemeClr val="accent5"/>
          </a:fillRef>
          <a:effectRef idx="2">
            <a:schemeClr val="accent5"/>
          </a:effectRef>
          <a:fontRef idx="minor">
            <a:schemeClr val="tx1"/>
          </a:fontRef>
        </p:style>
      </p:cxnSp>
      <p:cxnSp>
        <p:nvCxnSpPr>
          <p:cNvPr id="36" name="Straight Arrow Connector 35"/>
          <p:cNvCxnSpPr/>
          <p:nvPr/>
        </p:nvCxnSpPr>
        <p:spPr>
          <a:xfrm rot="10800000">
            <a:off x="3225800" y="5532438"/>
            <a:ext cx="381000" cy="1587"/>
          </a:xfrm>
          <a:prstGeom prst="straightConnector1">
            <a:avLst/>
          </a:prstGeom>
          <a:ln w="57150">
            <a:solidFill>
              <a:schemeClr val="tx1"/>
            </a:solidFill>
            <a:tailEnd type="arrow"/>
          </a:ln>
        </p:spPr>
        <p:style>
          <a:lnRef idx="3">
            <a:schemeClr val="accent5"/>
          </a:lnRef>
          <a:fillRef idx="0">
            <a:schemeClr val="accent5"/>
          </a:fillRef>
          <a:effectRef idx="2">
            <a:schemeClr val="accent5"/>
          </a:effectRef>
          <a:fontRef idx="minor">
            <a:schemeClr val="tx1"/>
          </a:fontRef>
        </p:style>
      </p:cxnSp>
      <p:sp>
        <p:nvSpPr>
          <p:cNvPr id="55325" name="TextBox 36"/>
          <p:cNvSpPr txBox="1">
            <a:spLocks noChangeArrowheads="1"/>
          </p:cNvSpPr>
          <p:nvPr/>
        </p:nvSpPr>
        <p:spPr bwMode="auto">
          <a:xfrm>
            <a:off x="2921000" y="4918075"/>
            <a:ext cx="292100" cy="338138"/>
          </a:xfrm>
          <a:prstGeom prst="rect">
            <a:avLst/>
          </a:prstGeom>
          <a:noFill/>
          <a:ln w="9525">
            <a:noFill/>
            <a:miter lim="800000"/>
            <a:headEnd/>
            <a:tailEnd/>
          </a:ln>
        </p:spPr>
        <p:txBody>
          <a:bodyPr wrap="none">
            <a:spAutoFit/>
          </a:bodyPr>
          <a:lstStyle/>
          <a:p>
            <a:r>
              <a:rPr lang="en-US" sz="1600"/>
              <a:t>u</a:t>
            </a:r>
          </a:p>
        </p:txBody>
      </p:sp>
      <p:sp>
        <p:nvSpPr>
          <p:cNvPr id="55326" name="TextBox 37"/>
          <p:cNvSpPr txBox="1">
            <a:spLocks noChangeArrowheads="1"/>
          </p:cNvSpPr>
          <p:nvPr/>
        </p:nvSpPr>
        <p:spPr bwMode="auto">
          <a:xfrm>
            <a:off x="2921000" y="5375275"/>
            <a:ext cx="292100" cy="338138"/>
          </a:xfrm>
          <a:prstGeom prst="rect">
            <a:avLst/>
          </a:prstGeom>
          <a:noFill/>
          <a:ln w="9525">
            <a:noFill/>
            <a:miter lim="800000"/>
            <a:headEnd/>
            <a:tailEnd/>
          </a:ln>
        </p:spPr>
        <p:txBody>
          <a:bodyPr wrap="none">
            <a:spAutoFit/>
          </a:bodyPr>
          <a:lstStyle/>
          <a:p>
            <a:r>
              <a:rPr lang="en-US" sz="1600"/>
              <a:t>u</a:t>
            </a:r>
          </a:p>
        </p:txBody>
      </p:sp>
      <p:sp>
        <p:nvSpPr>
          <p:cNvPr id="55327" name="TextBox 38"/>
          <p:cNvSpPr txBox="1">
            <a:spLocks noChangeArrowheads="1"/>
          </p:cNvSpPr>
          <p:nvPr/>
        </p:nvSpPr>
        <p:spPr bwMode="auto">
          <a:xfrm>
            <a:off x="2936875" y="5832475"/>
            <a:ext cx="304800" cy="338138"/>
          </a:xfrm>
          <a:prstGeom prst="rect">
            <a:avLst/>
          </a:prstGeom>
          <a:noFill/>
          <a:ln w="9525">
            <a:noFill/>
            <a:miter lim="800000"/>
            <a:headEnd/>
            <a:tailEnd/>
          </a:ln>
        </p:spPr>
        <p:txBody>
          <a:bodyPr wrap="none">
            <a:spAutoFit/>
          </a:bodyPr>
          <a:lstStyle/>
          <a:p>
            <a:r>
              <a:rPr lang="en-US" sz="1600"/>
              <a:t>d</a:t>
            </a:r>
          </a:p>
        </p:txBody>
      </p:sp>
      <p:sp>
        <p:nvSpPr>
          <p:cNvPr id="40" name="Oval 39"/>
          <p:cNvSpPr/>
          <p:nvPr/>
        </p:nvSpPr>
        <p:spPr>
          <a:xfrm>
            <a:off x="4841875" y="4922838"/>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Oval 40"/>
          <p:cNvSpPr/>
          <p:nvPr/>
        </p:nvSpPr>
        <p:spPr>
          <a:xfrm>
            <a:off x="4841875" y="5380038"/>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Oval 41"/>
          <p:cNvSpPr/>
          <p:nvPr/>
        </p:nvSpPr>
        <p:spPr>
          <a:xfrm>
            <a:off x="4841875" y="5837238"/>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3" name="Straight Arrow Connector 42"/>
          <p:cNvCxnSpPr>
            <a:stCxn id="40" idx="6"/>
          </p:cNvCxnSpPr>
          <p:nvPr/>
        </p:nvCxnSpPr>
        <p:spPr>
          <a:xfrm>
            <a:off x="5146675" y="5075238"/>
            <a:ext cx="381000" cy="1587"/>
          </a:xfrm>
          <a:prstGeom prst="straightConnector1">
            <a:avLst/>
          </a:prstGeom>
          <a:ln w="57150">
            <a:solidFill>
              <a:schemeClr val="tx1"/>
            </a:solidFill>
            <a:tailEnd type="arrow"/>
          </a:ln>
        </p:spPr>
        <p:style>
          <a:lnRef idx="3">
            <a:schemeClr val="accent5"/>
          </a:lnRef>
          <a:fillRef idx="0">
            <a:schemeClr val="accent5"/>
          </a:fillRef>
          <a:effectRef idx="2">
            <a:schemeClr val="accent5"/>
          </a:effectRef>
          <a:fontRef idx="minor">
            <a:schemeClr val="tx1"/>
          </a:fontRef>
        </p:style>
      </p:cxnSp>
      <p:cxnSp>
        <p:nvCxnSpPr>
          <p:cNvPr id="44" name="Straight Arrow Connector 43"/>
          <p:cNvCxnSpPr/>
          <p:nvPr/>
        </p:nvCxnSpPr>
        <p:spPr>
          <a:xfrm>
            <a:off x="5146675" y="5988050"/>
            <a:ext cx="381000" cy="1588"/>
          </a:xfrm>
          <a:prstGeom prst="straightConnector1">
            <a:avLst/>
          </a:prstGeom>
          <a:ln w="57150">
            <a:solidFill>
              <a:schemeClr val="tx1"/>
            </a:solidFill>
            <a:tailEnd type="arrow"/>
          </a:ln>
        </p:spPr>
        <p:style>
          <a:lnRef idx="3">
            <a:schemeClr val="accent5"/>
          </a:lnRef>
          <a:fillRef idx="0">
            <a:schemeClr val="accent5"/>
          </a:fillRef>
          <a:effectRef idx="2">
            <a:schemeClr val="accent5"/>
          </a:effectRef>
          <a:fontRef idx="minor">
            <a:schemeClr val="tx1"/>
          </a:fontRef>
        </p:style>
      </p:cxnSp>
      <p:cxnSp>
        <p:nvCxnSpPr>
          <p:cNvPr id="45" name="Straight Arrow Connector 44"/>
          <p:cNvCxnSpPr/>
          <p:nvPr/>
        </p:nvCxnSpPr>
        <p:spPr>
          <a:xfrm rot="10800000">
            <a:off x="5146675" y="5532438"/>
            <a:ext cx="381000" cy="1587"/>
          </a:xfrm>
          <a:prstGeom prst="straightConnector1">
            <a:avLst/>
          </a:prstGeom>
          <a:ln w="57150">
            <a:solidFill>
              <a:schemeClr val="tx1"/>
            </a:solidFill>
            <a:tailEnd type="arrow"/>
          </a:ln>
        </p:spPr>
        <p:style>
          <a:lnRef idx="3">
            <a:schemeClr val="accent5"/>
          </a:lnRef>
          <a:fillRef idx="0">
            <a:schemeClr val="accent5"/>
          </a:fillRef>
          <a:effectRef idx="2">
            <a:schemeClr val="accent5"/>
          </a:effectRef>
          <a:fontRef idx="minor">
            <a:schemeClr val="tx1"/>
          </a:fontRef>
        </p:style>
      </p:cxnSp>
      <p:sp>
        <p:nvSpPr>
          <p:cNvPr id="55334" name="TextBox 46"/>
          <p:cNvSpPr txBox="1">
            <a:spLocks noChangeArrowheads="1"/>
          </p:cNvSpPr>
          <p:nvPr/>
        </p:nvSpPr>
        <p:spPr bwMode="auto">
          <a:xfrm>
            <a:off x="4841875" y="4918075"/>
            <a:ext cx="292100" cy="338138"/>
          </a:xfrm>
          <a:prstGeom prst="rect">
            <a:avLst/>
          </a:prstGeom>
          <a:noFill/>
          <a:ln w="9525">
            <a:noFill/>
            <a:miter lim="800000"/>
            <a:headEnd/>
            <a:tailEnd/>
          </a:ln>
        </p:spPr>
        <p:txBody>
          <a:bodyPr wrap="none">
            <a:spAutoFit/>
          </a:bodyPr>
          <a:lstStyle/>
          <a:p>
            <a:r>
              <a:rPr lang="en-US" sz="1600"/>
              <a:t>u</a:t>
            </a:r>
          </a:p>
        </p:txBody>
      </p:sp>
      <p:sp>
        <p:nvSpPr>
          <p:cNvPr id="55335" name="TextBox 47"/>
          <p:cNvSpPr txBox="1">
            <a:spLocks noChangeArrowheads="1"/>
          </p:cNvSpPr>
          <p:nvPr/>
        </p:nvSpPr>
        <p:spPr bwMode="auto">
          <a:xfrm>
            <a:off x="4841875" y="5375275"/>
            <a:ext cx="292100" cy="338138"/>
          </a:xfrm>
          <a:prstGeom prst="rect">
            <a:avLst/>
          </a:prstGeom>
          <a:noFill/>
          <a:ln w="9525">
            <a:noFill/>
            <a:miter lim="800000"/>
            <a:headEnd/>
            <a:tailEnd/>
          </a:ln>
        </p:spPr>
        <p:txBody>
          <a:bodyPr wrap="none">
            <a:spAutoFit/>
          </a:bodyPr>
          <a:lstStyle/>
          <a:p>
            <a:r>
              <a:rPr lang="en-US" sz="1600"/>
              <a:t>u</a:t>
            </a:r>
          </a:p>
        </p:txBody>
      </p:sp>
      <p:sp>
        <p:nvSpPr>
          <p:cNvPr id="55336" name="TextBox 48"/>
          <p:cNvSpPr txBox="1">
            <a:spLocks noChangeArrowheads="1"/>
          </p:cNvSpPr>
          <p:nvPr/>
        </p:nvSpPr>
        <p:spPr bwMode="auto">
          <a:xfrm>
            <a:off x="4841875" y="5832475"/>
            <a:ext cx="304800" cy="338138"/>
          </a:xfrm>
          <a:prstGeom prst="rect">
            <a:avLst/>
          </a:prstGeom>
          <a:noFill/>
          <a:ln w="9525">
            <a:noFill/>
            <a:miter lim="800000"/>
            <a:headEnd/>
            <a:tailEnd/>
          </a:ln>
        </p:spPr>
        <p:txBody>
          <a:bodyPr wrap="none">
            <a:spAutoFit/>
          </a:bodyPr>
          <a:lstStyle/>
          <a:p>
            <a:r>
              <a:rPr lang="en-US" sz="1600"/>
              <a:t>d</a:t>
            </a:r>
          </a:p>
        </p:txBody>
      </p:sp>
      <p:cxnSp>
        <p:nvCxnSpPr>
          <p:cNvPr id="49" name="Straight Arrow Connector 48"/>
          <p:cNvCxnSpPr/>
          <p:nvPr/>
        </p:nvCxnSpPr>
        <p:spPr>
          <a:xfrm>
            <a:off x="4079875" y="5299075"/>
            <a:ext cx="381000" cy="1588"/>
          </a:xfrm>
          <a:prstGeom prst="straightConnector1">
            <a:avLst/>
          </a:prstGeom>
          <a:ln w="57150">
            <a:solidFill>
              <a:schemeClr val="tx1"/>
            </a:solidFill>
            <a:tailEnd type="arrow"/>
          </a:ln>
        </p:spPr>
        <p:style>
          <a:lnRef idx="3">
            <a:schemeClr val="accent5"/>
          </a:lnRef>
          <a:fillRef idx="0">
            <a:schemeClr val="accent5"/>
          </a:fillRef>
          <a:effectRef idx="2">
            <a:schemeClr val="accent5"/>
          </a:effectRef>
          <a:fontRef idx="minor">
            <a:schemeClr val="tx1"/>
          </a:fontRef>
        </p:style>
      </p:cxnSp>
      <p:cxnSp>
        <p:nvCxnSpPr>
          <p:cNvPr id="50" name="Straight Arrow Connector 49"/>
          <p:cNvCxnSpPr/>
          <p:nvPr/>
        </p:nvCxnSpPr>
        <p:spPr>
          <a:xfrm rot="10800000">
            <a:off x="4079875" y="5754688"/>
            <a:ext cx="381000" cy="1587"/>
          </a:xfrm>
          <a:prstGeom prst="straightConnector1">
            <a:avLst/>
          </a:prstGeom>
          <a:ln w="57150">
            <a:solidFill>
              <a:schemeClr val="tx1"/>
            </a:solidFill>
            <a:tailEnd type="arrow"/>
          </a:ln>
        </p:spPr>
        <p:style>
          <a:lnRef idx="3">
            <a:schemeClr val="accent5"/>
          </a:lnRef>
          <a:fillRef idx="0">
            <a:schemeClr val="accent5"/>
          </a:fillRef>
          <a:effectRef idx="2">
            <a:schemeClr val="accent5"/>
          </a:effectRef>
          <a:fontRef idx="minor">
            <a:schemeClr val="tx1"/>
          </a:fontRef>
        </p:style>
      </p:cxnSp>
      <p:sp>
        <p:nvSpPr>
          <p:cNvPr id="51" name="Oval 50"/>
          <p:cNvSpPr/>
          <p:nvPr/>
        </p:nvSpPr>
        <p:spPr>
          <a:xfrm>
            <a:off x="3775075" y="5146675"/>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Oval 51"/>
          <p:cNvSpPr/>
          <p:nvPr/>
        </p:nvSpPr>
        <p:spPr>
          <a:xfrm>
            <a:off x="3775075" y="5603875"/>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Oval 52"/>
          <p:cNvSpPr/>
          <p:nvPr/>
        </p:nvSpPr>
        <p:spPr>
          <a:xfrm>
            <a:off x="5680075" y="5603875"/>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Oval 53"/>
          <p:cNvSpPr/>
          <p:nvPr/>
        </p:nvSpPr>
        <p:spPr>
          <a:xfrm>
            <a:off x="5680075" y="5146675"/>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5" name="Straight Arrow Connector 54"/>
          <p:cNvCxnSpPr/>
          <p:nvPr/>
        </p:nvCxnSpPr>
        <p:spPr>
          <a:xfrm>
            <a:off x="5984875" y="5299075"/>
            <a:ext cx="381000" cy="1588"/>
          </a:xfrm>
          <a:prstGeom prst="straightConnector1">
            <a:avLst/>
          </a:prstGeom>
          <a:ln w="57150">
            <a:solidFill>
              <a:schemeClr val="tx1"/>
            </a:solidFill>
            <a:tailEnd type="arrow"/>
          </a:ln>
        </p:spPr>
        <p:style>
          <a:lnRef idx="3">
            <a:schemeClr val="accent5"/>
          </a:lnRef>
          <a:fillRef idx="0">
            <a:schemeClr val="accent5"/>
          </a:fillRef>
          <a:effectRef idx="2">
            <a:schemeClr val="accent5"/>
          </a:effectRef>
          <a:fontRef idx="minor">
            <a:schemeClr val="tx1"/>
          </a:fontRef>
        </p:style>
      </p:cxnSp>
      <p:cxnSp>
        <p:nvCxnSpPr>
          <p:cNvPr id="56" name="Straight Arrow Connector 55"/>
          <p:cNvCxnSpPr/>
          <p:nvPr/>
        </p:nvCxnSpPr>
        <p:spPr>
          <a:xfrm rot="10800000">
            <a:off x="5984875" y="5756275"/>
            <a:ext cx="381000" cy="1588"/>
          </a:xfrm>
          <a:prstGeom prst="straightConnector1">
            <a:avLst/>
          </a:prstGeom>
          <a:ln w="57150">
            <a:solidFill>
              <a:schemeClr val="tx1"/>
            </a:solidFill>
            <a:tailEnd type="arrow"/>
          </a:ln>
        </p:spPr>
        <p:style>
          <a:lnRef idx="3">
            <a:schemeClr val="accent5"/>
          </a:lnRef>
          <a:fillRef idx="0">
            <a:schemeClr val="accent5"/>
          </a:fillRef>
          <a:effectRef idx="2">
            <a:schemeClr val="accent5"/>
          </a:effectRef>
          <a:fontRef idx="minor">
            <a:schemeClr val="tx1"/>
          </a:fontRef>
        </p:style>
      </p:cxnSp>
      <p:sp>
        <p:nvSpPr>
          <p:cNvPr id="55345" name="TextBox 59"/>
          <p:cNvSpPr txBox="1">
            <a:spLocks noChangeArrowheads="1"/>
          </p:cNvSpPr>
          <p:nvPr/>
        </p:nvSpPr>
        <p:spPr bwMode="auto">
          <a:xfrm>
            <a:off x="5680075" y="5603875"/>
            <a:ext cx="304800" cy="338138"/>
          </a:xfrm>
          <a:prstGeom prst="rect">
            <a:avLst/>
          </a:prstGeom>
          <a:noFill/>
          <a:ln w="9525">
            <a:noFill/>
            <a:miter lim="800000"/>
            <a:headEnd/>
            <a:tailEnd/>
          </a:ln>
        </p:spPr>
        <p:txBody>
          <a:bodyPr wrap="none">
            <a:spAutoFit/>
          </a:bodyPr>
          <a:lstStyle/>
          <a:p>
            <a:r>
              <a:rPr lang="en-US" sz="1600"/>
              <a:t>d</a:t>
            </a:r>
          </a:p>
        </p:txBody>
      </p:sp>
      <p:sp>
        <p:nvSpPr>
          <p:cNvPr id="55346" name="TextBox 60"/>
          <p:cNvSpPr txBox="1">
            <a:spLocks noChangeArrowheads="1"/>
          </p:cNvSpPr>
          <p:nvPr/>
        </p:nvSpPr>
        <p:spPr bwMode="auto">
          <a:xfrm>
            <a:off x="5680075" y="5146675"/>
            <a:ext cx="304800" cy="338138"/>
          </a:xfrm>
          <a:prstGeom prst="rect">
            <a:avLst/>
          </a:prstGeom>
          <a:noFill/>
          <a:ln w="9525">
            <a:noFill/>
            <a:miter lim="800000"/>
            <a:headEnd/>
            <a:tailEnd/>
          </a:ln>
        </p:spPr>
        <p:txBody>
          <a:bodyPr wrap="none">
            <a:spAutoFit/>
          </a:bodyPr>
          <a:lstStyle/>
          <a:p>
            <a:r>
              <a:rPr lang="en-US" sz="1600"/>
              <a:t>d</a:t>
            </a:r>
          </a:p>
        </p:txBody>
      </p:sp>
      <p:cxnSp>
        <p:nvCxnSpPr>
          <p:cNvPr id="59" name="Straight Connector 58"/>
          <p:cNvCxnSpPr/>
          <p:nvPr/>
        </p:nvCxnSpPr>
        <p:spPr>
          <a:xfrm>
            <a:off x="3851275" y="5678488"/>
            <a:ext cx="152400"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756275" y="5680075"/>
            <a:ext cx="152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71"/>
          <p:cNvSpPr txBox="1">
            <a:spLocks noChangeArrowheads="1"/>
          </p:cNvSpPr>
          <p:nvPr/>
        </p:nvSpPr>
        <p:spPr bwMode="auto">
          <a:xfrm>
            <a:off x="7145338" y="5032375"/>
            <a:ext cx="1828800" cy="1138238"/>
          </a:xfrm>
          <a:prstGeom prst="rect">
            <a:avLst/>
          </a:prstGeom>
          <a:noFill/>
          <a:ln w="9525">
            <a:noFill/>
            <a:miter lim="800000"/>
            <a:headEnd/>
            <a:tailEnd/>
          </a:ln>
        </p:spPr>
        <p:txBody>
          <a:bodyPr>
            <a:spAutoFit/>
          </a:bodyPr>
          <a:lstStyle/>
          <a:p>
            <a:pPr algn="ctr">
              <a:defRPr/>
            </a:pPr>
            <a:r>
              <a:rPr lang="en-US" sz="2000" dirty="0">
                <a:latin typeface="+mn-lt"/>
                <a:ea typeface="ＭＳ Ｐゴシック"/>
                <a:cs typeface="ＭＳ Ｐゴシック"/>
              </a:rPr>
              <a:t>Many models predict</a:t>
            </a:r>
          </a:p>
          <a:p>
            <a:pPr algn="ctr">
              <a:defRPr/>
            </a:pPr>
            <a:endParaRPr lang="en-US" sz="800" dirty="0">
              <a:latin typeface="+mn-lt"/>
              <a:ea typeface="ＭＳ Ｐゴシック"/>
              <a:cs typeface="ＭＳ Ｐゴシック"/>
            </a:endParaRPr>
          </a:p>
          <a:p>
            <a:pPr algn="ctr">
              <a:defRPr/>
            </a:pPr>
            <a:r>
              <a:rPr lang="en-US" sz="2000" dirty="0">
                <a:latin typeface="Symbol" pitchFamily="18" charset="2"/>
                <a:ea typeface="ＭＳ Ｐゴシック"/>
                <a:cs typeface="ＭＳ Ｐゴシック"/>
              </a:rPr>
              <a:t>D</a:t>
            </a:r>
            <a:r>
              <a:rPr lang="en-US" sz="2000" dirty="0">
                <a:latin typeface="+mn-lt"/>
                <a:ea typeface="ＭＳ Ｐゴシック"/>
                <a:cs typeface="ＭＳ Ｐゴシック"/>
              </a:rPr>
              <a:t>u &gt; 0, </a:t>
            </a:r>
            <a:r>
              <a:rPr lang="en-US" sz="2000" dirty="0" err="1">
                <a:latin typeface="Symbol" pitchFamily="18" charset="2"/>
                <a:ea typeface="ＭＳ Ｐゴシック"/>
                <a:cs typeface="ＭＳ Ｐゴシック"/>
              </a:rPr>
              <a:t>D</a:t>
            </a:r>
            <a:r>
              <a:rPr lang="en-US" sz="2000" dirty="0" err="1">
                <a:latin typeface="+mn-lt"/>
                <a:ea typeface="ＭＳ Ｐゴシック"/>
                <a:cs typeface="ＭＳ Ｐゴシック"/>
              </a:rPr>
              <a:t>d</a:t>
            </a:r>
            <a:r>
              <a:rPr lang="en-US" sz="2000" dirty="0">
                <a:latin typeface="+mn-lt"/>
                <a:ea typeface="ＭＳ Ｐゴシック"/>
                <a:cs typeface="ＭＳ Ｐゴシック"/>
              </a:rPr>
              <a:t> &lt; 0</a:t>
            </a:r>
          </a:p>
        </p:txBody>
      </p:sp>
      <p:cxnSp>
        <p:nvCxnSpPr>
          <p:cNvPr id="62" name="Straight Connector 61"/>
          <p:cNvCxnSpPr/>
          <p:nvPr/>
        </p:nvCxnSpPr>
        <p:spPr>
          <a:xfrm>
            <a:off x="7431088" y="5792788"/>
            <a:ext cx="152400"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8269288" y="5792788"/>
            <a:ext cx="152400"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23838" y="1119188"/>
            <a:ext cx="5491162" cy="369887"/>
          </a:xfrm>
          <a:prstGeom prst="rect">
            <a:avLst/>
          </a:prstGeom>
          <a:noFill/>
        </p:spPr>
        <p:txBody>
          <a:bodyPr>
            <a:spAutoFit/>
          </a:bodyPr>
          <a:lstStyle/>
          <a:p>
            <a:pPr>
              <a:defRPr/>
            </a:pPr>
            <a:r>
              <a:rPr lang="en-US" b="1" dirty="0">
                <a:solidFill>
                  <a:srgbClr val="FF0000"/>
                </a:solidFill>
                <a:latin typeface="+mn-lt"/>
                <a:ea typeface="ＭＳ Ｐゴシック"/>
                <a:cs typeface="ＭＳ Ｐゴシック"/>
              </a:rPr>
              <a:t>Access requires s ~ 1000 (and good luminosity)</a:t>
            </a:r>
          </a:p>
        </p:txBody>
      </p:sp>
      <p:sp>
        <p:nvSpPr>
          <p:cNvPr id="70" name="TextBox 69"/>
          <p:cNvSpPr txBox="1"/>
          <p:nvPr/>
        </p:nvSpPr>
        <p:spPr>
          <a:xfrm rot="16200000">
            <a:off x="2406650" y="877888"/>
            <a:ext cx="596900" cy="1568450"/>
          </a:xfrm>
          <a:prstGeom prst="rect">
            <a:avLst/>
          </a:prstGeom>
          <a:noFill/>
        </p:spPr>
        <p:txBody>
          <a:bodyPr>
            <a:spAutoFit/>
          </a:bodyPr>
          <a:lstStyle/>
          <a:p>
            <a:pPr>
              <a:defRPr/>
            </a:pPr>
            <a:r>
              <a:rPr lang="en-US" sz="9600" dirty="0">
                <a:solidFill>
                  <a:srgbClr val="FFC000"/>
                </a:solidFill>
                <a:latin typeface="+mn-lt"/>
                <a:ea typeface="ＭＳ Ｐゴシック"/>
                <a:cs typeface="ＭＳ Ｐゴシック"/>
              </a:rPr>
              <a:t>}</a:t>
            </a:r>
          </a:p>
        </p:txBody>
      </p:sp>
      <p:sp>
        <p:nvSpPr>
          <p:cNvPr id="66" name="Oval 68"/>
          <p:cNvSpPr>
            <a:spLocks noChangeArrowheads="1"/>
          </p:cNvSpPr>
          <p:nvPr/>
        </p:nvSpPr>
        <p:spPr bwMode="auto">
          <a:xfrm>
            <a:off x="7912100" y="2555875"/>
            <a:ext cx="746125" cy="803275"/>
          </a:xfrm>
          <a:prstGeom prst="ellipse">
            <a:avLst/>
          </a:prstGeom>
          <a:noFill/>
          <a:ln w="38100" algn="ctr">
            <a:solidFill>
              <a:srgbClr val="FFC000"/>
            </a:solidFill>
            <a:round/>
            <a:headEnd/>
            <a:tailEnd/>
          </a:ln>
        </p:spPr>
        <p:txBody>
          <a:bodyPr/>
          <a:lstStyle/>
          <a:p>
            <a:pPr eaLnBrk="0" hangingPunct="0"/>
            <a:endParaRPr lang="en-US"/>
          </a:p>
        </p:txBody>
      </p:sp>
      <p:cxnSp>
        <p:nvCxnSpPr>
          <p:cNvPr id="72" name="Straight Connector 71"/>
          <p:cNvCxnSpPr>
            <a:cxnSpLocks noChangeShapeType="1"/>
          </p:cNvCxnSpPr>
          <p:nvPr/>
        </p:nvCxnSpPr>
        <p:spPr bwMode="auto">
          <a:xfrm>
            <a:off x="6575425" y="4095750"/>
            <a:ext cx="2043113" cy="25400"/>
          </a:xfrm>
          <a:prstGeom prst="line">
            <a:avLst/>
          </a:prstGeom>
          <a:noFill/>
          <a:ln w="38100" algn="ctr">
            <a:solidFill>
              <a:srgbClr val="FFC000"/>
            </a:solidFill>
            <a:round/>
            <a:headEnd type="triangle" w="med" len="med"/>
            <a:tailEnd type="triangle" w="med" len="med"/>
          </a:ln>
        </p:spPr>
      </p:cxnSp>
      <p:sp>
        <p:nvSpPr>
          <p:cNvPr id="64" name="TextBox 63"/>
          <p:cNvSpPr txBox="1"/>
          <p:nvPr/>
        </p:nvSpPr>
        <p:spPr>
          <a:xfrm>
            <a:off x="7773741" y="1371600"/>
            <a:ext cx="1141659" cy="276999"/>
          </a:xfrm>
          <a:prstGeom prst="rect">
            <a:avLst/>
          </a:prstGeom>
          <a:noFill/>
        </p:spPr>
        <p:txBody>
          <a:bodyPr wrap="none" rtlCol="0">
            <a:spAutoFit/>
          </a:bodyPr>
          <a:lstStyle/>
          <a:p>
            <a:r>
              <a:rPr lang="en-US" sz="1200" dirty="0" smtClean="0"/>
              <a:t>Kinney, </a:t>
            </a:r>
            <a:r>
              <a:rPr lang="en-US" sz="1200" dirty="0" err="1" smtClean="0"/>
              <a:t>Seele</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p:bldP spid="70" grpId="0"/>
      <p:bldP spid="66" grpId="0" animBg="1"/>
      <p:bldP spid="6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9.5|35.8|22."/>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ster 1">
  <a:themeElements>
    <a:clrScheme name="Master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Master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Master 1">
  <a:themeElements>
    <a:clrScheme name="Master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Master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Master 1">
  <a:themeElements>
    <a:clrScheme name="Master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Master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olf">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7430</TotalTime>
  <Words>2198</Words>
  <Application>Microsoft Office PowerPoint</Application>
  <PresentationFormat>On-screen Show (4:3)</PresentationFormat>
  <Paragraphs>450</Paragraphs>
  <Slides>30</Slides>
  <Notes>2</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30</vt:i4>
      </vt:variant>
    </vt:vector>
  </HeadingPairs>
  <TitlesOfParts>
    <vt:vector size="37" baseType="lpstr">
      <vt:lpstr>Default Design</vt:lpstr>
      <vt:lpstr>Master 1</vt:lpstr>
      <vt:lpstr>1_Default Design</vt:lpstr>
      <vt:lpstr>1_Master 1</vt:lpstr>
      <vt:lpstr>2_Master 1</vt:lpstr>
      <vt:lpstr>Office Theme</vt:lpstr>
      <vt:lpstr>MathType 6.0 Equation</vt:lpstr>
      <vt:lpstr>Slide 1</vt:lpstr>
      <vt:lpstr>Electron Ion Colliders on the World Map</vt:lpstr>
      <vt:lpstr>Slide 3</vt:lpstr>
      <vt:lpstr>Slide 4</vt:lpstr>
      <vt:lpstr>Slide 5</vt:lpstr>
      <vt:lpstr>Slide 6</vt:lpstr>
      <vt:lpstr>Slide 7</vt:lpstr>
      <vt:lpstr>Slide 8</vt:lpstr>
      <vt:lpstr>Slide 9</vt:lpstr>
      <vt:lpstr>Slide 10</vt:lpstr>
      <vt:lpstr>Gluon Imaging with J/Ψ (or f)</vt:lpstr>
      <vt:lpstr>Slide 12</vt:lpstr>
      <vt:lpstr>Slide 13</vt:lpstr>
      <vt:lpstr>Slide 14</vt:lpstr>
      <vt:lpstr>Slide 15</vt:lpstr>
      <vt:lpstr>Image the Transverse Momentum of the Quarks</vt:lpstr>
      <vt:lpstr>Image the Transverse Momentum of the Quarks</vt:lpstr>
      <vt:lpstr>Slide 18</vt:lpstr>
      <vt:lpstr>Slide 19</vt:lpstr>
      <vt:lpstr>Slide 20</vt:lpstr>
      <vt:lpstr>Slide 21</vt:lpstr>
      <vt:lpstr>Slide 22</vt:lpstr>
      <vt:lpstr>Slide 23</vt:lpstr>
      <vt:lpstr>Full Acceptance Detector</vt:lpstr>
      <vt:lpstr>Optimized Final Focusing Block</vt:lpstr>
      <vt:lpstr>Slide 26</vt:lpstr>
      <vt:lpstr>Slide 27</vt:lpstr>
      <vt:lpstr>Slide 28</vt:lpstr>
      <vt:lpstr>Using the nuclear arena</vt:lpstr>
      <vt:lpstr>Slide 30</vt:lpstr>
    </vt:vector>
  </TitlesOfParts>
  <Company>Jefferson 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Rolf Ent</dc:creator>
  <cp:lastModifiedBy>ent</cp:lastModifiedBy>
  <cp:revision>329</cp:revision>
  <dcterms:created xsi:type="dcterms:W3CDTF">2006-07-25T17:53:50Z</dcterms:created>
  <dcterms:modified xsi:type="dcterms:W3CDTF">2011-09-09T16:18:24Z</dcterms:modified>
</cp:coreProperties>
</file>