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58" r:id="rId6"/>
    <p:sldId id="264" r:id="rId7"/>
    <p:sldId id="267" r:id="rId8"/>
    <p:sldId id="263" r:id="rId9"/>
    <p:sldId id="272" r:id="rId10"/>
    <p:sldId id="270" r:id="rId11"/>
    <p:sldId id="268" r:id="rId12"/>
    <p:sldId id="271" r:id="rId13"/>
    <p:sldId id="273" r:id="rId14"/>
    <p:sldId id="276" r:id="rId15"/>
    <p:sldId id="274" r:id="rId16"/>
    <p:sldId id="275" r:id="rId17"/>
    <p:sldId id="277" r:id="rId18"/>
    <p:sldId id="278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12F1BD6-C7FC-4793-86B8-20776A0B8D29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B852B67-7DEE-4F11-942A-9F5FCF253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49EBC-AF5A-4D07-980C-53DF348A64C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4B2A-3712-4450-BA17-03D95E86873F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7BF7-561B-4707-9E17-098C5D8F6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88DE-D5E1-466F-AADC-6043ADE84C32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45AC-69D2-497A-8756-42E49CFDA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34F8-44E3-4ADD-B595-9A0E8FC3CA5D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4D81-E945-428D-86BD-19EC1F61D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B9BB8-56F8-48E5-A39A-EF8676239081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D6E6-6586-4013-8057-B0845A418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D41D-87ED-439E-A8B9-71367DE1F6C3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1E7B-E0A8-4572-A433-13DE01BA8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9D25-B949-4B9C-88AB-57689CD08783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A58D-EC88-494E-94D4-007E7BBA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9033-16FC-4745-845D-3B62F8BAC559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C5B7-186D-4BF8-AA8F-F17595C63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29F6-276C-4137-BF1C-7B04A1487BCB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1401-576F-40C5-AFE9-CD10AE27D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6C4E-072D-4544-8974-62B5C6898EEE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6111-5B7F-4B1B-AB7C-0DE981BB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214A-82C5-4190-902D-5A449B18C7B3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C24B-8A55-4279-B68B-B75815799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CEED-CB2C-4566-B7FA-5EA819373B42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429E-FEFF-4E57-8D7B-B72421627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AA15A-A25F-4DBA-9660-672E2F7D65B8}" type="datetimeFigureOut">
              <a:rPr lang="ru-RU"/>
              <a:pPr>
                <a:defRPr/>
              </a:pPr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8DA5F-DB1A-4DF8-BD2A-6C6D8BD7E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914400" y="1930400"/>
            <a:ext cx="749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rgbClr val="FF0000"/>
                </a:solidFill>
                <a:latin typeface="Calibri" pitchFamily="34" charset="0"/>
              </a:rPr>
              <a:t>Understanding forward particle production</a:t>
            </a:r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524000" y="6135688"/>
            <a:ext cx="586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Opportunities for Drell-Yan Physics at RHIC </a:t>
            </a:r>
          </a:p>
          <a:p>
            <a:pPr algn="ctr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May 13</a:t>
            </a:r>
            <a:r>
              <a:rPr lang="en-US" b="1" baseline="30000">
                <a:solidFill>
                  <a:srgbClr val="C00000"/>
                </a:solidFill>
                <a:latin typeface="Calibri" pitchFamily="34" charset="0"/>
              </a:rPr>
              <a:t>th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, 2011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3716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971800" y="3057525"/>
            <a:ext cx="328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Roman Pasechnik</a:t>
            </a:r>
            <a:endParaRPr lang="ru-RU" b="1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703513" y="3790950"/>
            <a:ext cx="384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Uppsala University, THEP group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228600" y="4702175"/>
            <a:ext cx="2673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 collaboration with</a:t>
            </a:r>
          </a:p>
          <a:p>
            <a:r>
              <a:rPr lang="en-US" sz="2000" b="1"/>
              <a:t>B. Kopeliovich  </a:t>
            </a:r>
          </a:p>
          <a:p>
            <a:r>
              <a:rPr lang="en-US" sz="2000" b="1"/>
              <a:t>(USM, Chile)</a:t>
            </a:r>
            <a:endParaRPr lang="ru-RU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362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Small and large dipoles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779588"/>
            <a:ext cx="1689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3788" y="1752600"/>
            <a:ext cx="15478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9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2767013" y="3581400"/>
            <a:ext cx="3176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Golec-Biernat-Wuestoff (GBW) </a:t>
            </a:r>
          </a:p>
          <a:p>
            <a:pPr algn="ctr"/>
            <a:r>
              <a:rPr lang="en-US" b="1">
                <a:latin typeface="Calibri" pitchFamily="34" charset="0"/>
              </a:rPr>
              <a:t>parameterization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5324475" y="4613275"/>
            <a:ext cx="3551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Kopeliovich-</a:t>
            </a:r>
            <a:r>
              <a:rPr lang="sv-SE" b="1">
                <a:latin typeface="Calibri" pitchFamily="34" charset="0"/>
              </a:rPr>
              <a:t> Schafer </a:t>
            </a:r>
            <a:r>
              <a:rPr lang="en-US" b="1">
                <a:latin typeface="Calibri" pitchFamily="34" charset="0"/>
              </a:rPr>
              <a:t>-Tarasov (KST) </a:t>
            </a:r>
          </a:p>
          <a:p>
            <a:pPr algn="ctr"/>
            <a:r>
              <a:rPr lang="en-US" b="1">
                <a:latin typeface="Calibri" pitchFamily="34" charset="0"/>
              </a:rPr>
              <a:t>parameterization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14400"/>
            <a:ext cx="16764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54088" y="914400"/>
            <a:ext cx="1752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100" y="892175"/>
            <a:ext cx="21669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88075" y="852488"/>
            <a:ext cx="2286000" cy="33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6" name="TextBox 20"/>
          <p:cNvSpPr txBox="1">
            <a:spLocks noChangeArrowheads="1"/>
          </p:cNvSpPr>
          <p:nvPr/>
        </p:nvSpPr>
        <p:spPr bwMode="auto">
          <a:xfrm>
            <a:off x="138113" y="1371600"/>
            <a:ext cx="1843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Fitted to DIS data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1277" name="TextBox 21"/>
          <p:cNvSpPr txBox="1">
            <a:spLocks noChangeArrowheads="1"/>
          </p:cNvSpPr>
          <p:nvPr/>
        </p:nvSpPr>
        <p:spPr bwMode="auto">
          <a:xfrm>
            <a:off x="7248525" y="1382713"/>
            <a:ext cx="189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Fitted to soft data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752600"/>
            <a:ext cx="548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9813" y="4267200"/>
            <a:ext cx="39131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10000"/>
            <a:ext cx="669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6400800"/>
            <a:ext cx="304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10"/>
          <p:cNvSpPr/>
          <p:nvPr/>
        </p:nvSpPr>
        <p:spPr>
          <a:xfrm rot="6927391">
            <a:off x="2801144" y="4679157"/>
            <a:ext cx="1184275" cy="134937"/>
          </a:xfrm>
          <a:prstGeom prst="rightArrow">
            <a:avLst>
              <a:gd name="adj1" fmla="val 31166"/>
              <a:gd name="adj2" fmla="val 93362"/>
            </a:avLst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3" name="Стрелка вправо 10"/>
          <p:cNvSpPr/>
          <p:nvPr/>
        </p:nvSpPr>
        <p:spPr>
          <a:xfrm rot="8834251">
            <a:off x="4348163" y="5480050"/>
            <a:ext cx="1128712" cy="131763"/>
          </a:xfrm>
          <a:prstGeom prst="rightArrow">
            <a:avLst>
              <a:gd name="adj1" fmla="val 31166"/>
              <a:gd name="adj2" fmla="val 93362"/>
            </a:avLst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19400" y="3633788"/>
            <a:ext cx="3048000" cy="5826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384800" y="4675188"/>
            <a:ext cx="3378200" cy="5826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71600" y="4038600"/>
            <a:ext cx="381000" cy="827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7" name="TextBox 37"/>
          <p:cNvSpPr txBox="1">
            <a:spLocks noChangeArrowheads="1"/>
          </p:cNvSpPr>
          <p:nvPr/>
        </p:nvSpPr>
        <p:spPr bwMode="auto">
          <a:xfrm>
            <a:off x="1676400" y="3657600"/>
            <a:ext cx="66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DDY!</a:t>
            </a:r>
            <a:endParaRPr lang="ru-RU" b="1" u="sng">
              <a:latin typeface="Calibri" pitchFamily="34" charset="0"/>
            </a:endParaRPr>
          </a:p>
        </p:txBody>
      </p:sp>
      <p:sp>
        <p:nvSpPr>
          <p:cNvPr id="11288" name="TextBox 38"/>
          <p:cNvSpPr txBox="1">
            <a:spLocks noChangeArrowheads="1"/>
          </p:cNvSpPr>
          <p:nvPr/>
        </p:nvSpPr>
        <p:spPr bwMode="auto">
          <a:xfrm>
            <a:off x="5562600" y="5410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Phys. Rev. D 62 (2000) , 054022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631825" y="228600"/>
            <a:ext cx="787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Eikonalization of the diffractive Drell-Yan amplitude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9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04863"/>
            <a:ext cx="88392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3962400"/>
            <a:ext cx="86915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791200"/>
            <a:ext cx="85248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5030788" y="327660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Accounts for soft and hard components </a:t>
            </a:r>
          </a:p>
          <a:p>
            <a:pPr algn="ctr"/>
            <a:r>
              <a:rPr lang="en-US" b="1">
                <a:latin typeface="Calibri" pitchFamily="34" charset="0"/>
              </a:rPr>
              <a:t>on the same footing!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4600" y="3340100"/>
            <a:ext cx="3911600" cy="55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6899275" y="2200275"/>
            <a:ext cx="304800" cy="1949450"/>
          </a:xfrm>
          <a:prstGeom prst="rightBrace">
            <a:avLst>
              <a:gd name="adj1" fmla="val 40929"/>
              <a:gd name="adj2" fmla="val 50000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228600" y="3352800"/>
            <a:ext cx="275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DDY eikonalized amplitude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Diffractive Drell-Yan in pp scattering: cross section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225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In the forward limit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867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96888" y="3638550"/>
            <a:ext cx="247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Proton wave function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8534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816600"/>
            <a:ext cx="4038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457200" y="5213350"/>
            <a:ext cx="299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Valence quark distribution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2" name="Стрелка вправо 10"/>
          <p:cNvSpPr/>
          <p:nvPr/>
        </p:nvSpPr>
        <p:spPr>
          <a:xfrm>
            <a:off x="4591050" y="5918200"/>
            <a:ext cx="361950" cy="523875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816600"/>
            <a:ext cx="370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6945313" y="5905500"/>
            <a:ext cx="788987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6477000" y="5346700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+ antiquarks!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32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22600"/>
            <a:ext cx="85915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467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Gap survival vs. eikonalization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582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3275" y="914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029200"/>
            <a:ext cx="73152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10"/>
          <p:cNvSpPr/>
          <p:nvPr/>
        </p:nvSpPr>
        <p:spPr>
          <a:xfrm rot="7455605" flipV="1">
            <a:off x="1643857" y="4226718"/>
            <a:ext cx="1625600" cy="233363"/>
          </a:xfrm>
          <a:prstGeom prst="rightArrow">
            <a:avLst>
              <a:gd name="adj1" fmla="val 31166"/>
              <a:gd name="adj2" fmla="val 93362"/>
            </a:avLst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73213" y="5181600"/>
            <a:ext cx="522287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9144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4953000" y="1905000"/>
            <a:ext cx="402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Regge parameterization for F2</a:t>
            </a:r>
          </a:p>
          <a:p>
            <a:r>
              <a:rPr lang="en-US" b="1">
                <a:latin typeface="Calibri" pitchFamily="34" charset="0"/>
              </a:rPr>
              <a:t>Cudell, Soyez, Phys.Lett. B516 (2001), 77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467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Gap survival vs. eikonalization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804863"/>
            <a:ext cx="8885237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476500"/>
            <a:ext cx="647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648200"/>
            <a:ext cx="1181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571875"/>
            <a:ext cx="2581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990600"/>
            <a:ext cx="2000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23000" y="990600"/>
            <a:ext cx="2082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408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Diffractive vs. inclusive DY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65188"/>
            <a:ext cx="7939088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4864100"/>
            <a:ext cx="18288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5435600"/>
            <a:ext cx="1739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679575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103563"/>
            <a:ext cx="13716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4724400"/>
            <a:ext cx="1181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683500" y="16637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83500" y="31115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70800" y="46990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408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Diffractive vs. inclusive DY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20100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84375"/>
            <a:ext cx="1219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713163"/>
            <a:ext cx="13716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292600"/>
            <a:ext cx="11811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951038"/>
            <a:ext cx="6762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2871788"/>
            <a:ext cx="7239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17862842" flipV="1">
            <a:off x="2574132" y="4637881"/>
            <a:ext cx="1198562" cy="174625"/>
          </a:xfrm>
          <a:prstGeom prst="rightArrow">
            <a:avLst>
              <a:gd name="adj1" fmla="val 31166"/>
              <a:gd name="adj2" fmla="val 93362"/>
            </a:avLst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392738"/>
            <a:ext cx="685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5379011" flipV="1">
            <a:off x="3310731" y="4795044"/>
            <a:ext cx="1277938" cy="184150"/>
          </a:xfrm>
          <a:prstGeom prst="rightArrow">
            <a:avLst>
              <a:gd name="adj1" fmla="val 31166"/>
              <a:gd name="adj2" fmla="val 93362"/>
            </a:avLst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5638800"/>
            <a:ext cx="68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2075" y="5638800"/>
            <a:ext cx="1990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5905500"/>
            <a:ext cx="1019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 rot="12814055" flipV="1">
            <a:off x="4619625" y="4503738"/>
            <a:ext cx="1277938" cy="184150"/>
          </a:xfrm>
          <a:prstGeom prst="rightArrow">
            <a:avLst>
              <a:gd name="adj1" fmla="val 31166"/>
              <a:gd name="adj2" fmla="val 93362"/>
            </a:avLst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742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5181600"/>
            <a:ext cx="1019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4914900"/>
            <a:ext cx="6905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588000" y="19685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95400" y="3722688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82700" y="4254500"/>
            <a:ext cx="1371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3268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Theory uncertainties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838200"/>
            <a:ext cx="86995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717550" y="228600"/>
            <a:ext cx="194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Conclusions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2400" y="1066800"/>
            <a:ext cx="88392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itchFamily="34" charset="0"/>
              </a:rPr>
              <a:t>   </a:t>
            </a:r>
            <a:r>
              <a:rPr lang="en-US" sz="2100" dirty="0" smtClean="0">
                <a:latin typeface="Calibri" pitchFamily="34" charset="0"/>
              </a:rPr>
              <a:t>A </a:t>
            </a:r>
            <a:r>
              <a:rPr lang="en-US" sz="2100" dirty="0">
                <a:latin typeface="Calibri" pitchFamily="34" charset="0"/>
              </a:rPr>
              <a:t>quark </a:t>
            </a:r>
            <a:r>
              <a:rPr lang="en-US" sz="2100" b="1" dirty="0">
                <a:solidFill>
                  <a:srgbClr val="0000FF"/>
                </a:solidFill>
                <a:latin typeface="Calibri" pitchFamily="34" charset="0"/>
              </a:rPr>
              <a:t>cannot radiate </a:t>
            </a:r>
            <a:r>
              <a:rPr lang="en-US" sz="2100" dirty="0">
                <a:latin typeface="Calibri" pitchFamily="34" charset="0"/>
              </a:rPr>
              <a:t>photon diffractively in the forward direction</a:t>
            </a:r>
          </a:p>
          <a:p>
            <a:pPr>
              <a:buFont typeface="Wingdings" pitchFamily="2" charset="2"/>
              <a:buChar char="Ø"/>
            </a:pPr>
            <a:endParaRPr lang="en-US" sz="11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itchFamily="34" charset="0"/>
              </a:rPr>
              <a:t>   </a:t>
            </a:r>
            <a:r>
              <a:rPr lang="en-US" sz="2100" dirty="0" smtClean="0">
                <a:latin typeface="Calibri" pitchFamily="34" charset="0"/>
              </a:rPr>
              <a:t>A </a:t>
            </a:r>
            <a:r>
              <a:rPr lang="en-US" sz="2100" dirty="0" err="1">
                <a:latin typeface="Calibri" pitchFamily="34" charset="0"/>
              </a:rPr>
              <a:t>hadron</a:t>
            </a:r>
            <a:r>
              <a:rPr lang="en-US" sz="2100" dirty="0">
                <a:latin typeface="Calibri" pitchFamily="34" charset="0"/>
              </a:rPr>
              <a:t> can radiate photon diffractively in the forward direction because</a:t>
            </a:r>
          </a:p>
          <a:p>
            <a:r>
              <a:rPr lang="en-US" sz="2100" dirty="0">
                <a:latin typeface="Calibri" pitchFamily="34" charset="0"/>
              </a:rPr>
              <a:t>       of </a:t>
            </a:r>
            <a:r>
              <a:rPr lang="en-US" sz="2100" b="1" dirty="0">
                <a:solidFill>
                  <a:srgbClr val="008000"/>
                </a:solidFill>
                <a:latin typeface="Calibri" pitchFamily="34" charset="0"/>
              </a:rPr>
              <a:t>the transverse motion of quarks</a:t>
            </a:r>
          </a:p>
          <a:p>
            <a:pPr>
              <a:buFont typeface="Wingdings" pitchFamily="2" charset="2"/>
              <a:buChar char="Ø"/>
            </a:pPr>
            <a:endParaRPr lang="en-US" sz="11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itchFamily="34" charset="0"/>
              </a:rPr>
              <a:t>   The ratio diffractive/inclusive DY cross sections falls with energy and</a:t>
            </a:r>
          </a:p>
          <a:p>
            <a:r>
              <a:rPr lang="en-US" sz="2100" dirty="0">
                <a:latin typeface="Calibri" pitchFamily="34" charset="0"/>
              </a:rPr>
              <a:t>       rises with photon </a:t>
            </a:r>
            <a:r>
              <a:rPr lang="en-US" sz="2100" dirty="0" err="1">
                <a:latin typeface="Calibri" pitchFamily="34" charset="0"/>
              </a:rPr>
              <a:t>dilepton</a:t>
            </a:r>
            <a:r>
              <a:rPr lang="en-US" sz="2100" dirty="0">
                <a:latin typeface="Calibri" pitchFamily="34" charset="0"/>
              </a:rPr>
              <a:t> mass due to </a:t>
            </a:r>
            <a:r>
              <a:rPr lang="en-US" sz="2100" b="1" dirty="0">
                <a:solidFill>
                  <a:srgbClr val="C00000"/>
                </a:solidFill>
                <a:latin typeface="Calibri" pitchFamily="34" charset="0"/>
              </a:rPr>
              <a:t>the saturated shape </a:t>
            </a:r>
            <a:r>
              <a:rPr lang="en-US" sz="2100" dirty="0">
                <a:latin typeface="Calibri" pitchFamily="34" charset="0"/>
              </a:rPr>
              <a:t>of the</a:t>
            </a:r>
          </a:p>
          <a:p>
            <a:r>
              <a:rPr lang="en-US" sz="2100" dirty="0">
                <a:latin typeface="Calibri" pitchFamily="34" charset="0"/>
              </a:rPr>
              <a:t>       dipole cross section</a:t>
            </a:r>
          </a:p>
          <a:p>
            <a:pPr>
              <a:buFont typeface="Wingdings" pitchFamily="2" charset="2"/>
              <a:buChar char="Ø"/>
            </a:pPr>
            <a:endParaRPr lang="en-US" sz="11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itchFamily="34" charset="0"/>
              </a:rPr>
              <a:t>   Hard and soft interactions contribute to the DDY on the same footing, </a:t>
            </a:r>
          </a:p>
          <a:p>
            <a:r>
              <a:rPr lang="en-US" sz="2100" dirty="0">
                <a:latin typeface="Calibri" pitchFamily="34" charset="0"/>
              </a:rPr>
              <a:t>       </a:t>
            </a:r>
            <a:r>
              <a:rPr lang="en-US" sz="2100" dirty="0" smtClean="0">
                <a:latin typeface="Calibri" pitchFamily="34" charset="0"/>
              </a:rPr>
              <a:t>which is </a:t>
            </a:r>
            <a:r>
              <a:rPr lang="en-US" sz="2100" b="1" dirty="0">
                <a:solidFill>
                  <a:srgbClr val="FF0000"/>
                </a:solidFill>
                <a:latin typeface="Calibri" pitchFamily="34" charset="0"/>
              </a:rPr>
              <a:t>the dramatic breakdown of the QCD </a:t>
            </a:r>
            <a:r>
              <a:rPr lang="en-US" sz="2100" b="1" dirty="0" err="1">
                <a:solidFill>
                  <a:srgbClr val="FF0000"/>
                </a:solidFill>
                <a:latin typeface="Calibri" pitchFamily="34" charset="0"/>
              </a:rPr>
              <a:t>factorisation</a:t>
            </a:r>
            <a:endParaRPr lang="en-US" sz="21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1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itchFamily="34" charset="0"/>
              </a:rPr>
              <a:t>   </a:t>
            </a:r>
            <a:r>
              <a:rPr lang="en-US" sz="2100" dirty="0" smtClean="0">
                <a:latin typeface="Calibri" pitchFamily="34" charset="0"/>
              </a:rPr>
              <a:t> Main </a:t>
            </a:r>
            <a:r>
              <a:rPr lang="en-US" sz="2100" dirty="0">
                <a:latin typeface="Calibri" pitchFamily="34" charset="0"/>
              </a:rPr>
              <a:t>features of </a:t>
            </a:r>
            <a:r>
              <a:rPr lang="en-US" sz="2100" dirty="0" err="1">
                <a:latin typeface="Calibri" pitchFamily="34" charset="0"/>
              </a:rPr>
              <a:t>Drell</a:t>
            </a:r>
            <a:r>
              <a:rPr lang="en-US" sz="2100" dirty="0">
                <a:latin typeface="Calibri" pitchFamily="34" charset="0"/>
              </a:rPr>
              <a:t>-Yan diffraction are valid for other </a:t>
            </a:r>
            <a:r>
              <a:rPr lang="en-US" sz="2100" b="1" dirty="0" err="1" smtClean="0">
                <a:solidFill>
                  <a:srgbClr val="7030A0"/>
                </a:solidFill>
                <a:latin typeface="Calibri" pitchFamily="34" charset="0"/>
              </a:rPr>
              <a:t>Abelian</a:t>
            </a:r>
            <a:r>
              <a:rPr lang="en-US" sz="21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100" b="1" dirty="0">
                <a:solidFill>
                  <a:srgbClr val="7030A0"/>
                </a:solidFill>
                <a:latin typeface="Calibri" pitchFamily="34" charset="0"/>
              </a:rPr>
              <a:t>processes</a:t>
            </a:r>
          </a:p>
          <a:p>
            <a:pPr>
              <a:buFont typeface="Wingdings" pitchFamily="2" charset="2"/>
              <a:buChar char="Ø"/>
            </a:pPr>
            <a:endParaRPr lang="en-US" sz="11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>
                <a:latin typeface="Calibri" pitchFamily="34" charset="0"/>
              </a:rPr>
              <a:t>   </a:t>
            </a:r>
            <a:r>
              <a:rPr lang="en-US" sz="2100" dirty="0" smtClean="0">
                <a:latin typeface="Calibri" pitchFamily="34" charset="0"/>
              </a:rPr>
              <a:t> Experimental </a:t>
            </a:r>
            <a:r>
              <a:rPr lang="en-US" sz="2100" dirty="0">
                <a:latin typeface="Calibri" pitchFamily="34" charset="0"/>
              </a:rPr>
              <a:t>measurements of DDY would allow to probe directly the</a:t>
            </a:r>
          </a:p>
          <a:p>
            <a:r>
              <a:rPr lang="en-US" sz="2100" dirty="0">
                <a:latin typeface="Calibri" pitchFamily="34" charset="0"/>
              </a:rPr>
              <a:t>       </a:t>
            </a:r>
            <a:r>
              <a:rPr lang="en-US" sz="2100" dirty="0" smtClean="0">
                <a:latin typeface="Calibri" pitchFamily="34" charset="0"/>
              </a:rPr>
              <a:t> dipole </a:t>
            </a:r>
            <a:r>
              <a:rPr lang="en-US" sz="2100" dirty="0">
                <a:latin typeface="Calibri" pitchFamily="34" charset="0"/>
              </a:rPr>
              <a:t>cross section </a:t>
            </a:r>
            <a:r>
              <a:rPr lang="en-US" sz="2100" b="1" dirty="0">
                <a:solidFill>
                  <a:srgbClr val="0000FF"/>
                </a:solidFill>
                <a:latin typeface="Calibri" pitchFamily="34" charset="0"/>
              </a:rPr>
              <a:t>at large separations</a:t>
            </a:r>
            <a:r>
              <a:rPr lang="en-US" sz="2100" dirty="0">
                <a:latin typeface="Calibri" pitchFamily="34" charset="0"/>
              </a:rPr>
              <a:t>, as well </a:t>
            </a:r>
            <a:r>
              <a:rPr lang="en-US" sz="2100" b="1" dirty="0">
                <a:solidFill>
                  <a:srgbClr val="008000"/>
                </a:solidFill>
                <a:latin typeface="Calibri" pitchFamily="34" charset="0"/>
              </a:rPr>
              <a:t>as the proton structure</a:t>
            </a:r>
          </a:p>
          <a:p>
            <a:r>
              <a:rPr lang="en-US" sz="2100" dirty="0">
                <a:latin typeface="Calibri" pitchFamily="34" charset="0"/>
              </a:rPr>
              <a:t>       </a:t>
            </a:r>
            <a:r>
              <a:rPr lang="en-US" sz="2100" dirty="0" smtClean="0">
                <a:latin typeface="Calibri" pitchFamily="34" charset="0"/>
              </a:rPr>
              <a:t> function </a:t>
            </a:r>
            <a:r>
              <a:rPr lang="en-US" sz="2100" dirty="0">
                <a:latin typeface="Calibri" pitchFamily="34" charset="0"/>
              </a:rPr>
              <a:t>at soft and </a:t>
            </a:r>
            <a:r>
              <a:rPr lang="en-US" sz="2100" dirty="0" err="1">
                <a:latin typeface="Calibri" pitchFamily="34" charset="0"/>
              </a:rPr>
              <a:t>semihard</a:t>
            </a:r>
            <a:r>
              <a:rPr lang="en-US" sz="2100" dirty="0">
                <a:latin typeface="Calibri" pitchFamily="34" charset="0"/>
              </a:rPr>
              <a:t> scales, and large </a:t>
            </a:r>
            <a:r>
              <a:rPr lang="en-US" sz="2100" dirty="0" smtClean="0">
                <a:latin typeface="Calibri" pitchFamily="34" charset="0"/>
              </a:rPr>
              <a:t>x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1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latin typeface="Calibri" pitchFamily="34" charset="0"/>
              </a:rPr>
              <a:t>    </a:t>
            </a:r>
            <a:r>
              <a:rPr lang="en-US" sz="2000" dirty="0" smtClean="0">
                <a:latin typeface="+mj-lt"/>
              </a:rPr>
              <a:t>DDY is a good playground for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diffractive production of heavy flavors</a:t>
            </a:r>
            <a:endParaRPr lang="en-US" sz="21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116013" y="482600"/>
            <a:ext cx="3608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rgbClr val="FF0000"/>
                </a:solidFill>
                <a:latin typeface="Calibri" pitchFamily="34" charset="0"/>
              </a:rPr>
              <a:t>We will talk about...</a:t>
            </a:r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33400" y="1809750"/>
            <a:ext cx="761105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Color neutralization and soft </a:t>
            </a:r>
            <a:r>
              <a:rPr lang="en-US" sz="2400" dirty="0" smtClean="0">
                <a:latin typeface="Calibri" pitchFamily="34" charset="0"/>
              </a:rPr>
              <a:t>physics in diffractive DIS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</a:rPr>
              <a:t>Sudakov</a:t>
            </a:r>
            <a:r>
              <a:rPr lang="en-US" sz="2400" dirty="0">
                <a:latin typeface="Calibri" pitchFamily="34" charset="0"/>
              </a:rPr>
              <a:t> suppression and elastic scattering</a:t>
            </a:r>
          </a:p>
          <a:p>
            <a:endParaRPr lang="en-US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 err="1">
                <a:latin typeface="Calibri" pitchFamily="34" charset="0"/>
              </a:rPr>
              <a:t>Drell</a:t>
            </a:r>
            <a:r>
              <a:rPr lang="en-US" sz="2400" dirty="0">
                <a:latin typeface="Calibri" pitchFamily="34" charset="0"/>
              </a:rPr>
              <a:t>-Yan at high energies: diffractive </a:t>
            </a:r>
            <a:r>
              <a:rPr lang="en-US" sz="2400" dirty="0" err="1">
                <a:latin typeface="Calibri" pitchFamily="34" charset="0"/>
              </a:rPr>
              <a:t>vs</a:t>
            </a:r>
            <a:r>
              <a:rPr lang="en-US" sz="2400" dirty="0">
                <a:latin typeface="Calibri" pitchFamily="34" charset="0"/>
              </a:rPr>
              <a:t> inclusive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Large and small dipoles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 err="1" smtClean="0">
                <a:latin typeface="Calibri" pitchFamily="34" charset="0"/>
              </a:rPr>
              <a:t>Eikonalization</a:t>
            </a:r>
            <a:r>
              <a:rPr lang="en-US" sz="2400" dirty="0" smtClean="0">
                <a:latin typeface="Calibri" pitchFamily="34" charset="0"/>
              </a:rPr>
              <a:t> of the elastic amplitude and </a:t>
            </a:r>
            <a:r>
              <a:rPr lang="en-US" sz="2400" dirty="0">
                <a:latin typeface="Calibri" pitchFamily="34" charset="0"/>
              </a:rPr>
              <a:t>gap </a:t>
            </a:r>
            <a:r>
              <a:rPr lang="en-US" sz="2400" dirty="0" smtClean="0">
                <a:latin typeface="Calibri" pitchFamily="34" charset="0"/>
              </a:rPr>
              <a:t>survival</a:t>
            </a:r>
            <a:endParaRPr lang="en-US" sz="2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Summary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22400"/>
            <a:ext cx="8747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8600" y="8382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z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7924800" y="26670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time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762000" y="3962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33CC"/>
                </a:solidFill>
                <a:latin typeface="Calibri" pitchFamily="34" charset="0"/>
              </a:rPr>
              <a:t>Perturbative color neutralization</a:t>
            </a:r>
            <a:endParaRPr lang="ru-RU" b="1" i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5410200" y="38100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33CC"/>
                </a:solidFill>
                <a:latin typeface="Calibri" pitchFamily="34" charset="0"/>
              </a:rPr>
              <a:t>Soft/semihard color neutralization</a:t>
            </a:r>
            <a:endParaRPr lang="ru-RU" b="1" i="1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9385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914400"/>
            <a:ext cx="12954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10"/>
          <p:cNvSpPr/>
          <p:nvPr/>
        </p:nvSpPr>
        <p:spPr>
          <a:xfrm rot="5400000">
            <a:off x="6215063" y="4605337"/>
            <a:ext cx="514350" cy="295275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685800" y="5638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alibri" pitchFamily="34" charset="0"/>
              </a:rPr>
              <a:t>Lack of absorptive effects!</a:t>
            </a:r>
            <a:endParaRPr lang="ru-RU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Стрелка вправо 10"/>
          <p:cNvSpPr/>
          <p:nvPr/>
        </p:nvSpPr>
        <p:spPr>
          <a:xfrm rot="5400000">
            <a:off x="1957388" y="4605337"/>
            <a:ext cx="514350" cy="295275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4572000" y="5105400"/>
            <a:ext cx="4267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i="1">
                <a:solidFill>
                  <a:srgbClr val="008000"/>
                </a:solidFill>
                <a:latin typeface="Calibri" pitchFamily="34" charset="0"/>
              </a:rPr>
              <a:t>Both include unitarity corrections and color neutralisation</a:t>
            </a:r>
          </a:p>
          <a:p>
            <a:endParaRPr lang="en-US" sz="2000" b="1" i="1">
              <a:solidFill>
                <a:srgbClr val="008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Calibri" pitchFamily="34" charset="0"/>
              </a:rPr>
              <a:t>  Both diffractive – nondiffractive</a:t>
            </a:r>
          </a:p>
          <a:p>
            <a:r>
              <a:rPr lang="en-US" sz="2000" b="1" i="1">
                <a:solidFill>
                  <a:srgbClr val="008000"/>
                </a:solidFill>
                <a:latin typeface="Calibri" pitchFamily="34" charset="0"/>
              </a:rPr>
              <a:t>processes</a:t>
            </a:r>
          </a:p>
        </p:txBody>
      </p:sp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3048000" y="2133600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?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676275" y="152400"/>
            <a:ext cx="7178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Color screening effects in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differen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t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asymptotics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334000" cy="5238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Color screening in diffractive DIS</a:t>
            </a:r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3856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50784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6"/>
          <p:cNvSpPr/>
          <p:nvPr/>
        </p:nvSpPr>
        <p:spPr>
          <a:xfrm>
            <a:off x="4953000" y="1981200"/>
            <a:ext cx="990600" cy="2357438"/>
          </a:xfrm>
          <a:prstGeom prst="ellipse">
            <a:avLst/>
          </a:prstGeom>
          <a:noFill/>
          <a:ln>
            <a:solidFill>
              <a:srgbClr val="0033C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Овал 7"/>
          <p:cNvSpPr/>
          <p:nvPr/>
        </p:nvSpPr>
        <p:spPr>
          <a:xfrm>
            <a:off x="6546850" y="2019300"/>
            <a:ext cx="990600" cy="2357438"/>
          </a:xfrm>
          <a:prstGeom prst="ellipse">
            <a:avLst/>
          </a:prstGeom>
          <a:noFill/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2057400" y="4724400"/>
            <a:ext cx="1979613" cy="101600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Hard part</a:t>
            </a:r>
          </a:p>
          <a:p>
            <a:pPr algn="ctr"/>
            <a:r>
              <a:rPr lang="sv-SE" sz="2000">
                <a:solidFill>
                  <a:srgbClr val="0033CC"/>
                </a:solidFill>
              </a:rPr>
              <a:t>conventional</a:t>
            </a:r>
            <a:endParaRPr lang="en-US" sz="2000">
              <a:solidFill>
                <a:srgbClr val="0033CC"/>
              </a:solidFill>
            </a:endParaRPr>
          </a:p>
          <a:p>
            <a:pPr algn="ctr"/>
            <a:r>
              <a:rPr lang="en-US" sz="2000">
                <a:solidFill>
                  <a:srgbClr val="0033CC"/>
                </a:solidFill>
              </a:rPr>
              <a:t>(small distance)</a:t>
            </a:r>
          </a:p>
        </p:txBody>
      </p:sp>
      <p:sp>
        <p:nvSpPr>
          <p:cNvPr id="12" name="Стрелка вправо 10"/>
          <p:cNvSpPr/>
          <p:nvPr/>
        </p:nvSpPr>
        <p:spPr>
          <a:xfrm rot="19878333">
            <a:off x="4283075" y="4413250"/>
            <a:ext cx="514350" cy="295275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019800" y="5305425"/>
            <a:ext cx="2803525" cy="13239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Soft part: </a:t>
            </a:r>
          </a:p>
          <a:p>
            <a:pPr algn="ctr"/>
            <a:r>
              <a:rPr lang="en-US" sz="2000">
                <a:solidFill>
                  <a:srgbClr val="C00000"/>
                </a:solidFill>
              </a:rPr>
              <a:t>color-screening (octet) </a:t>
            </a:r>
          </a:p>
          <a:p>
            <a:pPr algn="ctr"/>
            <a:r>
              <a:rPr lang="en-US" sz="2000">
                <a:solidFill>
                  <a:srgbClr val="C00000"/>
                </a:solidFill>
              </a:rPr>
              <a:t>multigluon exchange</a:t>
            </a:r>
          </a:p>
          <a:p>
            <a:pPr algn="ctr"/>
            <a:r>
              <a:rPr lang="en-US" sz="2000">
                <a:solidFill>
                  <a:srgbClr val="C00000"/>
                </a:solidFill>
              </a:rPr>
              <a:t>(large distance)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5130" name="TextBox 6"/>
          <p:cNvSpPr txBox="1">
            <a:spLocks noChangeArrowheads="1"/>
          </p:cNvSpPr>
          <p:nvPr/>
        </p:nvSpPr>
        <p:spPr bwMode="auto">
          <a:xfrm>
            <a:off x="500063" y="990600"/>
            <a:ext cx="31575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200">
                <a:solidFill>
                  <a:srgbClr val="0033CC"/>
                </a:solidFill>
              </a:rPr>
              <a:t>Diffractive DIS at HERA</a:t>
            </a:r>
          </a:p>
        </p:txBody>
      </p:sp>
      <p:sp>
        <p:nvSpPr>
          <p:cNvPr id="5131" name="TextBox 6"/>
          <p:cNvSpPr txBox="1">
            <a:spLocks noChangeArrowheads="1"/>
          </p:cNvSpPr>
          <p:nvPr/>
        </p:nvSpPr>
        <p:spPr bwMode="auto">
          <a:xfrm>
            <a:off x="5014913" y="965200"/>
            <a:ext cx="32146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200">
                <a:solidFill>
                  <a:srgbClr val="0033CC"/>
                </a:solidFill>
              </a:rPr>
              <a:t>QCD rescattering model</a:t>
            </a:r>
          </a:p>
        </p:txBody>
      </p:sp>
      <p:sp>
        <p:nvSpPr>
          <p:cNvPr id="19" name="Стрелка вправо 10"/>
          <p:cNvSpPr/>
          <p:nvPr/>
        </p:nvSpPr>
        <p:spPr>
          <a:xfrm rot="14824696">
            <a:off x="6993732" y="4698206"/>
            <a:ext cx="468312" cy="295275"/>
          </a:xfrm>
          <a:prstGeom prst="rightArrow">
            <a:avLst/>
          </a:prstGeom>
          <a:solidFill>
            <a:srgbClr val="C00000">
              <a:alpha val="57000"/>
            </a:srgbClr>
          </a:solidFill>
          <a:ln>
            <a:solidFill>
              <a:srgbClr val="C0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3" name="TextBox 4"/>
          <p:cNvSpPr txBox="1">
            <a:spLocks noChangeArrowheads="1"/>
          </p:cNvSpPr>
          <p:nvPr/>
        </p:nvSpPr>
        <p:spPr bwMode="auto">
          <a:xfrm>
            <a:off x="152400" y="6019800"/>
            <a:ext cx="571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/>
              <a:t>Pasechnik, Enberg, Ingelman, Phys.Rev. D82 (2010) 054036</a:t>
            </a: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4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5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81025"/>
            <a:ext cx="7467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631825" y="161925"/>
            <a:ext cx="6530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Sudakov suppression and elastic scattering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584825" y="4779963"/>
            <a:ext cx="335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Color neutralization is automatic,</a:t>
            </a:r>
          </a:p>
          <a:p>
            <a:pPr algn="ctr"/>
            <a:r>
              <a:rPr lang="en-US" b="1">
                <a:latin typeface="Calibri" pitchFamily="34" charset="0"/>
              </a:rPr>
              <a:t>no radiation into the gap,</a:t>
            </a:r>
          </a:p>
          <a:p>
            <a:pPr algn="ctr"/>
            <a:r>
              <a:rPr lang="en-US" b="1">
                <a:latin typeface="Calibri" pitchFamily="34" charset="0"/>
              </a:rPr>
              <a:t>small M</a:t>
            </a:r>
            <a:r>
              <a:rPr lang="en-US" sz="1200" b="1">
                <a:latin typeface="Calibri" pitchFamily="34" charset="0"/>
              </a:rPr>
              <a:t>X</a:t>
            </a:r>
            <a:r>
              <a:rPr lang="en-US" b="1">
                <a:latin typeface="Calibri" pitchFamily="34" charset="0"/>
              </a:rPr>
              <a:t> is produced, </a:t>
            </a:r>
          </a:p>
          <a:p>
            <a:pPr algn="ctr"/>
            <a:r>
              <a:rPr lang="en-US" b="1">
                <a:latin typeface="Calibri" pitchFamily="34" charset="0"/>
              </a:rPr>
              <a:t>no need in Sudakov!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838200" y="3657600"/>
            <a:ext cx="34051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Color neutralization is required for diffraction </a:t>
            </a: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en-US" b="1">
                <a:latin typeface="Calibri" pitchFamily="34" charset="0"/>
              </a:rPr>
              <a:t>Hard gluon </a:t>
            </a:r>
            <a:r>
              <a:rPr lang="sv-SE" b="1">
                <a:latin typeface="Calibri" pitchFamily="34" charset="0"/>
              </a:rPr>
              <a:t>Bremsstrahlung</a:t>
            </a:r>
            <a:r>
              <a:rPr lang="en-US" b="1">
                <a:latin typeface="Calibri" pitchFamily="34" charset="0"/>
              </a:rPr>
              <a:t> </a:t>
            </a:r>
          </a:p>
          <a:p>
            <a:pPr algn="ctr"/>
            <a:r>
              <a:rPr lang="en-US" b="1">
                <a:latin typeface="Calibri" pitchFamily="34" charset="0"/>
              </a:rPr>
              <a:t>contributes at larger M</a:t>
            </a:r>
            <a:r>
              <a:rPr lang="en-US" sz="1200" b="1">
                <a:latin typeface="Calibri" pitchFamily="34" charset="0"/>
              </a:rPr>
              <a:t>X</a:t>
            </a:r>
            <a:endParaRPr lang="en-US" b="1">
              <a:latin typeface="Calibri" pitchFamily="34" charset="0"/>
            </a:endParaRP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en-US" b="1">
                <a:latin typeface="Calibri" pitchFamily="34" charset="0"/>
              </a:rPr>
              <a:t>soft gluons – a part of UGDF!</a:t>
            </a:r>
            <a:endParaRPr lang="ru-RU" b="1">
              <a:latin typeface="Calibri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937000" y="1016000"/>
            <a:ext cx="152400" cy="698500"/>
          </a:xfrm>
          <a:prstGeom prst="rightBrace">
            <a:avLst>
              <a:gd name="adj1" fmla="val 40929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4129088" y="1143000"/>
            <a:ext cx="354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X</a:t>
            </a:r>
            <a:endParaRPr lang="ru-RU">
              <a:latin typeface="Calibri" pitchFamily="34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762000" y="5983288"/>
            <a:ext cx="352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For diffractive small M</a:t>
            </a:r>
            <a:r>
              <a:rPr lang="en-US" sz="1200" b="1">
                <a:latin typeface="Calibri" pitchFamily="34" charset="0"/>
              </a:rPr>
              <a:t>X</a:t>
            </a:r>
            <a:r>
              <a:rPr lang="en-US" b="1">
                <a:latin typeface="Calibri" pitchFamily="34" charset="0"/>
              </a:rPr>
              <a:t> production</a:t>
            </a:r>
          </a:p>
          <a:p>
            <a:pPr algn="ctr"/>
            <a:r>
              <a:rPr lang="en-US" b="1">
                <a:latin typeface="Calibri" pitchFamily="34" charset="0"/>
              </a:rPr>
              <a:t>Sudakov suppression is needed!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2" name="Стрелка вправо 10"/>
          <p:cNvSpPr/>
          <p:nvPr/>
        </p:nvSpPr>
        <p:spPr>
          <a:xfrm rot="5400000">
            <a:off x="2376488" y="5462587"/>
            <a:ext cx="361950" cy="523875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5969000"/>
            <a:ext cx="3657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38800" y="4800600"/>
            <a:ext cx="3276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740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Photon radiation in the forward quark scattering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447800"/>
            <a:ext cx="7591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81000" y="1066800"/>
            <a:ext cx="221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…in inelastic collision</a:t>
            </a:r>
            <a:endParaRPr lang="ru-RU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81000" y="3505200"/>
            <a:ext cx="207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…in elastic collision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67200"/>
            <a:ext cx="868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228600" y="5867400"/>
            <a:ext cx="4189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Radiation depends on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>the whole strength </a:t>
            </a:r>
          </a:p>
          <a:p>
            <a:pPr algn="ctr"/>
            <a:r>
              <a:rPr lang="en-US" b="1" dirty="0">
                <a:latin typeface="Calibri" pitchFamily="34" charset="0"/>
              </a:rPr>
              <a:t>of the kick rather on its structure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0" name="Стрелка вправо 10"/>
          <p:cNvSpPr/>
          <p:nvPr/>
        </p:nvSpPr>
        <p:spPr>
          <a:xfrm>
            <a:off x="4800600" y="5943600"/>
            <a:ext cx="361950" cy="523875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5589588" y="6005513"/>
            <a:ext cx="347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No radiation from a quark at Pt=0!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5994400"/>
            <a:ext cx="3352800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6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7678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Diffractive Drell-Yan in the dipole-target scattering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834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688013"/>
            <a:ext cx="88439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67200"/>
            <a:ext cx="5410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" y="3733800"/>
            <a:ext cx="199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By optical theorem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81000" y="5181600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Amplitude of DDY in the dipole-target scattering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172200" y="4244975"/>
            <a:ext cx="281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dipoles with different </a:t>
            </a:r>
          </a:p>
          <a:p>
            <a:pPr algn="ctr"/>
            <a:r>
              <a:rPr lang="en-US" sz="2000" b="1">
                <a:latin typeface="Calibri" pitchFamily="34" charset="0"/>
              </a:rPr>
              <a:t>sizes interact differently!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4267200"/>
            <a:ext cx="2819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7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631825" y="152400"/>
            <a:ext cx="7256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Diffractive Drell-Yan in pp scattering: amplitude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8440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B. Kopeliovich, I. Potashnikova, I. Schmidt and  A. Tarasov, Phys. Rev. D74, (2006) 114024</a:t>
            </a:r>
            <a:endParaRPr lang="en-US" sz="160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08200"/>
            <a:ext cx="88058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4648200"/>
            <a:ext cx="7219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228600" y="4191000"/>
            <a:ext cx="2601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Diffractive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DY amplitude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33800" y="2212975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46888" y="2198688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2788" y="223520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324600"/>
            <a:ext cx="7848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073400" y="1981200"/>
            <a:ext cx="58674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4953000" y="4191000"/>
            <a:ext cx="381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..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probing large distances </a:t>
            </a:r>
            <a:r>
              <a:rPr lang="en-US" b="1" dirty="0">
                <a:latin typeface="Calibri" pitchFamily="34" charset="0"/>
              </a:rPr>
              <a:t>in the proton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47800"/>
            <a:ext cx="4419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6411913"/>
            <a:ext cx="301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8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631825" y="238125"/>
            <a:ext cx="758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QCD factorization breaking in diffractive Drell-Yan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89275"/>
            <a:ext cx="7924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715000" y="2374900"/>
            <a:ext cx="278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Diffractive DY </a:t>
            </a:r>
            <a:r>
              <a:rPr lang="en-US" sz="2000" b="1">
                <a:latin typeface="Calibri" pitchFamily="34" charset="0"/>
              </a:rPr>
              <a:t>amplitude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3352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457200" y="1143000"/>
            <a:ext cx="3513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Golec-Biernat-Wuestoff (GBW) </a:t>
            </a:r>
          </a:p>
          <a:p>
            <a:pPr algn="ctr"/>
            <a:r>
              <a:rPr lang="en-US" sz="2000" b="1">
                <a:latin typeface="Calibri" pitchFamily="34" charset="0"/>
              </a:rPr>
              <a:t>dipole cross section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6715125" y="3419475"/>
            <a:ext cx="228600" cy="1009650"/>
          </a:xfrm>
          <a:prstGeom prst="rightBrace">
            <a:avLst>
              <a:gd name="adj1" fmla="val 40929"/>
              <a:gd name="adj2" fmla="val 50000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67225"/>
            <a:ext cx="3048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791200" y="4306888"/>
            <a:ext cx="2290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Calibri" pitchFamily="34" charset="0"/>
              </a:rPr>
              <a:t>Interplay between </a:t>
            </a:r>
          </a:p>
          <a:p>
            <a:pPr algn="ctr"/>
            <a:r>
              <a:rPr lang="en-US" sz="2000" b="1">
                <a:solidFill>
                  <a:srgbClr val="7030A0"/>
                </a:solidFill>
                <a:latin typeface="Calibri" pitchFamily="34" charset="0"/>
              </a:rPr>
              <a:t>hard and soft scales</a:t>
            </a:r>
            <a:endParaRPr lang="ru-RU" sz="20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0400" y="4330700"/>
            <a:ext cx="2374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152400" y="2336800"/>
            <a:ext cx="3986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Difference between </a:t>
            </a:r>
            <a:r>
              <a:rPr lang="en-US" sz="2000" b="1">
                <a:solidFill>
                  <a:srgbClr val="008000"/>
                </a:solidFill>
                <a:latin typeface="Calibri" pitchFamily="34" charset="0"/>
              </a:rPr>
              <a:t>two Fock states</a:t>
            </a:r>
            <a:endParaRPr lang="ru-RU" sz="2000" b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Стрелка вправо 10"/>
          <p:cNvSpPr/>
          <p:nvPr/>
        </p:nvSpPr>
        <p:spPr>
          <a:xfrm>
            <a:off x="4421188" y="2438400"/>
            <a:ext cx="990600" cy="228600"/>
          </a:xfrm>
          <a:prstGeom prst="rightArrow">
            <a:avLst/>
          </a:prstGeom>
          <a:solidFill>
            <a:srgbClr val="0033CC">
              <a:alpha val="57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1763" y="5359400"/>
            <a:ext cx="6937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889000" y="5403850"/>
            <a:ext cx="1703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Diffractive DIS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5702300" y="5391150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Diffractive DY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1025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5362575"/>
            <a:ext cx="76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TextBox 10"/>
          <p:cNvSpPr txBox="1">
            <a:spLocks noChangeArrowheads="1"/>
          </p:cNvSpPr>
          <p:nvPr/>
        </p:nvSpPr>
        <p:spPr bwMode="auto">
          <a:xfrm>
            <a:off x="5576888" y="5943600"/>
            <a:ext cx="2830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Dramatic breakdown 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of the QCD factorization!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6888" y="6007100"/>
            <a:ext cx="2819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9" name="TextBox 10"/>
          <p:cNvSpPr txBox="1">
            <a:spLocks noChangeArrowheads="1"/>
          </p:cNvSpPr>
          <p:nvPr/>
        </p:nvSpPr>
        <p:spPr bwMode="auto">
          <a:xfrm>
            <a:off x="533400" y="6096000"/>
            <a:ext cx="3227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The QCD factorization holds!</a:t>
            </a:r>
            <a:endParaRPr lang="ru-RU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4200" y="6146800"/>
            <a:ext cx="3124200" cy="31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629</Words>
  <Application>Microsoft Office PowerPoint</Application>
  <PresentationFormat>Экран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Color screening in diffractive DIS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Roman</cp:lastModifiedBy>
  <cp:revision>208</cp:revision>
  <dcterms:created xsi:type="dcterms:W3CDTF">2011-05-10T09:47:58Z</dcterms:created>
  <dcterms:modified xsi:type="dcterms:W3CDTF">2011-05-13T15:21:35Z</dcterms:modified>
</cp:coreProperties>
</file>