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1" r:id="rId2"/>
    <p:sldId id="373" r:id="rId3"/>
    <p:sldId id="378" r:id="rId4"/>
    <p:sldId id="395" r:id="rId5"/>
    <p:sldId id="407" r:id="rId6"/>
    <p:sldId id="399" r:id="rId7"/>
    <p:sldId id="389" r:id="rId8"/>
    <p:sldId id="351" r:id="rId9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400FF"/>
    <a:srgbClr val="14FF02"/>
    <a:srgbClr val="333399"/>
    <a:srgbClr val="0033CC"/>
    <a:srgbClr val="000000"/>
    <a:srgbClr val="FFFFCC"/>
    <a:srgbClr val="4B5C29"/>
    <a:srgbClr val="7F7F7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088" y="-112"/>
      </p:cViewPr>
      <p:guideLst>
        <p:guide orient="horz" pos="14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524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79155-C257-4945-AA38-3E2C94F815FE}" type="datetime1">
              <a:rPr lang="en-US"/>
              <a:pPr/>
              <a:t>5/12/11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2000" y="86106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Go to "View | Header and Footer" to add your organization, sponsor, meeting name here; then, click "Apply to All"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5213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84F095-D1BA-43FC-B7D9-44C6ADC5E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1EE1089-C14D-4653-8BE0-48B235586411}" type="datetime1">
              <a:rPr lang="en-US"/>
              <a:pPr/>
              <a:t>5/12/11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/>
              <a:t>Go to "View | Header and Footer" to add your organization, sponsor, meeting name here; then, click "Apply to All"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D5CE25-3349-458E-830A-5837071925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089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Go to "View | Header and Footer" to add your organization, sponsor, meeting name here; then, click "Apply to All"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FB61F-847E-4426-9810-8F466738B7D6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317" y="8685857"/>
            <a:ext cx="2972114" cy="456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717" tIns="44858" rIns="89717" bIns="44858"/>
          <a:lstStyle/>
          <a:p>
            <a:fld id="{3E4ABBDF-633F-464B-AADD-9DBE890B0228}" type="slidenum">
              <a:rPr lang="en-US"/>
              <a:pPr/>
              <a:t>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EEE84-FA1F-4FCA-8C1B-AE6846AA7985}" type="slidenum">
              <a:rPr lang="en-US"/>
              <a:pPr/>
              <a:t>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5CA2-A8E1-469E-9D97-A5217DCCB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4B3F8-1D65-47B7-8977-D9CEAF96A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20A4-7727-4B69-A5AA-4DD6641E0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xfrm>
            <a:off x="1284288" y="6381750"/>
            <a:ext cx="1306512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sym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12 May 2011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2"/>
          </p:nvPr>
        </p:nvSpPr>
        <p:spPr>
          <a:xfrm>
            <a:off x="2590800" y="6381750"/>
            <a:ext cx="6196013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sym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Paul E. Reimer, RHIC Drell-Yan Workshop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5D179-CBDD-4D79-9274-13165AB19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6242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371600" cy="209550"/>
          </a:xfrm>
        </p:spPr>
        <p:txBody>
          <a:bodyPr/>
          <a:lstStyle/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1B117-4AA0-42A9-8FA3-3C3ADE338B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Paul E. Reimer, RHIC Drell-Yan Workshop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29080-1C2F-40E2-AA13-5CA5C8311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FA3B-1709-482A-8DDA-B5DF86CC8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6D74-6C5B-4166-948C-483D06519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C9138-1547-4E5F-940D-37F2D4C5E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E8F81-9154-4C38-9C93-8508647A2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BFD3-8D9A-4718-8841-B0B2D1A7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Paul E. Reimer, RHIC Drell-Yan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00A47-C175-458B-9875-6146B905C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47700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6301B117-4AA0-42A9-8FA3-3C3ADE338BC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460375" indent="-17621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rgbClr val="000000"/>
          </a:solidFill>
          <a:latin typeface="+mn-lt"/>
        </a:defRPr>
      </a:lvl2pPr>
      <a:lvl3pPr marL="744538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rgbClr val="000000"/>
          </a:solidFill>
          <a:latin typeface="+mn-lt"/>
        </a:defRPr>
      </a:lvl3pPr>
      <a:lvl4pPr marL="1027113" indent="-168275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rgbClr val="000000"/>
          </a:solidFill>
          <a:latin typeface="+mn-lt"/>
        </a:defRPr>
      </a:lvl4pPr>
      <a:lvl5pPr marL="1311275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5pPr>
      <a:lvl6pPr marL="1768475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6pPr>
      <a:lvl7pPr marL="2225675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7pPr>
      <a:lvl8pPr marL="2682875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8pPr>
      <a:lvl9pPr marL="3140075" indent="-169863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jpeg"/><Relationship Id="rId15" Type="http://schemas.openxmlformats.org/officeDocument/2006/relationships/image" Target="../media/image14.png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2552699"/>
            <a:ext cx="3589058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0"/>
            <a:ext cx="7086600" cy="1069975"/>
          </a:xfrm>
        </p:spPr>
        <p:txBody>
          <a:bodyPr/>
          <a:lstStyle/>
          <a:p>
            <a:r>
              <a:rPr lang="en-US" sz="3200" dirty="0" smtClean="0"/>
              <a:t>Opportunities with Drell-Yan Scattering at Fermilab</a:t>
            </a: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5791200" cy="4724400"/>
          </a:xfrm>
        </p:spPr>
        <p:txBody>
          <a:bodyPr/>
          <a:lstStyle/>
          <a:p>
            <a:r>
              <a:rPr lang="en-US" dirty="0" smtClean="0"/>
              <a:t>Paul E. Reimer</a:t>
            </a:r>
          </a:p>
          <a:p>
            <a:r>
              <a:rPr lang="en-US" dirty="0" smtClean="0"/>
              <a:t>Physics Division</a:t>
            </a:r>
          </a:p>
          <a:p>
            <a:r>
              <a:rPr lang="en-US" dirty="0" smtClean="0"/>
              <a:t>Argonne National Laboratory</a:t>
            </a:r>
          </a:p>
          <a:p>
            <a:endParaRPr lang="en-US" dirty="0" smtClean="0"/>
          </a:p>
          <a:p>
            <a:pPr marL="287338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600" u="none" dirty="0" smtClean="0"/>
              <a:t>The Drell-Yan Process—A Laboratory fo</a:t>
            </a:r>
            <a:r>
              <a:rPr lang="en-US" sz="1600" dirty="0" smtClean="0"/>
              <a:t>r Quark Studies</a:t>
            </a:r>
          </a:p>
          <a:p>
            <a:pPr marL="287338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600" u="none" dirty="0" smtClean="0"/>
              <a:t>Fermilab E-906/SeaQuest Physics Program</a:t>
            </a:r>
          </a:p>
          <a:p>
            <a:pPr marL="747713" lvl="1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</a:pPr>
            <a:r>
              <a:rPr lang="en-US" sz="1400" dirty="0" smtClean="0"/>
              <a:t>Sea quark in the proton</a:t>
            </a:r>
          </a:p>
          <a:p>
            <a:pPr marL="747713" lvl="1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</a:pPr>
            <a:r>
              <a:rPr lang="en-US" sz="1400" u="none" dirty="0" smtClean="0"/>
              <a:t>Sea quarks in the nucleus</a:t>
            </a:r>
          </a:p>
          <a:p>
            <a:pPr marL="747713" lvl="1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</a:pPr>
            <a:r>
              <a:rPr lang="en-US" sz="1400" dirty="0" smtClean="0"/>
              <a:t>Angular distributions</a:t>
            </a:r>
            <a:endParaRPr lang="en-US" sz="1400" u="none" dirty="0" smtClean="0"/>
          </a:p>
          <a:p>
            <a:pPr marL="287338" indent="-287338">
              <a:lnSpc>
                <a:spcPct val="90000"/>
              </a:lnSpc>
              <a:spcAft>
                <a:spcPct val="50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1600" u="none" dirty="0" smtClean="0"/>
              <a:t>What can the future hold? </a:t>
            </a:r>
            <a:r>
              <a:rPr lang="en-US" sz="1600" dirty="0" smtClean="0"/>
              <a:t>Polarized targets or beams?</a:t>
            </a:r>
            <a:endParaRPr lang="en-US" sz="2000" u="none" dirty="0" smtClean="0"/>
          </a:p>
        </p:txBody>
      </p:sp>
      <p:pic>
        <p:nvPicPr>
          <p:cNvPr id="4" name="Picture 4" descr="dbub_e906_slid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2536" y="1143000"/>
            <a:ext cx="2671464" cy="2667000"/>
          </a:xfrm>
          <a:prstGeom prst="rect">
            <a:avLst/>
          </a:prstGeom>
          <a:noFill/>
        </p:spPr>
      </p:pic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3429000" y="1295400"/>
            <a:ext cx="1919287" cy="1014412"/>
            <a:chOff x="4106" y="2696"/>
            <a:chExt cx="1497" cy="831"/>
          </a:xfrm>
        </p:grpSpPr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4154" y="2698"/>
              <a:ext cx="1295" cy="831"/>
              <a:chOff x="483" y="953"/>
              <a:chExt cx="1890" cy="1050"/>
            </a:xfrm>
          </p:grpSpPr>
          <p:grpSp>
            <p:nvGrpSpPr>
              <p:cNvPr id="5" name="Group 82"/>
              <p:cNvGrpSpPr>
                <a:grpSpLocks noChangeAspect="1"/>
              </p:cNvGrpSpPr>
              <p:nvPr/>
            </p:nvGrpSpPr>
            <p:grpSpPr bwMode="auto">
              <a:xfrm>
                <a:off x="1203" y="1362"/>
                <a:ext cx="464" cy="239"/>
                <a:chOff x="2707" y="2966"/>
                <a:chExt cx="864" cy="672"/>
              </a:xfrm>
            </p:grpSpPr>
            <p:sp>
              <p:nvSpPr>
                <p:cNvPr id="24" name="Freeform 83"/>
                <p:cNvSpPr>
                  <a:spLocks noChangeAspect="1"/>
                </p:cNvSpPr>
                <p:nvPr/>
              </p:nvSpPr>
              <p:spPr bwMode="auto">
                <a:xfrm>
                  <a:off x="3053" y="2966"/>
                  <a:ext cx="173" cy="67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58" y="48"/>
                    </a:cxn>
                    <a:cxn ang="0">
                      <a:pos x="115" y="624"/>
                    </a:cxn>
                    <a:cxn ang="0">
                      <a:pos x="173" y="336"/>
                    </a:cxn>
                  </a:cxnLst>
                  <a:rect l="0" t="0" r="r" b="b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CC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84"/>
                <p:cNvSpPr>
                  <a:spLocks noChangeAspect="1"/>
                </p:cNvSpPr>
                <p:nvPr/>
              </p:nvSpPr>
              <p:spPr bwMode="auto">
                <a:xfrm>
                  <a:off x="3225" y="2966"/>
                  <a:ext cx="173" cy="67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58" y="48"/>
                    </a:cxn>
                    <a:cxn ang="0">
                      <a:pos x="115" y="624"/>
                    </a:cxn>
                    <a:cxn ang="0">
                      <a:pos x="173" y="336"/>
                    </a:cxn>
                  </a:cxnLst>
                  <a:rect l="0" t="0" r="r" b="b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CC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85"/>
                <p:cNvSpPr>
                  <a:spLocks noChangeAspect="1"/>
                </p:cNvSpPr>
                <p:nvPr/>
              </p:nvSpPr>
              <p:spPr bwMode="auto">
                <a:xfrm>
                  <a:off x="3398" y="2966"/>
                  <a:ext cx="173" cy="67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58" y="48"/>
                    </a:cxn>
                    <a:cxn ang="0">
                      <a:pos x="115" y="624"/>
                    </a:cxn>
                    <a:cxn ang="0">
                      <a:pos x="173" y="336"/>
                    </a:cxn>
                  </a:cxnLst>
                  <a:rect l="0" t="0" r="r" b="b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CC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86"/>
                <p:cNvSpPr>
                  <a:spLocks noChangeAspect="1"/>
                </p:cNvSpPr>
                <p:nvPr/>
              </p:nvSpPr>
              <p:spPr bwMode="auto">
                <a:xfrm>
                  <a:off x="2880" y="2966"/>
                  <a:ext cx="173" cy="67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58" y="48"/>
                    </a:cxn>
                    <a:cxn ang="0">
                      <a:pos x="115" y="624"/>
                    </a:cxn>
                    <a:cxn ang="0">
                      <a:pos x="173" y="336"/>
                    </a:cxn>
                  </a:cxnLst>
                  <a:rect l="0" t="0" r="r" b="b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CC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87"/>
                <p:cNvSpPr>
                  <a:spLocks noChangeAspect="1"/>
                </p:cNvSpPr>
                <p:nvPr/>
              </p:nvSpPr>
              <p:spPr bwMode="auto">
                <a:xfrm>
                  <a:off x="2707" y="2966"/>
                  <a:ext cx="173" cy="672"/>
                </a:xfrm>
                <a:custGeom>
                  <a:avLst/>
                  <a:gdLst/>
                  <a:ahLst/>
                  <a:cxnLst>
                    <a:cxn ang="0">
                      <a:pos x="0" y="336"/>
                    </a:cxn>
                    <a:cxn ang="0">
                      <a:pos x="58" y="48"/>
                    </a:cxn>
                    <a:cxn ang="0">
                      <a:pos x="115" y="624"/>
                    </a:cxn>
                    <a:cxn ang="0">
                      <a:pos x="173" y="336"/>
                    </a:cxn>
                  </a:cxnLst>
                  <a:rect l="0" t="0" r="r" b="b"/>
                  <a:pathLst>
                    <a:path w="173" h="672">
                      <a:moveTo>
                        <a:pt x="0" y="336"/>
                      </a:moveTo>
                      <a:cubicBezTo>
                        <a:pt x="19" y="168"/>
                        <a:pt x="39" y="0"/>
                        <a:pt x="58" y="48"/>
                      </a:cubicBezTo>
                      <a:cubicBezTo>
                        <a:pt x="77" y="96"/>
                        <a:pt x="96" y="576"/>
                        <a:pt x="115" y="624"/>
                      </a:cubicBezTo>
                      <a:cubicBezTo>
                        <a:pt x="134" y="672"/>
                        <a:pt x="163" y="384"/>
                        <a:pt x="173" y="33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CC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88"/>
              <p:cNvGrpSpPr>
                <a:grpSpLocks noChangeAspect="1"/>
              </p:cNvGrpSpPr>
              <p:nvPr/>
            </p:nvGrpSpPr>
            <p:grpSpPr bwMode="auto">
              <a:xfrm>
                <a:off x="1659" y="969"/>
                <a:ext cx="709" cy="517"/>
                <a:chOff x="3818" y="1354"/>
                <a:chExt cx="1246" cy="432"/>
              </a:xfrm>
            </p:grpSpPr>
            <p:sp>
              <p:nvSpPr>
                <p:cNvPr id="22" name="Line 8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9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91"/>
              <p:cNvGrpSpPr>
                <a:grpSpLocks noChangeAspect="1"/>
              </p:cNvGrpSpPr>
              <p:nvPr/>
            </p:nvGrpSpPr>
            <p:grpSpPr bwMode="auto">
              <a:xfrm flipV="1">
                <a:off x="1662" y="1486"/>
                <a:ext cx="711" cy="517"/>
                <a:chOff x="3818" y="1354"/>
                <a:chExt cx="1246" cy="432"/>
              </a:xfrm>
            </p:grpSpPr>
            <p:sp>
              <p:nvSpPr>
                <p:cNvPr id="20" name="Line 9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9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94"/>
              <p:cNvGrpSpPr>
                <a:grpSpLocks noChangeAspect="1"/>
              </p:cNvGrpSpPr>
              <p:nvPr/>
            </p:nvGrpSpPr>
            <p:grpSpPr bwMode="auto">
              <a:xfrm flipH="1">
                <a:off x="488" y="953"/>
                <a:ext cx="709" cy="517"/>
                <a:chOff x="3818" y="1354"/>
                <a:chExt cx="1246" cy="432"/>
              </a:xfrm>
            </p:grpSpPr>
            <p:sp>
              <p:nvSpPr>
                <p:cNvPr id="18" name="Line 9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 type="arrow" w="med" len="med"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9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3333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7"/>
              <p:cNvGrpSpPr>
                <a:grpSpLocks noChangeAspect="1"/>
              </p:cNvGrpSpPr>
              <p:nvPr/>
            </p:nvGrpSpPr>
            <p:grpSpPr bwMode="auto">
              <a:xfrm flipH="1" flipV="1">
                <a:off x="483" y="1470"/>
                <a:ext cx="711" cy="517"/>
                <a:chOff x="3818" y="1354"/>
                <a:chExt cx="1246" cy="432"/>
              </a:xfrm>
            </p:grpSpPr>
            <p:sp>
              <p:nvSpPr>
                <p:cNvPr id="16" name="Line 9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35" y="1354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FF00FF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9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18" y="1568"/>
                  <a:ext cx="629" cy="218"/>
                </a:xfrm>
                <a:prstGeom prst="line">
                  <a:avLst/>
                </a:prstGeom>
                <a:noFill/>
                <a:ln w="28575">
                  <a:solidFill>
                    <a:srgbClr val="FF00FF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100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06" y="3197"/>
              <a:ext cx="14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101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23" y="2836"/>
              <a:ext cx="11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102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4" y="2742"/>
              <a:ext cx="319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10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69" y="3172"/>
              <a:ext cx="2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1" name="Picture 12" descr="nucpi_all_df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6676" y="3815335"/>
            <a:ext cx="2667324" cy="2661665"/>
          </a:xfrm>
          <a:prstGeom prst="rect">
            <a:avLst/>
          </a:prstGeom>
          <a:noFill/>
        </p:spPr>
      </p:pic>
      <p:grpSp>
        <p:nvGrpSpPr>
          <p:cNvPr id="32" name="Group 50"/>
          <p:cNvGrpSpPr>
            <a:grpSpLocks/>
          </p:cNvGrpSpPr>
          <p:nvPr/>
        </p:nvGrpSpPr>
        <p:grpSpPr bwMode="auto">
          <a:xfrm>
            <a:off x="158061" y="5029200"/>
            <a:ext cx="1518339" cy="1675534"/>
            <a:chOff x="3530" y="2543"/>
            <a:chExt cx="682" cy="774"/>
          </a:xfrm>
        </p:grpSpPr>
        <p:pic>
          <p:nvPicPr>
            <p:cNvPr id="34" name="Picture 12" descr="uli_nucleon"/>
            <p:cNvPicPr preferRelativeResize="0"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530" y="2543"/>
              <a:ext cx="541" cy="684"/>
            </a:xfrm>
            <a:prstGeom prst="rect">
              <a:avLst/>
            </a:prstGeom>
            <a:noFill/>
          </p:spPr>
        </p:pic>
        <p:sp>
          <p:nvSpPr>
            <p:cNvPr id="35" name="Text Box 13"/>
            <p:cNvSpPr txBox="1">
              <a:spLocks noChangeAspect="1" noChangeArrowheads="1"/>
            </p:cNvSpPr>
            <p:nvPr/>
          </p:nvSpPr>
          <p:spPr bwMode="auto">
            <a:xfrm>
              <a:off x="3701" y="3125"/>
              <a:ext cx="5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r"/>
              <a:r>
                <a:rPr lang="en-US" sz="900" dirty="0">
                  <a:latin typeface="Times New Roman" pitchFamily="18" charset="0"/>
                  <a:ea typeface="ＭＳ Ｐゴシック" pitchFamily="34" charset="-128"/>
                </a:rPr>
                <a:t>HERMES</a:t>
              </a:r>
            </a:p>
            <a:p>
              <a:pPr algn="r"/>
              <a:r>
                <a:rPr lang="en-US" sz="900" dirty="0">
                  <a:latin typeface="Times New Roman" pitchFamily="18" charset="0"/>
                  <a:ea typeface="ＭＳ Ｐゴシック" pitchFamily="34" charset="-128"/>
                </a:rPr>
                <a:t>U. </a:t>
              </a:r>
              <a:r>
                <a:rPr lang="en-US" sz="900" dirty="0" err="1">
                  <a:latin typeface="Times New Roman" pitchFamily="18" charset="0"/>
                  <a:ea typeface="ＭＳ Ｐゴシック" pitchFamily="34" charset="-128"/>
                </a:rPr>
                <a:t>Elschenbroich</a:t>
              </a:r>
              <a:endParaRPr lang="en-US" sz="9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57400" y="6248400"/>
            <a:ext cx="4419599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This work is supported in part by the U.S. Department of Energy, Office of Nuclear Physics, under Contract No. DE-AC02-06CH11357. 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200" y="4724400"/>
            <a:ext cx="4876800" cy="4400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5257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help from </a:t>
            </a:r>
            <a:r>
              <a:rPr lang="en-US" dirty="0" err="1" smtClean="0"/>
              <a:t>Chiranjib</a:t>
            </a:r>
            <a:r>
              <a:rPr lang="en-US" dirty="0" smtClean="0"/>
              <a:t> </a:t>
            </a:r>
            <a:r>
              <a:rPr lang="en-US" dirty="0" err="1" smtClean="0"/>
              <a:t>Dutta</a:t>
            </a:r>
            <a:r>
              <a:rPr lang="en-US" dirty="0" smtClean="0"/>
              <a:t>, Wolfgang </a:t>
            </a:r>
            <a:r>
              <a:rPr lang="en-US" dirty="0" err="1" smtClean="0"/>
              <a:t>Lorenzon</a:t>
            </a:r>
            <a:r>
              <a:rPr lang="en-US" dirty="0" smtClean="0"/>
              <a:t>, U. Michigan and Yuji </a:t>
            </a:r>
            <a:r>
              <a:rPr lang="en-US" dirty="0" err="1" smtClean="0"/>
              <a:t>Goto</a:t>
            </a:r>
            <a:r>
              <a:rPr lang="en-US" dirty="0" smtClean="0"/>
              <a:t>, RIKEN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39725" y="230188"/>
            <a:ext cx="7954963" cy="403225"/>
          </a:xfrm>
        </p:spPr>
        <p:txBody>
          <a:bodyPr/>
          <a:lstStyle/>
          <a:p>
            <a:r>
              <a:rPr lang="en-US"/>
              <a:t>Extracting d-bar/-ubar From Drell-Yan Scattering</a:t>
            </a:r>
          </a:p>
        </p:txBody>
      </p:sp>
      <p:pic>
        <p:nvPicPr>
          <p:cNvPr id="12" name="Picture 7" descr="dbub_e906_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664939"/>
            <a:ext cx="4648199" cy="4639024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Paul E. Reimer, RHIC Drell-Yan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1B117-4AA0-42A9-8FA3-3C3ADE338BC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12" descr="nucpi_all_d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7509"/>
            <a:ext cx="4595091" cy="458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Other Physics from E-906/SeaQuest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2514600"/>
          </a:xfrm>
        </p:spPr>
        <p:txBody>
          <a:bodyPr/>
          <a:lstStyle/>
          <a:p>
            <a:pPr marL="282575" indent="-282575">
              <a:buFont typeface="Wingdings" pitchFamily="2" charset="2"/>
              <a:buChar char="n"/>
            </a:pPr>
            <a:r>
              <a:rPr lang="en-US" dirty="0" smtClean="0"/>
              <a:t>Absolute High-x</a:t>
            </a:r>
            <a:r>
              <a:rPr lang="en-US" baseline="-25000" dirty="0" smtClean="0"/>
              <a:t>Bj</a:t>
            </a:r>
            <a:r>
              <a:rPr lang="en-US" dirty="0" smtClean="0"/>
              <a:t> Parton Distributions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34290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2575" marR="0" lvl="0" indent="-2825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Partonic Energy Loss in Cold Nuclear Matter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el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2298700" cy="1898973"/>
          </a:xfrm>
          <a:prstGeom prst="rect">
            <a:avLst/>
          </a:prstGeom>
          <a:noFill/>
        </p:spPr>
      </p:pic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514600" y="4419600"/>
            <a:ext cx="2057400" cy="1901825"/>
            <a:chOff x="479" y="2220"/>
            <a:chExt cx="2045" cy="1630"/>
          </a:xfrm>
        </p:grpSpPr>
        <p:pic>
          <p:nvPicPr>
            <p:cNvPr id="7" name="Picture 17" descr="xf1"/>
            <p:cNvPicPr>
              <a:picLocks noChangeAspect="1" noChangeArrowheads="1"/>
            </p:cNvPicPr>
            <p:nvPr/>
          </p:nvPicPr>
          <p:blipFill>
            <a:blip r:embed="rId3" cstate="print"/>
            <a:srcRect t="10057" b="12244"/>
            <a:stretch>
              <a:fillRect/>
            </a:stretch>
          </p:blipFill>
          <p:spPr bwMode="auto">
            <a:xfrm>
              <a:off x="479" y="2220"/>
              <a:ext cx="2045" cy="1590"/>
            </a:xfrm>
            <a:prstGeom prst="rect">
              <a:avLst/>
            </a:prstGeom>
            <a:noFill/>
          </p:spPr>
        </p:pic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824" y="3562"/>
              <a:ext cx="315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none"/>
                <a:t>X</a:t>
              </a:r>
              <a:r>
                <a:rPr lang="en-US" u="none" baseline="-25000"/>
                <a:t>1</a:t>
              </a:r>
            </a:p>
          </p:txBody>
        </p:sp>
      </p:grpSp>
      <p:pic>
        <p:nvPicPr>
          <p:cNvPr id="9" name="Picture 10" descr="eloss120_sho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88" y="3886200"/>
            <a:ext cx="4071912" cy="2438400"/>
          </a:xfrm>
          <a:prstGeom prst="rect">
            <a:avLst/>
          </a:prstGeom>
          <a:noFill/>
        </p:spPr>
      </p:pic>
      <p:pic>
        <p:nvPicPr>
          <p:cNvPr id="10" name="Picture 11" descr="dvth_x1_906_sli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47800"/>
            <a:ext cx="3067050" cy="1781175"/>
          </a:xfrm>
          <a:prstGeom prst="rect">
            <a:avLst/>
          </a:prstGeom>
          <a:noFill/>
        </p:spPr>
      </p:pic>
      <p:pic>
        <p:nvPicPr>
          <p:cNvPr id="11" name="Picture 4" descr="e866_abs_DY_fig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958145" y="914400"/>
            <a:ext cx="5185855" cy="2514600"/>
          </a:xfrm>
          <a:prstGeom prst="rect">
            <a:avLst/>
          </a:prstGeom>
          <a:noFill/>
          <a:ln/>
        </p:spPr>
      </p:pic>
      <p:sp>
        <p:nvSpPr>
          <p:cNvPr id="12" name="Oval 5"/>
          <p:cNvSpPr>
            <a:spLocks noChangeArrowheads="1"/>
          </p:cNvSpPr>
          <p:nvPr/>
        </p:nvSpPr>
        <p:spPr bwMode="auto">
          <a:xfrm rot="1148722">
            <a:off x="6750412" y="1995284"/>
            <a:ext cx="1855789" cy="519351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 May 2011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E. Reimer, RHIC Drell-Yan Workshop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A20A4-7727-4B69-A5AA-4DD6641E01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3367A-0A65-4EB8-BDF0-373FEDFD44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2400" y="1905000"/>
            <a:ext cx="8839200" cy="1389063"/>
            <a:chOff x="152400" y="2819400"/>
            <a:chExt cx="8839200" cy="1389063"/>
          </a:xfrm>
        </p:grpSpPr>
        <p:sp>
          <p:nvSpPr>
            <p:cNvPr id="28677" name="Rectangle 4"/>
            <p:cNvSpPr>
              <a:spLocks noChangeArrowheads="1"/>
            </p:cNvSpPr>
            <p:nvPr/>
          </p:nvSpPr>
          <p:spPr bwMode="auto">
            <a:xfrm>
              <a:off x="152400" y="2819400"/>
              <a:ext cx="8839200" cy="1355725"/>
            </a:xfrm>
            <a:prstGeom prst="rect">
              <a:avLst/>
            </a:prstGeom>
            <a:solidFill>
              <a:srgbClr val="E5E5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ea typeface="MS PGothic" pitchFamily="34" charset="-128"/>
              </a:endParaRPr>
            </a:p>
          </p:txBody>
        </p:sp>
        <p:sp>
          <p:nvSpPr>
            <p:cNvPr id="28678" name="Text Box 5"/>
            <p:cNvSpPr txBox="1">
              <a:spLocks noChangeArrowheads="1"/>
            </p:cNvSpPr>
            <p:nvPr/>
          </p:nvSpPr>
          <p:spPr bwMode="auto">
            <a:xfrm rot="5400000">
              <a:off x="1054101" y="3678237"/>
              <a:ext cx="6111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ea typeface="MS PGothic" pitchFamily="34" charset="-128"/>
                </a:rPr>
                <a:t>2009</a:t>
              </a:r>
            </a:p>
          </p:txBody>
        </p:sp>
        <p:sp>
          <p:nvSpPr>
            <p:cNvPr id="28680" name="Text Box 7"/>
            <p:cNvSpPr txBox="1">
              <a:spLocks noChangeArrowheads="1"/>
            </p:cNvSpPr>
            <p:nvPr/>
          </p:nvSpPr>
          <p:spPr bwMode="auto">
            <a:xfrm rot="5400000">
              <a:off x="3787776" y="3687762"/>
              <a:ext cx="6111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ea typeface="MS PGothic" pitchFamily="34" charset="-128"/>
                </a:rPr>
                <a:t>2011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247651" y="2895600"/>
              <a:ext cx="895350" cy="590550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b="1">
                  <a:ea typeface="MS PGothic" pitchFamily="34" charset="-128"/>
                </a:rPr>
                <a:t>Expt. Funded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 rot="5400000">
              <a:off x="2416176" y="3690937"/>
              <a:ext cx="6111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ea typeface="MS PGothic" pitchFamily="34" charset="-128"/>
                </a:rPr>
                <a:t>2010</a:t>
              </a:r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1219200" y="2895600"/>
              <a:ext cx="3275013" cy="584200"/>
            </a:xfrm>
            <a:prstGeom prst="rect">
              <a:avLst/>
            </a:prstGeom>
            <a:solidFill>
              <a:srgbClr val="14FF0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b="1">
                  <a:ea typeface="MS PGothic" pitchFamily="34" charset="-128"/>
                </a:rPr>
                <a:t>  Experiment </a:t>
              </a:r>
            </a:p>
            <a:p>
              <a:r>
                <a:rPr lang="en-US" sz="1600" b="1">
                  <a:ea typeface="MS PGothic" pitchFamily="34" charset="-128"/>
                </a:rPr>
                <a:t>Construction</a:t>
              </a:r>
            </a:p>
          </p:txBody>
        </p:sp>
        <p:sp>
          <p:nvSpPr>
            <p:cNvPr id="28684" name="Text Box 13"/>
            <p:cNvSpPr txBox="1">
              <a:spLocks noChangeArrowheads="1"/>
            </p:cNvSpPr>
            <p:nvPr/>
          </p:nvSpPr>
          <p:spPr bwMode="auto">
            <a:xfrm>
              <a:off x="4568825" y="2895600"/>
              <a:ext cx="4346575" cy="584776"/>
            </a:xfrm>
            <a:prstGeom prst="rect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33CC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 b="1" dirty="0" smtClean="0">
                  <a:ea typeface="MS PGothic" pitchFamily="34" charset="-128"/>
                </a:rPr>
                <a:t>Experiment</a:t>
              </a:r>
            </a:p>
            <a:p>
              <a:pPr algn="l"/>
              <a:r>
                <a:rPr lang="en-US" sz="1600" b="1" dirty="0" smtClean="0">
                  <a:ea typeface="MS PGothic" pitchFamily="34" charset="-128"/>
                </a:rPr>
                <a:t>Runs</a:t>
              </a:r>
              <a:endParaRPr lang="en-US" sz="1600" b="1" dirty="0">
                <a:ea typeface="MS PGothic" pitchFamily="34" charset="-128"/>
              </a:endParaRPr>
            </a:p>
          </p:txBody>
        </p:sp>
        <p:sp>
          <p:nvSpPr>
            <p:cNvPr id="28685" name="Text Box 15"/>
            <p:cNvSpPr txBox="1">
              <a:spLocks noChangeArrowheads="1"/>
            </p:cNvSpPr>
            <p:nvPr/>
          </p:nvSpPr>
          <p:spPr bwMode="auto">
            <a:xfrm rot="5400000">
              <a:off x="5128420" y="3655219"/>
              <a:ext cx="611187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ea typeface="MS PGothic" pitchFamily="34" charset="-128"/>
                </a:rPr>
                <a:t>2012</a:t>
              </a:r>
            </a:p>
          </p:txBody>
        </p:sp>
        <p:sp>
          <p:nvSpPr>
            <p:cNvPr id="28686" name="Text Box 15"/>
            <p:cNvSpPr txBox="1">
              <a:spLocks noChangeArrowheads="1"/>
            </p:cNvSpPr>
            <p:nvPr/>
          </p:nvSpPr>
          <p:spPr bwMode="auto">
            <a:xfrm rot="5400000">
              <a:off x="6493670" y="3647281"/>
              <a:ext cx="611188" cy="327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ea typeface="MS PGothic" pitchFamily="34" charset="-128"/>
                </a:rPr>
                <a:t>2013</a:t>
              </a:r>
            </a:p>
          </p:txBody>
        </p:sp>
        <p:sp>
          <p:nvSpPr>
            <p:cNvPr id="28687" name="Rectangle 17"/>
            <p:cNvSpPr>
              <a:spLocks noChangeArrowheads="1"/>
            </p:cNvSpPr>
            <p:nvPr/>
          </p:nvSpPr>
          <p:spPr bwMode="auto">
            <a:xfrm>
              <a:off x="5943600" y="2898775"/>
              <a:ext cx="1323975" cy="585788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tabLst>
                  <a:tab pos="749300" algn="l"/>
                </a:tabLst>
              </a:pPr>
              <a:r>
                <a:rPr lang="en-US" sz="1600" b="1"/>
                <a:t>Shutdown</a:t>
              </a:r>
            </a:p>
          </p:txBody>
        </p:sp>
        <p:sp>
          <p:nvSpPr>
            <p:cNvPr id="28690" name="Text Box 15"/>
            <p:cNvSpPr txBox="1">
              <a:spLocks noChangeArrowheads="1"/>
            </p:cNvSpPr>
            <p:nvPr/>
          </p:nvSpPr>
          <p:spPr bwMode="auto">
            <a:xfrm rot="5400000">
              <a:off x="7823201" y="3641725"/>
              <a:ext cx="6111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Times New Roman" pitchFamily="18" charset="0"/>
                  <a:ea typeface="MS PGothic" pitchFamily="34" charset="-128"/>
                </a:rPr>
                <a:t>2014</a:t>
              </a:r>
            </a:p>
          </p:txBody>
        </p:sp>
        <p:sp>
          <p:nvSpPr>
            <p:cNvPr id="28693" name="TextBox 20"/>
            <p:cNvSpPr txBox="1">
              <a:spLocks noChangeArrowheads="1"/>
            </p:cNvSpPr>
            <p:nvPr/>
          </p:nvSpPr>
          <p:spPr bwMode="auto">
            <a:xfrm>
              <a:off x="4572000" y="3959225"/>
              <a:ext cx="1600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/>
                <a:t>Beam: low intensity</a:t>
              </a:r>
            </a:p>
          </p:txBody>
        </p:sp>
        <p:sp>
          <p:nvSpPr>
            <p:cNvPr id="28694" name="TextBox 20"/>
            <p:cNvSpPr txBox="1">
              <a:spLocks noChangeArrowheads="1"/>
            </p:cNvSpPr>
            <p:nvPr/>
          </p:nvSpPr>
          <p:spPr bwMode="auto">
            <a:xfrm>
              <a:off x="7239000" y="3962400"/>
              <a:ext cx="1600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 dirty="0"/>
                <a:t>high intensity</a:t>
              </a:r>
            </a:p>
          </p:txBody>
        </p:sp>
      </p:grpSp>
      <p:sp>
        <p:nvSpPr>
          <p:cNvPr id="24" name="Content Placeholder 1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2286000"/>
          </a:xfrm>
        </p:spPr>
        <p:txBody>
          <a:bodyPr/>
          <a:lstStyle/>
          <a:p>
            <a:r>
              <a:rPr lang="en-US" dirty="0" smtClean="0"/>
              <a:t>Fermilab PAC approved the experiment in 2001—but experiment was not scheduled due to concerns about “proton economics”</a:t>
            </a:r>
          </a:p>
          <a:p>
            <a:r>
              <a:rPr lang="en-US" dirty="0" smtClean="0"/>
              <a:t>Fermilab Stage-II Approval granted on 24 December 2008</a:t>
            </a:r>
          </a:p>
          <a:p>
            <a:r>
              <a:rPr lang="en-US" dirty="0" smtClean="0"/>
              <a:t>Expected first beam in late June 2011</a:t>
            </a:r>
            <a:endParaRPr lang="en-US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E-906/SeaQuest timeline and plans</a:t>
            </a:r>
            <a:endParaRPr lang="en-US" dirty="0"/>
          </a:p>
        </p:txBody>
      </p: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1905000" y="3048000"/>
            <a:ext cx="5476507" cy="3569661"/>
            <a:chOff x="0" y="483279"/>
            <a:chExt cx="9201011" cy="5997342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9706"/>
              <a:ext cx="9130093" cy="4458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Line 9"/>
            <p:cNvSpPr>
              <a:spLocks noChangeShapeType="1"/>
            </p:cNvSpPr>
            <p:nvPr/>
          </p:nvSpPr>
          <p:spPr bwMode="auto">
            <a:xfrm rot="20752618">
              <a:off x="5386462" y="5149469"/>
              <a:ext cx="3814549" cy="5226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 rot="20760000">
              <a:off x="4862271" y="5509961"/>
              <a:ext cx="622664" cy="361965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2">
                      <a:lumMod val="10000"/>
                    </a:schemeClr>
                  </a:solidFill>
                </a:rPr>
                <a:t>25m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 rot="20784971">
              <a:off x="110200" y="2079706"/>
              <a:ext cx="1851025" cy="1124674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Solid Iron</a:t>
              </a:r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 Focusing Magnet, Hadron absorber and beam dump</a:t>
              </a:r>
            </a:p>
          </p:txBody>
        </p:sp>
        <p:grpSp>
          <p:nvGrpSpPr>
            <p:cNvPr id="28" name="Group 7"/>
            <p:cNvGrpSpPr>
              <a:grpSpLocks/>
            </p:cNvGrpSpPr>
            <p:nvPr/>
          </p:nvGrpSpPr>
          <p:grpSpPr bwMode="auto">
            <a:xfrm rot="412618">
              <a:off x="766449" y="3712671"/>
              <a:ext cx="1569035" cy="399655"/>
              <a:chOff x="819" y="1516"/>
              <a:chExt cx="915" cy="208"/>
            </a:xfrm>
          </p:grpSpPr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 rot="20340000">
                <a:off x="1156" y="1551"/>
                <a:ext cx="278" cy="13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chemeClr val="bg2">
                        <a:lumMod val="10000"/>
                      </a:schemeClr>
                    </a:solidFill>
                  </a:rPr>
                  <a:t>4.9m</a:t>
                </a: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 rot="20340000">
                <a:off x="1391" y="1516"/>
                <a:ext cx="343" cy="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10000"/>
                  </a:schemeClr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5" name="Line 10"/>
              <p:cNvSpPr>
                <a:spLocks noChangeShapeType="1"/>
              </p:cNvSpPr>
              <p:nvPr/>
            </p:nvSpPr>
            <p:spPr bwMode="auto">
              <a:xfrm rot="20340000">
                <a:off x="819" y="1721"/>
                <a:ext cx="294" cy="3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10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p:grp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 rot="20770983">
              <a:off x="2873840" y="2153057"/>
              <a:ext cx="1486683" cy="62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Mom. Meas.</a:t>
              </a:r>
            </a:p>
            <a:p>
              <a:pPr algn="ctr"/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(KTeV Magnet)</a:t>
              </a: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 rot="20760000">
              <a:off x="6787167" y="4790751"/>
              <a:ext cx="1667620" cy="6205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Hadron </a:t>
              </a:r>
              <a:r>
                <a:rPr lang="en-US" sz="900" dirty="0" smtClean="0">
                  <a:solidFill>
                    <a:schemeClr val="bg2">
                      <a:lumMod val="10000"/>
                    </a:schemeClr>
                  </a:solidFill>
                </a:rPr>
                <a:t>Absorber</a:t>
              </a:r>
            </a:p>
            <a:p>
              <a:pPr algn="ctr"/>
              <a:r>
                <a:rPr lang="en-US" sz="900" dirty="0" smtClean="0">
                  <a:solidFill>
                    <a:schemeClr val="bg2">
                      <a:lumMod val="10000"/>
                    </a:schemeClr>
                  </a:solidFill>
                </a:rPr>
                <a:t>(Iron Wall)</a:t>
              </a:r>
              <a:endParaRPr lang="en-US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 rot="20760000">
              <a:off x="2238040" y="1087874"/>
              <a:ext cx="1648495" cy="853200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Station 1: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Hodoscope array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MWPC tracking</a:t>
              </a: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 flipH="1">
              <a:off x="2649414" y="1922585"/>
              <a:ext cx="508000" cy="1695937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>
              <a:off x="5234476" y="1688123"/>
              <a:ext cx="95615" cy="841131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5345723" y="1688124"/>
              <a:ext cx="1445846" cy="633046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 rot="20760000">
              <a:off x="6538465" y="483279"/>
              <a:ext cx="1768267" cy="853200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Station 4: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Hodoscope array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Prop tube tracking</a:t>
              </a: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 rot="20760000">
              <a:off x="1906100" y="5550061"/>
              <a:ext cx="1898650" cy="620510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Liquid H</a:t>
              </a:r>
              <a:r>
                <a:rPr lang="en-US" sz="900" baseline="-25000" dirty="0">
                  <a:solidFill>
                    <a:schemeClr val="bg2">
                      <a:lumMod val="10000"/>
                    </a:schemeClr>
                  </a:solidFill>
                </a:rPr>
                <a:t>2</a:t>
              </a:r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, d</a:t>
              </a:r>
              <a:r>
                <a:rPr lang="en-US" sz="900" baseline="-25000" dirty="0">
                  <a:solidFill>
                    <a:schemeClr val="bg2">
                      <a:lumMod val="10000"/>
                    </a:schemeClr>
                  </a:solidFill>
                </a:rPr>
                <a:t>2</a:t>
              </a:r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, and solid targets</a:t>
              </a: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H="1" flipV="1">
              <a:off x="190012" y="4624753"/>
              <a:ext cx="1662234" cy="1189892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 rot="20760000">
              <a:off x="4156568" y="865134"/>
              <a:ext cx="2100981" cy="853200"/>
            </a:xfrm>
            <a:prstGeom prst="rect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Station 2 and 3: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Hodoscope array</a:t>
              </a:r>
            </a:p>
            <a:p>
              <a:r>
                <a:rPr lang="en-US" sz="900" dirty="0">
                  <a:solidFill>
                    <a:schemeClr val="bg2">
                      <a:lumMod val="10000"/>
                    </a:schemeClr>
                  </a:solidFill>
                </a:rPr>
                <a:t>Drift Chamber tracking</a:t>
              </a: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7518398" y="1320800"/>
              <a:ext cx="156309" cy="633046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 flipH="1" flipV="1">
              <a:off x="7463690" y="3938953"/>
              <a:ext cx="70340" cy="875324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rot="20752618">
              <a:off x="1120756" y="6163530"/>
              <a:ext cx="3851866" cy="118655"/>
            </a:xfrm>
            <a:prstGeom prst="line">
              <a:avLst/>
            </a:prstGeom>
            <a:noFill/>
            <a:ln w="28575">
              <a:solidFill>
                <a:schemeClr val="bg2">
                  <a:lumMod val="10000"/>
                </a:schemeClr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34755" y="5860111"/>
              <a:ext cx="2194561" cy="62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bg2">
                      <a:lumMod val="10000"/>
                    </a:schemeClr>
                  </a:solidFill>
                </a:rPr>
                <a:t>Drawing:  T. O’Connor and K. Bailey</a:t>
              </a:r>
              <a:endParaRPr lang="en-US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05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533400"/>
            <a:ext cx="5791200" cy="5181600"/>
          </a:xfrm>
        </p:spPr>
        <p:txBody>
          <a:bodyPr/>
          <a:lstStyle/>
          <a:p>
            <a:pPr marL="279400" indent="-285750">
              <a:lnSpc>
                <a:spcPct val="80000"/>
              </a:lnSpc>
            </a:pPr>
            <a:r>
              <a:rPr lang="en-US" sz="2000" dirty="0" smtClean="0"/>
              <a:t>Internal </a:t>
            </a:r>
            <a:r>
              <a:rPr lang="en-US" altLang="ja-JP" sz="2000" dirty="0">
                <a:ea typeface="ＭＳ Ｐゴシック" charset="0"/>
                <a:sym typeface="Arial Unicode MS" charset="0"/>
              </a:rPr>
              <a:t>Cluster-jet or pellet target 10</a:t>
            </a:r>
            <a:r>
              <a:rPr lang="en-US" altLang="ja-JP" sz="2000" baseline="30000" dirty="0">
                <a:ea typeface="ＭＳ Ｐゴシック" charset="0"/>
                <a:sym typeface="Arial Unicode MS" charset="0"/>
              </a:rPr>
              <a:t>15</a:t>
            </a:r>
            <a:r>
              <a:rPr lang="en-US" altLang="ja-JP" sz="2000" dirty="0">
                <a:ea typeface="ＭＳ Ｐゴシック" charset="0"/>
                <a:sym typeface="Arial Unicode MS" charset="0"/>
              </a:rPr>
              <a:t>atoms/</a:t>
            </a:r>
            <a:r>
              <a:rPr lang="en-US" altLang="ja-JP" sz="2000" dirty="0" smtClean="0">
                <a:ea typeface="ＭＳ Ｐゴシック" charset="0"/>
                <a:sym typeface="Arial Unicode MS" charset="0"/>
              </a:rPr>
              <a:t>cm</a:t>
            </a:r>
            <a:r>
              <a:rPr lang="en-US" altLang="ja-JP" sz="2000" baseline="30000" dirty="0" smtClean="0">
                <a:ea typeface="ＭＳ Ｐゴシック" charset="0"/>
                <a:sym typeface="Arial Unicode MS" charset="0"/>
              </a:rPr>
              <a:t>2</a:t>
            </a: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</a:rPr>
              <a:t>50 </a:t>
            </a:r>
            <a:r>
              <a:rPr lang="en-US" altLang="ja-JP" dirty="0">
                <a:ea typeface="ＭＳ Ｐゴシック" charset="0"/>
                <a:sym typeface="Arial Unicode MS" charset="0"/>
              </a:rPr>
              <a:t>times thinner than RHIC CNI carbon 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target</a:t>
            </a:r>
            <a:endParaRPr lang="en-US" altLang="ja-JP" dirty="0" smtClean="0">
              <a:ea typeface="ＭＳ Ｐゴシック" charset="0"/>
              <a:sym typeface="Arial Unicode MS" charset="0"/>
            </a:endParaRPr>
          </a:p>
          <a:p>
            <a:pPr marL="279400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Operational 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modes</a:t>
            </a:r>
            <a:endParaRPr lang="en-US" altLang="ja-JP" dirty="0" smtClean="0">
              <a:ea typeface="ＭＳ Ｐゴシック" charset="0"/>
              <a:sym typeface="Arial Unicode MS" charset="0"/>
            </a:endParaRP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Parasitic</a:t>
            </a:r>
          </a:p>
          <a:p>
            <a:pPr marL="569912" lvl="1" indent="-285750">
              <a:lnSpc>
                <a:spcPct val="80000"/>
              </a:lnSpc>
            </a:pPr>
            <a:endParaRPr lang="en-US" altLang="ja-JP" dirty="0">
              <a:ea typeface="ＭＳ Ｐゴシック" charset="0"/>
              <a:sym typeface="Arial Unicode MS" charset="0"/>
            </a:endParaRP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End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-of-fill (HERMES)</a:t>
            </a:r>
          </a:p>
          <a:p>
            <a:pPr marL="284162" lvl="1" indent="0">
              <a:lnSpc>
                <a:spcPct val="80000"/>
              </a:lnSpc>
              <a:buNone/>
            </a:pPr>
            <a:endParaRPr lang="en-US" altLang="ja-JP" dirty="0">
              <a:ea typeface="ＭＳ Ｐゴシック" charset="0"/>
              <a:sym typeface="Arial Unicode MS" charset="0"/>
            </a:endParaRPr>
          </a:p>
          <a:p>
            <a:pPr marL="284162" lvl="1" indent="0">
              <a:lnSpc>
                <a:spcPct val="80000"/>
              </a:lnSpc>
              <a:buNone/>
            </a:pPr>
            <a:endParaRPr lang="en-US" altLang="ja-JP" dirty="0" smtClean="0">
              <a:ea typeface="ＭＳ Ｐゴシック" charset="0"/>
              <a:sym typeface="Arial Unicode MS" charset="0"/>
            </a:endParaRP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Dedicated (in-and-out strike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)</a:t>
            </a:r>
            <a:endParaRPr lang="en-US" altLang="ja-JP" dirty="0">
              <a:ea typeface="ＭＳ Ｐゴシック" charset="0"/>
              <a:sym typeface="Arial Unicode MS" charset="0"/>
            </a:endParaRPr>
          </a:p>
          <a:p>
            <a:pPr marL="569912" lvl="1" indent="-285750">
              <a:lnSpc>
                <a:spcPct val="80000"/>
              </a:lnSpc>
            </a:pPr>
            <a:endParaRPr lang="en-US" altLang="ja-JP" dirty="0" smtClean="0">
              <a:ea typeface="ＭＳ Ｐゴシック" charset="0"/>
              <a:sym typeface="Arial Unicode MS" charset="0"/>
            </a:endParaRPr>
          </a:p>
          <a:p>
            <a:pPr marL="279400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Other questions/obstacles</a:t>
            </a: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Competition for interaction region (</a:t>
            </a:r>
            <a:r>
              <a:rPr lang="en-US" altLang="ja-JP" dirty="0" err="1" smtClean="0">
                <a:ea typeface="ＭＳ Ｐゴシック" charset="0"/>
                <a:sym typeface="Arial Unicode MS" charset="0"/>
              </a:rPr>
              <a:t>AnDY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, EIC)</a:t>
            </a: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Beam compensation for double dipole spectrometer</a:t>
            </a:r>
          </a:p>
          <a:p>
            <a:pPr marL="569912" lvl="1" indent="-285750">
              <a:lnSpc>
                <a:spcPct val="80000"/>
              </a:lnSpc>
            </a:pPr>
            <a:r>
              <a:rPr lang="en-US" altLang="ja-JP" dirty="0" smtClean="0">
                <a:ea typeface="ＭＳ Ｐゴシック" charset="0"/>
                <a:sym typeface="Arial Unicode MS" charset="0"/>
              </a:rPr>
              <a:t>Beam pipe through spectrometer</a:t>
            </a:r>
            <a:r>
              <a:rPr lang="en-US" altLang="ja-JP" dirty="0" smtClean="0">
                <a:ea typeface="ＭＳ Ｐゴシック" charset="0"/>
                <a:sym typeface="Arial Unicode MS" charset="0"/>
              </a:rPr>
              <a:t>?</a:t>
            </a:r>
            <a:endParaRPr lang="en-US" altLang="ja-JP" dirty="0" smtClean="0">
              <a:ea typeface="ＭＳ Ｐゴシック" charset="0"/>
              <a:sym typeface="Arial Unicode MS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1B117-4AA0-42A9-8FA3-3C3ADE338BC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Paul E. Reimer, RHIC Drell-Yan Workshop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/>
          <a:lstStyle/>
          <a:p>
            <a:r>
              <a:rPr lang="en-US" dirty="0" smtClean="0"/>
              <a:t>At RHIC?</a:t>
            </a:r>
            <a:endParaRPr lang="en-US" dirty="0"/>
          </a:p>
        </p:txBody>
      </p:sp>
      <p:grpSp>
        <p:nvGrpSpPr>
          <p:cNvPr id="7" name="グループ化 36"/>
          <p:cNvGrpSpPr>
            <a:grpSpLocks noChangeAspect="1"/>
          </p:cNvGrpSpPr>
          <p:nvPr/>
        </p:nvGrpSpPr>
        <p:grpSpPr bwMode="auto">
          <a:xfrm>
            <a:off x="4449054" y="533400"/>
            <a:ext cx="5456945" cy="983849"/>
            <a:chOff x="914400" y="228600"/>
            <a:chExt cx="9144000" cy="1648599"/>
          </a:xfrm>
        </p:grpSpPr>
        <p:grpSp>
          <p:nvGrpSpPr>
            <p:cNvPr id="8" name="グループ化 58"/>
            <p:cNvGrpSpPr>
              <a:grpSpLocks/>
            </p:cNvGrpSpPr>
            <p:nvPr/>
          </p:nvGrpSpPr>
          <p:grpSpPr bwMode="auto">
            <a:xfrm>
              <a:off x="914400" y="228600"/>
              <a:ext cx="9144000" cy="1371600"/>
              <a:chOff x="914400" y="228600"/>
              <a:chExt cx="9144000" cy="1371600"/>
            </a:xfrm>
          </p:grpSpPr>
          <p:cxnSp>
            <p:nvCxnSpPr>
              <p:cNvPr id="16" name="直線コネクタ 20"/>
              <p:cNvCxnSpPr/>
              <p:nvPr/>
            </p:nvCxnSpPr>
            <p:spPr>
              <a:xfrm>
                <a:off x="914400" y="1600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21"/>
              <p:cNvCxnSpPr/>
              <p:nvPr/>
            </p:nvCxnSpPr>
            <p:spPr>
              <a:xfrm rot="5400000" flipH="1" flipV="1">
                <a:off x="914400" y="11430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22"/>
              <p:cNvCxnSpPr/>
              <p:nvPr/>
            </p:nvCxnSpPr>
            <p:spPr>
              <a:xfrm rot="5400000">
                <a:off x="3886200" y="13716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円弧 23"/>
              <p:cNvSpPr/>
              <p:nvPr/>
            </p:nvSpPr>
            <p:spPr>
              <a:xfrm flipH="1" flipV="1">
                <a:off x="1371600" y="228600"/>
                <a:ext cx="54864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0" name="直線コネクタ 24"/>
              <p:cNvCxnSpPr/>
              <p:nvPr/>
            </p:nvCxnSpPr>
            <p:spPr>
              <a:xfrm>
                <a:off x="4114800" y="1600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5"/>
              <p:cNvCxnSpPr/>
              <p:nvPr/>
            </p:nvCxnSpPr>
            <p:spPr>
              <a:xfrm rot="5400000" flipH="1" flipV="1">
                <a:off x="4114800" y="11430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6"/>
              <p:cNvCxnSpPr/>
              <p:nvPr/>
            </p:nvCxnSpPr>
            <p:spPr>
              <a:xfrm rot="5400000">
                <a:off x="7086600" y="13716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円弧 27"/>
              <p:cNvSpPr/>
              <p:nvPr/>
            </p:nvSpPr>
            <p:spPr>
              <a:xfrm flipH="1" flipV="1">
                <a:off x="4572000" y="228600"/>
                <a:ext cx="54864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4" name="直線コネクタ 28"/>
              <p:cNvCxnSpPr/>
              <p:nvPr/>
            </p:nvCxnSpPr>
            <p:spPr>
              <a:xfrm>
                <a:off x="7315200" y="1600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直線矢印コネクタ 29"/>
            <p:cNvCxnSpPr/>
            <p:nvPr/>
          </p:nvCxnSpPr>
          <p:spPr>
            <a:xfrm>
              <a:off x="1371600" y="1600200"/>
              <a:ext cx="274320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63"/>
            <p:cNvSpPr txBox="1">
              <a:spLocks noChangeArrowheads="1"/>
            </p:cNvSpPr>
            <p:nvPr/>
          </p:nvSpPr>
          <p:spPr bwMode="auto">
            <a:xfrm>
              <a:off x="2286000" y="1600200"/>
              <a:ext cx="73609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00B050"/>
                  </a:solidFill>
                  <a:latin typeface="Calibri" charset="0"/>
                </a:rPr>
                <a:t>~6 hours</a:t>
              </a:r>
              <a:endParaRPr lang="ja-JP" altLang="en-US" sz="1200" dirty="0">
                <a:solidFill>
                  <a:srgbClr val="00B050"/>
                </a:solidFill>
                <a:latin typeface="Calibri" charset="0"/>
              </a:endParaRPr>
            </a:p>
          </p:txBody>
        </p:sp>
        <p:cxnSp>
          <p:nvCxnSpPr>
            <p:cNvPr id="11" name="直線矢印コネクタ 31"/>
            <p:cNvCxnSpPr/>
            <p:nvPr/>
          </p:nvCxnSpPr>
          <p:spPr>
            <a:xfrm rot="5400000">
              <a:off x="4038601" y="762000"/>
              <a:ext cx="152400" cy="317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32"/>
            <p:cNvCxnSpPr/>
            <p:nvPr/>
          </p:nvCxnSpPr>
          <p:spPr>
            <a:xfrm rot="5400000">
              <a:off x="3962400" y="990600"/>
              <a:ext cx="304800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68"/>
            <p:cNvSpPr txBox="1">
              <a:spLocks noChangeArrowheads="1"/>
            </p:cNvSpPr>
            <p:nvPr/>
          </p:nvSpPr>
          <p:spPr bwMode="auto">
            <a:xfrm>
              <a:off x="2615609" y="365051"/>
              <a:ext cx="2977116" cy="386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C00000"/>
                  </a:solidFill>
                  <a:latin typeface="Calibri" charset="0"/>
                </a:rPr>
                <a:t>10% beam used for reaction</a:t>
              </a:r>
              <a:endParaRPr lang="ja-JP" altLang="en-US" sz="1200" dirty="0">
                <a:solidFill>
                  <a:srgbClr val="C00000"/>
                </a:solidFill>
                <a:latin typeface="Calibri" charset="0"/>
              </a:endParaRPr>
            </a:p>
          </p:txBody>
        </p:sp>
        <p:cxnSp>
          <p:nvCxnSpPr>
            <p:cNvPr id="14" name="直線コネクタ 34"/>
            <p:cNvCxnSpPr>
              <a:stCxn id="19" idx="2"/>
            </p:cNvCxnSpPr>
            <p:nvPr/>
          </p:nvCxnSpPr>
          <p:spPr>
            <a:xfrm rot="5400000" flipH="1" flipV="1">
              <a:off x="2743200" y="-685800"/>
              <a:ext cx="0" cy="274320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78"/>
            <p:cNvSpPr txBox="1">
              <a:spLocks noChangeArrowheads="1"/>
            </p:cNvSpPr>
            <p:nvPr/>
          </p:nvSpPr>
          <p:spPr bwMode="auto">
            <a:xfrm>
              <a:off x="1339702" y="1003005"/>
              <a:ext cx="2658140" cy="644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00B050"/>
                  </a:solidFill>
                  <a:latin typeface="Calibri" charset="0"/>
                </a:rPr>
                <a:t>collider &amp; internal-</a:t>
              </a:r>
              <a:r>
                <a:rPr lang="en-US" altLang="ja-JP" sz="1200" dirty="0" smtClean="0">
                  <a:solidFill>
                    <a:srgbClr val="00B050"/>
                  </a:solidFill>
                  <a:latin typeface="Calibri" charset="0"/>
                </a:rPr>
                <a:t>target parasitic </a:t>
              </a:r>
              <a:r>
                <a:rPr lang="en-US" altLang="ja-JP" sz="1200" dirty="0">
                  <a:solidFill>
                    <a:srgbClr val="00B050"/>
                  </a:solidFill>
                  <a:latin typeface="Calibri" charset="0"/>
                </a:rPr>
                <a:t>run</a:t>
              </a:r>
              <a:endParaRPr lang="ja-JP" altLang="en-US" sz="1200" dirty="0">
                <a:solidFill>
                  <a:srgbClr val="00B050"/>
                </a:solidFill>
                <a:latin typeface="Calibri" charset="0"/>
              </a:endParaRPr>
            </a:p>
          </p:txBody>
        </p:sp>
      </p:grpSp>
      <p:grpSp>
        <p:nvGrpSpPr>
          <p:cNvPr id="25" name="グループ化 23"/>
          <p:cNvGrpSpPr>
            <a:grpSpLocks noChangeAspect="1"/>
          </p:cNvGrpSpPr>
          <p:nvPr/>
        </p:nvGrpSpPr>
        <p:grpSpPr bwMode="auto">
          <a:xfrm>
            <a:off x="4349522" y="1478065"/>
            <a:ext cx="4718277" cy="953110"/>
            <a:chOff x="914400" y="4786788"/>
            <a:chExt cx="8229600" cy="1662411"/>
          </a:xfrm>
        </p:grpSpPr>
        <p:grpSp>
          <p:nvGrpSpPr>
            <p:cNvPr id="26" name="グループ化 59"/>
            <p:cNvGrpSpPr>
              <a:grpSpLocks/>
            </p:cNvGrpSpPr>
            <p:nvPr/>
          </p:nvGrpSpPr>
          <p:grpSpPr bwMode="auto">
            <a:xfrm>
              <a:off x="914400" y="4786788"/>
              <a:ext cx="8229600" cy="1385412"/>
              <a:chOff x="914400" y="2043588"/>
              <a:chExt cx="8229600" cy="1385412"/>
            </a:xfrm>
          </p:grpSpPr>
          <p:cxnSp>
            <p:nvCxnSpPr>
              <p:cNvPr id="35" name="直線コネクタ 4"/>
              <p:cNvCxnSpPr/>
              <p:nvPr/>
            </p:nvCxnSpPr>
            <p:spPr>
              <a:xfrm>
                <a:off x="914400" y="34290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5"/>
              <p:cNvCxnSpPr/>
              <p:nvPr/>
            </p:nvCxnSpPr>
            <p:spPr>
              <a:xfrm rot="5400000" flipH="1" flipV="1">
                <a:off x="914400" y="29718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6"/>
              <p:cNvCxnSpPr/>
              <p:nvPr/>
            </p:nvCxnSpPr>
            <p:spPr>
              <a:xfrm rot="5400000">
                <a:off x="4000500" y="3314700"/>
                <a:ext cx="2286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円弧 7"/>
              <p:cNvSpPr/>
              <p:nvPr/>
            </p:nvSpPr>
            <p:spPr>
              <a:xfrm flipH="1" flipV="1">
                <a:off x="1371600" y="2057400"/>
                <a:ext cx="45720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" name="円弧 8"/>
              <p:cNvSpPr/>
              <p:nvPr/>
            </p:nvSpPr>
            <p:spPr>
              <a:xfrm flipH="1" flipV="1">
                <a:off x="3657600" y="2743200"/>
                <a:ext cx="914400" cy="4572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0" name="直線コネクタ 9"/>
              <p:cNvCxnSpPr/>
              <p:nvPr/>
            </p:nvCxnSpPr>
            <p:spPr>
              <a:xfrm>
                <a:off x="4114800" y="34290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10"/>
              <p:cNvCxnSpPr/>
              <p:nvPr/>
            </p:nvCxnSpPr>
            <p:spPr>
              <a:xfrm rot="5400000" flipH="1" flipV="1">
                <a:off x="4114800" y="29718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11"/>
              <p:cNvCxnSpPr/>
              <p:nvPr/>
            </p:nvCxnSpPr>
            <p:spPr>
              <a:xfrm rot="5400000">
                <a:off x="7200900" y="3314700"/>
                <a:ext cx="2286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円弧 12"/>
              <p:cNvSpPr/>
              <p:nvPr/>
            </p:nvSpPr>
            <p:spPr>
              <a:xfrm flipH="1" flipV="1">
                <a:off x="4572000" y="2043588"/>
                <a:ext cx="45720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4" name="円弧 13"/>
              <p:cNvSpPr/>
              <p:nvPr/>
            </p:nvSpPr>
            <p:spPr>
              <a:xfrm flipH="1" flipV="1">
                <a:off x="6858000" y="2743200"/>
                <a:ext cx="914400" cy="4572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5" name="直線コネクタ 14"/>
              <p:cNvCxnSpPr/>
              <p:nvPr/>
            </p:nvCxnSpPr>
            <p:spPr>
              <a:xfrm>
                <a:off x="7315200" y="34290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直線矢印コネクタ 15"/>
            <p:cNvCxnSpPr/>
            <p:nvPr/>
          </p:nvCxnSpPr>
          <p:spPr>
            <a:xfrm rot="5400000">
              <a:off x="4039394" y="5790406"/>
              <a:ext cx="1524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16"/>
            <p:cNvCxnSpPr/>
            <p:nvPr/>
          </p:nvCxnSpPr>
          <p:spPr>
            <a:xfrm rot="5400000">
              <a:off x="4076700" y="5905500"/>
              <a:ext cx="76200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71"/>
            <p:cNvSpPr txBox="1">
              <a:spLocks noChangeArrowheads="1"/>
            </p:cNvSpPr>
            <p:nvPr/>
          </p:nvSpPr>
          <p:spPr bwMode="auto">
            <a:xfrm>
              <a:off x="3352800" y="5181600"/>
              <a:ext cx="1524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C00000"/>
                  </a:solidFill>
                  <a:latin typeface="Calibri" charset="0"/>
                </a:rPr>
                <a:t>20% beam used for reaction</a:t>
              </a:r>
              <a:endParaRPr lang="ja-JP" altLang="en-US" sz="1200" dirty="0">
                <a:solidFill>
                  <a:srgbClr val="C00000"/>
                </a:solidFill>
                <a:latin typeface="Calibri" charset="0"/>
              </a:endParaRPr>
            </a:p>
          </p:txBody>
        </p:sp>
        <p:cxnSp>
          <p:nvCxnSpPr>
            <p:cNvPr id="30" name="直線コネクタ 18"/>
            <p:cNvCxnSpPr/>
            <p:nvPr/>
          </p:nvCxnSpPr>
          <p:spPr>
            <a:xfrm>
              <a:off x="3657600" y="5715000"/>
              <a:ext cx="457200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19"/>
            <p:cNvCxnSpPr/>
            <p:nvPr/>
          </p:nvCxnSpPr>
          <p:spPr>
            <a:xfrm>
              <a:off x="1371600" y="6172200"/>
              <a:ext cx="2286000" cy="1588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80"/>
            <p:cNvSpPr txBox="1">
              <a:spLocks noChangeArrowheads="1"/>
            </p:cNvSpPr>
            <p:nvPr/>
          </p:nvSpPr>
          <p:spPr bwMode="auto">
            <a:xfrm>
              <a:off x="1905000" y="5867400"/>
              <a:ext cx="8980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00B050"/>
                  </a:solidFill>
                  <a:latin typeface="Calibri" charset="0"/>
                </a:rPr>
                <a:t>collider run</a:t>
              </a:r>
              <a:endParaRPr lang="ja-JP" altLang="en-US" sz="1200" dirty="0">
                <a:solidFill>
                  <a:srgbClr val="00B050"/>
                </a:solidFill>
                <a:latin typeface="Calibri" charset="0"/>
              </a:endParaRPr>
            </a:p>
          </p:txBody>
        </p:sp>
        <p:cxnSp>
          <p:nvCxnSpPr>
            <p:cNvPr id="33" name="直線矢印コネクタ 21"/>
            <p:cNvCxnSpPr/>
            <p:nvPr/>
          </p:nvCxnSpPr>
          <p:spPr>
            <a:xfrm>
              <a:off x="3657600" y="6172200"/>
              <a:ext cx="457200" cy="15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83"/>
            <p:cNvSpPr txBox="1">
              <a:spLocks noChangeArrowheads="1"/>
            </p:cNvSpPr>
            <p:nvPr/>
          </p:nvSpPr>
          <p:spPr bwMode="auto">
            <a:xfrm>
              <a:off x="3429000" y="6172200"/>
              <a:ext cx="1600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 smtClean="0">
                  <a:solidFill>
                    <a:srgbClr val="7030A0"/>
                  </a:solidFill>
                  <a:latin typeface="Calibri" charset="0"/>
                </a:rPr>
                <a:t>Internal-target </a:t>
              </a:r>
              <a:r>
                <a:rPr lang="en-US" altLang="ja-JP" sz="1200" dirty="0">
                  <a:solidFill>
                    <a:srgbClr val="7030A0"/>
                  </a:solidFill>
                  <a:latin typeface="Calibri" charset="0"/>
                </a:rPr>
                <a:t>run</a:t>
              </a:r>
              <a:endParaRPr lang="ja-JP" altLang="en-US" sz="1200" dirty="0">
                <a:solidFill>
                  <a:srgbClr val="7030A0"/>
                </a:solidFill>
                <a:latin typeface="Calibri" charset="0"/>
              </a:endParaRPr>
            </a:p>
          </p:txBody>
        </p:sp>
      </p:grpSp>
      <p:grpSp>
        <p:nvGrpSpPr>
          <p:cNvPr id="46" name="グループ化 32"/>
          <p:cNvGrpSpPr>
            <a:grpSpLocks noChangeAspect="1"/>
          </p:cNvGrpSpPr>
          <p:nvPr/>
        </p:nvGrpSpPr>
        <p:grpSpPr bwMode="auto">
          <a:xfrm>
            <a:off x="4191000" y="2525532"/>
            <a:ext cx="3832413" cy="987080"/>
            <a:chOff x="914400" y="3886200"/>
            <a:chExt cx="6400800" cy="1648599"/>
          </a:xfrm>
        </p:grpSpPr>
        <p:grpSp>
          <p:nvGrpSpPr>
            <p:cNvPr id="47" name="グループ化 60"/>
            <p:cNvGrpSpPr>
              <a:grpSpLocks/>
            </p:cNvGrpSpPr>
            <p:nvPr/>
          </p:nvGrpSpPr>
          <p:grpSpPr bwMode="auto">
            <a:xfrm>
              <a:off x="914400" y="3886200"/>
              <a:ext cx="6400800" cy="1371600"/>
              <a:chOff x="914400" y="3886200"/>
              <a:chExt cx="6400800" cy="1371600"/>
            </a:xfrm>
          </p:grpSpPr>
          <p:cxnSp>
            <p:nvCxnSpPr>
              <p:cNvPr id="55" name="直線コネクタ 4"/>
              <p:cNvCxnSpPr/>
              <p:nvPr/>
            </p:nvCxnSpPr>
            <p:spPr>
              <a:xfrm>
                <a:off x="914400" y="52578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"/>
              <p:cNvCxnSpPr/>
              <p:nvPr/>
            </p:nvCxnSpPr>
            <p:spPr>
              <a:xfrm rot="5400000" flipH="1" flipV="1">
                <a:off x="914400" y="48006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6"/>
              <p:cNvCxnSpPr/>
              <p:nvPr/>
            </p:nvCxnSpPr>
            <p:spPr>
              <a:xfrm rot="5400000">
                <a:off x="2057400" y="5029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円弧 7"/>
              <p:cNvSpPr/>
              <p:nvPr/>
            </p:nvSpPr>
            <p:spPr>
              <a:xfrm flipH="1" flipV="1">
                <a:off x="1371600" y="3886200"/>
                <a:ext cx="18288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59" name="直線コネクタ 8"/>
              <p:cNvCxnSpPr/>
              <p:nvPr/>
            </p:nvCxnSpPr>
            <p:spPr>
              <a:xfrm>
                <a:off x="2286000" y="52578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9"/>
              <p:cNvCxnSpPr/>
              <p:nvPr/>
            </p:nvCxnSpPr>
            <p:spPr>
              <a:xfrm rot="5400000" flipH="1" flipV="1">
                <a:off x="2286000" y="48006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10"/>
              <p:cNvCxnSpPr/>
              <p:nvPr/>
            </p:nvCxnSpPr>
            <p:spPr>
              <a:xfrm rot="5400000">
                <a:off x="3429000" y="5029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円弧 11"/>
              <p:cNvSpPr/>
              <p:nvPr/>
            </p:nvSpPr>
            <p:spPr>
              <a:xfrm flipH="1" flipV="1">
                <a:off x="2743200" y="3886200"/>
                <a:ext cx="18288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63" name="直線コネクタ 12"/>
              <p:cNvCxnSpPr/>
              <p:nvPr/>
            </p:nvCxnSpPr>
            <p:spPr>
              <a:xfrm>
                <a:off x="3657600" y="52578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13"/>
              <p:cNvCxnSpPr/>
              <p:nvPr/>
            </p:nvCxnSpPr>
            <p:spPr>
              <a:xfrm rot="5400000" flipH="1" flipV="1">
                <a:off x="3657600" y="48006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14"/>
              <p:cNvCxnSpPr/>
              <p:nvPr/>
            </p:nvCxnSpPr>
            <p:spPr>
              <a:xfrm rot="5400000">
                <a:off x="4800600" y="5029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円弧 15"/>
              <p:cNvSpPr/>
              <p:nvPr/>
            </p:nvSpPr>
            <p:spPr>
              <a:xfrm flipH="1" flipV="1">
                <a:off x="4114800" y="3886200"/>
                <a:ext cx="18288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67" name="直線コネクタ 16"/>
              <p:cNvCxnSpPr/>
              <p:nvPr/>
            </p:nvCxnSpPr>
            <p:spPr>
              <a:xfrm>
                <a:off x="5029200" y="52578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17"/>
              <p:cNvCxnSpPr/>
              <p:nvPr/>
            </p:nvCxnSpPr>
            <p:spPr>
              <a:xfrm rot="5400000" flipH="1" flipV="1">
                <a:off x="5029200" y="4800600"/>
                <a:ext cx="9144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18"/>
              <p:cNvCxnSpPr/>
              <p:nvPr/>
            </p:nvCxnSpPr>
            <p:spPr>
              <a:xfrm rot="5400000">
                <a:off x="6172200" y="50292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円弧 19"/>
              <p:cNvSpPr/>
              <p:nvPr/>
            </p:nvSpPr>
            <p:spPr>
              <a:xfrm flipH="1" flipV="1">
                <a:off x="5486400" y="3886200"/>
                <a:ext cx="1828800" cy="914400"/>
              </a:xfrm>
              <a:prstGeom prst="arc">
                <a:avLst>
                  <a:gd name="adj1" fmla="val 16329157"/>
                  <a:gd name="adj2" fmla="val 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71" name="直線コネクタ 20"/>
              <p:cNvCxnSpPr/>
              <p:nvPr/>
            </p:nvCxnSpPr>
            <p:spPr>
              <a:xfrm>
                <a:off x="6400800" y="5257800"/>
                <a:ext cx="45720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直線矢印コネクタ 25"/>
            <p:cNvCxnSpPr/>
            <p:nvPr/>
          </p:nvCxnSpPr>
          <p:spPr>
            <a:xfrm>
              <a:off x="1371600" y="5257800"/>
              <a:ext cx="914400" cy="1588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86"/>
            <p:cNvSpPr txBox="1">
              <a:spLocks noChangeArrowheads="1"/>
            </p:cNvSpPr>
            <p:nvPr/>
          </p:nvSpPr>
          <p:spPr bwMode="auto">
            <a:xfrm>
              <a:off x="1371600" y="4724400"/>
              <a:ext cx="135265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 smtClean="0">
                  <a:solidFill>
                    <a:srgbClr val="7030A0"/>
                  </a:solidFill>
                  <a:latin typeface="Calibri" charset="0"/>
                </a:rPr>
                <a:t>Internal-target </a:t>
              </a:r>
              <a:r>
                <a:rPr lang="en-US" altLang="ja-JP" sz="1200" dirty="0">
                  <a:solidFill>
                    <a:srgbClr val="7030A0"/>
                  </a:solidFill>
                  <a:latin typeface="Calibri" charset="0"/>
                </a:rPr>
                <a:t>run</a:t>
              </a:r>
              <a:endParaRPr lang="ja-JP" altLang="en-US" sz="1200" dirty="0">
                <a:solidFill>
                  <a:srgbClr val="7030A0"/>
                </a:solidFill>
                <a:latin typeface="Calibri" charset="0"/>
              </a:endParaRPr>
            </a:p>
          </p:txBody>
        </p:sp>
        <p:cxnSp>
          <p:nvCxnSpPr>
            <p:cNvPr id="50" name="直線矢印コネクタ 27"/>
            <p:cNvCxnSpPr/>
            <p:nvPr/>
          </p:nvCxnSpPr>
          <p:spPr>
            <a:xfrm rot="5400000">
              <a:off x="2210594" y="4418806"/>
              <a:ext cx="1524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28"/>
            <p:cNvCxnSpPr/>
            <p:nvPr/>
          </p:nvCxnSpPr>
          <p:spPr>
            <a:xfrm rot="5400000">
              <a:off x="2133600" y="4648200"/>
              <a:ext cx="304800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29"/>
            <p:cNvCxnSpPr>
              <a:stCxn id="58" idx="2"/>
            </p:cNvCxnSpPr>
            <p:nvPr/>
          </p:nvCxnSpPr>
          <p:spPr>
            <a:xfrm rot="5400000" flipH="1" flipV="1">
              <a:off x="1828800" y="3886200"/>
              <a:ext cx="0" cy="914400"/>
            </a:xfrm>
            <a:prstGeom prst="line">
              <a:avLst/>
            </a:prstGeom>
            <a:ln w="28575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101"/>
            <p:cNvSpPr txBox="1">
              <a:spLocks noChangeArrowheads="1"/>
            </p:cNvSpPr>
            <p:nvPr/>
          </p:nvSpPr>
          <p:spPr bwMode="auto">
            <a:xfrm>
              <a:off x="1524000" y="4114800"/>
              <a:ext cx="2819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C00000"/>
                  </a:solidFill>
                  <a:latin typeface="Calibri" charset="0"/>
                </a:rPr>
                <a:t>10% beam used for reaction</a:t>
              </a:r>
              <a:endParaRPr lang="ja-JP" altLang="en-US" sz="1200" dirty="0">
                <a:solidFill>
                  <a:srgbClr val="C00000"/>
                </a:solidFill>
                <a:latin typeface="Calibri" charset="0"/>
              </a:endParaRPr>
            </a:p>
          </p:txBody>
        </p:sp>
        <p:sp>
          <p:nvSpPr>
            <p:cNvPr id="54" name="テキスト ボックス 102"/>
            <p:cNvSpPr txBox="1">
              <a:spLocks noChangeArrowheads="1"/>
            </p:cNvSpPr>
            <p:nvPr/>
          </p:nvSpPr>
          <p:spPr bwMode="auto">
            <a:xfrm>
              <a:off x="1371600" y="5257800"/>
              <a:ext cx="7513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altLang="ja-JP" sz="1200" dirty="0">
                  <a:solidFill>
                    <a:srgbClr val="7030A0"/>
                  </a:solidFill>
                  <a:latin typeface="Calibri" charset="0"/>
                </a:rPr>
                <a:t>~30 </a:t>
              </a:r>
              <a:r>
                <a:rPr lang="en-US" altLang="ja-JP" sz="1200" dirty="0" err="1">
                  <a:solidFill>
                    <a:srgbClr val="7030A0"/>
                  </a:solidFill>
                  <a:latin typeface="Calibri" charset="0"/>
                </a:rPr>
                <a:t>mins</a:t>
              </a:r>
              <a:endParaRPr lang="ja-JP" altLang="en-US" sz="1200" dirty="0">
                <a:solidFill>
                  <a:srgbClr val="7030A0"/>
                </a:solidFill>
                <a:latin typeface="Calibri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 rot="18737563">
            <a:off x="5641910" y="1668907"/>
            <a:ext cx="270557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For more details on these operation modes, please see Yuji </a:t>
            </a:r>
            <a:r>
              <a:rPr lang="en-US" sz="1100" dirty="0" err="1" smtClean="0"/>
              <a:t>Goto</a:t>
            </a:r>
            <a:endParaRPr lang="en-US" sz="1100" dirty="0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3851142"/>
            <a:ext cx="4244975" cy="300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5410200" y="3962400"/>
            <a:ext cx="34082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1200" dirty="0">
                <a:latin typeface="Calibri" charset="0"/>
              </a:rPr>
              <a:t>Theory calculation: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1200" dirty="0">
                <a:latin typeface="Calibri" charset="0"/>
              </a:rPr>
              <a:t>U. </a:t>
            </a:r>
            <a:r>
              <a:rPr lang="en-US" altLang="ja-JP" sz="1200" dirty="0" err="1">
                <a:latin typeface="Calibri" charset="0"/>
              </a:rPr>
              <a:t>D’Alesio</a:t>
            </a:r>
            <a:r>
              <a:rPr lang="en-US" altLang="ja-JP" sz="1200" dirty="0">
                <a:latin typeface="Calibri" charset="0"/>
              </a:rPr>
              <a:t> and S. </a:t>
            </a:r>
            <a:r>
              <a:rPr lang="en-US" altLang="ja-JP" sz="1200" dirty="0" err="1">
                <a:latin typeface="Calibri" charset="0"/>
              </a:rPr>
              <a:t>Melis</a:t>
            </a:r>
            <a:r>
              <a:rPr lang="en-US" altLang="ja-JP" sz="1200" dirty="0">
                <a:latin typeface="Calibri" charset="0"/>
              </a:rPr>
              <a:t>, private communication;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ja-JP" sz="1200" dirty="0">
                <a:latin typeface="Calibri" charset="0"/>
              </a:rPr>
              <a:t>M. </a:t>
            </a:r>
            <a:r>
              <a:rPr lang="en-US" altLang="ja-JP" sz="1200" dirty="0" err="1">
                <a:latin typeface="Calibri" charset="0"/>
              </a:rPr>
              <a:t>Anselmino</a:t>
            </a:r>
            <a:r>
              <a:rPr lang="en-US" altLang="ja-JP" sz="1200" dirty="0">
                <a:latin typeface="Calibri" charset="0"/>
              </a:rPr>
              <a:t>, et al., Phys. Rev. D79, 054010 (2009)</a:t>
            </a:r>
          </a:p>
        </p:txBody>
      </p:sp>
      <p:sp>
        <p:nvSpPr>
          <p:cNvPr id="75" name="テキスト ボックス 8"/>
          <p:cNvSpPr txBox="1">
            <a:spLocks noChangeArrowheads="1"/>
          </p:cNvSpPr>
          <p:nvPr/>
        </p:nvSpPr>
        <p:spPr bwMode="auto">
          <a:xfrm>
            <a:off x="228600" y="4724400"/>
            <a:ext cx="2133600" cy="1077218"/>
          </a:xfrm>
          <a:prstGeom prst="rect">
            <a:avLst/>
          </a:prstGeom>
          <a:noFill/>
          <a:ln w="28575" cmpd="sng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1600" dirty="0"/>
              <a:t>Measure not only the sign of</a:t>
            </a:r>
            <a:r>
              <a:rPr lang="ja-JP" altLang="en-US" sz="1600" dirty="0"/>
              <a:t> </a:t>
            </a:r>
            <a:r>
              <a:rPr lang="en-US" altLang="ja-JP" sz="1600" dirty="0"/>
              <a:t>the </a:t>
            </a:r>
            <a:r>
              <a:rPr lang="en-US" altLang="ja-JP" sz="1600" dirty="0" err="1"/>
              <a:t>Sivers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but </a:t>
            </a:r>
            <a:r>
              <a:rPr lang="en-US" altLang="ja-JP" sz="1600" dirty="0"/>
              <a:t>also </a:t>
            </a:r>
            <a:r>
              <a:rPr lang="en-US" altLang="ja-JP" sz="1600" b="1" i="1" dirty="0"/>
              <a:t>the shape </a:t>
            </a:r>
            <a:r>
              <a:rPr lang="en-US" altLang="ja-JP" sz="1600" dirty="0"/>
              <a:t>of the </a:t>
            </a:r>
            <a:r>
              <a:rPr lang="en-US" altLang="ja-JP" sz="1600" dirty="0" smtClean="0"/>
              <a:t>function</a:t>
            </a:r>
            <a:endParaRPr lang="en-US" altLang="ja-JP" sz="1600" dirty="0"/>
          </a:p>
        </p:txBody>
      </p: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2514600" y="4724400"/>
            <a:ext cx="2286000" cy="1503947"/>
            <a:chOff x="6019800" y="4343400"/>
            <a:chExt cx="2895600" cy="1905000"/>
          </a:xfrm>
        </p:grpSpPr>
        <p:sp>
          <p:nvSpPr>
            <p:cNvPr id="78" name="TextBox 77"/>
            <p:cNvSpPr txBox="1"/>
            <p:nvPr/>
          </p:nvSpPr>
          <p:spPr>
            <a:xfrm>
              <a:off x="7086600" y="43434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What if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79367" y="5879068"/>
              <a:ext cx="291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?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72549" y="518160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but</a:t>
              </a:r>
              <a:endParaRPr lang="en-US" dirty="0"/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6019800" y="4343400"/>
              <a:ext cx="2895600" cy="1905000"/>
            </a:xfrm>
            <a:prstGeom prst="roundRect">
              <a:avLst/>
            </a:prstGeom>
            <a:noFill/>
            <a:ln w="2857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2200" y="4800600"/>
              <a:ext cx="2501900" cy="1104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803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ubtitle 2"/>
          <p:cNvSpPr>
            <a:spLocks noGrp="1"/>
          </p:cNvSpPr>
          <p:nvPr>
            <p:ph idx="1"/>
          </p:nvPr>
        </p:nvSpPr>
        <p:spPr>
          <a:xfrm>
            <a:off x="152400" y="609600"/>
            <a:ext cx="5867400" cy="5791200"/>
          </a:xfrm>
        </p:spPr>
        <p:txBody>
          <a:bodyPr/>
          <a:lstStyle/>
          <a:p>
            <a:pPr marL="0" indent="-290512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smtClean="0"/>
              <a:t>1 </a:t>
            </a:r>
            <a:r>
              <a:rPr lang="en-US" dirty="0"/>
              <a:t>mA at polarized source </a:t>
            </a:r>
            <a:r>
              <a:rPr lang="en-US" dirty="0" smtClean="0"/>
              <a:t>delivers </a:t>
            </a:r>
            <a:r>
              <a:rPr lang="en-US" dirty="0"/>
              <a:t>8.1 x 10</a:t>
            </a:r>
            <a:r>
              <a:rPr lang="en-US" baseline="30000" dirty="0"/>
              <a:t>11 </a:t>
            </a:r>
            <a:r>
              <a:rPr lang="en-US" dirty="0"/>
              <a:t>p/s (=130 </a:t>
            </a:r>
            <a:r>
              <a:rPr lang="en-US" dirty="0" err="1"/>
              <a:t>nA</a:t>
            </a:r>
            <a:r>
              <a:rPr lang="en-US" dirty="0" smtClean="0"/>
              <a:t>)</a:t>
            </a:r>
          </a:p>
          <a:p>
            <a:pPr marL="509588" lvl="1" indent="-220663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sz="1600" dirty="0" smtClean="0">
                <a:solidFill>
                  <a:srgbClr val="C00000"/>
                </a:solidFill>
              </a:rPr>
              <a:t>A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err="1">
                <a:solidFill>
                  <a:srgbClr val="C00000"/>
                </a:solidFill>
              </a:rPr>
              <a:t>Krisch</a:t>
            </a:r>
            <a:r>
              <a:rPr lang="en-US" sz="1600" dirty="0">
                <a:solidFill>
                  <a:srgbClr val="C00000"/>
                </a:solidFill>
              </a:rPr>
              <a:t>: </a:t>
            </a:r>
            <a:r>
              <a:rPr lang="en-US" sz="1600" dirty="0" err="1">
                <a:solidFill>
                  <a:srgbClr val="C00000"/>
                </a:solidFill>
              </a:rPr>
              <a:t>Spin@Fermi</a:t>
            </a:r>
            <a:r>
              <a:rPr lang="en-US" sz="1600" dirty="0">
                <a:solidFill>
                  <a:srgbClr val="C00000"/>
                </a:solidFill>
              </a:rPr>
              <a:t> study in </a:t>
            </a:r>
            <a:r>
              <a:rPr lang="en-US" sz="1600" dirty="0" smtClean="0">
                <a:solidFill>
                  <a:srgbClr val="C00000"/>
                </a:solidFill>
              </a:rPr>
              <a:t>1995</a:t>
            </a:r>
          </a:p>
          <a:p>
            <a:pPr marL="509588" lvl="1" indent="-220663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sz="1600" dirty="0" smtClean="0"/>
              <a:t>Fermilab Main Injector can be polarized (not </a:t>
            </a:r>
            <a:r>
              <a:rPr lang="en-US" sz="1600" dirty="0" err="1" smtClean="0"/>
              <a:t>Tevatron</a:t>
            </a:r>
            <a:r>
              <a:rPr lang="en-US" sz="1600" dirty="0" smtClean="0"/>
              <a:t>)</a:t>
            </a:r>
          </a:p>
          <a:p>
            <a:pPr marL="509588" lvl="1" indent="-220663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sz="1600" dirty="0" smtClean="0"/>
              <a:t>Revisit study to re-evaluate cost (done in early fall 2011)</a:t>
            </a:r>
          </a:p>
          <a:p>
            <a:pPr marL="509588" lvl="1" indent="-220663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sz="1600" dirty="0" smtClean="0"/>
              <a:t>Feasibility depends on cost (both in $$ and down time of MI)</a:t>
            </a:r>
            <a:endParaRPr lang="en-US" dirty="0" smtClean="0"/>
          </a:p>
          <a:p>
            <a:pPr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smtClean="0"/>
              <a:t>Scenarios:</a:t>
            </a:r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/>
              <a:t>SeaQuest liquid H</a:t>
            </a:r>
            <a:r>
              <a:rPr lang="en-US" baseline="-25000" dirty="0"/>
              <a:t>2</a:t>
            </a:r>
            <a:r>
              <a:rPr lang="en-US" dirty="0"/>
              <a:t> target can take ~5 x 10</a:t>
            </a:r>
            <a:r>
              <a:rPr lang="en-US" baseline="30000" dirty="0"/>
              <a:t>11 </a:t>
            </a:r>
            <a:r>
              <a:rPr lang="en-US" dirty="0"/>
              <a:t>p/s (=80 </a:t>
            </a:r>
            <a:r>
              <a:rPr lang="en-US" dirty="0" err="1"/>
              <a:t>nA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b="1" dirty="0" smtClean="0">
                <a:latin typeface="Lucida Calligraphy"/>
                <a:cs typeface="Lucida Calligraphy"/>
              </a:rPr>
              <a:t>L</a:t>
            </a:r>
            <a:r>
              <a:rPr lang="en-US" b="1" dirty="0" smtClean="0"/>
              <a:t> = 1 x 10</a:t>
            </a:r>
            <a:r>
              <a:rPr lang="en-US" b="1" baseline="30000" dirty="0" smtClean="0"/>
              <a:t>36 </a:t>
            </a:r>
            <a:r>
              <a:rPr lang="en-US" b="1" dirty="0" smtClean="0"/>
              <a:t>/cm</a:t>
            </a:r>
            <a:r>
              <a:rPr lang="en-US" b="1" baseline="30000" dirty="0" smtClean="0"/>
              <a:t>2</a:t>
            </a:r>
            <a:r>
              <a:rPr lang="en-US" b="1" dirty="0" smtClean="0"/>
              <a:t>/s    </a:t>
            </a:r>
            <a:r>
              <a:rPr lang="en-US" dirty="0" smtClean="0"/>
              <a:t>(60% of beam delivered to experiment)</a:t>
            </a:r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b="1" dirty="0" smtClean="0">
                <a:latin typeface="Lucida Calligraphy"/>
                <a:cs typeface="Lucida Calligraphy"/>
              </a:rPr>
              <a:t>L</a:t>
            </a:r>
            <a:r>
              <a:rPr lang="en-US" b="1" dirty="0" smtClean="0"/>
              <a:t> = </a:t>
            </a:r>
            <a:r>
              <a:rPr lang="en-US" b="1" dirty="0"/>
              <a:t>2</a:t>
            </a:r>
            <a:r>
              <a:rPr lang="en-US" b="1" dirty="0" smtClean="0"/>
              <a:t> x 10</a:t>
            </a:r>
            <a:r>
              <a:rPr lang="en-US" b="1" baseline="30000" dirty="0" smtClean="0"/>
              <a:t>35 </a:t>
            </a:r>
            <a:r>
              <a:rPr lang="en-US" b="1" dirty="0" smtClean="0"/>
              <a:t>/cm</a:t>
            </a:r>
            <a:r>
              <a:rPr lang="en-US" b="1" baseline="30000" dirty="0" smtClean="0"/>
              <a:t>2</a:t>
            </a:r>
            <a:r>
              <a:rPr lang="en-US" b="1" dirty="0" smtClean="0"/>
              <a:t>/s    </a:t>
            </a:r>
            <a:r>
              <a:rPr lang="en-US" dirty="0" smtClean="0"/>
              <a:t>(10% of beam delivered to experiment)</a:t>
            </a:r>
          </a:p>
          <a:p>
            <a:pPr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i="1" dirty="0" smtClean="0"/>
              <a:t>x</a:t>
            </a:r>
            <a:r>
              <a:rPr lang="en-US" dirty="0" smtClean="0"/>
              <a:t>-range: </a:t>
            </a:r>
          </a:p>
          <a:p>
            <a:pPr marL="290512" lvl="1" indent="0">
              <a:spcBef>
                <a:spcPts val="600"/>
              </a:spcBef>
              <a:buNone/>
              <a:tabLst>
                <a:tab pos="815975" algn="l"/>
                <a:tab pos="1192213" algn="l"/>
              </a:tabLst>
            </a:pP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 0.3 – 0.9  (valence quarks)</a:t>
            </a:r>
          </a:p>
          <a:p>
            <a:pPr marL="290512" lvl="1" indent="0">
              <a:spcBef>
                <a:spcPts val="600"/>
              </a:spcBef>
              <a:buNone/>
              <a:tabLst>
                <a:tab pos="815975" algn="l"/>
                <a:tab pos="1192213" algn="l"/>
              </a:tabLst>
            </a:pP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  0.1 – 0.5 (sea quarks)         </a:t>
            </a:r>
            <a:endParaRPr lang="en-US" dirty="0"/>
          </a:p>
          <a:p>
            <a:pPr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smtClean="0"/>
              <a:t>Unpolarized SeaQuest</a:t>
            </a:r>
            <a:endParaRPr lang="en-US" dirty="0"/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smtClean="0"/>
              <a:t>luminosity</a:t>
            </a:r>
            <a:r>
              <a:rPr lang="en-US" dirty="0"/>
              <a:t>: </a:t>
            </a:r>
            <a:r>
              <a:rPr lang="en-US" dirty="0">
                <a:latin typeface="Lucida Calligraphy"/>
                <a:cs typeface="Lucida Calligraphy"/>
              </a:rPr>
              <a:t>L</a:t>
            </a:r>
            <a:r>
              <a:rPr lang="en-US" dirty="0"/>
              <a:t> = 3.4 x 10</a:t>
            </a:r>
            <a:r>
              <a:rPr lang="en-US" baseline="30000" dirty="0"/>
              <a:t>35 </a:t>
            </a:r>
            <a:r>
              <a:rPr lang="en-US" dirty="0"/>
              <a:t>/cm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 smtClean="0"/>
              <a:t>s</a:t>
            </a:r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baseline="-25000" dirty="0" smtClean="0"/>
              <a:t> </a:t>
            </a:r>
            <a:r>
              <a:rPr lang="en-US" dirty="0"/>
              <a:t>= 1.6 x 10</a:t>
            </a:r>
            <a:r>
              <a:rPr lang="en-US" baseline="30000" dirty="0"/>
              <a:t>11 </a:t>
            </a:r>
            <a:r>
              <a:rPr lang="en-US" dirty="0"/>
              <a:t>p/s (=26 </a:t>
            </a:r>
            <a:r>
              <a:rPr lang="en-US" dirty="0" err="1"/>
              <a:t>nA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dirty="0"/>
              <a:t>= 2.1 x 10</a:t>
            </a:r>
            <a:r>
              <a:rPr lang="en-US" baseline="30000" dirty="0"/>
              <a:t>24 </a:t>
            </a:r>
            <a:r>
              <a:rPr lang="en-US" dirty="0"/>
              <a:t>/cm</a:t>
            </a:r>
            <a:r>
              <a:rPr lang="en-US" baseline="30000" dirty="0"/>
              <a:t>2  </a:t>
            </a:r>
            <a:endParaRPr lang="en-US" dirty="0"/>
          </a:p>
          <a:p>
            <a:pPr lvl="1">
              <a:spcBef>
                <a:spcPts val="600"/>
              </a:spcBef>
              <a:tabLst>
                <a:tab pos="815975" algn="l"/>
                <a:tab pos="1192213" algn="l"/>
              </a:tabLst>
            </a:pPr>
            <a:r>
              <a:rPr lang="en-US" dirty="0"/>
              <a:t> 2-3 years of running: 3.4 x 10</a:t>
            </a:r>
            <a:r>
              <a:rPr lang="en-US" baseline="30000" dirty="0"/>
              <a:t>18 </a:t>
            </a:r>
            <a:r>
              <a:rPr lang="en-US" dirty="0"/>
              <a:t>pot</a:t>
            </a:r>
          </a:p>
          <a:p>
            <a:pPr marL="1389063" lvl="2">
              <a:spcBef>
                <a:spcPts val="600"/>
              </a:spcBef>
              <a:tabLst>
                <a:tab pos="815975" algn="l"/>
                <a:tab pos="1192213" algn="l"/>
              </a:tabLst>
            </a:pPr>
            <a:endParaRPr lang="en-US" sz="14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E31C8A-2EC8-4809-9A3C-408BDAC740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11" descr="C:\Users\lorenzon\Documents\Laboratories\E906\beams\fermilab_pp_120Ge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093" y="33454"/>
            <a:ext cx="3195637" cy="331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457200"/>
          </a:xfrm>
        </p:spPr>
        <p:txBody>
          <a:bodyPr/>
          <a:lstStyle/>
          <a:p>
            <a:r>
              <a:rPr lang="en-US" dirty="0" smtClean="0"/>
              <a:t>Polarized beam at Fermilab Main Injector</a:t>
            </a:r>
            <a:endParaRPr lang="en-US" dirty="0"/>
          </a:p>
        </p:txBody>
      </p:sp>
      <p:pic>
        <p:nvPicPr>
          <p:cNvPr id="10" name="Picture 13" descr="C:\Users\lorenzon\Documents\Laboratories\E906\beams\fermilab_pD_120Ge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1009" y="3389047"/>
            <a:ext cx="3193718" cy="331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9"/>
          <p:cNvSpPr txBox="1">
            <a:spLocks noChangeArrowheads="1"/>
          </p:cNvSpPr>
          <p:nvPr/>
        </p:nvSpPr>
        <p:spPr bwMode="auto">
          <a:xfrm rot="16200000">
            <a:off x="6996114" y="2863333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 err="1">
                <a:solidFill>
                  <a:srgbClr val="333399"/>
                </a:solidFill>
              </a:rPr>
              <a:t>Anselmino</a:t>
            </a:r>
            <a:r>
              <a:rPr lang="en-US" dirty="0">
                <a:solidFill>
                  <a:srgbClr val="333399"/>
                </a:solidFill>
              </a:rPr>
              <a:t> et al. priv. comm. 2010</a:t>
            </a:r>
          </a:p>
        </p:txBody>
      </p:sp>
    </p:spTree>
    <p:extLst>
      <p:ext uri="{BB962C8B-B14F-4D97-AF65-F5344CB8AC3E}">
        <p14:creationId xmlns:p14="http://schemas.microsoft.com/office/powerpoint/2010/main" val="1628133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1B117-4AA0-42A9-8FA3-3C3ADE338BC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Paul E. Reimer, RHIC Drell-Yan Workshop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144000" cy="67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7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9225"/>
            <a:ext cx="8761413" cy="403225"/>
          </a:xfrm>
        </p:spPr>
        <p:txBody>
          <a:bodyPr/>
          <a:lstStyle/>
          <a:p>
            <a:r>
              <a:rPr lang="en-US"/>
              <a:t>Drell-Yan at Fermilab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0" y="496888"/>
            <a:ext cx="3581400" cy="20447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pitchFamily="2" charset="2"/>
              <a:buChar char="n"/>
            </a:pPr>
            <a:r>
              <a:rPr lang="en-US" b="1" dirty="0"/>
              <a:t>What is the structure of the nucleon?</a:t>
            </a:r>
          </a:p>
          <a:p>
            <a:pPr marL="511175" lvl="1" indent="-168275">
              <a:lnSpc>
                <a:spcPct val="90000"/>
              </a:lnSpc>
            </a:pPr>
            <a:r>
              <a:rPr lang="en-US" sz="1800" dirty="0"/>
              <a:t>What is d-bar/u-bar</a:t>
            </a:r>
            <a:r>
              <a:rPr lang="en-US" sz="1800" i="1" dirty="0"/>
              <a:t>?</a:t>
            </a:r>
            <a:endParaRPr lang="en-US" dirty="0"/>
          </a:p>
          <a:p>
            <a:pPr marL="511175" lvl="1" indent="-168275">
              <a:lnSpc>
                <a:spcPct val="90000"/>
              </a:lnSpc>
            </a:pPr>
            <a:r>
              <a:rPr lang="en-US" sz="1800" dirty="0"/>
              <a:t>What are the origins of the sea quarks?</a:t>
            </a:r>
          </a:p>
          <a:p>
            <a:pPr marL="511175" lvl="1" indent="-168275">
              <a:lnSpc>
                <a:spcPct val="90000"/>
              </a:lnSpc>
            </a:pPr>
            <a:r>
              <a:rPr lang="en-US" sz="1800" dirty="0"/>
              <a:t>What is the high-x structure of the proton?</a:t>
            </a:r>
          </a:p>
        </p:txBody>
      </p:sp>
      <p:pic>
        <p:nvPicPr>
          <p:cNvPr id="94212" name="Picture 4" descr="dbub_e9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3638" y="0"/>
            <a:ext cx="2644775" cy="2636838"/>
          </a:xfrm>
          <a:prstGeom prst="rect">
            <a:avLst/>
          </a:prstGeom>
          <a:noFill/>
        </p:spPr>
      </p:pic>
      <p:pic>
        <p:nvPicPr>
          <p:cNvPr id="94213" name="Picture 5" descr="nucpi_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0"/>
            <a:ext cx="2638425" cy="2628900"/>
          </a:xfrm>
          <a:prstGeom prst="rect">
            <a:avLst/>
          </a:prstGeom>
          <a:noFill/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" y="2590800"/>
            <a:ext cx="4876800" cy="255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Char char="n"/>
            </a:pPr>
            <a:r>
              <a:rPr lang="en-US" sz="2000" b="1" u="none" dirty="0"/>
              <a:t>What is the structure of nucleonic matter?</a:t>
            </a:r>
          </a:p>
          <a:p>
            <a:pPr marL="511175" lvl="1" indent="-168275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u="none" dirty="0"/>
              <a:t>Where are the nuclear pions?</a:t>
            </a:r>
          </a:p>
          <a:p>
            <a:pPr marL="511175" lvl="1" indent="-168275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u="none" dirty="0"/>
              <a:t>Is anti-shadowing a valence effect</a:t>
            </a:r>
            <a:r>
              <a:rPr lang="en-US" sz="1800" u="none" dirty="0" smtClean="0"/>
              <a:t>?</a:t>
            </a:r>
          </a:p>
          <a:p>
            <a:pPr marL="228600" indent="-22860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pitchFamily="2" charset="2"/>
              <a:buChar char="n"/>
            </a:pPr>
            <a:r>
              <a:rPr lang="en-US" sz="2000" b="1" dirty="0" smtClean="0"/>
              <a:t>What is the transverse Structure of the proton?</a:t>
            </a:r>
          </a:p>
          <a:p>
            <a:pPr marL="515938" lvl="1" indent="-233363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Calibri" pitchFamily="34" charset="0"/>
              <a:buChar char="–"/>
            </a:pPr>
            <a:r>
              <a:rPr lang="en-US" sz="2000" dirty="0" smtClean="0"/>
              <a:t>Polarized beam at Fermilab Main Injector</a:t>
            </a:r>
          </a:p>
          <a:p>
            <a:pPr marL="515938" lvl="1" indent="-233363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Calibri" pitchFamily="34" charset="0"/>
              <a:buChar char="–"/>
            </a:pPr>
            <a:r>
              <a:rPr lang="en-US" sz="2000" dirty="0" smtClean="0"/>
              <a:t>Move apparatus to RHIC or J_PARC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 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Paul E. Reimer, RHIC Drell-Yan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1B117-4AA0-42A9-8FA3-3C3ADE338BC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6" name="Picture 11" descr="C:\Users\lorenzon\Documents\Laboratories\E906\beams\fermilab_pp_120GeV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743200"/>
            <a:ext cx="2158107" cy="223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C:\Users\lorenzon\Documents\Laboratories\E906\beams\fermilab_pD_120GeV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10989" y="2743199"/>
            <a:ext cx="2156811" cy="223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29200"/>
            <a:ext cx="258183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5800" y="5638800"/>
            <a:ext cx="4419599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This work is supported in part by the U.S. Department of Energy, Office of Nuclear Physics, under Contract No. DE-AC02-06CH11357.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EIMER@8KFCIPPR198AEMHV" val="376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{Magenta}{&#10;\[&#10;\bar q&#10;\]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4"/>
  <p:tag name="BOXHEIGHT" val="340"/>
  <p:tag name="BOXFONT" val="10"/>
  <p:tag name="BOXWRAP" val="False"/>
  <p:tag name="WORKAROUNDTRANSPARENCYBUG" val="False"/>
  <p:tag name="ALLOWFONTSUBSTITUTION" val="False"/>
  <p:tag name="BITMAPFORMAT" val="png256"/>
  <p:tag name="ORIGWIDTH" val="12"/>
  <p:tag name="PICTUREFILESIZE" val="20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\color{Blue}{&#10;\[&#10;q&#10;\]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4"/>
  <p:tag name="BOXHEIGHT" val="340"/>
  <p:tag name="BOXFONT" val="10"/>
  <p:tag name="BOXWRAP" val="False"/>
  <p:tag name="WORKAROUNDTRANSPARENCYBUG" val="False"/>
  <p:tag name="ALLOWFONTSUBSTITUTION" val="False"/>
  <p:tag name="BITMAPFORMAT" val="png256"/>
  <p:tag name="ORIGWIDTH" val="10"/>
  <p:tag name="PICTUREFILESIZE" val="17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{&#10;\[&#10;\mu^+&#10;\]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4"/>
  <p:tag name="BOXHEIGHT" val="340"/>
  <p:tag name="BOXFONT" val="10"/>
  <p:tag name="BOXWRAP" val="False"/>
  <p:tag name="WORKAROUNDTRANSPARENCYBUG" val="False"/>
  <p:tag name="ALLOWFONTSUBSTITUTION" val="False"/>
  <p:tag name="BITMAPFORMAT" val="png256"/>
  <p:tag name="ORIGWIDTH" val="27"/>
  <p:tag name="PICTUREFILESIZE" val="293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usenames]{color}&#10;\begin{document}&#10;{&#10;\[&#10;\mu^-&#10;\]&#10;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04"/>
  <p:tag name="BOXHEIGHT" val="340"/>
  <p:tag name="BOXFONT" val="10"/>
  <p:tag name="BOXWRAP" val="False"/>
  <p:tag name="WORKAROUNDTRANSPARENCYBUG" val="False"/>
  <p:tag name="ALLOWFONTSUBSTITUTION" val="False"/>
  <p:tag name="BITMAPFORMAT" val="png256"/>
  <p:tag name="ORIGWIDTH" val="25"/>
  <p:tag name="PICTUREFILESIZE" val="2604"/>
</p:tagLst>
</file>

<file path=ppt/theme/theme1.xml><?xml version="1.0" encoding="utf-8"?>
<a:theme xmlns:a="http://schemas.openxmlformats.org/drawingml/2006/main" name="Argonne_Blue_II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rgonne_Blue_II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5C0426"/>
      </a:accent1>
      <a:accent2>
        <a:srgbClr val="9D7D9E"/>
      </a:accent2>
      <a:accent3>
        <a:srgbClr val="FFFFFF"/>
      </a:accent3>
      <a:accent4>
        <a:srgbClr val="525252"/>
      </a:accent4>
      <a:accent5>
        <a:srgbClr val="B5AAAC"/>
      </a:accent5>
      <a:accent6>
        <a:srgbClr val="8E718F"/>
      </a:accent6>
      <a:hlink>
        <a:srgbClr val="253D51"/>
      </a:hlink>
      <a:folHlink>
        <a:srgbClr val="0D20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Argonne_Blue_II</Template>
  <TotalTime>2800</TotalTime>
  <Words>867</Words>
  <Application>Microsoft Macintosh PowerPoint</Application>
  <PresentationFormat>On-screen Show (4:3)</PresentationFormat>
  <Paragraphs>140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Argonne_Blue_II</vt:lpstr>
      <vt:lpstr>Opportunities with Drell-Yan Scattering at Fermilab</vt:lpstr>
      <vt:lpstr>Extracting d-bar/-ubar From Drell-Yan Scattering</vt:lpstr>
      <vt:lpstr>Other Physics from E-906/SeaQuest</vt:lpstr>
      <vt:lpstr>PowerPoint Presentation</vt:lpstr>
      <vt:lpstr>At RHIC?</vt:lpstr>
      <vt:lpstr>Polarized beam at Fermilab Main Injector</vt:lpstr>
      <vt:lpstr>PowerPoint Presentation</vt:lpstr>
      <vt:lpstr>Drell-Yan at Fermilab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of Drell-Yan Angular Distributions and the Transverse Boer-Mulders Structure Function</dc:title>
  <dc:creator>reimer</dc:creator>
  <cp:lastModifiedBy>Paul E Reimer</cp:lastModifiedBy>
  <cp:revision>269</cp:revision>
  <dcterms:created xsi:type="dcterms:W3CDTF">2010-04-21T20:17:07Z</dcterms:created>
  <dcterms:modified xsi:type="dcterms:W3CDTF">2011-05-12T14:03:48Z</dcterms:modified>
</cp:coreProperties>
</file>