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567" r:id="rId2"/>
    <p:sldId id="780" r:id="rId3"/>
    <p:sldId id="781" r:id="rId4"/>
    <p:sldId id="668" r:id="rId5"/>
    <p:sldId id="757" r:id="rId6"/>
    <p:sldId id="762" r:id="rId7"/>
    <p:sldId id="784" r:id="rId8"/>
    <p:sldId id="761" r:id="rId9"/>
    <p:sldId id="779" r:id="rId10"/>
    <p:sldId id="773" r:id="rId11"/>
    <p:sldId id="788" r:id="rId12"/>
    <p:sldId id="751" r:id="rId13"/>
    <p:sldId id="783" r:id="rId14"/>
    <p:sldId id="786" r:id="rId15"/>
    <p:sldId id="776" r:id="rId16"/>
    <p:sldId id="770" r:id="rId17"/>
    <p:sldId id="771" r:id="rId18"/>
    <p:sldId id="790" r:id="rId19"/>
    <p:sldId id="777" r:id="rId20"/>
    <p:sldId id="768" r:id="rId21"/>
    <p:sldId id="769" r:id="rId22"/>
    <p:sldId id="712" r:id="rId23"/>
    <p:sldId id="713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80FF00"/>
    <a:srgbClr val="CCFF66"/>
    <a:srgbClr val="CC66FF"/>
    <a:srgbClr val="66CCFF"/>
    <a:srgbClr val="FFCC66"/>
    <a:srgbClr val="66FFCC"/>
    <a:srgbClr val="66FFFF"/>
    <a:srgbClr val="00FF0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8943" autoAdjust="0"/>
  </p:normalViewPr>
  <p:slideViewPr>
    <p:cSldViewPr snapToGrid="0">
      <p:cViewPr>
        <p:scale>
          <a:sx n="125" d="100"/>
          <a:sy n="125" d="100"/>
        </p:scale>
        <p:origin x="-432" y="-96"/>
      </p:cViewPr>
      <p:guideLst>
        <p:guide orient="horz" pos="2157"/>
        <p:guide pos="5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99DAB-3C99-B446-AF2F-F72EF944F7A6}" type="slidenum">
              <a:rPr lang="en-US"/>
              <a:pPr/>
              <a:t>18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Evolution in QCD @ JLab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0181" y="6483346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smtClean="0"/>
              <a:t>Evolution in QCD @ </a:t>
            </a:r>
            <a:r>
              <a:rPr lang="en-US" dirty="0" err="1" smtClean="0"/>
              <a:t>JLab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9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png"/><Relationship Id="rId6" Type="http://schemas.openxmlformats.org/officeDocument/2006/relationships/image" Target="../media/image13.gif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5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5.emf"/><Relationship Id="rId6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58.emf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gif"/><Relationship Id="rId12" Type="http://schemas.openxmlformats.org/officeDocument/2006/relationships/image" Target="../media/image12.png"/><Relationship Id="rId13" Type="http://schemas.openxmlformats.org/officeDocument/2006/relationships/image" Target="../media/image13.gif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image" Target="../media/image26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2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19.emf"/><Relationship Id="rId14" Type="http://schemas.openxmlformats.org/officeDocument/2006/relationships/image" Target="../media/image24.GIF"/><Relationship Id="rId15" Type="http://schemas.openxmlformats.org/officeDocument/2006/relationships/image" Target="../media/image25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20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5" Type="http://schemas.openxmlformats.org/officeDocument/2006/relationships/image" Target="../media/image23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emf"/><Relationship Id="rId8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Slides For Roy HOLT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RHIC SPIN PROGRAM Milestones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59904"/>
              </p:ext>
            </p:extLst>
          </p:nvPr>
        </p:nvGraphicFramePr>
        <p:xfrm>
          <a:off x="1277620" y="1729740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Document" r:id="rId3" imgW="6527800" imgH="2565400" progId="Word.Document.12">
                  <p:embed/>
                </p:oleObj>
              </mc:Choice>
              <mc:Fallback>
                <p:oleObj name="Document" r:id="rId3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7620" y="1729740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8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497840"/>
          </a:xfrm>
        </p:spPr>
        <p:txBody>
          <a:bodyPr/>
          <a:lstStyle/>
          <a:p>
            <a:r>
              <a:rPr lang="en-US" dirty="0" smtClean="0"/>
              <a:t>DG: Other Observables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070E-4959-394B-94B2-738581DC7C3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0" y="580315"/>
            <a:ext cx="403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RHIC: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many sub-processes with a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 dominant gluon contribution 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38" y="462652"/>
            <a:ext cx="1165860" cy="149733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72462" y="896768"/>
            <a:ext cx="2171538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high-</a:t>
            </a:r>
            <a:r>
              <a:rPr lang="en-US" sz="1800" b="1" dirty="0" err="1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8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800" b="1" dirty="0">
                <a:latin typeface="Comic Sans MS"/>
                <a:cs typeface="Comic Sans MS"/>
              </a:rPr>
              <a:t>jet, pion, </a:t>
            </a:r>
            <a:endParaRPr lang="en-US" sz="1800" b="1" dirty="0" smtClean="0">
              <a:latin typeface="Comic Sans MS"/>
              <a:cs typeface="Comic Sans MS"/>
            </a:endParaRPr>
          </a:p>
          <a:p>
            <a:r>
              <a:rPr lang="en-US" sz="1800" b="1" dirty="0" smtClean="0">
                <a:latin typeface="Comic Sans MS"/>
                <a:cs typeface="Comic Sans MS"/>
              </a:rPr>
              <a:t>heavy </a:t>
            </a:r>
            <a:r>
              <a:rPr lang="en-US" sz="1800" b="1" dirty="0">
                <a:latin typeface="Comic Sans MS"/>
                <a:cs typeface="Comic Sans MS"/>
              </a:rPr>
              <a:t>quark, …</a:t>
            </a:r>
            <a:endParaRPr lang="de-DE" sz="1800" b="1" dirty="0">
              <a:latin typeface="Comic Sans MS"/>
              <a:cs typeface="Comic Sans MS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318000" y="2682240"/>
            <a:ext cx="274320" cy="1259840"/>
          </a:xfrm>
          <a:prstGeom prst="righ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2160" y="2885440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theoretically clean</a:t>
            </a:r>
          </a:p>
          <a:p>
            <a:r>
              <a:rPr lang="en-US" sz="1600" dirty="0" smtClean="0"/>
              <a:t>but luminosity hungry</a:t>
            </a:r>
          </a:p>
          <a:p>
            <a:r>
              <a:rPr lang="en-US" sz="1600" dirty="0" smtClean="0"/>
              <a:t>L ~5fb</a:t>
            </a:r>
            <a:r>
              <a:rPr lang="en-US" sz="1600" baseline="30000" dirty="0" smtClean="0"/>
              <a:t>-1 </a:t>
            </a:r>
            <a:r>
              <a:rPr lang="en-US" sz="1600" dirty="0" smtClean="0"/>
              <a:t>(500 </a:t>
            </a:r>
            <a:r>
              <a:rPr lang="en-US" sz="1600" dirty="0" err="1" smtClean="0"/>
              <a:t>GeV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5920" y="2164080"/>
            <a:ext cx="2262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di-jets</a:t>
            </a:r>
          </a:p>
          <a:p>
            <a:r>
              <a:rPr lang="en-US" sz="1600" dirty="0" smtClean="0">
                <a:sym typeface="Wingdings"/>
              </a:rPr>
              <a:t> constrain x-shape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1248788"/>
            <a:ext cx="4257040" cy="2683132"/>
            <a:chOff x="-30480" y="1766948"/>
            <a:chExt cx="4257040" cy="2683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3092" r="22303" b="29059"/>
            <a:stretch/>
          </p:blipFill>
          <p:spPr bwMode="auto">
            <a:xfrm>
              <a:off x="0" y="1766948"/>
              <a:ext cx="4226560" cy="2683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-30480" y="2059472"/>
              <a:ext cx="924560" cy="33828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>
              <a:glow rad="63500">
                <a:srgbClr val="0000FF">
                  <a:alpha val="4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10160" y="2730032"/>
              <a:ext cx="1046480" cy="297648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>
              <a:glow rad="63500">
                <a:srgbClr val="0000FF">
                  <a:alpha val="4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0800" y="2082800"/>
              <a:ext cx="446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charset="2"/>
                  <a:cs typeface="Symbol" charset="2"/>
                </a:rPr>
                <a:t>p</a:t>
              </a:r>
              <a:r>
                <a:rPr lang="en-US" sz="1400" baseline="30000" dirty="0" smtClean="0"/>
                <a:t>0</a:t>
              </a:r>
              <a:r>
                <a:rPr lang="en-US" sz="1400" dirty="0" smtClean="0"/>
                <a:t>:</a:t>
              </a:r>
              <a:endParaRPr lang="en-US" sz="1400" baseline="3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0480" y="2286000"/>
              <a:ext cx="4395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charset="2"/>
                  <a:cs typeface="Symbol" charset="2"/>
                </a:rPr>
                <a:t>p</a:t>
              </a:r>
              <a:r>
                <a:rPr lang="en-US" sz="1400" baseline="30000" dirty="0" smtClean="0">
                  <a:latin typeface="Symbol" charset="2"/>
                  <a:cs typeface="Symbol" charset="2"/>
                </a:rPr>
                <a:t>±</a:t>
              </a:r>
              <a:r>
                <a:rPr lang="en-US" sz="1400" dirty="0" smtClean="0"/>
                <a:t>:</a:t>
              </a:r>
              <a:endParaRPr lang="en-US" sz="1400" baseline="300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80" y="3677920"/>
            <a:ext cx="3307080" cy="3180080"/>
          </a:xfrm>
          <a:prstGeom prst="rect">
            <a:avLst/>
          </a:prstGeom>
        </p:spPr>
      </p:pic>
      <p:pic>
        <p:nvPicPr>
          <p:cNvPr id="25" name="Picture 24" descr="STAR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74" y="3840481"/>
            <a:ext cx="588326" cy="2789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2720" y="4064000"/>
            <a:ext cx="72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Di-jets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6400" y="1686560"/>
            <a:ext cx="219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1400" baseline="30000" dirty="0" smtClean="0">
                <a:sym typeface="Wingdings"/>
              </a:rPr>
              <a:t>±</a:t>
            </a:r>
            <a:r>
              <a:rPr lang="en-US" sz="1400" dirty="0" smtClean="0">
                <a:sym typeface="Wingdings"/>
              </a:rPr>
              <a:t> sign of </a:t>
            </a:r>
            <a:r>
              <a:rPr lang="en-US" sz="1400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400" dirty="0" smtClean="0">
                <a:sym typeface="Wingdings"/>
              </a:rPr>
              <a:t>g</a:t>
            </a:r>
          </a:p>
          <a:p>
            <a:r>
              <a:rPr lang="en-US" sz="1400" dirty="0" smtClean="0">
                <a:sym typeface="Wingdings"/>
              </a:rPr>
              <a:t>L ~ 600 pb</a:t>
            </a:r>
            <a:r>
              <a:rPr lang="en-US" sz="1400" baseline="30000" dirty="0" smtClean="0">
                <a:sym typeface="Wingdings"/>
              </a:rPr>
              <a:t>-1</a:t>
            </a:r>
            <a:r>
              <a:rPr lang="en-US" sz="1400" dirty="0" smtClean="0">
                <a:sym typeface="Wingdings"/>
              </a:rPr>
              <a:t> (500GeV)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28040" y="4296410"/>
            <a:ext cx="3248025" cy="2266950"/>
            <a:chOff x="563880" y="4144010"/>
            <a:chExt cx="3248025" cy="226695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" y="4144010"/>
              <a:ext cx="3248025" cy="2266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975360" y="5720080"/>
              <a:ext cx="109368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600/</a:t>
              </a:r>
              <a:r>
                <a:rPr lang="en-US" sz="1000" dirty="0" err="1" smtClean="0"/>
                <a:t>pb</a:t>
              </a:r>
              <a:r>
                <a:rPr lang="en-US" sz="1000" dirty="0" smtClean="0"/>
                <a:t> P=50%</a:t>
              </a:r>
              <a:endParaRPr lang="en-US" sz="1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5600" y="4480560"/>
              <a:ext cx="8542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GRSV-max</a:t>
              </a:r>
              <a:endParaRPr 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5280" y="4856480"/>
              <a:ext cx="8058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GRSV-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std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4640" y="5273040"/>
              <a:ext cx="8103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GRSV-min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74000" y="4561840"/>
            <a:ext cx="13022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500 </a:t>
            </a:r>
            <a:r>
              <a:rPr lang="en-US" sz="1400" dirty="0" err="1" smtClean="0"/>
              <a:t>GeV</a:t>
            </a:r>
            <a:endParaRPr lang="en-US" sz="1400" dirty="0" smtClean="0"/>
          </a:p>
          <a:p>
            <a:r>
              <a:rPr lang="en-US" sz="1400" dirty="0" smtClean="0"/>
              <a:t>combining</a:t>
            </a:r>
          </a:p>
          <a:p>
            <a:r>
              <a:rPr lang="en-US" sz="1400" dirty="0" smtClean="0"/>
              <a:t>Run12+13</a:t>
            </a:r>
          </a:p>
          <a:p>
            <a:r>
              <a:rPr lang="en-US" sz="1400" dirty="0" smtClean="0"/>
              <a:t>will reduce </a:t>
            </a:r>
          </a:p>
          <a:p>
            <a:r>
              <a:rPr lang="en-US" sz="1400" dirty="0" smtClean="0"/>
              <a:t>uncertainties</a:t>
            </a:r>
          </a:p>
          <a:p>
            <a:r>
              <a:rPr lang="en-US" sz="1400" dirty="0" smtClean="0"/>
              <a:t>by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6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W-Results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14997" r="3856" b="44682"/>
          <a:stretch/>
        </p:blipFill>
        <p:spPr bwMode="auto">
          <a:xfrm>
            <a:off x="101600" y="3972865"/>
            <a:ext cx="3171372" cy="194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0" y="960120"/>
            <a:ext cx="2410460" cy="2538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51" y="904875"/>
            <a:ext cx="2592324" cy="2464308"/>
          </a:xfrm>
          <a:prstGeom prst="rect">
            <a:avLst/>
          </a:prstGeom>
        </p:spPr>
      </p:pic>
      <p:pic>
        <p:nvPicPr>
          <p:cNvPr id="10" name="Picture 9" descr="alfi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894080"/>
            <a:ext cx="3746500" cy="248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" y="457200"/>
            <a:ext cx="13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Run-2009: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12" name="Picture 11" descr="phenix_75_72dp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5621"/>
            <a:ext cx="680720" cy="222180"/>
          </a:xfrm>
          <a:prstGeom prst="rect">
            <a:avLst/>
          </a:prstGeom>
        </p:spPr>
      </p:pic>
      <p:pic>
        <p:nvPicPr>
          <p:cNvPr id="13" name="Picture 12" descr="STAR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0" y="612141"/>
            <a:ext cx="774700" cy="3672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" y="3535680"/>
            <a:ext cx="13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Run-2011: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56795" r="3856" b="3089"/>
          <a:stretch/>
        </p:blipFill>
        <p:spPr bwMode="auto">
          <a:xfrm>
            <a:off x="3413760" y="3982720"/>
            <a:ext cx="317137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Transverse PHYSICS: What else do we know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Collins / </a:t>
            </a:r>
            <a:r>
              <a:rPr lang="en-US" dirty="0" err="1"/>
              <a:t>T</a:t>
            </a:r>
            <a:r>
              <a:rPr lang="en-US" dirty="0" err="1" smtClean="0"/>
              <a:t>ransversity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conserve universality in hadron hadron interactions</a:t>
            </a:r>
          </a:p>
          <a:p>
            <a:pPr lvl="1"/>
            <a:r>
              <a:rPr lang="en-US" dirty="0" err="1" smtClean="0"/>
              <a:t>FF</a:t>
            </a:r>
            <a:r>
              <a:rPr lang="en-US" baseline="-25000" dirty="0" err="1" smtClean="0"/>
              <a:t>unf</a:t>
            </a:r>
            <a:r>
              <a:rPr lang="en-US" dirty="0" smtClean="0"/>
              <a:t> = - </a:t>
            </a:r>
            <a:r>
              <a:rPr lang="en-US" dirty="0" err="1" smtClean="0"/>
              <a:t>FF</a:t>
            </a:r>
            <a:r>
              <a:rPr lang="en-US" baseline="-25000" dirty="0" err="1" smtClean="0"/>
              <a:t>fav</a:t>
            </a:r>
            <a:r>
              <a:rPr lang="en-US" baseline="-25000" dirty="0" smtClean="0"/>
              <a:t>          </a:t>
            </a:r>
            <a:r>
              <a:rPr lang="en-US" dirty="0" smtClean="0"/>
              <a:t>and    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u ~ -2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d </a:t>
            </a:r>
          </a:p>
          <a:p>
            <a:pPr lvl="1"/>
            <a:r>
              <a:rPr lang="en-US" dirty="0" smtClean="0"/>
              <a:t>evolve </a:t>
            </a:r>
            <a:r>
              <a:rPr lang="en-US" dirty="0" err="1" smtClean="0"/>
              <a:t>ala</a:t>
            </a:r>
            <a:r>
              <a:rPr lang="en-US" dirty="0" smtClean="0"/>
              <a:t> DGLAB, but soft because no gluon contribution (i.e. non-singlet)</a:t>
            </a:r>
          </a:p>
          <a:p>
            <a:r>
              <a:rPr lang="en-US" dirty="0" err="1" smtClean="0"/>
              <a:t>Sivers</a:t>
            </a:r>
            <a:r>
              <a:rPr lang="en-US" dirty="0"/>
              <a:t>,</a:t>
            </a:r>
            <a:r>
              <a:rPr lang="en-US" dirty="0" smtClean="0"/>
              <a:t> Boer Mulders, ….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do not </a:t>
            </a:r>
            <a:r>
              <a:rPr lang="en-US" dirty="0"/>
              <a:t>conserve universality in hadron hadron </a:t>
            </a:r>
            <a:r>
              <a:rPr lang="en-US" dirty="0" smtClean="0"/>
              <a:t>interactions</a:t>
            </a:r>
          </a:p>
          <a:p>
            <a:pPr lvl="1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evolution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 can be strong</a:t>
            </a:r>
          </a:p>
          <a:p>
            <a:pPr lvl="2"/>
            <a:r>
              <a:rPr lang="en-US" dirty="0" smtClean="0">
                <a:sym typeface="Wingdings"/>
              </a:rPr>
              <a:t>till now predictions did not account for evolution</a:t>
            </a:r>
            <a:endParaRPr lang="en-US" dirty="0" smtClean="0"/>
          </a:p>
          <a:p>
            <a:pPr lvl="1"/>
            <a:r>
              <a:rPr lang="en-US" dirty="0" smtClean="0"/>
              <a:t>FF should behave as DSS, but with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dependence unknown till today</a:t>
            </a:r>
          </a:p>
          <a:p>
            <a:pPr lvl="1"/>
            <a:r>
              <a:rPr lang="en-US" dirty="0" smtClean="0"/>
              <a:t>u and d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opposite sign d &gt;~ u</a:t>
            </a:r>
          </a:p>
          <a:p>
            <a:pPr lvl="1"/>
            <a:r>
              <a:rPr lang="en-US" dirty="0" err="1" smtClean="0"/>
              <a:t>Sivers</a:t>
            </a:r>
            <a:r>
              <a:rPr lang="en-US" dirty="0" smtClean="0"/>
              <a:t> and twist-3 are correlated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global fits find sign mismatch, possible explanations, </a:t>
            </a:r>
          </a:p>
          <a:p>
            <a:pPr marL="857250" lvl="2" indent="0">
              <a:buNone/>
            </a:pPr>
            <a:r>
              <a:rPr lang="en-US" dirty="0" smtClean="0"/>
              <a:t>  like node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or x don’t work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4914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7259"/>
              </p:ext>
            </p:extLst>
          </p:nvPr>
        </p:nvGraphicFramePr>
        <p:xfrm>
          <a:off x="2268855" y="5207635"/>
          <a:ext cx="495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Equation" r:id="rId3" imgW="4953000" imgH="800100" progId="Equation.DSMT4">
                  <p:embed/>
                </p:oleObj>
              </mc:Choice>
              <mc:Fallback>
                <p:oleObj name="Equation" r:id="rId3" imgW="4953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855" y="5207635"/>
                        <a:ext cx="4953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8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apow_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1" y="1102126"/>
            <a:ext cx="4063369" cy="5090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9212" y="1655189"/>
            <a:ext cx="465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300 pb</a:t>
            </a:r>
            <a:r>
              <a:rPr lang="en-US" b="1" baseline="30000" dirty="0" smtClean="0">
                <a:solidFill>
                  <a:srgbClr val="0000FF"/>
                </a:solidFill>
              </a:rPr>
              <a:t>-1</a:t>
            </a:r>
            <a:r>
              <a:rPr lang="en-US" b="1" dirty="0" smtClean="0">
                <a:solidFill>
                  <a:srgbClr val="0000FF"/>
                </a:solidFill>
              </a:rPr>
              <a:t> -&gt; </a:t>
            </a:r>
            <a:r>
              <a:rPr lang="en-US" b="1" dirty="0" smtClean="0">
                <a:solidFill>
                  <a:srgbClr val="FF0000"/>
                </a:solidFill>
              </a:rPr>
              <a:t>~10% on a single bin of A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849" y="2768944"/>
            <a:ext cx="401835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Clean experimental momentum reconstruction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Negligible background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electrons rapidity peaks within tracker acceptance (|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>
                <a:cs typeface="Symbol" charset="2"/>
              </a:rPr>
              <a:t>|&lt; 1)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Statistics limited</a:t>
            </a:r>
          </a:p>
          <a:p>
            <a:endParaRPr 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63576"/>
              </p:ext>
            </p:extLst>
          </p:nvPr>
        </p:nvGraphicFramePr>
        <p:xfrm>
          <a:off x="4522279" y="1067758"/>
          <a:ext cx="2057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7" name="Equation" r:id="rId4" imgW="1016000" imgH="203200" progId="Equation.DSMT4">
                  <p:embed/>
                </p:oleObj>
              </mc:Choice>
              <mc:Fallback>
                <p:oleObj name="Equation" r:id="rId4" imgW="1016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279" y="1067758"/>
                        <a:ext cx="2057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25777" y="2193494"/>
            <a:ext cx="227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Generator: PYTHIA 6.8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: Z0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1931" y="2326640"/>
            <a:ext cx="727635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THE RHIC SPIN Program &gt; 2015</a:t>
            </a:r>
          </a:p>
          <a:p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Bold"/>
              <a:cs typeface="Comic Sans MS Bold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potential to get the first glimpse of GPD E for gluons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A</a:t>
            </a:r>
            <a:r>
              <a:rPr lang="en-US" sz="2000" baseline="-25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UT</a:t>
            </a:r>
            <a:r>
              <a:rPr lang="en-US" sz="2000" dirty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(J/</a:t>
            </a:r>
            <a:r>
              <a:rPr lang="en-US" sz="2000" dirty="0" err="1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2000" dirty="0" smtClean="0">
                <a:latin typeface="Comic Sans MS"/>
                <a:cs typeface="Comic Sans MS"/>
                <a:sym typeface="Wingdings"/>
              </a:rPr>
              <a:t>) in </a:t>
            </a:r>
            <a:r>
              <a:rPr lang="en-US" sz="2000" dirty="0" err="1" smtClean="0">
                <a:latin typeface="Comic Sans MS"/>
                <a:cs typeface="Comic Sans MS"/>
                <a:sym typeface="Wingdings"/>
              </a:rPr>
              <a:t>p↑A</a:t>
            </a:r>
            <a:endParaRPr lang="en-US" sz="2000" dirty="0" smtClean="0">
              <a:latin typeface="Comic Sans MS"/>
              <a:cs typeface="Comic Sans MS"/>
              <a:sym typeface="Wingdings"/>
            </a:endParaRPr>
          </a:p>
          <a:p>
            <a:pPr marL="800100" lvl="1" indent="-342900">
              <a:buFont typeface="Wingdings" charset="0"/>
              <a:buChar char="à"/>
            </a:pPr>
            <a:endParaRPr lang="en-US" sz="2000" dirty="0">
              <a:solidFill>
                <a:srgbClr val="FF00FF"/>
              </a:solidFill>
              <a:latin typeface="Comic Sans MS Bold"/>
              <a:cs typeface="Comic Sans MS Bold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going forward:</a:t>
            </a: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map out transverse spin effects (</a:t>
            </a:r>
            <a:r>
              <a:rPr lang="en-US" sz="2000" dirty="0" err="1" smtClean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Sivers</a:t>
            </a:r>
            <a:r>
              <a:rPr lang="en-US" sz="2000" dirty="0" smtClean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, Collins, IFF)</a:t>
            </a:r>
          </a:p>
          <a:p>
            <a:endParaRPr lang="en-US" sz="2000" dirty="0" smtClean="0">
              <a:solidFill>
                <a:srgbClr val="322F31"/>
              </a:solidFill>
              <a:latin typeface="Comic Sans MS Bold"/>
              <a:cs typeface="Comic Sans MS Bold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322F31"/>
                </a:solidFill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2000" dirty="0" smtClean="0">
                <a:solidFill>
                  <a:srgbClr val="322F31"/>
                </a:solidFill>
                <a:latin typeface="Comic Sans MS Bold"/>
                <a:cs typeface="Comic Sans MS Bold"/>
                <a:sym typeface="Wingdings"/>
              </a:rPr>
              <a:t>g(x) at low-x </a:t>
            </a:r>
          </a:p>
        </p:txBody>
      </p:sp>
    </p:spTree>
    <p:extLst>
      <p:ext uri="{BB962C8B-B14F-4D97-AF65-F5344CB8AC3E}">
        <p14:creationId xmlns:p14="http://schemas.microsoft.com/office/powerpoint/2010/main" val="5935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cap="none" dirty="0" err="1" smtClean="0"/>
              <a:t>pp</a:t>
            </a:r>
            <a:r>
              <a:rPr lang="en-US" dirty="0" smtClean="0"/>
              <a:t> to </a:t>
            </a:r>
            <a:r>
              <a:rPr lang="en-US" cap="none" dirty="0" smtClean="0">
                <a:latin typeface="Symbol" charset="2"/>
                <a:cs typeface="Symbol" charset="2"/>
              </a:rPr>
              <a:t>g </a:t>
            </a:r>
            <a:r>
              <a:rPr lang="en-US" cap="none" dirty="0" smtClean="0"/>
              <a:t>p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855980"/>
            <a:ext cx="6159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>
                <a:latin typeface="Comic Sans MS"/>
                <a:cs typeface="Comic Sans MS"/>
              </a:rPr>
              <a:t>E</a:t>
            </a:r>
            <a:r>
              <a:rPr lang="en-US" sz="1600" baseline="30000" dirty="0" err="1">
                <a:latin typeface="Comic Sans MS"/>
                <a:cs typeface="Comic Sans MS"/>
              </a:rPr>
              <a:t>q;g</a:t>
            </a:r>
            <a:r>
              <a:rPr lang="en-US" sz="1600" baseline="30000" dirty="0">
                <a:latin typeface="Comic Sans MS"/>
                <a:cs typeface="Comic Sans MS"/>
              </a:rPr>
              <a:t>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400" y="3276600"/>
            <a:ext cx="59811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122916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2" name="Equation" r:id="rId4" imgW="4483100" imgH="774700" progId="Equation.DSMT4">
                  <p:embed/>
                </p:oleObj>
              </mc:Choice>
              <mc:Fallback>
                <p:oleObj name="Equation" r:id="rId4" imgW="4483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9860" y="5896094"/>
            <a:ext cx="446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Gain in statistics doing polarized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p↑A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901" y="3276600"/>
            <a:ext cx="2919857" cy="2234692"/>
            <a:chOff x="88901" y="3276600"/>
            <a:chExt cx="2919857" cy="22346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901" y="3276600"/>
              <a:ext cx="2919857" cy="2234692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1737360" y="3921760"/>
              <a:ext cx="416560" cy="14224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53920" y="3737094"/>
              <a:ext cx="43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Z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37360" y="4755079"/>
              <a:ext cx="49784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>
              <a:glow rad="63500">
                <a:srgbClr val="3366FF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3600" y="4631572"/>
              <a:ext cx="447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Comic Sans MS"/>
                  <a:cs typeface="Comic Sans MS"/>
                </a:rPr>
                <a:t>A</a:t>
              </a:r>
              <a:r>
                <a:rPr lang="en-US" b="1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  <a:endParaRPr lang="en-US" b="1" baseline="300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7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24160" y="3738880"/>
            <a:ext cx="8233172" cy="24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Pot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detectors to measure forward scattered protons 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cs typeface="Comic Sans MS"/>
              </a:rPr>
              <a:t>8(12) Roman Pots at ±15 and ±</a:t>
            </a:r>
            <a:r>
              <a:rPr lang="en-US" sz="1600" b="1" dirty="0" smtClean="0">
                <a:latin typeface="Comic Sans MS"/>
                <a:cs typeface="Comic Sans MS"/>
              </a:rPr>
              <a:t>17m</a:t>
            </a: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π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coverage 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will be limited due to 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1214650" lvl="2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constraint (incoming beam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sz="1600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needed  any more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</a:rPr>
              <a:t>                 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scale 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65" y="4271922"/>
            <a:ext cx="2660650" cy="24193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023280"/>
              </p:ext>
            </p:extLst>
          </p:nvPr>
        </p:nvGraphicFramePr>
        <p:xfrm>
          <a:off x="618490" y="5834381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5" imgW="1917700" imgH="342900" progId="Equation.DSMT4">
                  <p:embed/>
                </p:oleObj>
              </mc:Choice>
              <mc:Fallback>
                <p:oleObj name="Equation" r:id="rId5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490" y="5834381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0180" y="1933217"/>
            <a:ext cx="5958840" cy="4686300"/>
            <a:chOff x="756443" y="1730375"/>
            <a:chExt cx="5958840" cy="46863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443" y="1730375"/>
              <a:ext cx="5958840" cy="46863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56200" y="2139434"/>
              <a:ext cx="1200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536" y="4303712"/>
            <a:ext cx="2606864" cy="2391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961" y="2110870"/>
            <a:ext cx="5948679" cy="45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0"/>
            <a:ext cx="8321040" cy="5384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i="1" dirty="0"/>
              <a:t>STAR</a:t>
            </a:r>
            <a:r>
              <a:rPr lang="en-US" sz="2400" dirty="0" smtClean="0"/>
              <a:t> Forward Instrumentation </a:t>
            </a:r>
            <a:r>
              <a:rPr lang="en-US" sz="2400" dirty="0" err="1" smtClean="0"/>
              <a:t>UpGrade</a:t>
            </a:r>
            <a:endParaRPr lang="en-US" sz="2400" b="1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5D4-C106-3B44-833F-F6948D88D3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96888" y="1019651"/>
            <a:ext cx="7391400" cy="3913188"/>
            <a:chOff x="480" y="576"/>
            <a:chExt cx="4656" cy="2465"/>
          </a:xfrm>
        </p:grpSpPr>
        <p:pic>
          <p:nvPicPr>
            <p:cNvPr id="72733" name="Picture 3" descr="tpcsymposium copy"/>
            <p:cNvPicPr>
              <a:picLocks noChangeAspect="1" noChangeArrowheads="1"/>
            </p:cNvPicPr>
            <p:nvPr/>
          </p:nvPicPr>
          <p:blipFill>
            <a:blip r:embed="rId3"/>
            <a:srcRect l="18076" r="18277"/>
            <a:stretch>
              <a:fillRect/>
            </a:stretch>
          </p:blipFill>
          <p:spPr bwMode="auto">
            <a:xfrm>
              <a:off x="480" y="576"/>
              <a:ext cx="2448" cy="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576" y="1742"/>
              <a:ext cx="336" cy="135"/>
              <a:chOff x="1752" y="2235"/>
              <a:chExt cx="336" cy="135"/>
            </a:xfrm>
          </p:grpSpPr>
          <p:sp>
            <p:nvSpPr>
              <p:cNvPr id="72771" name="Line 11"/>
              <p:cNvSpPr>
                <a:spLocks noChangeShapeType="1"/>
              </p:cNvSpPr>
              <p:nvPr/>
            </p:nvSpPr>
            <p:spPr bwMode="auto">
              <a:xfrm>
                <a:off x="1752" y="2235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72" name="Line 12"/>
              <p:cNvSpPr>
                <a:spLocks noChangeShapeType="1"/>
              </p:cNvSpPr>
              <p:nvPr/>
            </p:nvSpPr>
            <p:spPr bwMode="auto">
              <a:xfrm>
                <a:off x="1752" y="2370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735" name="Rectangle 13"/>
            <p:cNvSpPr>
              <a:spLocks noChangeArrowheads="1"/>
            </p:cNvSpPr>
            <p:nvPr/>
          </p:nvSpPr>
          <p:spPr bwMode="auto">
            <a:xfrm>
              <a:off x="832" y="1680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/>
            </a:p>
          </p:txBody>
        </p:sp>
        <p:sp>
          <p:nvSpPr>
            <p:cNvPr id="72736" name="Rectangle 14"/>
            <p:cNvSpPr>
              <a:spLocks noChangeArrowheads="1"/>
            </p:cNvSpPr>
            <p:nvPr/>
          </p:nvSpPr>
          <p:spPr bwMode="auto">
            <a:xfrm>
              <a:off x="832" y="1829"/>
              <a:ext cx="1824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84" y="1680"/>
              <a:ext cx="288" cy="247"/>
              <a:chOff x="1776" y="1920"/>
              <a:chExt cx="288" cy="247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776" y="1920"/>
                <a:ext cx="288" cy="26"/>
                <a:chOff x="1776" y="1920"/>
                <a:chExt cx="288" cy="26"/>
              </a:xfrm>
            </p:grpSpPr>
            <p:sp>
              <p:nvSpPr>
                <p:cNvPr id="72769" name="Line 17"/>
                <p:cNvSpPr>
                  <a:spLocks noChangeShapeType="1"/>
                </p:cNvSpPr>
                <p:nvPr/>
              </p:nvSpPr>
              <p:spPr bwMode="auto">
                <a:xfrm>
                  <a:off x="1802" y="194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70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920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2767" name="Line 19"/>
              <p:cNvSpPr>
                <a:spLocks noChangeShapeType="1"/>
              </p:cNvSpPr>
              <p:nvPr/>
            </p:nvSpPr>
            <p:spPr bwMode="auto">
              <a:xfrm>
                <a:off x="1802" y="21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68" name="Line 20"/>
              <p:cNvSpPr>
                <a:spLocks noChangeShapeType="1"/>
              </p:cNvSpPr>
              <p:nvPr/>
            </p:nvSpPr>
            <p:spPr bwMode="auto">
              <a:xfrm>
                <a:off x="1776" y="2167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680" y="1765"/>
              <a:ext cx="96" cy="92"/>
              <a:chOff x="1872" y="2258"/>
              <a:chExt cx="96" cy="92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872" y="2258"/>
                <a:ext cx="96" cy="16"/>
                <a:chOff x="1872" y="2256"/>
                <a:chExt cx="96" cy="16"/>
              </a:xfrm>
            </p:grpSpPr>
            <p:sp>
              <p:nvSpPr>
                <p:cNvPr id="72764" name="Line 23"/>
                <p:cNvSpPr>
                  <a:spLocks noChangeShapeType="1"/>
                </p:cNvSpPr>
                <p:nvPr/>
              </p:nvSpPr>
              <p:spPr bwMode="auto">
                <a:xfrm>
                  <a:off x="1872" y="225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65" name="Line 24"/>
                <p:cNvSpPr>
                  <a:spLocks noChangeShapeType="1"/>
                </p:cNvSpPr>
                <p:nvPr/>
              </p:nvSpPr>
              <p:spPr bwMode="auto">
                <a:xfrm>
                  <a:off x="1872" y="227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872" y="2334"/>
                <a:ext cx="96" cy="16"/>
                <a:chOff x="1872" y="2332"/>
                <a:chExt cx="96" cy="16"/>
              </a:xfrm>
            </p:grpSpPr>
            <p:sp>
              <p:nvSpPr>
                <p:cNvPr id="72762" name="Line 26"/>
                <p:cNvSpPr>
                  <a:spLocks noChangeShapeType="1"/>
                </p:cNvSpPr>
                <p:nvPr/>
              </p:nvSpPr>
              <p:spPr bwMode="auto">
                <a:xfrm>
                  <a:off x="1872" y="233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763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348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63DE8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2739" name="Rectangle 39"/>
            <p:cNvSpPr>
              <a:spLocks noChangeArrowheads="1"/>
            </p:cNvSpPr>
            <p:nvPr/>
          </p:nvSpPr>
          <p:spPr bwMode="auto">
            <a:xfrm>
              <a:off x="888" y="1689"/>
              <a:ext cx="384" cy="1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/>
            </a:p>
          </p:txBody>
        </p:sp>
        <p:sp>
          <p:nvSpPr>
            <p:cNvPr id="72740" name="Rectangle 40"/>
            <p:cNvSpPr>
              <a:spLocks noChangeArrowheads="1"/>
            </p:cNvSpPr>
            <p:nvPr/>
          </p:nvSpPr>
          <p:spPr bwMode="auto">
            <a:xfrm>
              <a:off x="2177" y="1831"/>
              <a:ext cx="391" cy="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/>
            </a:p>
          </p:txBody>
        </p:sp>
        <p:sp>
          <p:nvSpPr>
            <p:cNvPr id="72741" name="Rectangle 41"/>
            <p:cNvSpPr>
              <a:spLocks noChangeArrowheads="1"/>
            </p:cNvSpPr>
            <p:nvPr/>
          </p:nvSpPr>
          <p:spPr bwMode="auto">
            <a:xfrm>
              <a:off x="2182" y="1688"/>
              <a:ext cx="388" cy="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en-US"/>
            </a:p>
          </p:txBody>
        </p:sp>
        <p:sp>
          <p:nvSpPr>
            <p:cNvPr id="72742" name="Line 67"/>
            <p:cNvSpPr>
              <a:spLocks noChangeShapeType="1"/>
            </p:cNvSpPr>
            <p:nvPr/>
          </p:nvSpPr>
          <p:spPr bwMode="auto">
            <a:xfrm>
              <a:off x="1968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3" name="Line 68"/>
            <p:cNvSpPr>
              <a:spLocks noChangeShapeType="1"/>
            </p:cNvSpPr>
            <p:nvPr/>
          </p:nvSpPr>
          <p:spPr bwMode="auto">
            <a:xfrm>
              <a:off x="192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4" name="Line 69"/>
            <p:cNvSpPr>
              <a:spLocks noChangeShapeType="1"/>
            </p:cNvSpPr>
            <p:nvPr/>
          </p:nvSpPr>
          <p:spPr bwMode="auto">
            <a:xfrm>
              <a:off x="2016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5" name="Line 70"/>
            <p:cNvSpPr>
              <a:spLocks noChangeShapeType="1"/>
            </p:cNvSpPr>
            <p:nvPr/>
          </p:nvSpPr>
          <p:spPr bwMode="auto">
            <a:xfrm>
              <a:off x="2064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6" name="Line 71"/>
            <p:cNvSpPr>
              <a:spLocks noChangeShapeType="1"/>
            </p:cNvSpPr>
            <p:nvPr/>
          </p:nvSpPr>
          <p:spPr bwMode="auto">
            <a:xfrm>
              <a:off x="2112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7" name="Line 72"/>
            <p:cNvSpPr>
              <a:spLocks noChangeShapeType="1"/>
            </p:cNvSpPr>
            <p:nvPr/>
          </p:nvSpPr>
          <p:spPr bwMode="auto">
            <a:xfrm>
              <a:off x="2160" y="1680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8" name="Line 73"/>
            <p:cNvSpPr>
              <a:spLocks noChangeShapeType="1"/>
            </p:cNvSpPr>
            <p:nvPr/>
          </p:nvSpPr>
          <p:spPr bwMode="auto">
            <a:xfrm>
              <a:off x="1968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49" name="Line 74"/>
            <p:cNvSpPr>
              <a:spLocks noChangeShapeType="1"/>
            </p:cNvSpPr>
            <p:nvPr/>
          </p:nvSpPr>
          <p:spPr bwMode="auto">
            <a:xfrm>
              <a:off x="192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0" name="Line 75"/>
            <p:cNvSpPr>
              <a:spLocks noChangeShapeType="1"/>
            </p:cNvSpPr>
            <p:nvPr/>
          </p:nvSpPr>
          <p:spPr bwMode="auto">
            <a:xfrm>
              <a:off x="2016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1" name="Line 76"/>
            <p:cNvSpPr>
              <a:spLocks noChangeShapeType="1"/>
            </p:cNvSpPr>
            <p:nvPr/>
          </p:nvSpPr>
          <p:spPr bwMode="auto">
            <a:xfrm>
              <a:off x="2064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2" name="Line 77"/>
            <p:cNvSpPr>
              <a:spLocks noChangeShapeType="1"/>
            </p:cNvSpPr>
            <p:nvPr/>
          </p:nvSpPr>
          <p:spPr bwMode="auto">
            <a:xfrm>
              <a:off x="2112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3" name="Line 78"/>
            <p:cNvSpPr>
              <a:spLocks noChangeShapeType="1"/>
            </p:cNvSpPr>
            <p:nvPr/>
          </p:nvSpPr>
          <p:spPr bwMode="auto">
            <a:xfrm>
              <a:off x="2160" y="1824"/>
              <a:ext cx="0" cy="96"/>
            </a:xfrm>
            <a:prstGeom prst="line">
              <a:avLst/>
            </a:prstGeom>
            <a:noFill/>
            <a:ln w="9525">
              <a:solidFill>
                <a:srgbClr val="087B08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4" name="Rectangle 53"/>
            <p:cNvSpPr>
              <a:spLocks noChangeArrowheads="1"/>
            </p:cNvSpPr>
            <p:nvPr/>
          </p:nvSpPr>
          <p:spPr bwMode="auto">
            <a:xfrm>
              <a:off x="3888" y="1377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5" name="Rectangle 54"/>
            <p:cNvSpPr>
              <a:spLocks noChangeArrowheads="1"/>
            </p:cNvSpPr>
            <p:nvPr/>
          </p:nvSpPr>
          <p:spPr bwMode="auto">
            <a:xfrm>
              <a:off x="3888" y="1905"/>
              <a:ext cx="288" cy="3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6" name="Rectangle 55"/>
            <p:cNvSpPr>
              <a:spLocks noChangeArrowheads="1"/>
            </p:cNvSpPr>
            <p:nvPr/>
          </p:nvSpPr>
          <p:spPr bwMode="auto">
            <a:xfrm>
              <a:off x="4512" y="1281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57" name="Rectangle 56"/>
            <p:cNvSpPr>
              <a:spLocks noChangeArrowheads="1"/>
            </p:cNvSpPr>
            <p:nvPr/>
          </p:nvSpPr>
          <p:spPr bwMode="auto">
            <a:xfrm>
              <a:off x="4512" y="2049"/>
              <a:ext cx="62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240088" y="2635726"/>
            <a:ext cx="990600" cy="685800"/>
            <a:chOff x="2208" y="1594"/>
            <a:chExt cx="624" cy="432"/>
          </a:xfrm>
        </p:grpSpPr>
        <p:sp>
          <p:nvSpPr>
            <p:cNvPr id="72731" name="Rectangle 61"/>
            <p:cNvSpPr>
              <a:spLocks noChangeArrowheads="1"/>
            </p:cNvSpPr>
            <p:nvPr/>
          </p:nvSpPr>
          <p:spPr bwMode="auto">
            <a:xfrm>
              <a:off x="2208" y="1690"/>
              <a:ext cx="624" cy="24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2" name="AutoShape 63"/>
            <p:cNvSpPr>
              <a:spLocks noChangeArrowheads="1"/>
            </p:cNvSpPr>
            <p:nvPr/>
          </p:nvSpPr>
          <p:spPr bwMode="auto">
            <a:xfrm rot="5400000">
              <a:off x="2376" y="1570"/>
              <a:ext cx="432" cy="480"/>
            </a:xfrm>
            <a:custGeom>
              <a:avLst/>
              <a:gdLst>
                <a:gd name="T0" fmla="*/ 378 w 21600"/>
                <a:gd name="T1" fmla="*/ 240 h 21600"/>
                <a:gd name="T2" fmla="*/ 216 w 21600"/>
                <a:gd name="T3" fmla="*/ 480 h 21600"/>
                <a:gd name="T4" fmla="*/ 54 w 21600"/>
                <a:gd name="T5" fmla="*/ 240 h 21600"/>
                <a:gd name="T6" fmla="*/ 21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2" name="Line 68"/>
          <p:cNvSpPr>
            <a:spLocks noChangeShapeType="1"/>
          </p:cNvSpPr>
          <p:nvPr/>
        </p:nvSpPr>
        <p:spPr bwMode="auto">
          <a:xfrm flipH="1">
            <a:off x="4230688" y="1705451"/>
            <a:ext cx="609600" cy="914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Text Box 67"/>
          <p:cNvSpPr txBox="1">
            <a:spLocks noChangeArrowheads="1"/>
          </p:cNvSpPr>
          <p:nvPr/>
        </p:nvSpPr>
        <p:spPr bwMode="auto">
          <a:xfrm>
            <a:off x="4306888" y="1172051"/>
            <a:ext cx="2297112" cy="584776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square" r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~ 6 GEM disks</a:t>
            </a:r>
          </a:p>
          <a:p>
            <a:r>
              <a:rPr lang="en-US" sz="1600" dirty="0">
                <a:solidFill>
                  <a:srgbClr val="008000"/>
                </a:solidFill>
              </a:rPr>
              <a:t>Tracking: 2.5 &lt; </a:t>
            </a:r>
            <a:r>
              <a:rPr lang="el-GR" sz="1600" dirty="0">
                <a:solidFill>
                  <a:srgbClr val="008000"/>
                </a:solidFill>
                <a:ea typeface="Arial" charset="0"/>
                <a:cs typeface="Arial" charset="0"/>
              </a:rPr>
              <a:t>η</a:t>
            </a:r>
            <a:r>
              <a:rPr lang="en-US" sz="1600" dirty="0">
                <a:solidFill>
                  <a:srgbClr val="008000"/>
                </a:solidFill>
                <a:ea typeface="Arial" charset="0"/>
                <a:cs typeface="Arial" charset="0"/>
              </a:rPr>
              <a:t> &lt; 4</a:t>
            </a:r>
            <a:endParaRPr lang="el-GR" sz="1600" dirty="0">
              <a:solidFill>
                <a:srgbClr val="008000"/>
              </a:solidFill>
              <a:ea typeface="Arial" charset="0"/>
              <a:cs typeface="Arial" charset="0"/>
            </a:endParaRPr>
          </a:p>
        </p:txBody>
      </p:sp>
      <p:sp>
        <p:nvSpPr>
          <p:cNvPr id="72714" name="AutoShape 69"/>
          <p:cNvSpPr>
            <a:spLocks noChangeArrowheads="1"/>
          </p:cNvSpPr>
          <p:nvPr/>
        </p:nvSpPr>
        <p:spPr bwMode="auto">
          <a:xfrm rot="5400000">
            <a:off x="4230688" y="2443639"/>
            <a:ext cx="1371600" cy="1066800"/>
          </a:xfrm>
          <a:custGeom>
            <a:avLst/>
            <a:gdLst>
              <a:gd name="T0" fmla="*/ 1200150 w 21600"/>
              <a:gd name="T1" fmla="*/ 533400 h 21600"/>
              <a:gd name="T2" fmla="*/ 685800 w 21600"/>
              <a:gd name="T3" fmla="*/ 1066800 h 21600"/>
              <a:gd name="T4" fmla="*/ 171450 w 21600"/>
              <a:gd name="T5" fmla="*/ 533400 h 21600"/>
              <a:gd name="T6" fmla="*/ 685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Line 72"/>
          <p:cNvSpPr>
            <a:spLocks noChangeShapeType="1"/>
          </p:cNvSpPr>
          <p:nvPr/>
        </p:nvSpPr>
        <p:spPr bwMode="auto">
          <a:xfrm flipV="1">
            <a:off x="4840288" y="3534251"/>
            <a:ext cx="0" cy="83820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Text Box 70"/>
          <p:cNvSpPr txBox="1">
            <a:spLocks noChangeArrowheads="1"/>
          </p:cNvSpPr>
          <p:nvPr/>
        </p:nvSpPr>
        <p:spPr bwMode="auto">
          <a:xfrm>
            <a:off x="4306888" y="4220051"/>
            <a:ext cx="1524000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r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Threshold Cerenkov</a:t>
            </a:r>
          </a:p>
          <a:p>
            <a:r>
              <a:rPr lang="en-US" sz="1600" dirty="0" smtClean="0">
                <a:solidFill>
                  <a:srgbClr val="0033CC"/>
                </a:solidFill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>
                <a:solidFill>
                  <a:srgbClr val="0033CC"/>
                </a:solidFill>
              </a:rPr>
              <a:t>+/-</a:t>
            </a:r>
            <a:r>
              <a:rPr lang="en-US" sz="1600" dirty="0" smtClean="0">
                <a:solidFill>
                  <a:srgbClr val="0033CC"/>
                </a:solidFill>
              </a:rPr>
              <a:t> ID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2721" name="Text Box 77"/>
          <p:cNvSpPr txBox="1">
            <a:spLocks noChangeArrowheads="1"/>
          </p:cNvSpPr>
          <p:nvPr/>
        </p:nvSpPr>
        <p:spPr bwMode="auto">
          <a:xfrm>
            <a:off x="6110288" y="4494370"/>
            <a:ext cx="2017712" cy="8309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square" rIns="0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Preshower</a:t>
            </a:r>
            <a:endParaRPr lang="en-US" sz="1600" dirty="0"/>
          </a:p>
          <a:p>
            <a:r>
              <a:rPr lang="en-US" sz="1600" dirty="0"/>
              <a:t>1/2” </a:t>
            </a:r>
            <a:r>
              <a:rPr lang="en-US" sz="1600" dirty="0" err="1"/>
              <a:t>Pb</a:t>
            </a:r>
            <a:r>
              <a:rPr lang="en-US" sz="1600" dirty="0"/>
              <a:t> radiator</a:t>
            </a:r>
          </a:p>
          <a:p>
            <a:r>
              <a:rPr lang="en-US" sz="1600" dirty="0"/>
              <a:t>Shower “max”</a:t>
            </a:r>
          </a:p>
        </p:txBody>
      </p:sp>
      <p:grpSp>
        <p:nvGrpSpPr>
          <p:cNvPr id="10" name="Group 110"/>
          <p:cNvGrpSpPr>
            <a:grpSpLocks/>
          </p:cNvGrpSpPr>
          <p:nvPr/>
        </p:nvGrpSpPr>
        <p:grpSpPr bwMode="auto">
          <a:xfrm>
            <a:off x="830263" y="691039"/>
            <a:ext cx="3300413" cy="482600"/>
            <a:chOff x="1362628" y="5272321"/>
            <a:chExt cx="3300202" cy="483019"/>
          </a:xfrm>
        </p:grpSpPr>
        <p:sp>
          <p:nvSpPr>
            <p:cNvPr id="72727" name="Right Arrow 104"/>
            <p:cNvSpPr>
              <a:spLocks noChangeArrowheads="1"/>
            </p:cNvSpPr>
            <p:nvPr/>
          </p:nvSpPr>
          <p:spPr bwMode="auto">
            <a:xfrm>
              <a:off x="1362628" y="5576046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/>
            </a:p>
          </p:txBody>
        </p:sp>
        <p:sp>
          <p:nvSpPr>
            <p:cNvPr id="72728" name="TextBox 105"/>
            <p:cNvSpPr txBox="1">
              <a:spLocks noChangeArrowheads="1"/>
            </p:cNvSpPr>
            <p:nvPr/>
          </p:nvSpPr>
          <p:spPr bwMode="auto">
            <a:xfrm>
              <a:off x="1916630" y="5272321"/>
              <a:ext cx="831797" cy="367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dirty="0">
                  <a:solidFill>
                    <a:srgbClr val="800000"/>
                  </a:solidFill>
                </a:rPr>
                <a:t>proton</a:t>
              </a:r>
            </a:p>
          </p:txBody>
        </p:sp>
        <p:sp>
          <p:nvSpPr>
            <p:cNvPr id="72729" name="Right Arrow 106"/>
            <p:cNvSpPr>
              <a:spLocks noChangeArrowheads="1"/>
            </p:cNvSpPr>
            <p:nvPr/>
          </p:nvSpPr>
          <p:spPr bwMode="auto">
            <a:xfrm flipH="1" flipV="1">
              <a:off x="3143597" y="5564095"/>
              <a:ext cx="1519233" cy="179294"/>
            </a:xfrm>
            <a:prstGeom prst="rightArrow">
              <a:avLst>
                <a:gd name="adj1" fmla="val 50000"/>
                <a:gd name="adj2" fmla="val 50017"/>
              </a:avLst>
            </a:prstGeom>
            <a:solidFill>
              <a:srgbClr val="191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solidFill>
                  <a:srgbClr val="191966"/>
                </a:solidFill>
              </a:endParaRPr>
            </a:p>
          </p:txBody>
        </p:sp>
        <p:sp>
          <p:nvSpPr>
            <p:cNvPr id="72730" name="TextBox 107"/>
            <p:cNvSpPr txBox="1">
              <a:spLocks noChangeArrowheads="1"/>
            </p:cNvSpPr>
            <p:nvPr/>
          </p:nvSpPr>
          <p:spPr bwMode="auto">
            <a:xfrm>
              <a:off x="3189724" y="5275499"/>
              <a:ext cx="971488" cy="367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>
                  <a:solidFill>
                    <a:srgbClr val="191966"/>
                  </a:solidFill>
                </a:rPr>
                <a:t>nucleus</a:t>
              </a:r>
            </a:p>
          </p:txBody>
        </p:sp>
      </p:grpSp>
      <p:sp>
        <p:nvSpPr>
          <p:cNvPr id="72724" name="Text Box 84"/>
          <p:cNvSpPr txBox="1">
            <a:spLocks noChangeArrowheads="1"/>
          </p:cNvSpPr>
          <p:nvPr/>
        </p:nvSpPr>
        <p:spPr bwMode="auto">
          <a:xfrm>
            <a:off x="6816408" y="1156811"/>
            <a:ext cx="1066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&gt;</a:t>
            </a:r>
            <a:r>
              <a:rPr lang="en-US" sz="2000" b="1" dirty="0" smtClean="0"/>
              <a:t> </a:t>
            </a:r>
            <a:r>
              <a:rPr lang="en-US" sz="2000" b="1" dirty="0"/>
              <a:t>2016</a:t>
            </a:r>
          </a:p>
        </p:txBody>
      </p:sp>
      <p:sp>
        <p:nvSpPr>
          <p:cNvPr id="67" name="Parallelogram 66"/>
          <p:cNvSpPr/>
          <p:nvPr/>
        </p:nvSpPr>
        <p:spPr>
          <a:xfrm>
            <a:off x="5907088" y="2786539"/>
            <a:ext cx="457200" cy="381000"/>
          </a:xfrm>
          <a:prstGeom prst="parallelogram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469063" y="2817138"/>
            <a:ext cx="13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SPACAL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4"/>
          <a:srcRect l="58667" t="28410" r="3555" b="24306"/>
          <a:stretch/>
        </p:blipFill>
        <p:spPr>
          <a:xfrm>
            <a:off x="5872480" y="2133601"/>
            <a:ext cx="2601460" cy="1859279"/>
          </a:xfrm>
          <a:prstGeom prst="rect">
            <a:avLst/>
          </a:prstGeom>
        </p:spPr>
      </p:pic>
      <p:sp>
        <p:nvSpPr>
          <p:cNvPr id="72722" name="Line 78"/>
          <p:cNvSpPr>
            <a:spLocks noChangeShapeType="1"/>
          </p:cNvSpPr>
          <p:nvPr/>
        </p:nvSpPr>
        <p:spPr bwMode="auto">
          <a:xfrm flipH="1" flipV="1">
            <a:off x="5830888" y="3686650"/>
            <a:ext cx="224472" cy="79390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740400" y="2153920"/>
            <a:ext cx="0" cy="15544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5811520" y="2143760"/>
            <a:ext cx="0" cy="15544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28320" y="5354320"/>
            <a:ext cx="8217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instrumentation optimized for </a:t>
            </a:r>
            <a:r>
              <a:rPr lang="en-US" dirty="0" err="1"/>
              <a:t>p+A</a:t>
            </a:r>
            <a:r>
              <a:rPr lang="en-US" dirty="0"/>
              <a:t> and transverse spin physics</a:t>
            </a:r>
          </a:p>
          <a:p>
            <a:r>
              <a:rPr lang="en-US" dirty="0"/>
              <a:t>– Charged‐particle tracking</a:t>
            </a:r>
          </a:p>
          <a:p>
            <a:r>
              <a:rPr lang="en-US" dirty="0"/>
              <a:t>– </a:t>
            </a:r>
            <a:r>
              <a:rPr lang="en-US" i="1" dirty="0"/>
              <a:t>e</a:t>
            </a:r>
            <a:r>
              <a:rPr lang="en-US" dirty="0"/>
              <a:t>/</a:t>
            </a:r>
            <a:r>
              <a:rPr lang="en-US" i="1" dirty="0"/>
              <a:t>h </a:t>
            </a:r>
            <a:r>
              <a:rPr lang="en-US" dirty="0"/>
              <a:t>and </a:t>
            </a:r>
            <a:r>
              <a:rPr lang="en-US" dirty="0" err="1"/>
              <a:t>γ</a:t>
            </a:r>
            <a:r>
              <a:rPr lang="en-US" dirty="0"/>
              <a:t>/π</a:t>
            </a:r>
            <a:r>
              <a:rPr lang="en-US" baseline="30000" dirty="0"/>
              <a:t>0</a:t>
            </a:r>
            <a:r>
              <a:rPr lang="en-US" dirty="0"/>
              <a:t> discrimination</a:t>
            </a:r>
          </a:p>
          <a:p>
            <a:r>
              <a:rPr lang="en-US" dirty="0" smtClean="0"/>
              <a:t>– </a:t>
            </a:r>
            <a:r>
              <a:rPr lang="en-US" dirty="0"/>
              <a:t>Possibly Baryon/meson separation</a:t>
            </a:r>
          </a:p>
        </p:txBody>
      </p:sp>
    </p:spTree>
    <p:extLst>
      <p:ext uri="{BB962C8B-B14F-4D97-AF65-F5344CB8AC3E}">
        <p14:creationId xmlns:p14="http://schemas.microsoft.com/office/powerpoint/2010/main" val="14656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none" dirty="0" err="1" smtClean="0"/>
              <a:t>s</a:t>
            </a:r>
            <a:r>
              <a:rPr lang="en-US" dirty="0" err="1" smtClean="0"/>
              <a:t>PHENIX</a:t>
            </a:r>
            <a:r>
              <a:rPr lang="en-US" dirty="0" smtClean="0"/>
              <a:t> forward Upgrade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53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942340"/>
            <a:ext cx="6004160" cy="49496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cap="none" dirty="0" err="1" smtClean="0"/>
              <a:t>pp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103120" y="1828800"/>
            <a:ext cx="1229360" cy="822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02560" y="1778000"/>
            <a:ext cx="1236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L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+15%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avg</a:t>
            </a:r>
            <a:r>
              <a:rPr lang="en-US" sz="1600" dirty="0" smtClean="0">
                <a:solidFill>
                  <a:srgbClr val="0000FF"/>
                </a:solidFill>
              </a:rPr>
              <a:t>: +8%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Picture 5" descr="p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6004160" cy="4949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2640" y="863600"/>
            <a:ext cx="30762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2012:</a:t>
            </a:r>
          </a:p>
          <a:p>
            <a:r>
              <a:rPr lang="en-US" sz="1600" dirty="0" smtClean="0"/>
              <a:t>golden year for polarized </a:t>
            </a:r>
          </a:p>
          <a:p>
            <a:r>
              <a:rPr lang="en-US" sz="1600" dirty="0" smtClean="0"/>
              <a:t>proton operation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>
                <a:solidFill>
                  <a:srgbClr val="0000FF"/>
                </a:solidFill>
              </a:rPr>
              <a:t>: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new records for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,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avg</a:t>
            </a:r>
            <a:r>
              <a:rPr lang="en-US" sz="1600" dirty="0" smtClean="0"/>
              <a:t>, P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255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1600" dirty="0"/>
              <a:t>new records for </a:t>
            </a:r>
            <a:r>
              <a:rPr lang="en-US" sz="1600" dirty="0" err="1"/>
              <a:t>L</a:t>
            </a:r>
            <a:r>
              <a:rPr lang="en-US" sz="1600" baseline="-25000" dirty="0" err="1"/>
              <a:t>peak</a:t>
            </a:r>
            <a:r>
              <a:rPr lang="en-US" sz="1600" dirty="0"/>
              <a:t>, </a:t>
            </a:r>
            <a:r>
              <a:rPr lang="en-US" sz="1600" dirty="0" err="1"/>
              <a:t>L</a:t>
            </a:r>
            <a:r>
              <a:rPr lang="en-US" sz="1600" baseline="-25000" dirty="0" err="1"/>
              <a:t>avg</a:t>
            </a:r>
            <a:r>
              <a:rPr lang="en-US" sz="1600" dirty="0"/>
              <a:t>, </a:t>
            </a:r>
            <a:r>
              <a:rPr lang="en-US" sz="1600" dirty="0" smtClean="0"/>
              <a:t>P</a:t>
            </a:r>
          </a:p>
          <a:p>
            <a:r>
              <a:rPr lang="en-US" sz="1600" dirty="0" smtClean="0"/>
              <a:t>highest E for pol. p beam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35672" y="3017520"/>
            <a:ext cx="31341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</a:rPr>
              <a:t>What will come:</a:t>
            </a:r>
          </a:p>
          <a:p>
            <a:r>
              <a:rPr lang="en-US" sz="1600" dirty="0" smtClean="0">
                <a:solidFill>
                  <a:srgbClr val="322F31"/>
                </a:solidFill>
              </a:rPr>
              <a:t>increased Luminosity and </a:t>
            </a:r>
          </a:p>
          <a:p>
            <a:r>
              <a:rPr lang="en-US" sz="1600" dirty="0" smtClean="0">
                <a:solidFill>
                  <a:srgbClr val="322F31"/>
                </a:solidFill>
              </a:rPr>
              <a:t>polarization through</a:t>
            </a:r>
          </a:p>
          <a:p>
            <a:endParaRPr lang="en-US" sz="1600" dirty="0" smtClean="0">
              <a:solidFill>
                <a:srgbClr val="322F31"/>
              </a:solidFill>
            </a:endParaRPr>
          </a:p>
          <a:p>
            <a:pPr>
              <a:buFont typeface="Arial"/>
              <a:buChar char="•"/>
            </a:pPr>
            <a:r>
              <a:rPr lang="en-US" sz="1600" dirty="0" smtClean="0"/>
              <a:t> OPPIS new polarized source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Electron lenses to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compensate beam-beam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effects</a:t>
            </a:r>
          </a:p>
          <a:p>
            <a:pPr>
              <a:buFont typeface="Arial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many smaller incremental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improvements </a:t>
            </a:r>
            <a:endParaRPr lang="en-US" sz="1600" dirty="0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406923" y="598424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6400" y="5820231"/>
            <a:ext cx="3079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make luminosity</a:t>
            </a:r>
          </a:p>
          <a:p>
            <a:r>
              <a:rPr lang="en-US" dirty="0" smtClean="0"/>
              <a:t>hungry processes, </a:t>
            </a:r>
          </a:p>
          <a:p>
            <a:r>
              <a:rPr lang="en-US" dirty="0" smtClean="0"/>
              <a:t>i.e. DY, easier accessible</a:t>
            </a:r>
          </a:p>
        </p:txBody>
      </p:sp>
    </p:spTree>
    <p:extLst>
      <p:ext uri="{BB962C8B-B14F-4D97-AF65-F5344CB8AC3E}">
        <p14:creationId xmlns:p14="http://schemas.microsoft.com/office/powerpoint/2010/main" val="19116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cap="none" dirty="0" smtClean="0"/>
              <a:t>p</a:t>
            </a:r>
            <a:r>
              <a:rPr lang="en-US" dirty="0" smtClean="0"/>
              <a:t>He</a:t>
            </a:r>
            <a:r>
              <a:rPr lang="en-US" baseline="30000" dirty="0" smtClean="0"/>
              <a:t>3</a:t>
            </a:r>
            <a:r>
              <a:rPr lang="en-US" dirty="0" smtClean="0"/>
              <a:t> can teach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278" y="567457"/>
            <a:ext cx="8712522" cy="895583"/>
          </a:xfrm>
        </p:spPr>
        <p:txBody>
          <a:bodyPr/>
          <a:lstStyle/>
          <a:p>
            <a:r>
              <a:rPr lang="en-US" dirty="0" smtClean="0"/>
              <a:t>Polarized He-3 is an effective neutron target </a:t>
            </a:r>
            <a:r>
              <a:rPr lang="en-US" dirty="0" smtClean="0">
                <a:sym typeface="Wingdings"/>
              </a:rPr>
              <a:t> d-quark target</a:t>
            </a:r>
          </a:p>
          <a:p>
            <a:pPr lvl="1"/>
            <a:r>
              <a:rPr lang="en-US" dirty="0" smtClean="0">
                <a:sym typeface="Wingdings"/>
              </a:rPr>
              <a:t>Polarized protons are an effective u-quark target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79243" y="163576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880" y="1615196"/>
            <a:ext cx="635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Therefore combining </a:t>
            </a:r>
            <a:r>
              <a:rPr lang="en-US" b="1" dirty="0" err="1" smtClean="0">
                <a:latin typeface="Comic Sans MS"/>
                <a:cs typeface="Comic Sans MS"/>
              </a:rPr>
              <a:t>pp</a:t>
            </a:r>
            <a:r>
              <a:rPr lang="en-US" b="1" dirty="0" smtClean="0">
                <a:latin typeface="Comic Sans MS"/>
                <a:cs typeface="Comic Sans MS"/>
              </a:rPr>
              <a:t> and pHe3 data will allow a full </a:t>
            </a:r>
          </a:p>
          <a:p>
            <a:pPr algn="ctr"/>
            <a:r>
              <a:rPr lang="en-US" b="1" dirty="0" smtClean="0">
                <a:latin typeface="Comic Sans MS"/>
                <a:cs typeface="Comic Sans MS"/>
              </a:rPr>
              <a:t>quark flavor separation u, d, </a:t>
            </a:r>
            <a:r>
              <a:rPr lang="en-US" b="1" dirty="0" err="1" smtClean="0">
                <a:latin typeface="Comic Sans MS"/>
                <a:cs typeface="Comic Sans MS"/>
              </a:rPr>
              <a:t>ubar</a:t>
            </a:r>
            <a:r>
              <a:rPr lang="en-US" b="1" dirty="0" smtClean="0">
                <a:latin typeface="Comic Sans MS"/>
                <a:cs typeface="Comic Sans MS"/>
              </a:rPr>
              <a:t>, 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3" y="2211308"/>
            <a:ext cx="90588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Two physics trusts for a polarized pHe3 program: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the sea quark </a:t>
            </a:r>
            <a:r>
              <a:rPr lang="en-US" b="1" dirty="0" err="1" smtClean="0">
                <a:latin typeface="Comic Sans MS"/>
                <a:cs typeface="Comic Sans MS"/>
              </a:rPr>
              <a:t>helicity</a:t>
            </a:r>
            <a:r>
              <a:rPr lang="en-US" b="1" dirty="0" smtClean="0">
                <a:latin typeface="Comic Sans MS"/>
                <a:cs typeface="Comic Sans MS"/>
              </a:rPr>
              <a:t> distributions through W-production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Access to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dirty="0" err="1" smtClean="0">
                <a:latin typeface="Comic Sans MS"/>
                <a:cs typeface="Comic Sans MS"/>
              </a:rPr>
              <a:t>dbar</a:t>
            </a:r>
            <a:endParaRPr lang="en-US" b="1" dirty="0" smtClean="0">
              <a:latin typeface="Comic Sans MS"/>
              <a:cs typeface="Comic Sans MS"/>
            </a:endParaRP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 smtClean="0">
                <a:latin typeface="Comic Sans MS"/>
                <a:cs typeface="Comic Sans MS"/>
              </a:rPr>
              <a:t>Caveat maximum beam energy for He-3: 166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endParaRPr lang="en-US" b="1" dirty="0" smtClean="0">
              <a:latin typeface="Comic Sans MS"/>
              <a:cs typeface="Comic Sans MS"/>
            </a:endParaRP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b="1" dirty="0" smtClean="0">
                <a:latin typeface="Comic Sans MS"/>
                <a:cs typeface="Comic Sans MS"/>
              </a:rPr>
              <a:t>Need increased luminosity to compensate for lower W-cross section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Measuring single spin asymmetries 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pion production and </a:t>
            </a:r>
            <a:r>
              <a:rPr lang="en-US" b="1" dirty="0" err="1" smtClean="0">
                <a:latin typeface="Comic Sans MS"/>
                <a:cs typeface="Comic Sans MS"/>
              </a:rPr>
              <a:t>Drell</a:t>
            </a:r>
            <a:r>
              <a:rPr lang="en-US" b="1" dirty="0" smtClean="0">
                <a:latin typeface="Comic Sans MS"/>
                <a:cs typeface="Comic Sans MS"/>
              </a:rPr>
              <a:t>-Yan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u"/>
            </a:pPr>
            <a:r>
              <a:rPr lang="en-US" b="1" dirty="0">
                <a:latin typeface="Comic Sans MS"/>
                <a:cs typeface="Comic Sans MS"/>
              </a:rPr>
              <a:t>expectations for 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(</a:t>
            </a:r>
            <a:r>
              <a:rPr lang="en-US" b="1" dirty="0" err="1">
                <a:latin typeface="Comic Sans MS"/>
                <a:cs typeface="Comic Sans MS"/>
              </a:rPr>
              <a:t>pions</a:t>
            </a:r>
            <a:r>
              <a:rPr lang="en-US" b="1" dirty="0">
                <a:latin typeface="Comic Sans MS"/>
                <a:cs typeface="Comic Sans MS"/>
              </a:rPr>
              <a:t>)</a:t>
            </a:r>
          </a:p>
          <a:p>
            <a:pPr marL="1200150" lvl="2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Comic Sans MS"/>
                <a:cs typeface="Comic Sans MS"/>
              </a:rPr>
              <a:t>similar effect for 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Lucida Grande"/>
                <a:ea typeface="Lucida Grande"/>
                <a:cs typeface="Lucida Grande"/>
              </a:rPr>
              <a:t>±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π</a:t>
            </a:r>
            <a:r>
              <a:rPr lang="en-US" baseline="30000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Comic Sans MS"/>
                <a:cs typeface="Comic Sans MS"/>
              </a:rPr>
              <a:t> unchanged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pic>
        <p:nvPicPr>
          <p:cNvPr id="17" name="Bild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0878" y="4231280"/>
            <a:ext cx="2827334" cy="20763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feld 20"/>
          <p:cNvSpPr txBox="1"/>
          <p:nvPr/>
        </p:nvSpPr>
        <p:spPr>
          <a:xfrm>
            <a:off x="971834" y="4865881"/>
            <a:ext cx="4324171" cy="7232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He: helpful input for understanding 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of transverse spin phenomena</a:t>
            </a:r>
            <a:endParaRPr lang="en-US" sz="2000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149611" y="6011983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8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FF66FF"/>
            </a:solidFill>
            <a:miter lim="800000"/>
            <a:headEnd/>
            <a:tailEnd/>
          </a:ln>
          <a:effectLst>
            <a:glow rad="101600">
              <a:srgbClr val="FF66FF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036" y="6120078"/>
            <a:ext cx="70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Critical to tag spectator protons from 3He with roman pots</a:t>
            </a: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1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2" grpId="0" animBg="1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Acceptance </a:t>
            </a:r>
            <a:r>
              <a:rPr lang="en-US" sz="1600" dirty="0"/>
              <a:t>~ 98%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29" y="2988335"/>
            <a:ext cx="2723555" cy="3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1329" y="2992242"/>
            <a:ext cx="2661047" cy="29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3799" y="2998939"/>
            <a:ext cx="2628677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/>
          </p:cNvSpPr>
          <p:nvPr/>
        </p:nvSpPr>
        <p:spPr bwMode="auto">
          <a:xfrm>
            <a:off x="6581344" y="3134468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Angle &lt;~3mrad (&gt;99.9%)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2195" y="2719308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0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longitudinal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60021"/>
              </p:ext>
            </p:extLst>
          </p:nvPr>
        </p:nvGraphicFramePr>
        <p:xfrm>
          <a:off x="271672" y="972070"/>
          <a:ext cx="8610600" cy="466344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2F31"/>
                          </a:solidFill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322F3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 / 15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82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transverse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33582"/>
              </p:ext>
            </p:extLst>
          </p:nvPr>
        </p:nvGraphicFramePr>
        <p:xfrm>
          <a:off x="397937" y="1049873"/>
          <a:ext cx="8610600" cy="387096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9.2/4.3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22 pb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61/58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1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Spin Structure of the Proton: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911408"/>
              </p:ext>
            </p:extLst>
          </p:nvPr>
        </p:nvGraphicFramePr>
        <p:xfrm>
          <a:off x="0" y="865293"/>
          <a:ext cx="2703523" cy="56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6" name="Equation" r:id="rId3" imgW="2298700" imgH="482600" progId="Equation.DSMT4">
                  <p:embed/>
                </p:oleObj>
              </mc:Choice>
              <mc:Fallback>
                <p:oleObj name="Equation" r:id="rId3" imgW="2298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65293"/>
                        <a:ext cx="2703523" cy="56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0320" y="1249680"/>
            <a:ext cx="2907797" cy="2999234"/>
            <a:chOff x="20320" y="1544320"/>
            <a:chExt cx="2907797" cy="2999234"/>
          </a:xfrm>
        </p:grpSpPr>
        <p:pic>
          <p:nvPicPr>
            <p:cNvPr id="5" name="Picture 4" descr="deltag-smallx-tribble2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10441" r="10881" b="3744"/>
            <a:stretch/>
          </p:blipFill>
          <p:spPr>
            <a:xfrm>
              <a:off x="20320" y="1574801"/>
              <a:ext cx="2907797" cy="2968753"/>
            </a:xfrm>
            <a:prstGeom prst="rect">
              <a:avLst/>
            </a:prstGeom>
          </p:spPr>
        </p:pic>
        <p:sp>
          <p:nvSpPr>
            <p:cNvPr id="9" name="Rechteck 38"/>
            <p:cNvSpPr/>
            <p:nvPr/>
          </p:nvSpPr>
          <p:spPr>
            <a:xfrm>
              <a:off x="1168400" y="1666240"/>
              <a:ext cx="985520" cy="2532157"/>
            </a:xfrm>
            <a:prstGeom prst="rect">
              <a:avLst/>
            </a:prstGeom>
            <a:solidFill>
              <a:srgbClr val="CC66FF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65680" y="1788160"/>
              <a:ext cx="457200" cy="2641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Rechteck 38"/>
            <p:cNvSpPr/>
            <p:nvPr/>
          </p:nvSpPr>
          <p:spPr>
            <a:xfrm>
              <a:off x="1645920" y="1656080"/>
              <a:ext cx="762000" cy="2532157"/>
            </a:xfrm>
            <a:prstGeom prst="rect">
              <a:avLst/>
            </a:prstGeom>
            <a:solidFill>
              <a:srgbClr val="CCFF66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hteck 39"/>
            <p:cNvSpPr/>
            <p:nvPr/>
          </p:nvSpPr>
          <p:spPr>
            <a:xfrm>
              <a:off x="2291398" y="1646075"/>
              <a:ext cx="390842" cy="2570325"/>
            </a:xfrm>
            <a:prstGeom prst="rect">
              <a:avLst/>
            </a:prstGeom>
            <a:solidFill>
              <a:srgbClr val="66CCFF">
                <a:alpha val="2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5200" y="1666240"/>
              <a:ext cx="4865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DIS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95120" y="1656080"/>
              <a:ext cx="827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80FF00"/>
                  </a:solidFill>
                </a:rPr>
                <a:t>RHIC</a:t>
              </a:r>
            </a:p>
            <a:p>
              <a:pPr algn="ctr"/>
              <a:r>
                <a:rPr lang="en-US" sz="1200" dirty="0" smtClean="0">
                  <a:solidFill>
                    <a:srgbClr val="80FF00"/>
                  </a:solidFill>
                </a:rPr>
                <a:t>200 </a:t>
              </a:r>
              <a:r>
                <a:rPr lang="en-US" sz="1200" dirty="0" err="1" smtClean="0">
                  <a:solidFill>
                    <a:srgbClr val="80FF00"/>
                  </a:solidFill>
                </a:rPr>
                <a:t>GeV</a:t>
              </a:r>
              <a:endParaRPr lang="en-US" sz="1200" dirty="0">
                <a:solidFill>
                  <a:srgbClr val="80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6160" y="1859280"/>
              <a:ext cx="827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C66FF"/>
                  </a:solidFill>
                </a:rPr>
                <a:t>RHIC</a:t>
              </a:r>
            </a:p>
            <a:p>
              <a:pPr algn="ctr"/>
              <a:r>
                <a:rPr lang="en-US" sz="1200" dirty="0">
                  <a:solidFill>
                    <a:srgbClr val="CC66FF"/>
                  </a:solidFill>
                </a:rPr>
                <a:t>5</a:t>
              </a:r>
              <a:r>
                <a:rPr lang="en-US" sz="1200" dirty="0" smtClean="0">
                  <a:solidFill>
                    <a:srgbClr val="CC66FF"/>
                  </a:solidFill>
                </a:rPr>
                <a:t>00 </a:t>
              </a:r>
              <a:r>
                <a:rPr lang="en-US" sz="1200" dirty="0" err="1" smtClean="0">
                  <a:solidFill>
                    <a:srgbClr val="CC66FF"/>
                  </a:solidFill>
                </a:rPr>
                <a:t>GeV</a:t>
              </a:r>
              <a:endParaRPr lang="en-US" sz="1200" dirty="0">
                <a:solidFill>
                  <a:srgbClr val="CC66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" y="1544320"/>
              <a:ext cx="63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dirty="0" err="1" smtClean="0"/>
                <a:t>g</a:t>
              </a:r>
              <a:endParaRPr lang="en-US" dirty="0"/>
            </a:p>
          </p:txBody>
        </p:sp>
        <p:sp>
          <p:nvSpPr>
            <p:cNvPr id="15" name="Left Arrow 14"/>
            <p:cNvSpPr/>
            <p:nvPr/>
          </p:nvSpPr>
          <p:spPr bwMode="auto">
            <a:xfrm>
              <a:off x="314960" y="2905760"/>
              <a:ext cx="833120" cy="304800"/>
            </a:xfrm>
            <a:prstGeom prst="lef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4480" y="2905760"/>
              <a:ext cx="932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forward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h</a:t>
              </a:r>
              <a:endParaRPr lang="en-US" sz="12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3942" y="1652271"/>
            <a:ext cx="3127129" cy="2198369"/>
            <a:chOff x="221826" y="3643631"/>
            <a:chExt cx="3127129" cy="21983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1700" r="-1"/>
            <a:stretch/>
          </p:blipFill>
          <p:spPr>
            <a:xfrm>
              <a:off x="221826" y="3643631"/>
              <a:ext cx="3127129" cy="2198369"/>
            </a:xfrm>
            <a:prstGeom prst="rect">
              <a:avLst/>
            </a:prstGeom>
          </p:spPr>
        </p:pic>
        <p:pic>
          <p:nvPicPr>
            <p:cNvPr id="21" name="Picture 20" descr="STAR-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60" y="5265421"/>
              <a:ext cx="576034" cy="273083"/>
            </a:xfrm>
            <a:prstGeom prst="rect">
              <a:avLst/>
            </a:prstGeom>
          </p:spPr>
        </p:pic>
      </p:grpSp>
      <p:pic>
        <p:nvPicPr>
          <p:cNvPr id="4" name="Picture 3" descr="deltag-rhic-tribble2-v2.eps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1146" r="10882" b="3040"/>
          <a:stretch/>
        </p:blipFill>
        <p:spPr>
          <a:xfrm>
            <a:off x="6254504" y="1643922"/>
            <a:ext cx="2889496" cy="2968718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7593"/>
              </p:ext>
            </p:extLst>
          </p:nvPr>
        </p:nvGraphicFramePr>
        <p:xfrm>
          <a:off x="4881633" y="3648393"/>
          <a:ext cx="12319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Equation" r:id="rId9" imgW="901700" imgH="495300" progId="Equation.DSMT4">
                  <p:embed/>
                </p:oleObj>
              </mc:Choice>
              <mc:Fallback>
                <p:oleObj name="Equation" r:id="rId9" imgW="9017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1633" y="3648393"/>
                        <a:ext cx="12319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pi0all_proj.gi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r="7903"/>
          <a:stretch/>
        </p:blipFill>
        <p:spPr>
          <a:xfrm>
            <a:off x="4338320" y="4665464"/>
            <a:ext cx="2320550" cy="21925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33783" y="3860800"/>
            <a:ext cx="2003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</a:rPr>
              <a:t>DSSV+STAR-Jets 2009</a:t>
            </a:r>
            <a:endParaRPr lang="en-US" sz="1200" dirty="0">
              <a:solidFill>
                <a:srgbClr val="FF00FF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654800" y="5123282"/>
            <a:ext cx="2489200" cy="1734718"/>
            <a:chOff x="6654800" y="5123282"/>
            <a:chExt cx="2489200" cy="17347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/>
            <a:srcRect b="65332"/>
            <a:stretch/>
          </p:blipFill>
          <p:spPr>
            <a:xfrm>
              <a:off x="6654800" y="5123282"/>
              <a:ext cx="2489200" cy="1734718"/>
            </a:xfrm>
            <a:prstGeom prst="rect">
              <a:avLst/>
            </a:prstGeom>
          </p:spPr>
        </p:pic>
        <p:pic>
          <p:nvPicPr>
            <p:cNvPr id="28" name="Picture 27" descr="phenix_75_72dpi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120" y="6337300"/>
              <a:ext cx="548640" cy="17907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48690" y="4660900"/>
            <a:ext cx="3143250" cy="2197100"/>
            <a:chOff x="948690" y="4660900"/>
            <a:chExt cx="3143250" cy="21971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1765" y="4187825"/>
              <a:ext cx="2197100" cy="3143250"/>
            </a:xfrm>
            <a:prstGeom prst="rect">
              <a:avLst/>
            </a:prstGeom>
          </p:spPr>
        </p:pic>
        <p:pic>
          <p:nvPicPr>
            <p:cNvPr id="29" name="Picture 28" descr="STAR-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433" y="6230621"/>
              <a:ext cx="576034" cy="27308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84480" y="568960"/>
            <a:ext cx="3473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STATUS DIS + RHIC</a:t>
            </a:r>
            <a:r>
              <a:rPr lang="en-US" sz="2000" u="sng" dirty="0" smtClean="0">
                <a:solidFill>
                  <a:srgbClr val="0000FF"/>
                </a:solidFill>
              </a:rPr>
              <a:t>≤</a:t>
            </a:r>
            <a:r>
              <a:rPr lang="en-US" u="sng" dirty="0" smtClean="0">
                <a:solidFill>
                  <a:srgbClr val="0000FF"/>
                </a:solidFill>
              </a:rPr>
              <a:t>2006: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2640" y="1209040"/>
            <a:ext cx="7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Now: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5360" y="4267200"/>
            <a:ext cx="2241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Run 2009 - 2014: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7680" y="4714240"/>
            <a:ext cx="2259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need to control systematics</a:t>
            </a:r>
          </a:p>
          <a:p>
            <a:r>
              <a:rPr lang="en-US" sz="1200" dirty="0" smtClean="0"/>
              <a:t>very well for forward </a:t>
            </a:r>
            <a:r>
              <a:rPr lang="en-US" sz="1200" dirty="0" smtClean="0">
                <a:latin typeface="Symbol" charset="2"/>
                <a:cs typeface="Symbol" charset="2"/>
              </a:rPr>
              <a:t>h</a:t>
            </a:r>
          </a:p>
          <a:p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20700000">
            <a:off x="1545574" y="2857500"/>
            <a:ext cx="6092433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After run-14 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RHIC</a:t>
            </a:r>
            <a:r>
              <a:rPr lang="en-US" sz="16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 wil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l have a nice set of high</a:t>
            </a:r>
          </a:p>
          <a:p>
            <a:pPr algn="ctr"/>
            <a:r>
              <a:rPr lang="en-US" sz="16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statistics data to determine </a:t>
            </a:r>
            <a:r>
              <a:rPr lang="en-US" sz="1600" b="1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solidFill>
                  <a:srgbClr val="322F31"/>
                </a:solidFill>
                <a:latin typeface="Comic Sans MS Bold"/>
                <a:cs typeface="Comic Sans MS Bold"/>
              </a:rPr>
              <a:t>g</a:t>
            </a:r>
            <a:r>
              <a:rPr lang="en-US" sz="16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(x) 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for x &gt; 0.01</a:t>
            </a:r>
          </a:p>
          <a:p>
            <a:pPr algn="ctr"/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and has started measurements to explore </a:t>
            </a:r>
            <a:r>
              <a:rPr lang="en-US" sz="1600" dirty="0" smtClean="0">
                <a:solidFill>
                  <a:srgbClr val="322F31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solidFill>
                  <a:srgbClr val="322F31"/>
                </a:solidFill>
                <a:latin typeface="Comic Sans MS"/>
                <a:cs typeface="Comic Sans MS"/>
              </a:rPr>
              <a:t>g(x) at lower x</a:t>
            </a:r>
          </a:p>
        </p:txBody>
      </p:sp>
    </p:spTree>
    <p:extLst>
      <p:ext uri="{BB962C8B-B14F-4D97-AF65-F5344CB8AC3E}">
        <p14:creationId xmlns:p14="http://schemas.microsoft.com/office/powerpoint/2010/main" val="2646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609600"/>
          </a:xfrm>
        </p:spPr>
        <p:txBody>
          <a:bodyPr/>
          <a:lstStyle/>
          <a:p>
            <a:r>
              <a:rPr lang="en-US" dirty="0" smtClean="0"/>
              <a:t>The way to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cap="none" dirty="0" err="1"/>
              <a:t>q</a:t>
            </a:r>
            <a:r>
              <a:rPr lang="en-US" dirty="0" smtClean="0"/>
              <a:t>: W Production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5BDB-5E3F-244E-9F13-D354E3EE52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2773680" y="74676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latin typeface="Comic Sans MS"/>
                <a:cs typeface="Comic Sans MS"/>
              </a:rPr>
              <a:t>W </a:t>
            </a:r>
            <a:r>
              <a:rPr lang="en-US" sz="1200" b="1" dirty="0">
                <a:latin typeface="Comic Sans MS"/>
                <a:cs typeface="Comic Sans MS"/>
              </a:rPr>
              <a:t>is maximally </a:t>
            </a:r>
            <a:r>
              <a:rPr lang="en-US" sz="1200" b="1" dirty="0">
                <a:solidFill>
                  <a:srgbClr val="FF00FF"/>
                </a:solidFill>
                <a:latin typeface="Comic Sans MS"/>
                <a:cs typeface="Comic Sans MS"/>
              </a:rPr>
              <a:t>parity violating</a:t>
            </a:r>
            <a:r>
              <a:rPr lang="en-US" sz="1200" b="1" dirty="0" smtClean="0">
                <a:latin typeface="Comic Sans MS"/>
                <a:cs typeface="Comic Sans MS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200" b="1" dirty="0" smtClean="0">
                <a:latin typeface="Comic Sans MS"/>
                <a:cs typeface="Comic Sans MS"/>
              </a:rPr>
              <a:t>W’s couple only to one </a:t>
            </a:r>
            <a:r>
              <a:rPr lang="en-US" sz="1200" b="1" dirty="0" err="1" smtClean="0">
                <a:latin typeface="Comic Sans MS"/>
                <a:cs typeface="Comic Sans MS"/>
              </a:rPr>
              <a:t>parton</a:t>
            </a:r>
            <a:r>
              <a:rPr lang="en-US" sz="1200" b="1" dirty="0" smtClean="0">
                <a:latin typeface="Comic Sans MS"/>
                <a:cs typeface="Comic Sans MS"/>
              </a:rPr>
              <a:t> </a:t>
            </a:r>
            <a:r>
              <a:rPr lang="en-US" sz="1200" b="1" dirty="0" err="1" smtClean="0">
                <a:latin typeface="Comic Sans MS"/>
                <a:cs typeface="Comic Sans MS"/>
              </a:rPr>
              <a:t>helicity</a:t>
            </a:r>
            <a:endParaRPr lang="en-US" sz="1200" b="1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latin typeface="Comic Sans MS"/>
                <a:cs typeface="Comic Sans MS"/>
              </a:rPr>
              <a:t>large </a:t>
            </a:r>
            <a:r>
              <a:rPr lang="el-GR" sz="1200" b="1" dirty="0" smtClean="0">
                <a:latin typeface="Comic Sans MS"/>
                <a:ea typeface="Tahoma" charset="0"/>
                <a:cs typeface="Comic Sans MS"/>
              </a:rPr>
              <a:t>Δ</a:t>
            </a:r>
            <a:r>
              <a:rPr lang="en-US" sz="1200" b="1" dirty="0" err="1" smtClean="0">
                <a:latin typeface="Comic Sans MS"/>
                <a:ea typeface="Tahoma" charset="0"/>
                <a:cs typeface="Comic Sans MS"/>
              </a:rPr>
              <a:t>u</a:t>
            </a:r>
            <a:r>
              <a:rPr lang="en-US" sz="1200" b="1" dirty="0" smtClean="0">
                <a:latin typeface="Comic Sans MS"/>
                <a:ea typeface="Tahoma" charset="0"/>
                <a:cs typeface="Comic Sans MS"/>
              </a:rPr>
              <a:t> </a:t>
            </a:r>
            <a:r>
              <a:rPr lang="en-US" sz="1200" b="1" dirty="0">
                <a:latin typeface="Comic Sans MS"/>
                <a:ea typeface="Tahoma" charset="0"/>
                <a:cs typeface="Comic Sans MS"/>
              </a:rPr>
              <a:t>and </a:t>
            </a:r>
            <a:r>
              <a:rPr lang="el-GR" sz="1200" b="1" dirty="0">
                <a:latin typeface="Comic Sans MS"/>
                <a:cs typeface="Comic Sans MS"/>
              </a:rPr>
              <a:t>Δ</a:t>
            </a:r>
            <a:r>
              <a:rPr lang="en-US" sz="1200" b="1" dirty="0">
                <a:latin typeface="Comic Sans MS"/>
                <a:cs typeface="Comic Sans MS"/>
              </a:rPr>
              <a:t>d</a:t>
            </a:r>
            <a:r>
              <a:rPr lang="en-US" sz="1200" b="1" dirty="0" smtClean="0">
                <a:latin typeface="Comic Sans MS"/>
                <a:cs typeface="Comic Sans MS"/>
              </a:rPr>
              <a:t> </a:t>
            </a:r>
            <a:r>
              <a:rPr lang="en-US" sz="1200" b="1" i="1" dirty="0" smtClean="0">
                <a:solidFill>
                  <a:srgbClr val="FF00FF"/>
                </a:solidFill>
                <a:latin typeface="Comic Sans MS"/>
                <a:cs typeface="Comic Sans MS"/>
              </a:rPr>
              <a:t>result in</a:t>
            </a:r>
            <a:r>
              <a:rPr lang="en-US" sz="12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200" b="1" dirty="0">
                <a:latin typeface="Comic Sans MS"/>
                <a:cs typeface="Comic Sans MS"/>
              </a:rPr>
              <a:t>large </a:t>
            </a:r>
            <a:r>
              <a:rPr lang="en-US" sz="1200" b="1" dirty="0" smtClean="0">
                <a:latin typeface="Comic Sans MS"/>
                <a:cs typeface="Comic Sans MS"/>
              </a:rPr>
              <a:t>asymmetries</a:t>
            </a:r>
            <a:endParaRPr lang="el-GR" sz="1200" b="1" dirty="0">
              <a:latin typeface="Comic Sans MS"/>
              <a:cs typeface="Comic Sans MS"/>
            </a:endParaRP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74640" y="1745830"/>
            <a:ext cx="416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Complementarity to SIDIS: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No </a:t>
            </a:r>
            <a:r>
              <a:rPr lang="en-US" sz="1600" b="1" dirty="0" smtClean="0">
                <a:latin typeface="Comic Sans MS"/>
                <a:cs typeface="Comic Sans MS"/>
              </a:rPr>
              <a:t>need for </a:t>
            </a:r>
            <a:r>
              <a:rPr lang="en-US" sz="1600" dirty="0" smtClean="0"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latin typeface="Comic Sans MS"/>
                <a:cs typeface="Comic Sans MS"/>
              </a:rPr>
              <a:t>ragmentation functions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extremely clean theoretically</a:t>
            </a:r>
            <a:endParaRPr lang="en-US" sz="1600" b="1" dirty="0" smtClean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Very h</a:t>
            </a:r>
            <a:r>
              <a:rPr lang="en-US" sz="1600" dirty="0" smtClean="0">
                <a:latin typeface="Comic Sans MS"/>
                <a:cs typeface="Comic Sans MS"/>
              </a:rPr>
              <a:t>igh </a:t>
            </a:r>
            <a:r>
              <a:rPr lang="en-US" sz="1600" dirty="0" smtClean="0">
                <a:latin typeface="Comic Sans MS"/>
                <a:cs typeface="Comic Sans MS"/>
              </a:rPr>
              <a:t>Q</a:t>
            </a:r>
            <a:r>
              <a:rPr lang="en-US" sz="1600" baseline="30000" dirty="0" smtClean="0">
                <a:latin typeface="Comic Sans MS"/>
                <a:cs typeface="Comic Sans MS"/>
              </a:rPr>
              <a:t>2 </a:t>
            </a:r>
            <a:r>
              <a:rPr lang="en-US" sz="1600" dirty="0" smtClean="0">
                <a:latin typeface="Comic Sans MS"/>
                <a:cs typeface="Comic Sans MS"/>
              </a:rPr>
              <a:t>~ </a:t>
            </a:r>
            <a:r>
              <a:rPr lang="en-US" sz="1600" dirty="0" smtClean="0">
                <a:latin typeface="Comic Sans MS"/>
                <a:cs typeface="Comic Sans MS"/>
              </a:rPr>
              <a:t>M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r>
              <a:rPr lang="en-US" sz="1600" baseline="-25000" dirty="0" smtClean="0">
                <a:latin typeface="Comic Sans MS"/>
                <a:cs typeface="Comic Sans MS"/>
              </a:rPr>
              <a:t>W </a:t>
            </a:r>
            <a:r>
              <a:rPr lang="en-US" sz="1600" dirty="0" smtClean="0">
                <a:latin typeface="Comic Sans MS"/>
                <a:cs typeface="Comic Sans MS"/>
              </a:rPr>
              <a:t>~ 6463 GeV</a:t>
            </a:r>
            <a:r>
              <a:rPr lang="en-US" sz="1600" baseline="30000" dirty="0" smtClean="0">
                <a:latin typeface="Comic Sans MS"/>
                <a:cs typeface="Comic Sans MS"/>
              </a:rPr>
              <a:t>2</a:t>
            </a:r>
            <a:endParaRPr lang="en-US" sz="1600" b="1" baseline="30000" dirty="0">
              <a:latin typeface="Comic Sans MS"/>
              <a:cs typeface="Comic Sans MS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66416"/>
              </p:ext>
            </p:extLst>
          </p:nvPr>
        </p:nvGraphicFramePr>
        <p:xfrm>
          <a:off x="2971800" y="1408113"/>
          <a:ext cx="2771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" name="Equation" r:id="rId3" imgW="5765800" imgH="901700" progId="Equation.DSMT4">
                  <p:embed/>
                </p:oleObj>
              </mc:Choice>
              <mc:Fallback>
                <p:oleObj name="Equation" r:id="rId3" imgW="57658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08113"/>
                        <a:ext cx="2771775" cy="433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1752" y="185738"/>
            <a:ext cx="3260416" cy="1978342"/>
            <a:chOff x="5902952" y="581978"/>
            <a:chExt cx="3260416" cy="1978342"/>
          </a:xfrm>
        </p:grpSpPr>
        <p:grpSp>
          <p:nvGrpSpPr>
            <p:cNvPr id="13" name="Group 12"/>
            <p:cNvGrpSpPr/>
            <p:nvPr/>
          </p:nvGrpSpPr>
          <p:grpSpPr>
            <a:xfrm>
              <a:off x="5902952" y="581978"/>
              <a:ext cx="3260416" cy="1978342"/>
              <a:chOff x="5811512" y="998538"/>
              <a:chExt cx="3260416" cy="1978342"/>
            </a:xfrm>
          </p:grpSpPr>
          <p:grpSp>
            <p:nvGrpSpPr>
              <p:cNvPr id="3" name="Group 32"/>
              <p:cNvGrpSpPr>
                <a:grpSpLocks/>
              </p:cNvGrpSpPr>
              <p:nvPr/>
            </p:nvGrpSpPr>
            <p:grpSpPr bwMode="auto">
              <a:xfrm>
                <a:off x="5811512" y="1385411"/>
                <a:ext cx="1639888" cy="942181"/>
                <a:chOff x="364" y="1271"/>
                <a:chExt cx="2903" cy="1593"/>
              </a:xfrm>
            </p:grpSpPr>
            <p:sp>
              <p:nvSpPr>
                <p:cNvPr id="15365" name="AutoShape 5"/>
                <p:cNvSpPr>
                  <a:spLocks noChangeArrowheads="1"/>
                </p:cNvSpPr>
                <p:nvPr/>
              </p:nvSpPr>
              <p:spPr bwMode="auto">
                <a:xfrm>
                  <a:off x="364" y="1814"/>
                  <a:ext cx="2903" cy="362"/>
                </a:xfrm>
                <a:prstGeom prst="rightArrow">
                  <a:avLst>
                    <a:gd name="adj1" fmla="val 50000"/>
                    <a:gd name="adj2" fmla="val 199931"/>
                  </a:avLst>
                </a:prstGeom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pic>
              <p:nvPicPr>
                <p:cNvPr id="15364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93" y="1271"/>
                  <a:ext cx="1679" cy="15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</p:pic>
          </p:grpSp>
          <p:grpSp>
            <p:nvGrpSpPr>
              <p:cNvPr id="4" name="Group 33"/>
              <p:cNvGrpSpPr>
                <a:grpSpLocks/>
              </p:cNvGrpSpPr>
              <p:nvPr/>
            </p:nvGrpSpPr>
            <p:grpSpPr bwMode="auto">
              <a:xfrm>
                <a:off x="6960394" y="2099786"/>
                <a:ext cx="1624013" cy="877094"/>
                <a:chOff x="2562" y="2568"/>
                <a:chExt cx="2903" cy="1593"/>
              </a:xfrm>
            </p:grpSpPr>
            <p:sp>
              <p:nvSpPr>
                <p:cNvPr id="15369" name="AutoShape 9"/>
                <p:cNvSpPr>
                  <a:spLocks noChangeArrowheads="1"/>
                </p:cNvSpPr>
                <p:nvPr/>
              </p:nvSpPr>
              <p:spPr bwMode="auto">
                <a:xfrm rot="10800000">
                  <a:off x="2562" y="3185"/>
                  <a:ext cx="2903" cy="363"/>
                </a:xfrm>
                <a:prstGeom prst="rightArrow">
                  <a:avLst>
                    <a:gd name="adj1" fmla="val 50000"/>
                    <a:gd name="adj2" fmla="val 199931"/>
                  </a:avLst>
                </a:prstGeom>
                <a:solidFill>
                  <a:srgbClr val="31859C"/>
                </a:solidFill>
                <a:ln w="9525">
                  <a:solidFill>
                    <a:srgbClr val="215968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endParaRPr kumimoji="1" lang="ja-JP" altLang="en-US">
                    <a:latin typeface="Arial" charset="0"/>
                    <a:ea typeface="MS PGothic" charset="0"/>
                    <a:cs typeface="MS PGothic" charset="0"/>
                  </a:endParaRPr>
                </a:p>
              </p:txBody>
            </p:sp>
            <p:pic>
              <p:nvPicPr>
                <p:cNvPr id="15370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379" y="2568"/>
                  <a:ext cx="1679" cy="15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rgbClr val="000000">
                      <a:alpha val="50000"/>
                    </a:srgbClr>
                  </a:outerShdw>
                </a:effectLst>
              </p:spPr>
            </p:pic>
          </p:grp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6653213" y="1803559"/>
                <a:ext cx="682307" cy="360521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round/>
                <a:headEnd/>
                <a:tailEnd type="stealth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1" lang="ja-JP" altLang="en-US"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 flipH="1" flipV="1">
                <a:off x="7312500" y="2140424"/>
                <a:ext cx="541180" cy="491015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round/>
                <a:headEnd type="none" w="med" len="med"/>
                <a:tailEnd type="triangle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kumimoji="1" lang="ja-JP" altLang="en-US"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 rot="18843270">
                <a:off x="7292499" y="1879441"/>
                <a:ext cx="489744" cy="155575"/>
                <a:chOff x="476" y="3475"/>
                <a:chExt cx="1724" cy="454"/>
              </a:xfrm>
            </p:grpSpPr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476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74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3424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  <p:sp>
                <p:nvSpPr>
                  <p:cNvPr id="15375" name="AutoShape 1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94" y="3606"/>
                    <a:ext cx="409" cy="271"/>
                  </a:xfrm>
                  <a:prstGeom prst="curvedDownArrow">
                    <a:avLst>
                      <a:gd name="adj1" fmla="val 29996"/>
                      <a:gd name="adj2" fmla="val 59999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1020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78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74" y="3465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  <p:sp>
                <p:nvSpPr>
                  <p:cNvPr id="15379" name="AutoShape 1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03" y="3652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</p:grp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1565" y="3475"/>
                  <a:ext cx="635" cy="454"/>
                  <a:chOff x="476" y="3475"/>
                  <a:chExt cx="635" cy="454"/>
                </a:xfrm>
              </p:grpSpPr>
              <p:sp>
                <p:nvSpPr>
                  <p:cNvPr id="15381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453"/>
                    <a:ext cx="410" cy="271"/>
                  </a:xfrm>
                  <a:prstGeom prst="curvedDownArrow">
                    <a:avLst>
                      <a:gd name="adj1" fmla="val 30006"/>
                      <a:gd name="adj2" fmla="val 59998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  <p:sp>
                <p:nvSpPr>
                  <p:cNvPr id="15382" name="AutoShape 2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93" y="3632"/>
                    <a:ext cx="409" cy="271"/>
                  </a:xfrm>
                  <a:prstGeom prst="curvedDownArrow">
                    <a:avLst>
                      <a:gd name="adj1" fmla="val 29996"/>
                      <a:gd name="adj2" fmla="val 59999"/>
                      <a:gd name="adj3" fmla="val 0"/>
                    </a:avLst>
                  </a:prstGeom>
                  <a:solidFill>
                    <a:srgbClr val="00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63500"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rot="10800000" vert="eaVert" wrap="none" anchor="ctr">
                    <a:prstTxWarp prst="textNoShape">
                      <a:avLst/>
                    </a:prstTxWarp>
                  </a:bodyPr>
                  <a:lstStyle/>
                  <a:p>
                    <a:endParaRPr kumimoji="1" lang="ja-JP" altLang="en-US">
                      <a:latin typeface="Arial" charset="0"/>
                      <a:ea typeface="MS PGothic" charset="0"/>
                      <a:cs typeface="MS PGothic" charset="0"/>
                    </a:endParaRPr>
                  </a:p>
                </p:txBody>
              </p:sp>
            </p:grpSp>
          </p:grpSp>
          <p:sp>
            <p:nvSpPr>
              <p:cNvPr id="15384" name="Line 24"/>
              <p:cNvSpPr>
                <a:spLocks noChangeShapeType="1"/>
              </p:cNvSpPr>
              <p:nvPr/>
            </p:nvSpPr>
            <p:spPr bwMode="auto">
              <a:xfrm flipV="1">
                <a:off x="7688580" y="1569879"/>
                <a:ext cx="740569" cy="218281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 type="triangle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5" name="Line 25"/>
              <p:cNvSpPr>
                <a:spLocks noChangeShapeType="1"/>
              </p:cNvSpPr>
              <p:nvPr/>
            </p:nvSpPr>
            <p:spPr bwMode="auto">
              <a:xfrm flipV="1">
                <a:off x="7688580" y="1254760"/>
                <a:ext cx="152400" cy="519906"/>
              </a:xfrm>
              <a:prstGeom prst="line">
                <a:avLst/>
              </a:prstGeom>
              <a:noFill/>
              <a:ln w="76200">
                <a:solidFill>
                  <a:srgbClr val="FFCC66"/>
                </a:solidFill>
                <a:prstDash val="sysDot"/>
                <a:round/>
                <a:headEnd/>
                <a:tailEnd type="triangle" w="med" len="med"/>
              </a:ln>
              <a:effectLst>
                <a:outerShdw blurRad="63500"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1474700"/>
                  </p:ext>
                </p:extLst>
              </p:nvPr>
            </p:nvGraphicFramePr>
            <p:xfrm>
              <a:off x="7636510" y="1920875"/>
              <a:ext cx="457767" cy="2330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63" name="Equation" r:id="rId6" imgW="698500" imgH="355600" progId="Equation.DSMT4">
                      <p:embed/>
                    </p:oleObj>
                  </mc:Choice>
                  <mc:Fallback>
                    <p:oleObj name="Equation" r:id="rId6" imgW="698500" imgH="355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36510" y="1920875"/>
                            <a:ext cx="457767" cy="23304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2872845"/>
                  </p:ext>
                </p:extLst>
              </p:nvPr>
            </p:nvGraphicFramePr>
            <p:xfrm>
              <a:off x="7285038" y="998538"/>
              <a:ext cx="9144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64" name="Equation" r:id="rId8" imgW="914400" imgH="342900" progId="Equation.DSMT4">
                      <p:embed/>
                    </p:oleObj>
                  </mc:Choice>
                  <mc:Fallback>
                    <p:oleObj name="Equation" r:id="rId8" imgW="914400" imgH="3429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285038" y="998538"/>
                            <a:ext cx="914400" cy="342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113875"/>
                  </p:ext>
                </p:extLst>
              </p:nvPr>
            </p:nvGraphicFramePr>
            <p:xfrm>
              <a:off x="8424228" y="1359218"/>
              <a:ext cx="6477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565" name="Equation" r:id="rId10" imgW="647700" imgH="292100" progId="Equation.DSMT4">
                      <p:embed/>
                    </p:oleObj>
                  </mc:Choice>
                  <mc:Fallback>
                    <p:oleObj name="Equation" r:id="rId10" imgW="647700" imgH="292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424228" y="1359218"/>
                            <a:ext cx="647700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6512560" y="1249680"/>
              <a:ext cx="407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66FFCC"/>
                  </a:solidFill>
                </a:rPr>
                <a:t>u</a:t>
              </a:r>
              <a:endParaRPr lang="en-US" sz="2000" i="1" dirty="0">
                <a:solidFill>
                  <a:srgbClr val="66FFCC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791624"/>
                </p:ext>
              </p:extLst>
            </p:nvPr>
          </p:nvGraphicFramePr>
          <p:xfrm>
            <a:off x="8072120" y="2019300"/>
            <a:ext cx="310896" cy="388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6" name="Equation" r:id="rId12" imgW="152400" imgH="190500" progId="Equation.DSMT4">
                    <p:embed/>
                  </p:oleObj>
                </mc:Choice>
                <mc:Fallback>
                  <p:oleObj name="Equation" r:id="rId12" imgW="1524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072120" y="2019300"/>
                          <a:ext cx="310896" cy="3886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15" descr="BD10300_.GI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040" y="2184400"/>
              <a:ext cx="152400" cy="1524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998721" y="2788741"/>
            <a:ext cx="4135546" cy="4018459"/>
            <a:chOff x="4998721" y="2788741"/>
            <a:chExt cx="4135546" cy="4018459"/>
          </a:xfrm>
        </p:grpSpPr>
        <p:pic>
          <p:nvPicPr>
            <p:cNvPr id="18" name="Picture 17" descr="W-rhic-uncer.pdf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11" t="5185" r="15222" b="3260"/>
            <a:stretch/>
          </p:blipFill>
          <p:spPr>
            <a:xfrm>
              <a:off x="4998721" y="2788741"/>
              <a:ext cx="4135546" cy="401845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auto">
            <a:xfrm>
              <a:off x="5801360" y="2915920"/>
              <a:ext cx="5689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801360" y="4917440"/>
              <a:ext cx="5689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81808"/>
              </p:ext>
            </p:extLst>
          </p:nvPr>
        </p:nvGraphicFramePr>
        <p:xfrm>
          <a:off x="5492750" y="2861310"/>
          <a:ext cx="495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7" name="Equation" r:id="rId16" imgW="495300" imgH="254000" progId="Equation.DSMT4">
                  <p:embed/>
                </p:oleObj>
              </mc:Choice>
              <mc:Fallback>
                <p:oleObj name="Equation" r:id="rId16" imgW="4953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92750" y="2861310"/>
                        <a:ext cx="495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06152"/>
              </p:ext>
            </p:extLst>
          </p:nvPr>
        </p:nvGraphicFramePr>
        <p:xfrm>
          <a:off x="5564188" y="4906963"/>
          <a:ext cx="495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8" name="Equation" r:id="rId18" imgW="495300" imgH="266700" progId="Equation.DSMT4">
                  <p:embed/>
                </p:oleObj>
              </mc:Choice>
              <mc:Fallback>
                <p:oleObj name="Equation" r:id="rId18" imgW="495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64188" y="4906963"/>
                        <a:ext cx="495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>
            <a:off x="3820160" y="3566160"/>
            <a:ext cx="1341120" cy="1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3820160" y="5455920"/>
            <a:ext cx="1341120" cy="10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846269" y="3657600"/>
            <a:ext cx="12106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 </a:t>
            </a:r>
          </a:p>
          <a:p>
            <a:pPr algn="ctr"/>
            <a:r>
              <a:rPr lang="en-US" dirty="0" smtClean="0"/>
              <a:t>PHENIX </a:t>
            </a:r>
          </a:p>
          <a:p>
            <a:pPr algn="ctr"/>
            <a:r>
              <a:rPr lang="en-US" dirty="0" smtClean="0"/>
              <a:t>&amp; STAR</a:t>
            </a:r>
          </a:p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in global</a:t>
            </a:r>
          </a:p>
          <a:p>
            <a:pPr algn="ctr"/>
            <a:r>
              <a:rPr lang="en-US" dirty="0" err="1" smtClean="0"/>
              <a:t>pQCD</a:t>
            </a:r>
            <a:r>
              <a:rPr lang="en-US" dirty="0" smtClean="0"/>
              <a:t> fit</a:t>
            </a:r>
            <a:endParaRPr lang="en-US" dirty="0"/>
          </a:p>
        </p:txBody>
      </p:sp>
      <p:sp>
        <p:nvSpPr>
          <p:cNvPr id="65" name="Textfeld 6"/>
          <p:cNvSpPr txBox="1"/>
          <p:nvPr/>
        </p:nvSpPr>
        <p:spPr>
          <a:xfrm>
            <a:off x="7074964" y="6213220"/>
            <a:ext cx="198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omic Sans MS"/>
                <a:cs typeface="Comic Sans MS"/>
              </a:rPr>
              <a:t>uncertainty bands: </a:t>
            </a:r>
            <a:r>
              <a:rPr lang="en-US" sz="1000" dirty="0">
                <a:solidFill>
                  <a:srgbClr val="0000FF"/>
                </a:solidFill>
              </a:rPr>
              <a:t>Δχ</a:t>
            </a:r>
            <a:r>
              <a:rPr lang="en-US" sz="1000" baseline="30000" dirty="0">
                <a:solidFill>
                  <a:srgbClr val="0000FF"/>
                </a:solidFill>
              </a:rPr>
              <a:t>2 </a:t>
            </a:r>
            <a:r>
              <a:rPr lang="en-US" sz="1000" dirty="0">
                <a:solidFill>
                  <a:srgbClr val="0000FF"/>
                </a:solidFill>
                <a:latin typeface="Comic Sans MS"/>
                <a:cs typeface="Comic Sans MS"/>
              </a:rPr>
              <a:t>= 2% </a:t>
            </a:r>
            <a:endParaRPr lang="en-US" sz="10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" y="2694940"/>
            <a:ext cx="3827867" cy="4030979"/>
          </a:xfrm>
          <a:prstGeom prst="rect">
            <a:avLst/>
          </a:prstGeom>
        </p:spPr>
      </p:pic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88919"/>
              </p:ext>
            </p:extLst>
          </p:nvPr>
        </p:nvGraphicFramePr>
        <p:xfrm>
          <a:off x="3631776" y="6425352"/>
          <a:ext cx="943871" cy="35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9" name="Equation" r:id="rId21" imgW="1739900" imgH="647700" progId="Equation.DSMT4">
                  <p:embed/>
                </p:oleObj>
              </mc:Choice>
              <mc:Fallback>
                <p:oleObj name="Equation" r:id="rId21" imgW="1739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31776" y="6425352"/>
                        <a:ext cx="943871" cy="35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1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20320"/>
            <a:ext cx="9398000" cy="477520"/>
          </a:xfrm>
        </p:spPr>
        <p:txBody>
          <a:bodyPr/>
          <a:lstStyle/>
          <a:p>
            <a:r>
              <a:rPr lang="en-US" sz="2200" dirty="0" smtClean="0"/>
              <a:t>New </a:t>
            </a:r>
            <a:r>
              <a:rPr lang="en-US" sz="2200" dirty="0"/>
              <a:t>puzzles in forward </a:t>
            </a:r>
            <a:r>
              <a:rPr lang="en-US" sz="2200" dirty="0" smtClean="0"/>
              <a:t>physics: </a:t>
            </a:r>
            <a:r>
              <a:rPr lang="en-US" sz="2200" dirty="0"/>
              <a:t>large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smtClean="0"/>
              <a:t>high √</a:t>
            </a:r>
            <a:r>
              <a:rPr lang="en-US" sz="2200" cap="none" dirty="0" smtClean="0"/>
              <a:t>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548305"/>
            <a:ext cx="4302760" cy="3108325"/>
            <a:chOff x="0" y="548305"/>
            <a:chExt cx="4302760" cy="3108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305"/>
              <a:ext cx="4302760" cy="3108325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2469456" y="2165666"/>
              <a:ext cx="1706562" cy="854074"/>
              <a:chOff x="3582138" y="1828800"/>
              <a:chExt cx="3961662" cy="22881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73474" y="2007427"/>
                <a:ext cx="1522017" cy="1297171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3543884" y="3430061"/>
                <a:ext cx="137372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16501" y="3002632"/>
                <a:ext cx="228487" cy="99095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5666" y="2666645"/>
                <a:ext cx="228487" cy="99095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582138" y="1828800"/>
                <a:ext cx="3961662" cy="19819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573474" y="2496525"/>
                <a:ext cx="2741839" cy="837843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4754641" y="2021117"/>
                <a:ext cx="986702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Calibri" charset="0"/>
                  </a:rPr>
                  <a:t>Left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5221387" y="2813585"/>
                <a:ext cx="1202711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 charset="0"/>
                  </a:rPr>
                  <a:t>Right</a:t>
                </a:r>
                <a:endParaRPr lang="en-US" sz="12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4829960" y="702420"/>
            <a:ext cx="3887916" cy="2862322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322F31"/>
                </a:solidFill>
                <a:ea typeface="Comic Sans MS" charset="0"/>
                <a:cs typeface="Comic Sans MS" charset="0"/>
              </a:rPr>
              <a:t>Big single spin asymmetries in </a:t>
            </a:r>
            <a:r>
              <a:rPr lang="en-US" sz="1500" b="1" dirty="0" err="1">
                <a:solidFill>
                  <a:srgbClr val="322F31"/>
                </a:solidFill>
                <a:ea typeface="Comic Sans MS" charset="0"/>
                <a:cs typeface="Comic Sans MS" charset="0"/>
              </a:rPr>
              <a:t>p</a:t>
            </a:r>
            <a:r>
              <a:rPr lang="en-US" sz="1500" b="1" dirty="0" err="1">
                <a:solidFill>
                  <a:srgbClr val="322F31"/>
                </a:solidFill>
                <a:latin typeface="Wingdings" charset="2"/>
                <a:ea typeface="Wingdings" charset="2"/>
                <a:cs typeface="Wingdings" charset="2"/>
              </a:rPr>
              <a:t></a:t>
            </a:r>
            <a:r>
              <a:rPr lang="en-US" sz="1500" b="1" dirty="0" err="1">
                <a:solidFill>
                  <a:srgbClr val="322F31"/>
                </a:solidFill>
                <a:ea typeface="Comic Sans MS" charset="0"/>
                <a:cs typeface="Comic Sans MS" charset="0"/>
              </a:rPr>
              <a:t>p</a:t>
            </a:r>
            <a:r>
              <a:rPr lang="en-US" sz="1500" b="1" dirty="0">
                <a:solidFill>
                  <a:srgbClr val="322F31"/>
                </a:solidFill>
                <a:ea typeface="Comic Sans MS" charset="0"/>
                <a:cs typeface="Comic Sans MS" charset="0"/>
              </a:rPr>
              <a:t> !!</a:t>
            </a:r>
          </a:p>
          <a:p>
            <a:pPr algn="ctr"/>
            <a:endParaRPr lang="en-US" altLang="ja-JP" sz="1500" b="1" dirty="0">
              <a:solidFill>
                <a:srgbClr val="000000"/>
              </a:solidFill>
              <a:ea typeface="Comic Sans MS" charset="0"/>
              <a:cs typeface="Comic Sans MS" charset="0"/>
            </a:endParaRP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Naive </a:t>
            </a:r>
            <a:r>
              <a:rPr lang="en-US" altLang="ja-JP" sz="1500" b="1" dirty="0" err="1">
                <a:solidFill>
                  <a:srgbClr val="FF66FF"/>
                </a:solidFill>
                <a:ea typeface="Comic Sans MS" charset="0"/>
                <a:cs typeface="Comic Sans MS" charset="0"/>
              </a:rPr>
              <a:t>pQCD</a:t>
            </a:r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 (in a collinear picture) </a:t>
            </a: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predicts A</a:t>
            </a:r>
            <a:r>
              <a:rPr lang="en-US" altLang="ja-JP" sz="1500" b="1" baseline="-25000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N </a:t>
            </a:r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~ </a:t>
            </a:r>
            <a:r>
              <a:rPr lang="en-US" altLang="ja-JP" sz="1500" b="1" dirty="0" err="1">
                <a:solidFill>
                  <a:srgbClr val="FF66FF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ja-JP" sz="1500" b="1" baseline="-25000" dirty="0" err="1">
                <a:solidFill>
                  <a:srgbClr val="FF66FF"/>
                </a:solidFill>
                <a:ea typeface="Comic Sans MS" charset="0"/>
                <a:cs typeface="Comic Sans MS" charset="0"/>
              </a:rPr>
              <a:t>s</a:t>
            </a:r>
            <a:r>
              <a:rPr lang="en-US" altLang="ja-JP" sz="1500" b="1" dirty="0" err="1">
                <a:solidFill>
                  <a:srgbClr val="FF66FF"/>
                </a:solidFill>
                <a:ea typeface="Comic Sans MS" charset="0"/>
                <a:cs typeface="Comic Sans MS" charset="0"/>
              </a:rPr>
              <a:t>m</a:t>
            </a:r>
            <a:r>
              <a:rPr lang="en-US" altLang="ja-JP" sz="1500" b="1" baseline="-25000" dirty="0" err="1">
                <a:solidFill>
                  <a:srgbClr val="FF66FF"/>
                </a:solidFill>
                <a:ea typeface="Comic Sans MS" charset="0"/>
                <a:cs typeface="Comic Sans MS" charset="0"/>
              </a:rPr>
              <a:t>q</a:t>
            </a:r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/</a:t>
            </a:r>
            <a:r>
              <a:rPr lang="en-US" altLang="ja-JP" sz="1500" b="1" dirty="0" err="1">
                <a:solidFill>
                  <a:srgbClr val="FF66FF"/>
                </a:solidFill>
                <a:ea typeface="Comic Sans MS" charset="0"/>
                <a:cs typeface="Comic Sans MS" charset="0"/>
              </a:rPr>
              <a:t>sqrt</a:t>
            </a:r>
            <a:r>
              <a:rPr lang="en-US" altLang="ja-JP" sz="1500" b="1" dirty="0">
                <a:solidFill>
                  <a:srgbClr val="FF66FF"/>
                </a:solidFill>
                <a:ea typeface="Comic Sans MS" charset="0"/>
                <a:cs typeface="Comic Sans MS" charset="0"/>
              </a:rPr>
              <a:t>(s) ~ </a:t>
            </a:r>
            <a:r>
              <a:rPr lang="en-US" altLang="ja-JP" sz="1500" b="1" dirty="0" smtClean="0">
                <a:solidFill>
                  <a:srgbClr val="FF66FF"/>
                </a:solidFill>
                <a:ea typeface="Comic Sans MS" charset="0"/>
                <a:cs typeface="Comic Sans MS" charset="0"/>
              </a:rPr>
              <a:t>0</a:t>
            </a:r>
          </a:p>
          <a:p>
            <a:pPr algn="ctr"/>
            <a:endParaRPr lang="en-US" sz="1500" b="1" dirty="0">
              <a:solidFill>
                <a:schemeClr val="bg1"/>
              </a:solidFill>
              <a:ea typeface="Comic Sans MS" charset="0"/>
              <a:cs typeface="Comic Sans MS" charset="0"/>
            </a:endParaRPr>
          </a:p>
          <a:p>
            <a:pPr algn="ctr"/>
            <a:r>
              <a:rPr lang="en-US" sz="1500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Do they survive at high √s ? </a:t>
            </a:r>
            <a:r>
              <a:rPr lang="en-US" sz="1500" dirty="0" smtClean="0">
                <a:solidFill>
                  <a:srgbClr val="EA157A"/>
                </a:solidFill>
                <a:ea typeface="Comic Sans MS" charset="0"/>
                <a:cs typeface="Comic Sans MS" charset="0"/>
              </a:rPr>
              <a:t>YES</a:t>
            </a:r>
            <a:endParaRPr lang="en-US" sz="1500" dirty="0">
              <a:solidFill>
                <a:srgbClr val="0000FF"/>
              </a:solidFill>
              <a:ea typeface="Comic Sans MS" charset="0"/>
              <a:cs typeface="Comic Sans MS" charset="0"/>
            </a:endParaRPr>
          </a:p>
          <a:p>
            <a:pPr algn="ctr"/>
            <a:r>
              <a:rPr lang="en-US" sz="1500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Is </a:t>
            </a:r>
            <a:r>
              <a:rPr lang="en-US" sz="15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observed </a:t>
            </a:r>
            <a:r>
              <a:rPr lang="en-US" sz="1500" dirty="0" err="1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p</a:t>
            </a:r>
            <a:r>
              <a:rPr lang="en-US" sz="1500" baseline="-25000" dirty="0" err="1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t</a:t>
            </a:r>
            <a:r>
              <a:rPr lang="en-US" sz="15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dependence as expected </a:t>
            </a:r>
            <a:endParaRPr lang="en-US" sz="1500" dirty="0" smtClean="0">
              <a:solidFill>
                <a:srgbClr val="0000FF"/>
              </a:solidFill>
              <a:ea typeface="Comic Sans MS" charset="0"/>
              <a:cs typeface="Comic Sans MS" charset="0"/>
            </a:endParaRPr>
          </a:p>
          <a:p>
            <a:pPr algn="ctr"/>
            <a:r>
              <a:rPr lang="en-US" sz="15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from </a:t>
            </a:r>
            <a:r>
              <a:rPr lang="en-US" sz="1500" dirty="0">
                <a:solidFill>
                  <a:srgbClr val="0000FF"/>
                </a:solidFill>
                <a:ea typeface="Comic Sans MS" charset="0"/>
                <a:cs typeface="Comic Sans MS" charset="0"/>
              </a:rPr>
              <a:t>p-QCD? </a:t>
            </a:r>
            <a:r>
              <a:rPr lang="en-US" sz="1500" dirty="0">
                <a:solidFill>
                  <a:srgbClr val="FF0000"/>
                </a:solidFill>
                <a:ea typeface="Comic Sans MS" charset="0"/>
                <a:cs typeface="Comic Sans MS" charset="0"/>
              </a:rPr>
              <a:t>NO</a:t>
            </a:r>
          </a:p>
          <a:p>
            <a:pPr algn="ctr"/>
            <a:endParaRPr lang="en-US" sz="1500" b="1" dirty="0" smtClean="0">
              <a:ea typeface="Comic Sans MS" charset="0"/>
              <a:cs typeface="Comic Sans MS" charset="0"/>
            </a:endParaRPr>
          </a:p>
          <a:p>
            <a:pPr algn="ctr"/>
            <a:r>
              <a:rPr lang="en-US" sz="1500" b="1" dirty="0" smtClean="0">
                <a:ea typeface="Comic Sans MS" charset="0"/>
                <a:cs typeface="Comic Sans MS" charset="0"/>
              </a:rPr>
              <a:t>What </a:t>
            </a:r>
            <a:r>
              <a:rPr lang="en-US" sz="1500" b="1" dirty="0">
                <a:ea typeface="Comic Sans MS" charset="0"/>
                <a:cs typeface="Comic Sans MS" charset="0"/>
              </a:rPr>
              <a:t>is the underlying process</a:t>
            </a:r>
            <a:r>
              <a:rPr lang="en-US" sz="1500" b="1" dirty="0" smtClean="0">
                <a:ea typeface="Comic Sans MS" charset="0"/>
                <a:cs typeface="Comic Sans MS" charset="0"/>
              </a:rPr>
              <a:t>?</a:t>
            </a:r>
          </a:p>
          <a:p>
            <a:pPr algn="ctr"/>
            <a:r>
              <a:rPr lang="en-US" sz="1500" b="1" dirty="0" err="1" smtClean="0">
                <a:ea typeface="Comic Sans MS" charset="0"/>
                <a:cs typeface="Comic Sans MS" charset="0"/>
              </a:rPr>
              <a:t>Sivers</a:t>
            </a:r>
            <a:r>
              <a:rPr lang="en-US" sz="1500" b="1" dirty="0" smtClean="0">
                <a:ea typeface="Comic Sans MS" charset="0"/>
                <a:cs typeface="Comic Sans MS" charset="0"/>
              </a:rPr>
              <a:t> / Twist-3 or Collins or ..</a:t>
            </a:r>
          </a:p>
          <a:p>
            <a:pPr algn="ctr"/>
            <a:r>
              <a:rPr lang="en-US" altLang="ja-JP" sz="1500" dirty="0" smtClean="0">
                <a:solidFill>
                  <a:srgbClr val="FF00FF"/>
                </a:solidFill>
                <a:ea typeface="Comic Sans MS" charset="0"/>
                <a:cs typeface="Comic Sans MS" charset="0"/>
              </a:rPr>
              <a:t>till now only hints</a:t>
            </a:r>
            <a:endParaRPr lang="en-US" altLang="ja-JP" sz="1500" dirty="0">
              <a:solidFill>
                <a:srgbClr val="FF00FF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9263" y="3628708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ANL  ZGS</a:t>
            </a: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=4.9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08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714625" y="3620770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BNL AGS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</a:rPr>
              <a:t>s=6.6 GeV</a:t>
            </a:r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67275" y="3566795"/>
            <a:ext cx="14798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FNAL 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s=19.4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145338" y="3574733"/>
            <a:ext cx="18004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BRAHMS@RHIC 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=62.4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5255" y="3629025"/>
            <a:ext cx="4182745" cy="3117215"/>
            <a:chOff x="5377815" y="4004945"/>
            <a:chExt cx="3766185" cy="25888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815" y="4004945"/>
              <a:ext cx="3766185" cy="25888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82560" y="4511040"/>
              <a:ext cx="1175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√s=500GeV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37760" y="3840480"/>
            <a:ext cx="3708400" cy="2794000"/>
            <a:chOff x="4572000" y="3718560"/>
            <a:chExt cx="3476137" cy="250952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l="5111" t="3297"/>
            <a:stretch/>
          </p:blipFill>
          <p:spPr>
            <a:xfrm>
              <a:off x="4572000" y="3718560"/>
              <a:ext cx="3476137" cy="25095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059680" y="4175760"/>
              <a:ext cx="15632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FPD: </a:t>
              </a:r>
            </a:p>
            <a:p>
              <a:r>
                <a:rPr lang="en-US" sz="1000" dirty="0" smtClean="0"/>
                <a:t>Not jet corrected for </a:t>
              </a:r>
            </a:p>
            <a:p>
              <a:r>
                <a:rPr lang="en-US" sz="1000" dirty="0" smtClean="0"/>
                <a:t>kinematic smearing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5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HP13: The sign change of the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861365" y="1087572"/>
            <a:ext cx="4038300" cy="2473325"/>
            <a:chOff x="1438711" y="4059469"/>
            <a:chExt cx="4038421" cy="2473008"/>
          </a:xfrm>
        </p:grpSpPr>
        <p:sp>
          <p:nvSpPr>
            <p:cNvPr id="23582" name="TextBox 16"/>
            <p:cNvSpPr txBox="1">
              <a:spLocks noChangeArrowheads="1"/>
            </p:cNvSpPr>
            <p:nvPr/>
          </p:nvSpPr>
          <p:spPr bwMode="auto">
            <a:xfrm>
              <a:off x="3806631" y="6147349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</a:p>
          </p:txBody>
        </p:sp>
        <p:sp>
          <p:nvSpPr>
            <p:cNvPr id="23583" name="TextBox 17"/>
            <p:cNvSpPr txBox="1">
              <a:spLocks noChangeArrowheads="1"/>
            </p:cNvSpPr>
            <p:nvPr/>
          </p:nvSpPr>
          <p:spPr bwMode="auto">
            <a:xfrm>
              <a:off x="1438711" y="6144055"/>
              <a:ext cx="684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  <a:sym typeface="Mathematica1" charset="0"/>
                </a:rPr>
                <a:t>L</a:t>
              </a:r>
              <a:r>
                <a:rPr lang="en-US" b="1" baseline="-25000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  <a:sym typeface="Mathematica1" charset="0"/>
                </a:rPr>
                <a:t>QCD</a:t>
              </a:r>
              <a:endParaRPr lang="en-US" b="1" baseline="-2500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4" name="TextBox 52"/>
            <p:cNvSpPr txBox="1">
              <a:spLocks noChangeArrowheads="1"/>
            </p:cNvSpPr>
            <p:nvPr/>
          </p:nvSpPr>
          <p:spPr bwMode="auto">
            <a:xfrm>
              <a:off x="2595403" y="6149881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3585" name="TextBox 20"/>
            <p:cNvSpPr txBox="1">
              <a:spLocks noChangeArrowheads="1"/>
            </p:cNvSpPr>
            <p:nvPr/>
          </p:nvSpPr>
          <p:spPr bwMode="auto">
            <a:xfrm>
              <a:off x="3289106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sp>
          <p:nvSpPr>
            <p:cNvPr id="23586" name="TextBox 21"/>
            <p:cNvSpPr txBox="1">
              <a:spLocks noChangeArrowheads="1"/>
            </p:cNvSpPr>
            <p:nvPr/>
          </p:nvSpPr>
          <p:spPr bwMode="auto">
            <a:xfrm>
              <a:off x="2238220" y="6162589"/>
              <a:ext cx="45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&lt;&lt;</a:t>
              </a:r>
            </a:p>
          </p:txBody>
        </p:sp>
        <p:grpSp>
          <p:nvGrpSpPr>
            <p:cNvPr id="4" name="Group 55"/>
            <p:cNvGrpSpPr>
              <a:grpSpLocks noChangeAspect="1"/>
            </p:cNvGrpSpPr>
            <p:nvPr/>
          </p:nvGrpSpPr>
          <p:grpSpPr bwMode="auto">
            <a:xfrm>
              <a:off x="1640646" y="4059469"/>
              <a:ext cx="3064192" cy="2240280"/>
              <a:chOff x="2055813" y="1905000"/>
              <a:chExt cx="5106987" cy="37338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3429000" y="2133600"/>
                <a:ext cx="3200400" cy="3200400"/>
              </a:xfrm>
              <a:prstGeom prst="rect">
                <a:avLst/>
              </a:prstGeom>
              <a:solidFill>
                <a:srgbClr val="CCFFCC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  <a:ea typeface="Arial" pitchFamily="28" charset="0"/>
                  <a:cs typeface="Arial" pitchFamily="28" charset="0"/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057400" y="2133600"/>
                <a:ext cx="3124200" cy="320040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F9F9F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752600" cy="3352800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/>
                  </a:gs>
                  <a:gs pos="100000">
                    <a:srgbClr val="CCFFCC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rgbClr val="C4C4F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598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057400" y="5334000"/>
                <a:ext cx="5105400" cy="1588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599" name="Straight Arrow Connector 6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41313" y="3619500"/>
                <a:ext cx="3430588" cy="1587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3600" name="Freeform 61"/>
              <p:cNvSpPr>
                <a:spLocks noChangeArrowheads="1"/>
              </p:cNvSpPr>
              <p:nvPr/>
            </p:nvSpPr>
            <p:spPr bwMode="auto">
              <a:xfrm>
                <a:off x="2387600" y="2355850"/>
                <a:ext cx="4135438" cy="2598738"/>
              </a:xfrm>
              <a:custGeom>
                <a:avLst/>
                <a:gdLst>
                  <a:gd name="T0" fmla="*/ 0 w 4135272"/>
                  <a:gd name="T1" fmla="*/ 2557777 h 2597623"/>
                  <a:gd name="T2" fmla="*/ 955381 w 4135272"/>
                  <a:gd name="T3" fmla="*/ 113780 h 2597623"/>
                  <a:gd name="T4" fmla="*/ 2306565 w 4135272"/>
                  <a:gd name="T5" fmla="*/ 1875097 h 2597623"/>
                  <a:gd name="T6" fmla="*/ 4135438 w 4135272"/>
                  <a:gd name="T7" fmla="*/ 2598738 h 2597623"/>
                  <a:gd name="T8" fmla="*/ 4135438 w 4135272"/>
                  <a:gd name="T9" fmla="*/ 2598738 h 2597623"/>
                  <a:gd name="T10" fmla="*/ 4135438 w 4135272"/>
                  <a:gd name="T11" fmla="*/ 2598738 h 25976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35272"/>
                  <a:gd name="T19" fmla="*/ 0 h 2597623"/>
                  <a:gd name="T20" fmla="*/ 4135272 w 4135272"/>
                  <a:gd name="T21" fmla="*/ 2597623 h 25976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35272" h="2597623">
                    <a:moveTo>
                      <a:pt x="0" y="2556680"/>
                    </a:moveTo>
                    <a:cubicBezTo>
                      <a:pt x="285465" y="1392071"/>
                      <a:pt x="570931" y="227462"/>
                      <a:pt x="955343" y="113731"/>
                    </a:cubicBezTo>
                    <a:cubicBezTo>
                      <a:pt x="1339755" y="0"/>
                      <a:pt x="1776484" y="1460310"/>
                      <a:pt x="2306472" y="1874292"/>
                    </a:cubicBezTo>
                    <a:cubicBezTo>
                      <a:pt x="2836460" y="2288274"/>
                      <a:pt x="4135272" y="2597623"/>
                      <a:pt x="4135272" y="2597623"/>
                    </a:cubicBezTo>
                  </a:path>
                </a:pathLst>
              </a:custGeom>
              <a:solidFill>
                <a:srgbClr val="E6E6E6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>
                  <a:latin typeface="Calibri" charset="0"/>
                </a:endParaRPr>
              </a:p>
            </p:txBody>
          </p:sp>
          <p:cxnSp>
            <p:nvCxnSpPr>
              <p:cNvPr id="23601" name="Straight Connector 62"/>
              <p:cNvCxnSpPr>
                <a:cxnSpLocks noChangeShapeType="1"/>
              </p:cNvCxnSpPr>
              <p:nvPr/>
            </p:nvCxnSpPr>
            <p:spPr bwMode="auto">
              <a:xfrm rot="5400000">
                <a:off x="1601787" y="3808413"/>
                <a:ext cx="3656013" cy="15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  <p:cxnSp>
            <p:nvCxnSpPr>
              <p:cNvPr id="23602" name="Straight Connector 63"/>
              <p:cNvCxnSpPr>
                <a:cxnSpLocks noChangeShapeType="1"/>
              </p:cNvCxnSpPr>
              <p:nvPr/>
            </p:nvCxnSpPr>
            <p:spPr bwMode="auto">
              <a:xfrm rot="16200000" flipH="1">
                <a:off x="3314700" y="3771900"/>
                <a:ext cx="37338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</p:cxnSp>
        </p:grpSp>
        <p:sp>
          <p:nvSpPr>
            <p:cNvPr id="23588" name="TextBox 64"/>
            <p:cNvSpPr txBox="1">
              <a:spLocks noChangeArrowheads="1"/>
            </p:cNvSpPr>
            <p:nvPr/>
          </p:nvSpPr>
          <p:spPr bwMode="auto">
            <a:xfrm>
              <a:off x="4634884" y="5939823"/>
              <a:ext cx="842248" cy="36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Q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r>
                <a:rPr lang="en-US" b="1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/P</a:t>
              </a:r>
              <a:r>
                <a:rPr lang="en-US" b="1" baseline="-25000" dirty="0" smtClean="0">
                  <a:solidFill>
                    <a:srgbClr val="1818FF"/>
                  </a:solidFill>
                  <a:latin typeface="Comic Sans MS" charset="0"/>
                  <a:ea typeface="Comic Sans MS" charset="0"/>
                  <a:cs typeface="Comic Sans MS" charset="0"/>
                </a:rPr>
                <a:t>T</a:t>
              </a:r>
              <a:endParaRPr lang="en-US" b="1" baseline="-25000" dirty="0">
                <a:solidFill>
                  <a:srgbClr val="1818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94999" y="14942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0483" y="13583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320" y="585715"/>
            <a:ext cx="1697901" cy="523220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Intermediate 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/</a:t>
            </a:r>
            <a:r>
              <a:rPr lang="en-US" sz="1400" b="1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&gt;&gt;</a:t>
            </a:r>
            <a:r>
              <a:rPr lang="en-US" sz="1400" b="1" dirty="0" smtClean="0">
                <a:solidFill>
                  <a:srgbClr val="80FF00"/>
                </a:solidFill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solidFill>
                  <a:srgbClr val="80FF00"/>
                </a:solidFill>
                <a:latin typeface="Comic Sans MS"/>
                <a:cs typeface="Comic Sans MS"/>
              </a:rPr>
              <a:t>QCD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643" y="14942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177495" y="17149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392154" y="4287134"/>
            <a:ext cx="1829347" cy="64633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328609" y="4348689"/>
            <a:ext cx="1497926" cy="5847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Drell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-Yan: 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22059" y="4250978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2773" y="4956781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014907" y="6397093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338" y="3745563"/>
            <a:ext cx="832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TMD’s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and TMD factorization</a:t>
            </a:r>
          </a:p>
        </p:txBody>
      </p:sp>
    </p:spTree>
    <p:extLst>
      <p:ext uri="{BB962C8B-B14F-4D97-AF65-F5344CB8AC3E}">
        <p14:creationId xmlns:p14="http://schemas.microsoft.com/office/powerpoint/2010/main" val="4609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PHENIX and STAR DO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747" y="965200"/>
            <a:ext cx="3900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PHENIX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(DY):</a:t>
            </a:r>
            <a:endParaRPr lang="en-US" sz="1000" dirty="0">
              <a:solidFill>
                <a:srgbClr val="0000FF"/>
              </a:solidFill>
            </a:endParaRPr>
          </a:p>
          <a:p>
            <a:pPr algn="ctr"/>
            <a:r>
              <a:rPr lang="en-US" dirty="0" smtClean="0"/>
              <a:t>1.2&lt;|y|&lt;2.4</a:t>
            </a:r>
          </a:p>
          <a:p>
            <a:pPr algn="ctr"/>
            <a:r>
              <a:rPr lang="en-US" dirty="0" err="1"/>
              <a:t>Muon-</a:t>
            </a:r>
            <a:r>
              <a:rPr lang="en-US" dirty="0" err="1" smtClean="0"/>
              <a:t>Arms+FVTX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S/B ~ 0.2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6160" y="1076960"/>
            <a:ext cx="189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STAR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(W):</a:t>
            </a:r>
            <a:endParaRPr lang="en-US" sz="1000" dirty="0">
              <a:solidFill>
                <a:srgbClr val="0000FF"/>
              </a:solidFill>
            </a:endParaRPr>
          </a:p>
          <a:p>
            <a:r>
              <a:rPr lang="en-US" dirty="0" smtClean="0"/>
              <a:t>-1.5 &lt; y &lt; 1.5</a:t>
            </a:r>
            <a:endParaRPr lang="en-US" dirty="0"/>
          </a:p>
        </p:txBody>
      </p:sp>
      <p:pic>
        <p:nvPicPr>
          <p:cNvPr id="9" name="Picture 8" descr="anapow_w_min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96" y="1807757"/>
            <a:ext cx="2515870" cy="3431540"/>
          </a:xfrm>
          <a:prstGeom prst="rect">
            <a:avLst/>
          </a:prstGeom>
        </p:spPr>
      </p:pic>
      <p:pic>
        <p:nvPicPr>
          <p:cNvPr id="10" name="Picture 9" descr="anapow_w_min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48" y="1790001"/>
            <a:ext cx="2515870" cy="3431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8480" y="609600"/>
            <a:ext cx="631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Delivered Luminosity: 500pb</a:t>
            </a:r>
            <a:r>
              <a:rPr lang="en-US" baseline="30000" dirty="0" smtClean="0"/>
              <a:t>-1 </a:t>
            </a:r>
            <a:r>
              <a:rPr lang="en-US" dirty="0" smtClean="0"/>
              <a:t>(</a:t>
            </a:r>
            <a:r>
              <a:rPr lang="en-US" dirty="0"/>
              <a:t>~</a:t>
            </a:r>
            <a:r>
              <a:rPr lang="en-US" dirty="0" smtClean="0"/>
              <a:t>6 weeks for Run14+)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3760" y="4257040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 </a:t>
            </a:r>
            <a:r>
              <a:rPr lang="en-US" sz="1000" dirty="0" err="1" smtClean="0"/>
              <a:t>GeV</a:t>
            </a:r>
            <a:r>
              <a:rPr lang="en-US" sz="1000" dirty="0" smtClean="0"/>
              <a:t>&lt;</a:t>
            </a:r>
            <a:r>
              <a:rPr lang="en-US" sz="1000" dirty="0" err="1" smtClean="0"/>
              <a:t>q</a:t>
            </a:r>
            <a:r>
              <a:rPr lang="en-US" sz="1000" baseline="-25000" dirty="0" err="1" smtClean="0"/>
              <a:t>T</a:t>
            </a:r>
            <a:endParaRPr lang="en-US" sz="1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560" y="4277360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 </a:t>
            </a:r>
            <a:r>
              <a:rPr lang="en-US" sz="1000" dirty="0" err="1" smtClean="0"/>
              <a:t>GeV</a:t>
            </a:r>
            <a:r>
              <a:rPr lang="en-US" sz="1000" dirty="0" smtClean="0"/>
              <a:t>&lt;</a:t>
            </a:r>
            <a:r>
              <a:rPr lang="en-US" sz="1000" dirty="0" err="1" smtClean="0"/>
              <a:t>q</a:t>
            </a:r>
            <a:r>
              <a:rPr lang="en-US" sz="1000" baseline="-25000" dirty="0" err="1" smtClean="0"/>
              <a:t>T</a:t>
            </a:r>
            <a:endParaRPr lang="en-US" sz="1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24780" y="5222240"/>
            <a:ext cx="5096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Extremely clean measurement of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err="1" smtClean="0">
                <a:solidFill>
                  <a:srgbClr val="0000FF"/>
                </a:solidFill>
              </a:rPr>
              <a:t>A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(Z0)+/-10%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for &lt;y&gt; ~0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443" y="5953760"/>
            <a:ext cx="733425" cy="42330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720080"/>
            <a:ext cx="6689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Caveat: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potentially large evolution effects on A</a:t>
            </a:r>
            <a:r>
              <a:rPr lang="en-US" baseline="-25000" dirty="0" smtClean="0"/>
              <a:t>N</a:t>
            </a:r>
            <a:r>
              <a:rPr lang="en-US" dirty="0" smtClean="0"/>
              <a:t> for DY, W, Z0 </a:t>
            </a:r>
          </a:p>
          <a:p>
            <a:r>
              <a:rPr lang="en-US" dirty="0" smtClean="0"/>
              <a:t>not yet theoretically full under control and accounted for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760" y="5532120"/>
            <a:ext cx="1590040" cy="13258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8001" y="1899920"/>
            <a:ext cx="3096234" cy="3889172"/>
            <a:chOff x="508001" y="1899920"/>
            <a:chExt cx="3096234" cy="3889172"/>
          </a:xfrm>
        </p:grpSpPr>
        <p:pic>
          <p:nvPicPr>
            <p:cNvPr id="17" name="Picture 16" descr="HighMass80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1" y="1899920"/>
              <a:ext cx="3096234" cy="38891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143760" y="4714240"/>
              <a:ext cx="284480" cy="1625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0240" y="0"/>
            <a:ext cx="9794240" cy="609600"/>
          </a:xfrm>
        </p:spPr>
        <p:txBody>
          <a:bodyPr/>
          <a:lstStyle/>
          <a:p>
            <a:r>
              <a:rPr lang="en-US" sz="2700" dirty="0" smtClean="0"/>
              <a:t>A</a:t>
            </a:r>
            <a:r>
              <a:rPr lang="en-US" sz="2700" baseline="-25000" dirty="0" smtClean="0"/>
              <a:t>N</a:t>
            </a:r>
            <a:r>
              <a:rPr lang="en-US" sz="2700" dirty="0" smtClean="0"/>
              <a:t>: How to get to THE underlying Physics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0300" y="576590"/>
            <a:ext cx="1575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  <a:latin typeface="Comic Sans MS"/>
                <a:cs typeface="Comic Sans MS"/>
              </a:rPr>
              <a:t>SIVERS</a:t>
            </a:r>
            <a:endParaRPr lang="en-US" sz="2800" b="1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329" y="551190"/>
            <a:ext cx="39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Transversity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x Collins</a:t>
            </a:r>
            <a:endParaRPr lang="en-US" sz="28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099810"/>
            <a:ext cx="872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58640" y="835670"/>
            <a:ext cx="22860" cy="219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" y="1991360"/>
            <a:ext cx="374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for jets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latin typeface="Comic Sans MS"/>
                <a:cs typeface="Comic Sans MS"/>
              </a:rPr>
              <a:t>N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</a:rPr>
              <a:t>for </a:t>
            </a:r>
            <a:r>
              <a:rPr lang="en-US" b="1" dirty="0" smtClean="0">
                <a:latin typeface="Comic Sans MS"/>
                <a:cs typeface="Comic Sans MS"/>
              </a:rPr>
              <a:t>direct photons</a:t>
            </a: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 </a:t>
            </a:r>
            <a:r>
              <a:rPr lang="en-US" b="1" dirty="0">
                <a:latin typeface="Comic Sans MS"/>
                <a:cs typeface="Comic Sans MS"/>
              </a:rPr>
              <a:t>for heavy </a:t>
            </a:r>
            <a:r>
              <a:rPr lang="en-US" b="1" dirty="0" err="1">
                <a:latin typeface="Comic Sans MS"/>
                <a:cs typeface="Comic Sans MS"/>
              </a:rPr>
              <a:t>flavour</a:t>
            </a: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>
                <a:latin typeface="Comic Sans MS"/>
                <a:cs typeface="Comic Sans MS"/>
                <a:sym typeface="Wingdings"/>
              </a:rPr>
              <a:t> </a:t>
            </a:r>
            <a:r>
              <a:rPr lang="en-US" b="1" dirty="0" smtClean="0">
                <a:latin typeface="Comic Sans MS"/>
                <a:cs typeface="Comic Sans MS"/>
                <a:sym typeface="Wingdings"/>
              </a:rPr>
              <a:t>gluon</a:t>
            </a:r>
            <a:endParaRPr lang="en-US" b="1" dirty="0" smtClean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880" y="1981200"/>
            <a:ext cx="4557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+/-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azimuthal distribution in jets</a:t>
            </a:r>
          </a:p>
          <a:p>
            <a:pPr>
              <a:buClr>
                <a:srgbClr val="0000FF"/>
              </a:buClr>
            </a:pP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endParaRPr lang="en-US" b="1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Interference fragmentation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45510" y="1546860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>
                <a:latin typeface="Comic Sans MS"/>
                <a:cs typeface="Comic Sans MS"/>
              </a:rPr>
              <a:t>A</a:t>
            </a:r>
            <a:r>
              <a:rPr lang="en-US" b="1" baseline="-25000" dirty="0">
                <a:latin typeface="Comic Sans MS"/>
                <a:cs typeface="Comic Sans MS"/>
              </a:rPr>
              <a:t>N</a:t>
            </a:r>
            <a:r>
              <a:rPr lang="en-US" b="1" dirty="0">
                <a:latin typeface="Comic Sans MS"/>
                <a:cs typeface="Comic Sans MS"/>
              </a:rPr>
              <a:t> for </a:t>
            </a:r>
            <a:r>
              <a:rPr lang="en-US" b="1" dirty="0" smtClean="0">
                <a:latin typeface="Symbol" charset="2"/>
                <a:cs typeface="Symbol" charset="2"/>
              </a:rPr>
              <a:t>p</a:t>
            </a:r>
            <a:r>
              <a:rPr lang="en-US" b="1" baseline="30000" dirty="0" smtClean="0">
                <a:latin typeface="Comic Sans MS"/>
                <a:cs typeface="Comic Sans MS"/>
              </a:rPr>
              <a:t>0</a:t>
            </a:r>
            <a:r>
              <a:rPr lang="en-US" b="1" dirty="0" smtClean="0">
                <a:latin typeface="Comic Sans MS"/>
                <a:cs typeface="Comic Sans MS"/>
              </a:rPr>
              <a:t> and </a:t>
            </a:r>
            <a:r>
              <a:rPr lang="en-US" dirty="0" smtClean="0">
                <a:latin typeface="Comic Sans MS"/>
                <a:cs typeface="Comic Sans MS"/>
              </a:rPr>
              <a:t>eta</a:t>
            </a:r>
            <a:r>
              <a:rPr lang="en-US" b="1" dirty="0" smtClean="0">
                <a:latin typeface="Comic Sans MS"/>
                <a:cs typeface="Comic Sans MS"/>
              </a:rPr>
              <a:t> with increased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coverage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2960" y="1198880"/>
            <a:ext cx="279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dependence of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10000" y="3018790"/>
            <a:ext cx="2523256" cy="3839210"/>
            <a:chOff x="3393440" y="3018790"/>
            <a:chExt cx="2523256" cy="3839210"/>
          </a:xfrm>
        </p:grpSpPr>
        <p:grpSp>
          <p:nvGrpSpPr>
            <p:cNvPr id="9" name="Group 8"/>
            <p:cNvGrpSpPr/>
            <p:nvPr/>
          </p:nvGrpSpPr>
          <p:grpSpPr>
            <a:xfrm>
              <a:off x="3393440" y="3018790"/>
              <a:ext cx="2523256" cy="3839210"/>
              <a:chOff x="-416560" y="972820"/>
              <a:chExt cx="2523256" cy="3839210"/>
            </a:xfrm>
          </p:grpSpPr>
          <p:pic>
            <p:nvPicPr>
              <p:cNvPr id="15" name="Picture 4" descr="2012_Collins_Projections.gif"/>
              <p:cNvPicPr>
                <a:picLocks noChangeAspect="1"/>
              </p:cNvPicPr>
              <p:nvPr/>
            </p:nvPicPr>
            <p:blipFill rotWithShape="1">
              <a:blip r:embed="rId2"/>
              <a:srcRect r="5657"/>
              <a:stretch/>
            </p:blipFill>
            <p:spPr bwMode="auto">
              <a:xfrm>
                <a:off x="-406400" y="2936240"/>
                <a:ext cx="2499360" cy="187579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RESULTS.gif"/>
              <p:cNvPicPr>
                <a:picLocks noChangeAspect="1"/>
              </p:cNvPicPr>
              <p:nvPr/>
            </p:nvPicPr>
            <p:blipFill>
              <a:blip r:embed="rId3"/>
              <a:srcRect r="49246"/>
              <a:stretch>
                <a:fillRect/>
              </a:stretch>
            </p:blipFill>
            <p:spPr bwMode="auto">
              <a:xfrm>
                <a:off x="-416560" y="972820"/>
                <a:ext cx="2523256" cy="2133346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24" descr="STAR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593" y="6332221"/>
              <a:ext cx="576034" cy="27308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339839" y="2966720"/>
            <a:ext cx="2804161" cy="3923666"/>
            <a:chOff x="6268719" y="2966720"/>
            <a:chExt cx="2804161" cy="3923666"/>
          </a:xfrm>
        </p:grpSpPr>
        <p:grpSp>
          <p:nvGrpSpPr>
            <p:cNvPr id="23" name="Group 22"/>
            <p:cNvGrpSpPr/>
            <p:nvPr/>
          </p:nvGrpSpPr>
          <p:grpSpPr>
            <a:xfrm>
              <a:off x="6268719" y="2966720"/>
              <a:ext cx="2804161" cy="3923666"/>
              <a:chOff x="5252719" y="3037840"/>
              <a:chExt cx="2804161" cy="392366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0341" y="5058411"/>
                <a:ext cx="2611755" cy="1903095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5252719" y="3037840"/>
                <a:ext cx="2804161" cy="2072640"/>
                <a:chOff x="4561838" y="4018992"/>
                <a:chExt cx="3716239" cy="2839008"/>
              </a:xfrm>
            </p:grpSpPr>
            <p:pic>
              <p:nvPicPr>
                <p:cNvPr id="18" name="Picture 11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5698" r="4498"/>
                <a:stretch/>
              </p:blipFill>
              <p:spPr bwMode="auto">
                <a:xfrm>
                  <a:off x="4561838" y="4018992"/>
                  <a:ext cx="3716239" cy="2839008"/>
                </a:xfrm>
                <a:prstGeom prst="rect">
                  <a:avLst/>
                </a:prstGeom>
                <a:noFill/>
                <a:ln w="3175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5053809" y="4421682"/>
                  <a:ext cx="2739542" cy="337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solidFill>
                        <a:srgbClr val="0000FF"/>
                      </a:solidFill>
                    </a:rPr>
                    <a:t>TransversityxInterference</a:t>
                  </a:r>
                  <a:r>
                    <a:rPr lang="en-US" sz="1000" dirty="0" smtClean="0">
                      <a:solidFill>
                        <a:srgbClr val="0000FF"/>
                      </a:solidFill>
                    </a:rPr>
                    <a:t> FF</a:t>
                  </a:r>
                  <a:endParaRPr lang="en-US" sz="1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pic>
          <p:nvPicPr>
            <p:cNvPr id="26" name="Picture 25" descr="STAR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33" y="6240781"/>
              <a:ext cx="576034" cy="27308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75261" y="3931920"/>
            <a:ext cx="3089143" cy="2517643"/>
            <a:chOff x="175261" y="3931920"/>
            <a:chExt cx="3089143" cy="2517643"/>
          </a:xfrm>
        </p:grpSpPr>
        <p:grpSp>
          <p:nvGrpSpPr>
            <p:cNvPr id="29" name="Group 28"/>
            <p:cNvGrpSpPr/>
            <p:nvPr/>
          </p:nvGrpSpPr>
          <p:grpSpPr>
            <a:xfrm>
              <a:off x="175261" y="3931920"/>
              <a:ext cx="3089143" cy="2517643"/>
              <a:chOff x="175261" y="3931920"/>
              <a:chExt cx="3089143" cy="2517643"/>
            </a:xfrm>
          </p:grpSpPr>
          <p:pic>
            <p:nvPicPr>
              <p:cNvPr id="24" name="Picture 23" descr="MPC-EX_prompt_photon.pdf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544" r="10705" b="4232"/>
              <a:stretch/>
            </p:blipFill>
            <p:spPr>
              <a:xfrm>
                <a:off x="175261" y="3931920"/>
                <a:ext cx="3089143" cy="2517643"/>
              </a:xfrm>
              <a:prstGeom prst="rect">
                <a:avLst/>
              </a:prstGeom>
            </p:spPr>
          </p:pic>
          <p:pic>
            <p:nvPicPr>
              <p:cNvPr id="27" name="Picture 26" descr="phenix_75_72dpi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4061460"/>
                <a:ext cx="548640" cy="17907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09600" y="5669280"/>
                <a:ext cx="19543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Sivers</a:t>
                </a:r>
                <a:r>
                  <a:rPr lang="en-US" sz="1200" dirty="0" smtClean="0"/>
                  <a:t> models:</a:t>
                </a:r>
              </a:p>
              <a:p>
                <a:r>
                  <a:rPr lang="en-US" sz="1200" dirty="0" smtClean="0"/>
                  <a:t>fits to </a:t>
                </a:r>
                <a:r>
                  <a:rPr lang="en-US" sz="1200" dirty="0" smtClean="0">
                    <a:solidFill>
                      <a:srgbClr val="0000FF"/>
                    </a:solidFill>
                  </a:rPr>
                  <a:t>SI</a:t>
                </a:r>
                <a:r>
                  <a:rPr lang="en-US" sz="1200" dirty="0" smtClean="0"/>
                  <a:t>D</a:t>
                </a:r>
                <a:r>
                  <a:rPr lang="en-US" sz="1200" dirty="0" smtClean="0">
                    <a:solidFill>
                      <a:schemeClr val="bg1">
                        <a:lumMod val="65000"/>
                      </a:schemeClr>
                    </a:solidFill>
                  </a:rPr>
                  <a:t>IS    </a:t>
                </a:r>
                <a:r>
                  <a:rPr lang="en-US" sz="1200" dirty="0" err="1" smtClean="0">
                    <a:solidFill>
                      <a:srgbClr val="FF0000"/>
                    </a:solidFill>
                  </a:rPr>
                  <a:t>pp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-A</a:t>
                </a:r>
                <a:r>
                  <a:rPr lang="en-US" sz="1200" baseline="-25000" dirty="0" smtClean="0">
                    <a:solidFill>
                      <a:srgbClr val="FF0000"/>
                    </a:solidFill>
                  </a:rPr>
                  <a:t>N</a:t>
                </a:r>
                <a:endParaRPr lang="en-US" sz="1200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0560" y="4490720"/>
              <a:ext cx="18133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Direct Photon at 200 </a:t>
              </a:r>
              <a:r>
                <a:rPr lang="en-US" sz="1000" dirty="0" err="1" smtClean="0"/>
                <a:t>GeV</a:t>
              </a:r>
              <a:endParaRPr lang="en-US" sz="1000" dirty="0" smtClean="0"/>
            </a:p>
            <a:p>
              <a:r>
                <a:rPr lang="en-US" sz="1000" dirty="0" smtClean="0"/>
                <a:t>P=60% L=50 pb</a:t>
              </a:r>
              <a:r>
                <a:rPr lang="en-US" sz="1000" baseline="30000" dirty="0" smtClean="0"/>
                <a:t>-1</a:t>
              </a:r>
              <a:endParaRPr lang="en-US" sz="1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4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3413760"/>
            <a:ext cx="8382000" cy="609600"/>
          </a:xfrm>
        </p:spPr>
        <p:txBody>
          <a:bodyPr/>
          <a:lstStyle/>
          <a:p>
            <a:pPr algn="ctr"/>
            <a:r>
              <a:rPr lang="en-US" sz="3600" dirty="0" smtClean="0"/>
              <a:t>ADDITIONAL Material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37546</TotalTime>
  <Words>1845</Words>
  <Application>Microsoft Macintosh PowerPoint</Application>
  <PresentationFormat>On-screen Show (4:3)</PresentationFormat>
  <Paragraphs>419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Blank Presentation</vt:lpstr>
      <vt:lpstr>Equation</vt:lpstr>
      <vt:lpstr>MathType 6.0 Equation</vt:lpstr>
      <vt:lpstr>Document</vt:lpstr>
      <vt:lpstr>Slides For Roy HOLT</vt:lpstr>
      <vt:lpstr>RHIC polarised pp performance</vt:lpstr>
      <vt:lpstr>The Spin Structure of the Proton: DG</vt:lpstr>
      <vt:lpstr>The way to Dq: W Production</vt:lpstr>
      <vt:lpstr>New puzzles in forward physics: large AN at high √s </vt:lpstr>
      <vt:lpstr>HP13: The sign change of the Sivers fct.</vt:lpstr>
      <vt:lpstr>What Can PHENIX and STAR DO</vt:lpstr>
      <vt:lpstr>AN: How to get to THE underlying Physics</vt:lpstr>
      <vt:lpstr>ADDITIONAL Material</vt:lpstr>
      <vt:lpstr>The RHIC SPIN PROGRAM Milestones</vt:lpstr>
      <vt:lpstr>DG: Other Observables</vt:lpstr>
      <vt:lpstr>Current W-Results</vt:lpstr>
      <vt:lpstr>Transverse PHYSICS: What else do we know</vt:lpstr>
      <vt:lpstr>AN: Z0</vt:lpstr>
      <vt:lpstr>PowerPoint Presentation</vt:lpstr>
      <vt:lpstr>From pp to g p/A</vt:lpstr>
      <vt:lpstr>Forward Proton Tagging at STAR/RHIC </vt:lpstr>
      <vt:lpstr>STAR Forward Instrumentation UpGrade</vt:lpstr>
      <vt:lpstr>The sPHENIX forward Upgrade</vt:lpstr>
      <vt:lpstr>What pHe3 can teach us</vt:lpstr>
      <vt:lpstr>Spectator proton from 3He with the current RHIC optics</vt:lpstr>
      <vt:lpstr>Collected Luminosity with longitudinal Polarization</vt:lpstr>
      <vt:lpstr>Collected Luminosity with transverse Polarization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862</cp:revision>
  <cp:lastPrinted>2010-06-10T01:25:59Z</cp:lastPrinted>
  <dcterms:created xsi:type="dcterms:W3CDTF">2011-04-06T15:13:11Z</dcterms:created>
  <dcterms:modified xsi:type="dcterms:W3CDTF">2012-08-30T17:09:43Z</dcterms:modified>
</cp:coreProperties>
</file>