
<file path=[Content_Types].xml><?xml version="1.0" encoding="utf-8"?>
<Types xmlns="http://schemas.openxmlformats.org/package/2006/content-types">
  <Default Extension="xml" ContentType="application/xml"/>
  <Default Extension="wmf" ContentType="image/x-wmf"/>
  <Default Extension="WAV" ContentType="audio/wav"/>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6.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7.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notesSlides/notesSlide10.xml" ContentType="application/vnd.openxmlformats-officedocument.presentationml.notesSlide+xml"/>
  <Override PartName="/ppt/embeddings/oleObject41.bin" ContentType="application/vnd.openxmlformats-officedocument.oleObject"/>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84"/>
  </p:notesMasterIdLst>
  <p:handoutMasterIdLst>
    <p:handoutMasterId r:id="rId85"/>
  </p:handoutMasterIdLst>
  <p:sldIdLst>
    <p:sldId id="567" r:id="rId2"/>
    <p:sldId id="759" r:id="rId3"/>
    <p:sldId id="760" r:id="rId4"/>
    <p:sldId id="771" r:id="rId5"/>
    <p:sldId id="758" r:id="rId6"/>
    <p:sldId id="755" r:id="rId7"/>
    <p:sldId id="716" r:id="rId8"/>
    <p:sldId id="717" r:id="rId9"/>
    <p:sldId id="735" r:id="rId10"/>
    <p:sldId id="770" r:id="rId11"/>
    <p:sldId id="751" r:id="rId12"/>
    <p:sldId id="773" r:id="rId13"/>
    <p:sldId id="762" r:id="rId14"/>
    <p:sldId id="767" r:id="rId15"/>
    <p:sldId id="763" r:id="rId16"/>
    <p:sldId id="764" r:id="rId17"/>
    <p:sldId id="769" r:id="rId18"/>
    <p:sldId id="721" r:id="rId19"/>
    <p:sldId id="671" r:id="rId20"/>
    <p:sldId id="722" r:id="rId21"/>
    <p:sldId id="768" r:id="rId22"/>
    <p:sldId id="612" r:id="rId23"/>
    <p:sldId id="616" r:id="rId24"/>
    <p:sldId id="752" r:id="rId25"/>
    <p:sldId id="724" r:id="rId26"/>
    <p:sldId id="761" r:id="rId27"/>
    <p:sldId id="728" r:id="rId28"/>
    <p:sldId id="729" r:id="rId29"/>
    <p:sldId id="639" r:id="rId30"/>
    <p:sldId id="645" r:id="rId31"/>
    <p:sldId id="646" r:id="rId32"/>
    <p:sldId id="658" r:id="rId33"/>
    <p:sldId id="734" r:id="rId34"/>
    <p:sldId id="736" r:id="rId35"/>
    <p:sldId id="602" r:id="rId36"/>
    <p:sldId id="731" r:id="rId37"/>
    <p:sldId id="686" r:id="rId38"/>
    <p:sldId id="738" r:id="rId39"/>
    <p:sldId id="677" r:id="rId40"/>
    <p:sldId id="688" r:id="rId41"/>
    <p:sldId id="689" r:id="rId42"/>
    <p:sldId id="743" r:id="rId43"/>
    <p:sldId id="697" r:id="rId44"/>
    <p:sldId id="694" r:id="rId45"/>
    <p:sldId id="695" r:id="rId46"/>
    <p:sldId id="745" r:id="rId47"/>
    <p:sldId id="756" r:id="rId48"/>
    <p:sldId id="757" r:id="rId49"/>
    <p:sldId id="746" r:id="rId50"/>
    <p:sldId id="748" r:id="rId51"/>
    <p:sldId id="747" r:id="rId52"/>
    <p:sldId id="749" r:id="rId53"/>
    <p:sldId id="659" r:id="rId54"/>
    <p:sldId id="753" r:id="rId55"/>
    <p:sldId id="772" r:id="rId56"/>
    <p:sldId id="744" r:id="rId57"/>
    <p:sldId id="741" r:id="rId58"/>
    <p:sldId id="742" r:id="rId59"/>
    <p:sldId id="730" r:id="rId60"/>
    <p:sldId id="740" r:id="rId61"/>
    <p:sldId id="732" r:id="rId62"/>
    <p:sldId id="733" r:id="rId63"/>
    <p:sldId id="643" r:id="rId64"/>
    <p:sldId id="638" r:id="rId65"/>
    <p:sldId id="594" r:id="rId66"/>
    <p:sldId id="676" r:id="rId67"/>
    <p:sldId id="672" r:id="rId68"/>
    <p:sldId id="675" r:id="rId69"/>
    <p:sldId id="674" r:id="rId70"/>
    <p:sldId id="723" r:id="rId71"/>
    <p:sldId id="589" r:id="rId72"/>
    <p:sldId id="712" r:id="rId73"/>
    <p:sldId id="713" r:id="rId74"/>
    <p:sldId id="714" r:id="rId75"/>
    <p:sldId id="715" r:id="rId76"/>
    <p:sldId id="701" r:id="rId77"/>
    <p:sldId id="702" r:id="rId78"/>
    <p:sldId id="703" r:id="rId79"/>
    <p:sldId id="704" r:id="rId80"/>
    <p:sldId id="599" r:id="rId81"/>
    <p:sldId id="750" r:id="rId82"/>
    <p:sldId id="774" r:id="rId83"/>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40"/>
    <a:srgbClr val="0080FF"/>
    <a:srgbClr val="B3B3B3"/>
    <a:srgbClr val="CCCCCC"/>
    <a:srgbClr val="FF66FF"/>
    <a:srgbClr val="FF00FF"/>
    <a:srgbClr val="CC66FF"/>
    <a:srgbClr val="00FF00"/>
    <a:srgbClr val="FF6FC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45" autoAdjust="0"/>
    <p:restoredTop sz="98943" autoAdjust="0"/>
  </p:normalViewPr>
  <p:slideViewPr>
    <p:cSldViewPr snapToGrid="0">
      <p:cViewPr>
        <p:scale>
          <a:sx n="120" d="100"/>
          <a:sy n="120" d="100"/>
        </p:scale>
        <p:origin x="-456" y="-80"/>
      </p:cViewPr>
      <p:guideLst>
        <p:guide orient="horz" pos="2873"/>
        <p:guide pos="22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24"/>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8.emf"/><Relationship Id="rId2" Type="http://schemas.openxmlformats.org/officeDocument/2006/relationships/image" Target="../media/image239.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43.emf"/><Relationship Id="rId4" Type="http://schemas.openxmlformats.org/officeDocument/2006/relationships/image" Target="../media/image244.emf"/><Relationship Id="rId5" Type="http://schemas.openxmlformats.org/officeDocument/2006/relationships/image" Target="../media/image245.emf"/><Relationship Id="rId6" Type="http://schemas.openxmlformats.org/officeDocument/2006/relationships/image" Target="../media/image246.emf"/><Relationship Id="rId7" Type="http://schemas.openxmlformats.org/officeDocument/2006/relationships/image" Target="../media/image247.emf"/><Relationship Id="rId1" Type="http://schemas.openxmlformats.org/officeDocument/2006/relationships/image" Target="../media/image241.emf"/><Relationship Id="rId2" Type="http://schemas.openxmlformats.org/officeDocument/2006/relationships/image" Target="../media/image2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0.emf"/><Relationship Id="rId2" Type="http://schemas.openxmlformats.org/officeDocument/2006/relationships/image" Target="../media/image25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85.emf"/><Relationship Id="rId8" Type="http://schemas.openxmlformats.org/officeDocument/2006/relationships/image" Target="../media/image86.emf"/><Relationship Id="rId1" Type="http://schemas.openxmlformats.org/officeDocument/2006/relationships/image" Target="../media/image79.emf"/><Relationship Id="rId2" Type="http://schemas.openxmlformats.org/officeDocument/2006/relationships/image" Target="../media/image8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71.emf"/><Relationship Id="rId4" Type="http://schemas.openxmlformats.org/officeDocument/2006/relationships/image" Target="../media/image272.emf"/><Relationship Id="rId1" Type="http://schemas.openxmlformats.org/officeDocument/2006/relationships/image" Target="../media/image269.emf"/><Relationship Id="rId2" Type="http://schemas.openxmlformats.org/officeDocument/2006/relationships/image" Target="../media/image27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6" Type="http://schemas.openxmlformats.org/officeDocument/2006/relationships/image" Target="../media/image84.emf"/><Relationship Id="rId7" Type="http://schemas.openxmlformats.org/officeDocument/2006/relationships/image" Target="../media/image85.emf"/><Relationship Id="rId8" Type="http://schemas.openxmlformats.org/officeDocument/2006/relationships/image" Target="../media/image86.emf"/><Relationship Id="rId1" Type="http://schemas.openxmlformats.org/officeDocument/2006/relationships/image" Target="../media/image79.emf"/><Relationship Id="rId2"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9.wmf"/><Relationship Id="rId4" Type="http://schemas.openxmlformats.org/officeDocument/2006/relationships/image" Target="../media/image90.wmf"/><Relationship Id="rId1" Type="http://schemas.openxmlformats.org/officeDocument/2006/relationships/image" Target="../media/image87.emf"/><Relationship Id="rId2" Type="http://schemas.openxmlformats.org/officeDocument/2006/relationships/image" Target="../media/image88.e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110.emf"/><Relationship Id="rId12" Type="http://schemas.openxmlformats.org/officeDocument/2006/relationships/image" Target="../media/image111.emf"/><Relationship Id="rId13" Type="http://schemas.openxmlformats.org/officeDocument/2006/relationships/image" Target="../media/image112.emf"/><Relationship Id="rId14" Type="http://schemas.openxmlformats.org/officeDocument/2006/relationships/image" Target="../media/image113.emf"/><Relationship Id="rId1" Type="http://schemas.openxmlformats.org/officeDocument/2006/relationships/image" Target="../media/image100.emf"/><Relationship Id="rId2" Type="http://schemas.openxmlformats.org/officeDocument/2006/relationships/image" Target="../media/image101.emf"/><Relationship Id="rId3" Type="http://schemas.openxmlformats.org/officeDocument/2006/relationships/image" Target="../media/image102.emf"/><Relationship Id="rId4" Type="http://schemas.openxmlformats.org/officeDocument/2006/relationships/image" Target="../media/image103.emf"/><Relationship Id="rId5" Type="http://schemas.openxmlformats.org/officeDocument/2006/relationships/image" Target="../media/image104.emf"/><Relationship Id="rId6" Type="http://schemas.openxmlformats.org/officeDocument/2006/relationships/image" Target="../media/image105.emf"/><Relationship Id="rId7" Type="http://schemas.openxmlformats.org/officeDocument/2006/relationships/image" Target="../media/image106.emf"/><Relationship Id="rId8" Type="http://schemas.openxmlformats.org/officeDocument/2006/relationships/image" Target="../media/image107.emf"/><Relationship Id="rId9" Type="http://schemas.openxmlformats.org/officeDocument/2006/relationships/image" Target="../media/image108.emf"/><Relationship Id="rId10" Type="http://schemas.openxmlformats.org/officeDocument/2006/relationships/image" Target="../media/image10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148.emf"/><Relationship Id="rId1" Type="http://schemas.openxmlformats.org/officeDocument/2006/relationships/image" Target="../media/image145.emf"/><Relationship Id="rId2" Type="http://schemas.openxmlformats.org/officeDocument/2006/relationships/image" Target="../media/image1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7.emf"/><Relationship Id="rId2" Type="http://schemas.openxmlformats.org/officeDocument/2006/relationships/image" Target="../media/image158.emf"/><Relationship Id="rId3" Type="http://schemas.openxmlformats.org/officeDocument/2006/relationships/image" Target="../media/image1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7.emf"/><Relationship Id="rId2" Type="http://schemas.openxmlformats.org/officeDocument/2006/relationships/image" Target="../media/image1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7/30/12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6CFD47D-414B-2447-AB5E-11017FA88DA0}" type="slidenum">
              <a:rPr lang="en-US">
                <a:latin typeface="Times" pitchFamily="-110" charset="0"/>
                <a:ea typeface="ＭＳ Ｐゴシック" pitchFamily="-110" charset="-128"/>
                <a:cs typeface="ＭＳ Ｐゴシック" pitchFamily="-110" charset="-128"/>
              </a:rPr>
              <a:pPr/>
              <a:t>2</a:t>
            </a:fld>
            <a:endParaRPr lang="en-US">
              <a:latin typeface="Times" pitchFamily="-110" charset="0"/>
              <a:ea typeface="ＭＳ Ｐゴシック" pitchFamily="-110" charset="-128"/>
              <a:cs typeface="ＭＳ Ｐゴシック" pitchFamily="-110" charset="-128"/>
            </a:endParaRPr>
          </a:p>
        </p:txBody>
      </p:sp>
      <p:sp>
        <p:nvSpPr>
          <p:cNvPr id="20483"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20484"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86493" tIns="43247" rIns="86493" bIns="43247"/>
          <a:lstStyle/>
          <a:p>
            <a:endParaRPr lang="en-US">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400" dirty="0">
                <a:latin typeface="Lucida Grande" pitchFamily="-109" charset="0"/>
                <a:ea typeface="Lucida Grande" pitchFamily="-109" charset="0"/>
                <a:cs typeface="Lucida Grande" pitchFamily="-109" charset="0"/>
                <a:sym typeface="Lucida Grande" pitchFamily="-109" charset="0"/>
              </a:rPr>
              <a:t>Example here is DIS in vacuum</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Propagating quark is colored, thus emits gluons. “Free.” “Lifetime of </a:t>
            </a:r>
            <a:r>
              <a:rPr lang="en-US" sz="2400" dirty="0" err="1">
                <a:latin typeface="Lucida Grande" pitchFamily="-109" charset="0"/>
                <a:ea typeface="Lucida Grande" pitchFamily="-109" charset="0"/>
                <a:cs typeface="Lucida Grande" pitchFamily="-109" charset="0"/>
                <a:sym typeface="Lucida Grande" pitchFamily="-109" charset="0"/>
              </a:rPr>
              <a:t>deconfined</a:t>
            </a:r>
            <a:r>
              <a:rPr lang="en-US" sz="2400" dirty="0">
                <a:latin typeface="Lucida Grande" pitchFamily="-109" charset="0"/>
                <a:ea typeface="Lucida Grande" pitchFamily="-109" charset="0"/>
                <a:cs typeface="Lucida Grande" pitchFamily="-109" charset="0"/>
                <a:sym typeface="Lucida Grande" pitchFamily="-109" charset="0"/>
              </a:rPr>
              <a:t> quark.” Universal for light quarks?</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Dipole is a color singlet object, thus no gluon emission. “</a:t>
            </a:r>
            <a:r>
              <a:rPr lang="en-US" sz="2400" dirty="0" err="1">
                <a:latin typeface="Lucida Grande" pitchFamily="-109" charset="0"/>
                <a:ea typeface="Lucida Grande" pitchFamily="-109" charset="0"/>
                <a:cs typeface="Lucida Grande" pitchFamily="-109" charset="0"/>
                <a:sym typeface="Lucida Grande" pitchFamily="-109" charset="0"/>
              </a:rPr>
              <a:t>Prehadron</a:t>
            </a:r>
            <a:r>
              <a:rPr lang="en-US" sz="2400" dirty="0">
                <a:latin typeface="Lucida Grande" pitchFamily="-109" charset="0"/>
                <a:ea typeface="Lucida Grande" pitchFamily="-109" charset="0"/>
                <a:cs typeface="Lucida Grande" pitchFamily="-109" charset="0"/>
                <a:sym typeface="Lucida Grande" pitchFamily="-109" charset="0"/>
              </a:rPr>
              <a:t>.” Formation time depends on hadron formed.</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Heuristic arguments and models: Formation time is longer, ~ 1 order of magnitude for </a:t>
            </a:r>
            <a:r>
              <a:rPr lang="en-US" sz="2400" dirty="0" err="1">
                <a:latin typeface="Lucida Grande" pitchFamily="-109" charset="0"/>
                <a:ea typeface="Lucida Grande" pitchFamily="-109" charset="0"/>
                <a:cs typeface="Lucida Grande" pitchFamily="-109" charset="0"/>
                <a:sym typeface="Lucida Grande" pitchFamily="-109" charset="0"/>
              </a:rPr>
              <a:t>pions</a:t>
            </a:r>
            <a:r>
              <a:rPr lang="en-US" sz="2400" dirty="0">
                <a:latin typeface="Lucida Grande" pitchFamily="-109" charset="0"/>
                <a:ea typeface="Lucida Grande" pitchFamily="-109" charset="0"/>
                <a:cs typeface="Lucida Grande" pitchFamily="-109" charset="0"/>
                <a:sym typeface="Lucida Grande" pitchFamily="-109" charset="0"/>
              </a:rPr>
              <a:t>.</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One of the goals of the studies I will be describing is to directly measure these two time parameters. Another is to understand the detailed mechanisms of how the hadron gets formed. The method of determining these quantities consists of studying this process embedded in a nuclear medium of well-known properties such as size and density. </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Make point here - whole process is hadronization? or make that point later?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returned to developing cost</a:t>
            </a:r>
            <a:r>
              <a:rPr lang="en-US" baseline="0" dirty="0" smtClean="0"/>
              <a:t> effective and ECO-friendly eRHIC option with ERL located in the existing RHIC tunnel. We plan to install all magnets for 6 passes and 30 GeV from the start and then build up SRF linac from 1 GeV to 5 GeV per pass.</a:t>
            </a:r>
          </a:p>
          <a:p>
            <a:r>
              <a:rPr lang="en-US" baseline="0" dirty="0" smtClean="0"/>
              <a:t>In this case electrons will pass through the detector halls in the way to the top energy, will collide in up to 3 IRs. Then they will be decelerated to the injection energy and damped.</a:t>
            </a:r>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55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Monaco" charset="0"/>
                <a:cs typeface="Monaco" charset="0"/>
                <a:sym typeface="Monaco" charset="0"/>
              </a:rPr>
              <a:t>\begin{eqnarray*}\sigma_r =  \left( \frac{d^2 \sigma}{dx dQ^2}\right)\ \frac{x Q^4}{2 \pi \alpha^2 [1 + (1-y)^2]}</a:t>
            </a:r>
          </a:p>
          <a:p>
            <a:r>
              <a:rPr lang="en-US">
                <a:latin typeface="Monaco" charset="0"/>
                <a:cs typeface="Monaco" charset="0"/>
                <a:sym typeface="Monaco" charset="0"/>
              </a:rPr>
              <a:t>     &amp;=&amp;  F_2(x, Q^2) - \frac{y^2}{\color{red}{1+(1-y)^2}} F_L(x, Q^2) \\</a:t>
            </a:r>
          </a:p>
          <a:p>
            <a:r>
              <a:rPr lang="en-US">
                <a:latin typeface="Monaco" charset="0"/>
                <a:cs typeface="Monaco" charset="0"/>
                <a:sym typeface="Monaco" charset="0"/>
              </a:rPr>
              <a:t> {}  &amp;=&amp; F_2(x, Q^2) - \frac{y^2}{{\color{red}Y^+}} \ F_L(x, Q^2) \\\end{eqnarray*}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400">
                <a:solidFill>
                  <a:srgbClr val="000000"/>
                </a:solidFill>
                <a:latin typeface="Gill Sans" charset="0"/>
                <a:cs typeface="Gill Sans" charset="0"/>
                <a:sym typeface="Gill Sans" charset="0"/>
              </a:rPr>
              <a:t>Lowest value of x and Q</a:t>
            </a:r>
            <a:r>
              <a:rPr lang="en-US" sz="1600">
                <a:solidFill>
                  <a:srgbClr val="000000"/>
                </a:solidFill>
                <a:latin typeface="Gill Sans" charset="0"/>
                <a:cs typeface="Gill Sans" charset="0"/>
                <a:sym typeface="Gill Sans" charset="0"/>
              </a:rPr>
              <a:t>2 </a:t>
            </a:r>
            <a:r>
              <a:rPr lang="en-US" sz="2400">
                <a:solidFill>
                  <a:srgbClr val="000000"/>
                </a:solidFill>
                <a:latin typeface="Gill Sans" charset="0"/>
                <a:cs typeface="Gill Sans" charset="0"/>
                <a:sym typeface="Gill Sans" charset="0"/>
              </a:rPr>
              <a:t>:</a:t>
            </a:r>
          </a:p>
          <a:p>
            <a:r>
              <a:rPr lang="en-US" sz="2400">
                <a:solidFill>
                  <a:srgbClr val="000000"/>
                </a:solidFill>
                <a:latin typeface="Gill Sans" charset="0"/>
                <a:cs typeface="Gill Sans" charset="0"/>
                <a:sym typeface="Gill Sans" charset="0"/>
              </a:rPr>
              <a:t>y y</a:t>
            </a:r>
            <a:r>
              <a:rPr lang="en-US" sz="1600">
                <a:solidFill>
                  <a:srgbClr val="000000"/>
                </a:solidFill>
                <a:latin typeface="Gill Sans" charset="0"/>
                <a:cs typeface="Gill Sans" charset="0"/>
                <a:sym typeface="Gill Sans" charset="0"/>
              </a:rPr>
              <a:t>2</a:t>
            </a:r>
            <a:r>
              <a:rPr lang="en-US" sz="2400">
                <a:solidFill>
                  <a:srgbClr val="000000"/>
                </a:solidFill>
                <a:latin typeface="Gill Sans" charset="0"/>
                <a:cs typeface="Gill Sans" charset="0"/>
                <a:sym typeface="Gill Sans" charset="0"/>
              </a:rPr>
              <a:t>/Y</a:t>
            </a:r>
            <a:r>
              <a:rPr lang="en-US" sz="1600">
                <a:solidFill>
                  <a:srgbClr val="000000"/>
                </a:solidFill>
                <a:latin typeface="Gill Sans" charset="0"/>
                <a:cs typeface="Gill Sans" charset="0"/>
                <a:sym typeface="Gill Sans" charset="0"/>
              </a:rPr>
              <a:t>+ </a:t>
            </a:r>
            <a:r>
              <a:rPr lang="en-US" sz="2400">
                <a:solidFill>
                  <a:srgbClr val="000000"/>
                </a:solidFill>
                <a:latin typeface="Gill Sans" charset="0"/>
                <a:cs typeface="Gill Sans" charset="0"/>
                <a:sym typeface="Gill Sans" charset="0"/>
              </a:rPr>
              <a:t>proton p</a:t>
            </a:r>
          </a:p>
          <a:p>
            <a:r>
              <a:rPr lang="en-US" sz="2400">
                <a:solidFill>
                  <a:srgbClr val="000000"/>
                </a:solidFill>
                <a:latin typeface="Gill Sans" charset="0"/>
                <a:cs typeface="Gill Sans" charset="0"/>
                <a:sym typeface="Gill Sans" charset="0"/>
              </a:rPr>
              <a:t>0.7 0.44 100</a:t>
            </a:r>
          </a:p>
          <a:p>
            <a:r>
              <a:rPr lang="en-US" sz="2400">
                <a:solidFill>
                  <a:srgbClr val="000000"/>
                </a:solidFill>
                <a:latin typeface="Gill Sans" charset="0"/>
                <a:cs typeface="Gill Sans" charset="0"/>
                <a:sym typeface="Gill Sans" charset="0"/>
              </a:rPr>
              <a:t>0.54 0.24 130</a:t>
            </a:r>
          </a:p>
          <a:p>
            <a:r>
              <a:rPr lang="en-US" sz="2400">
                <a:solidFill>
                  <a:srgbClr val="000000"/>
                </a:solidFill>
                <a:latin typeface="Gill Sans" charset="0"/>
                <a:cs typeface="Gill Sans" charset="0"/>
                <a:sym typeface="Gill Sans" charset="0"/>
              </a:rPr>
              <a:t>0.28 0.28 250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CF406EA-6EE6-0A4F-BA30-06C99E6AE658}" type="slidenum">
              <a:rPr lang="it-IT">
                <a:latin typeface="Times New Roman" pitchFamily="-65" charset="0"/>
              </a:rPr>
              <a:pPr/>
              <a:t>65</a:t>
            </a:fld>
            <a:endParaRPr lang="it-IT">
              <a:latin typeface="Times New Roman" pitchFamily="-65"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8CB34E0-A489-6242-80F2-490B64A0DF1A}" type="slidenum">
              <a:rPr lang="en-US">
                <a:latin typeface="Times New Roman" pitchFamily="-107" charset="0"/>
                <a:ea typeface="ＭＳ Ｐゴシック" pitchFamily="-107" charset="-128"/>
                <a:cs typeface="ＭＳ Ｐゴシック" pitchFamily="-107" charset="-128"/>
              </a:rPr>
              <a:pPr/>
              <a:t>3</a:t>
            </a:fld>
            <a:endParaRPr lang="en-US">
              <a:latin typeface="Times New Roman" pitchFamily="-107" charset="0"/>
              <a:ea typeface="ＭＳ Ｐゴシック" pitchFamily="-107" charset="-128"/>
              <a:cs typeface="ＭＳ Ｐゴシック" pitchFamily="-107" charset="-128"/>
            </a:endParaRPr>
          </a:p>
        </p:txBody>
      </p:sp>
      <p:sp>
        <p:nvSpPr>
          <p:cNvPr id="17411" name="Rectangle 2"/>
          <p:cNvSpPr>
            <a:spLocks noGrp="1" noRot="1" noChangeAspect="1" noChangeArrowheads="1" noTextEdit="1"/>
          </p:cNvSpPr>
          <p:nvPr>
            <p:ph type="sldImg"/>
          </p:nvPr>
        </p:nvSpPr>
        <p:spPr>
          <a:xfrm>
            <a:off x="1147763" y="685800"/>
            <a:ext cx="4572000" cy="3429000"/>
          </a:xfrm>
          <a:ln/>
        </p:spPr>
      </p:sp>
      <p:sp>
        <p:nvSpPr>
          <p:cNvPr id="17412" name="Rectangle 3"/>
          <p:cNvSpPr>
            <a:spLocks noGrp="1" noChangeArrowheads="1"/>
          </p:cNvSpPr>
          <p:nvPr>
            <p:ph type="body" idx="1"/>
          </p:nvPr>
        </p:nvSpPr>
        <p:spPr>
          <a:xfrm>
            <a:off x="914815" y="4344966"/>
            <a:ext cx="5028370" cy="4113234"/>
          </a:xfrm>
          <a:noFill/>
          <a:ln/>
        </p:spPr>
        <p:txBody>
          <a:bodyPr lIns="91415" tIns="45709" rIns="91415" bIns="45709"/>
          <a:lstStyle/>
          <a:p>
            <a:pPr eaLnBrk="1" hangingPunct="1"/>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returned to developing cost</a:t>
            </a:r>
            <a:r>
              <a:rPr lang="en-US" baseline="0" dirty="0" smtClean="0"/>
              <a:t> effective and ECO-friendly eRHIC option with ERL located in the existing RHIC tunnel. We plan to install all magnets for 6 passes and 30 GeV from the start and then build up SRF linac from 1 GeV to 5 GeV per pass.</a:t>
            </a:r>
          </a:p>
          <a:p>
            <a:r>
              <a:rPr lang="en-US" baseline="0" dirty="0" smtClean="0"/>
              <a:t>In this case electrons will pass through the detector halls in the way to the top energy, will collide in up to 3 IRs. Then they will be decelerated to the injection energy and damped.</a:t>
            </a:r>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9</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DB63C-29D2-D94E-B818-A89F9654C1E1}" type="slidenum">
              <a:rPr lang="it-IT"/>
              <a:pPr/>
              <a:t>14</a:t>
            </a:fld>
            <a:endParaRPr lang="it-IT"/>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223FD42-7A30-B641-823E-3445C1E1B930}" type="slidenum">
              <a:rPr lang="it-IT">
                <a:latin typeface="Times New Roman" pitchFamily="-65" charset="0"/>
              </a:rPr>
              <a:pPr/>
              <a:t>21</a:t>
            </a:fld>
            <a:endParaRPr lang="it-IT">
              <a:latin typeface="Times New Roman" pitchFamily="-65"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latin typeface="Times New Roman" pitchFamily="-65" charset="0"/>
                <a:ea typeface="ＭＳ Ｐゴシック" pitchFamily="-65" charset="-128"/>
                <a:cs typeface="ＭＳ Ｐゴシック" pitchFamily="-65" charset="-128"/>
              </a:rPr>
              <a:t>AHLT: Ahmad, Honkanen, Liuti, Taneja PRD75(2007)</a:t>
            </a:r>
            <a:endParaRPr lang="it-IT">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Shanghai  July 2012</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47417"/>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b="1">
                <a:solidFill>
                  <a:srgbClr val="008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a:solidFill>
                  <a:srgbClr val="008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741069" y="6483346"/>
            <a:ext cx="3835398"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200" b="1">
                <a:solidFill>
                  <a:srgbClr val="0080FF"/>
                </a:solidFill>
                <a:latin typeface="Comic Sans MS"/>
                <a:cs typeface="Comic Sans MS"/>
              </a:defRPr>
            </a:lvl1pPr>
          </a:lstStyle>
          <a:p>
            <a:r>
              <a:rPr lang="cs-CZ" smtClean="0"/>
              <a:t>Shanghai  July 2012</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49.gif"/><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emf"/><Relationship Id="rId8" Type="http://schemas.openxmlformats.org/officeDocument/2006/relationships/image" Target="../media/image46.emf"/><Relationship Id="rId9" Type="http://schemas.openxmlformats.org/officeDocument/2006/relationships/image" Target="../media/image47.emf"/><Relationship Id="rId10" Type="http://schemas.openxmlformats.org/officeDocument/2006/relationships/image" Target="../media/image48.gif"/></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emf"/><Relationship Id="rId7" Type="http://schemas.openxmlformats.org/officeDocument/2006/relationships/image" Target="../media/image59.jpeg"/><Relationship Id="rId8" Type="http://schemas.openxmlformats.org/officeDocument/2006/relationships/image" Target="../media/image60.jpe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2.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83.emf"/><Relationship Id="rId13" Type="http://schemas.openxmlformats.org/officeDocument/2006/relationships/oleObject" Target="../embeddings/oleObject8.bin"/><Relationship Id="rId14" Type="http://schemas.openxmlformats.org/officeDocument/2006/relationships/image" Target="../media/image84.emf"/><Relationship Id="rId15" Type="http://schemas.openxmlformats.org/officeDocument/2006/relationships/oleObject" Target="../embeddings/oleObject9.bin"/><Relationship Id="rId16" Type="http://schemas.openxmlformats.org/officeDocument/2006/relationships/image" Target="../media/image85.emf"/><Relationship Id="rId17" Type="http://schemas.openxmlformats.org/officeDocument/2006/relationships/oleObject" Target="../embeddings/oleObject10.bin"/><Relationship Id="rId18" Type="http://schemas.openxmlformats.org/officeDocument/2006/relationships/image" Target="../media/image86.emf"/><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oleObject" Target="../embeddings/oleObject3.bin"/><Relationship Id="rId4" Type="http://schemas.openxmlformats.org/officeDocument/2006/relationships/image" Target="../media/image79.emf"/><Relationship Id="rId5" Type="http://schemas.openxmlformats.org/officeDocument/2006/relationships/oleObject" Target="../embeddings/oleObject4.bin"/><Relationship Id="rId6" Type="http://schemas.openxmlformats.org/officeDocument/2006/relationships/image" Target="../media/image80.emf"/><Relationship Id="rId7" Type="http://schemas.openxmlformats.org/officeDocument/2006/relationships/oleObject" Target="../embeddings/oleObject5.bin"/><Relationship Id="rId8" Type="http://schemas.openxmlformats.org/officeDocument/2006/relationships/image" Target="../media/image81.emf"/><Relationship Id="rId9" Type="http://schemas.openxmlformats.org/officeDocument/2006/relationships/oleObject" Target="../embeddings/oleObject6.bin"/><Relationship Id="rId10" Type="http://schemas.openxmlformats.org/officeDocument/2006/relationships/image" Target="../media/image82.emf"/></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90.wmf"/><Relationship Id="rId13" Type="http://schemas.openxmlformats.org/officeDocument/2006/relationships/image" Target="../media/image92.emf"/><Relationship Id="rId1" Type="http://schemas.openxmlformats.org/officeDocument/2006/relationships/vmlDrawing" Target="../drawings/vmlDrawing3.vml"/><Relationship Id="rId2" Type="http://schemas.openxmlformats.org/officeDocument/2006/relationships/slideLayout" Target="../slideLayouts/slideLayout5.xml"/><Relationship Id="rId3" Type="http://schemas.openxmlformats.org/officeDocument/2006/relationships/notesSlide" Target="../notesSlides/notesSlide6.xml"/><Relationship Id="rId4" Type="http://schemas.openxmlformats.org/officeDocument/2006/relationships/image" Target="../media/image91.png"/><Relationship Id="rId5" Type="http://schemas.openxmlformats.org/officeDocument/2006/relationships/oleObject" Target="../embeddings/oleObject11.bin"/><Relationship Id="rId6" Type="http://schemas.openxmlformats.org/officeDocument/2006/relationships/image" Target="../media/image87.emf"/><Relationship Id="rId7" Type="http://schemas.openxmlformats.org/officeDocument/2006/relationships/oleObject" Target="../embeddings/oleObject12.bin"/><Relationship Id="rId8" Type="http://schemas.openxmlformats.org/officeDocument/2006/relationships/image" Target="../media/image88.emf"/><Relationship Id="rId9" Type="http://schemas.openxmlformats.org/officeDocument/2006/relationships/oleObject" Target="../embeddings/oleObject13.bin"/><Relationship Id="rId10" Type="http://schemas.openxmlformats.org/officeDocument/2006/relationships/image" Target="../media/image89.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3.png"/><Relationship Id="rId3"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emf"/><Relationship Id="rId6" Type="http://schemas.openxmlformats.org/officeDocument/2006/relationships/image" Target="../media/image99.jpeg"/><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emf"/><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20" Type="http://schemas.openxmlformats.org/officeDocument/2006/relationships/oleObject" Target="../embeddings/oleObject22.bin"/><Relationship Id="rId21" Type="http://schemas.openxmlformats.org/officeDocument/2006/relationships/image" Target="../media/image107.emf"/><Relationship Id="rId22" Type="http://schemas.openxmlformats.org/officeDocument/2006/relationships/oleObject" Target="../embeddings/oleObject23.bin"/><Relationship Id="rId23" Type="http://schemas.openxmlformats.org/officeDocument/2006/relationships/image" Target="../media/image108.emf"/><Relationship Id="rId24" Type="http://schemas.openxmlformats.org/officeDocument/2006/relationships/oleObject" Target="../embeddings/oleObject24.bin"/><Relationship Id="rId25" Type="http://schemas.openxmlformats.org/officeDocument/2006/relationships/image" Target="../media/image109.emf"/><Relationship Id="rId26" Type="http://schemas.openxmlformats.org/officeDocument/2006/relationships/oleObject" Target="../embeddings/oleObject25.bin"/><Relationship Id="rId27" Type="http://schemas.openxmlformats.org/officeDocument/2006/relationships/image" Target="../media/image110.emf"/><Relationship Id="rId28" Type="http://schemas.openxmlformats.org/officeDocument/2006/relationships/oleObject" Target="../embeddings/oleObject26.bin"/><Relationship Id="rId29" Type="http://schemas.openxmlformats.org/officeDocument/2006/relationships/image" Target="../media/image111.emf"/><Relationship Id="rId1" Type="http://schemas.openxmlformats.org/officeDocument/2006/relationships/vmlDrawing" Target="../drawings/vmlDrawing4.vml"/><Relationship Id="rId2" Type="http://schemas.openxmlformats.org/officeDocument/2006/relationships/slideLayout" Target="../slideLayouts/slideLayout5.xml"/><Relationship Id="rId3" Type="http://schemas.openxmlformats.org/officeDocument/2006/relationships/oleObject" Target="../embeddings/oleObject15.bin"/><Relationship Id="rId4" Type="http://schemas.openxmlformats.org/officeDocument/2006/relationships/image" Target="../media/image100.emf"/><Relationship Id="rId5" Type="http://schemas.openxmlformats.org/officeDocument/2006/relationships/oleObject" Target="../embeddings/oleObject16.bin"/><Relationship Id="rId30" Type="http://schemas.openxmlformats.org/officeDocument/2006/relationships/oleObject" Target="../embeddings/oleObject27.bin"/><Relationship Id="rId31" Type="http://schemas.openxmlformats.org/officeDocument/2006/relationships/image" Target="../media/image112.emf"/><Relationship Id="rId32" Type="http://schemas.openxmlformats.org/officeDocument/2006/relationships/oleObject" Target="../embeddings/oleObject28.bin"/><Relationship Id="rId9" Type="http://schemas.openxmlformats.org/officeDocument/2006/relationships/oleObject" Target="../embeddings/oleObject18.bin"/><Relationship Id="rId6" Type="http://schemas.openxmlformats.org/officeDocument/2006/relationships/image" Target="../media/image101.emf"/><Relationship Id="rId7" Type="http://schemas.openxmlformats.org/officeDocument/2006/relationships/oleObject" Target="../embeddings/oleObject17.bin"/><Relationship Id="rId8" Type="http://schemas.openxmlformats.org/officeDocument/2006/relationships/image" Target="../media/image102.emf"/><Relationship Id="rId33" Type="http://schemas.openxmlformats.org/officeDocument/2006/relationships/image" Target="../media/image113.emf"/><Relationship Id="rId10" Type="http://schemas.openxmlformats.org/officeDocument/2006/relationships/image" Target="../media/image103.emf"/><Relationship Id="rId11" Type="http://schemas.openxmlformats.org/officeDocument/2006/relationships/oleObject" Target="../embeddings/oleObject19.bin"/><Relationship Id="rId12" Type="http://schemas.openxmlformats.org/officeDocument/2006/relationships/image" Target="../media/image104.emf"/><Relationship Id="rId13" Type="http://schemas.openxmlformats.org/officeDocument/2006/relationships/image" Target="../media/image114.png"/><Relationship Id="rId14" Type="http://schemas.openxmlformats.org/officeDocument/2006/relationships/image" Target="../media/image115.png"/><Relationship Id="rId15" Type="http://schemas.openxmlformats.org/officeDocument/2006/relationships/image" Target="../media/image116.png"/><Relationship Id="rId16" Type="http://schemas.openxmlformats.org/officeDocument/2006/relationships/oleObject" Target="../embeddings/oleObject20.bin"/><Relationship Id="rId17" Type="http://schemas.openxmlformats.org/officeDocument/2006/relationships/image" Target="../media/image105.emf"/><Relationship Id="rId18" Type="http://schemas.openxmlformats.org/officeDocument/2006/relationships/oleObject" Target="../embeddings/oleObject21.bin"/><Relationship Id="rId19" Type="http://schemas.openxmlformats.org/officeDocument/2006/relationships/image" Target="../media/image10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18.emf"/><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emf"/><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24.png"/><Relationship Id="rId5" Type="http://schemas.openxmlformats.org/officeDocument/2006/relationships/oleObject" Target="../embeddings/oleObject30.bin"/><Relationship Id="rId6" Type="http://schemas.openxmlformats.org/officeDocument/2006/relationships/image" Target="../media/image123.emf"/><Relationship Id="rId7" Type="http://schemas.openxmlformats.org/officeDocument/2006/relationships/image" Target="../media/image125.emf"/><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6.emf"/></Relationships>
</file>

<file path=ppt/slides/_rels/slide23.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6" Type="http://schemas.openxmlformats.org/officeDocument/2006/relationships/image" Target="../media/image131.emf"/><Relationship Id="rId7" Type="http://schemas.openxmlformats.org/officeDocument/2006/relationships/image" Target="../media/image132.emf"/><Relationship Id="rId1" Type="http://schemas.openxmlformats.org/officeDocument/2006/relationships/slideLayout" Target="../slideLayouts/slideLayout5.xml"/><Relationship Id="rId2" Type="http://schemas.openxmlformats.org/officeDocument/2006/relationships/image" Target="../media/image127.emf"/></Relationships>
</file>

<file path=ppt/slides/_rels/slide24.x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5" Type="http://schemas.openxmlformats.org/officeDocument/2006/relationships/image" Target="../media/image136.emf"/><Relationship Id="rId1" Type="http://schemas.openxmlformats.org/officeDocument/2006/relationships/slideLayout" Target="../slideLayouts/slideLayout5.xml"/><Relationship Id="rId2" Type="http://schemas.openxmlformats.org/officeDocument/2006/relationships/image" Target="../media/image1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7.jpg"/><Relationship Id="rId3" Type="http://schemas.openxmlformats.org/officeDocument/2006/relationships/image" Target="../media/image138.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emf"/><Relationship Id="rId7" Type="http://schemas.openxmlformats.org/officeDocument/2006/relationships/image" Target="../media/image143.png"/><Relationship Id="rId8" Type="http://schemas.openxmlformats.org/officeDocument/2006/relationships/image" Target="../media/image144.png"/><Relationship Id="rId1" Type="http://schemas.openxmlformats.org/officeDocument/2006/relationships/slideLayout" Target="../slideLayouts/slideLayout5.xml"/><Relationship Id="rId2" Type="http://schemas.openxmlformats.org/officeDocument/2006/relationships/image" Target="../media/image139.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45.emf"/><Relationship Id="rId5" Type="http://schemas.openxmlformats.org/officeDocument/2006/relationships/oleObject" Target="../embeddings/oleObject32.bin"/><Relationship Id="rId6" Type="http://schemas.openxmlformats.org/officeDocument/2006/relationships/image" Target="../media/image146.emf"/><Relationship Id="rId7" Type="http://schemas.openxmlformats.org/officeDocument/2006/relationships/oleObject" Target="../embeddings/oleObject33.bin"/><Relationship Id="rId8" Type="http://schemas.openxmlformats.org/officeDocument/2006/relationships/image" Target="../media/image147.emf"/><Relationship Id="rId9" Type="http://schemas.openxmlformats.org/officeDocument/2006/relationships/oleObject" Target="../embeddings/oleObject34.bin"/><Relationship Id="rId10" Type="http://schemas.openxmlformats.org/officeDocument/2006/relationships/image" Target="../media/image148.emf"/><Relationship Id="rId1" Type="http://schemas.openxmlformats.org/officeDocument/2006/relationships/vmlDrawing" Target="../drawings/vmlDrawing7.vml"/><Relationship Id="rId2"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9.emf"/></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5.xml"/><Relationship Id="rId2" Type="http://schemas.openxmlformats.org/officeDocument/2006/relationships/image" Target="../media/image1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53.emf"/><Relationship Id="rId5" Type="http://schemas.openxmlformats.org/officeDocument/2006/relationships/image" Target="../media/image154.emf"/><Relationship Id="rId6" Type="http://schemas.openxmlformats.org/officeDocument/2006/relationships/image" Target="../media/image155.png"/><Relationship Id="rId1" Type="http://schemas.openxmlformats.org/officeDocument/2006/relationships/slideLayout" Target="../slideLayouts/slideLayout5.xml"/><Relationship Id="rId2" Type="http://schemas.openxmlformats.org/officeDocument/2006/relationships/image" Target="../media/image1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s>
</file>

<file path=ppt/slides/_rels/slide32.xml.rels><?xml version="1.0" encoding="UTF-8" standalone="yes"?>
<Relationships xmlns="http://schemas.openxmlformats.org/package/2006/relationships"><Relationship Id="rId3" Type="http://schemas.openxmlformats.org/officeDocument/2006/relationships/image" Target="../media/image160.emf"/><Relationship Id="rId4" Type="http://schemas.openxmlformats.org/officeDocument/2006/relationships/oleObject" Target="../embeddings/oleObject35.bin"/><Relationship Id="rId5" Type="http://schemas.openxmlformats.org/officeDocument/2006/relationships/image" Target="../media/image157.emf"/><Relationship Id="rId6" Type="http://schemas.openxmlformats.org/officeDocument/2006/relationships/oleObject" Target="../embeddings/oleObject36.bin"/><Relationship Id="rId7" Type="http://schemas.openxmlformats.org/officeDocument/2006/relationships/image" Target="../media/image158.emf"/><Relationship Id="rId8" Type="http://schemas.openxmlformats.org/officeDocument/2006/relationships/oleObject" Target="../embeddings/oleObject37.bin"/><Relationship Id="rId9" Type="http://schemas.openxmlformats.org/officeDocument/2006/relationships/image" Target="../media/image159.emf"/><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1.jpg"/><Relationship Id="rId3"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1" Type="http://schemas.openxmlformats.org/officeDocument/2006/relationships/slideLayout" Target="../slideLayouts/slideLayout5.xml"/><Relationship Id="rId2" Type="http://schemas.openxmlformats.org/officeDocument/2006/relationships/image" Target="../media/image1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7.png"/></Relationships>
</file>

<file path=ppt/slides/_rels/slide36.xml.rels><?xml version="1.0" encoding="UTF-8" standalone="yes"?>
<Relationships xmlns="http://schemas.openxmlformats.org/package/2006/relationships"><Relationship Id="rId3" Type="http://schemas.openxmlformats.org/officeDocument/2006/relationships/image" Target="../media/image169.emf"/><Relationship Id="rId4" Type="http://schemas.openxmlformats.org/officeDocument/2006/relationships/image" Target="../media/image170.emf"/><Relationship Id="rId1" Type="http://schemas.openxmlformats.org/officeDocument/2006/relationships/slideLayout" Target="../slideLayouts/slideLayout5.xml"/><Relationship Id="rId2" Type="http://schemas.openxmlformats.org/officeDocument/2006/relationships/image" Target="../media/image16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1.png"/></Relationships>
</file>

<file path=ppt/slides/_rels/slide38.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hyperlink" Target="http://arxiv.org/abs/1112.6021v1" TargetMode="External"/><Relationship Id="rId6" Type="http://schemas.openxmlformats.org/officeDocument/2006/relationships/image" Target="../media/image175.png"/><Relationship Id="rId7" Type="http://schemas.openxmlformats.org/officeDocument/2006/relationships/image" Target="../media/image176.png"/><Relationship Id="rId1" Type="http://schemas.openxmlformats.org/officeDocument/2006/relationships/slideLayout" Target="../slideLayouts/slideLayout5.xml"/><Relationship Id="rId2" Type="http://schemas.openxmlformats.org/officeDocument/2006/relationships/image" Target="../media/image172.png"/></Relationships>
</file>

<file path=ppt/slides/_rels/slide39.xml.rels><?xml version="1.0" encoding="UTF-8" standalone="yes"?>
<Relationships xmlns="http://schemas.openxmlformats.org/package/2006/relationships"><Relationship Id="rId3" Type="http://schemas.openxmlformats.org/officeDocument/2006/relationships/image" Target="../media/image178.emf"/><Relationship Id="rId4" Type="http://schemas.openxmlformats.org/officeDocument/2006/relationships/image" Target="../media/image179.png"/><Relationship Id="rId5" Type="http://schemas.openxmlformats.org/officeDocument/2006/relationships/image" Target="../media/image180.emf"/><Relationship Id="rId1" Type="http://schemas.openxmlformats.org/officeDocument/2006/relationships/slideLayout" Target="../slideLayouts/slideLayout5.xml"/><Relationship Id="rId2" Type="http://schemas.openxmlformats.org/officeDocument/2006/relationships/image" Target="../media/image17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emf"/><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2.png"/><Relationship Id="rId3" Type="http://schemas.openxmlformats.org/officeDocument/2006/relationships/image" Target="../media/image176.png"/></Relationships>
</file>

<file path=ppt/slides/_rels/slide42.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1" Type="http://schemas.openxmlformats.org/officeDocument/2006/relationships/slideLayout" Target="../slideLayouts/slideLayout5.xml"/><Relationship Id="rId2" Type="http://schemas.openxmlformats.org/officeDocument/2006/relationships/image" Target="../media/image183.png"/></Relationships>
</file>

<file path=ppt/slides/_rels/slide43.xml.rels><?xml version="1.0" encoding="UTF-8" standalone="yes"?>
<Relationships xmlns="http://schemas.openxmlformats.org/package/2006/relationships"><Relationship Id="rId3" Type="http://schemas.openxmlformats.org/officeDocument/2006/relationships/image" Target="../media/image189.emf"/><Relationship Id="rId4" Type="http://schemas.openxmlformats.org/officeDocument/2006/relationships/image" Target="../media/image190.emf"/><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oleObject" Target="../embeddings/oleObject38.bin"/><Relationship Id="rId8" Type="http://schemas.openxmlformats.org/officeDocument/2006/relationships/image" Target="../media/image187.emf"/><Relationship Id="rId9" Type="http://schemas.openxmlformats.org/officeDocument/2006/relationships/oleObject" Target="../embeddings/oleObject39.bin"/><Relationship Id="rId10" Type="http://schemas.openxmlformats.org/officeDocument/2006/relationships/oleObject" Target="../embeddings/oleObject40.bin"/><Relationship Id="rId11" Type="http://schemas.openxmlformats.org/officeDocument/2006/relationships/image" Target="../media/image188.emf"/><Relationship Id="rId1" Type="http://schemas.openxmlformats.org/officeDocument/2006/relationships/vmlDrawing" Target="../drawings/vmlDrawing9.vml"/><Relationship Id="rId2"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emf"/><Relationship Id="rId1" Type="http://schemas.openxmlformats.org/officeDocument/2006/relationships/slideLayout" Target="../slideLayouts/slideLayout5.xml"/><Relationship Id="rId2" Type="http://schemas.openxmlformats.org/officeDocument/2006/relationships/image" Target="../media/image1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8.emf"/><Relationship Id="rId3" Type="http://schemas.openxmlformats.org/officeDocument/2006/relationships/image" Target="../media/image19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0.emf"/><Relationship Id="rId3" Type="http://schemas.openxmlformats.org/officeDocument/2006/relationships/image" Target="../media/image18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41.bin"/><Relationship Id="rId5" Type="http://schemas.openxmlformats.org/officeDocument/2006/relationships/image" Target="../media/image201.emf"/><Relationship Id="rId6" Type="http://schemas.openxmlformats.org/officeDocument/2006/relationships/image" Target="../media/image202.jpeg"/><Relationship Id="rId1" Type="http://schemas.openxmlformats.org/officeDocument/2006/relationships/vmlDrawing" Target="../drawings/vmlDrawing10.vml"/><Relationship Id="rId2"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3.emf"/><Relationship Id="rId3" Type="http://schemas.openxmlformats.org/officeDocument/2006/relationships/image" Target="../media/image204.emf"/></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94.png"/><Relationship Id="rId5" Type="http://schemas.openxmlformats.org/officeDocument/2006/relationships/image" Target="../media/image176.png"/><Relationship Id="rId6" Type="http://schemas.openxmlformats.org/officeDocument/2006/relationships/image" Target="../media/image205.png"/><Relationship Id="rId7" Type="http://schemas.openxmlformats.org/officeDocument/2006/relationships/image" Target="../media/image58.emf"/><Relationship Id="rId8" Type="http://schemas.openxmlformats.org/officeDocument/2006/relationships/image" Target="../media/image206.png"/><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emf"/><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07.emf"/><Relationship Id="rId4" Type="http://schemas.openxmlformats.org/officeDocument/2006/relationships/image" Target="../media/image208.png"/><Relationship Id="rId1" Type="http://schemas.openxmlformats.org/officeDocument/2006/relationships/slideLayout" Target="../slideLayouts/slideLayout5.xml"/><Relationship Id="rId2" Type="http://schemas.openxmlformats.org/officeDocument/2006/relationships/image" Target="../media/image206.png"/></Relationships>
</file>

<file path=ppt/slides/_rels/slide51.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7" Type="http://schemas.openxmlformats.org/officeDocument/2006/relationships/image" Target="../media/image214.png"/><Relationship Id="rId8" Type="http://schemas.openxmlformats.org/officeDocument/2006/relationships/image" Target="../media/image215.png"/><Relationship Id="rId9" Type="http://schemas.openxmlformats.org/officeDocument/2006/relationships/image" Target="../media/image216.png"/><Relationship Id="rId10" Type="http://schemas.openxmlformats.org/officeDocument/2006/relationships/hyperlink" Target="https://wiki.bnl.gov/conferences/index.php/EIC_R%25D" TargetMode="External"/><Relationship Id="rId1" Type="http://schemas.openxmlformats.org/officeDocument/2006/relationships/slideLayout" Target="../slideLayouts/slideLayout5.xml"/><Relationship Id="rId2" Type="http://schemas.openxmlformats.org/officeDocument/2006/relationships/image" Target="../media/image20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emf"/><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tags" Target="../tags/tag3.xml"/><Relationship Id="rId2"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4.png"/><Relationship Id="rId5" Type="http://schemas.openxmlformats.org/officeDocument/2006/relationships/image" Target="../media/image186.png"/><Relationship Id="rId6" Type="http://schemas.openxmlformats.org/officeDocument/2006/relationships/image" Target="../media/image218.png"/><Relationship Id="rId7" Type="http://schemas.openxmlformats.org/officeDocument/2006/relationships/image" Target="../media/image219.png"/><Relationship Id="rId1" Type="http://schemas.openxmlformats.org/officeDocument/2006/relationships/slideLayout" Target="../slideLayouts/slideLayout5.xml"/><Relationship Id="rId2" Type="http://schemas.openxmlformats.org/officeDocument/2006/relationships/image" Target="../media/image1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1.png"/><Relationship Id="rId3" Type="http://schemas.openxmlformats.org/officeDocument/2006/relationships/image" Target="../media/image2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3.emf"/><Relationship Id="rId3" Type="http://schemas.openxmlformats.org/officeDocument/2006/relationships/image" Target="../media/image224.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emf"/><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gif"/><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emf"/><Relationship Id="rId1" Type="http://schemas.openxmlformats.org/officeDocument/2006/relationships/slideLayout" Target="../slideLayouts/slideLayout5.xml"/><Relationship Id="rId2" Type="http://schemas.openxmlformats.org/officeDocument/2006/relationships/image" Target="../media/image1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5.emf"/><Relationship Id="rId3" Type="http://schemas.openxmlformats.org/officeDocument/2006/relationships/image" Target="../media/image226.emf"/></Relationships>
</file>

<file path=ppt/slides/_rels/slide61.xml.rels><?xml version="1.0" encoding="UTF-8" standalone="yes"?>
<Relationships xmlns="http://schemas.openxmlformats.org/package/2006/relationships"><Relationship Id="rId3" Type="http://schemas.openxmlformats.org/officeDocument/2006/relationships/image" Target="../media/image227.emf"/><Relationship Id="rId4" Type="http://schemas.openxmlformats.org/officeDocument/2006/relationships/image" Target="../media/image228.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62.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231.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63.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1" Type="http://schemas.openxmlformats.org/officeDocument/2006/relationships/tags" Target="../tags/tag4.xml"/><Relationship Id="rId2"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151.png"/><Relationship Id="rId1" Type="http://schemas.openxmlformats.org/officeDocument/2006/relationships/slideLayout" Target="../slideLayouts/slideLayout5.xml"/><Relationship Id="rId2" Type="http://schemas.openxmlformats.org/officeDocument/2006/relationships/image" Target="../media/image23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42.bin"/><Relationship Id="rId5" Type="http://schemas.openxmlformats.org/officeDocument/2006/relationships/image" Target="../media/image236.emf"/><Relationship Id="rId6" Type="http://schemas.openxmlformats.org/officeDocument/2006/relationships/image" Target="../media/image237.png"/><Relationship Id="rId1" Type="http://schemas.openxmlformats.org/officeDocument/2006/relationships/vmlDrawing" Target="../drawings/vmlDrawing11.vml"/><Relationship Id="rId2"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40.jpeg"/><Relationship Id="rId4" Type="http://schemas.openxmlformats.org/officeDocument/2006/relationships/oleObject" Target="../embeddings/oleObject43.bin"/><Relationship Id="rId5" Type="http://schemas.openxmlformats.org/officeDocument/2006/relationships/image" Target="../media/image238.emf"/><Relationship Id="rId6" Type="http://schemas.openxmlformats.org/officeDocument/2006/relationships/oleObject" Target="../embeddings/oleObject44.bin"/><Relationship Id="rId7" Type="http://schemas.openxmlformats.org/officeDocument/2006/relationships/image" Target="../media/image239.emf"/><Relationship Id="rId1" Type="http://schemas.openxmlformats.org/officeDocument/2006/relationships/vmlDrawing" Target="../drawings/vmlDrawing12.vml"/><Relationship Id="rId2"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1" Type="http://schemas.openxmlformats.org/officeDocument/2006/relationships/image" Target="../media/image244.emf"/><Relationship Id="rId12" Type="http://schemas.openxmlformats.org/officeDocument/2006/relationships/oleObject" Target="../embeddings/oleObject49.bin"/><Relationship Id="rId13" Type="http://schemas.openxmlformats.org/officeDocument/2006/relationships/image" Target="../media/image245.emf"/><Relationship Id="rId14" Type="http://schemas.openxmlformats.org/officeDocument/2006/relationships/oleObject" Target="../embeddings/oleObject50.bin"/><Relationship Id="rId15" Type="http://schemas.openxmlformats.org/officeDocument/2006/relationships/image" Target="../media/image246.emf"/><Relationship Id="rId16" Type="http://schemas.openxmlformats.org/officeDocument/2006/relationships/oleObject" Target="../embeddings/oleObject51.bin"/><Relationship Id="rId17" Type="http://schemas.openxmlformats.org/officeDocument/2006/relationships/image" Target="../media/image247.emf"/><Relationship Id="rId1" Type="http://schemas.openxmlformats.org/officeDocument/2006/relationships/vmlDrawing" Target="../drawings/vmlDrawing13.vml"/><Relationship Id="rId2" Type="http://schemas.openxmlformats.org/officeDocument/2006/relationships/slideLayout" Target="../slideLayouts/slideLayout5.xml"/><Relationship Id="rId3" Type="http://schemas.openxmlformats.org/officeDocument/2006/relationships/oleObject" Target="../embeddings/oleObject45.bin"/><Relationship Id="rId4" Type="http://schemas.openxmlformats.org/officeDocument/2006/relationships/image" Target="../media/image241.emf"/><Relationship Id="rId5" Type="http://schemas.openxmlformats.org/officeDocument/2006/relationships/hyperlink" Target="http://durpdg.dur.ac.uk/hepdata/dvcs.html" TargetMode="External"/><Relationship Id="rId6" Type="http://schemas.openxmlformats.org/officeDocument/2006/relationships/oleObject" Target="../embeddings/oleObject46.bin"/><Relationship Id="rId7" Type="http://schemas.openxmlformats.org/officeDocument/2006/relationships/image" Target="../media/image242.emf"/><Relationship Id="rId8" Type="http://schemas.openxmlformats.org/officeDocument/2006/relationships/oleObject" Target="../embeddings/oleObject47.bin"/><Relationship Id="rId9" Type="http://schemas.openxmlformats.org/officeDocument/2006/relationships/image" Target="../media/image243.emf"/><Relationship Id="rId10" Type="http://schemas.openxmlformats.org/officeDocument/2006/relationships/oleObject" Target="../embeddings/oleObject48.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8.emf"/><Relationship Id="rId3" Type="http://schemas.openxmlformats.org/officeDocument/2006/relationships/image" Target="../media/image24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70.xml.rels><?xml version="1.0" encoding="UTF-8" standalone="yes"?>
<Relationships xmlns="http://schemas.openxmlformats.org/package/2006/relationships"><Relationship Id="rId3" Type="http://schemas.openxmlformats.org/officeDocument/2006/relationships/image" Target="../media/image252.emf"/><Relationship Id="rId4" Type="http://schemas.openxmlformats.org/officeDocument/2006/relationships/oleObject" Target="../embeddings/oleObject52.bin"/><Relationship Id="rId5" Type="http://schemas.openxmlformats.org/officeDocument/2006/relationships/image" Target="../media/image250.emf"/><Relationship Id="rId6" Type="http://schemas.openxmlformats.org/officeDocument/2006/relationships/oleObject" Target="../embeddings/oleObject53.bin"/><Relationship Id="rId7" Type="http://schemas.openxmlformats.org/officeDocument/2006/relationships/image" Target="../media/image251.emf"/><Relationship Id="rId8" Type="http://schemas.openxmlformats.org/officeDocument/2006/relationships/image" Target="../media/image253.emf"/><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1" Type="http://schemas.openxmlformats.org/officeDocument/2006/relationships/oleObject" Target="../embeddings/oleObject58.bin"/><Relationship Id="rId12" Type="http://schemas.openxmlformats.org/officeDocument/2006/relationships/image" Target="../media/image83.emf"/><Relationship Id="rId13" Type="http://schemas.openxmlformats.org/officeDocument/2006/relationships/oleObject" Target="../embeddings/oleObject59.bin"/><Relationship Id="rId14" Type="http://schemas.openxmlformats.org/officeDocument/2006/relationships/image" Target="../media/image84.emf"/><Relationship Id="rId15" Type="http://schemas.openxmlformats.org/officeDocument/2006/relationships/oleObject" Target="../embeddings/oleObject60.bin"/><Relationship Id="rId16" Type="http://schemas.openxmlformats.org/officeDocument/2006/relationships/image" Target="../media/image85.emf"/><Relationship Id="rId17" Type="http://schemas.openxmlformats.org/officeDocument/2006/relationships/oleObject" Target="../embeddings/oleObject61.bin"/><Relationship Id="rId18" Type="http://schemas.openxmlformats.org/officeDocument/2006/relationships/image" Target="../media/image86.emf"/><Relationship Id="rId1" Type="http://schemas.openxmlformats.org/officeDocument/2006/relationships/vmlDrawing" Target="../drawings/vmlDrawing15.vml"/><Relationship Id="rId2" Type="http://schemas.openxmlformats.org/officeDocument/2006/relationships/slideLayout" Target="../slideLayouts/slideLayout5.xml"/><Relationship Id="rId3" Type="http://schemas.openxmlformats.org/officeDocument/2006/relationships/oleObject" Target="../embeddings/oleObject54.bin"/><Relationship Id="rId4" Type="http://schemas.openxmlformats.org/officeDocument/2006/relationships/image" Target="../media/image79.emf"/><Relationship Id="rId5" Type="http://schemas.openxmlformats.org/officeDocument/2006/relationships/oleObject" Target="../embeddings/oleObject55.bin"/><Relationship Id="rId6" Type="http://schemas.openxmlformats.org/officeDocument/2006/relationships/image" Target="../media/image80.emf"/><Relationship Id="rId7" Type="http://schemas.openxmlformats.org/officeDocument/2006/relationships/oleObject" Target="../embeddings/oleObject56.bin"/><Relationship Id="rId8" Type="http://schemas.openxmlformats.org/officeDocument/2006/relationships/image" Target="../media/image81.emf"/><Relationship Id="rId9" Type="http://schemas.openxmlformats.org/officeDocument/2006/relationships/oleObject" Target="../embeddings/oleObject57.bin"/><Relationship Id="rId10" Type="http://schemas.openxmlformats.org/officeDocument/2006/relationships/image" Target="../media/image82.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3.png"/><Relationship Id="rId3"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5.xml"/><Relationship Id="rId2"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256.png"/><Relationship Id="rId1" Type="http://schemas.openxmlformats.org/officeDocument/2006/relationships/slideLayout" Target="../slideLayouts/slideLayout5.xml"/><Relationship Id="rId2" Type="http://schemas.openxmlformats.org/officeDocument/2006/relationships/image" Target="../media/image254.png"/></Relationships>
</file>

<file path=ppt/slides/_rels/slide75.xml.rels><?xml version="1.0" encoding="UTF-8" standalone="yes"?>
<Relationships xmlns="http://schemas.openxmlformats.org/package/2006/relationships"><Relationship Id="rId3" Type="http://schemas.openxmlformats.org/officeDocument/2006/relationships/image" Target="../media/image257.png"/><Relationship Id="rId4" Type="http://schemas.openxmlformats.org/officeDocument/2006/relationships/image" Target="../media/image97.png"/><Relationship Id="rId1" Type="http://schemas.openxmlformats.org/officeDocument/2006/relationships/slideLayout" Target="../slideLayouts/slideLayout5.xml"/><Relationship Id="rId2" Type="http://schemas.openxmlformats.org/officeDocument/2006/relationships/image" Target="../media/image99.jpeg"/></Relationships>
</file>

<file path=ppt/slides/_rels/slide76.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1" Type="http://schemas.openxmlformats.org/officeDocument/2006/relationships/slideLayout" Target="../slideLayouts/slideLayout5.xml"/><Relationship Id="rId2" Type="http://schemas.openxmlformats.org/officeDocument/2006/relationships/image" Target="../media/image2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1.png"/><Relationship Id="rId3" Type="http://schemas.openxmlformats.org/officeDocument/2006/relationships/image" Target="../media/image262.png"/></Relationships>
</file>

<file path=ppt/slides/_rels/slide78.xml.rels><?xml version="1.0" encoding="UTF-8" standalone="yes"?>
<Relationships xmlns="http://schemas.openxmlformats.org/package/2006/relationships"><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image" Target="../media/image266.png"/><Relationship Id="rId1" Type="http://schemas.openxmlformats.org/officeDocument/2006/relationships/slideLayout" Target="../slideLayouts/slideLayout5.xml"/><Relationship Id="rId2" Type="http://schemas.openxmlformats.org/officeDocument/2006/relationships/image" Target="../media/image263.png"/></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68.png"/><Relationship Id="rId5"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image" Target="../media/image26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80.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oleObject" Target="../embeddings/oleObject62.bin"/><Relationship Id="rId5" Type="http://schemas.openxmlformats.org/officeDocument/2006/relationships/image" Target="../media/image269.emf"/><Relationship Id="rId6" Type="http://schemas.openxmlformats.org/officeDocument/2006/relationships/oleObject" Target="../embeddings/oleObject63.bin"/><Relationship Id="rId7" Type="http://schemas.openxmlformats.org/officeDocument/2006/relationships/image" Target="../media/image270.emf"/><Relationship Id="rId8" Type="http://schemas.openxmlformats.org/officeDocument/2006/relationships/oleObject" Target="../embeddings/oleObject64.bin"/><Relationship Id="rId9" Type="http://schemas.openxmlformats.org/officeDocument/2006/relationships/image" Target="../media/image271.emf"/><Relationship Id="rId10" Type="http://schemas.openxmlformats.org/officeDocument/2006/relationships/oleObject" Target="../embeddings/oleObject65.bin"/><Relationship Id="rId11" Type="http://schemas.openxmlformats.org/officeDocument/2006/relationships/image" Target="../media/image272.emf"/><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74.png"/><Relationship Id="rId5" Type="http://schemas.openxmlformats.org/officeDocument/2006/relationships/image" Target="../media/image275.png"/><Relationship Id="rId1" Type="http://schemas.microsoft.com/office/2007/relationships/media" Target="../media/media1.WAV"/><Relationship Id="rId2" Type="http://schemas.openxmlformats.org/officeDocument/2006/relationships/audio" Target="../media/media1.WAV"/></Relationships>
</file>

<file path=ppt/slides/_rels/slide82.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76.png"/><Relationship Id="rId15" Type="http://schemas.openxmlformats.org/officeDocument/2006/relationships/image" Target="../media/image77.png"/><Relationship Id="rId16" Type="http://schemas.openxmlformats.org/officeDocument/2006/relationships/image" Target="../media/image78.png"/><Relationship Id="rId1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72.png"/><Relationship Id="rId10" Type="http://schemas.openxmlformats.org/officeDocument/2006/relationships/image" Target="../media/image71.png"/></Relationships>
</file>

<file path=ppt/slides/_rels/slide9.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4.xml"/><Relationship Id="rId4" Type="http://schemas.openxmlformats.org/officeDocument/2006/relationships/image" Target="../media/image34.png"/><Relationship Id="rId5" Type="http://schemas.openxmlformats.org/officeDocument/2006/relationships/oleObject" Target="../embeddings/oleObject1.bin"/><Relationship Id="rId6" Type="http://schemas.openxmlformats.org/officeDocument/2006/relationships/image" Target="../media/image32.emf"/><Relationship Id="rId7" Type="http://schemas.openxmlformats.org/officeDocument/2006/relationships/oleObject" Target="../embeddings/oleObject2.bin"/><Relationship Id="rId8" Type="http://schemas.openxmlformats.org/officeDocument/2006/relationships/image" Target="../media/image33.emf"/><Relationship Id="rId9" Type="http://schemas.openxmlformats.org/officeDocument/2006/relationships/image" Target="../media/image35.png"/><Relationship Id="rId10"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57200" y="457200"/>
            <a:ext cx="8242300" cy="15875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cap="none" dirty="0" err="1"/>
              <a:t>e</a:t>
            </a:r>
            <a:r>
              <a:rPr lang="en-US" sz="2400" dirty="0" err="1"/>
              <a:t>RHIC</a:t>
            </a:r>
            <a:r>
              <a:rPr lang="en-US" sz="2400" dirty="0" smtClean="0"/>
              <a:t>:</a:t>
            </a:r>
            <a:br>
              <a:rPr lang="en-US" sz="2400" dirty="0" smtClean="0"/>
            </a:br>
            <a:r>
              <a:rPr lang="en-US" sz="2400" dirty="0" smtClean="0"/>
              <a:t> </a:t>
            </a:r>
            <a:br>
              <a:rPr lang="en-US" sz="2400" dirty="0" smtClean="0"/>
            </a:br>
            <a:r>
              <a:rPr lang="en-US" sz="2400" dirty="0" smtClean="0"/>
              <a:t>New </a:t>
            </a:r>
            <a:r>
              <a:rPr lang="en-US" sz="2400" dirty="0"/>
              <a:t>Scientific and Technology </a:t>
            </a:r>
            <a:r>
              <a:rPr lang="en-US" sz="2400" dirty="0" smtClean="0"/>
              <a:t>Frontiers</a:t>
            </a:r>
            <a:br>
              <a:rPr lang="en-US" sz="2400" dirty="0" smtClean="0"/>
            </a:br>
            <a:r>
              <a:rPr lang="en-US" sz="2400" dirty="0"/>
              <a:t/>
            </a:r>
            <a:br>
              <a:rPr lang="en-US" sz="2400" dirty="0"/>
            </a:br>
            <a:r>
              <a:rPr lang="en-US" sz="2400" dirty="0" smtClean="0"/>
              <a:t>TO DO Parton </a:t>
            </a:r>
            <a:r>
              <a:rPr lang="en-US" sz="2400" dirty="0" err="1" smtClean="0"/>
              <a:t>femtoscopy</a:t>
            </a:r>
            <a:endParaRPr lang="en-US" sz="2400" dirty="0">
              <a:ln w="0"/>
              <a:effectLst>
                <a:reflection blurRad="12700" stA="50000" endPos="50000" dist="5000" dir="5400000" sy="-100000" rotWithShape="0"/>
              </a:effectLst>
            </a:endParaRPr>
          </a:p>
        </p:txBody>
      </p:sp>
      <p:sp>
        <p:nvSpPr>
          <p:cNvPr id="8" name="Subtitle 7"/>
          <p:cNvSpPr>
            <a:spLocks noGrp="1"/>
          </p:cNvSpPr>
          <p:nvPr>
            <p:ph type="subTitle" idx="1"/>
          </p:nvPr>
        </p:nvSpPr>
        <p:spPr>
          <a:xfrm>
            <a:off x="2489200" y="2222499"/>
            <a:ext cx="6172200" cy="1629833"/>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cap="all" dirty="0" smtClean="0">
              <a:ln w="0"/>
              <a:solidFill>
                <a:srgbClr val="FFFFFF"/>
              </a:solidFill>
              <a:effectLst>
                <a:reflection blurRad="12700" stA="50000" endPos="50000" dist="5000" dir="5400000" sy="-100000" rotWithShape="0"/>
              </a:effectLst>
            </a:endParaRPr>
          </a:p>
          <a:p>
            <a:r>
              <a:rPr lang="en-US" cap="all" dirty="0" smtClean="0">
                <a:ln w="0"/>
                <a:solidFill>
                  <a:srgbClr val="FFFFFF"/>
                </a:solidFill>
                <a:effectLst>
                  <a:reflection blurRad="12700" stA="50000" endPos="50000" dist="5000" dir="5400000" sy="-100000" rotWithShape="0"/>
                </a:effectLst>
              </a:rPr>
              <a:t>Thanks to Tom B., Thomas, Ramiro, Salvatore, Matt, </a:t>
            </a:r>
            <a:r>
              <a:rPr lang="en-US" cap="all" dirty="0" err="1" smtClean="0">
                <a:ln w="0"/>
                <a:solidFill>
                  <a:srgbClr val="FFFFFF"/>
                </a:solidFill>
                <a:effectLst>
                  <a:reflection blurRad="12700" stA="50000" endPos="50000" dist="5000" dir="5400000" sy="-100000" rotWithShape="0"/>
                </a:effectLst>
              </a:rPr>
              <a:t>Jh</a:t>
            </a:r>
            <a:r>
              <a:rPr lang="en-US" cap="all" dirty="0" smtClean="0">
                <a:ln w="0"/>
                <a:solidFill>
                  <a:srgbClr val="FFFFFF"/>
                </a:solidFill>
                <a:effectLst>
                  <a:reflection blurRad="12700" stA="50000" endPos="50000" dist="5000" dir="5400000" sy="-100000" rotWithShape="0"/>
                </a:effectLst>
              </a:rPr>
              <a:t>, Dieter, Hubert, Marco, Liang, </a:t>
            </a:r>
            <a:r>
              <a:rPr lang="en-US" cap="all" dirty="0">
                <a:ln w="0"/>
                <a:solidFill>
                  <a:srgbClr val="FFFFFF"/>
                </a:solidFill>
                <a:effectLst>
                  <a:reflection blurRad="12700" stA="50000" endPos="50000" dist="5000" dir="5400000" sy="-100000" rotWithShape="0"/>
                </a:effectLst>
              </a:rPr>
              <a:t>Tobias, Anders, Will,  </a:t>
            </a:r>
            <a:endParaRPr lang="en-US" cap="all" dirty="0" smtClean="0">
              <a:ln w="0"/>
              <a:solidFill>
                <a:srgbClr val="FFFFFF"/>
              </a:solidFill>
              <a:effectLst>
                <a:reflection blurRad="12700" stA="50000" endPos="50000" dist="5000" dir="5400000" sy="-100000" rotWithShape="0"/>
              </a:effectLst>
            </a:endParaRPr>
          </a:p>
          <a:p>
            <a:r>
              <a:rPr lang="en-US" cap="all" dirty="0" smtClean="0">
                <a:ln w="0"/>
                <a:solidFill>
                  <a:srgbClr val="FFFFFF"/>
                </a:solidFill>
                <a:effectLst>
                  <a:reflection blurRad="12700" stA="50000" endPos="50000" dist="5000" dir="5400000" sy="-100000" rotWithShape="0"/>
                </a:effectLst>
              </a:rPr>
              <a:t>AND </a:t>
            </a:r>
            <a:r>
              <a:rPr lang="en-US" dirty="0" err="1" smtClean="0">
                <a:ln w="0"/>
                <a:solidFill>
                  <a:srgbClr val="FFFFFF"/>
                </a:solidFill>
                <a:effectLst>
                  <a:reflection blurRad="12700" stA="50000" endPos="50000" dist="5000" dir="5400000" sy="-100000" rotWithShape="0"/>
                </a:effectLst>
              </a:rPr>
              <a:t>e</a:t>
            </a:r>
            <a:r>
              <a:rPr lang="en-US" cap="all" dirty="0" err="1" smtClean="0">
                <a:ln w="0"/>
                <a:solidFill>
                  <a:srgbClr val="FFFFFF"/>
                </a:solidFill>
                <a:effectLst>
                  <a:reflection blurRad="12700" stA="50000" endPos="50000" dist="5000" dir="5400000" sy="-100000" rotWithShape="0"/>
                </a:effectLst>
              </a:rPr>
              <a:t>RHIC</a:t>
            </a:r>
            <a:r>
              <a:rPr lang="en-US" cap="all" dirty="0" smtClean="0">
                <a:ln w="0"/>
                <a:solidFill>
                  <a:srgbClr val="FFFFFF"/>
                </a:solidFill>
                <a:effectLst>
                  <a:reflection blurRad="12700" stA="50000" endPos="50000" dist="5000" dir="5400000" sy="-100000" rotWithShape="0"/>
                </a:effectLst>
              </a:rPr>
              <a:t> –CAD-TEAM  </a:t>
            </a:r>
            <a:endParaRPr lang="en-US" cap="all" dirty="0">
              <a:ln w="0"/>
              <a:solidFill>
                <a:srgbClr val="FFFFFF"/>
              </a:solidFill>
              <a:effectLst>
                <a:reflection blurRad="12700" stA="50000" endPos="50000" dist="5000" dir="5400000" sy="-100000"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srcRect/>
          <a:stretch>
            <a:fillRect/>
          </a:stretch>
        </p:blipFill>
        <p:spPr bwMode="auto">
          <a:xfrm>
            <a:off x="4254500" y="800100"/>
            <a:ext cx="4064000" cy="685800"/>
          </a:xfrm>
          <a:prstGeom prst="rect">
            <a:avLst/>
          </a:prstGeom>
          <a:noFill/>
        </p:spPr>
      </p:pic>
      <p:sp>
        <p:nvSpPr>
          <p:cNvPr id="7170" name="Rectangle 2"/>
          <p:cNvSpPr>
            <a:spLocks noGrp="1" noChangeArrowheads="1"/>
          </p:cNvSpPr>
          <p:nvPr>
            <p:ph type="title"/>
          </p:nvPr>
        </p:nvSpPr>
        <p:spPr>
          <a:ln/>
        </p:spPr>
        <p:txBody>
          <a:bodyPr rIns="133350"/>
          <a:lstStyle/>
          <a:p>
            <a:r>
              <a:rPr lang="en-US" dirty="0" smtClean="0"/>
              <a:t>What do we know</a:t>
            </a:r>
            <a:endParaRPr lang="en-US" dirty="0"/>
          </a:p>
        </p:txBody>
      </p:sp>
      <p:sp>
        <p:nvSpPr>
          <p:cNvPr id="16" name="Date Placeholder 15"/>
          <p:cNvSpPr>
            <a:spLocks noGrp="1"/>
          </p:cNvSpPr>
          <p:nvPr>
            <p:ph type="dt" sz="half" idx="10"/>
          </p:nvPr>
        </p:nvSpPr>
        <p:spPr/>
        <p:txBody>
          <a:bodyPr/>
          <a:lstStyle/>
          <a:p>
            <a:r>
              <a:rPr lang="en-US" altLang="ja-JP" smtClean="0"/>
              <a:t>E.C. Aschenauer</a:t>
            </a:r>
            <a:endParaRPr lang="en-US" altLang="ja-JP" dirty="0"/>
          </a:p>
        </p:txBody>
      </p:sp>
      <p:sp>
        <p:nvSpPr>
          <p:cNvPr id="29" name="Footer Placeholder 28"/>
          <p:cNvSpPr>
            <a:spLocks noGrp="1"/>
          </p:cNvSpPr>
          <p:nvPr>
            <p:ph type="ftr" sz="quarter" idx="11"/>
          </p:nvPr>
        </p:nvSpPr>
        <p:spPr/>
        <p:txBody>
          <a:bodyPr/>
          <a:lstStyle/>
          <a:p>
            <a:r>
              <a:rPr lang="cs-CZ" altLang="ja-JP" smtClean="0"/>
              <a:t>Shanghai  July 2012</a:t>
            </a:r>
            <a:endParaRPr lang="en-US" altLang="ja-JP"/>
          </a:p>
        </p:txBody>
      </p:sp>
      <p:sp>
        <p:nvSpPr>
          <p:cNvPr id="15" name="Slide Number Placeholder 3"/>
          <p:cNvSpPr>
            <a:spLocks noGrp="1"/>
          </p:cNvSpPr>
          <p:nvPr>
            <p:ph type="sldNum" sz="quarter" idx="12"/>
          </p:nvPr>
        </p:nvSpPr>
        <p:spPr/>
        <p:txBody>
          <a:bodyPr/>
          <a:lstStyle/>
          <a:p>
            <a:fld id="{830D158C-1560-FF45-8038-095B29591694}" type="slidenum">
              <a:rPr lang="en-US"/>
              <a:pPr/>
              <a:t>10</a:t>
            </a:fld>
            <a:endParaRPr lang="en-US"/>
          </a:p>
        </p:txBody>
      </p:sp>
      <p:pic>
        <p:nvPicPr>
          <p:cNvPr id="18" name="Picture 35" descr="H1_ZEUS_F2"/>
          <p:cNvPicPr>
            <a:picLocks noChangeAspect="1" noChangeArrowheads="1"/>
          </p:cNvPicPr>
          <p:nvPr/>
        </p:nvPicPr>
        <p:blipFill>
          <a:blip r:embed="rId4"/>
          <a:stretch>
            <a:fillRect/>
          </a:stretch>
        </p:blipFill>
        <p:spPr bwMode="auto">
          <a:xfrm>
            <a:off x="267330" y="815973"/>
            <a:ext cx="3817620" cy="5692140"/>
          </a:xfrm>
          <a:prstGeom prst="rect">
            <a:avLst/>
          </a:prstGeom>
          <a:solidFill>
            <a:schemeClr val="bg1">
              <a:lumMod val="85000"/>
            </a:schemeClr>
          </a:solidFill>
          <a:ln w="9525">
            <a:noFill/>
            <a:miter lim="800000"/>
            <a:headEnd/>
            <a:tailEnd/>
          </a:ln>
        </p:spPr>
      </p:pic>
      <p:grpSp>
        <p:nvGrpSpPr>
          <p:cNvPr id="2" name="Group 21"/>
          <p:cNvGrpSpPr/>
          <p:nvPr/>
        </p:nvGrpSpPr>
        <p:grpSpPr>
          <a:xfrm>
            <a:off x="484973" y="529171"/>
            <a:ext cx="760310" cy="524928"/>
            <a:chOff x="-801961" y="1778007"/>
            <a:chExt cx="760310" cy="524928"/>
          </a:xfrm>
        </p:grpSpPr>
        <p:pic>
          <p:nvPicPr>
            <p:cNvPr id="20" name="Picture 19"/>
            <p:cNvPicPr>
              <a:picLocks noChangeAspect="1"/>
            </p:cNvPicPr>
            <p:nvPr/>
          </p:nvPicPr>
          <p:blipFill>
            <a:blip r:embed="rId5"/>
            <a:stretch>
              <a:fillRect/>
            </a:stretch>
          </p:blipFill>
          <p:spPr>
            <a:xfrm>
              <a:off x="-742691" y="1883835"/>
              <a:ext cx="701040" cy="419100"/>
            </a:xfrm>
            <a:prstGeom prst="rect">
              <a:avLst/>
            </a:prstGeom>
          </p:spPr>
        </p:pic>
        <p:sp>
          <p:nvSpPr>
            <p:cNvPr id="21" name="TextBox 20"/>
            <p:cNvSpPr txBox="1"/>
            <p:nvPr/>
          </p:nvSpPr>
          <p:spPr>
            <a:xfrm>
              <a:off x="-801961" y="1778007"/>
              <a:ext cx="706519" cy="276999"/>
            </a:xfrm>
            <a:prstGeom prst="rect">
              <a:avLst/>
            </a:prstGeom>
            <a:noFill/>
          </p:spPr>
          <p:txBody>
            <a:bodyPr wrap="none" rtlCol="0">
              <a:spAutoFit/>
            </a:bodyPr>
            <a:lstStyle/>
            <a:p>
              <a:r>
                <a:rPr lang="en-US" sz="1200" dirty="0" smtClean="0"/>
                <a:t>small </a:t>
              </a:r>
              <a:r>
                <a:rPr lang="en-US" sz="1200" dirty="0" err="1" smtClean="0"/>
                <a:t>x</a:t>
              </a:r>
              <a:endParaRPr lang="en-US" sz="1200" dirty="0"/>
            </a:p>
          </p:txBody>
        </p:sp>
      </p:grpSp>
      <p:grpSp>
        <p:nvGrpSpPr>
          <p:cNvPr id="3" name="Group 24"/>
          <p:cNvGrpSpPr/>
          <p:nvPr/>
        </p:nvGrpSpPr>
        <p:grpSpPr>
          <a:xfrm>
            <a:off x="165100" y="5482165"/>
            <a:ext cx="830583" cy="520701"/>
            <a:chOff x="-76203" y="5520266"/>
            <a:chExt cx="830583" cy="520701"/>
          </a:xfrm>
        </p:grpSpPr>
        <p:pic>
          <p:nvPicPr>
            <p:cNvPr id="23" name="Picture 22"/>
            <p:cNvPicPr>
              <a:picLocks noChangeAspect="1"/>
            </p:cNvPicPr>
            <p:nvPr/>
          </p:nvPicPr>
          <p:blipFill>
            <a:blip r:embed="rId6"/>
            <a:stretch>
              <a:fillRect/>
            </a:stretch>
          </p:blipFill>
          <p:spPr>
            <a:xfrm>
              <a:off x="0" y="5564717"/>
              <a:ext cx="754380" cy="476250"/>
            </a:xfrm>
            <a:prstGeom prst="rect">
              <a:avLst/>
            </a:prstGeom>
          </p:spPr>
        </p:pic>
        <p:sp>
          <p:nvSpPr>
            <p:cNvPr id="24" name="TextBox 23"/>
            <p:cNvSpPr txBox="1"/>
            <p:nvPr/>
          </p:nvSpPr>
          <p:spPr>
            <a:xfrm>
              <a:off x="-76203" y="5520266"/>
              <a:ext cx="711553" cy="276999"/>
            </a:xfrm>
            <a:prstGeom prst="rect">
              <a:avLst/>
            </a:prstGeom>
            <a:noFill/>
          </p:spPr>
          <p:txBody>
            <a:bodyPr wrap="none" rtlCol="0">
              <a:spAutoFit/>
            </a:bodyPr>
            <a:lstStyle/>
            <a:p>
              <a:r>
                <a:rPr lang="en-US" sz="1200" dirty="0" smtClean="0"/>
                <a:t>large </a:t>
              </a:r>
              <a:r>
                <a:rPr lang="en-US" sz="1200" dirty="0" err="1" smtClean="0"/>
                <a:t>x</a:t>
              </a:r>
              <a:endParaRPr lang="en-US" sz="1200" dirty="0"/>
            </a:p>
          </p:txBody>
        </p:sp>
      </p:grpSp>
      <p:cxnSp>
        <p:nvCxnSpPr>
          <p:cNvPr id="30" name="Straight Arrow Connector 29"/>
          <p:cNvCxnSpPr/>
          <p:nvPr/>
        </p:nvCxnSpPr>
        <p:spPr bwMode="auto">
          <a:xfrm rot="5400000">
            <a:off x="5994400" y="1371600"/>
            <a:ext cx="406400" cy="3048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1" name="Straight Arrow Connector 30"/>
          <p:cNvCxnSpPr>
            <a:endCxn id="260100" idx="0"/>
          </p:cNvCxnSpPr>
          <p:nvPr/>
        </p:nvCxnSpPr>
        <p:spPr bwMode="auto">
          <a:xfrm rot="5400000">
            <a:off x="6861969" y="1609725"/>
            <a:ext cx="577056" cy="79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3" name="Straight Arrow Connector 32"/>
          <p:cNvCxnSpPr/>
          <p:nvPr/>
        </p:nvCxnSpPr>
        <p:spPr bwMode="auto">
          <a:xfrm rot="16200000" flipH="1">
            <a:off x="7937500" y="1409700"/>
            <a:ext cx="431800" cy="2032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pic>
        <p:nvPicPr>
          <p:cNvPr id="260099" name="Picture 3"/>
          <p:cNvPicPr>
            <a:picLocks noChangeAspect="1" noChangeArrowheads="1"/>
          </p:cNvPicPr>
          <p:nvPr/>
        </p:nvPicPr>
        <p:blipFill>
          <a:blip r:embed="rId7"/>
          <a:srcRect/>
          <a:stretch>
            <a:fillRect/>
          </a:stretch>
        </p:blipFill>
        <p:spPr bwMode="auto">
          <a:xfrm>
            <a:off x="5187950" y="1689100"/>
            <a:ext cx="1435100" cy="279400"/>
          </a:xfrm>
          <a:prstGeom prst="rect">
            <a:avLst/>
          </a:prstGeom>
          <a:noFill/>
        </p:spPr>
      </p:pic>
      <p:pic>
        <p:nvPicPr>
          <p:cNvPr id="260100" name="Picture 4"/>
          <p:cNvPicPr>
            <a:picLocks noChangeAspect="1" noChangeArrowheads="1"/>
          </p:cNvPicPr>
          <p:nvPr/>
        </p:nvPicPr>
        <p:blipFill>
          <a:blip r:embed="rId8"/>
          <a:srcRect/>
          <a:stretch>
            <a:fillRect/>
          </a:stretch>
        </p:blipFill>
        <p:spPr bwMode="auto">
          <a:xfrm>
            <a:off x="6788150" y="1898650"/>
            <a:ext cx="723900" cy="292100"/>
          </a:xfrm>
          <a:prstGeom prst="rect">
            <a:avLst/>
          </a:prstGeom>
          <a:noFill/>
        </p:spPr>
      </p:pic>
      <p:pic>
        <p:nvPicPr>
          <p:cNvPr id="260101" name="Picture 5"/>
          <p:cNvPicPr>
            <a:picLocks noChangeAspect="1" noChangeArrowheads="1"/>
          </p:cNvPicPr>
          <p:nvPr/>
        </p:nvPicPr>
        <p:blipFill>
          <a:blip r:embed="rId9"/>
          <a:srcRect/>
          <a:stretch>
            <a:fillRect/>
          </a:stretch>
        </p:blipFill>
        <p:spPr bwMode="auto">
          <a:xfrm>
            <a:off x="7613650" y="1638300"/>
            <a:ext cx="1435100" cy="279400"/>
          </a:xfrm>
          <a:prstGeom prst="rect">
            <a:avLst/>
          </a:prstGeom>
          <a:noFill/>
        </p:spPr>
      </p:pic>
      <p:sp>
        <p:nvSpPr>
          <p:cNvPr id="37" name="TextBox 36"/>
          <p:cNvSpPr txBox="1"/>
          <p:nvPr/>
        </p:nvSpPr>
        <p:spPr>
          <a:xfrm>
            <a:off x="4572000" y="2577524"/>
            <a:ext cx="4572000" cy="338554"/>
          </a:xfrm>
          <a:prstGeom prst="rect">
            <a:avLst/>
          </a:prstGeom>
          <a:noFill/>
        </p:spPr>
        <p:txBody>
          <a:bodyPr wrap="square" rtlCol="0">
            <a:spAutoFit/>
          </a:bodyPr>
          <a:lstStyle/>
          <a:p>
            <a:pPr algn="ctr"/>
            <a:r>
              <a:rPr lang="en-US" sz="1600" dirty="0" smtClean="0"/>
              <a:t>Observation of large scaling violations</a:t>
            </a:r>
            <a:endParaRPr lang="en-US" sz="1600" dirty="0"/>
          </a:p>
        </p:txBody>
      </p:sp>
      <p:sp>
        <p:nvSpPr>
          <p:cNvPr id="32" name="TextBox 31"/>
          <p:cNvSpPr txBox="1"/>
          <p:nvPr/>
        </p:nvSpPr>
        <p:spPr>
          <a:xfrm>
            <a:off x="4572000" y="3060700"/>
            <a:ext cx="4394200" cy="1107996"/>
          </a:xfrm>
          <a:prstGeom prst="rect">
            <a:avLst/>
          </a:prstGeom>
          <a:noFill/>
        </p:spPr>
        <p:txBody>
          <a:bodyPr wrap="square" rtlCol="0">
            <a:spAutoFit/>
          </a:bodyPr>
          <a:lstStyle/>
          <a:p>
            <a:pPr>
              <a:buBlip>
                <a:blip r:embed="rId10"/>
              </a:buBlip>
            </a:pPr>
            <a:r>
              <a:rPr lang="en-US" dirty="0" smtClean="0"/>
              <a:t> </a:t>
            </a:r>
            <a:r>
              <a:rPr lang="en-US" sz="1600" dirty="0" smtClean="0"/>
              <a:t>Strong increase of sea quarks towards </a:t>
            </a:r>
          </a:p>
          <a:p>
            <a:r>
              <a:rPr lang="en-US" sz="1600" dirty="0" smtClean="0"/>
              <a:t>   low </a:t>
            </a:r>
            <a:r>
              <a:rPr lang="en-US" sz="1600" dirty="0" err="1" smtClean="0"/>
              <a:t>x</a:t>
            </a:r>
            <a:endParaRPr lang="en-US" sz="1600" dirty="0" smtClean="0"/>
          </a:p>
          <a:p>
            <a:pPr>
              <a:buBlip>
                <a:blip r:embed="rId10"/>
              </a:buBlip>
            </a:pPr>
            <a:r>
              <a:rPr lang="en-US" sz="1600" dirty="0" smtClean="0"/>
              <a:t> Density increases with Q</a:t>
            </a:r>
            <a:r>
              <a:rPr lang="en-US" sz="1600" baseline="30000" dirty="0" smtClean="0"/>
              <a:t>2</a:t>
            </a:r>
          </a:p>
          <a:p>
            <a:pPr lvl="1">
              <a:buSzPct val="100000"/>
              <a:buBlip>
                <a:blip r:embed="rId11"/>
              </a:buBlip>
            </a:pPr>
            <a:r>
              <a:rPr lang="en-US" sz="1600" dirty="0" smtClean="0"/>
              <a:t> more </a:t>
            </a:r>
            <a:r>
              <a:rPr lang="en-US" sz="1600" dirty="0" err="1" smtClean="0"/>
              <a:t>partons</a:t>
            </a:r>
            <a:r>
              <a:rPr lang="en-US" sz="1600" dirty="0" smtClean="0"/>
              <a:t> by magnified view</a:t>
            </a:r>
          </a:p>
        </p:txBody>
      </p:sp>
      <p:sp>
        <p:nvSpPr>
          <p:cNvPr id="36" name="TextBox 35"/>
          <p:cNvSpPr txBox="1"/>
          <p:nvPr/>
        </p:nvSpPr>
        <p:spPr>
          <a:xfrm>
            <a:off x="5084233" y="1879938"/>
            <a:ext cx="1520568" cy="338554"/>
          </a:xfrm>
          <a:prstGeom prst="rect">
            <a:avLst/>
          </a:prstGeom>
          <a:noFill/>
        </p:spPr>
        <p:txBody>
          <a:bodyPr wrap="none" rtlCol="0">
            <a:spAutoFit/>
          </a:bodyPr>
          <a:lstStyle/>
          <a:p>
            <a:r>
              <a:rPr lang="en-US" sz="1600" dirty="0" smtClean="0">
                <a:solidFill>
                  <a:srgbClr val="FF00FF"/>
                </a:solidFill>
              </a:rPr>
              <a:t>quark density</a:t>
            </a:r>
            <a:endParaRPr lang="en-US" sz="1600" dirty="0">
              <a:solidFill>
                <a:srgbClr val="FF00FF"/>
              </a:solidFill>
            </a:endParaRPr>
          </a:p>
        </p:txBody>
      </p:sp>
      <p:pic>
        <p:nvPicPr>
          <p:cNvPr id="41" name="Picture 40"/>
          <p:cNvPicPr>
            <a:picLocks noChangeAspect="1"/>
          </p:cNvPicPr>
          <p:nvPr/>
        </p:nvPicPr>
        <p:blipFill>
          <a:blip r:embed="rId5"/>
          <a:stretch>
            <a:fillRect/>
          </a:stretch>
        </p:blipFill>
        <p:spPr>
          <a:xfrm>
            <a:off x="5994400" y="4318347"/>
            <a:ext cx="1168400" cy="698500"/>
          </a:xfrm>
          <a:prstGeom prst="rect">
            <a:avLst/>
          </a:prstGeom>
        </p:spPr>
      </p:pic>
      <p:sp>
        <p:nvSpPr>
          <p:cNvPr id="42" name="TextBox 41"/>
          <p:cNvSpPr txBox="1"/>
          <p:nvPr/>
        </p:nvSpPr>
        <p:spPr>
          <a:xfrm>
            <a:off x="5744823" y="5228513"/>
            <a:ext cx="2093091" cy="923330"/>
          </a:xfrm>
          <a:prstGeom prst="rect">
            <a:avLst/>
          </a:prstGeom>
          <a:gradFill flip="none" rotWithShape="1">
            <a:gsLst>
              <a:gs pos="41000">
                <a:srgbClr val="FF0000">
                  <a:alpha val="60000"/>
                </a:srgbClr>
              </a:gs>
              <a:gs pos="100000">
                <a:srgbClr val="FFFFFF"/>
              </a:gs>
            </a:gsLst>
            <a:path path="shape">
              <a:fillToRect l="50000" t="50000" r="50000" b="50000"/>
            </a:path>
            <a:tileRect/>
          </a:gradFill>
        </p:spPr>
        <p:txBody>
          <a:bodyPr wrap="none" rtlCol="0">
            <a:spAutoFit/>
          </a:bodyPr>
          <a:lstStyle/>
          <a:p>
            <a:pPr algn="ctr"/>
            <a:r>
              <a:rPr lang="en-US" dirty="0" smtClean="0"/>
              <a:t>Dynamic creation </a:t>
            </a:r>
          </a:p>
          <a:p>
            <a:pPr algn="ctr"/>
            <a:r>
              <a:rPr lang="en-US" dirty="0" smtClean="0"/>
              <a:t>of </a:t>
            </a:r>
            <a:r>
              <a:rPr lang="en-US" dirty="0" err="1" smtClean="0"/>
              <a:t>partons</a:t>
            </a:r>
            <a:r>
              <a:rPr lang="en-US" dirty="0" smtClean="0"/>
              <a:t> </a:t>
            </a:r>
          </a:p>
          <a:p>
            <a:pPr algn="ctr"/>
            <a:r>
              <a:rPr lang="en-US" dirty="0" smtClean="0"/>
              <a:t>at low </a:t>
            </a:r>
            <a:r>
              <a:rPr lang="en-US" dirty="0" err="1" smtClean="0"/>
              <a:t>x</a:t>
            </a:r>
            <a:endParaRPr lang="en-US" dirty="0"/>
          </a:p>
        </p:txBody>
      </p:sp>
      <p:sp>
        <p:nvSpPr>
          <p:cNvPr id="43" name="TextBox 42"/>
          <p:cNvSpPr txBox="1"/>
          <p:nvPr/>
        </p:nvSpPr>
        <p:spPr>
          <a:xfrm>
            <a:off x="6481233" y="2159338"/>
            <a:ext cx="1520568" cy="338554"/>
          </a:xfrm>
          <a:prstGeom prst="rect">
            <a:avLst/>
          </a:prstGeom>
          <a:noFill/>
        </p:spPr>
        <p:txBody>
          <a:bodyPr wrap="square" rtlCol="0">
            <a:spAutoFit/>
          </a:bodyPr>
          <a:lstStyle/>
          <a:p>
            <a:r>
              <a:rPr lang="en-US" sz="1600" dirty="0" smtClean="0">
                <a:solidFill>
                  <a:srgbClr val="FF00FF"/>
                </a:solidFill>
              </a:rPr>
              <a:t>gluon density</a:t>
            </a:r>
            <a:endParaRPr lang="en-US" sz="1600" dirty="0">
              <a:solidFill>
                <a:srgbClr val="FF00FF"/>
              </a:solidFill>
            </a:endParaRPr>
          </a:p>
        </p:txBody>
      </p:sp>
      <p:sp>
        <p:nvSpPr>
          <p:cNvPr id="45" name="TextBox 44"/>
          <p:cNvSpPr txBox="1"/>
          <p:nvPr/>
        </p:nvSpPr>
        <p:spPr>
          <a:xfrm>
            <a:off x="7493000" y="1841838"/>
            <a:ext cx="1892300" cy="338554"/>
          </a:xfrm>
          <a:prstGeom prst="rect">
            <a:avLst/>
          </a:prstGeom>
          <a:noFill/>
        </p:spPr>
        <p:txBody>
          <a:bodyPr wrap="square" rtlCol="0">
            <a:spAutoFit/>
          </a:bodyPr>
          <a:lstStyle/>
          <a:p>
            <a:r>
              <a:rPr lang="en-US" sz="1600" dirty="0" smtClean="0">
                <a:solidFill>
                  <a:srgbClr val="FF00FF"/>
                </a:solidFill>
              </a:rPr>
              <a:t>valence quarks</a:t>
            </a:r>
            <a:endParaRPr lang="en-US" sz="1600" dirty="0">
              <a:solidFill>
                <a:srgbClr val="FF00FF"/>
              </a:solidFill>
            </a:endParaRPr>
          </a:p>
        </p:txBody>
      </p:sp>
      <p:pic>
        <p:nvPicPr>
          <p:cNvPr id="47" name="Bild 19"/>
          <p:cNvPicPr>
            <a:picLocks noChangeAspect="1"/>
          </p:cNvPicPr>
          <p:nvPr/>
        </p:nvPicPr>
        <p:blipFill>
          <a:blip r:embed="rId12">
            <a:clrChange>
              <a:clrFrom>
                <a:srgbClr val="FFFFFF"/>
              </a:clrFrom>
              <a:clrTo>
                <a:srgbClr val="FFFFFF">
                  <a:alpha val="0"/>
                </a:srgbClr>
              </a:clrTo>
            </a:clrChange>
          </a:blip>
          <a:stretch>
            <a:fillRect/>
          </a:stretch>
        </p:blipFill>
        <p:spPr>
          <a:xfrm>
            <a:off x="4686300" y="4332888"/>
            <a:ext cx="1060877" cy="753520"/>
          </a:xfrm>
          <a:prstGeom prst="rect">
            <a:avLst/>
          </a:prstGeom>
          <a:solidFill>
            <a:srgbClr val="FFFF66"/>
          </a:solidFill>
        </p:spPr>
      </p:pic>
      <p:pic>
        <p:nvPicPr>
          <p:cNvPr id="48" name="Bild 20"/>
          <p:cNvPicPr>
            <a:picLocks noChangeAspect="1"/>
          </p:cNvPicPr>
          <p:nvPr/>
        </p:nvPicPr>
        <p:blipFill>
          <a:blip r:embed="rId13">
            <a:clrChange>
              <a:clrFrom>
                <a:srgbClr val="FFFFFF"/>
              </a:clrFrom>
              <a:clrTo>
                <a:srgbClr val="FFFFFF">
                  <a:alpha val="0"/>
                </a:srgbClr>
              </a:clrTo>
            </a:clrChange>
          </a:blip>
          <a:stretch>
            <a:fillRect/>
          </a:stretch>
        </p:blipFill>
        <p:spPr>
          <a:xfrm>
            <a:off x="7293672" y="4317448"/>
            <a:ext cx="1098505" cy="753520"/>
          </a:xfrm>
          <a:prstGeom prst="rect">
            <a:avLst/>
          </a:prstGeom>
          <a:solidFill>
            <a:srgbClr val="FFFF66"/>
          </a:solidFill>
        </p:spPr>
      </p:pic>
      <p:cxnSp>
        <p:nvCxnSpPr>
          <p:cNvPr id="50" name="Straight Arrow Connector 49"/>
          <p:cNvCxnSpPr/>
          <p:nvPr/>
        </p:nvCxnSpPr>
        <p:spPr bwMode="auto">
          <a:xfrm rot="5400000" flipH="1" flipV="1">
            <a:off x="1639094" y="3429000"/>
            <a:ext cx="4799806" cy="794"/>
          </a:xfrm>
          <a:prstGeom prst="straightConnector1">
            <a:avLst/>
          </a:prstGeom>
          <a:solidFill>
            <a:schemeClr val="accent1"/>
          </a:solidFill>
          <a:ln w="25400" cap="flat" cmpd="sng" algn="ctr">
            <a:solidFill>
              <a:srgbClr val="FF00FF"/>
            </a:solidFill>
            <a:prstDash val="solid"/>
            <a:round/>
            <a:headEnd type="none" w="med" len="med"/>
            <a:tailEnd type="arrow"/>
          </a:ln>
          <a:effectLst/>
        </p:spPr>
      </p:cxnSp>
      <p:sp>
        <p:nvSpPr>
          <p:cNvPr id="53" name="TextBox 52"/>
          <p:cNvSpPr txBox="1"/>
          <p:nvPr/>
        </p:nvSpPr>
        <p:spPr>
          <a:xfrm>
            <a:off x="3683000" y="5765800"/>
            <a:ext cx="509813" cy="307777"/>
          </a:xfrm>
          <a:prstGeom prst="rect">
            <a:avLst/>
          </a:prstGeom>
          <a:noFill/>
        </p:spPr>
        <p:txBody>
          <a:bodyPr wrap="none" rtlCol="0">
            <a:spAutoFit/>
          </a:bodyPr>
          <a:lstStyle/>
          <a:p>
            <a:r>
              <a:rPr lang="en-US" sz="1400" dirty="0" err="1" smtClean="0"/>
              <a:t>x</a:t>
            </a:r>
            <a:r>
              <a:rPr lang="en-US" sz="1400" dirty="0" smtClean="0"/>
              <a:t>=1</a:t>
            </a:r>
            <a:endParaRPr lang="en-US" sz="1400" dirty="0"/>
          </a:p>
        </p:txBody>
      </p:sp>
      <p:sp>
        <p:nvSpPr>
          <p:cNvPr id="54" name="TextBox 53"/>
          <p:cNvSpPr txBox="1"/>
          <p:nvPr/>
        </p:nvSpPr>
        <p:spPr>
          <a:xfrm>
            <a:off x="3416300" y="825500"/>
            <a:ext cx="765500" cy="307777"/>
          </a:xfrm>
          <a:prstGeom prst="rect">
            <a:avLst/>
          </a:prstGeom>
          <a:noFill/>
        </p:spPr>
        <p:txBody>
          <a:bodyPr wrap="none" rtlCol="0">
            <a:spAutoFit/>
          </a:bodyPr>
          <a:lstStyle/>
          <a:p>
            <a:r>
              <a:rPr lang="en-US" sz="1400" dirty="0" err="1" smtClean="0"/>
              <a:t>x</a:t>
            </a:r>
            <a:r>
              <a:rPr lang="en-US" sz="1400" dirty="0" smtClean="0"/>
              <a:t>=10</a:t>
            </a:r>
            <a:r>
              <a:rPr lang="en-US" sz="1400" baseline="30000" dirty="0" smtClean="0"/>
              <a:t>-5</a:t>
            </a:r>
            <a:endParaRPr lang="en-US" sz="1400" baseline="30000" dirty="0"/>
          </a:p>
        </p:txBody>
      </p:sp>
      <p:grpSp>
        <p:nvGrpSpPr>
          <p:cNvPr id="56" name="Group 27"/>
          <p:cNvGrpSpPr/>
          <p:nvPr/>
        </p:nvGrpSpPr>
        <p:grpSpPr>
          <a:xfrm>
            <a:off x="5410200" y="3263900"/>
            <a:ext cx="3009900" cy="3162300"/>
            <a:chOff x="5410200" y="3263900"/>
            <a:chExt cx="3009900" cy="3162300"/>
          </a:xfrm>
        </p:grpSpPr>
        <p:pic>
          <p:nvPicPr>
            <p:cNvPr id="57" name="Picture 6"/>
            <p:cNvPicPr>
              <a:picLocks noChangeAspect="1" noChangeArrowheads="1"/>
            </p:cNvPicPr>
            <p:nvPr/>
          </p:nvPicPr>
          <p:blipFill>
            <a:blip r:embed="rId14"/>
            <a:srcRect/>
            <a:stretch>
              <a:fillRect/>
            </a:stretch>
          </p:blipFill>
          <p:spPr bwMode="auto">
            <a:xfrm>
              <a:off x="5410200" y="3263900"/>
              <a:ext cx="3009900" cy="3162300"/>
            </a:xfrm>
            <a:prstGeom prst="rect">
              <a:avLst/>
            </a:prstGeom>
            <a:noFill/>
            <a:ln w="12700" cap="flat">
              <a:noFill/>
              <a:miter lim="800000"/>
              <a:headEnd/>
              <a:tailEnd/>
            </a:ln>
          </p:spPr>
        </p:pic>
        <p:sp>
          <p:nvSpPr>
            <p:cNvPr id="58" name="Oval 13"/>
            <p:cNvSpPr>
              <a:spLocks/>
            </p:cNvSpPr>
            <p:nvPr/>
          </p:nvSpPr>
          <p:spPr bwMode="auto">
            <a:xfrm>
              <a:off x="5880100" y="5080000"/>
              <a:ext cx="685800" cy="482600"/>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9" name="Oval 13"/>
            <p:cNvSpPr>
              <a:spLocks/>
            </p:cNvSpPr>
            <p:nvPr/>
          </p:nvSpPr>
          <p:spPr bwMode="auto">
            <a:xfrm>
              <a:off x="6261100" y="4470400"/>
              <a:ext cx="685800" cy="482600"/>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0" name="TextBox 59"/>
          <p:cNvSpPr txBox="1"/>
          <p:nvPr/>
        </p:nvSpPr>
        <p:spPr>
          <a:xfrm>
            <a:off x="5461000" y="2590800"/>
            <a:ext cx="2866402"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smtClean="0"/>
              <a:t>Gluon density dominates</a:t>
            </a:r>
            <a:endParaRPr lang="en-US" dirty="0"/>
          </a:p>
        </p:txBody>
      </p:sp>
      <p:pic>
        <p:nvPicPr>
          <p:cNvPr id="61" name="Picture 7"/>
          <p:cNvPicPr>
            <a:picLocks noChangeAspect="1" noChangeArrowheads="1"/>
          </p:cNvPicPr>
          <p:nvPr/>
        </p:nvPicPr>
        <p:blipFill>
          <a:blip r:embed="rId15"/>
          <a:srcRect/>
          <a:stretch>
            <a:fillRect/>
          </a:stretch>
        </p:blipFill>
        <p:spPr bwMode="auto">
          <a:xfrm>
            <a:off x="5410200" y="3263900"/>
            <a:ext cx="3009900" cy="3162300"/>
          </a:xfrm>
          <a:prstGeom prst="rect">
            <a:avLst/>
          </a:prstGeom>
          <a:noFill/>
          <a:ln w="12700" cap="flat">
            <a:noFill/>
            <a:miter lim="800000"/>
            <a:headEnd/>
            <a:tailEnd/>
          </a:ln>
        </p:spPr>
      </p:pic>
      <p:sp>
        <p:nvSpPr>
          <p:cNvPr id="39" name="AutoShape 6"/>
          <p:cNvSpPr>
            <a:spLocks noChangeArrowheads="1"/>
          </p:cNvSpPr>
          <p:nvPr/>
        </p:nvSpPr>
        <p:spPr bwMode="auto">
          <a:xfrm>
            <a:off x="801688" y="3449638"/>
            <a:ext cx="1349375" cy="2533650"/>
          </a:xfrm>
          <a:prstGeom prst="rtTriangle">
            <a:avLst/>
          </a:prstGeom>
          <a:noFill/>
          <a:ln w="25400">
            <a:solidFill>
              <a:srgbClr val="FF0000"/>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0" name="TextBox 39"/>
          <p:cNvSpPr txBox="1"/>
          <p:nvPr/>
        </p:nvSpPr>
        <p:spPr>
          <a:xfrm>
            <a:off x="754383" y="6294874"/>
            <a:ext cx="1595471" cy="369332"/>
          </a:xfrm>
          <a:prstGeom prst="rect">
            <a:avLst/>
          </a:prstGeom>
          <a:solidFill>
            <a:schemeClr val="bg1">
              <a:lumMod val="95000"/>
            </a:schemeClr>
          </a:solidFill>
        </p:spPr>
        <p:txBody>
          <a:bodyPr wrap="none" rtlCol="0">
            <a:spAutoFit/>
          </a:bodyPr>
          <a:lstStyle/>
          <a:p>
            <a:r>
              <a:rPr lang="en-US" b="1" dirty="0" err="1" smtClean="0">
                <a:solidFill>
                  <a:srgbClr val="FF0000"/>
                </a:solidFill>
                <a:latin typeface="Comic Sans MS"/>
                <a:cs typeface="Comic Sans MS"/>
              </a:rPr>
              <a:t>eA</a:t>
            </a:r>
            <a:r>
              <a:rPr lang="en-US" b="1" dirty="0" smtClean="0">
                <a:solidFill>
                  <a:srgbClr val="FF0000"/>
                </a:solidFill>
                <a:latin typeface="Comic Sans MS"/>
                <a:cs typeface="Comic Sans MS"/>
              </a:rPr>
              <a:t>-coverage</a:t>
            </a:r>
            <a:endParaRPr lang="en-US" b="1" dirty="0">
              <a:solidFill>
                <a:srgbClr val="FF0000"/>
              </a:solidFill>
              <a:latin typeface="Comic Sans MS"/>
              <a:cs typeface="Comic Sans MS"/>
            </a:endParaRPr>
          </a:p>
        </p:txBody>
      </p:sp>
      <p:cxnSp>
        <p:nvCxnSpPr>
          <p:cNvPr id="44" name="Straight Arrow Connector 43"/>
          <p:cNvCxnSpPr/>
          <p:nvPr/>
        </p:nvCxnSpPr>
        <p:spPr>
          <a:xfrm rot="16200000" flipV="1">
            <a:off x="956787" y="6140927"/>
            <a:ext cx="495458" cy="181768"/>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03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8"/>
                                        </p:tgtEl>
                                        <p:attrNameLst>
                                          <p:attrName>style.visibility</p:attrName>
                                        </p:attrNameLst>
                                      </p:cBhvr>
                                      <p:to>
                                        <p:strVal val="hidden"/>
                                      </p:to>
                                    </p:set>
                                  </p:childTnLst>
                                </p:cTn>
                              </p:par>
                              <p:par>
                                <p:cTn id="17" presetID="55"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strVal val="#ppt_w*0.70"/>
                                          </p:val>
                                        </p:tav>
                                        <p:tav tm="100000">
                                          <p:val>
                                            <p:strVal val="#ppt_w"/>
                                          </p:val>
                                        </p:tav>
                                      </p:tavLst>
                                    </p:anim>
                                    <p:anim calcmode="lin" valueType="num">
                                      <p:cBhvr>
                                        <p:cTn id="20" dur="1000" fill="hold"/>
                                        <p:tgtEl>
                                          <p:spTgt spid="56"/>
                                        </p:tgtEl>
                                        <p:attrNameLst>
                                          <p:attrName>ppt_h</p:attrName>
                                        </p:attrNameLst>
                                      </p:cBhvr>
                                      <p:tavLst>
                                        <p:tav tm="0">
                                          <p:val>
                                            <p:strVal val="#ppt_h"/>
                                          </p:val>
                                        </p:tav>
                                        <p:tav tm="100000">
                                          <p:val>
                                            <p:strVal val="#ppt_h"/>
                                          </p:val>
                                        </p:tav>
                                      </p:tavLst>
                                    </p:anim>
                                    <p:animEffect transition="in" filter="fade">
                                      <p:cBhvr>
                                        <p:cTn id="21" dur="1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0">
                                          <p:val>
                                            <p:fltVal val="0"/>
                                          </p:val>
                                        </p:tav>
                                        <p:tav tm="100000">
                                          <p:val>
                                            <p:strVal val="#ppt_w"/>
                                          </p:val>
                                        </p:tav>
                                      </p:tavLst>
                                    </p:anim>
                                    <p:anim calcmode="lin" valueType="num">
                                      <p:cBhvr>
                                        <p:cTn id="29" dur="500" fill="hold"/>
                                        <p:tgtEl>
                                          <p:spTgt spid="61"/>
                                        </p:tgtEl>
                                        <p:attrNameLst>
                                          <p:attrName>ppt_h</p:attrName>
                                        </p:attrNameLst>
                                      </p:cBhvr>
                                      <p:tavLst>
                                        <p:tav tm="0">
                                          <p:val>
                                            <p:fltVal val="0"/>
                                          </p:val>
                                        </p:tav>
                                        <p:tav tm="100000">
                                          <p:val>
                                            <p:strVal val="#ppt_h"/>
                                          </p:val>
                                        </p:tav>
                                      </p:tavLst>
                                    </p:anim>
                                    <p:animEffect transition="in" filter="fade">
                                      <p:cBhvr>
                                        <p:cTn id="30" dur="500"/>
                                        <p:tgtEl>
                                          <p:spTgt spid="61"/>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1000" fill="hold"/>
                                        <p:tgtEl>
                                          <p:spTgt spid="60"/>
                                        </p:tgtEl>
                                        <p:attrNameLst>
                                          <p:attrName>ppt_w</p:attrName>
                                        </p:attrNameLst>
                                      </p:cBhvr>
                                      <p:tavLst>
                                        <p:tav tm="0">
                                          <p:val>
                                            <p:strVal val="#ppt_w*0.70"/>
                                          </p:val>
                                        </p:tav>
                                        <p:tav tm="100000">
                                          <p:val>
                                            <p:strVal val="#ppt_w"/>
                                          </p:val>
                                        </p:tav>
                                      </p:tavLst>
                                    </p:anim>
                                    <p:anim calcmode="lin" valueType="num">
                                      <p:cBhvr>
                                        <p:cTn id="34" dur="1000" fill="hold"/>
                                        <p:tgtEl>
                                          <p:spTgt spid="60"/>
                                        </p:tgtEl>
                                        <p:attrNameLst>
                                          <p:attrName>ppt_h</p:attrName>
                                        </p:attrNameLst>
                                      </p:cBhvr>
                                      <p:tavLst>
                                        <p:tav tm="0">
                                          <p:val>
                                            <p:strVal val="#ppt_h"/>
                                          </p:val>
                                        </p:tav>
                                        <p:tav tm="100000">
                                          <p:val>
                                            <p:strVal val="#ppt_h"/>
                                          </p:val>
                                        </p:tav>
                                      </p:tavLst>
                                    </p:anim>
                                    <p:animEffect transition="in" filter="fade">
                                      <p:cBhvr>
                                        <p:cTn id="35" dur="1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ppt_x</p:attrName>
                                        </p:attrNameLst>
                                      </p:cBhvr>
                                      <p:tavLst>
                                        <p:tav tm="0">
                                          <p:val>
                                            <p:strVal val="#ppt_x-.2"/>
                                          </p:val>
                                        </p:tav>
                                        <p:tav tm="100000">
                                          <p:val>
                                            <p:strVal val="#ppt_x"/>
                                          </p:val>
                                        </p:tav>
                                      </p:tavLst>
                                    </p:anim>
                                    <p:anim calcmode="lin" valueType="num">
                                      <p:cBhvr>
                                        <p:cTn id="41" dur="5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42" dur="500"/>
                                        <p:tgtEl>
                                          <p:spTgt spid="39"/>
                                        </p:tgtEl>
                                      </p:cBhvr>
                                    </p:animEffec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2" grpId="0"/>
      <p:bldP spid="42" grpId="0" animBg="1"/>
      <p:bldP spid="60"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pPr fontAlgn="auto">
              <a:spcAft>
                <a:spcPts val="0"/>
              </a:spcAft>
              <a:defRPr/>
            </a:pPr>
            <a:r>
              <a:rPr lang="en-US" sz="2600" dirty="0" smtClean="0">
                <a:ea typeface="+mj-ea"/>
              </a:rPr>
              <a:t>Quantum tomography of the nucleon</a:t>
            </a:r>
            <a:endParaRPr lang="en-US" sz="2600" dirty="0">
              <a:ea typeface="+mj-ea"/>
            </a:endParaRPr>
          </a:p>
        </p:txBody>
      </p:sp>
      <p:sp>
        <p:nvSpPr>
          <p:cNvPr id="3" name="Content Placeholder 2"/>
          <p:cNvSpPr>
            <a:spLocks noGrp="1"/>
          </p:cNvSpPr>
          <p:nvPr>
            <p:ph idx="1"/>
          </p:nvPr>
        </p:nvSpPr>
        <p:spPr>
          <a:xfrm>
            <a:off x="355600" y="2810351"/>
            <a:ext cx="8712200" cy="969169"/>
          </a:xfrm>
        </p:spPr>
        <p:txBody>
          <a:bodyPr>
            <a:normAutofit/>
          </a:bodyPr>
          <a:lstStyle/>
          <a:p>
            <a:pPr>
              <a:buNone/>
            </a:pPr>
            <a:r>
              <a:rPr lang="en-US" sz="1600" dirty="0" smtClean="0">
                <a:solidFill>
                  <a:srgbClr val="FFFF66"/>
                </a:solidFill>
                <a:latin typeface="Comic Sans MS" charset="0"/>
              </a:rPr>
              <a:t>      </a:t>
            </a:r>
            <a:r>
              <a:rPr lang="en-US" sz="1600" dirty="0" smtClean="0">
                <a:solidFill>
                  <a:srgbClr val="0000FF"/>
                </a:solidFill>
                <a:latin typeface="Comic Sans MS" charset="0"/>
              </a:rPr>
              <a:t>2D+1 picture in </a:t>
            </a:r>
            <a:r>
              <a:rPr lang="en-US" sz="1600" dirty="0">
                <a:solidFill>
                  <a:srgbClr val="0000FF"/>
                </a:solidFill>
                <a:latin typeface="Comic Sans MS" charset="0"/>
              </a:rPr>
              <a:t>momentum </a:t>
            </a:r>
            <a:r>
              <a:rPr lang="en-US" sz="1600" dirty="0" smtClean="0">
                <a:solidFill>
                  <a:srgbClr val="0000FF"/>
                </a:solidFill>
                <a:latin typeface="Comic Sans MS" charset="0"/>
              </a:rPr>
              <a:t>space                2D+1 picture in coordinate space</a:t>
            </a:r>
          </a:p>
          <a:p>
            <a:pPr lvl="1">
              <a:buFont typeface="Wingdings" charset="2"/>
              <a:buNone/>
            </a:pPr>
            <a:r>
              <a:rPr lang="en-US" sz="1600" dirty="0">
                <a:latin typeface="Comic Sans MS" charset="0"/>
              </a:rPr>
              <a:t>     transverse momentum                       generalized </a:t>
            </a:r>
            <a:r>
              <a:rPr lang="en-US" sz="1600" dirty="0" err="1">
                <a:latin typeface="Comic Sans MS" charset="0"/>
              </a:rPr>
              <a:t>parton</a:t>
            </a:r>
            <a:r>
              <a:rPr lang="en-US" sz="1600" dirty="0">
                <a:latin typeface="Comic Sans MS" charset="0"/>
              </a:rPr>
              <a:t> distributions</a:t>
            </a:r>
          </a:p>
          <a:p>
            <a:pPr lvl="1">
              <a:buFont typeface="Wingdings" charset="2"/>
              <a:buNone/>
            </a:pPr>
            <a:r>
              <a:rPr lang="en-US" sz="1600" dirty="0">
                <a:latin typeface="Comic Sans MS" charset="0"/>
              </a:rPr>
              <a:t>     dependent distributions                    </a:t>
            </a:r>
            <a:r>
              <a:rPr lang="en-US" sz="1600" dirty="0" err="1">
                <a:latin typeface="Comic Sans MS" charset="0"/>
                <a:sym typeface="Wingdings" charset="2"/>
              </a:rPr>
              <a:t></a:t>
            </a:r>
            <a:r>
              <a:rPr lang="en-US" sz="1600" dirty="0">
                <a:latin typeface="Comic Sans MS" charset="0"/>
                <a:sym typeface="Wingdings" charset="2"/>
              </a:rPr>
              <a:t> exclusive reaction like </a:t>
            </a:r>
            <a:r>
              <a:rPr lang="en-US" sz="1600" dirty="0" smtClean="0">
                <a:latin typeface="Comic Sans MS" charset="0"/>
                <a:sym typeface="Wingdings" charset="2"/>
              </a:rPr>
              <a:t>DVCS</a:t>
            </a:r>
            <a:endParaRPr lang="en-US" dirty="0" smtClean="0">
              <a:latin typeface="Comic Sans MS" charset="0"/>
            </a:endParaRPr>
          </a:p>
          <a:p>
            <a:endParaRPr lang="en-US" dirty="0">
              <a:latin typeface="Comic Sans MS" charset="0"/>
            </a:endParaRPr>
          </a:p>
          <a:p>
            <a:pPr lvl="1"/>
            <a:endParaRPr lang="en-US" dirty="0">
              <a:latin typeface="Comic Sans MS" charset="0"/>
            </a:endParaRPr>
          </a:p>
        </p:txBody>
      </p:sp>
      <p:sp>
        <p:nvSpPr>
          <p:cNvPr id="14341" name="Slide Number Placeholder 5"/>
          <p:cNvSpPr>
            <a:spLocks noGrp="1"/>
          </p:cNvSpPr>
          <p:nvPr>
            <p:ph type="sldNum" sz="quarter" idx="12"/>
          </p:nvPr>
        </p:nvSpPr>
        <p:spPr bwMode="auto">
          <a:noFill/>
          <a:ln>
            <a:miter lim="800000"/>
            <a:headEnd/>
            <a:tailEnd/>
          </a:ln>
        </p:spPr>
        <p:txBody>
          <a:bodyPr/>
          <a:lstStyle/>
          <a:p>
            <a:fld id="{B7C6F219-4AA5-7A41-B081-DF8C77E34B8A}" type="slidenum">
              <a:rPr lang="en-US"/>
              <a:pPr/>
              <a:t>11</a:t>
            </a:fld>
            <a:endParaRPr lang="en-US"/>
          </a:p>
        </p:txBody>
      </p:sp>
      <p:pic>
        <p:nvPicPr>
          <p:cNvPr id="14342" name="Picture 8"/>
          <p:cNvPicPr>
            <a:picLocks noChangeAspect="1"/>
          </p:cNvPicPr>
          <p:nvPr/>
        </p:nvPicPr>
        <p:blipFill>
          <a:blip r:embed="rId2"/>
          <a:srcRect/>
          <a:stretch>
            <a:fillRect/>
          </a:stretch>
        </p:blipFill>
        <p:spPr bwMode="auto">
          <a:xfrm>
            <a:off x="1479868" y="3779520"/>
            <a:ext cx="1521460" cy="373380"/>
          </a:xfrm>
          <a:prstGeom prst="rect">
            <a:avLst/>
          </a:prstGeom>
          <a:noFill/>
          <a:ln w="9525">
            <a:noFill/>
            <a:miter lim="800000"/>
            <a:headEnd/>
            <a:tailEnd/>
          </a:ln>
        </p:spPr>
      </p:pic>
      <p:pic>
        <p:nvPicPr>
          <p:cNvPr id="14343" name="Picture 9"/>
          <p:cNvPicPr>
            <a:picLocks noChangeAspect="1"/>
          </p:cNvPicPr>
          <p:nvPr/>
        </p:nvPicPr>
        <p:blipFill>
          <a:blip r:embed="rId3"/>
          <a:srcRect/>
          <a:stretch>
            <a:fillRect/>
          </a:stretch>
        </p:blipFill>
        <p:spPr bwMode="auto">
          <a:xfrm>
            <a:off x="412750" y="4216400"/>
            <a:ext cx="3640138" cy="2514600"/>
          </a:xfrm>
          <a:prstGeom prst="rect">
            <a:avLst/>
          </a:prstGeom>
          <a:noFill/>
          <a:ln w="9525">
            <a:noFill/>
            <a:miter lim="800000"/>
            <a:headEnd/>
            <a:tailEnd/>
          </a:ln>
        </p:spPr>
      </p:pic>
      <p:sp>
        <p:nvSpPr>
          <p:cNvPr id="14344" name="AutoShape 6"/>
          <p:cNvSpPr>
            <a:spLocks noChangeArrowheads="1"/>
          </p:cNvSpPr>
          <p:nvPr/>
        </p:nvSpPr>
        <p:spPr bwMode="auto">
          <a:xfrm>
            <a:off x="5622925" y="6219825"/>
            <a:ext cx="1439863" cy="431800"/>
          </a:xfrm>
          <a:prstGeom prst="roundRect">
            <a:avLst>
              <a:gd name="adj" fmla="val 16667"/>
            </a:avLst>
          </a:prstGeom>
          <a:noFill/>
          <a:ln w="9525">
            <a:noFill/>
            <a:round/>
            <a:headEnd/>
            <a:tailEnd/>
          </a:ln>
        </p:spPr>
        <p:txBody>
          <a:bodyPr wrap="none" anchor="ctr">
            <a:prstTxWarp prst="textNoShape">
              <a:avLst/>
            </a:prstTxWarp>
            <a:spAutoFit/>
          </a:bodyPr>
          <a:lstStyle/>
          <a:p>
            <a:endParaRPr lang="en-US"/>
          </a:p>
        </p:txBody>
      </p:sp>
      <p:sp>
        <p:nvSpPr>
          <p:cNvPr id="37" name="Text Box 17"/>
          <p:cNvSpPr txBox="1">
            <a:spLocks noChangeArrowheads="1"/>
          </p:cNvSpPr>
          <p:nvPr/>
        </p:nvSpPr>
        <p:spPr bwMode="auto">
          <a:xfrm>
            <a:off x="4714247" y="3860512"/>
            <a:ext cx="3135494" cy="584776"/>
          </a:xfrm>
          <a:prstGeom prst="rect">
            <a:avLst/>
          </a:prstGeom>
          <a:noFill/>
          <a:ln w="9525">
            <a:noFill/>
            <a:miter lim="800000"/>
            <a:headEnd/>
            <a:tailEnd/>
          </a:ln>
          <a:effectLst/>
        </p:spPr>
        <p:txBody>
          <a:bodyPr wrap="none">
            <a:prstTxWarp prst="textNoShape">
              <a:avLst/>
            </a:prstTxWarp>
            <a:spAutoFit/>
          </a:bodyPr>
          <a:lstStyle/>
          <a:p>
            <a:pPr algn="ct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Quarks</a:t>
            </a:r>
          </a:p>
          <a:p>
            <a:r>
              <a:rPr lang="en-US" sz="1600" b="1" dirty="0" err="1">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u</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npolarised</a:t>
            </a: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           </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polarised</a:t>
            </a:r>
            <a:endParaRPr lang="it-IT" sz="1600" b="1" dirty="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endParaRPr>
          </a:p>
        </p:txBody>
      </p:sp>
      <p:pic>
        <p:nvPicPr>
          <p:cNvPr id="18" name="Picture 17"/>
          <p:cNvPicPr>
            <a:picLocks noChangeAspect="1"/>
          </p:cNvPicPr>
          <p:nvPr/>
        </p:nvPicPr>
        <p:blipFill>
          <a:blip r:embed="rId4"/>
          <a:stretch>
            <a:fillRect/>
          </a:stretch>
        </p:blipFill>
        <p:spPr>
          <a:xfrm>
            <a:off x="3718243" y="573088"/>
            <a:ext cx="1645920" cy="1253490"/>
          </a:xfrm>
          <a:prstGeom prst="rect">
            <a:avLst/>
          </a:prstGeom>
        </p:spPr>
      </p:pic>
      <p:sp>
        <p:nvSpPr>
          <p:cNvPr id="19" name="TextBox 18"/>
          <p:cNvSpPr txBox="1"/>
          <p:nvPr/>
        </p:nvSpPr>
        <p:spPr>
          <a:xfrm>
            <a:off x="5649605" y="730934"/>
            <a:ext cx="1993004" cy="646331"/>
          </a:xfrm>
          <a:prstGeom prst="rect">
            <a:avLst/>
          </a:prstGeom>
          <a:noFill/>
        </p:spPr>
        <p:txBody>
          <a:bodyPr wrap="none" rtlCol="0">
            <a:spAutoFit/>
          </a:bodyPr>
          <a:lstStyle/>
          <a:p>
            <a:pPr algn="ctr"/>
            <a:r>
              <a:rPr lang="en-US" b="1" dirty="0" smtClean="0">
                <a:solidFill>
                  <a:srgbClr val="0000FF"/>
                </a:solidFill>
                <a:latin typeface="Comic Sans MS"/>
                <a:cs typeface="Comic Sans MS"/>
              </a:rPr>
              <a:t>Join the real  </a:t>
            </a:r>
          </a:p>
          <a:p>
            <a:pPr algn="ctr"/>
            <a:r>
              <a:rPr lang="en-US" b="1" dirty="0" smtClean="0">
                <a:solidFill>
                  <a:srgbClr val="0000FF"/>
                </a:solidFill>
                <a:latin typeface="Comic Sans MS"/>
                <a:cs typeface="Comic Sans MS"/>
              </a:rPr>
              <a:t>3D experience !!</a:t>
            </a:r>
            <a:endParaRPr lang="en-US" b="1" dirty="0">
              <a:solidFill>
                <a:srgbClr val="0000FF"/>
              </a:solidFill>
              <a:latin typeface="Comic Sans MS"/>
              <a:cs typeface="Comic Sans MS"/>
            </a:endParaRPr>
          </a:p>
        </p:txBody>
      </p:sp>
      <p:sp>
        <p:nvSpPr>
          <p:cNvPr id="20" name="Down Arrow 19"/>
          <p:cNvSpPr/>
          <p:nvPr/>
        </p:nvSpPr>
        <p:spPr>
          <a:xfrm rot="3360000">
            <a:off x="2818350" y="1729286"/>
            <a:ext cx="516572" cy="1425197"/>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8060000">
            <a:off x="5811317" y="1774916"/>
            <a:ext cx="516572" cy="1335593"/>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srcRect l="8471" t="4706" r="2824" b="4706"/>
          <a:stretch>
            <a:fillRect/>
          </a:stretch>
        </p:blipFill>
        <p:spPr>
          <a:xfrm>
            <a:off x="3897645" y="1927545"/>
            <a:ext cx="1436356" cy="880108"/>
          </a:xfrm>
          <a:prstGeom prst="rect">
            <a:avLst/>
          </a:prstGeom>
        </p:spPr>
      </p:pic>
      <p:sp>
        <p:nvSpPr>
          <p:cNvPr id="23" name="TextBox 22"/>
          <p:cNvSpPr txBox="1"/>
          <p:nvPr/>
        </p:nvSpPr>
        <p:spPr>
          <a:xfrm rot="19560000">
            <a:off x="2587317" y="1916310"/>
            <a:ext cx="828021" cy="369332"/>
          </a:xfrm>
          <a:prstGeom prst="rect">
            <a:avLst/>
          </a:prstGeom>
          <a:noFill/>
        </p:spPr>
        <p:txBody>
          <a:bodyPr wrap="none" rtlCol="0">
            <a:spAutoFit/>
          </a:bodyPr>
          <a:lstStyle/>
          <a:p>
            <a:r>
              <a:rPr lang="en-US" b="1" dirty="0" err="1" smtClean="0">
                <a:solidFill>
                  <a:srgbClr val="FF00FF"/>
                </a:solidFill>
                <a:latin typeface="Comic Sans MS"/>
                <a:cs typeface="Comic Sans MS"/>
              </a:rPr>
              <a:t>TMDs</a:t>
            </a:r>
            <a:endParaRPr lang="en-US" b="1" dirty="0">
              <a:solidFill>
                <a:srgbClr val="FF00FF"/>
              </a:solidFill>
              <a:latin typeface="Comic Sans MS"/>
              <a:cs typeface="Comic Sans MS"/>
            </a:endParaRPr>
          </a:p>
        </p:txBody>
      </p:sp>
      <p:sp>
        <p:nvSpPr>
          <p:cNvPr id="24" name="TextBox 23"/>
          <p:cNvSpPr txBox="1"/>
          <p:nvPr/>
        </p:nvSpPr>
        <p:spPr>
          <a:xfrm rot="1860000">
            <a:off x="5779006" y="1921312"/>
            <a:ext cx="743488" cy="369332"/>
          </a:xfrm>
          <a:prstGeom prst="rect">
            <a:avLst/>
          </a:prstGeom>
          <a:noFill/>
        </p:spPr>
        <p:txBody>
          <a:bodyPr wrap="none" rtlCol="0">
            <a:spAutoFit/>
          </a:bodyPr>
          <a:lstStyle/>
          <a:p>
            <a:r>
              <a:rPr lang="en-US" b="1" dirty="0" err="1" smtClean="0">
                <a:solidFill>
                  <a:srgbClr val="FF00FF"/>
                </a:solidFill>
                <a:latin typeface="Comic Sans MS"/>
                <a:cs typeface="Comic Sans MS"/>
              </a:rPr>
              <a:t>GPDs</a:t>
            </a:r>
            <a:endParaRPr lang="en-US" b="1" dirty="0">
              <a:solidFill>
                <a:srgbClr val="FF00FF"/>
              </a:solidFill>
              <a:latin typeface="Comic Sans MS"/>
              <a:cs typeface="Comic Sans MS"/>
            </a:endParaRPr>
          </a:p>
        </p:txBody>
      </p:sp>
      <p:grpSp>
        <p:nvGrpSpPr>
          <p:cNvPr id="26" name="Group 25"/>
          <p:cNvGrpSpPr>
            <a:grpSpLocks noChangeAspect="1"/>
          </p:cNvGrpSpPr>
          <p:nvPr/>
        </p:nvGrpSpPr>
        <p:grpSpPr>
          <a:xfrm>
            <a:off x="4130461" y="4445993"/>
            <a:ext cx="4960620" cy="2108261"/>
            <a:chOff x="2044700" y="3828737"/>
            <a:chExt cx="7086600" cy="3011801"/>
          </a:xfrm>
        </p:grpSpPr>
        <p:pic>
          <p:nvPicPr>
            <p:cNvPr id="27" name="Picture 26" descr="plotGPD2D.eps"/>
            <p:cNvPicPr>
              <a:picLocks noChangeAspect="1"/>
            </p:cNvPicPr>
            <p:nvPr/>
          </p:nvPicPr>
          <p:blipFill rotWithShape="1">
            <a:blip r:embed="rId6">
              <a:extLst>
                <a:ext uri="{28A0092B-C50C-407E-A947-70E740481C1C}">
                  <a14:useLocalDpi xmlns:a14="http://schemas.microsoft.com/office/drawing/2010/main" val="0"/>
                </a:ext>
              </a:extLst>
            </a:blip>
            <a:srcRect t="21969" b="15787"/>
            <a:stretch/>
          </p:blipFill>
          <p:spPr>
            <a:xfrm>
              <a:off x="2044700" y="3828737"/>
              <a:ext cx="7086600" cy="3011801"/>
            </a:xfrm>
            <a:prstGeom prst="rect">
              <a:avLst/>
            </a:prstGeom>
            <a:solidFill>
              <a:schemeClr val="accent3">
                <a:lumMod val="85000"/>
              </a:schemeClr>
            </a:solidFill>
          </p:spPr>
        </p:pic>
        <p:cxnSp>
          <p:nvCxnSpPr>
            <p:cNvPr id="28" name="Straight Connector 27"/>
            <p:cNvCxnSpPr/>
            <p:nvPr/>
          </p:nvCxnSpPr>
          <p:spPr>
            <a:xfrm>
              <a:off x="2641600" y="5156200"/>
              <a:ext cx="5041900" cy="0"/>
            </a:xfrm>
            <a:prstGeom prst="line">
              <a:avLst/>
            </a:prstGeom>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10"/>
          </p:nvPr>
        </p:nvSpPr>
        <p:spPr/>
        <p:txBody>
          <a:bodyPr/>
          <a:lstStyle/>
          <a:p>
            <a:r>
              <a:rPr lang="en-US" smtClean="0"/>
              <a:t>E.C. Aschenauer</a:t>
            </a:r>
            <a:endParaRPr lang="en-US"/>
          </a:p>
        </p:txBody>
      </p:sp>
      <p:grpSp>
        <p:nvGrpSpPr>
          <p:cNvPr id="29" name="Group 20"/>
          <p:cNvGrpSpPr>
            <a:grpSpLocks/>
          </p:cNvGrpSpPr>
          <p:nvPr/>
        </p:nvGrpSpPr>
        <p:grpSpPr bwMode="auto">
          <a:xfrm>
            <a:off x="361955" y="2905871"/>
            <a:ext cx="8635990" cy="2640856"/>
            <a:chOff x="279411" y="3886200"/>
            <a:chExt cx="8635989" cy="2640856"/>
          </a:xfrm>
          <a:solidFill>
            <a:schemeClr val="tx1">
              <a:lumMod val="85000"/>
            </a:schemeClr>
          </a:solidFill>
        </p:grpSpPr>
        <p:pic>
          <p:nvPicPr>
            <p:cNvPr id="30" name="Picture 2" descr="Paul C. Lauterbur"/>
            <p:cNvPicPr>
              <a:picLocks noChangeAspect="1" noChangeArrowheads="1"/>
            </p:cNvPicPr>
            <p:nvPr/>
          </p:nvPicPr>
          <p:blipFill>
            <a:blip r:embed="rId7"/>
            <a:srcRect/>
            <a:stretch>
              <a:fillRect/>
            </a:stretch>
          </p:blipFill>
          <p:spPr bwMode="auto">
            <a:xfrm>
              <a:off x="361950" y="4111824"/>
              <a:ext cx="1305134" cy="1828800"/>
            </a:xfrm>
            <a:prstGeom prst="rect">
              <a:avLst/>
            </a:prstGeom>
            <a:grpFill/>
            <a:ln w="9525">
              <a:noFill/>
              <a:miter lim="800000"/>
              <a:headEnd/>
              <a:tailEnd/>
            </a:ln>
          </p:spPr>
        </p:pic>
        <p:sp>
          <p:nvSpPr>
            <p:cNvPr id="31" name="Text Box 8"/>
            <p:cNvSpPr txBox="1">
              <a:spLocks noChangeArrowheads="1"/>
            </p:cNvSpPr>
            <p:nvPr/>
          </p:nvSpPr>
          <p:spPr bwMode="auto">
            <a:xfrm>
              <a:off x="279411" y="5908814"/>
              <a:ext cx="1600200" cy="584776"/>
            </a:xfrm>
            <a:prstGeom prst="rect">
              <a:avLst/>
            </a:prstGeom>
            <a:grpFill/>
            <a:ln w="9525">
              <a:noFill/>
              <a:miter lim="800000"/>
              <a:headEnd/>
              <a:tailEnd/>
            </a:ln>
          </p:spPr>
          <p:txBody>
            <a:bodyPr wrap="square">
              <a:prstTxWarp prst="textNoShape">
                <a:avLst/>
              </a:prstTxWarp>
              <a:spAutoFit/>
            </a:bodyPr>
            <a:lstStyle/>
            <a:p>
              <a:r>
                <a:rPr lang="en-US" sz="1600" b="1" dirty="0">
                  <a:solidFill>
                    <a:schemeClr val="bg1"/>
                  </a:solidFill>
                  <a:latin typeface="Comic Sans MS"/>
                  <a:cs typeface="Comic Sans MS"/>
                </a:rPr>
                <a:t>Paul C. </a:t>
              </a:r>
              <a:r>
                <a:rPr lang="en-US" sz="1600" b="1" dirty="0" err="1">
                  <a:solidFill>
                    <a:schemeClr val="bg1"/>
                  </a:solidFill>
                  <a:latin typeface="Comic Sans MS"/>
                  <a:cs typeface="Comic Sans MS"/>
                </a:rPr>
                <a:t>Lauterbur</a:t>
              </a:r>
              <a:endParaRPr lang="en-US" sz="1600" b="1" dirty="0">
                <a:solidFill>
                  <a:schemeClr val="bg1"/>
                </a:solidFill>
                <a:latin typeface="Comic Sans MS"/>
                <a:cs typeface="Comic Sans MS"/>
              </a:endParaRPr>
            </a:p>
          </p:txBody>
        </p:sp>
        <p:pic>
          <p:nvPicPr>
            <p:cNvPr id="32" name="Picture 4" descr="Sir Peter Mansfield"/>
            <p:cNvPicPr>
              <a:picLocks noChangeAspect="1" noChangeArrowheads="1"/>
            </p:cNvPicPr>
            <p:nvPr/>
          </p:nvPicPr>
          <p:blipFill>
            <a:blip r:embed="rId8"/>
            <a:srcRect/>
            <a:stretch>
              <a:fillRect/>
            </a:stretch>
          </p:blipFill>
          <p:spPr bwMode="auto">
            <a:xfrm>
              <a:off x="1962150" y="4111824"/>
              <a:ext cx="1305134" cy="1828800"/>
            </a:xfrm>
            <a:prstGeom prst="rect">
              <a:avLst/>
            </a:prstGeom>
            <a:grpFill/>
            <a:ln w="9525">
              <a:noFill/>
              <a:miter lim="800000"/>
              <a:headEnd/>
              <a:tailEnd/>
            </a:ln>
          </p:spPr>
        </p:pic>
        <p:sp>
          <p:nvSpPr>
            <p:cNvPr id="33" name="Text Box 8"/>
            <p:cNvSpPr txBox="1">
              <a:spLocks noChangeArrowheads="1"/>
            </p:cNvSpPr>
            <p:nvPr/>
          </p:nvSpPr>
          <p:spPr bwMode="auto">
            <a:xfrm>
              <a:off x="1891114" y="5905838"/>
              <a:ext cx="1461686" cy="584776"/>
            </a:xfrm>
            <a:prstGeom prst="rect">
              <a:avLst/>
            </a:prstGeom>
            <a:grpFill/>
            <a:ln w="9525">
              <a:noFill/>
              <a:miter lim="800000"/>
              <a:headEnd/>
              <a:tailEnd/>
            </a:ln>
          </p:spPr>
          <p:txBody>
            <a:bodyPr>
              <a:prstTxWarp prst="textNoShape">
                <a:avLst/>
              </a:prstTxWarp>
              <a:spAutoFit/>
            </a:bodyPr>
            <a:lstStyle/>
            <a:p>
              <a:r>
                <a:rPr lang="en-US" sz="1600" b="1" dirty="0">
                  <a:solidFill>
                    <a:schemeClr val="bg1"/>
                  </a:solidFill>
                  <a:latin typeface="Comic Sans MS"/>
                  <a:cs typeface="Comic Sans MS"/>
                </a:rPr>
                <a:t>Sir Peter Mansfield</a:t>
              </a:r>
            </a:p>
          </p:txBody>
        </p:sp>
        <p:sp>
          <p:nvSpPr>
            <p:cNvPr id="34" name="Rectangle 4"/>
            <p:cNvSpPr>
              <a:spLocks noChangeArrowheads="1"/>
            </p:cNvSpPr>
            <p:nvPr/>
          </p:nvSpPr>
          <p:spPr bwMode="auto">
            <a:xfrm>
              <a:off x="3657600" y="5911503"/>
              <a:ext cx="5257800" cy="615553"/>
            </a:xfrm>
            <a:prstGeom prst="rect">
              <a:avLst/>
            </a:prstGeom>
            <a:grpFill/>
            <a:ln w="9525">
              <a:noFill/>
              <a:miter lim="800000"/>
              <a:headEnd/>
              <a:tailEnd/>
            </a:ln>
          </p:spPr>
          <p:txBody>
            <a:bodyPr anchor="ctr">
              <a:prstTxWarp prst="textNoShape">
                <a:avLst/>
              </a:prstTxWarp>
              <a:spAutoFit/>
            </a:bodyPr>
            <a:lstStyle/>
            <a:p>
              <a:r>
                <a:rPr lang="en-US" sz="1600" b="1" dirty="0">
                  <a:solidFill>
                    <a:schemeClr val="bg1"/>
                  </a:solidFill>
                  <a:latin typeface="Comic Sans MS"/>
                  <a:cs typeface="Comic Sans MS"/>
                </a:rPr>
                <a:t>Nobel Prize, 2003: "for their discoveries concerning magnetic resonance imaging</a:t>
              </a:r>
              <a:r>
                <a:rPr lang="en-US" sz="1800" b="1" dirty="0">
                  <a:solidFill>
                    <a:schemeClr val="bg1"/>
                  </a:solidFill>
                  <a:latin typeface="Comic Sans MS"/>
                  <a:cs typeface="Comic Sans MS"/>
                </a:rPr>
                <a:t>" </a:t>
              </a:r>
            </a:p>
          </p:txBody>
        </p:sp>
        <p:pic>
          <p:nvPicPr>
            <p:cNvPr id="35" name="Picture 6"/>
            <p:cNvPicPr>
              <a:picLocks noChangeAspect="1" noChangeArrowheads="1"/>
            </p:cNvPicPr>
            <p:nvPr/>
          </p:nvPicPr>
          <p:blipFill>
            <a:blip r:embed="rId9"/>
            <a:srcRect/>
            <a:stretch>
              <a:fillRect/>
            </a:stretch>
          </p:blipFill>
          <p:spPr bwMode="auto">
            <a:xfrm>
              <a:off x="3657600" y="3886200"/>
              <a:ext cx="2743200" cy="2057400"/>
            </a:xfrm>
            <a:prstGeom prst="rect">
              <a:avLst/>
            </a:prstGeom>
            <a:grpFill/>
            <a:ln w="9525">
              <a:noFill/>
              <a:miter lim="800000"/>
              <a:headEnd/>
              <a:tailEnd/>
            </a:ln>
          </p:spPr>
        </p:pic>
        <p:pic>
          <p:nvPicPr>
            <p:cNvPr id="36" name="Picture 2"/>
            <p:cNvPicPr>
              <a:picLocks noChangeAspect="1" noChangeArrowheads="1"/>
            </p:cNvPicPr>
            <p:nvPr/>
          </p:nvPicPr>
          <p:blipFill>
            <a:blip r:embed="rId10"/>
            <a:srcRect/>
            <a:stretch>
              <a:fillRect/>
            </a:stretch>
          </p:blipFill>
          <p:spPr bwMode="auto">
            <a:xfrm>
              <a:off x="6553200" y="3886200"/>
              <a:ext cx="2319337" cy="2080901"/>
            </a:xfrm>
            <a:prstGeom prst="rect">
              <a:avLst/>
            </a:prstGeom>
            <a:grpFill/>
            <a:ln w="9525">
              <a:noFill/>
              <a:miter lim="800000"/>
              <a:headEnd/>
              <a:tailEnd/>
            </a:ln>
          </p:spPr>
        </p:pic>
      </p:grpSp>
      <p:sp>
        <p:nvSpPr>
          <p:cNvPr id="5" name="TextBox 4"/>
          <p:cNvSpPr txBox="1"/>
          <p:nvPr/>
        </p:nvSpPr>
        <p:spPr>
          <a:xfrm>
            <a:off x="1566334" y="2053167"/>
            <a:ext cx="5613060" cy="646331"/>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none" rtlCol="0">
            <a:spAutoFit/>
          </a:bodyPr>
          <a:lstStyle/>
          <a:p>
            <a:pPr algn="ctr"/>
            <a:r>
              <a:rPr lang="en-US" dirty="0" smtClean="0">
                <a:solidFill>
                  <a:srgbClr val="FF29FE"/>
                </a:solidFill>
              </a:rPr>
              <a:t>Spin as vehicle to do tomography of the nucleon</a:t>
            </a:r>
          </a:p>
          <a:p>
            <a:pPr algn="ctr"/>
            <a:r>
              <a:rPr lang="en-US" dirty="0" smtClean="0">
                <a:solidFill>
                  <a:srgbClr val="FF29FE"/>
                </a:solidFill>
              </a:rPr>
              <a:t>We do this daily in medicine </a:t>
            </a:r>
            <a:endParaRPr lang="en-US" dirty="0">
              <a:solidFill>
                <a:srgbClr val="FF29FE"/>
              </a:solidFill>
            </a:endParaRPr>
          </a:p>
        </p:txBody>
      </p:sp>
      <p:sp>
        <p:nvSpPr>
          <p:cNvPr id="6" name="Footer Placeholder 5"/>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40757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strVal val="#ppt_w*0.70"/>
                                          </p:val>
                                        </p:tav>
                                        <p:tav tm="100000">
                                          <p:val>
                                            <p:strVal val="#ppt_w"/>
                                          </p:val>
                                        </p:tav>
                                      </p:tavLst>
                                    </p:anim>
                                    <p:anim calcmode="lin" valueType="num">
                                      <p:cBhvr>
                                        <p:cTn id="19" dur="1000" fill="hold"/>
                                        <p:tgtEl>
                                          <p:spTgt spid="21"/>
                                        </p:tgtEl>
                                        <p:attrNameLst>
                                          <p:attrName>ppt_h</p:attrName>
                                        </p:attrNameLst>
                                      </p:cBhvr>
                                      <p:tavLst>
                                        <p:tav tm="0">
                                          <p:val>
                                            <p:strVal val="#ppt_h"/>
                                          </p:val>
                                        </p:tav>
                                        <p:tav tm="100000">
                                          <p:val>
                                            <p:strVal val="#ppt_h"/>
                                          </p:val>
                                        </p:tav>
                                      </p:tavLst>
                                    </p:anim>
                                    <p:animEffect transition="in" filter="fade">
                                      <p:cBhvr>
                                        <p:cTn id="20" dur="1000"/>
                                        <p:tgtEl>
                                          <p:spTgt spid="21"/>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strVal val="#ppt_w*0.70"/>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animEffect transition="in" filter="fade">
                                      <p:cBhvr>
                                        <p:cTn id="25" dur="1000"/>
                                        <p:tgtEl>
                                          <p:spTgt spid="24"/>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0" end="0"/>
                                            </p:txEl>
                                          </p:spTgt>
                                        </p:tgtEl>
                                      </p:cBhvr>
                                    </p:animEffect>
                                  </p:childTnLst>
                                </p:cTn>
                              </p:par>
                            </p:childTnLst>
                          </p:cTn>
                        </p:par>
                        <p:par>
                          <p:cTn id="32" fill="hold">
                            <p:stCondLst>
                              <p:cond delay="3000"/>
                            </p:stCondLst>
                            <p:childTnLst>
                              <p:par>
                                <p:cTn id="33" presetID="55" presetClass="entr" presetSubtype="0"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1" end="1"/>
                                            </p:txEl>
                                          </p:spTgt>
                                        </p:tgtEl>
                                      </p:cBhvr>
                                    </p:animEffect>
                                  </p:childTnLst>
                                </p:cTn>
                              </p:par>
                            </p:childTnLst>
                          </p:cTn>
                        </p:par>
                        <p:par>
                          <p:cTn id="38" fill="hold">
                            <p:stCondLst>
                              <p:cond delay="4000"/>
                            </p:stCondLst>
                            <p:childTnLst>
                              <p:par>
                                <p:cTn id="39" presetID="55" presetClass="entr" presetSubtype="0"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4342"/>
                                        </p:tgtEl>
                                        <p:attrNameLst>
                                          <p:attrName>style.visibility</p:attrName>
                                        </p:attrNameLst>
                                      </p:cBhvr>
                                      <p:to>
                                        <p:strVal val="visible"/>
                                      </p:to>
                                    </p:set>
                                    <p:anim calcmode="lin" valueType="num">
                                      <p:cBhvr>
                                        <p:cTn id="48" dur="1000" fill="hold"/>
                                        <p:tgtEl>
                                          <p:spTgt spid="14342"/>
                                        </p:tgtEl>
                                        <p:attrNameLst>
                                          <p:attrName>ppt_w</p:attrName>
                                        </p:attrNameLst>
                                      </p:cBhvr>
                                      <p:tavLst>
                                        <p:tav tm="0">
                                          <p:val>
                                            <p:strVal val="#ppt_w*0.70"/>
                                          </p:val>
                                        </p:tav>
                                        <p:tav tm="100000">
                                          <p:val>
                                            <p:strVal val="#ppt_w"/>
                                          </p:val>
                                        </p:tav>
                                      </p:tavLst>
                                    </p:anim>
                                    <p:anim calcmode="lin" valueType="num">
                                      <p:cBhvr>
                                        <p:cTn id="49" dur="1000" fill="hold"/>
                                        <p:tgtEl>
                                          <p:spTgt spid="14342"/>
                                        </p:tgtEl>
                                        <p:attrNameLst>
                                          <p:attrName>ppt_h</p:attrName>
                                        </p:attrNameLst>
                                      </p:cBhvr>
                                      <p:tavLst>
                                        <p:tav tm="0">
                                          <p:val>
                                            <p:strVal val="#ppt_h"/>
                                          </p:val>
                                        </p:tav>
                                        <p:tav tm="100000">
                                          <p:val>
                                            <p:strVal val="#ppt_h"/>
                                          </p:val>
                                        </p:tav>
                                      </p:tavLst>
                                    </p:anim>
                                    <p:animEffect transition="in" filter="fade">
                                      <p:cBhvr>
                                        <p:cTn id="50" dur="1000"/>
                                        <p:tgtEl>
                                          <p:spTgt spid="14342"/>
                                        </p:tgtEl>
                                      </p:cBhvr>
                                    </p:animEffect>
                                  </p:childTnLst>
                                </p:cTn>
                              </p:par>
                            </p:childTnLst>
                          </p:cTn>
                        </p:par>
                        <p:par>
                          <p:cTn id="51" fill="hold">
                            <p:stCondLst>
                              <p:cond delay="1000"/>
                            </p:stCondLst>
                            <p:childTnLst>
                              <p:par>
                                <p:cTn id="52" presetID="55" presetClass="entr" presetSubtype="0" fill="hold" nodeType="afterEffect">
                                  <p:stCondLst>
                                    <p:cond delay="0"/>
                                  </p:stCondLst>
                                  <p:childTnLst>
                                    <p:set>
                                      <p:cBhvr>
                                        <p:cTn id="53" dur="1" fill="hold">
                                          <p:stCondLst>
                                            <p:cond delay="0"/>
                                          </p:stCondLst>
                                        </p:cTn>
                                        <p:tgtEl>
                                          <p:spTgt spid="14343"/>
                                        </p:tgtEl>
                                        <p:attrNameLst>
                                          <p:attrName>style.visibility</p:attrName>
                                        </p:attrNameLst>
                                      </p:cBhvr>
                                      <p:to>
                                        <p:strVal val="visible"/>
                                      </p:to>
                                    </p:set>
                                    <p:anim calcmode="lin" valueType="num">
                                      <p:cBhvr>
                                        <p:cTn id="54" dur="500" fill="hold"/>
                                        <p:tgtEl>
                                          <p:spTgt spid="14343"/>
                                        </p:tgtEl>
                                        <p:attrNameLst>
                                          <p:attrName>ppt_w</p:attrName>
                                        </p:attrNameLst>
                                      </p:cBhvr>
                                      <p:tavLst>
                                        <p:tav tm="0">
                                          <p:val>
                                            <p:strVal val="#ppt_w*0.70"/>
                                          </p:val>
                                        </p:tav>
                                        <p:tav tm="100000">
                                          <p:val>
                                            <p:strVal val="#ppt_w"/>
                                          </p:val>
                                        </p:tav>
                                      </p:tavLst>
                                    </p:anim>
                                    <p:anim calcmode="lin" valueType="num">
                                      <p:cBhvr>
                                        <p:cTn id="55" dur="500" fill="hold"/>
                                        <p:tgtEl>
                                          <p:spTgt spid="14343"/>
                                        </p:tgtEl>
                                        <p:attrNameLst>
                                          <p:attrName>ppt_h</p:attrName>
                                        </p:attrNameLst>
                                      </p:cBhvr>
                                      <p:tavLst>
                                        <p:tav tm="0">
                                          <p:val>
                                            <p:strVal val="#ppt_h"/>
                                          </p:val>
                                        </p:tav>
                                        <p:tav tm="100000">
                                          <p:val>
                                            <p:strVal val="#ppt_h"/>
                                          </p:val>
                                        </p:tav>
                                      </p:tavLst>
                                    </p:anim>
                                    <p:animEffect transition="in" filter="fade">
                                      <p:cBhvr>
                                        <p:cTn id="56" dur="500"/>
                                        <p:tgtEl>
                                          <p:spTgt spid="14343"/>
                                        </p:tgtEl>
                                      </p:cBhvr>
                                    </p:animEffect>
                                  </p:childTnLst>
                                </p:cTn>
                              </p:par>
                            </p:childTnLst>
                          </p:cTn>
                        </p:par>
                        <p:par>
                          <p:cTn id="57" fill="hold">
                            <p:stCondLst>
                              <p:cond delay="1500"/>
                            </p:stCondLst>
                            <p:childTnLst>
                              <p:par>
                                <p:cTn id="58" presetID="55" presetClass="entr" presetSubtype="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strVal val="#ppt_w*0.70"/>
                                          </p:val>
                                        </p:tav>
                                        <p:tav tm="100000">
                                          <p:val>
                                            <p:strVal val="#ppt_w"/>
                                          </p:val>
                                        </p:tav>
                                      </p:tavLst>
                                    </p:anim>
                                    <p:anim calcmode="lin" valueType="num">
                                      <p:cBhvr>
                                        <p:cTn id="61" dur="500" fill="hold"/>
                                        <p:tgtEl>
                                          <p:spTgt spid="37"/>
                                        </p:tgtEl>
                                        <p:attrNameLst>
                                          <p:attrName>ppt_h</p:attrName>
                                        </p:attrNameLst>
                                      </p:cBhvr>
                                      <p:tavLst>
                                        <p:tav tm="0">
                                          <p:val>
                                            <p:strVal val="#ppt_h"/>
                                          </p:val>
                                        </p:tav>
                                        <p:tav tm="100000">
                                          <p:val>
                                            <p:strVal val="#ppt_h"/>
                                          </p:val>
                                        </p:tav>
                                      </p:tavLst>
                                    </p:anim>
                                    <p:animEffect transition="in" filter="fade">
                                      <p:cBhvr>
                                        <p:cTn id="62" dur="500"/>
                                        <p:tgtEl>
                                          <p:spTgt spid="37"/>
                                        </p:tgtEl>
                                      </p:cBhvr>
                                    </p:animEffect>
                                  </p:childTnLst>
                                </p:cTn>
                              </p:par>
                              <p:par>
                                <p:cTn id="63" presetID="55"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strVal val="#ppt_w*0.70"/>
                                          </p:val>
                                        </p:tav>
                                        <p:tav tm="100000">
                                          <p:val>
                                            <p:strVal val="#ppt_w"/>
                                          </p:val>
                                        </p:tav>
                                      </p:tavLst>
                                    </p:anim>
                                    <p:anim calcmode="lin" valueType="num">
                                      <p:cBhvr>
                                        <p:cTn id="66" dur="500" fill="hold"/>
                                        <p:tgtEl>
                                          <p:spTgt spid="26"/>
                                        </p:tgtEl>
                                        <p:attrNameLst>
                                          <p:attrName>ppt_h</p:attrName>
                                        </p:attrNameLst>
                                      </p:cBhvr>
                                      <p:tavLst>
                                        <p:tav tm="0">
                                          <p:val>
                                            <p:strVal val="#ppt_h"/>
                                          </p:val>
                                        </p:tav>
                                        <p:tav tm="100000">
                                          <p:val>
                                            <p:strVal val="#ppt_h"/>
                                          </p:val>
                                        </p:tav>
                                      </p:tavLst>
                                    </p:anim>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barn(inVertical)">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7" grpId="0"/>
      <p:bldP spid="20" grpId="0" animBg="1"/>
      <p:bldP spid="21" grpId="0" animBg="1"/>
      <p:bldP spid="23" grpId="0"/>
      <p:bldP spid="2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34"/>
          <p:cNvGrpSpPr>
            <a:grpSpLocks/>
          </p:cNvGrpSpPr>
          <p:nvPr/>
        </p:nvGrpSpPr>
        <p:grpSpPr bwMode="auto">
          <a:xfrm>
            <a:off x="192615" y="3863446"/>
            <a:ext cx="8775700" cy="2008188"/>
            <a:chOff x="0" y="-49"/>
            <a:chExt cx="5528" cy="1265"/>
          </a:xfrm>
        </p:grpSpPr>
        <p:sp>
          <p:nvSpPr>
            <p:cNvPr id="136" name="Rectangle 27"/>
            <p:cNvSpPr>
              <a:spLocks/>
            </p:cNvSpPr>
            <p:nvPr/>
          </p:nvSpPr>
          <p:spPr bwMode="auto">
            <a:xfrm>
              <a:off x="0" y="0"/>
              <a:ext cx="5528" cy="1216"/>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13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 y="312"/>
              <a:ext cx="5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8" name="Rectangle 29"/>
            <p:cNvSpPr>
              <a:spLocks/>
            </p:cNvSpPr>
            <p:nvPr/>
          </p:nvSpPr>
          <p:spPr bwMode="auto">
            <a:xfrm>
              <a:off x="464" y="480"/>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transv. mom. dep. PDF</a:t>
              </a:r>
            </a:p>
          </p:txBody>
        </p:sp>
        <p:sp>
          <p:nvSpPr>
            <p:cNvPr id="139" name="Rectangle 30"/>
            <p:cNvSpPr>
              <a:spLocks/>
            </p:cNvSpPr>
            <p:nvPr/>
          </p:nvSpPr>
          <p:spPr bwMode="auto">
            <a:xfrm>
              <a:off x="16" y="504"/>
              <a:ext cx="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2+1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140" name="Line 31"/>
            <p:cNvSpPr>
              <a:spLocks noChangeShapeType="1"/>
            </p:cNvSpPr>
            <p:nvPr/>
          </p:nvSpPr>
          <p:spPr bwMode="auto">
            <a:xfrm rot="10800000" flipV="1">
              <a:off x="1308" y="-49"/>
              <a:ext cx="172" cy="35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 y="-17"/>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2" name="Rectangle 33"/>
            <p:cNvSpPr>
              <a:spLocks/>
            </p:cNvSpPr>
            <p:nvPr/>
          </p:nvSpPr>
          <p:spPr bwMode="auto">
            <a:xfrm>
              <a:off x="544" y="616"/>
              <a:ext cx="7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semi-inclusive DIS</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
        <p:nvSpPr>
          <p:cNvPr id="4" name="Slide Number Placeholder 3"/>
          <p:cNvSpPr>
            <a:spLocks noGrp="1"/>
          </p:cNvSpPr>
          <p:nvPr>
            <p:ph type="sldNum" sz="quarter" idx="12"/>
          </p:nvPr>
        </p:nvSpPr>
        <p:spPr/>
        <p:txBody>
          <a:bodyPr/>
          <a:lstStyle/>
          <a:p>
            <a:fld id="{4AEEEB45-469B-C445-A2A6-597CC1D4FAC3}" type="slidenum">
              <a:rPr lang="en-US" smtClean="0"/>
              <a:pPr/>
              <a:t>12</a:t>
            </a:fld>
            <a:endParaRPr lang="en-US" dirty="0"/>
          </a:p>
        </p:txBody>
      </p:sp>
      <p:sp>
        <p:nvSpPr>
          <p:cNvPr id="27649" name="Rectangle 1"/>
          <p:cNvSpPr>
            <a:spLocks/>
          </p:cNvSpPr>
          <p:nvPr/>
        </p:nvSpPr>
        <p:spPr bwMode="auto">
          <a:xfrm>
            <a:off x="1057275" y="-222250"/>
            <a:ext cx="7327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pPr>
              <a:lnSpc>
                <a:spcPts val="5600"/>
              </a:lnSpc>
            </a:pPr>
            <a:endParaRPr lang="en-US" sz="2600" b="1" dirty="0">
              <a:solidFill>
                <a:srgbClr val="3F3F3F"/>
              </a:solidFill>
              <a:effectLst>
                <a:outerShdw blurRad="38100" dist="38100" dir="2700000" algn="tl">
                  <a:srgbClr val="DDDDDD"/>
                </a:outerShdw>
              </a:effectLst>
              <a:latin typeface="Comic Sans MS" charset="0"/>
              <a:ea typeface="ＭＳ Ｐゴシック" charset="0"/>
              <a:cs typeface="Comic Sans MS" charset="0"/>
              <a:sym typeface="Comic Sans MS" charset="0"/>
            </a:endParaRPr>
          </a:p>
        </p:txBody>
      </p:sp>
      <p:sp>
        <p:nvSpPr>
          <p:cNvPr id="27650" name="Rectangle 2"/>
          <p:cNvSpPr>
            <a:spLocks/>
          </p:cNvSpPr>
          <p:nvPr/>
        </p:nvSpPr>
        <p:spPr bwMode="auto">
          <a:xfrm>
            <a:off x="82550" y="673100"/>
            <a:ext cx="6718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PDFs </a:t>
            </a:r>
            <a:r>
              <a:rPr lang="en-US" sz="1400" dirty="0">
                <a:solidFill>
                  <a:schemeClr val="tx1"/>
                </a:solidFill>
                <a:latin typeface="Comic Sans MS"/>
                <a:ea typeface="ＭＳ Ｐゴシック" charset="0"/>
                <a:cs typeface="Comic Sans MS"/>
                <a:sym typeface="Corbel" charset="0"/>
              </a:rPr>
              <a:t>do not resolve transverse momenta or positions in the nucleon</a:t>
            </a:r>
          </a:p>
        </p:txBody>
      </p:sp>
      <p:sp>
        <p:nvSpPr>
          <p:cNvPr id="27651" name="Rectangle 3"/>
          <p:cNvSpPr>
            <a:spLocks/>
          </p:cNvSpPr>
          <p:nvPr/>
        </p:nvSpPr>
        <p:spPr bwMode="auto">
          <a:xfrm>
            <a:off x="82550" y="1041400"/>
            <a:ext cx="7340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fast </a:t>
            </a:r>
            <a:r>
              <a:rPr lang="en-US" sz="1400" dirty="0">
                <a:solidFill>
                  <a:schemeClr val="tx1"/>
                </a:solidFill>
                <a:latin typeface="Comic Sans MS"/>
                <a:ea typeface="ＭＳ Ｐゴシック" charset="0"/>
                <a:cs typeface="Comic Sans MS"/>
                <a:sym typeface="Corbel" charset="0"/>
              </a:rPr>
              <a:t>moving nucleon turns into a `pizza</a:t>
            </a:r>
            <a:r>
              <a:rPr lang="ja-JP" altLang="en-US" sz="1400" dirty="0">
                <a:solidFill>
                  <a:schemeClr val="tx1"/>
                </a:solidFill>
                <a:latin typeface="Comic Sans MS"/>
                <a:ea typeface="ＭＳ Ｐゴシック" charset="0"/>
                <a:cs typeface="Comic Sans MS"/>
                <a:sym typeface="Corbel" charset="0"/>
              </a:rPr>
              <a:t>’</a:t>
            </a:r>
            <a:r>
              <a:rPr lang="en-US" sz="1400" dirty="0">
                <a:solidFill>
                  <a:schemeClr val="tx1"/>
                </a:solidFill>
                <a:latin typeface="Comic Sans MS"/>
                <a:ea typeface="ＭＳ Ｐゴシック" charset="0"/>
                <a:cs typeface="Comic Sans MS"/>
                <a:sym typeface="Corbel" charset="0"/>
              </a:rPr>
              <a:t> but transverse size remains about 1 </a:t>
            </a:r>
            <a:r>
              <a:rPr lang="en-US" sz="1400" dirty="0" err="1">
                <a:solidFill>
                  <a:schemeClr val="tx1"/>
                </a:solidFill>
                <a:latin typeface="Comic Sans MS"/>
                <a:ea typeface="ＭＳ Ｐゴシック" charset="0"/>
                <a:cs typeface="Comic Sans MS"/>
                <a:sym typeface="Corbel" charset="0"/>
              </a:rPr>
              <a:t>fm</a:t>
            </a:r>
            <a:endParaRPr lang="en-US" sz="1400" dirty="0">
              <a:solidFill>
                <a:schemeClr val="tx1"/>
              </a:solidFill>
              <a:latin typeface="Comic Sans MS"/>
              <a:ea typeface="ＭＳ Ｐゴシック" charset="0"/>
              <a:cs typeface="Comic Sans MS"/>
              <a:sym typeface="Corbel" charset="0"/>
            </a:endParaRPr>
          </a:p>
        </p:txBody>
      </p:sp>
      <p:grpSp>
        <p:nvGrpSpPr>
          <p:cNvPr id="27657" name="Group 9"/>
          <p:cNvGrpSpPr>
            <a:grpSpLocks/>
          </p:cNvGrpSpPr>
          <p:nvPr/>
        </p:nvGrpSpPr>
        <p:grpSpPr bwMode="auto">
          <a:xfrm>
            <a:off x="1371600" y="1498600"/>
            <a:ext cx="6848475" cy="1524000"/>
            <a:chOff x="0" y="0"/>
            <a:chExt cx="4314" cy="960"/>
          </a:xfrm>
        </p:grpSpPr>
        <p:sp>
          <p:nvSpPr>
            <p:cNvPr id="27652" name="AutoShape 4"/>
            <p:cNvSpPr>
              <a:spLocks/>
            </p:cNvSpPr>
            <p:nvPr/>
          </p:nvSpPr>
          <p:spPr bwMode="auto">
            <a:xfrm>
              <a:off x="0" y="0"/>
              <a:ext cx="3749" cy="960"/>
            </a:xfrm>
            <a:prstGeom prst="roundRect">
              <a:avLst>
                <a:gd name="adj" fmla="val 12500"/>
              </a:avLst>
            </a:prstGeom>
            <a:solidFill>
              <a:srgbClr val="CDCDCD"/>
            </a:solidFill>
            <a:ln w="31750" cap="flat">
              <a:solidFill>
                <a:srgbClr val="FF29FE"/>
              </a:solidFill>
              <a:prstDash val="solid"/>
              <a:miter lim="800000"/>
              <a:headEnd type="none" w="med" len="med"/>
              <a:tailEnd type="none" w="med" len="med"/>
            </a:ln>
            <a:scene3d>
              <a:camera prst="orthographicFront"/>
              <a:lightRig rig="threePt" dir="t"/>
            </a:scene3d>
            <a:sp3d>
              <a:bevelT w="114300" prst="artDeco"/>
              <a:bevelB w="114300" prst="artDeco"/>
            </a:sp3d>
          </p:spPr>
          <p:txBody>
            <a:bodyPr lIns="0" tIns="0" rIns="0" bIns="0"/>
            <a:lstStyle/>
            <a:p>
              <a:pPr marL="285750" indent="-285750">
                <a:buFont typeface="Wingdings" charset="2"/>
                <a:buChar char="q"/>
              </a:pPr>
              <a:endParaRPr lang="en-US" sz="1600">
                <a:latin typeface="Comic Sans MS"/>
                <a:cs typeface="Comic Sans MS"/>
              </a:endParaRPr>
            </a:p>
          </p:txBody>
        </p:sp>
        <p:sp>
          <p:nvSpPr>
            <p:cNvPr id="27653" name="Rectangle 5"/>
            <p:cNvSpPr>
              <a:spLocks/>
            </p:cNvSpPr>
            <p:nvPr/>
          </p:nvSpPr>
          <p:spPr bwMode="auto">
            <a:xfrm>
              <a:off x="80" y="16"/>
              <a:ext cx="1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mic Sans MS"/>
                  <a:ea typeface="ＭＳ Ｐゴシック" charset="0"/>
                  <a:cs typeface="Comic Sans MS"/>
                  <a:sym typeface="Corbel Bold" charset="0"/>
                </a:rPr>
                <a:t>compelling questions</a:t>
              </a:r>
            </a:p>
          </p:txBody>
        </p:sp>
        <p:sp>
          <p:nvSpPr>
            <p:cNvPr id="27654" name="Rectangle 6"/>
            <p:cNvSpPr>
              <a:spLocks/>
            </p:cNvSpPr>
            <p:nvPr/>
          </p:nvSpPr>
          <p:spPr bwMode="auto">
            <a:xfrm>
              <a:off x="77" y="264"/>
              <a:ext cx="4237"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are quarks and gluons spatially distributed  </a:t>
              </a:r>
            </a:p>
          </p:txBody>
        </p:sp>
        <p:sp>
          <p:nvSpPr>
            <p:cNvPr id="27655" name="Rectangle 7"/>
            <p:cNvSpPr>
              <a:spLocks/>
            </p:cNvSpPr>
            <p:nvPr/>
          </p:nvSpPr>
          <p:spPr bwMode="auto">
            <a:xfrm>
              <a:off x="80" y="488"/>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do they move in the transverse plane  </a:t>
              </a:r>
            </a:p>
          </p:txBody>
        </p:sp>
        <p:sp>
          <p:nvSpPr>
            <p:cNvPr id="27656" name="Rectangle 8"/>
            <p:cNvSpPr>
              <a:spLocks/>
            </p:cNvSpPr>
            <p:nvPr/>
          </p:nvSpPr>
          <p:spPr bwMode="auto">
            <a:xfrm>
              <a:off x="80" y="704"/>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do </a:t>
              </a:r>
              <a:r>
                <a:rPr lang="en-US" sz="1400" dirty="0">
                  <a:solidFill>
                    <a:schemeClr val="tx1"/>
                  </a:solidFill>
                  <a:latin typeface="Comic Sans MS"/>
                  <a:ea typeface="ＭＳ Ｐゴシック" charset="0"/>
                  <a:cs typeface="Comic Sans MS"/>
                  <a:sym typeface="Corbel" charset="0"/>
                </a:rPr>
                <a:t>they orbit and do we have access to spin-orbit correlations </a:t>
              </a:r>
            </a:p>
          </p:txBody>
        </p:sp>
      </p:grpSp>
      <p:grpSp>
        <p:nvGrpSpPr>
          <p:cNvPr id="27666" name="Group 18"/>
          <p:cNvGrpSpPr>
            <a:grpSpLocks/>
          </p:cNvGrpSpPr>
          <p:nvPr/>
        </p:nvGrpSpPr>
        <p:grpSpPr bwMode="auto">
          <a:xfrm>
            <a:off x="7394044" y="407454"/>
            <a:ext cx="1730375" cy="1958975"/>
            <a:chOff x="0" y="0"/>
            <a:chExt cx="1090" cy="1233"/>
          </a:xfrm>
        </p:grpSpPr>
        <p:grpSp>
          <p:nvGrpSpPr>
            <p:cNvPr id="27664" name="Group 16"/>
            <p:cNvGrpSpPr>
              <a:grpSpLocks/>
            </p:cNvGrpSpPr>
            <p:nvPr/>
          </p:nvGrpSpPr>
          <p:grpSpPr bwMode="auto">
            <a:xfrm>
              <a:off x="0" y="0"/>
              <a:ext cx="1090" cy="1233"/>
              <a:chOff x="0" y="0"/>
              <a:chExt cx="1090" cy="1233"/>
            </a:xfrm>
          </p:grpSpPr>
          <p:grpSp>
            <p:nvGrpSpPr>
              <p:cNvPr id="27660" name="Group 12"/>
              <p:cNvGrpSpPr>
                <a:grpSpLocks/>
              </p:cNvGrpSpPr>
              <p:nvPr/>
            </p:nvGrpSpPr>
            <p:grpSpPr bwMode="auto">
              <a:xfrm>
                <a:off x="0" y="225"/>
                <a:ext cx="1090" cy="1008"/>
                <a:chOff x="0" y="0"/>
                <a:chExt cx="1090" cy="1008"/>
              </a:xfrm>
            </p:grpSpPr>
            <p:pic>
              <p:nvPicPr>
                <p:cNvPr id="276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9"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 y="407"/>
                  <a:ext cx="800" cy="136"/>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7661"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62"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27663"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27665" name="Picture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6" name="Group 5"/>
          <p:cNvGrpSpPr/>
          <p:nvPr/>
        </p:nvGrpSpPr>
        <p:grpSpPr>
          <a:xfrm>
            <a:off x="190494" y="3187700"/>
            <a:ext cx="8775700" cy="747184"/>
            <a:chOff x="0" y="3187700"/>
            <a:chExt cx="8775700" cy="747184"/>
          </a:xfrm>
        </p:grpSpPr>
        <p:grpSp>
          <p:nvGrpSpPr>
            <p:cNvPr id="5" name="Group 4"/>
            <p:cNvGrpSpPr/>
            <p:nvPr/>
          </p:nvGrpSpPr>
          <p:grpSpPr>
            <a:xfrm>
              <a:off x="0" y="3187700"/>
              <a:ext cx="8775700" cy="747184"/>
              <a:chOff x="0" y="3187700"/>
              <a:chExt cx="8775700" cy="747184"/>
            </a:xfrm>
          </p:grpSpPr>
          <p:sp>
            <p:nvSpPr>
              <p:cNvPr id="27667" name="Rectangle 19"/>
              <p:cNvSpPr>
                <a:spLocks/>
              </p:cNvSpPr>
              <p:nvPr/>
            </p:nvSpPr>
            <p:spPr bwMode="auto">
              <a:xfrm>
                <a:off x="0" y="3426884"/>
                <a:ext cx="8775700" cy="508000"/>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sp>
            <p:nvSpPr>
              <p:cNvPr id="27668" name="Rectangle 20"/>
              <p:cNvSpPr>
                <a:spLocks/>
              </p:cNvSpPr>
              <p:nvPr/>
            </p:nvSpPr>
            <p:spPr bwMode="auto">
              <a:xfrm>
                <a:off x="177801" y="3187700"/>
                <a:ext cx="5322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mic Sans MS"/>
                    <a:ea typeface="ＭＳ Ｐゴシック" charset="0"/>
                    <a:cs typeface="Comic Sans MS"/>
                    <a:sym typeface="Corbel Bold" charset="0"/>
                  </a:rPr>
                  <a:t>required set of measurements &amp; theoretical concepts</a:t>
                </a:r>
                <a:r>
                  <a:rPr lang="en-US" sz="1600" dirty="0">
                    <a:solidFill>
                      <a:schemeClr val="tx1"/>
                    </a:solidFill>
                    <a:latin typeface="Comic Sans MS"/>
                    <a:ea typeface="ＭＳ Ｐゴシック" charset="0"/>
                    <a:cs typeface="Comic Sans MS"/>
                    <a:sym typeface="Corbel" charset="0"/>
                  </a:rPr>
                  <a:t> </a:t>
                </a:r>
              </a:p>
            </p:txBody>
          </p:sp>
        </p:grpSp>
        <p:grpSp>
          <p:nvGrpSpPr>
            <p:cNvPr id="27673" name="Group 25"/>
            <p:cNvGrpSpPr>
              <a:grpSpLocks/>
            </p:cNvGrpSpPr>
            <p:nvPr/>
          </p:nvGrpSpPr>
          <p:grpSpPr bwMode="auto">
            <a:xfrm>
              <a:off x="25400" y="3464984"/>
              <a:ext cx="3379788" cy="385763"/>
              <a:chOff x="0" y="0"/>
              <a:chExt cx="2129" cy="243"/>
            </a:xfrm>
          </p:grpSpPr>
          <p:pic>
            <p:nvPicPr>
              <p:cNvPr id="2767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8" y="0"/>
                <a:ext cx="2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71" name="Rectangle 23"/>
              <p:cNvSpPr>
                <a:spLocks/>
              </p:cNvSpPr>
              <p:nvPr/>
            </p:nvSpPr>
            <p:spPr bwMode="auto">
              <a:xfrm>
                <a:off x="1440" y="136"/>
                <a:ext cx="6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a:solidFill>
                      <a:schemeClr val="tx1"/>
                    </a:solidFill>
                    <a:latin typeface="Comic Sans MS"/>
                    <a:ea typeface="ＭＳ Ｐゴシック" charset="0"/>
                    <a:cs typeface="Comic Sans MS"/>
                    <a:sym typeface="Corbel Bold" charset="0"/>
                  </a:rPr>
                  <a:t>parton densities</a:t>
                </a:r>
              </a:p>
            </p:txBody>
          </p:sp>
          <p:sp>
            <p:nvSpPr>
              <p:cNvPr id="27672" name="Rectangle 24"/>
              <p:cNvSpPr>
                <a:spLocks/>
              </p:cNvSpPr>
              <p:nvPr/>
            </p:nvSpPr>
            <p:spPr bwMode="auto">
              <a:xfrm>
                <a:off x="0" y="40"/>
                <a:ext cx="22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a:ea typeface="ＭＳ Ｐゴシック" charset="0"/>
                    <a:cs typeface="Comic Sans MS"/>
                    <a:sym typeface="Corbel Bold" charset="0"/>
                  </a:rPr>
                  <a:t>1-D</a:t>
                </a:r>
              </a:p>
            </p:txBody>
          </p:sp>
        </p:grpSp>
      </p:grpSp>
      <p:sp>
        <p:nvSpPr>
          <p:cNvPr id="36" name="Title 1"/>
          <p:cNvSpPr>
            <a:spLocks noGrp="1"/>
          </p:cNvSpPr>
          <p:nvPr>
            <p:ph type="title"/>
          </p:nvPr>
        </p:nvSpPr>
        <p:spPr>
          <a:xfrm>
            <a:off x="0" y="0"/>
            <a:ext cx="9144000" cy="582083"/>
          </a:xfrm>
        </p:spPr>
        <p:txBody>
          <a:bodyPr anchor="ctr" anchorCtr="0">
            <a:noAutofit/>
          </a:bodyPr>
          <a:lstStyle/>
          <a:p>
            <a:r>
              <a:rPr lang="en-US" sz="2600" dirty="0">
                <a:effectLst>
                  <a:reflection stA="50000" endPos="50000" dist="5080" dir="5400000" sy="-100000" algn="bl" rotWithShape="0"/>
                </a:effectLst>
                <a:latin typeface="Comic Sans MS" charset="0"/>
                <a:ea typeface="ＭＳ Ｐゴシック" charset="0"/>
                <a:cs typeface="Comic Sans MS" charset="0"/>
                <a:sym typeface="Comic Sans MS" charset="0"/>
              </a:rPr>
              <a:t>the path to imaging quarks and gluons</a:t>
            </a:r>
          </a:p>
        </p:txBody>
      </p:sp>
      <p:grpSp>
        <p:nvGrpSpPr>
          <p:cNvPr id="90" name="Group 71"/>
          <p:cNvGrpSpPr>
            <a:grpSpLocks/>
          </p:cNvGrpSpPr>
          <p:nvPr/>
        </p:nvGrpSpPr>
        <p:grpSpPr bwMode="auto">
          <a:xfrm>
            <a:off x="192613" y="5132380"/>
            <a:ext cx="8775700" cy="1463675"/>
            <a:chOff x="0" y="-450"/>
            <a:chExt cx="5528" cy="922"/>
          </a:xfrm>
        </p:grpSpPr>
        <p:sp>
          <p:nvSpPr>
            <p:cNvPr id="91" name="Rectangle 59"/>
            <p:cNvSpPr>
              <a:spLocks/>
            </p:cNvSpPr>
            <p:nvPr/>
          </p:nvSpPr>
          <p:spPr bwMode="auto">
            <a:xfrm>
              <a:off x="0" y="16"/>
              <a:ext cx="5528" cy="456"/>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92"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2" y="168"/>
              <a:ext cx="9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3" name="Line 61"/>
            <p:cNvSpPr>
              <a:spLocks noChangeShapeType="1"/>
            </p:cNvSpPr>
            <p:nvPr/>
          </p:nvSpPr>
          <p:spPr bwMode="auto">
            <a:xfrm rot="10800000">
              <a:off x="1305" y="-450"/>
              <a:ext cx="181" cy="447"/>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Line 62"/>
            <p:cNvSpPr>
              <a:spLocks noChangeShapeType="1"/>
            </p:cNvSpPr>
            <p:nvPr/>
          </p:nvSpPr>
          <p:spPr bwMode="auto">
            <a:xfrm rot="10800000" flipH="1">
              <a:off x="2102" y="-436"/>
              <a:ext cx="183" cy="421"/>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 y="-412"/>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6"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 y="-397"/>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97" name="Group 70"/>
            <p:cNvGrpSpPr>
              <a:grpSpLocks/>
            </p:cNvGrpSpPr>
            <p:nvPr/>
          </p:nvGrpSpPr>
          <p:grpSpPr bwMode="auto">
            <a:xfrm>
              <a:off x="16" y="0"/>
              <a:ext cx="4414" cy="448"/>
              <a:chOff x="0" y="0"/>
              <a:chExt cx="4414" cy="448"/>
            </a:xfrm>
          </p:grpSpPr>
          <p:sp>
            <p:nvSpPr>
              <p:cNvPr id="98" name="Rectangle 65"/>
              <p:cNvSpPr>
                <a:spLocks/>
              </p:cNvSpPr>
              <p:nvPr/>
            </p:nvSpPr>
            <p:spPr bwMode="auto">
              <a:xfrm>
                <a:off x="0" y="128"/>
                <a:ext cx="3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4+1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99" name="Rectangle 66"/>
              <p:cNvSpPr>
                <a:spLocks/>
              </p:cNvSpPr>
              <p:nvPr/>
            </p:nvSpPr>
            <p:spPr bwMode="auto">
              <a:xfrm>
                <a:off x="1440" y="0"/>
                <a:ext cx="7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Wigner function</a:t>
                </a:r>
              </a:p>
            </p:txBody>
          </p:sp>
          <p:sp>
            <p:nvSpPr>
              <p:cNvPr id="100" name="Rectangle 67"/>
              <p:cNvSpPr>
                <a:spLocks/>
              </p:cNvSpPr>
              <p:nvPr/>
            </p:nvSpPr>
            <p:spPr bwMode="auto">
              <a:xfrm>
                <a:off x="2767" y="288"/>
                <a:ext cx="164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important in other branches of Physics</a:t>
                </a:r>
              </a:p>
            </p:txBody>
          </p:sp>
          <p:sp>
            <p:nvSpPr>
              <p:cNvPr id="101" name="Rectangle 68"/>
              <p:cNvSpPr>
                <a:spLocks/>
              </p:cNvSpPr>
              <p:nvPr/>
            </p:nvSpPr>
            <p:spPr bwMode="auto">
              <a:xfrm>
                <a:off x="2935" y="0"/>
                <a:ext cx="12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rbel Bold" charset="0"/>
                    <a:ea typeface="ＭＳ Ｐゴシック" charset="0"/>
                    <a:cs typeface="Corbel Bold" charset="0"/>
                    <a:sym typeface="Corbel Bold" charset="0"/>
                  </a:rPr>
                  <a:t>high-level connection</a:t>
                </a:r>
              </a:p>
            </p:txBody>
          </p:sp>
          <p:sp>
            <p:nvSpPr>
              <p:cNvPr id="102" name="Rectangle 69"/>
              <p:cNvSpPr>
                <a:spLocks/>
              </p:cNvSpPr>
              <p:nvPr/>
            </p:nvSpPr>
            <p:spPr bwMode="auto">
              <a:xfrm>
                <a:off x="3231" y="160"/>
                <a:ext cx="5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measurable ?</a:t>
                </a:r>
              </a:p>
            </p:txBody>
          </p:sp>
        </p:grpSp>
      </p:grpSp>
      <p:grpSp>
        <p:nvGrpSpPr>
          <p:cNvPr id="111" name="Group 42"/>
          <p:cNvGrpSpPr>
            <a:grpSpLocks/>
          </p:cNvGrpSpPr>
          <p:nvPr/>
        </p:nvGrpSpPr>
        <p:grpSpPr bwMode="auto">
          <a:xfrm>
            <a:off x="2385483" y="3863458"/>
            <a:ext cx="2638425" cy="1093788"/>
            <a:chOff x="0" y="-289"/>
            <a:chExt cx="1661" cy="689"/>
          </a:xfrm>
        </p:grpSpPr>
        <p:pic>
          <p:nvPicPr>
            <p:cNvPr id="112"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 y="72"/>
              <a:ext cx="56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3" name="Rectangle 36"/>
            <p:cNvSpPr>
              <a:spLocks/>
            </p:cNvSpPr>
            <p:nvPr/>
          </p:nvSpPr>
          <p:spPr bwMode="auto">
            <a:xfrm>
              <a:off x="743" y="240"/>
              <a:ext cx="91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impact par. dep. PDF</a:t>
              </a:r>
            </a:p>
          </p:txBody>
        </p:sp>
        <p:grpSp>
          <p:nvGrpSpPr>
            <p:cNvPr id="114" name="Group 41"/>
            <p:cNvGrpSpPr>
              <a:grpSpLocks/>
            </p:cNvGrpSpPr>
            <p:nvPr/>
          </p:nvGrpSpPr>
          <p:grpSpPr bwMode="auto">
            <a:xfrm>
              <a:off x="0" y="-289"/>
              <a:ext cx="1321" cy="569"/>
              <a:chOff x="0" y="-289"/>
              <a:chExt cx="1321" cy="569"/>
            </a:xfrm>
          </p:grpSpPr>
          <p:pic>
            <p:nvPicPr>
              <p:cNvPr id="115"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 y="-256"/>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6" name="Line 38"/>
              <p:cNvSpPr>
                <a:spLocks noChangeShapeType="1"/>
              </p:cNvSpPr>
              <p:nvPr/>
            </p:nvSpPr>
            <p:spPr bwMode="auto">
              <a:xfrm rot="10800000" flipH="1" flipV="1">
                <a:off x="729" y="-289"/>
                <a:ext cx="159" cy="33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7" name="Line 39"/>
              <p:cNvSpPr>
                <a:spLocks noChangeShapeType="1"/>
              </p:cNvSpPr>
              <p:nvPr/>
            </p:nvSpPr>
            <p:spPr bwMode="auto">
              <a:xfrm>
                <a:off x="0" y="154"/>
                <a:ext cx="759" cy="5"/>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8" name="Rectangle 40"/>
              <p:cNvSpPr>
                <a:spLocks/>
              </p:cNvSpPr>
              <p:nvPr/>
            </p:nvSpPr>
            <p:spPr bwMode="auto">
              <a:xfrm>
                <a:off x="73" y="7"/>
                <a:ext cx="59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rbel Bold" charset="0"/>
                    <a:ea typeface="ＭＳ Ｐゴシック" charset="0"/>
                    <a:cs typeface="Corbel Bold" charset="0"/>
                    <a:sym typeface="Corbel Bold" charset="0"/>
                  </a:rPr>
                  <a:t>not</a:t>
                </a:r>
                <a:r>
                  <a:rPr lang="en-US" sz="1200" dirty="0">
                    <a:solidFill>
                      <a:schemeClr val="tx1"/>
                    </a:solidFill>
                    <a:latin typeface="Corbel Bold"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rbel Bold" charset="0"/>
                    <a:ea typeface="ＭＳ Ｐゴシック" charset="0"/>
                    <a:cs typeface="Corbel Bold" charset="0"/>
                    <a:sym typeface="Corbel Bold" charset="0"/>
                  </a:rPr>
                  <a:t>Fourier transf.</a:t>
                </a:r>
              </a:p>
            </p:txBody>
          </p:sp>
        </p:grpSp>
      </p:grpSp>
      <p:grpSp>
        <p:nvGrpSpPr>
          <p:cNvPr id="119" name="Group 52"/>
          <p:cNvGrpSpPr>
            <a:grpSpLocks/>
          </p:cNvGrpSpPr>
          <p:nvPr/>
        </p:nvGrpSpPr>
        <p:grpSpPr bwMode="auto">
          <a:xfrm>
            <a:off x="4967812" y="3466052"/>
            <a:ext cx="1695450" cy="1216026"/>
            <a:chOff x="0" y="-526"/>
            <a:chExt cx="1067" cy="766"/>
          </a:xfrm>
        </p:grpSpPr>
        <p:grpSp>
          <p:nvGrpSpPr>
            <p:cNvPr id="120" name="Group 49"/>
            <p:cNvGrpSpPr>
              <a:grpSpLocks/>
            </p:cNvGrpSpPr>
            <p:nvPr/>
          </p:nvGrpSpPr>
          <p:grpSpPr bwMode="auto">
            <a:xfrm>
              <a:off x="483" y="-526"/>
              <a:ext cx="584" cy="766"/>
              <a:chOff x="0" y="-614"/>
              <a:chExt cx="584" cy="766"/>
            </a:xfrm>
          </p:grpSpPr>
          <p:pic>
            <p:nvPicPr>
              <p:cNvPr id="123"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 y="-614"/>
                <a:ext cx="27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4" name="Rectangle 44"/>
              <p:cNvSpPr>
                <a:spLocks/>
              </p:cNvSpPr>
              <p:nvPr/>
            </p:nvSpPr>
            <p:spPr bwMode="auto">
              <a:xfrm>
                <a:off x="43" y="-505"/>
                <a:ext cx="5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form factor</a:t>
                </a:r>
              </a:p>
            </p:txBody>
          </p:sp>
          <p:grpSp>
            <p:nvGrpSpPr>
              <p:cNvPr id="125" name="Group 48"/>
              <p:cNvGrpSpPr>
                <a:grpSpLocks/>
              </p:cNvGrpSpPr>
              <p:nvPr/>
            </p:nvGrpSpPr>
            <p:grpSpPr bwMode="auto">
              <a:xfrm>
                <a:off x="0" y="-384"/>
                <a:ext cx="584" cy="536"/>
                <a:chOff x="0" y="-384"/>
                <a:chExt cx="584" cy="536"/>
              </a:xfrm>
            </p:grpSpPr>
            <p:pic>
              <p:nvPicPr>
                <p:cNvPr id="126"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7"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 y="-301"/>
                  <a:ext cx="239"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 name="Line 47"/>
                <p:cNvSpPr>
                  <a:spLocks noChangeShapeType="1"/>
                </p:cNvSpPr>
                <p:nvPr/>
              </p:nvSpPr>
              <p:spPr bwMode="auto">
                <a:xfrm rot="10800000" flipH="1">
                  <a:off x="274" y="-384"/>
                  <a:ext cx="2" cy="373"/>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121" name="Line 50"/>
            <p:cNvSpPr>
              <a:spLocks noChangeShapeType="1"/>
            </p:cNvSpPr>
            <p:nvPr/>
          </p:nvSpPr>
          <p:spPr bwMode="auto">
            <a:xfrm flipH="1">
              <a:off x="0" y="166"/>
              <a:ext cx="425"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 name="Picture 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 y="0"/>
              <a:ext cx="3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29" name="Group 58"/>
          <p:cNvGrpSpPr>
            <a:grpSpLocks/>
          </p:cNvGrpSpPr>
          <p:nvPr/>
        </p:nvGrpSpPr>
        <p:grpSpPr bwMode="auto">
          <a:xfrm>
            <a:off x="6780207" y="4303197"/>
            <a:ext cx="1879574" cy="806450"/>
            <a:chOff x="0" y="0"/>
            <a:chExt cx="1183" cy="508"/>
          </a:xfrm>
        </p:grpSpPr>
        <p:pic>
          <p:nvPicPr>
            <p:cNvPr id="130" name="Picture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6" y="80"/>
              <a:ext cx="57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1" name="Rectangle 54"/>
            <p:cNvSpPr>
              <a:spLocks/>
            </p:cNvSpPr>
            <p:nvPr/>
          </p:nvSpPr>
          <p:spPr bwMode="auto">
            <a:xfrm>
              <a:off x="416" y="248"/>
              <a:ext cx="7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generalized PDF</a:t>
              </a:r>
            </a:p>
          </p:txBody>
        </p:sp>
        <p:sp>
          <p:nvSpPr>
            <p:cNvPr id="132" name="Rectangle 55"/>
            <p:cNvSpPr>
              <a:spLocks/>
            </p:cNvSpPr>
            <p:nvPr/>
          </p:nvSpPr>
          <p:spPr bwMode="auto">
            <a:xfrm>
              <a:off x="368" y="392"/>
              <a:ext cx="8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exclusive processes</a:t>
              </a:r>
            </a:p>
          </p:txBody>
        </p:sp>
        <p:sp>
          <p:nvSpPr>
            <p:cNvPr id="133" name="Line 56"/>
            <p:cNvSpPr>
              <a:spLocks noChangeShapeType="1"/>
            </p:cNvSpPr>
            <p:nvPr/>
          </p:nvSpPr>
          <p:spPr bwMode="auto">
            <a:xfrm rot="10800000" flipH="1">
              <a:off x="0" y="165"/>
              <a:ext cx="438"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4" name="Picture 5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 y="0"/>
              <a:ext cx="3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extLst>
      <p:ext uri="{BB962C8B-B14F-4D97-AF65-F5344CB8AC3E}">
        <p14:creationId xmlns:p14="http://schemas.microsoft.com/office/powerpoint/2010/main" val="2043295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8" presetClass="entr" presetSubtype="0" fill="hold" nodeType="clickEffect">
                                  <p:stCondLst>
                                    <p:cond delay="0"/>
                                  </p:stCondLst>
                                  <p:childTnLst>
                                    <p:set>
                                      <p:cBhvr>
                                        <p:cTn id="12" dur="1" fill="hold">
                                          <p:stCondLst>
                                            <p:cond delay="499"/>
                                          </p:stCondLst>
                                        </p:cTn>
                                        <p:tgtEl>
                                          <p:spTgt spid="276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additive="base">
                                        <p:cTn id="17" dur="500" fill="hold"/>
                                        <p:tgtEl>
                                          <p:spTgt spid="135"/>
                                        </p:tgtEl>
                                        <p:attrNameLst>
                                          <p:attrName>ppt_x</p:attrName>
                                        </p:attrNameLst>
                                      </p:cBhvr>
                                      <p:tavLst>
                                        <p:tav tm="0">
                                          <p:val>
                                            <p:strVal val="0-#ppt_w/2"/>
                                          </p:val>
                                        </p:tav>
                                        <p:tav tm="100000">
                                          <p:val>
                                            <p:strVal val="#ppt_x"/>
                                          </p:val>
                                        </p:tav>
                                      </p:tavLst>
                                    </p:anim>
                                    <p:anim calcmode="lin" valueType="num">
                                      <p:cBhvr additive="base">
                                        <p:cTn id="18" dur="500" fill="hold"/>
                                        <p:tgtEl>
                                          <p:spTgt spid="13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0-#ppt_w/2"/>
                                          </p:val>
                                        </p:tav>
                                        <p:tav tm="100000">
                                          <p:val>
                                            <p:strVal val="#ppt_x"/>
                                          </p:val>
                                        </p:tav>
                                      </p:tavLst>
                                    </p:anim>
                                    <p:anim calcmode="lin" valueType="num">
                                      <p:cBhvr additive="base">
                                        <p:cTn id="36"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ea typeface="+mj-ea"/>
              </a:rPr>
              <a:t>More insights to the proton</a:t>
            </a:r>
            <a:endParaRPr lang="en-US" dirty="0">
              <a:ea typeface="+mj-ea"/>
            </a:endParaRPr>
          </a:p>
        </p:txBody>
      </p:sp>
      <p:sp>
        <p:nvSpPr>
          <p:cNvPr id="18490" name="Slide Number Placeholder 149"/>
          <p:cNvSpPr>
            <a:spLocks noGrp="1"/>
          </p:cNvSpPr>
          <p:nvPr>
            <p:ph type="sldNum" sz="quarter" idx="12"/>
          </p:nvPr>
        </p:nvSpPr>
        <p:spPr bwMode="auto">
          <a:noFill/>
          <a:ln>
            <a:miter lim="800000"/>
            <a:headEnd/>
            <a:tailEnd/>
          </a:ln>
        </p:spPr>
        <p:txBody>
          <a:bodyPr/>
          <a:lstStyle/>
          <a:p>
            <a:fld id="{09D408F7-FC60-EA4F-B641-88D916029B50}" type="slidenum">
              <a:rPr lang="en-US"/>
              <a:pPr/>
              <a:t>13</a:t>
            </a:fld>
            <a:endParaRPr lang="en-US"/>
          </a:p>
        </p:txBody>
      </p:sp>
      <p:sp>
        <p:nvSpPr>
          <p:cNvPr id="18444" name="Line 137"/>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3" name="Group 138"/>
          <p:cNvGrpSpPr>
            <a:grpSpLocks/>
          </p:cNvGrpSpPr>
          <p:nvPr/>
        </p:nvGrpSpPr>
        <p:grpSpPr bwMode="auto">
          <a:xfrm rot="-5400000">
            <a:off x="647700" y="1181100"/>
            <a:ext cx="838200" cy="1066800"/>
            <a:chOff x="240" y="528"/>
            <a:chExt cx="2496" cy="3168"/>
          </a:xfrm>
        </p:grpSpPr>
        <p:sp>
          <p:nvSpPr>
            <p:cNvPr id="18554" name="AutoShape 139"/>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5" name="Oval 140"/>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6" name="AutoShape 141"/>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7" name="Oval 142"/>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4" name="Group 143"/>
          <p:cNvGrpSpPr>
            <a:grpSpLocks/>
          </p:cNvGrpSpPr>
          <p:nvPr/>
        </p:nvGrpSpPr>
        <p:grpSpPr bwMode="auto">
          <a:xfrm rot="5400000">
            <a:off x="2895600" y="1143000"/>
            <a:ext cx="838200" cy="1143000"/>
            <a:chOff x="3120" y="528"/>
            <a:chExt cx="2496" cy="3168"/>
          </a:xfrm>
        </p:grpSpPr>
        <p:sp>
          <p:nvSpPr>
            <p:cNvPr id="18550" name="AutoShape 144"/>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1" name="Oval 145"/>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2" name="AutoShape 146"/>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3" name="Oval 147"/>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47" name="Line 148"/>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5" name="Group 14"/>
          <p:cNvGrpSpPr>
            <a:grpSpLocks/>
          </p:cNvGrpSpPr>
          <p:nvPr/>
        </p:nvGrpSpPr>
        <p:grpSpPr bwMode="auto">
          <a:xfrm rot="-5400000">
            <a:off x="647700" y="1181100"/>
            <a:ext cx="838200" cy="1066800"/>
            <a:chOff x="240" y="528"/>
            <a:chExt cx="2496" cy="3168"/>
          </a:xfrm>
        </p:grpSpPr>
        <p:sp>
          <p:nvSpPr>
            <p:cNvPr id="18546" name="AutoShape 15"/>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7" name="Oval 16"/>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8" name="AutoShape 17"/>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9" name="Oval 18"/>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6" name="Group 19"/>
          <p:cNvGrpSpPr>
            <a:grpSpLocks/>
          </p:cNvGrpSpPr>
          <p:nvPr/>
        </p:nvGrpSpPr>
        <p:grpSpPr bwMode="auto">
          <a:xfrm rot="5400000">
            <a:off x="2895600" y="1143000"/>
            <a:ext cx="838200" cy="1143000"/>
            <a:chOff x="3120" y="528"/>
            <a:chExt cx="2496" cy="3168"/>
          </a:xfrm>
        </p:grpSpPr>
        <p:sp>
          <p:nvSpPr>
            <p:cNvPr id="18542" name="AutoShape 20"/>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3" name="Oval 21"/>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4" name="AutoShape 22"/>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5" name="Oval 23"/>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0" name="Line 24"/>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sp>
        <p:nvSpPr>
          <p:cNvPr id="18451" name="Line 25"/>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7" name="Group 26"/>
          <p:cNvGrpSpPr>
            <a:grpSpLocks/>
          </p:cNvGrpSpPr>
          <p:nvPr/>
        </p:nvGrpSpPr>
        <p:grpSpPr bwMode="auto">
          <a:xfrm rot="-5400000">
            <a:off x="647700" y="1181100"/>
            <a:ext cx="838200" cy="1066800"/>
            <a:chOff x="240" y="528"/>
            <a:chExt cx="2496" cy="3168"/>
          </a:xfrm>
        </p:grpSpPr>
        <p:sp>
          <p:nvSpPr>
            <p:cNvPr id="18538" name="AutoShape 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9" name="Oval 28"/>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0" name="AutoShape 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1" name="Oval 30"/>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8" name="Group 31"/>
          <p:cNvGrpSpPr>
            <a:grpSpLocks/>
          </p:cNvGrpSpPr>
          <p:nvPr/>
        </p:nvGrpSpPr>
        <p:grpSpPr bwMode="auto">
          <a:xfrm rot="5400000">
            <a:off x="2895600" y="1143000"/>
            <a:ext cx="838200" cy="1143000"/>
            <a:chOff x="3120" y="528"/>
            <a:chExt cx="2496" cy="3168"/>
          </a:xfrm>
        </p:grpSpPr>
        <p:sp>
          <p:nvSpPr>
            <p:cNvPr id="18534" name="AutoShape 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5" name="Oval 33"/>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6" name="AutoShape 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7" name="Oval 35"/>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4" name="Line 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9" name="Group 126"/>
          <p:cNvGrpSpPr>
            <a:grpSpLocks/>
          </p:cNvGrpSpPr>
          <p:nvPr/>
        </p:nvGrpSpPr>
        <p:grpSpPr bwMode="auto">
          <a:xfrm rot="-5400000">
            <a:off x="647700" y="1181100"/>
            <a:ext cx="838200" cy="1066800"/>
            <a:chOff x="240" y="528"/>
            <a:chExt cx="2496" cy="3168"/>
          </a:xfrm>
        </p:grpSpPr>
        <p:sp>
          <p:nvSpPr>
            <p:cNvPr id="18530" name="AutoShape 1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1"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2" name="AutoShape 1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3" name="Oval 130"/>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0" name="Group 131"/>
          <p:cNvGrpSpPr>
            <a:grpSpLocks/>
          </p:cNvGrpSpPr>
          <p:nvPr/>
        </p:nvGrpSpPr>
        <p:grpSpPr bwMode="auto">
          <a:xfrm rot="5400000">
            <a:off x="2895600" y="1143000"/>
            <a:ext cx="838200" cy="1143000"/>
            <a:chOff x="3120" y="528"/>
            <a:chExt cx="2496" cy="3168"/>
          </a:xfrm>
        </p:grpSpPr>
        <p:sp>
          <p:nvSpPr>
            <p:cNvPr id="18526" name="AutoShape 1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7"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8" name="AutoShape 1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9" name="Oval 135"/>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7" name="Line 1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11" name="Group 171"/>
          <p:cNvGrpSpPr>
            <a:grpSpLocks/>
          </p:cNvGrpSpPr>
          <p:nvPr/>
        </p:nvGrpSpPr>
        <p:grpSpPr bwMode="auto">
          <a:xfrm rot="-5400000">
            <a:off x="647700" y="2857500"/>
            <a:ext cx="838200" cy="1066800"/>
            <a:chOff x="240" y="528"/>
            <a:chExt cx="2496" cy="3168"/>
          </a:xfrm>
        </p:grpSpPr>
        <p:sp>
          <p:nvSpPr>
            <p:cNvPr id="18522"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3"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4"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5"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2" name="Group 176"/>
          <p:cNvGrpSpPr>
            <a:grpSpLocks/>
          </p:cNvGrpSpPr>
          <p:nvPr/>
        </p:nvGrpSpPr>
        <p:grpSpPr bwMode="auto">
          <a:xfrm rot="5400000">
            <a:off x="2801938" y="2786063"/>
            <a:ext cx="838200" cy="1143000"/>
            <a:chOff x="3120" y="528"/>
            <a:chExt cx="2496" cy="3168"/>
          </a:xfrm>
        </p:grpSpPr>
        <p:sp>
          <p:nvSpPr>
            <p:cNvPr id="18518"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9"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0"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1"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60" name="Line 181"/>
          <p:cNvSpPr>
            <a:spLocks noChangeShapeType="1"/>
          </p:cNvSpPr>
          <p:nvPr/>
        </p:nvSpPr>
        <p:spPr bwMode="auto">
          <a:xfrm>
            <a:off x="1905000" y="3352800"/>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8461" name="Text Box 184"/>
          <p:cNvSpPr txBox="1">
            <a:spLocks noChangeArrowheads="1"/>
          </p:cNvSpPr>
          <p:nvPr/>
        </p:nvSpPr>
        <p:spPr bwMode="auto">
          <a:xfrm>
            <a:off x="12700" y="2133600"/>
            <a:ext cx="4597400" cy="323850"/>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500" b="1" dirty="0" err="1">
                <a:latin typeface="Comic Sans MS" charset="0"/>
                <a:ea typeface="Comic Sans MS" charset="0"/>
                <a:cs typeface="Comic Sans MS" charset="0"/>
              </a:rPr>
              <a:t>Unpolarized</a:t>
            </a:r>
            <a:r>
              <a:rPr lang="en-US" sz="1500" b="1" dirty="0">
                <a:latin typeface="Comic Sans MS" charset="0"/>
                <a:ea typeface="Comic Sans MS" charset="0"/>
                <a:cs typeface="Comic Sans MS" charset="0"/>
              </a:rPr>
              <a:t> distribution </a:t>
            </a:r>
            <a:r>
              <a:rPr lang="en-US" sz="1500" b="1" dirty="0">
                <a:latin typeface="Symbol" charset="2"/>
                <a:ea typeface="Comic Sans MS" charset="0"/>
                <a:cs typeface="Symbol" charset="2"/>
              </a:rPr>
              <a:t>function</a:t>
            </a:r>
            <a:r>
              <a:rPr lang="en-US" sz="1500" b="1" dirty="0">
                <a:latin typeface="Comic Sans MS" charset="0"/>
                <a:ea typeface="Comic Sans MS" charset="0"/>
                <a:cs typeface="Comic Sans MS" charset="0"/>
              </a:rPr>
              <a:t> q(x), G(x)</a:t>
            </a:r>
          </a:p>
        </p:txBody>
      </p:sp>
      <p:sp>
        <p:nvSpPr>
          <p:cNvPr id="18462" name="Text Box 185"/>
          <p:cNvSpPr txBox="1">
            <a:spLocks noChangeArrowheads="1"/>
          </p:cNvSpPr>
          <p:nvPr/>
        </p:nvSpPr>
        <p:spPr bwMode="auto">
          <a:xfrm>
            <a:off x="76200" y="3870325"/>
            <a:ext cx="4343400" cy="338138"/>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Helicity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r>
              <a:rPr lang="en-US" sz="1400" b="1">
                <a:latin typeface="Comic Sans MS" charset="0"/>
                <a:ea typeface="Comic Sans MS" charset="0"/>
                <a:cs typeface="Comic Sans MS" charset="0"/>
              </a:rPr>
              <a:t> </a:t>
            </a:r>
            <a:r>
              <a:rPr lang="en-US" sz="1400" b="1">
                <a:latin typeface="Symbol" charset="2"/>
                <a:ea typeface="Symbol" charset="2"/>
                <a:cs typeface="Symbol" charset="2"/>
              </a:rPr>
              <a:t>D</a:t>
            </a:r>
            <a:r>
              <a:rPr lang="en-US" sz="1400" b="1">
                <a:latin typeface="Comic Sans MS" charset="0"/>
                <a:ea typeface="Comic Sans MS" charset="0"/>
                <a:cs typeface="Comic Sans MS" charset="0"/>
              </a:rPr>
              <a:t>G(x)</a:t>
            </a:r>
          </a:p>
        </p:txBody>
      </p:sp>
      <p:sp>
        <p:nvSpPr>
          <p:cNvPr id="65" name="Text Box 186"/>
          <p:cNvSpPr txBox="1">
            <a:spLocks noChangeArrowheads="1"/>
          </p:cNvSpPr>
          <p:nvPr/>
        </p:nvSpPr>
        <p:spPr bwMode="auto">
          <a:xfrm>
            <a:off x="4318000" y="1493838"/>
            <a:ext cx="4495800" cy="339725"/>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Transversity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p>
        </p:txBody>
      </p:sp>
      <p:grpSp>
        <p:nvGrpSpPr>
          <p:cNvPr id="13" name="Group 108"/>
          <p:cNvGrpSpPr>
            <a:grpSpLocks/>
          </p:cNvGrpSpPr>
          <p:nvPr/>
        </p:nvGrpSpPr>
        <p:grpSpPr bwMode="auto">
          <a:xfrm>
            <a:off x="4656137" y="3948113"/>
            <a:ext cx="3133195" cy="454025"/>
            <a:chOff x="4715932" y="5294313"/>
            <a:chExt cx="3133196" cy="454556"/>
          </a:xfrm>
        </p:grpSpPr>
        <p:grpSp>
          <p:nvGrpSpPr>
            <p:cNvPr id="14" name="Group 107"/>
            <p:cNvGrpSpPr>
              <a:grpSpLocks/>
            </p:cNvGrpSpPr>
            <p:nvPr/>
          </p:nvGrpSpPr>
          <p:grpSpPr bwMode="auto">
            <a:xfrm>
              <a:off x="4715932" y="5294313"/>
              <a:ext cx="3133196" cy="437508"/>
              <a:chOff x="4715932" y="5294313"/>
              <a:chExt cx="3133196" cy="437508"/>
            </a:xfrm>
          </p:grpSpPr>
          <p:sp>
            <p:nvSpPr>
              <p:cNvPr id="18517" name="TextBox 104"/>
              <p:cNvSpPr txBox="1">
                <a:spLocks noChangeArrowheads="1"/>
              </p:cNvSpPr>
              <p:nvPr/>
            </p:nvSpPr>
            <p:spPr bwMode="auto">
              <a:xfrm>
                <a:off x="4715932" y="5393267"/>
                <a:ext cx="3133196"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41" name="Object 9"/>
              <p:cNvGraphicFramePr>
                <a:graphicFrameLocks noChangeAspect="1"/>
              </p:cNvGraphicFramePr>
              <p:nvPr>
                <p:extLst>
                  <p:ext uri="{D42A27DB-BD31-4B8C-83A1-F6EECF244321}">
                    <p14:modId xmlns:p14="http://schemas.microsoft.com/office/powerpoint/2010/main" val="1100804701"/>
                  </p:ext>
                </p:extLst>
              </p:nvPr>
            </p:nvGraphicFramePr>
            <p:xfrm>
              <a:off x="7495646" y="5294313"/>
              <a:ext cx="327025" cy="414337"/>
            </p:xfrm>
            <a:graphic>
              <a:graphicData uri="http://schemas.openxmlformats.org/presentationml/2006/ole">
                <mc:AlternateContent xmlns:mc="http://schemas.openxmlformats.org/markup-compatibility/2006">
                  <mc:Choice xmlns:v="urn:schemas-microsoft-com:vml" Requires="v">
                    <p:oleObj spid="_x0000_s66717" name="Equation" r:id="rId3" imgW="190500" imgH="241300" progId="Equation.DSMT4">
                      <p:embed/>
                    </p:oleObj>
                  </mc:Choice>
                  <mc:Fallback>
                    <p:oleObj name="Equation" r:id="rId3" imgW="190500" imgH="241300" progId="Equation.DSMT4">
                      <p:embed/>
                      <p:pic>
                        <p:nvPicPr>
                          <p:cNvPr id="0" name=""/>
                          <p:cNvPicPr>
                            <a:picLocks noChangeAspect="1" noChangeArrowheads="1"/>
                          </p:cNvPicPr>
                          <p:nvPr/>
                        </p:nvPicPr>
                        <p:blipFill>
                          <a:blip r:embed="rId4"/>
                          <a:srcRect/>
                          <a:stretch>
                            <a:fillRect/>
                          </a:stretch>
                        </p:blipFill>
                        <p:spPr bwMode="auto">
                          <a:xfrm>
                            <a:off x="7495646" y="5294313"/>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4" name="Object 2"/>
            <p:cNvGraphicFramePr>
              <a:graphicFrameLocks noChangeAspect="1"/>
            </p:cNvGraphicFramePr>
            <p:nvPr>
              <p:extLst>
                <p:ext uri="{D42A27DB-BD31-4B8C-83A1-F6EECF244321}">
                  <p14:modId xmlns:p14="http://schemas.microsoft.com/office/powerpoint/2010/main" val="2865333237"/>
                </p:ext>
              </p:extLst>
            </p:nvPr>
          </p:nvGraphicFramePr>
          <p:xfrm>
            <a:off x="6794501" y="5355169"/>
            <a:ext cx="306211" cy="393700"/>
          </p:xfrm>
          <a:graphic>
            <a:graphicData uri="http://schemas.openxmlformats.org/presentationml/2006/ole">
              <mc:AlternateContent xmlns:mc="http://schemas.openxmlformats.org/markup-compatibility/2006">
                <mc:Choice xmlns:v="urn:schemas-microsoft-com:vml" Requires="v">
                  <p:oleObj spid="_x0000_s66718" name="Equation" r:id="rId5" imgW="177800" imgH="228600" progId="Equation.DSMT4">
                    <p:embed/>
                  </p:oleObj>
                </mc:Choice>
                <mc:Fallback>
                  <p:oleObj name="Equation" r:id="rId5" imgW="177800" imgH="228600" progId="Equation.DSMT4">
                    <p:embed/>
                    <p:pic>
                      <p:nvPicPr>
                        <p:cNvPr id="0" name=""/>
                        <p:cNvPicPr>
                          <a:picLocks noChangeAspect="1" noChangeArrowheads="1"/>
                        </p:cNvPicPr>
                        <p:nvPr/>
                      </p:nvPicPr>
                      <p:blipFill>
                        <a:blip r:embed="rId6"/>
                        <a:srcRect/>
                        <a:stretch>
                          <a:fillRect/>
                        </a:stretch>
                      </p:blipFill>
                      <p:spPr bwMode="auto">
                        <a:xfrm>
                          <a:off x="6794501" y="5355169"/>
                          <a:ext cx="306211"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06"/>
          <p:cNvGrpSpPr>
            <a:grpSpLocks/>
          </p:cNvGrpSpPr>
          <p:nvPr/>
        </p:nvGrpSpPr>
        <p:grpSpPr bwMode="auto">
          <a:xfrm>
            <a:off x="4792662" y="5937250"/>
            <a:ext cx="3271837" cy="447675"/>
            <a:chOff x="4817532" y="2711979"/>
            <a:chExt cx="3271838" cy="446618"/>
          </a:xfrm>
        </p:grpSpPr>
        <p:grpSp>
          <p:nvGrpSpPr>
            <p:cNvPr id="16" name="Group 105"/>
            <p:cNvGrpSpPr>
              <a:grpSpLocks/>
            </p:cNvGrpSpPr>
            <p:nvPr/>
          </p:nvGrpSpPr>
          <p:grpSpPr bwMode="auto">
            <a:xfrm>
              <a:off x="4817532" y="2711979"/>
              <a:ext cx="3271838" cy="437508"/>
              <a:chOff x="4817532" y="2711979"/>
              <a:chExt cx="3271838" cy="437508"/>
            </a:xfrm>
          </p:grpSpPr>
          <p:sp>
            <p:nvSpPr>
              <p:cNvPr id="18515" name="TextBox 88"/>
              <p:cNvSpPr txBox="1">
                <a:spLocks noChangeArrowheads="1"/>
              </p:cNvSpPr>
              <p:nvPr/>
            </p:nvSpPr>
            <p:spPr bwMode="auto">
              <a:xfrm>
                <a:off x="4817532" y="2810933"/>
                <a:ext cx="3271838"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6" name="Object 4"/>
              <p:cNvGraphicFramePr>
                <a:graphicFrameLocks noChangeAspect="1"/>
              </p:cNvGraphicFramePr>
              <p:nvPr>
                <p:extLst>
                  <p:ext uri="{D42A27DB-BD31-4B8C-83A1-F6EECF244321}">
                    <p14:modId xmlns:p14="http://schemas.microsoft.com/office/powerpoint/2010/main" val="1844906234"/>
                  </p:ext>
                </p:extLst>
              </p:nvPr>
            </p:nvGraphicFramePr>
            <p:xfrm>
              <a:off x="7597246" y="2711979"/>
              <a:ext cx="327025" cy="414337"/>
            </p:xfrm>
            <a:graphic>
              <a:graphicData uri="http://schemas.openxmlformats.org/presentationml/2006/ole">
                <mc:AlternateContent xmlns:mc="http://schemas.openxmlformats.org/markup-compatibility/2006">
                  <mc:Choice xmlns:v="urn:schemas-microsoft-com:vml" Requires="v">
                    <p:oleObj spid="_x0000_s66719" name="Equation" r:id="rId7" imgW="190500" imgH="241300" progId="Equation.DSMT4">
                      <p:embed/>
                    </p:oleObj>
                  </mc:Choice>
                  <mc:Fallback>
                    <p:oleObj name="Equation" r:id="rId7" imgW="190500" imgH="241300" progId="Equation.DSMT4">
                      <p:embed/>
                      <p:pic>
                        <p:nvPicPr>
                          <p:cNvPr id="0" name=""/>
                          <p:cNvPicPr>
                            <a:picLocks noChangeAspect="1" noChangeArrowheads="1"/>
                          </p:cNvPicPr>
                          <p:nvPr/>
                        </p:nvPicPr>
                        <p:blipFill>
                          <a:blip r:embed="rId8"/>
                          <a:srcRect/>
                          <a:stretch>
                            <a:fillRect/>
                          </a:stretch>
                        </p:blipFill>
                        <p:spPr bwMode="auto">
                          <a:xfrm>
                            <a:off x="7597246" y="2711979"/>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5" name="Object 3"/>
            <p:cNvGraphicFramePr>
              <a:graphicFrameLocks noChangeAspect="1"/>
            </p:cNvGraphicFramePr>
            <p:nvPr>
              <p:extLst>
                <p:ext uri="{D42A27DB-BD31-4B8C-83A1-F6EECF244321}">
                  <p14:modId xmlns:p14="http://schemas.microsoft.com/office/powerpoint/2010/main" val="3962448972"/>
                </p:ext>
              </p:extLst>
            </p:nvPr>
          </p:nvGraphicFramePr>
          <p:xfrm>
            <a:off x="6898746" y="2764897"/>
            <a:ext cx="371475" cy="393700"/>
          </p:xfrm>
          <a:graphic>
            <a:graphicData uri="http://schemas.openxmlformats.org/presentationml/2006/ole">
              <mc:AlternateContent xmlns:mc="http://schemas.openxmlformats.org/markup-compatibility/2006">
                <mc:Choice xmlns:v="urn:schemas-microsoft-com:vml" Requires="v">
                  <p:oleObj spid="_x0000_s66720" name="Equation" r:id="rId9" imgW="215900" imgH="228600" progId="Equation.DSMT4">
                    <p:embed/>
                  </p:oleObj>
                </mc:Choice>
                <mc:Fallback>
                  <p:oleObj name="Equation" r:id="rId9" imgW="215900" imgH="228600" progId="Equation.DSMT4">
                    <p:embed/>
                    <p:pic>
                      <p:nvPicPr>
                        <p:cNvPr id="0" name=""/>
                        <p:cNvPicPr>
                          <a:picLocks noChangeAspect="1" noChangeArrowheads="1"/>
                        </p:cNvPicPr>
                        <p:nvPr/>
                      </p:nvPicPr>
                      <p:blipFill>
                        <a:blip r:embed="rId10"/>
                        <a:srcRect/>
                        <a:stretch>
                          <a:fillRect/>
                        </a:stretch>
                      </p:blipFill>
                      <p:spPr bwMode="auto">
                        <a:xfrm>
                          <a:off x="6898746" y="2764897"/>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71"/>
          <p:cNvGrpSpPr>
            <a:grpSpLocks/>
          </p:cNvGrpSpPr>
          <p:nvPr/>
        </p:nvGrpSpPr>
        <p:grpSpPr bwMode="auto">
          <a:xfrm>
            <a:off x="4741863" y="1714500"/>
            <a:ext cx="3171825" cy="398463"/>
            <a:chOff x="177800" y="5977465"/>
            <a:chExt cx="3172353" cy="398464"/>
          </a:xfrm>
        </p:grpSpPr>
        <p:sp>
          <p:nvSpPr>
            <p:cNvPr id="18513" name="TextBox 68"/>
            <p:cNvSpPr txBox="1">
              <a:spLocks noChangeArrowheads="1"/>
            </p:cNvSpPr>
            <p:nvPr/>
          </p:nvSpPr>
          <p:spPr bwMode="auto">
            <a:xfrm>
              <a:off x="177800" y="6019800"/>
              <a:ext cx="2941931" cy="338554"/>
            </a:xfrm>
            <a:prstGeom prst="rect">
              <a:avLst/>
            </a:prstGeom>
            <a:noFill/>
            <a:ln w="9525">
              <a:noFill/>
              <a:miter lim="800000"/>
              <a:headEnd/>
              <a:tailEnd/>
            </a:ln>
          </p:spPr>
          <p:txBody>
            <a:bodyPr wrap="non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7" name="Object 5"/>
            <p:cNvGraphicFramePr>
              <a:graphicFrameLocks noChangeAspect="1"/>
            </p:cNvGraphicFramePr>
            <p:nvPr>
              <p:extLst>
                <p:ext uri="{D42A27DB-BD31-4B8C-83A1-F6EECF244321}">
                  <p14:modId xmlns:p14="http://schemas.microsoft.com/office/powerpoint/2010/main" val="3652496003"/>
                </p:ext>
              </p:extLst>
            </p:nvPr>
          </p:nvGraphicFramePr>
          <p:xfrm>
            <a:off x="2253354" y="5977465"/>
            <a:ext cx="306388" cy="393700"/>
          </p:xfrm>
          <a:graphic>
            <a:graphicData uri="http://schemas.openxmlformats.org/presentationml/2006/ole">
              <mc:AlternateContent xmlns:mc="http://schemas.openxmlformats.org/markup-compatibility/2006">
                <mc:Choice xmlns:v="urn:schemas-microsoft-com:vml" Requires="v">
                  <p:oleObj spid="_x0000_s66721" name="Equation" r:id="rId11" imgW="177800" imgH="228600" progId="Equation.DSMT4">
                    <p:embed/>
                  </p:oleObj>
                </mc:Choice>
                <mc:Fallback>
                  <p:oleObj name="Equation" r:id="rId11" imgW="177800" imgH="228600" progId="Equation.DSMT4">
                    <p:embed/>
                    <p:pic>
                      <p:nvPicPr>
                        <p:cNvPr id="0" name=""/>
                        <p:cNvPicPr>
                          <a:picLocks noChangeAspect="1" noChangeArrowheads="1"/>
                        </p:cNvPicPr>
                        <p:nvPr/>
                      </p:nvPicPr>
                      <p:blipFill>
                        <a:blip r:embed="rId12"/>
                        <a:srcRect/>
                        <a:stretch>
                          <a:fillRect/>
                        </a:stretch>
                      </p:blipFill>
                      <p:spPr bwMode="auto">
                        <a:xfrm>
                          <a:off x="2253354" y="5977465"/>
                          <a:ext cx="3063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1837255413"/>
                </p:ext>
              </p:extLst>
            </p:nvPr>
          </p:nvGraphicFramePr>
          <p:xfrm>
            <a:off x="2978678" y="5982229"/>
            <a:ext cx="371475" cy="393700"/>
          </p:xfrm>
          <a:graphic>
            <a:graphicData uri="http://schemas.openxmlformats.org/presentationml/2006/ole">
              <mc:AlternateContent xmlns:mc="http://schemas.openxmlformats.org/markup-compatibility/2006">
                <mc:Choice xmlns:v="urn:schemas-microsoft-com:vml" Requires="v">
                  <p:oleObj spid="_x0000_s66722" name="Equation" r:id="rId13" imgW="215900" imgH="228600" progId="Equation.DSMT4">
                    <p:embed/>
                  </p:oleObj>
                </mc:Choice>
                <mc:Fallback>
                  <p:oleObj name="Equation" r:id="rId13" imgW="215900" imgH="228600" progId="Equation.DSMT4">
                    <p:embed/>
                    <p:pic>
                      <p:nvPicPr>
                        <p:cNvPr id="0" name=""/>
                        <p:cNvPicPr>
                          <a:picLocks noChangeAspect="1" noChangeArrowheads="1"/>
                        </p:cNvPicPr>
                        <p:nvPr/>
                      </p:nvPicPr>
                      <p:blipFill>
                        <a:blip r:embed="rId14"/>
                        <a:srcRect/>
                        <a:stretch>
                          <a:fillRect/>
                        </a:stretch>
                      </p:blipFill>
                      <p:spPr bwMode="auto">
                        <a:xfrm>
                          <a:off x="2978678" y="5982229"/>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 name="Group 171"/>
          <p:cNvGrpSpPr>
            <a:grpSpLocks/>
          </p:cNvGrpSpPr>
          <p:nvPr/>
        </p:nvGrpSpPr>
        <p:grpSpPr bwMode="auto">
          <a:xfrm>
            <a:off x="4906963" y="4457700"/>
            <a:ext cx="838200" cy="1066800"/>
            <a:chOff x="240" y="528"/>
            <a:chExt cx="2496" cy="3168"/>
          </a:xfrm>
        </p:grpSpPr>
        <p:sp>
          <p:nvSpPr>
            <p:cNvPr id="18510"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1"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12" name="Oval 175"/>
            <p:cNvSpPr>
              <a:spLocks noChangeArrowheads="1"/>
            </p:cNvSpPr>
            <p:nvPr/>
          </p:nvSpPr>
          <p:spPr bwMode="auto">
            <a:xfrm>
              <a:off x="1225" y="2229"/>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9" name="Group 176"/>
          <p:cNvGrpSpPr>
            <a:grpSpLocks/>
          </p:cNvGrpSpPr>
          <p:nvPr/>
        </p:nvGrpSpPr>
        <p:grpSpPr bwMode="auto">
          <a:xfrm rot="10800000">
            <a:off x="7002463" y="4419600"/>
            <a:ext cx="838200" cy="1143000"/>
            <a:chOff x="3120" y="528"/>
            <a:chExt cx="2496" cy="3168"/>
          </a:xfrm>
        </p:grpSpPr>
        <p:sp>
          <p:nvSpPr>
            <p:cNvPr id="18507"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8"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9" name="Oval 180"/>
            <p:cNvSpPr>
              <a:spLocks noChangeArrowheads="1"/>
            </p:cNvSpPr>
            <p:nvPr/>
          </p:nvSpPr>
          <p:spPr bwMode="auto">
            <a:xfrm>
              <a:off x="4080" y="224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85" name="Line 181"/>
          <p:cNvSpPr>
            <a:spLocks noChangeShapeType="1"/>
          </p:cNvSpPr>
          <p:nvPr/>
        </p:nvSpPr>
        <p:spPr bwMode="auto">
          <a:xfrm>
            <a:off x="6113463" y="4953000"/>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0" name="Group 87"/>
          <p:cNvGrpSpPr>
            <a:grpSpLocks/>
          </p:cNvGrpSpPr>
          <p:nvPr/>
        </p:nvGrpSpPr>
        <p:grpSpPr bwMode="auto">
          <a:xfrm>
            <a:off x="4787900" y="5597525"/>
            <a:ext cx="3176588" cy="414338"/>
            <a:chOff x="4711700" y="2320395"/>
            <a:chExt cx="3176578" cy="414225"/>
          </a:xfrm>
        </p:grpSpPr>
        <p:sp>
          <p:nvSpPr>
            <p:cNvPr id="18506" name="Text Box 186"/>
            <p:cNvSpPr txBox="1">
              <a:spLocks noChangeArrowheads="1"/>
            </p:cNvSpPr>
            <p:nvPr/>
          </p:nvSpPr>
          <p:spPr bwMode="auto">
            <a:xfrm>
              <a:off x="4711700" y="2396066"/>
              <a:ext cx="3064933"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Sivers distribution function</a:t>
              </a:r>
            </a:p>
          </p:txBody>
        </p:sp>
        <p:graphicFrame>
          <p:nvGraphicFramePr>
            <p:cNvPr id="18439" name="Object 7"/>
            <p:cNvGraphicFramePr>
              <a:graphicFrameLocks noChangeAspect="1"/>
            </p:cNvGraphicFramePr>
            <p:nvPr>
              <p:extLst>
                <p:ext uri="{D42A27DB-BD31-4B8C-83A1-F6EECF244321}">
                  <p14:modId xmlns:p14="http://schemas.microsoft.com/office/powerpoint/2010/main" val="405160660"/>
                </p:ext>
              </p:extLst>
            </p:nvPr>
          </p:nvGraphicFramePr>
          <p:xfrm>
            <a:off x="7518391" y="2320395"/>
            <a:ext cx="369887" cy="392112"/>
          </p:xfrm>
          <a:graphic>
            <a:graphicData uri="http://schemas.openxmlformats.org/presentationml/2006/ole">
              <mc:AlternateContent xmlns:mc="http://schemas.openxmlformats.org/markup-compatibility/2006">
                <mc:Choice xmlns:v="urn:schemas-microsoft-com:vml" Requires="v">
                  <p:oleObj spid="_x0000_s66723" name="Equation" r:id="rId15" imgW="215900" imgH="228600" progId="Equation.DSMT4">
                    <p:embed/>
                  </p:oleObj>
                </mc:Choice>
                <mc:Fallback>
                  <p:oleObj name="Equation" r:id="rId15" imgW="215900" imgH="228600" progId="Equation.DSMT4">
                    <p:embed/>
                    <p:pic>
                      <p:nvPicPr>
                        <p:cNvPr id="0" name=""/>
                        <p:cNvPicPr>
                          <a:picLocks noChangeAspect="1" noChangeArrowheads="1"/>
                        </p:cNvPicPr>
                        <p:nvPr/>
                      </p:nvPicPr>
                      <p:blipFill>
                        <a:blip r:embed="rId16"/>
                        <a:srcRect/>
                        <a:stretch>
                          <a:fillRect/>
                        </a:stretch>
                      </p:blipFill>
                      <p:spPr bwMode="auto">
                        <a:xfrm>
                          <a:off x="7518391" y="2320395"/>
                          <a:ext cx="369887"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126"/>
          <p:cNvGrpSpPr>
            <a:grpSpLocks/>
          </p:cNvGrpSpPr>
          <p:nvPr/>
        </p:nvGrpSpPr>
        <p:grpSpPr bwMode="auto">
          <a:xfrm rot="10800000">
            <a:off x="4933950" y="2919413"/>
            <a:ext cx="838200" cy="808037"/>
            <a:chOff x="240" y="1296"/>
            <a:chExt cx="2496" cy="2400"/>
          </a:xfrm>
        </p:grpSpPr>
        <p:sp>
          <p:nvSpPr>
            <p:cNvPr id="18503"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4" name="AutoShape 129"/>
            <p:cNvSpPr>
              <a:spLocks noChangeArrowheads="1"/>
            </p:cNvSpPr>
            <p:nvPr/>
          </p:nvSpPr>
          <p:spPr bwMode="auto">
            <a:xfrm>
              <a:off x="1321" y="2027"/>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5" name="Oval 130"/>
            <p:cNvSpPr>
              <a:spLocks noChangeArrowheads="1"/>
            </p:cNvSpPr>
            <p:nvPr/>
          </p:nvSpPr>
          <p:spPr bwMode="auto">
            <a:xfrm>
              <a:off x="1225" y="2555"/>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2" name="Group 131"/>
          <p:cNvGrpSpPr>
            <a:grpSpLocks/>
          </p:cNvGrpSpPr>
          <p:nvPr/>
        </p:nvGrpSpPr>
        <p:grpSpPr bwMode="auto">
          <a:xfrm rot="10800000">
            <a:off x="6999288" y="2898775"/>
            <a:ext cx="838200" cy="865188"/>
            <a:chOff x="3120" y="1296"/>
            <a:chExt cx="2496" cy="2400"/>
          </a:xfrm>
        </p:grpSpPr>
        <p:sp>
          <p:nvSpPr>
            <p:cNvPr id="18500"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1" name="AutoShape 134"/>
            <p:cNvSpPr>
              <a:spLocks noChangeArrowheads="1"/>
            </p:cNvSpPr>
            <p:nvPr/>
          </p:nvSpPr>
          <p:spPr bwMode="auto">
            <a:xfrm rot="10800000">
              <a:off x="4176" y="2393"/>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2" name="Oval 135"/>
            <p:cNvSpPr>
              <a:spLocks noChangeArrowheads="1"/>
            </p:cNvSpPr>
            <p:nvPr/>
          </p:nvSpPr>
          <p:spPr bwMode="auto">
            <a:xfrm>
              <a:off x="4080" y="1961"/>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00" name="Line 136"/>
          <p:cNvSpPr>
            <a:spLocks noChangeShapeType="1"/>
          </p:cNvSpPr>
          <p:nvPr/>
        </p:nvSpPr>
        <p:spPr bwMode="auto">
          <a:xfrm>
            <a:off x="6096000" y="3294063"/>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3" name="Group 100"/>
          <p:cNvGrpSpPr>
            <a:grpSpLocks/>
          </p:cNvGrpSpPr>
          <p:nvPr/>
        </p:nvGrpSpPr>
        <p:grpSpPr bwMode="auto">
          <a:xfrm>
            <a:off x="4343400" y="3730625"/>
            <a:ext cx="3940175" cy="392113"/>
            <a:chOff x="4436824" y="2435225"/>
            <a:chExt cx="3278951" cy="392113"/>
          </a:xfrm>
        </p:grpSpPr>
        <p:sp>
          <p:nvSpPr>
            <p:cNvPr id="18499" name="Text Box 186"/>
            <p:cNvSpPr txBox="1">
              <a:spLocks noChangeArrowheads="1"/>
            </p:cNvSpPr>
            <p:nvPr/>
          </p:nvSpPr>
          <p:spPr bwMode="auto">
            <a:xfrm>
              <a:off x="4436824" y="2472266"/>
              <a:ext cx="3064935"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Boer-Mulders distribution function</a:t>
              </a:r>
            </a:p>
          </p:txBody>
        </p:sp>
        <p:graphicFrame>
          <p:nvGraphicFramePr>
            <p:cNvPr id="18440" name="Object 8"/>
            <p:cNvGraphicFramePr>
              <a:graphicFrameLocks noChangeAspect="1"/>
            </p:cNvGraphicFramePr>
            <p:nvPr/>
          </p:nvGraphicFramePr>
          <p:xfrm>
            <a:off x="7389466" y="2435225"/>
            <a:ext cx="326309" cy="392113"/>
          </p:xfrm>
          <a:graphic>
            <a:graphicData uri="http://schemas.openxmlformats.org/presentationml/2006/ole">
              <mc:AlternateContent xmlns:mc="http://schemas.openxmlformats.org/markup-compatibility/2006">
                <mc:Choice xmlns:v="urn:schemas-microsoft-com:vml" Requires="v">
                  <p:oleObj spid="_x0000_s66724" name="Equation" r:id="rId17" imgW="190500" imgH="228600" progId="Equation.DSMT4">
                    <p:embed/>
                  </p:oleObj>
                </mc:Choice>
                <mc:Fallback>
                  <p:oleObj name="Equation" r:id="rId17" imgW="1905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9466" y="2435225"/>
                          <a:ext cx="326309"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Group 171"/>
          <p:cNvGrpSpPr>
            <a:grpSpLocks/>
          </p:cNvGrpSpPr>
          <p:nvPr/>
        </p:nvGrpSpPr>
        <p:grpSpPr bwMode="auto">
          <a:xfrm rot="-5400000">
            <a:off x="4872038" y="490538"/>
            <a:ext cx="838200" cy="1066800"/>
            <a:chOff x="240" y="528"/>
            <a:chExt cx="2496" cy="3168"/>
          </a:xfrm>
        </p:grpSpPr>
        <p:sp>
          <p:nvSpPr>
            <p:cNvPr id="18495"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6"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7"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8"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5" name="Group 176"/>
          <p:cNvGrpSpPr>
            <a:grpSpLocks/>
          </p:cNvGrpSpPr>
          <p:nvPr/>
        </p:nvGrpSpPr>
        <p:grpSpPr bwMode="auto">
          <a:xfrm rot="5400000">
            <a:off x="7086600" y="419100"/>
            <a:ext cx="838200" cy="1143000"/>
            <a:chOff x="3120" y="528"/>
            <a:chExt cx="2496" cy="3168"/>
          </a:xfrm>
        </p:grpSpPr>
        <p:sp>
          <p:nvSpPr>
            <p:cNvPr id="18491"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2"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3"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4"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20" name="Line 181"/>
          <p:cNvSpPr>
            <a:spLocks noChangeShapeType="1"/>
          </p:cNvSpPr>
          <p:nvPr/>
        </p:nvSpPr>
        <p:spPr bwMode="auto">
          <a:xfrm>
            <a:off x="6121400" y="985838"/>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22" name="TextBox 121"/>
          <p:cNvSpPr txBox="1"/>
          <p:nvPr/>
        </p:nvSpPr>
        <p:spPr>
          <a:xfrm>
            <a:off x="8606363" y="1689095"/>
            <a:ext cx="461665" cy="4003660"/>
          </a:xfrm>
          <a:prstGeom prst="rect">
            <a:avLst/>
          </a:prstGeom>
          <a:noFill/>
        </p:spPr>
        <p:txBody>
          <a:bodyPr vert="wordArtVert" wrap="none">
            <a:spAutoFit/>
          </a:bodyPr>
          <a:lstStyle/>
          <a:p>
            <a:pPr fontAlgn="auto">
              <a:spcBef>
                <a:spcPts val="0"/>
              </a:spcBef>
              <a:spcAft>
                <a:spcPts val="0"/>
              </a:spcAft>
              <a:defRPr/>
            </a:pPr>
            <a:r>
              <a:rPr lang="en-US" b="1" dirty="0">
                <a:solidFill>
                  <a:srgbClr val="0000FF"/>
                </a:solidFill>
                <a:latin typeface="Comic Sans MS"/>
                <a:ea typeface="+mn-ea"/>
                <a:cs typeface="Comic Sans MS"/>
              </a:rPr>
              <a:t>Single Spin Asymmetries </a:t>
            </a:r>
          </a:p>
        </p:txBody>
      </p:sp>
      <p:sp>
        <p:nvSpPr>
          <p:cNvPr id="123" name="AutoShape 14"/>
          <p:cNvSpPr>
            <a:spLocks noChangeArrowheads="1"/>
          </p:cNvSpPr>
          <p:nvPr/>
        </p:nvSpPr>
        <p:spPr bwMode="auto">
          <a:xfrm>
            <a:off x="4204632" y="2172524"/>
            <a:ext cx="733425" cy="423304"/>
          </a:xfrm>
          <a:prstGeom prst="curvedRightArrow">
            <a:avLst>
              <a:gd name="adj1" fmla="val 24848"/>
              <a:gd name="adj2" fmla="val 49697"/>
              <a:gd name="adj3" fmla="val 33333"/>
            </a:avLst>
          </a:prstGeom>
          <a:gradFill flip="none" rotWithShape="1">
            <a:gsLst>
              <a:gs pos="0">
                <a:srgbClr val="8000FF"/>
              </a:gs>
              <a:gs pos="100000">
                <a:srgbClr val="FFFFFF"/>
              </a:gs>
            </a:gsLst>
            <a:lin ang="0" scaled="1"/>
            <a:tileRect/>
          </a:gradFill>
          <a:ln w="9525">
            <a:solidFill>
              <a:srgbClr val="FF66FF"/>
            </a:solidFill>
            <a:miter lim="800000"/>
            <a:headEnd/>
            <a:tailEnd/>
          </a:ln>
          <a:effectLst>
            <a:glow rad="101600">
              <a:srgbClr val="FF66FF">
                <a:alpha val="75000"/>
              </a:srgbClr>
            </a:glow>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124" name="TextBox 123"/>
          <p:cNvSpPr txBox="1">
            <a:spLocks noChangeArrowheads="1"/>
          </p:cNvSpPr>
          <p:nvPr/>
        </p:nvSpPr>
        <p:spPr bwMode="auto">
          <a:xfrm>
            <a:off x="5004330" y="2134393"/>
            <a:ext cx="3587750" cy="646113"/>
          </a:xfrm>
          <a:prstGeom prst="rect">
            <a:avLst/>
          </a:prstGeom>
          <a:noFill/>
          <a:ln w="9525">
            <a:noFill/>
            <a:miter lim="800000"/>
            <a:headEnd/>
            <a:tailEnd/>
          </a:ln>
        </p:spPr>
        <p:txBody>
          <a:bodyPr wrap="none">
            <a:prstTxWarp prst="textNoShape">
              <a:avLst/>
            </a:prstTxWarp>
            <a:spAutoFit/>
          </a:bodyPr>
          <a:lstStyle/>
          <a:p>
            <a:r>
              <a:rPr lang="en-US" b="1" dirty="0">
                <a:latin typeface="Comic Sans MS" charset="0"/>
                <a:ea typeface="Comic Sans MS" charset="0"/>
                <a:cs typeface="Comic Sans MS" charset="0"/>
              </a:rPr>
              <a:t>beyond collinear picture</a:t>
            </a:r>
          </a:p>
          <a:p>
            <a:r>
              <a:rPr lang="en-US" b="1" dirty="0">
                <a:latin typeface="Comic Sans MS" charset="0"/>
                <a:ea typeface="Comic Sans MS" charset="0"/>
                <a:cs typeface="Comic Sans MS" charset="0"/>
              </a:rPr>
              <a:t>Explore spin orbit correlations</a:t>
            </a:r>
          </a:p>
        </p:txBody>
      </p:sp>
      <p:sp>
        <p:nvSpPr>
          <p:cNvPr id="121" name="Right Brace 120"/>
          <p:cNvSpPr/>
          <p:nvPr/>
        </p:nvSpPr>
        <p:spPr bwMode="auto">
          <a:xfrm>
            <a:off x="8335963" y="813288"/>
            <a:ext cx="371475" cy="5524012"/>
          </a:xfrm>
          <a:prstGeom prst="rightBrace">
            <a:avLst/>
          </a:prstGeom>
          <a:noFill/>
          <a:ln w="38100" cap="flat" cmpd="sng" algn="ctr">
            <a:solidFill>
              <a:srgbClr val="0000FF"/>
            </a:solidFill>
            <a:prstDash val="solid"/>
            <a:round/>
            <a:headEnd type="none" w="med" len="med"/>
            <a:tailEnd type="none" w="med" len="med"/>
          </a:ln>
          <a:effectLst/>
        </p:spPr>
        <p:txBody>
          <a:bodyPr>
            <a:prstTxWarp prst="textNoShape">
              <a:avLst/>
            </a:prstTxWarp>
          </a:bodyPr>
          <a:lstStyle/>
          <a:p>
            <a:pPr defTabSz="914400">
              <a:defRPr/>
            </a:pPr>
            <a:endParaRPr lang="en-US" sz="2000" b="1">
              <a:solidFill>
                <a:schemeClr val="tx2"/>
              </a:solidFill>
              <a:effectLst>
                <a:outerShdw blurRad="38100" dist="38100" dir="2700000" algn="tl">
                  <a:srgbClr val="000000">
                    <a:alpha val="43137"/>
                  </a:srgbClr>
                </a:outerShdw>
              </a:effectLst>
              <a:latin typeface="Comic Sans MS" charset="0"/>
              <a:ea typeface="+mn-ea"/>
              <a:cs typeface="+mn-cs"/>
            </a:endParaRPr>
          </a:p>
        </p:txBody>
      </p:sp>
      <p:sp>
        <p:nvSpPr>
          <p:cNvPr id="119" name="Text Box 25"/>
          <p:cNvSpPr txBox="1">
            <a:spLocks noChangeArrowheads="1"/>
          </p:cNvSpPr>
          <p:nvPr/>
        </p:nvSpPr>
        <p:spPr bwMode="auto">
          <a:xfrm>
            <a:off x="398451" y="4448719"/>
            <a:ext cx="3712107" cy="1795363"/>
          </a:xfrm>
          <a:prstGeom prst="rect">
            <a:avLst/>
          </a:prstGeom>
          <a:solidFill>
            <a:schemeClr val="bg1">
              <a:lumMod val="95000"/>
              <a:lumOff val="5000"/>
            </a:schemeClr>
          </a:solidFill>
          <a:ln w="9525">
            <a:solidFill>
              <a:srgbClr val="CC66FF"/>
            </a:solidFill>
            <a:miter lim="800000"/>
            <a:headEnd/>
            <a:tailEnd/>
          </a:ln>
          <a:effectLst>
            <a:glow rad="101600">
              <a:srgbClr val="FF66FF">
                <a:alpha val="75000"/>
              </a:srgbClr>
            </a:glow>
          </a:effectLst>
        </p:spPr>
        <p:txBody>
          <a:bodyPr>
            <a:prstTxWarp prst="textNoShape">
              <a:avLst/>
            </a:prstTxWarp>
            <a:spAutoFit/>
          </a:bodyPr>
          <a:lstStyle/>
          <a:p>
            <a:pPr algn="ctr"/>
            <a:r>
              <a:rPr lang="en-US" sz="1600" b="1" u="sng" dirty="0">
                <a:solidFill>
                  <a:srgbClr val="FF29FE"/>
                </a:solidFill>
                <a:effectLst>
                  <a:outerShdw blurRad="38100" dist="38100" dir="2700000" algn="tl">
                    <a:srgbClr val="FFFFFF"/>
                  </a:outerShdw>
                </a:effectLst>
                <a:latin typeface="Comic Sans MS" charset="0"/>
                <a:ea typeface="Comic Sans MS" charset="0"/>
                <a:cs typeface="Comic Sans MS" charset="0"/>
              </a:rPr>
              <a:t>peculiarities of  f</a:t>
            </a:r>
            <a:r>
              <a:rPr lang="en-US" b="1" u="sng"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u="sng"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a:t>
            </a:r>
          </a:p>
          <a:p>
            <a:pPr algn="ctr"/>
            <a:endParaRPr lang="en-US" sz="1600" b="1" u="sng" baseline="-25000" dirty="0">
              <a:solidFill>
                <a:srgbClr val="FF0000"/>
              </a:solidFill>
              <a:effectLst>
                <a:outerShdw blurRad="38100" dist="38100" dir="2700000" algn="tl">
                  <a:srgbClr val="FFFFFF"/>
                </a:outerShdw>
              </a:effectLst>
              <a:latin typeface="Comic Sans MS" charset="0"/>
              <a:ea typeface="Comic Sans MS" charset="0"/>
              <a:cs typeface="Comic Sans MS" charset="0"/>
            </a:endParaRPr>
          </a:p>
          <a:p>
            <a:pPr algn="ctr"/>
            <a:r>
              <a:rPr lang="en-US" sz="1600" b="1" dirty="0">
                <a:effectLst>
                  <a:outerShdw blurRad="38100" dist="38100" dir="2700000" algn="tl">
                    <a:srgbClr val="4E5B6F"/>
                  </a:outerShdw>
                </a:effectLst>
                <a:latin typeface="Comic Sans MS" charset="0"/>
                <a:ea typeface="Comic Sans MS" charset="0"/>
                <a:cs typeface="Comic Sans MS" charset="0"/>
              </a:rPr>
              <a:t>chiral even naïve T-odd DF</a:t>
            </a:r>
          </a:p>
          <a:p>
            <a:pPr algn="ctr"/>
            <a:r>
              <a:rPr lang="en-US" sz="1600" b="1" dirty="0">
                <a:effectLst>
                  <a:outerShdw blurRad="38100" dist="38100" dir="2700000" algn="tl">
                    <a:srgbClr val="4E5B6F"/>
                  </a:outerShdw>
                </a:effectLst>
                <a:latin typeface="Comic Sans MS" charset="0"/>
                <a:ea typeface="Comic Sans MS" charset="0"/>
                <a:cs typeface="Comic Sans MS" charset="0"/>
              </a:rPr>
              <a:t>related to </a:t>
            </a:r>
            <a:r>
              <a:rPr lang="en-US" sz="1600" b="1" dirty="0" err="1">
                <a:effectLst>
                  <a:outerShdw blurRad="38100" dist="38100" dir="2700000" algn="tl">
                    <a:srgbClr val="4E5B6F"/>
                  </a:outerShdw>
                </a:effectLst>
                <a:latin typeface="Comic Sans MS" charset="0"/>
                <a:ea typeface="Comic Sans MS" charset="0"/>
                <a:cs typeface="Comic Sans MS" charset="0"/>
              </a:rPr>
              <a:t>parton</a:t>
            </a:r>
            <a:r>
              <a:rPr lang="en-US" sz="1600" b="1" dirty="0">
                <a:effectLst>
                  <a:outerShdw blurRad="38100" dist="38100" dir="2700000" algn="tl">
                    <a:srgbClr val="4E5B6F"/>
                  </a:outerShdw>
                </a:effectLst>
                <a:latin typeface="Comic Sans MS" charset="0"/>
                <a:ea typeface="Comic Sans MS" charset="0"/>
                <a:cs typeface="Comic Sans MS" charset="0"/>
              </a:rPr>
              <a:t> orbital angular momentum</a:t>
            </a:r>
          </a:p>
          <a:p>
            <a:pPr algn="ctr"/>
            <a:r>
              <a:rPr lang="en-US" sz="1600" b="1" dirty="0">
                <a:effectLst>
                  <a:outerShdw blurRad="38100" dist="38100" dir="2700000" algn="tl">
                    <a:srgbClr val="4E5B6F"/>
                  </a:outerShdw>
                </a:effectLst>
                <a:latin typeface="Comic Sans MS" charset="0"/>
                <a:ea typeface="Comic Sans MS" charset="0"/>
                <a:cs typeface="Comic Sans MS" charset="0"/>
              </a:rPr>
              <a:t>violates naïve universality of PDFs</a:t>
            </a:r>
          </a:p>
          <a:p>
            <a:pPr algn="ctr"/>
            <a:r>
              <a:rPr lang="en-US" sz="1600" b="1" dirty="0">
                <a:effectLst>
                  <a:outerShdw blurRad="38100" dist="38100" dir="2700000" algn="tl">
                    <a:srgbClr val="4E5B6F"/>
                  </a:outerShdw>
                </a:effectLst>
                <a:latin typeface="Comic Sans MS" charset="0"/>
                <a:ea typeface="Comic Sans MS" charset="0"/>
                <a:cs typeface="Comic Sans MS" charset="0"/>
              </a:rPr>
              <a:t>QCD-prediction: </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f</a:t>
            </a:r>
            <a:r>
              <a:rPr lang="en-US" sz="1600" b="1"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1T,DY </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 -f</a:t>
            </a:r>
            <a:r>
              <a:rPr lang="en-US" sz="1600" b="1"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1T,DIS</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 </a:t>
            </a:r>
            <a:r>
              <a:rPr lang="en-US" b="1" dirty="0">
                <a:solidFill>
                  <a:srgbClr val="FF29FE"/>
                </a:solidFill>
                <a:effectLst>
                  <a:outerShdw blurRad="38100" dist="38100" dir="2700000" algn="tl">
                    <a:srgbClr val="FFFFFF"/>
                  </a:outerShdw>
                </a:effectLst>
                <a:latin typeface="Comic Sans MS" charset="0"/>
                <a:ea typeface="Comic Sans MS" charset="0"/>
                <a:cs typeface="Comic Sans MS" charset="0"/>
              </a:rPr>
              <a:t> </a:t>
            </a:r>
            <a:endParaRPr lang="it-IT" b="1" dirty="0">
              <a:solidFill>
                <a:srgbClr val="FF29FE"/>
              </a:solidFill>
              <a:effectLst>
                <a:outerShdw blurRad="38100" dist="38100" dir="2700000" algn="tl">
                  <a:srgbClr val="FFFFFF"/>
                </a:outerShdw>
              </a:effectLst>
              <a:latin typeface="Comic Sans MS" charset="0"/>
              <a:ea typeface="Comic Sans MS" charset="0"/>
              <a:cs typeface="Comic Sans MS" charset="0"/>
            </a:endParaRPr>
          </a:p>
        </p:txBody>
      </p:sp>
      <p:sp>
        <p:nvSpPr>
          <p:cNvPr id="125" name="Left Arrow 124"/>
          <p:cNvSpPr/>
          <p:nvPr/>
        </p:nvSpPr>
        <p:spPr bwMode="auto">
          <a:xfrm>
            <a:off x="4177115" y="4997277"/>
            <a:ext cx="660400" cy="270934"/>
          </a:xfrm>
          <a:prstGeom prst="leftArrow">
            <a:avLst/>
          </a:prstGeom>
          <a:gradFill flip="none" rotWithShape="1">
            <a:gsLst>
              <a:gs pos="0">
                <a:srgbClr val="CC66FF"/>
              </a:gs>
              <a:gs pos="100000">
                <a:srgbClr val="FFFFFF"/>
              </a:gs>
            </a:gsLst>
            <a:path path="circle">
              <a:fillToRect l="100000" t="100000"/>
            </a:path>
            <a:tileRect r="-100000" b="-100000"/>
          </a:gradFill>
          <a:ln w="19050" cap="flat" cmpd="sng" algn="ctr">
            <a:solidFill>
              <a:srgbClr val="FF66FF"/>
            </a:solidFill>
            <a:prstDash val="solid"/>
            <a:round/>
            <a:headEnd type="none" w="med" len="med"/>
            <a:tailEnd type="none" w="med" len="med"/>
          </a:ln>
          <a:effectLst>
            <a:glow rad="101600">
              <a:srgbClr val="FF66FF">
                <a:alpha val="75000"/>
              </a:srgbClr>
            </a:glow>
          </a:effectLst>
        </p:spPr>
        <p:txBody>
          <a:bodyPr>
            <a:prstTxWarp prst="textNoShape">
              <a:avLst/>
            </a:prstTxWarp>
          </a:bodyPr>
          <a:lstStyle/>
          <a:p>
            <a:pPr defTabSz="914400">
              <a:defRPr/>
            </a:pPr>
            <a:endParaRPr lang="en-US" sz="2000" b="1">
              <a:solidFill>
                <a:schemeClr val="tx2"/>
              </a:solidFill>
              <a:effectLst>
                <a:outerShdw blurRad="38100" dist="38100" dir="2700000" algn="tl">
                  <a:srgbClr val="000000">
                    <a:alpha val="43137"/>
                  </a:srgbClr>
                </a:outerShdw>
              </a:effectLst>
              <a:latin typeface="Comic Sans MS" charset="0"/>
              <a:ea typeface="+mn-ea"/>
              <a:cs typeface="+mn-cs"/>
            </a:endParaRPr>
          </a:p>
        </p:txBody>
      </p:sp>
      <p:sp>
        <p:nvSpPr>
          <p:cNvPr id="26" name="Date Placeholder 25"/>
          <p:cNvSpPr>
            <a:spLocks noGrp="1"/>
          </p:cNvSpPr>
          <p:nvPr>
            <p:ph type="dt" sz="half" idx="10"/>
          </p:nvPr>
        </p:nvSpPr>
        <p:spPr/>
        <p:txBody>
          <a:bodyPr/>
          <a:lstStyle/>
          <a:p>
            <a:r>
              <a:rPr lang="en-US" smtClean="0"/>
              <a:t>E.C. Aschenauer</a:t>
            </a:r>
            <a:endParaRPr lang="en-US"/>
          </a:p>
        </p:txBody>
      </p:sp>
      <p:sp>
        <p:nvSpPr>
          <p:cNvPr id="27" name="Footer Placeholder 26"/>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159391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blinds(horizontal)">
                                      <p:cBhvr>
                                        <p:cTn id="11" dur="1000"/>
                                        <p:tgtEl>
                                          <p:spTgt spid="120"/>
                                        </p:tgtEl>
                                      </p:cBhvr>
                                    </p:animEffect>
                                  </p:childTnLst>
                                </p:cTn>
                              </p:par>
                              <p:par>
                                <p:cTn id="12" presetID="3"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linds(horizontal)">
                                      <p:cBhvr>
                                        <p:cTn id="14" dur="500"/>
                                        <p:tgtEl>
                                          <p:spTgt spid="25"/>
                                        </p:tgtEl>
                                      </p:cBhvr>
                                    </p:animEffect>
                                  </p:childTnLst>
                                </p:cTn>
                              </p:par>
                            </p:childTnLst>
                          </p:cTn>
                        </p:par>
                        <p:par>
                          <p:cTn id="15" fill="hold">
                            <p:stCondLst>
                              <p:cond delay="1500"/>
                            </p:stCondLst>
                            <p:childTnLst>
                              <p:par>
                                <p:cTn id="16" presetID="8" presetClass="emph" presetSubtype="0" fill="hold" nodeType="afterEffect">
                                  <p:stCondLst>
                                    <p:cond delay="0"/>
                                  </p:stCondLst>
                                  <p:childTnLst>
                                    <p:animRot by="5400000">
                                      <p:cBhvr>
                                        <p:cTn id="17" dur="1000" fill="hold"/>
                                        <p:tgtEl>
                                          <p:spTgt spid="25"/>
                                        </p:tgtEl>
                                        <p:attrNameLst>
                                          <p:attrName>r</p:attrName>
                                        </p:attrNameLst>
                                      </p:cBhvr>
                                    </p:animRot>
                                  </p:childTnLst>
                                </p:cTn>
                              </p:par>
                              <p:par>
                                <p:cTn id="18" presetID="8" presetClass="emph" presetSubtype="0" fill="hold" nodeType="withEffect">
                                  <p:stCondLst>
                                    <p:cond delay="0"/>
                                  </p:stCondLst>
                                  <p:childTnLst>
                                    <p:animRot by="5400000">
                                      <p:cBhvr>
                                        <p:cTn id="19" dur="1000" fill="hold"/>
                                        <p:tgtEl>
                                          <p:spTgt spid="24"/>
                                        </p:tgtEl>
                                        <p:attrNameLst>
                                          <p:attrName>r</p:attrName>
                                        </p:attrNameLst>
                                      </p:cBhvr>
                                    </p:animRo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up)">
                                      <p:cBhvr>
                                        <p:cTn id="28" dur="500"/>
                                        <p:tgtEl>
                                          <p:spTgt spid="1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wipe(up)">
                                      <p:cBhvr>
                                        <p:cTn id="31" dur="500"/>
                                        <p:tgtEl>
                                          <p:spTgt spid="1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blinds(horizontal)">
                                      <p:cBhvr>
                                        <p:cTn id="39" dur="500"/>
                                        <p:tgtEl>
                                          <p:spTgt spid="100"/>
                                        </p:tgtEl>
                                      </p:cBhvr>
                                    </p:animEffect>
                                  </p:childTnLst>
                                </p:cTn>
                              </p:par>
                              <p:par>
                                <p:cTn id="40" presetID="3"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par>
                                <p:cTn id="46" presetID="3"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blinds(horizontal)">
                                      <p:cBhvr>
                                        <p:cTn id="56" dur="500"/>
                                        <p:tgtEl>
                                          <p:spTgt spid="85"/>
                                        </p:tgtEl>
                                      </p:cBhvr>
                                    </p:animEffect>
                                  </p:childTnLst>
                                </p:cTn>
                              </p:par>
                              <p:par>
                                <p:cTn id="57" presetID="3"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cTn>
                              </p:par>
                              <p:par>
                                <p:cTn id="60" presetID="3"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par>
                                <p:cTn id="63" presetID="3" presetClass="entr" presetSubtype="1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linds(horizontal)">
                                      <p:cBhvr>
                                        <p:cTn id="65" dur="500"/>
                                        <p:tgtEl>
                                          <p:spTgt spid="2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21"/>
                                        </p:tgtEl>
                                        <p:attrNameLst>
                                          <p:attrName>style.visibility</p:attrName>
                                        </p:attrNameLst>
                                      </p:cBhvr>
                                      <p:to>
                                        <p:strVal val="visible"/>
                                      </p:to>
                                    </p:set>
                                    <p:animEffect transition="in" filter="fade">
                                      <p:cBhvr>
                                        <p:cTn id="69" dur="2000"/>
                                        <p:tgtEl>
                                          <p:spTgt spid="121"/>
                                        </p:tgtEl>
                                      </p:cBhvr>
                                    </p:animEffect>
                                  </p:childTnLst>
                                </p:cTn>
                              </p:par>
                              <p:par>
                                <p:cTn id="70" presetID="10" presetClass="entr" presetSubtype="0" fill="hold"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1000"/>
                                        <p:tgtEl>
                                          <p:spTgt spid="122"/>
                                        </p:tgtEl>
                                      </p:cBhvr>
                                    </p:animEffect>
                                  </p:childTnLst>
                                </p:cTn>
                              </p:par>
                            </p:childTnLst>
                          </p:cTn>
                        </p:par>
                        <p:par>
                          <p:cTn id="73" fill="hold">
                            <p:stCondLst>
                              <p:cond delay="2500"/>
                            </p:stCondLst>
                            <p:childTnLst>
                              <p:par>
                                <p:cTn id="74" presetID="17" presetClass="entr" presetSubtype="2" fill="hold" nodeType="afterEffect">
                                  <p:stCondLst>
                                    <p:cond delay="0"/>
                                  </p:stCondLst>
                                  <p:childTnLst>
                                    <p:set>
                                      <p:cBhvr>
                                        <p:cTn id="75" dur="1" fill="hold">
                                          <p:stCondLst>
                                            <p:cond delay="0"/>
                                          </p:stCondLst>
                                        </p:cTn>
                                        <p:tgtEl>
                                          <p:spTgt spid="125"/>
                                        </p:tgtEl>
                                        <p:attrNameLst>
                                          <p:attrName>style.visibility</p:attrName>
                                        </p:attrNameLst>
                                      </p:cBhvr>
                                      <p:to>
                                        <p:strVal val="visible"/>
                                      </p:to>
                                    </p:set>
                                    <p:anim calcmode="lin" valueType="num">
                                      <p:cBhvr>
                                        <p:cTn id="76" dur="500" fill="hold"/>
                                        <p:tgtEl>
                                          <p:spTgt spid="125"/>
                                        </p:tgtEl>
                                        <p:attrNameLst>
                                          <p:attrName>ppt_x</p:attrName>
                                        </p:attrNameLst>
                                      </p:cBhvr>
                                      <p:tavLst>
                                        <p:tav tm="0">
                                          <p:val>
                                            <p:strVal val="#ppt_x+#ppt_w/2"/>
                                          </p:val>
                                        </p:tav>
                                        <p:tav tm="100000">
                                          <p:val>
                                            <p:strVal val="#ppt_x"/>
                                          </p:val>
                                        </p:tav>
                                      </p:tavLst>
                                    </p:anim>
                                    <p:anim calcmode="lin" valueType="num">
                                      <p:cBhvr>
                                        <p:cTn id="77" dur="500" fill="hold"/>
                                        <p:tgtEl>
                                          <p:spTgt spid="125"/>
                                        </p:tgtEl>
                                        <p:attrNameLst>
                                          <p:attrName>ppt_y</p:attrName>
                                        </p:attrNameLst>
                                      </p:cBhvr>
                                      <p:tavLst>
                                        <p:tav tm="0">
                                          <p:val>
                                            <p:strVal val="#ppt_y"/>
                                          </p:val>
                                        </p:tav>
                                        <p:tav tm="100000">
                                          <p:val>
                                            <p:strVal val="#ppt_y"/>
                                          </p:val>
                                        </p:tav>
                                      </p:tavLst>
                                    </p:anim>
                                    <p:anim calcmode="lin" valueType="num">
                                      <p:cBhvr>
                                        <p:cTn id="78" dur="500" fill="hold"/>
                                        <p:tgtEl>
                                          <p:spTgt spid="125"/>
                                        </p:tgtEl>
                                        <p:attrNameLst>
                                          <p:attrName>ppt_w</p:attrName>
                                        </p:attrNameLst>
                                      </p:cBhvr>
                                      <p:tavLst>
                                        <p:tav tm="0">
                                          <p:val>
                                            <p:fltVal val="0"/>
                                          </p:val>
                                        </p:tav>
                                        <p:tav tm="100000">
                                          <p:val>
                                            <p:strVal val="#ppt_w"/>
                                          </p:val>
                                        </p:tav>
                                      </p:tavLst>
                                    </p:anim>
                                    <p:anim calcmode="lin" valueType="num">
                                      <p:cBhvr>
                                        <p:cTn id="79" dur="500" fill="hold"/>
                                        <p:tgtEl>
                                          <p:spTgt spid="125"/>
                                        </p:tgtEl>
                                        <p:attrNameLst>
                                          <p:attrName>ppt_h</p:attrName>
                                        </p:attrNameLst>
                                      </p:cBhvr>
                                      <p:tavLst>
                                        <p:tav tm="0">
                                          <p:val>
                                            <p:strVal val="#ppt_h"/>
                                          </p:val>
                                        </p:tav>
                                        <p:tav tm="100000">
                                          <p:val>
                                            <p:strVal val="#ppt_h"/>
                                          </p:val>
                                        </p:tav>
                                      </p:tavLst>
                                    </p:anim>
                                  </p:childTnLst>
                                </p:cTn>
                              </p:par>
                            </p:childTnLst>
                          </p:cTn>
                        </p:par>
                        <p:par>
                          <p:cTn id="80" fill="hold">
                            <p:stCondLst>
                              <p:cond delay="3000"/>
                            </p:stCondLst>
                            <p:childTnLst>
                              <p:par>
                                <p:cTn id="81" presetID="17" presetClass="entr" presetSubtype="10" fill="hold" nodeType="afterEffect">
                                  <p:stCondLst>
                                    <p:cond delay="0"/>
                                  </p:stCondLst>
                                  <p:childTnLst>
                                    <p:set>
                                      <p:cBhvr>
                                        <p:cTn id="82" dur="1" fill="hold">
                                          <p:stCondLst>
                                            <p:cond delay="0"/>
                                          </p:stCondLst>
                                        </p:cTn>
                                        <p:tgtEl>
                                          <p:spTgt spid="119"/>
                                        </p:tgtEl>
                                        <p:attrNameLst>
                                          <p:attrName>style.visibility</p:attrName>
                                        </p:attrNameLst>
                                      </p:cBhvr>
                                      <p:to>
                                        <p:strVal val="visible"/>
                                      </p:to>
                                    </p:set>
                                    <p:anim calcmode="lin" valueType="num">
                                      <p:cBhvr>
                                        <p:cTn id="83" dur="500" fill="hold"/>
                                        <p:tgtEl>
                                          <p:spTgt spid="119"/>
                                        </p:tgtEl>
                                        <p:attrNameLst>
                                          <p:attrName>ppt_w</p:attrName>
                                        </p:attrNameLst>
                                      </p:cBhvr>
                                      <p:tavLst>
                                        <p:tav tm="0">
                                          <p:val>
                                            <p:fltVal val="0"/>
                                          </p:val>
                                        </p:tav>
                                        <p:tav tm="100000">
                                          <p:val>
                                            <p:strVal val="#ppt_w"/>
                                          </p:val>
                                        </p:tav>
                                      </p:tavLst>
                                    </p:anim>
                                    <p:anim calcmode="lin" valueType="num">
                                      <p:cBhvr>
                                        <p:cTn id="84" dur="500" fill="hold"/>
                                        <p:tgtEl>
                                          <p:spTgt spid="1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5" grpId="0" animBg="1"/>
      <p:bldP spid="100" grpId="0" animBg="1"/>
      <p:bldP spid="120" grpId="0" animBg="1"/>
      <p:bldP spid="124" grpId="0"/>
      <p:bldP spid="1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97" name="Rectangle 21"/>
          <p:cNvSpPr>
            <a:spLocks noGrp="1" noChangeArrowheads="1"/>
          </p:cNvSpPr>
          <p:nvPr>
            <p:ph type="title"/>
          </p:nvPr>
        </p:nvSpPr>
        <p:spPr/>
        <p:txBody>
          <a:bodyPr/>
          <a:lstStyle/>
          <a:p>
            <a:r>
              <a:rPr lang="en-US" smtClean="0"/>
              <a:t>Azimuthal angles and asymmetries</a:t>
            </a:r>
            <a:endParaRPr lang="en-US"/>
          </a:p>
        </p:txBody>
      </p:sp>
      <p:sp>
        <p:nvSpPr>
          <p:cNvPr id="30" name="Date Placeholder 4"/>
          <p:cNvSpPr>
            <a:spLocks noGrp="1"/>
          </p:cNvSpPr>
          <p:nvPr>
            <p:ph type="dt" sz="half" idx="10"/>
          </p:nvPr>
        </p:nvSpPr>
        <p:spPr/>
        <p:txBody>
          <a:bodyPr/>
          <a:lstStyle/>
          <a:p>
            <a:r>
              <a:rPr lang="en-US" smtClean="0"/>
              <a:t>E.C. Aschenauer</a:t>
            </a:r>
            <a:endParaRPr lang="it-IT"/>
          </a:p>
        </p:txBody>
      </p:sp>
      <p:sp>
        <p:nvSpPr>
          <p:cNvPr id="29" name="Footer Placeholder 3"/>
          <p:cNvSpPr>
            <a:spLocks noGrp="1"/>
          </p:cNvSpPr>
          <p:nvPr>
            <p:ph type="ftr" sz="quarter" idx="11"/>
          </p:nvPr>
        </p:nvSpPr>
        <p:spPr/>
        <p:txBody>
          <a:bodyPr/>
          <a:lstStyle/>
          <a:p>
            <a:r>
              <a:rPr lang="cs-CZ" smtClean="0"/>
              <a:t>Shanghai  July 2012</a:t>
            </a:r>
            <a:endParaRPr lang="it-IT" dirty="0"/>
          </a:p>
        </p:txBody>
      </p:sp>
      <p:sp>
        <p:nvSpPr>
          <p:cNvPr id="28" name="Slide Number Placeholder 2"/>
          <p:cNvSpPr>
            <a:spLocks noGrp="1"/>
          </p:cNvSpPr>
          <p:nvPr>
            <p:ph type="sldNum" sz="quarter" idx="12"/>
          </p:nvPr>
        </p:nvSpPr>
        <p:spPr/>
        <p:txBody>
          <a:bodyPr/>
          <a:lstStyle/>
          <a:p>
            <a:fld id="{8378F113-B092-4840-BC79-3263079A687F}" type="slidenum">
              <a:rPr lang="it-IT" smtClean="0"/>
              <a:pPr/>
              <a:t>14</a:t>
            </a:fld>
            <a:endParaRPr lang="it-IT"/>
          </a:p>
        </p:txBody>
      </p:sp>
      <p:pic>
        <p:nvPicPr>
          <p:cNvPr id="664578" name="Picture 2" descr="azimuthal_angles_uli"/>
          <p:cNvPicPr>
            <a:picLocks noChangeAspect="1" noChangeArrowheads="1"/>
          </p:cNvPicPr>
          <p:nvPr/>
        </p:nvPicPr>
        <p:blipFill>
          <a:blip r:embed="rId4"/>
          <a:srcRect/>
          <a:stretch>
            <a:fillRect/>
          </a:stretch>
        </p:blipFill>
        <p:spPr bwMode="auto">
          <a:xfrm>
            <a:off x="76200" y="976313"/>
            <a:ext cx="4191000" cy="2681287"/>
          </a:xfrm>
          <a:prstGeom prst="rect">
            <a:avLst/>
          </a:prstGeom>
          <a:noFill/>
        </p:spPr>
      </p:pic>
      <p:grpSp>
        <p:nvGrpSpPr>
          <p:cNvPr id="2" name="Group 3"/>
          <p:cNvGrpSpPr>
            <a:grpSpLocks/>
          </p:cNvGrpSpPr>
          <p:nvPr/>
        </p:nvGrpSpPr>
        <p:grpSpPr bwMode="auto">
          <a:xfrm>
            <a:off x="4286250" y="2995612"/>
            <a:ext cx="5337175" cy="649288"/>
            <a:chOff x="2316" y="1920"/>
            <a:chExt cx="3362" cy="409"/>
          </a:xfrm>
        </p:grpSpPr>
        <p:graphicFrame>
          <p:nvGraphicFramePr>
            <p:cNvPr id="664580" name="Object 4"/>
            <p:cNvGraphicFramePr>
              <a:graphicFrameLocks noChangeAspect="1"/>
            </p:cNvGraphicFramePr>
            <p:nvPr>
              <p:extLst>
                <p:ext uri="{D42A27DB-BD31-4B8C-83A1-F6EECF244321}">
                  <p14:modId xmlns:p14="http://schemas.microsoft.com/office/powerpoint/2010/main" val="702120308"/>
                </p:ext>
              </p:extLst>
            </p:nvPr>
          </p:nvGraphicFramePr>
          <p:xfrm>
            <a:off x="2316" y="1931"/>
            <a:ext cx="972" cy="398"/>
          </p:xfrm>
          <a:graphic>
            <a:graphicData uri="http://schemas.openxmlformats.org/presentationml/2006/ole">
              <mc:AlternateContent xmlns:mc="http://schemas.openxmlformats.org/markup-compatibility/2006">
                <mc:Choice xmlns:v="urn:schemas-microsoft-com:vml" Requires="v">
                  <p:oleObj spid="_x0000_s67665" name="Equation" r:id="rId5" imgW="495300" imgH="203200" progId="Equation.DSMT4">
                    <p:embed/>
                  </p:oleObj>
                </mc:Choice>
                <mc:Fallback>
                  <p:oleObj name="Equation" r:id="rId5" imgW="495300" imgH="203200" progId="Equation.DSMT4">
                    <p:embed/>
                    <p:pic>
                      <p:nvPicPr>
                        <p:cNvPr id="0" name=""/>
                        <p:cNvPicPr>
                          <a:picLocks noChangeAspect="1" noChangeArrowheads="1"/>
                        </p:cNvPicPr>
                        <p:nvPr/>
                      </p:nvPicPr>
                      <p:blipFill>
                        <a:blip r:embed="rId6"/>
                        <a:srcRect/>
                        <a:stretch>
                          <a:fillRect/>
                        </a:stretch>
                      </p:blipFill>
                      <p:spPr bwMode="auto">
                        <a:xfrm>
                          <a:off x="2316" y="1931"/>
                          <a:ext cx="972" cy="3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4581" name="Rectangle 5"/>
            <p:cNvSpPr>
              <a:spLocks noChangeArrowheads="1"/>
            </p:cNvSpPr>
            <p:nvPr/>
          </p:nvSpPr>
          <p:spPr bwMode="auto">
            <a:xfrm>
              <a:off x="3264" y="1920"/>
              <a:ext cx="2414" cy="407"/>
            </a:xfrm>
            <a:prstGeom prst="rect">
              <a:avLst/>
            </a:prstGeom>
            <a:noFill/>
            <a:ln w="9525">
              <a:noFill/>
              <a:miter lim="800000"/>
              <a:headEnd/>
              <a:tailEnd/>
            </a:ln>
            <a:effectLst/>
          </p:spPr>
          <p:txBody>
            <a:bodyPr>
              <a:prstTxWarp prst="textNoShape">
                <a:avLst/>
              </a:prstTxWarp>
              <a:spAutoFit/>
            </a:bodyPr>
            <a:lstStyle/>
            <a:p>
              <a:r>
                <a:rPr lang="en-US" b="1" dirty="0">
                  <a:solidFill>
                    <a:srgbClr val="009900"/>
                  </a:solidFill>
                  <a:effectLst>
                    <a:outerShdw blurRad="38100" dist="38100" dir="2700000" algn="tl">
                      <a:srgbClr val="DDDDDD"/>
                    </a:outerShdw>
                  </a:effectLst>
                  <a:latin typeface="Comic Sans MS"/>
                  <a:cs typeface="Comic Sans MS"/>
                </a:rPr>
                <a:t>angle of </a:t>
              </a:r>
              <a:r>
                <a:rPr lang="en-US" b="1" dirty="0" err="1">
                  <a:solidFill>
                    <a:srgbClr val="009900"/>
                  </a:solidFill>
                  <a:effectLst>
                    <a:outerShdw blurRad="38100" dist="38100" dir="2700000" algn="tl">
                      <a:srgbClr val="DDDDDD"/>
                    </a:outerShdw>
                  </a:effectLst>
                  <a:latin typeface="Comic Sans MS"/>
                  <a:cs typeface="Comic Sans MS"/>
                </a:rPr>
                <a:t>hadron</a:t>
              </a:r>
              <a:r>
                <a:rPr lang="en-US" b="1" dirty="0">
                  <a:solidFill>
                    <a:srgbClr val="009900"/>
                  </a:solidFill>
                  <a:effectLst>
                    <a:outerShdw blurRad="38100" dist="38100" dir="2700000" algn="tl">
                      <a:srgbClr val="DDDDDD"/>
                    </a:outerShdw>
                  </a:effectLst>
                  <a:latin typeface="Comic Sans MS"/>
                  <a:cs typeface="Comic Sans MS"/>
                </a:rPr>
                <a:t> relative to initial quark spin (</a:t>
              </a:r>
              <a:r>
                <a:rPr lang="en-US" b="1" dirty="0" err="1">
                  <a:solidFill>
                    <a:srgbClr val="009900"/>
                  </a:solidFill>
                  <a:effectLst>
                    <a:outerShdw blurRad="38100" dist="38100" dir="2700000" algn="tl">
                      <a:srgbClr val="DDDDDD"/>
                    </a:outerShdw>
                  </a:effectLst>
                  <a:latin typeface="Comic Sans MS"/>
                  <a:cs typeface="Comic Sans MS"/>
                </a:rPr>
                <a:t>Sivers</a:t>
              </a:r>
              <a:r>
                <a:rPr lang="en-US" b="1" dirty="0">
                  <a:solidFill>
                    <a:srgbClr val="009900"/>
                  </a:solidFill>
                  <a:effectLst>
                    <a:outerShdw blurRad="38100" dist="38100" dir="2700000" algn="tl">
                      <a:srgbClr val="DDDDDD"/>
                    </a:outerShdw>
                  </a:effectLst>
                  <a:latin typeface="Comic Sans MS"/>
                  <a:cs typeface="Comic Sans MS"/>
                </a:rPr>
                <a:t>)</a:t>
              </a:r>
              <a:endParaRPr lang="en-GB" b="1" dirty="0">
                <a:solidFill>
                  <a:srgbClr val="009900"/>
                </a:solidFill>
                <a:effectLst>
                  <a:outerShdw blurRad="38100" dist="38100" dir="2700000" algn="tl">
                    <a:srgbClr val="DDDDDD"/>
                  </a:outerShdw>
                </a:effectLst>
                <a:latin typeface="Comic Sans MS"/>
                <a:cs typeface="Comic Sans MS"/>
              </a:endParaRPr>
            </a:p>
          </p:txBody>
        </p:sp>
      </p:grpSp>
      <p:graphicFrame>
        <p:nvGraphicFramePr>
          <p:cNvPr id="664582" name="Object 6"/>
          <p:cNvGraphicFramePr>
            <a:graphicFrameLocks noChangeAspect="1"/>
          </p:cNvGraphicFramePr>
          <p:nvPr>
            <p:extLst>
              <p:ext uri="{D42A27DB-BD31-4B8C-83A1-F6EECF244321}">
                <p14:modId xmlns:p14="http://schemas.microsoft.com/office/powerpoint/2010/main" val="3113047801"/>
              </p:ext>
            </p:extLst>
          </p:nvPr>
        </p:nvGraphicFramePr>
        <p:xfrm>
          <a:off x="4286250" y="990600"/>
          <a:ext cx="1543050" cy="631825"/>
        </p:xfrm>
        <a:graphic>
          <a:graphicData uri="http://schemas.openxmlformats.org/presentationml/2006/ole">
            <mc:AlternateContent xmlns:mc="http://schemas.openxmlformats.org/markup-compatibility/2006">
              <mc:Choice xmlns:v="urn:schemas-microsoft-com:vml" Requires="v">
                <p:oleObj spid="_x0000_s67666" name="Equation" r:id="rId7" imgW="495300" imgH="203200" progId="Equation.DSMT4">
                  <p:embed/>
                </p:oleObj>
              </mc:Choice>
              <mc:Fallback>
                <p:oleObj name="Equation" r:id="rId7" imgW="495300" imgH="203200" progId="Equation.DSMT4">
                  <p:embed/>
                  <p:pic>
                    <p:nvPicPr>
                      <p:cNvPr id="0" name=""/>
                      <p:cNvPicPr>
                        <a:picLocks noChangeAspect="1" noChangeArrowheads="1"/>
                      </p:cNvPicPr>
                      <p:nvPr/>
                    </p:nvPicPr>
                    <p:blipFill>
                      <a:blip r:embed="rId8"/>
                      <a:srcRect/>
                      <a:stretch>
                        <a:fillRect/>
                      </a:stretch>
                    </p:blipFill>
                    <p:spPr bwMode="auto">
                      <a:xfrm>
                        <a:off x="4286250" y="990600"/>
                        <a:ext cx="154305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4583" name="Rectangle 7"/>
          <p:cNvSpPr>
            <a:spLocks noChangeArrowheads="1"/>
          </p:cNvSpPr>
          <p:nvPr/>
        </p:nvSpPr>
        <p:spPr bwMode="auto">
          <a:xfrm>
            <a:off x="5735637" y="1001712"/>
            <a:ext cx="3752850" cy="646331"/>
          </a:xfrm>
          <a:prstGeom prst="rect">
            <a:avLst/>
          </a:prstGeom>
          <a:noFill/>
          <a:ln w="9525">
            <a:noFill/>
            <a:miter lim="800000"/>
            <a:headEnd/>
            <a:tailEnd/>
          </a:ln>
          <a:effectLst/>
        </p:spPr>
        <p:txBody>
          <a:bodyPr>
            <a:prstTxWarp prst="textNoShape">
              <a:avLst/>
            </a:prstTxWarp>
            <a:spAutoFit/>
          </a:bodyPr>
          <a:lstStyle/>
          <a:p>
            <a:r>
              <a:rPr lang="en-US" b="1" dirty="0">
                <a:solidFill>
                  <a:srgbClr val="FF3300"/>
                </a:solidFill>
                <a:effectLst>
                  <a:outerShdw blurRad="38100" dist="38100" dir="2700000" algn="tl">
                    <a:srgbClr val="DDDDDD"/>
                  </a:outerShdw>
                </a:effectLst>
                <a:latin typeface="Comic Sans MS"/>
                <a:cs typeface="Comic Sans MS"/>
              </a:rPr>
              <a:t>angle of </a:t>
            </a:r>
            <a:r>
              <a:rPr lang="en-US" b="1" dirty="0" err="1">
                <a:solidFill>
                  <a:srgbClr val="FF3300"/>
                </a:solidFill>
                <a:effectLst>
                  <a:outerShdw blurRad="38100" dist="38100" dir="2700000" algn="tl">
                    <a:srgbClr val="DDDDDD"/>
                  </a:outerShdw>
                </a:effectLst>
                <a:latin typeface="Comic Sans MS"/>
                <a:cs typeface="Comic Sans MS"/>
              </a:rPr>
              <a:t>hadron</a:t>
            </a:r>
            <a:r>
              <a:rPr lang="en-US" b="1" dirty="0">
                <a:solidFill>
                  <a:srgbClr val="FF3300"/>
                </a:solidFill>
                <a:effectLst>
                  <a:outerShdw blurRad="38100" dist="38100" dir="2700000" algn="tl">
                    <a:srgbClr val="DDDDDD"/>
                  </a:outerShdw>
                </a:effectLst>
                <a:latin typeface="Comic Sans MS"/>
                <a:cs typeface="Comic Sans MS"/>
              </a:rPr>
              <a:t> relative to final quark spin (Collins)</a:t>
            </a:r>
            <a:endParaRPr lang="en-GB" b="1" dirty="0">
              <a:solidFill>
                <a:srgbClr val="FF3300"/>
              </a:solidFill>
              <a:effectLst>
                <a:outerShdw blurRad="38100" dist="38100" dir="2700000" algn="tl">
                  <a:srgbClr val="DDDDDD"/>
                </a:outerShdw>
              </a:effectLst>
              <a:latin typeface="Comic Sans MS"/>
              <a:cs typeface="Comic Sans MS"/>
            </a:endParaRPr>
          </a:p>
        </p:txBody>
      </p:sp>
      <p:grpSp>
        <p:nvGrpSpPr>
          <p:cNvPr id="3" name="Group 8"/>
          <p:cNvGrpSpPr>
            <a:grpSpLocks/>
          </p:cNvGrpSpPr>
          <p:nvPr/>
        </p:nvGrpSpPr>
        <p:grpSpPr bwMode="auto">
          <a:xfrm>
            <a:off x="1981200" y="3644900"/>
            <a:ext cx="2876550" cy="1173163"/>
            <a:chOff x="1248" y="2448"/>
            <a:chExt cx="1812" cy="739"/>
          </a:xfrm>
        </p:grpSpPr>
        <p:sp>
          <p:nvSpPr>
            <p:cNvPr id="664585" name="AutoShape 9"/>
            <p:cNvSpPr>
              <a:spLocks noChangeArrowheads="1"/>
            </p:cNvSpPr>
            <p:nvPr/>
          </p:nvSpPr>
          <p:spPr bwMode="auto">
            <a:xfrm>
              <a:off x="2678" y="2448"/>
              <a:ext cx="227" cy="272"/>
            </a:xfrm>
            <a:prstGeom prst="upArrow">
              <a:avLst>
                <a:gd name="adj1" fmla="val 50000"/>
                <a:gd name="adj2" fmla="val 29956"/>
              </a:avLst>
            </a:prstGeom>
            <a:solidFill>
              <a:srgbClr val="009900"/>
            </a:solidFill>
            <a:ln w="9525">
              <a:noFill/>
              <a:miter lim="800000"/>
              <a:headEnd/>
              <a:tailEnd/>
            </a:ln>
            <a:effectLst/>
          </p:spPr>
          <p:txBody>
            <a:bodyPr wrap="none" anchor="ctr">
              <a:prstTxWarp prst="textNoShape">
                <a:avLst/>
              </a:prstTxWarp>
            </a:bodyPr>
            <a:lstStyle/>
            <a:p>
              <a:endParaRPr lang="en-US"/>
            </a:p>
          </p:txBody>
        </p:sp>
        <p:grpSp>
          <p:nvGrpSpPr>
            <p:cNvPr id="4" name="Group 10"/>
            <p:cNvGrpSpPr>
              <a:grpSpLocks/>
            </p:cNvGrpSpPr>
            <p:nvPr/>
          </p:nvGrpSpPr>
          <p:grpSpPr bwMode="auto">
            <a:xfrm>
              <a:off x="1248" y="2688"/>
              <a:ext cx="1812" cy="499"/>
              <a:chOff x="1248" y="2688"/>
              <a:chExt cx="1812" cy="499"/>
            </a:xfrm>
          </p:grpSpPr>
          <p:grpSp>
            <p:nvGrpSpPr>
              <p:cNvPr id="5" name="Group 11"/>
              <p:cNvGrpSpPr>
                <a:grpSpLocks/>
              </p:cNvGrpSpPr>
              <p:nvPr/>
            </p:nvGrpSpPr>
            <p:grpSpPr bwMode="auto">
              <a:xfrm>
                <a:off x="2016" y="2688"/>
                <a:ext cx="1044" cy="499"/>
                <a:chOff x="158" y="3203"/>
                <a:chExt cx="1044" cy="499"/>
              </a:xfrm>
            </p:grpSpPr>
            <p:sp>
              <p:nvSpPr>
                <p:cNvPr id="664588" name="Rectangle 12"/>
                <p:cNvSpPr>
                  <a:spLocks noChangeArrowheads="1"/>
                </p:cNvSpPr>
                <p:nvPr/>
              </p:nvSpPr>
              <p:spPr bwMode="auto">
                <a:xfrm>
                  <a:off x="158" y="3203"/>
                  <a:ext cx="1044" cy="499"/>
                </a:xfrm>
                <a:prstGeom prst="rect">
                  <a:avLst/>
                </a:prstGeom>
                <a:solidFill>
                  <a:srgbClr val="009900"/>
                </a:solidFill>
                <a:ln w="9525">
                  <a:noFill/>
                  <a:miter lim="800000"/>
                  <a:headEnd/>
                  <a:tailEnd/>
                </a:ln>
                <a:effectLst/>
              </p:spPr>
              <p:txBody>
                <a:bodyPr wrap="none" anchor="ctr">
                  <a:prstTxWarp prst="textNoShape">
                    <a:avLst/>
                  </a:prstTxWarp>
                </a:bodyPr>
                <a:lstStyle/>
                <a:p>
                  <a:endParaRPr lang="en-US"/>
                </a:p>
              </p:txBody>
            </p:sp>
            <p:graphicFrame>
              <p:nvGraphicFramePr>
                <p:cNvPr id="664589" name="Object 13"/>
                <p:cNvGraphicFramePr>
                  <a:graphicFrameLocks noChangeAspect="1"/>
                </p:cNvGraphicFramePr>
                <p:nvPr/>
              </p:nvGraphicFramePr>
              <p:xfrm>
                <a:off x="249" y="3249"/>
                <a:ext cx="907" cy="408"/>
              </p:xfrm>
              <a:graphic>
                <a:graphicData uri="http://schemas.openxmlformats.org/presentationml/2006/ole">
                  <mc:AlternateContent xmlns:mc="http://schemas.openxmlformats.org/markup-compatibility/2006">
                    <mc:Choice xmlns:v="urn:schemas-microsoft-com:vml" Requires="v">
                      <p:oleObj spid="_x0000_s67667" name="Equation" r:id="rId9" imgW="507960" imgH="228600" progId="Equation.3">
                        <p:embed/>
                      </p:oleObj>
                    </mc:Choice>
                    <mc:Fallback>
                      <p:oleObj name="Equation" r:id="rId9" imgW="50796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 y="3249"/>
                              <a:ext cx="907" cy="408"/>
                            </a:xfrm>
                            <a:prstGeom prst="rect">
                              <a:avLst/>
                            </a:prstGeom>
                            <a:solidFill>
                              <a:srgbClr val="009900"/>
                            </a:solidFill>
                          </p:spPr>
                        </p:pic>
                      </p:oleObj>
                    </mc:Fallback>
                  </mc:AlternateContent>
                </a:graphicData>
              </a:graphic>
            </p:graphicFrame>
          </p:grpSp>
          <p:sp>
            <p:nvSpPr>
              <p:cNvPr id="664590" name="Rectangle 14"/>
              <p:cNvSpPr>
                <a:spLocks noChangeArrowheads="1"/>
              </p:cNvSpPr>
              <p:nvPr/>
            </p:nvSpPr>
            <p:spPr bwMode="auto">
              <a:xfrm>
                <a:off x="1248" y="2836"/>
                <a:ext cx="695"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err="1" smtClean="0">
                    <a:solidFill>
                      <a:srgbClr val="009900"/>
                    </a:solidFill>
                    <a:effectLst>
                      <a:outerShdw blurRad="38100" dist="38100" dir="2700000" algn="tl">
                        <a:srgbClr val="DDDDDD"/>
                      </a:outerShdw>
                    </a:effectLst>
                    <a:latin typeface="Comic Sans MS"/>
                    <a:cs typeface="Comic Sans MS"/>
                  </a:rPr>
                  <a:t>Sivers</a:t>
                </a:r>
                <a:endParaRPr lang="en-US" b="1" dirty="0">
                  <a:solidFill>
                    <a:srgbClr val="009900"/>
                  </a:solidFill>
                  <a:effectLst>
                    <a:outerShdw blurRad="38100" dist="38100" dir="2700000" algn="tl">
                      <a:srgbClr val="DDDDDD"/>
                    </a:outerShdw>
                  </a:effectLst>
                  <a:latin typeface="Comic Sans MS"/>
                  <a:cs typeface="Comic Sans MS"/>
                </a:endParaRPr>
              </a:p>
            </p:txBody>
          </p:sp>
        </p:grpSp>
      </p:grpSp>
      <p:grpSp>
        <p:nvGrpSpPr>
          <p:cNvPr id="6" name="Group 15"/>
          <p:cNvGrpSpPr>
            <a:grpSpLocks/>
          </p:cNvGrpSpPr>
          <p:nvPr/>
        </p:nvGrpSpPr>
        <p:grpSpPr bwMode="auto">
          <a:xfrm>
            <a:off x="3962400" y="1533525"/>
            <a:ext cx="2855913" cy="1223963"/>
            <a:chOff x="144" y="2976"/>
            <a:chExt cx="1799" cy="771"/>
          </a:xfrm>
        </p:grpSpPr>
        <p:grpSp>
          <p:nvGrpSpPr>
            <p:cNvPr id="7" name="Group 16"/>
            <p:cNvGrpSpPr>
              <a:grpSpLocks/>
            </p:cNvGrpSpPr>
            <p:nvPr/>
          </p:nvGrpSpPr>
          <p:grpSpPr bwMode="auto">
            <a:xfrm>
              <a:off x="144" y="3248"/>
              <a:ext cx="1044" cy="499"/>
              <a:chOff x="158" y="3203"/>
              <a:chExt cx="1044" cy="499"/>
            </a:xfrm>
          </p:grpSpPr>
          <p:sp>
            <p:nvSpPr>
              <p:cNvPr id="664593" name="Rectangle 17"/>
              <p:cNvSpPr>
                <a:spLocks noChangeArrowheads="1"/>
              </p:cNvSpPr>
              <p:nvPr/>
            </p:nvSpPr>
            <p:spPr bwMode="auto">
              <a:xfrm>
                <a:off x="158" y="3203"/>
                <a:ext cx="1044" cy="499"/>
              </a:xfrm>
              <a:prstGeom prst="rect">
                <a:avLst/>
              </a:prstGeom>
              <a:solidFill>
                <a:srgbClr val="FF0000"/>
              </a:solidFill>
              <a:ln w="9525">
                <a:noFill/>
                <a:miter lim="800000"/>
                <a:headEnd/>
                <a:tailEnd/>
              </a:ln>
              <a:effectLst/>
            </p:spPr>
            <p:txBody>
              <a:bodyPr wrap="none" anchor="ctr">
                <a:prstTxWarp prst="textNoShape">
                  <a:avLst/>
                </a:prstTxWarp>
              </a:bodyPr>
              <a:lstStyle/>
              <a:p>
                <a:endParaRPr lang="en-US"/>
              </a:p>
            </p:txBody>
          </p:sp>
          <p:graphicFrame>
            <p:nvGraphicFramePr>
              <p:cNvPr id="664594" name="Object 18"/>
              <p:cNvGraphicFramePr>
                <a:graphicFrameLocks noChangeAspect="1"/>
              </p:cNvGraphicFramePr>
              <p:nvPr/>
            </p:nvGraphicFramePr>
            <p:xfrm>
              <a:off x="249" y="3249"/>
              <a:ext cx="907" cy="408"/>
            </p:xfrm>
            <a:graphic>
              <a:graphicData uri="http://schemas.openxmlformats.org/presentationml/2006/ole">
                <mc:AlternateContent xmlns:mc="http://schemas.openxmlformats.org/markup-compatibility/2006">
                  <mc:Choice xmlns:v="urn:schemas-microsoft-com:vml" Requires="v">
                    <p:oleObj spid="_x0000_s67668" name="Equation" r:id="rId11" imgW="507960" imgH="228600" progId="Equation.DSMT4">
                      <p:embed/>
                    </p:oleObj>
                  </mc:Choice>
                  <mc:Fallback>
                    <p:oleObj name="Equation" r:id="rId11" imgW="50796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 y="3249"/>
                            <a:ext cx="907" cy="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64595" name="AutoShape 19"/>
            <p:cNvSpPr>
              <a:spLocks noChangeArrowheads="1"/>
            </p:cNvSpPr>
            <p:nvPr/>
          </p:nvSpPr>
          <p:spPr bwMode="auto">
            <a:xfrm>
              <a:off x="288" y="2976"/>
              <a:ext cx="227" cy="272"/>
            </a:xfrm>
            <a:prstGeom prst="upArrow">
              <a:avLst>
                <a:gd name="adj1" fmla="val 50000"/>
                <a:gd name="adj2" fmla="val 29956"/>
              </a:avLst>
            </a:prstGeom>
            <a:solidFill>
              <a:srgbClr val="FF0000"/>
            </a:solidFill>
            <a:ln w="9525">
              <a:noFill/>
              <a:miter lim="800000"/>
              <a:headEnd/>
              <a:tailEnd/>
            </a:ln>
            <a:effectLst/>
          </p:spPr>
          <p:txBody>
            <a:bodyPr wrap="none" anchor="ctr">
              <a:prstTxWarp prst="textNoShape">
                <a:avLst/>
              </a:prstTxWarp>
            </a:bodyPr>
            <a:lstStyle/>
            <a:p>
              <a:endParaRPr lang="en-US"/>
            </a:p>
          </p:txBody>
        </p:sp>
        <p:sp>
          <p:nvSpPr>
            <p:cNvPr id="664596" name="Rectangle 20"/>
            <p:cNvSpPr>
              <a:spLocks noChangeArrowheads="1"/>
            </p:cNvSpPr>
            <p:nvPr/>
          </p:nvSpPr>
          <p:spPr bwMode="auto">
            <a:xfrm>
              <a:off x="1248" y="3364"/>
              <a:ext cx="695"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smtClean="0">
                  <a:solidFill>
                    <a:srgbClr val="FF3300"/>
                  </a:solidFill>
                  <a:effectLst>
                    <a:outerShdw blurRad="38100" dist="38100" dir="2700000" algn="tl">
                      <a:srgbClr val="DDDDDD"/>
                    </a:outerShdw>
                  </a:effectLst>
                  <a:latin typeface="Comic Sans MS"/>
                  <a:cs typeface="Comic Sans MS"/>
                </a:rPr>
                <a:t>Collins</a:t>
              </a:r>
              <a:endParaRPr lang="en-US" sz="2400" b="1" dirty="0">
                <a:solidFill>
                  <a:srgbClr val="FF3300"/>
                </a:solidFill>
                <a:effectLst>
                  <a:outerShdw blurRad="38100" dist="38100" dir="2700000" algn="tl">
                    <a:srgbClr val="DDDDDD"/>
                  </a:outerShdw>
                </a:effectLst>
                <a:latin typeface="Comic Sans MS"/>
                <a:cs typeface="Comic Sans MS"/>
              </a:endParaRPr>
            </a:p>
          </p:txBody>
        </p:sp>
      </p:grpSp>
      <p:sp>
        <p:nvSpPr>
          <p:cNvPr id="25" name="AutoShape 49"/>
          <p:cNvSpPr>
            <a:spLocks noChangeArrowheads="1"/>
          </p:cNvSpPr>
          <p:nvPr/>
        </p:nvSpPr>
        <p:spPr bwMode="auto">
          <a:xfrm>
            <a:off x="744538" y="5016500"/>
            <a:ext cx="733425" cy="911225"/>
          </a:xfrm>
          <a:prstGeom prst="curvedRightArrow">
            <a:avLst>
              <a:gd name="adj1" fmla="val 24848"/>
              <a:gd name="adj2" fmla="val 49697"/>
              <a:gd name="adj3" fmla="val 33333"/>
            </a:avLst>
          </a:prstGeom>
          <a:gradFill flip="none" rotWithShape="1">
            <a:gsLst>
              <a:gs pos="0">
                <a:srgbClr val="FF0000"/>
              </a:gs>
              <a:gs pos="100000">
                <a:srgbClr val="FFFFFF"/>
              </a:gs>
              <a:gs pos="0">
                <a:srgbClr val="FF0000"/>
              </a:gs>
            </a:gsLst>
            <a:lin ang="2700000" scaled="0"/>
            <a:tileRect/>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6" name="TextBox 25"/>
          <p:cNvSpPr txBox="1"/>
          <p:nvPr/>
        </p:nvSpPr>
        <p:spPr>
          <a:xfrm>
            <a:off x="1501964" y="5499100"/>
            <a:ext cx="5624682" cy="369332"/>
          </a:xfrm>
          <a:prstGeom prst="rect">
            <a:avLst/>
          </a:prstGeom>
          <a:noFill/>
        </p:spPr>
        <p:txBody>
          <a:bodyPr wrap="none" rtlCol="0">
            <a:spAutoFit/>
          </a:bodyPr>
          <a:lstStyle/>
          <a:p>
            <a:r>
              <a:rPr lang="en-US" b="1" dirty="0" smtClean="0">
                <a:latin typeface="Comic Sans MS"/>
                <a:cs typeface="Comic Sans MS"/>
              </a:rPr>
              <a:t>SIDIS allows to study </a:t>
            </a:r>
            <a:r>
              <a:rPr lang="en-US" b="1" dirty="0" err="1" smtClean="0">
                <a:latin typeface="Comic Sans MS"/>
                <a:cs typeface="Comic Sans MS"/>
              </a:rPr>
              <a:t>subprocesses</a:t>
            </a:r>
            <a:r>
              <a:rPr lang="en-US" b="1" dirty="0" smtClean="0">
                <a:latin typeface="Comic Sans MS"/>
                <a:cs typeface="Comic Sans MS"/>
              </a:rPr>
              <a:t> individually</a:t>
            </a:r>
            <a:endParaRPr lang="en-US" b="1" dirty="0">
              <a:latin typeface="Comic Sans MS"/>
              <a:cs typeface="Comic Sans MS"/>
            </a:endParaRPr>
          </a:p>
        </p:txBody>
      </p:sp>
      <p:pic>
        <p:nvPicPr>
          <p:cNvPr id="8" name="Picture 7" descr="x-q2-tmd.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8900" y="2252133"/>
            <a:ext cx="6153150" cy="4391025"/>
          </a:xfrm>
          <a:prstGeom prst="rect">
            <a:avLst/>
          </a:prstGeom>
          <a:solidFill>
            <a:schemeClr val="bg1"/>
          </a:solidFill>
        </p:spPr>
      </p:pic>
    </p:spTree>
    <p:extLst>
      <p:ext uri="{BB962C8B-B14F-4D97-AF65-F5344CB8AC3E}">
        <p14:creationId xmlns:p14="http://schemas.microsoft.com/office/powerpoint/2010/main" val="3894893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out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Comic Sans MS"/>
                <a:ea typeface="MS PGothic" pitchFamily="34" charset="-128"/>
                <a:cs typeface="Comic Sans MS"/>
              </a:rPr>
              <a:t>Quark TMD</a:t>
            </a:r>
            <a:r>
              <a:rPr lang="en-US" altLang="ja-JP" cap="none" dirty="0" smtClean="0">
                <a:latin typeface="Comic Sans MS"/>
                <a:ea typeface="MS PGothic" pitchFamily="34" charset="-128"/>
                <a:cs typeface="Comic Sans MS"/>
              </a:rPr>
              <a:t>s</a:t>
            </a:r>
            <a:r>
              <a:rPr lang="en-US" altLang="ja-JP" dirty="0" smtClean="0">
                <a:latin typeface="Comic Sans MS"/>
                <a:ea typeface="MS PGothic" pitchFamily="34" charset="-128"/>
                <a:cs typeface="Comic Sans MS"/>
              </a:rPr>
              <a:t> @ </a:t>
            </a:r>
            <a:r>
              <a:rPr lang="en-US" altLang="ja-JP" dirty="0">
                <a:latin typeface="Comic Sans MS"/>
                <a:ea typeface="MS PGothic" pitchFamily="34" charset="-128"/>
                <a:cs typeface="Comic Sans MS"/>
              </a:rPr>
              <a:t>EIC</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15</a:t>
            </a:fld>
            <a:endParaRPr lang="en-US"/>
          </a:p>
        </p:txBody>
      </p:sp>
      <p:pic>
        <p:nvPicPr>
          <p:cNvPr id="6" name="Picture 5"/>
          <p:cNvPicPr>
            <a:picLocks noChangeAspect="1"/>
          </p:cNvPicPr>
          <p:nvPr/>
        </p:nvPicPr>
        <p:blipFill>
          <a:blip r:embed="rId2"/>
          <a:stretch>
            <a:fillRect/>
          </a:stretch>
        </p:blipFill>
        <p:spPr>
          <a:xfrm>
            <a:off x="0" y="1260593"/>
            <a:ext cx="9144000" cy="5343407"/>
          </a:xfrm>
          <a:prstGeom prst="rect">
            <a:avLst/>
          </a:prstGeom>
        </p:spPr>
      </p:pic>
      <p:sp>
        <p:nvSpPr>
          <p:cNvPr id="9" name="TextBox 8"/>
          <p:cNvSpPr txBox="1"/>
          <p:nvPr/>
        </p:nvSpPr>
        <p:spPr>
          <a:xfrm>
            <a:off x="0" y="656166"/>
            <a:ext cx="3826689" cy="646331"/>
          </a:xfrm>
          <a:prstGeom prst="rect">
            <a:avLst/>
          </a:prstGeom>
          <a:noFill/>
        </p:spPr>
        <p:txBody>
          <a:bodyPr wrap="none" rtlCol="0">
            <a:spAutoFit/>
          </a:bodyPr>
          <a:lstStyle/>
          <a:p>
            <a:r>
              <a:rPr lang="en-US" dirty="0" err="1" smtClean="0"/>
              <a:t>Sivers</a:t>
            </a:r>
            <a:r>
              <a:rPr lang="en-US" dirty="0" smtClean="0"/>
              <a:t> asymmetry for </a:t>
            </a:r>
            <a:r>
              <a:rPr lang="en-US" dirty="0" smtClean="0">
                <a:latin typeface="Symbol" charset="2"/>
                <a:cs typeface="Symbol" charset="2"/>
              </a:rPr>
              <a:t>p</a:t>
            </a:r>
            <a:r>
              <a:rPr lang="en-US" dirty="0" smtClean="0"/>
              <a:t>+:</a:t>
            </a:r>
          </a:p>
          <a:p>
            <a:r>
              <a:rPr lang="en-US" dirty="0" smtClean="0"/>
              <a:t>√s=</a:t>
            </a:r>
            <a:r>
              <a:rPr lang="en-US" dirty="0" smtClean="0">
                <a:solidFill>
                  <a:srgbClr val="0000FF"/>
                </a:solidFill>
              </a:rPr>
              <a:t>140 </a:t>
            </a:r>
            <a:r>
              <a:rPr lang="en-US" dirty="0" err="1" smtClean="0">
                <a:solidFill>
                  <a:srgbClr val="0000FF"/>
                </a:solidFill>
              </a:rPr>
              <a:t>GeV</a:t>
            </a:r>
            <a:r>
              <a:rPr lang="en-US" dirty="0" smtClean="0">
                <a:solidFill>
                  <a:srgbClr val="0000FF"/>
                </a:solidFill>
              </a:rPr>
              <a:t> </a:t>
            </a:r>
            <a:r>
              <a:rPr lang="en-US" dirty="0" smtClean="0"/>
              <a:t>/ 45 </a:t>
            </a:r>
            <a:r>
              <a:rPr lang="en-US" dirty="0" err="1" smtClean="0"/>
              <a:t>GeV</a:t>
            </a:r>
            <a:r>
              <a:rPr lang="en-US" dirty="0" smtClean="0"/>
              <a:t> / </a:t>
            </a:r>
            <a:r>
              <a:rPr lang="en-US" dirty="0" smtClean="0">
                <a:solidFill>
                  <a:srgbClr val="FF0000"/>
                </a:solidFill>
              </a:rPr>
              <a:t>15 </a:t>
            </a:r>
            <a:r>
              <a:rPr lang="en-US" dirty="0" err="1" smtClean="0">
                <a:solidFill>
                  <a:srgbClr val="FF0000"/>
                </a:solidFill>
              </a:rPr>
              <a:t>GeV</a:t>
            </a:r>
            <a:endParaRPr lang="en-US" dirty="0">
              <a:solidFill>
                <a:srgbClr val="FF0000"/>
              </a:solidFill>
            </a:endParaRPr>
          </a:p>
        </p:txBody>
      </p:sp>
      <p:sp>
        <p:nvSpPr>
          <p:cNvPr id="12" name="TextBox 11"/>
          <p:cNvSpPr txBox="1"/>
          <p:nvPr/>
        </p:nvSpPr>
        <p:spPr>
          <a:xfrm>
            <a:off x="5757333" y="4699000"/>
            <a:ext cx="3086414" cy="646331"/>
          </a:xfrm>
          <a:prstGeom prst="rect">
            <a:avLst/>
          </a:prstGeom>
          <a:noFill/>
        </p:spPr>
        <p:txBody>
          <a:bodyPr wrap="none" rtlCol="0">
            <a:spAutoFit/>
          </a:bodyPr>
          <a:lstStyle/>
          <a:p>
            <a:pPr algn="ctr"/>
            <a:r>
              <a:rPr lang="en-US" dirty="0" smtClean="0">
                <a:solidFill>
                  <a:srgbClr val="0000FF"/>
                </a:solidFill>
              </a:rPr>
              <a:t>Other quarks look similar</a:t>
            </a:r>
          </a:p>
          <a:p>
            <a:pPr algn="ctr"/>
            <a:r>
              <a:rPr lang="en-US" dirty="0">
                <a:solidFill>
                  <a:srgbClr val="0000FF"/>
                </a:solidFill>
              </a:rPr>
              <a:t>w</a:t>
            </a:r>
            <a:r>
              <a:rPr lang="en-US" dirty="0" smtClean="0">
                <a:solidFill>
                  <a:srgbClr val="0000FF"/>
                </a:solidFill>
              </a:rPr>
              <a:t>hat about the gluon ?</a:t>
            </a:r>
            <a:endParaRPr lang="en-US" dirty="0">
              <a:solidFill>
                <a:srgbClr val="0000FF"/>
              </a:solidFill>
            </a:endParaRPr>
          </a:p>
        </p:txBody>
      </p:sp>
      <p:grpSp>
        <p:nvGrpSpPr>
          <p:cNvPr id="4" name="Group 3"/>
          <p:cNvGrpSpPr/>
          <p:nvPr/>
        </p:nvGrpSpPr>
        <p:grpSpPr>
          <a:xfrm>
            <a:off x="4711700" y="1456266"/>
            <a:ext cx="4432300" cy="2971800"/>
            <a:chOff x="4711700" y="1456266"/>
            <a:chExt cx="4432300" cy="2971800"/>
          </a:xfrm>
        </p:grpSpPr>
        <p:grpSp>
          <p:nvGrpSpPr>
            <p:cNvPr id="11" name="Group 10"/>
            <p:cNvGrpSpPr/>
            <p:nvPr/>
          </p:nvGrpSpPr>
          <p:grpSpPr>
            <a:xfrm>
              <a:off x="4711700" y="1456266"/>
              <a:ext cx="4432300" cy="2971800"/>
              <a:chOff x="4711700" y="1911350"/>
              <a:chExt cx="4432300" cy="2971800"/>
            </a:xfrm>
          </p:grpSpPr>
          <p:pic>
            <p:nvPicPr>
              <p:cNvPr id="8" name="Picture 7"/>
              <p:cNvPicPr>
                <a:picLocks noChangeAspect="1"/>
              </p:cNvPicPr>
              <p:nvPr/>
            </p:nvPicPr>
            <p:blipFill>
              <a:blip r:embed="rId3"/>
              <a:stretch>
                <a:fillRect/>
              </a:stretch>
            </p:blipFill>
            <p:spPr>
              <a:xfrm>
                <a:off x="4711700" y="1911350"/>
                <a:ext cx="4432300" cy="2971800"/>
              </a:xfrm>
              <a:prstGeom prst="rect">
                <a:avLst/>
              </a:prstGeom>
            </p:spPr>
          </p:pic>
          <p:sp>
            <p:nvSpPr>
              <p:cNvPr id="10" name="TextBox 9"/>
              <p:cNvSpPr txBox="1"/>
              <p:nvPr/>
            </p:nvSpPr>
            <p:spPr>
              <a:xfrm>
                <a:off x="5746750" y="2106087"/>
                <a:ext cx="2921718" cy="307777"/>
              </a:xfrm>
              <a:prstGeom prst="rect">
                <a:avLst/>
              </a:prstGeom>
              <a:noFill/>
            </p:spPr>
            <p:txBody>
              <a:bodyPr wrap="none" rtlCol="0">
                <a:spAutoFit/>
              </a:bodyPr>
              <a:lstStyle/>
              <a:p>
                <a:r>
                  <a:rPr lang="en-US" sz="1400" dirty="0"/>
                  <a:t>u</a:t>
                </a:r>
                <a:r>
                  <a:rPr lang="en-US" sz="1400" dirty="0" smtClean="0"/>
                  <a:t>-</a:t>
                </a:r>
                <a:r>
                  <a:rPr lang="en-US" sz="1400" dirty="0" err="1" smtClean="0"/>
                  <a:t>Sivers</a:t>
                </a:r>
                <a:r>
                  <a:rPr lang="en-US" sz="1400" dirty="0" smtClean="0"/>
                  <a:t> </a:t>
                </a:r>
                <a:r>
                  <a:rPr lang="en-US" sz="1400" dirty="0" err="1" smtClean="0"/>
                  <a:t>fct</a:t>
                </a:r>
                <a:r>
                  <a:rPr lang="en-US" sz="1400" dirty="0" smtClean="0"/>
                  <a:t>. before and after</a:t>
                </a:r>
                <a:endParaRPr lang="en-US" sz="1400" dirty="0"/>
              </a:p>
            </p:txBody>
          </p:sp>
        </p:grpSp>
        <p:sp>
          <p:nvSpPr>
            <p:cNvPr id="3" name="TextBox 2"/>
            <p:cNvSpPr txBox="1"/>
            <p:nvPr/>
          </p:nvSpPr>
          <p:spPr>
            <a:xfrm>
              <a:off x="5746750" y="3354917"/>
              <a:ext cx="1474758" cy="369332"/>
            </a:xfrm>
            <a:prstGeom prst="rect">
              <a:avLst/>
            </a:prstGeom>
            <a:noFill/>
          </p:spPr>
          <p:txBody>
            <a:bodyPr wrap="none" rtlCol="0">
              <a:spAutoFit/>
            </a:bodyPr>
            <a:lstStyle/>
            <a:p>
              <a:r>
                <a:rPr lang="en-US" dirty="0"/>
                <a:t>A</a:t>
              </a:r>
              <a:r>
                <a:rPr lang="en-US" dirty="0" smtClean="0"/>
                <a:t>. </a:t>
              </a:r>
              <a:r>
                <a:rPr lang="en-US" dirty="0" err="1" smtClean="0"/>
                <a:t>Prokudin</a:t>
              </a:r>
              <a:endParaRPr lang="en-US" dirty="0"/>
            </a:p>
          </p:txBody>
        </p:sp>
      </p:grpSp>
      <p:sp>
        <p:nvSpPr>
          <p:cNvPr id="14" name="TextBox 13"/>
          <p:cNvSpPr txBox="1"/>
          <p:nvPr/>
        </p:nvSpPr>
        <p:spPr>
          <a:xfrm>
            <a:off x="602518" y="4650318"/>
            <a:ext cx="4027665" cy="646331"/>
          </a:xfrm>
          <a:prstGeom prst="rect">
            <a:avLst/>
          </a:prstGeom>
          <a:noFill/>
        </p:spPr>
        <p:txBody>
          <a:bodyPr wrap="none" rtlCol="0">
            <a:spAutoFit/>
          </a:bodyPr>
          <a:lstStyle/>
          <a:p>
            <a:pPr algn="ctr"/>
            <a:r>
              <a:rPr lang="en-US" dirty="0" smtClean="0">
                <a:solidFill>
                  <a:srgbClr val="0000FF"/>
                </a:solidFill>
              </a:rPr>
              <a:t>What is the influence of evolution</a:t>
            </a:r>
          </a:p>
          <a:p>
            <a:pPr algn="ctr"/>
            <a:r>
              <a:rPr lang="en-US" dirty="0" smtClean="0">
                <a:solidFill>
                  <a:srgbClr val="0000FF"/>
                </a:solidFill>
              </a:rPr>
              <a:t>on the size of the asymmetry?</a:t>
            </a:r>
            <a:endParaRPr lang="en-US" dirty="0">
              <a:solidFill>
                <a:srgbClr val="0000FF"/>
              </a:solidFill>
            </a:endParaRPr>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828902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par>
                                <p:cTn id="7" presetID="0" presetClass="path" presetSubtype="0" accel="50000" decel="50000" fill="hold" nodeType="withEffect">
                                  <p:stCondLst>
                                    <p:cond delay="0"/>
                                  </p:stCondLst>
                                  <p:childTnLst>
                                    <p:animMotion origin="layout" path="M 0.03368 0.07268 L -0.25226 -0.15556 " pathEditMode="relative" rAng="0" ptsTypes="AA">
                                      <p:cBhvr>
                                        <p:cTn id="8" dur="2000" fill="hold"/>
                                        <p:tgtEl>
                                          <p:spTgt spid="6"/>
                                        </p:tgtEl>
                                        <p:attrNameLst>
                                          <p:attrName>ppt_x</p:attrName>
                                          <p:attrName>ppt_y</p:attrName>
                                        </p:attrNameLst>
                                      </p:cBhvr>
                                      <p:rCtr x="-14306" y="-11412"/>
                                    </p:animMotion>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0" y="0"/>
            <a:ext cx="9144000" cy="609600"/>
          </a:xfrm>
          <a:ln/>
        </p:spPr>
        <p:txBody>
          <a:bodyPr/>
          <a:lstStyle/>
          <a:p>
            <a:r>
              <a:rPr lang="en-US" sz="3200" cap="none" dirty="0" smtClean="0">
                <a:latin typeface="Comic Sans MS"/>
                <a:cs typeface="Comic Sans MS"/>
                <a:sym typeface="Arial" charset="0"/>
              </a:rPr>
              <a:t>The Gluon </a:t>
            </a:r>
            <a:r>
              <a:rPr lang="en-US" sz="3200" cap="none" dirty="0" err="1" smtClean="0">
                <a:latin typeface="Comic Sans MS"/>
                <a:cs typeface="Comic Sans MS"/>
                <a:sym typeface="Arial" charset="0"/>
              </a:rPr>
              <a:t>Sivers</a:t>
            </a:r>
            <a:r>
              <a:rPr lang="en-US" sz="3200" cap="none" dirty="0" smtClean="0">
                <a:latin typeface="Comic Sans MS"/>
                <a:cs typeface="Comic Sans MS"/>
                <a:sym typeface="Arial" charset="0"/>
              </a:rPr>
              <a:t> Function: </a:t>
            </a:r>
            <a:r>
              <a:rPr lang="en-US" sz="3200" cap="none" dirty="0" err="1" smtClean="0">
                <a:latin typeface="Comic Sans MS"/>
                <a:cs typeface="Comic Sans MS"/>
                <a:sym typeface="Arial" charset="0"/>
              </a:rPr>
              <a:t>γ</a:t>
            </a:r>
            <a:r>
              <a:rPr lang="en-US" sz="3200" cap="none" dirty="0">
                <a:latin typeface="Comic Sans MS"/>
                <a:cs typeface="Comic Sans MS"/>
                <a:sym typeface="Arial" charset="0"/>
              </a:rPr>
              <a:t>*N</a:t>
            </a:r>
            <a:r>
              <a:rPr lang="en-US" sz="3200" cap="none" baseline="32000" dirty="0">
                <a:latin typeface="Comic Sans MS"/>
                <a:cs typeface="Comic Sans MS"/>
                <a:sym typeface="Arial" charset="0"/>
              </a:rPr>
              <a:t>⇑</a:t>
            </a:r>
            <a:r>
              <a:rPr lang="en-US" sz="3200" cap="none" dirty="0">
                <a:latin typeface="Comic Sans MS"/>
                <a:cs typeface="Comic Sans MS"/>
                <a:sym typeface="Arial" charset="0"/>
              </a:rPr>
              <a:t> → </a:t>
            </a:r>
            <a:r>
              <a:rPr lang="en-US" sz="3200" cap="none" dirty="0" err="1" smtClean="0">
                <a:latin typeface="Comic Sans MS"/>
                <a:cs typeface="Comic Sans MS"/>
                <a:sym typeface="Arial" charset="0"/>
              </a:rPr>
              <a:t>h+h+</a:t>
            </a:r>
            <a:r>
              <a:rPr lang="en-US" sz="3200" dirty="0" err="1" smtClean="0">
                <a:latin typeface="Comic Sans MS"/>
                <a:cs typeface="Comic Sans MS"/>
                <a:sym typeface="Arial" charset="0"/>
              </a:rPr>
              <a:t>X</a:t>
            </a:r>
            <a:endParaRPr lang="en-US" sz="3200" dirty="0">
              <a:latin typeface="Comic Sans MS"/>
              <a:cs typeface="Comic Sans MS"/>
              <a:sym typeface="Arial" charset="0"/>
            </a:endParaRPr>
          </a:p>
        </p:txBody>
      </p:sp>
      <p:sp>
        <p:nvSpPr>
          <p:cNvPr id="24" name="Slide Number Placeholder 3"/>
          <p:cNvSpPr>
            <a:spLocks noGrp="1"/>
          </p:cNvSpPr>
          <p:nvPr>
            <p:ph type="sldNum" sz="quarter" idx="12"/>
          </p:nvPr>
        </p:nvSpPr>
        <p:spPr/>
        <p:txBody>
          <a:bodyPr/>
          <a:lstStyle/>
          <a:p>
            <a:fld id="{3085D0F0-E7C0-004F-80A7-4CAD9042A11C}" type="slidenum">
              <a:rPr lang="en-US"/>
              <a:pPr/>
              <a:t>16</a:t>
            </a:fld>
            <a:endParaRPr lang="en-US"/>
          </a:p>
        </p:txBody>
      </p:sp>
      <p:grpSp>
        <p:nvGrpSpPr>
          <p:cNvPr id="20483" name="Group 3"/>
          <p:cNvGrpSpPr>
            <a:grpSpLocks/>
          </p:cNvGrpSpPr>
          <p:nvPr/>
        </p:nvGrpSpPr>
        <p:grpSpPr bwMode="auto">
          <a:xfrm>
            <a:off x="4840224" y="1221055"/>
            <a:ext cx="218611" cy="2125398"/>
            <a:chOff x="0" y="0"/>
            <a:chExt cx="352" cy="2768"/>
          </a:xfrm>
        </p:grpSpPr>
        <p:sp>
          <p:nvSpPr>
            <p:cNvPr id="20481" name="AutoShape 1"/>
            <p:cNvSpPr>
              <a:spLocks/>
            </p:cNvSpPr>
            <p:nvPr/>
          </p:nvSpPr>
          <p:spPr bwMode="auto">
            <a:xfrm>
              <a:off x="8" y="8"/>
              <a:ext cx="344" cy="2752"/>
            </a:xfrm>
            <a:custGeom>
              <a:avLst/>
              <a:gdLst/>
              <a:ahLst/>
              <a:cxnLst/>
              <a:rect l="0" t="0" r="r" b="b"/>
              <a:pathLst>
                <a:path w="16295" h="21600">
                  <a:moveTo>
                    <a:pt x="7579" y="0"/>
                  </a:moveTo>
                  <a:cubicBezTo>
                    <a:pt x="3393" y="0"/>
                    <a:pt x="0" y="562"/>
                    <a:pt x="0" y="1256"/>
                  </a:cubicBezTo>
                  <a:lnTo>
                    <a:pt x="0" y="20344"/>
                  </a:lnTo>
                  <a:cubicBezTo>
                    <a:pt x="0" y="21038"/>
                    <a:pt x="3393" y="21600"/>
                    <a:pt x="7579" y="21600"/>
                  </a:cubicBezTo>
                  <a:lnTo>
                    <a:pt x="8716" y="21600"/>
                  </a:lnTo>
                  <a:cubicBezTo>
                    <a:pt x="12902" y="21600"/>
                    <a:pt x="16295" y="21038"/>
                    <a:pt x="16295" y="20344"/>
                  </a:cubicBezTo>
                  <a:lnTo>
                    <a:pt x="16295" y="11553"/>
                  </a:lnTo>
                  <a:lnTo>
                    <a:pt x="21600" y="10926"/>
                  </a:lnTo>
                  <a:lnTo>
                    <a:pt x="16295" y="10298"/>
                  </a:lnTo>
                  <a:lnTo>
                    <a:pt x="16295" y="1256"/>
                  </a:lnTo>
                  <a:cubicBezTo>
                    <a:pt x="16295" y="562"/>
                    <a:pt x="12902" y="0"/>
                    <a:pt x="8716" y="0"/>
                  </a:cubicBezTo>
                  <a:lnTo>
                    <a:pt x="7579" y="0"/>
                  </a:lnTo>
                  <a:close/>
                  <a:moveTo>
                    <a:pt x="7579"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p:cNvSpPr>
            <p:nvPr/>
          </p:nvSpPr>
          <p:spPr bwMode="auto">
            <a:xfrm>
              <a:off x="0" y="0"/>
              <a:ext cx="208" cy="2768"/>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0485" name="Rectangle 5"/>
          <p:cNvSpPr>
            <a:spLocks/>
          </p:cNvSpPr>
          <p:nvPr/>
        </p:nvSpPr>
        <p:spPr bwMode="auto">
          <a:xfrm>
            <a:off x="5083477" y="1234285"/>
            <a:ext cx="1777008"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latin typeface="Comic Sans MS Bold"/>
                <a:ea typeface="ＭＳ Ｐゴシック" charset="0"/>
                <a:cs typeface="Comic Sans MS Bold"/>
                <a:sym typeface="Arial" charset="0"/>
              </a:rPr>
              <a:t>Measure a pair of </a:t>
            </a:r>
            <a:r>
              <a:rPr lang="en-US" dirty="0">
                <a:solidFill>
                  <a:srgbClr val="0000FF"/>
                </a:solidFill>
                <a:latin typeface="Comic Sans MS Bold"/>
                <a:ea typeface="ＭＳ Ｐゴシック" charset="0"/>
                <a:cs typeface="Comic Sans MS Bold"/>
                <a:sym typeface="Arial Bold" charset="0"/>
              </a:rPr>
              <a:t>D</a:t>
            </a:r>
            <a:r>
              <a:rPr lang="en-US" dirty="0">
                <a:solidFill>
                  <a:srgbClr val="0000FF"/>
                </a:solidFill>
                <a:latin typeface="Comic Sans MS Bold"/>
                <a:ea typeface="ＭＳ Ｐゴシック" charset="0"/>
                <a:cs typeface="Comic Sans MS Bold"/>
                <a:sym typeface="Arial" charset="0"/>
              </a:rPr>
              <a:t> </a:t>
            </a:r>
            <a:r>
              <a:rPr lang="en-US" dirty="0">
                <a:latin typeface="Comic Sans MS Bold"/>
                <a:ea typeface="ＭＳ Ｐゴシック" charset="0"/>
                <a:cs typeface="Comic Sans MS Bold"/>
                <a:sym typeface="Arial" charset="0"/>
              </a:rPr>
              <a:t>mesons</a:t>
            </a:r>
          </a:p>
        </p:txBody>
      </p:sp>
      <p:sp>
        <p:nvSpPr>
          <p:cNvPr id="20486" name="Rectangle 6"/>
          <p:cNvSpPr>
            <a:spLocks/>
          </p:cNvSpPr>
          <p:nvPr/>
        </p:nvSpPr>
        <p:spPr bwMode="auto">
          <a:xfrm>
            <a:off x="6628691" y="1954393"/>
            <a:ext cx="2398200" cy="83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687"/>
              </a:spcBef>
            </a:pPr>
            <a:r>
              <a:rPr lang="en-US" sz="2000" dirty="0">
                <a:latin typeface="Comic Sans MS"/>
                <a:ea typeface="ＭＳ Ｐゴシック" charset="0"/>
                <a:cs typeface="Comic Sans MS"/>
                <a:sym typeface="Arial" charset="0"/>
              </a:rPr>
              <a:t>k</a:t>
            </a:r>
            <a:r>
              <a:rPr lang="en-US" sz="2000" baseline="-25000" dirty="0">
                <a:latin typeface="Comic Sans MS"/>
                <a:ea typeface="ＭＳ Ｐゴシック" charset="0"/>
                <a:cs typeface="Comic Sans MS"/>
                <a:sym typeface="Arial" charset="0"/>
              </a:rPr>
              <a: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a:t>
            </a:r>
          </a:p>
          <a:p>
            <a:pPr>
              <a:spcBef>
                <a:spcPts val="1687"/>
              </a:spcBef>
            </a:pPr>
            <a:r>
              <a:rPr lang="en-US" sz="2000" dirty="0">
                <a:latin typeface="Comic Sans MS"/>
                <a:ea typeface="ＭＳ Ｐゴシック" charset="0"/>
                <a:cs typeface="Comic Sans MS"/>
                <a:sym typeface="Arial" charset="0"/>
              </a:rPr>
              <a:t>P</a:t>
            </a:r>
            <a:r>
              <a:rPr lang="en-US" sz="2000" baseline="-6000" dirty="0">
                <a:latin typeface="Comic Sans MS"/>
                <a:ea typeface="ＭＳ Ｐゴシック" charset="0"/>
                <a:cs typeface="Comic Sans MS"/>
                <a:sym typeface="Arial" charset="0"/>
              </a:rPr>
              <a:t>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 / 2</a:t>
            </a:r>
          </a:p>
        </p:txBody>
      </p:sp>
      <p:grpSp>
        <p:nvGrpSpPr>
          <p:cNvPr id="20500" name="Group 20"/>
          <p:cNvGrpSpPr>
            <a:grpSpLocks/>
          </p:cNvGrpSpPr>
          <p:nvPr/>
        </p:nvGrpSpPr>
        <p:grpSpPr bwMode="auto">
          <a:xfrm>
            <a:off x="178266" y="933985"/>
            <a:ext cx="4679488" cy="2727853"/>
            <a:chOff x="0" y="220"/>
            <a:chExt cx="5952" cy="4032"/>
          </a:xfrm>
        </p:grpSpPr>
        <p:pic>
          <p:nvPicPr>
            <p:cNvPr id="204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564"/>
              <a:ext cx="2944" cy="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8" name="Rectangle 8"/>
            <p:cNvSpPr>
              <a:spLocks/>
            </p:cNvSpPr>
            <p:nvPr/>
          </p:nvSpPr>
          <p:spPr bwMode="auto">
            <a:xfrm>
              <a:off x="0" y="1988"/>
              <a:ext cx="159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sz="1400" dirty="0">
                  <a:latin typeface="Comic Sans MS"/>
                  <a:ea typeface="ＭＳ Ｐゴシック" charset="0"/>
                  <a:cs typeface="Comic Sans MS"/>
                  <a:sym typeface="Arial" charset="0"/>
                </a:rPr>
                <a:t>study </a:t>
              </a:r>
              <a:r>
                <a:rPr lang="en-US" sz="1400" dirty="0">
                  <a:solidFill>
                    <a:srgbClr val="0000FF"/>
                  </a:solidFill>
                  <a:latin typeface="Comic Sans MS"/>
                  <a:ea typeface="ＭＳ Ｐゴシック" charset="0"/>
                  <a:cs typeface="Comic Sans MS"/>
                  <a:sym typeface="Arial" charset="0"/>
                </a:rPr>
                <a:t>charm</a:t>
              </a:r>
              <a:r>
                <a:rPr lang="en-US" sz="1400" dirty="0">
                  <a:latin typeface="Comic Sans MS"/>
                  <a:ea typeface="ＭＳ Ｐゴシック" charset="0"/>
                  <a:cs typeface="Comic Sans MS"/>
                  <a:sym typeface="Arial" charset="0"/>
                </a:rPr>
                <a:t> to </a:t>
              </a:r>
              <a:r>
                <a:rPr lang="en-US" sz="1400" dirty="0" smtClean="0">
                  <a:latin typeface="Comic Sans MS"/>
                  <a:ea typeface="ＭＳ Ｐゴシック" charset="0"/>
                  <a:cs typeface="Comic Sans MS"/>
                  <a:sym typeface="Arial" charset="0"/>
                </a:rPr>
                <a:t>tag PGF</a:t>
              </a:r>
              <a:endParaRPr lang="en-US" sz="1400" dirty="0">
                <a:latin typeface="Comic Sans MS"/>
                <a:ea typeface="ＭＳ Ｐゴシック" charset="0"/>
                <a:cs typeface="Comic Sans MS"/>
                <a:sym typeface="Arial" charset="0"/>
              </a:endParaRPr>
            </a:p>
          </p:txBody>
        </p:sp>
        <p:sp>
          <p:nvSpPr>
            <p:cNvPr id="20489" name="Rectangle 9"/>
            <p:cNvSpPr>
              <a:spLocks/>
            </p:cNvSpPr>
            <p:nvPr/>
          </p:nvSpPr>
          <p:spPr bwMode="auto">
            <a:xfrm>
              <a:off x="376" y="3679"/>
              <a:ext cx="33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N</a:t>
              </a:r>
              <a:r>
                <a:rPr lang="en-US" sz="2400" baseline="32000" dirty="0">
                  <a:solidFill>
                    <a:schemeClr val="tx1"/>
                  </a:solidFill>
                  <a:ea typeface="ＭＳ Ｐゴシック" charset="0"/>
                  <a:cs typeface="Arial Unicode MS" charset="0"/>
                </a:rPr>
                <a:t>⇑</a:t>
              </a:r>
            </a:p>
          </p:txBody>
        </p:sp>
        <p:sp>
          <p:nvSpPr>
            <p:cNvPr id="20490" name="Rectangle 10"/>
            <p:cNvSpPr>
              <a:spLocks/>
            </p:cNvSpPr>
            <p:nvPr/>
          </p:nvSpPr>
          <p:spPr bwMode="auto">
            <a:xfrm>
              <a:off x="444" y="226"/>
              <a:ext cx="15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e</a:t>
              </a:r>
            </a:p>
          </p:txBody>
        </p:sp>
        <p:sp>
          <p:nvSpPr>
            <p:cNvPr id="20491" name="Line 11"/>
            <p:cNvSpPr>
              <a:spLocks noChangeShapeType="1"/>
            </p:cNvSpPr>
            <p:nvPr/>
          </p:nvSpPr>
          <p:spPr bwMode="auto">
            <a:xfrm flipH="1">
              <a:off x="3720" y="836"/>
              <a:ext cx="2176" cy="736"/>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2" name="Line 12"/>
            <p:cNvSpPr>
              <a:spLocks noChangeShapeType="1"/>
            </p:cNvSpPr>
            <p:nvPr/>
          </p:nvSpPr>
          <p:spPr bwMode="auto">
            <a:xfrm rot="10800000">
              <a:off x="3704" y="2932"/>
              <a:ext cx="2248" cy="632"/>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3" name="Line 13"/>
            <p:cNvSpPr>
              <a:spLocks noChangeShapeType="1"/>
            </p:cNvSpPr>
            <p:nvPr/>
          </p:nvSpPr>
          <p:spPr bwMode="auto">
            <a:xfrm rot="10800000">
              <a:off x="3656" y="1644"/>
              <a:ext cx="712" cy="6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4" name="Line 14"/>
            <p:cNvSpPr>
              <a:spLocks noChangeShapeType="1"/>
            </p:cNvSpPr>
            <p:nvPr/>
          </p:nvSpPr>
          <p:spPr bwMode="auto">
            <a:xfrm flipH="1">
              <a:off x="3656" y="1092"/>
              <a:ext cx="600" cy="392"/>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5" name="Line 15"/>
            <p:cNvSpPr>
              <a:spLocks noChangeShapeType="1"/>
            </p:cNvSpPr>
            <p:nvPr/>
          </p:nvSpPr>
          <p:spPr bwMode="auto">
            <a:xfrm flipH="1">
              <a:off x="3712" y="2604"/>
              <a:ext cx="776" cy="288"/>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6" name="Line 16"/>
            <p:cNvSpPr>
              <a:spLocks noChangeShapeType="1"/>
            </p:cNvSpPr>
            <p:nvPr/>
          </p:nvSpPr>
          <p:spPr bwMode="auto">
            <a:xfrm flipH="1">
              <a:off x="3688" y="2308"/>
              <a:ext cx="568" cy="54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7" name="Line 17"/>
            <p:cNvSpPr>
              <a:spLocks noChangeShapeType="1"/>
            </p:cNvSpPr>
            <p:nvPr/>
          </p:nvSpPr>
          <p:spPr bwMode="auto">
            <a:xfrm flipH="1">
              <a:off x="216" y="660"/>
              <a:ext cx="656" cy="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8" name="Line 18"/>
            <p:cNvSpPr>
              <a:spLocks noChangeShapeType="1"/>
            </p:cNvSpPr>
            <p:nvPr/>
          </p:nvSpPr>
          <p:spPr bwMode="auto">
            <a:xfrm flipH="1">
              <a:off x="888" y="220"/>
              <a:ext cx="472" cy="432"/>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9" name="Oval 19"/>
            <p:cNvSpPr>
              <a:spLocks/>
            </p:cNvSpPr>
            <p:nvPr/>
          </p:nvSpPr>
          <p:spPr bwMode="auto">
            <a:xfrm>
              <a:off x="184" y="3452"/>
              <a:ext cx="800" cy="800"/>
            </a:xfrm>
            <a:prstGeom prst="ellips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502" name="Rectangle 22"/>
          <p:cNvSpPr>
            <a:spLocks/>
          </p:cNvSpPr>
          <p:nvPr/>
        </p:nvSpPr>
        <p:spPr bwMode="auto">
          <a:xfrm>
            <a:off x="5051727" y="2369348"/>
            <a:ext cx="1777008" cy="812602"/>
          </a:xfrm>
          <a:prstGeom prst="rect">
            <a:avLst/>
          </a:prstGeom>
          <a:noFill/>
          <a:ln>
            <a:noFill/>
          </a:ln>
        </p:spPr>
        <p:txBody>
          <a:bodyPr lIns="0" tIns="0" rIns="0" bIns="0" anchor="ctr"/>
          <a:lstStyle/>
          <a:p>
            <a:r>
              <a:rPr lang="en-US" dirty="0">
                <a:solidFill>
                  <a:srgbClr val="FF29FE"/>
                </a:solidFill>
                <a:latin typeface="Comic Sans MS Bold"/>
                <a:ea typeface="ＭＳ Ｐゴシック" charset="0"/>
                <a:cs typeface="Comic Sans MS Bold"/>
                <a:sym typeface="Arial" charset="0"/>
              </a:rPr>
              <a:t>Statistically challenging</a:t>
            </a:r>
          </a:p>
        </p:txBody>
      </p:sp>
      <p:sp>
        <p:nvSpPr>
          <p:cNvPr id="2" name="TextBox 1"/>
          <p:cNvSpPr txBox="1"/>
          <p:nvPr/>
        </p:nvSpPr>
        <p:spPr>
          <a:xfrm>
            <a:off x="1693337" y="836087"/>
            <a:ext cx="2069096" cy="738664"/>
          </a:xfrm>
          <a:prstGeom prst="rect">
            <a:avLst/>
          </a:prstGeom>
          <a:noFill/>
        </p:spPr>
        <p:txBody>
          <a:bodyPr wrap="none" rtlCol="0">
            <a:spAutoFit/>
          </a:bodyPr>
          <a:lstStyle/>
          <a:p>
            <a:r>
              <a:rPr lang="en-US" sz="1400" dirty="0" smtClean="0"/>
              <a:t>k</a:t>
            </a:r>
            <a:r>
              <a:rPr lang="en-US" sz="1400" baseline="-25000" dirty="0" smtClean="0"/>
              <a:t>⊥</a:t>
            </a:r>
            <a:r>
              <a:rPr lang="en-US" sz="1400" dirty="0" smtClean="0"/>
              <a:t>&lt;&lt;</a:t>
            </a:r>
            <a:r>
              <a:rPr lang="en-US" sz="1400" dirty="0" err="1" smtClean="0"/>
              <a:t>p</a:t>
            </a:r>
            <a:r>
              <a:rPr lang="en-US" sz="1400" baseline="-25000" dirty="0" err="1" smtClean="0"/>
              <a:t>t</a:t>
            </a:r>
            <a:endParaRPr lang="en-US" sz="1400" baseline="-25000" dirty="0" smtClean="0"/>
          </a:p>
          <a:p>
            <a:r>
              <a:rPr lang="en-US" sz="1400" dirty="0" err="1" smtClean="0"/>
              <a:t>qqbar</a:t>
            </a:r>
            <a:r>
              <a:rPr lang="en-US" sz="1400" dirty="0" smtClean="0"/>
              <a:t> interacts like g</a:t>
            </a:r>
          </a:p>
          <a:p>
            <a:r>
              <a:rPr lang="en-US" sz="1400" dirty="0" smtClean="0"/>
              <a:t>“Correlation limit” </a:t>
            </a:r>
            <a:endParaRPr lang="en-US" sz="1400" dirty="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31" y="3709127"/>
            <a:ext cx="4058285" cy="542290"/>
          </a:xfrm>
          <a:prstGeom prst="rect">
            <a:avLst/>
          </a:prstGeom>
          <a:noFill/>
          <a:ln w="12700" cap="flat">
            <a:solidFill>
              <a:srgbClr val="0000FF"/>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018" y="3338709"/>
            <a:ext cx="44386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 name="Rectangle 8"/>
          <p:cNvSpPr>
            <a:spLocks/>
          </p:cNvSpPr>
          <p:nvPr/>
        </p:nvSpPr>
        <p:spPr bwMode="auto">
          <a:xfrm>
            <a:off x="5506709" y="3462867"/>
            <a:ext cx="17789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200" dirty="0">
                <a:latin typeface="Comic Sans MS"/>
                <a:ea typeface="ＭＳ Ｐゴシック" charset="0"/>
                <a:cs typeface="Comic Sans MS"/>
                <a:sym typeface="Arial" charset="0"/>
              </a:rPr>
              <a:t>EIC INT proceedings</a:t>
            </a:r>
          </a:p>
          <a:p>
            <a:r>
              <a:rPr lang="en-US" sz="1200" dirty="0">
                <a:latin typeface="Comic Sans MS"/>
                <a:ea typeface="ＭＳ Ｐゴシック" charset="0"/>
                <a:cs typeface="Comic Sans MS"/>
                <a:sym typeface="Arial" charset="0"/>
              </a:rPr>
              <a:t> arXiv:1108.1713v1</a:t>
            </a:r>
          </a:p>
          <a:p>
            <a:r>
              <a:rPr lang="en-US" sz="1200" dirty="0">
                <a:latin typeface="Comic Sans MS"/>
                <a:ea typeface="ＭＳ Ｐゴシック" charset="0"/>
                <a:cs typeface="Comic Sans MS"/>
                <a:sym typeface="Arial" charset="0"/>
              </a:rPr>
              <a:t>section 2.3</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29" name="Picture 28" descr="eicgluon.eps"/>
          <p:cNvPicPr>
            <a:picLocks noChangeAspect="1"/>
          </p:cNvPicPr>
          <p:nvPr/>
        </p:nvPicPr>
        <p:blipFill rotWithShape="1">
          <a:blip r:embed="rId5">
            <a:extLst>
              <a:ext uri="{28A0092B-C50C-407E-A947-70E740481C1C}">
                <a14:useLocalDpi xmlns:a14="http://schemas.microsoft.com/office/drawing/2010/main" val="0"/>
              </a:ext>
            </a:extLst>
          </a:blip>
          <a:srcRect t="7618" r="7878"/>
          <a:stretch/>
        </p:blipFill>
        <p:spPr>
          <a:xfrm>
            <a:off x="4826000" y="3299164"/>
            <a:ext cx="4317999" cy="3558836"/>
          </a:xfrm>
          <a:prstGeom prst="rect">
            <a:avLst/>
          </a:prstGeom>
        </p:spPr>
      </p:pic>
      <p:sp>
        <p:nvSpPr>
          <p:cNvPr id="30" name="AutoShape 3"/>
          <p:cNvSpPr>
            <a:spLocks/>
          </p:cNvSpPr>
          <p:nvPr/>
        </p:nvSpPr>
        <p:spPr bwMode="auto">
          <a:xfrm>
            <a:off x="402168" y="4406967"/>
            <a:ext cx="3033116" cy="948200"/>
          </a:xfrm>
          <a:prstGeom prst="wedgeEllipseCallout">
            <a:avLst>
              <a:gd name="adj1" fmla="val 102884"/>
              <a:gd name="adj2" fmla="val 57182"/>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dirty="0">
                <a:solidFill>
                  <a:srgbClr val="FFFFFF"/>
                </a:solidFill>
                <a:effectLst>
                  <a:outerShdw blurRad="38100" dist="38100" dir="2700000" algn="tl">
                    <a:srgbClr val="DDDDDD"/>
                  </a:outerShdw>
                </a:effectLst>
                <a:ea typeface="ＭＳ Ｐゴシック" charset="0"/>
                <a:cs typeface="Gill Sans" charset="0"/>
              </a:rPr>
              <a:t>~8 months with 50% efficiency and </a:t>
            </a:r>
            <a:endParaRPr lang="en-US" dirty="0" smtClean="0">
              <a:solidFill>
                <a:srgbClr val="FFFFFF"/>
              </a:solidFill>
              <a:effectLst>
                <a:outerShdw blurRad="38100" dist="38100" dir="2700000" algn="tl">
                  <a:srgbClr val="DDDDDD"/>
                </a:outerShdw>
              </a:effectLst>
              <a:ea typeface="ＭＳ Ｐゴシック" charset="0"/>
              <a:cs typeface="Gill Sans" charset="0"/>
            </a:endParaRPr>
          </a:p>
          <a:p>
            <a:pPr algn="ctr"/>
            <a:r>
              <a:rPr lang="en-US" dirty="0" smtClean="0">
                <a:solidFill>
                  <a:srgbClr val="FFFFFF"/>
                </a:solidFill>
                <a:effectLst>
                  <a:outerShdw blurRad="38100" dist="38100" dir="2700000" algn="tl">
                    <a:srgbClr val="DDDDDD"/>
                  </a:outerShdw>
                </a:effectLst>
                <a:ea typeface="ＭＳ Ｐゴシック" charset="0"/>
                <a:cs typeface="Gill Sans" charset="0"/>
              </a:rPr>
              <a:t>L </a:t>
            </a:r>
            <a:r>
              <a:rPr lang="en-US" dirty="0">
                <a:solidFill>
                  <a:srgbClr val="FFFFFF"/>
                </a:solidFill>
                <a:effectLst>
                  <a:outerShdw blurRad="38100" dist="38100" dir="2700000" algn="tl">
                    <a:srgbClr val="DDDDDD"/>
                  </a:outerShdw>
                </a:effectLst>
                <a:ea typeface="ＭＳ Ｐゴシック" charset="0"/>
                <a:cs typeface="Gill Sans" charset="0"/>
              </a:rPr>
              <a:t>= 10</a:t>
            </a:r>
            <a:r>
              <a:rPr lang="en-US" baseline="32000" dirty="0">
                <a:solidFill>
                  <a:srgbClr val="FFFFFF"/>
                </a:solidFill>
                <a:effectLst>
                  <a:outerShdw blurRad="38100" dist="38100" dir="2700000" algn="tl">
                    <a:srgbClr val="DDDDDD"/>
                  </a:outerShdw>
                </a:effectLst>
                <a:ea typeface="ＭＳ Ｐゴシック" charset="0"/>
                <a:cs typeface="Gill Sans" charset="0"/>
              </a:rPr>
              <a:t>34</a:t>
            </a:r>
            <a:r>
              <a:rPr lang="en-US" dirty="0">
                <a:solidFill>
                  <a:srgbClr val="FFFFFF"/>
                </a:solidFill>
                <a:effectLst>
                  <a:outerShdw blurRad="38100" dist="38100" dir="2700000" algn="tl">
                    <a:srgbClr val="DDDDDD"/>
                  </a:outerShdw>
                </a:effectLst>
                <a:ea typeface="ＭＳ Ｐゴシック" charset="0"/>
                <a:cs typeface="Gill Sans" charset="0"/>
              </a:rPr>
              <a:t>cm</a:t>
            </a:r>
            <a:r>
              <a:rPr lang="en-US" baseline="32000" dirty="0">
                <a:solidFill>
                  <a:srgbClr val="FFFFFF"/>
                </a:solidFill>
                <a:effectLst>
                  <a:outerShdw blurRad="38100" dist="38100" dir="2700000" algn="tl">
                    <a:srgbClr val="DDDDDD"/>
                  </a:outerShdw>
                </a:effectLst>
                <a:ea typeface="ＭＳ Ｐゴシック" charset="0"/>
                <a:cs typeface="Gill Sans" charset="0"/>
              </a:rPr>
              <a:t>2</a:t>
            </a:r>
            <a:r>
              <a:rPr lang="en-US" dirty="0">
                <a:solidFill>
                  <a:srgbClr val="FFFFFF"/>
                </a:solidFill>
                <a:effectLst>
                  <a:outerShdw blurRad="38100" dist="38100" dir="2700000" algn="tl">
                    <a:srgbClr val="DDDDDD"/>
                  </a:outerShdw>
                </a:effectLst>
                <a:ea typeface="ＭＳ Ｐゴシック" charset="0"/>
                <a:cs typeface="Gill Sans" charset="0"/>
              </a:rPr>
              <a:t>s</a:t>
            </a:r>
            <a:r>
              <a:rPr lang="en-US" baseline="32000" dirty="0">
                <a:solidFill>
                  <a:srgbClr val="FFFFFF"/>
                </a:solidFill>
                <a:effectLst>
                  <a:outerShdw blurRad="38100" dist="38100" dir="2700000" algn="tl">
                    <a:srgbClr val="DDDDDD"/>
                  </a:outerShdw>
                </a:effectLst>
                <a:ea typeface="ＭＳ Ｐゴシック" charset="0"/>
                <a:cs typeface="Gill Sans" charset="0"/>
              </a:rPr>
              <a:t>-1</a:t>
            </a:r>
          </a:p>
        </p:txBody>
      </p:sp>
      <p:sp>
        <p:nvSpPr>
          <p:cNvPr id="4" name="TextBox 3"/>
          <p:cNvSpPr txBox="1"/>
          <p:nvPr/>
        </p:nvSpPr>
        <p:spPr>
          <a:xfrm>
            <a:off x="0" y="5467171"/>
            <a:ext cx="5186035" cy="1477328"/>
          </a:xfrm>
          <a:prstGeom prst="rect">
            <a:avLst/>
          </a:prstGeom>
          <a:noFill/>
        </p:spPr>
        <p:txBody>
          <a:bodyPr wrap="none" rtlCol="0">
            <a:spAutoFit/>
          </a:bodyPr>
          <a:lstStyle/>
          <a:p>
            <a:pPr marL="285750" indent="-285750">
              <a:buClr>
                <a:srgbClr val="0000FF"/>
              </a:buClr>
              <a:buFont typeface="Wingdings" charset="2"/>
              <a:buChar char="q"/>
            </a:pPr>
            <a:r>
              <a:rPr lang="en-US" dirty="0"/>
              <a:t>Beam Energies: 20 </a:t>
            </a:r>
            <a:r>
              <a:rPr lang="en-US" dirty="0" err="1"/>
              <a:t>GeV</a:t>
            </a:r>
            <a:r>
              <a:rPr lang="en-US" dirty="0"/>
              <a:t> x 250 </a:t>
            </a:r>
            <a:r>
              <a:rPr lang="en-US" dirty="0" err="1"/>
              <a:t>GeV</a:t>
            </a:r>
            <a:endParaRPr lang="en-US" dirty="0"/>
          </a:p>
          <a:p>
            <a:pPr marL="285750" indent="-285750">
              <a:buClr>
                <a:srgbClr val="0000FF"/>
              </a:buClr>
              <a:buFont typeface="Wingdings" charset="2"/>
              <a:buChar char="q"/>
            </a:pPr>
            <a:r>
              <a:rPr lang="en-US" dirty="0"/>
              <a:t>Q</a:t>
            </a:r>
            <a:r>
              <a:rPr lang="en-US" baseline="30000" dirty="0"/>
              <a:t>2</a:t>
            </a:r>
            <a:r>
              <a:rPr lang="en-US" dirty="0"/>
              <a:t>: 1 – 10 GeV</a:t>
            </a:r>
            <a:r>
              <a:rPr lang="en-US" baseline="30000" dirty="0"/>
              <a:t>2</a:t>
            </a:r>
            <a:r>
              <a:rPr lang="en-US" dirty="0"/>
              <a:t>, y: 0.01 – 0.95, z&gt;0.25</a:t>
            </a:r>
          </a:p>
          <a:p>
            <a:pPr marL="285750" indent="-285750">
              <a:buClr>
                <a:srgbClr val="0000FF"/>
              </a:buClr>
              <a:buFont typeface="Wingdings" charset="2"/>
              <a:buChar char="q"/>
            </a:pPr>
            <a:r>
              <a:rPr lang="en-US" dirty="0"/>
              <a:t>no cut on k</a:t>
            </a:r>
            <a:r>
              <a:rPr lang="en-US" baseline="-25000" dirty="0"/>
              <a:t>⊥</a:t>
            </a:r>
            <a:r>
              <a:rPr lang="en-US" dirty="0"/>
              <a:t> and </a:t>
            </a:r>
            <a:r>
              <a:rPr lang="en-US" dirty="0" err="1"/>
              <a:t>p</a:t>
            </a:r>
            <a:r>
              <a:rPr lang="en-US" baseline="-25000" dirty="0" err="1"/>
              <a:t>t</a:t>
            </a:r>
            <a:r>
              <a:rPr lang="en-US" baseline="-25000" dirty="0"/>
              <a:t>, </a:t>
            </a:r>
            <a:endParaRPr lang="en-US" baseline="-25000" dirty="0" smtClean="0"/>
          </a:p>
          <a:p>
            <a:pPr>
              <a:buClr>
                <a:srgbClr val="0000FF"/>
              </a:buClr>
            </a:pPr>
            <a:r>
              <a:rPr lang="en-US" baseline="-25000" dirty="0">
                <a:latin typeface="Comic Sans MS"/>
                <a:cs typeface="Comic Sans MS"/>
              </a:rPr>
              <a:t> </a:t>
            </a:r>
            <a:r>
              <a:rPr lang="en-US" baseline="-25000" dirty="0" smtClean="0">
                <a:latin typeface="Comic Sans MS"/>
                <a:cs typeface="Comic Sans MS"/>
              </a:rPr>
              <a:t>   </a:t>
            </a:r>
            <a:r>
              <a:rPr lang="en-US" dirty="0" smtClean="0">
                <a:latin typeface="Comic Sans MS"/>
                <a:cs typeface="Comic Sans MS"/>
              </a:rPr>
              <a:t>but </a:t>
            </a:r>
            <a:r>
              <a:rPr lang="en-US" dirty="0">
                <a:latin typeface="Comic Sans MS"/>
                <a:cs typeface="Comic Sans MS"/>
              </a:rPr>
              <a:t>on </a:t>
            </a:r>
            <a:r>
              <a:rPr lang="en-US" dirty="0">
                <a:latin typeface="Comic Sans MS"/>
                <a:cs typeface="Comic Sans MS"/>
                <a:sym typeface="Arial" charset="0"/>
              </a:rPr>
              <a:t>k</a:t>
            </a:r>
            <a:r>
              <a:rPr lang="en-US" baseline="-6000" dirty="0">
                <a:latin typeface="Comic Sans MS"/>
                <a:cs typeface="Comic Sans MS"/>
                <a:sym typeface="Arial" charset="0"/>
              </a:rPr>
              <a:t>⊥</a:t>
            </a:r>
            <a:r>
              <a:rPr lang="en-US" dirty="0">
                <a:latin typeface="Comic Sans MS"/>
                <a:cs typeface="Comic Sans MS"/>
                <a:sym typeface="Arial" charset="0"/>
              </a:rPr>
              <a:t>/</a:t>
            </a:r>
            <a:r>
              <a:rPr lang="en-US" dirty="0" err="1">
                <a:latin typeface="Comic Sans MS"/>
                <a:cs typeface="Comic Sans MS"/>
                <a:sym typeface="Arial" charset="0"/>
              </a:rPr>
              <a:t>p</a:t>
            </a:r>
            <a:r>
              <a:rPr lang="en-US" baseline="-25000" dirty="0" err="1">
                <a:latin typeface="Comic Sans MS"/>
                <a:cs typeface="Comic Sans MS"/>
                <a:sym typeface="Arial" charset="0"/>
              </a:rPr>
              <a:t>t</a:t>
            </a:r>
            <a:r>
              <a:rPr lang="en-US" baseline="-25000" dirty="0">
                <a:latin typeface="Comic Sans MS"/>
                <a:cs typeface="Comic Sans MS"/>
                <a:sym typeface="Arial" charset="0"/>
              </a:rPr>
              <a:t> </a:t>
            </a:r>
            <a:r>
              <a:rPr lang="en-US" dirty="0">
                <a:latin typeface="Comic Sans MS"/>
                <a:cs typeface="Comic Sans MS"/>
                <a:sym typeface="Arial" charset="0"/>
              </a:rPr>
              <a:t>&lt; 0.5 for </a:t>
            </a:r>
            <a:r>
              <a:rPr lang="ja-JP" altLang="en-US" dirty="0">
                <a:latin typeface="Comic Sans MS"/>
                <a:cs typeface="Comic Sans MS"/>
                <a:sym typeface="Arial" charset="0"/>
              </a:rPr>
              <a:t>“</a:t>
            </a:r>
            <a:r>
              <a:rPr lang="en-US" dirty="0">
                <a:latin typeface="Comic Sans MS"/>
                <a:cs typeface="Comic Sans MS"/>
                <a:sym typeface="Arial" charset="0"/>
              </a:rPr>
              <a:t>correlation limit</a:t>
            </a:r>
            <a:r>
              <a:rPr lang="ja-JP" altLang="en-US" dirty="0">
                <a:latin typeface="Comic Sans MS"/>
                <a:cs typeface="Comic Sans MS"/>
                <a:sym typeface="Arial" charset="0"/>
              </a:rPr>
              <a:t>”</a:t>
            </a:r>
            <a:endParaRPr lang="en-US" baseline="-25000" dirty="0">
              <a:latin typeface="Comic Sans MS"/>
              <a:cs typeface="Comic Sans MS"/>
            </a:endParaRPr>
          </a:p>
          <a:p>
            <a:endParaRPr lang="en-US" dirty="0"/>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210520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2600" dirty="0" smtClean="0">
                <a:ea typeface="+mj-ea"/>
              </a:rPr>
              <a:t>Quantum tomography of the nucleon</a:t>
            </a:r>
            <a:endParaRPr lang="en-US" sz="2600" dirty="0">
              <a:ea typeface="+mj-ea"/>
            </a:endParaRPr>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cs-CZ" smtClean="0"/>
              <a:t>Shanghai  July 2012</a:t>
            </a:r>
            <a:endParaRPr lang="en-US"/>
          </a:p>
        </p:txBody>
      </p:sp>
      <p:sp>
        <p:nvSpPr>
          <p:cNvPr id="14341" name="Slide Number Placeholder 5"/>
          <p:cNvSpPr>
            <a:spLocks noGrp="1"/>
          </p:cNvSpPr>
          <p:nvPr>
            <p:ph type="sldNum" sz="quarter" idx="12"/>
          </p:nvPr>
        </p:nvSpPr>
        <p:spPr bwMode="auto">
          <a:noFill/>
          <a:ln>
            <a:miter lim="800000"/>
            <a:headEnd/>
            <a:tailEnd/>
          </a:ln>
        </p:spPr>
        <p:txBody>
          <a:bodyPr/>
          <a:lstStyle/>
          <a:p>
            <a:fld id="{B7C6F219-4AA5-7A41-B081-DF8C77E34B8A}" type="slidenum">
              <a:rPr lang="en-US"/>
              <a:pPr/>
              <a:t>17</a:t>
            </a:fld>
            <a:endParaRPr lang="en-US"/>
          </a:p>
        </p:txBody>
      </p:sp>
      <p:sp>
        <p:nvSpPr>
          <p:cNvPr id="14344" name="AutoShape 6"/>
          <p:cNvSpPr>
            <a:spLocks noChangeArrowheads="1"/>
          </p:cNvSpPr>
          <p:nvPr/>
        </p:nvSpPr>
        <p:spPr bwMode="auto">
          <a:xfrm>
            <a:off x="5622925" y="6219825"/>
            <a:ext cx="1439863" cy="431800"/>
          </a:xfrm>
          <a:prstGeom prst="roundRect">
            <a:avLst>
              <a:gd name="adj" fmla="val 16667"/>
            </a:avLst>
          </a:prstGeom>
          <a:noFill/>
          <a:ln w="9525">
            <a:noFill/>
            <a:round/>
            <a:headEnd/>
            <a:tailEnd/>
          </a:ln>
        </p:spPr>
        <p:txBody>
          <a:bodyPr wrap="none" anchor="ctr">
            <a:prstTxWarp prst="textNoShape">
              <a:avLst/>
            </a:prstTxWarp>
            <a:spAutoFit/>
          </a:bodyPr>
          <a:lstStyle/>
          <a:p>
            <a:endParaRPr lang="en-US"/>
          </a:p>
        </p:txBody>
      </p:sp>
      <p:sp>
        <p:nvSpPr>
          <p:cNvPr id="37" name="Text Box 17"/>
          <p:cNvSpPr txBox="1">
            <a:spLocks noChangeArrowheads="1"/>
          </p:cNvSpPr>
          <p:nvPr/>
        </p:nvSpPr>
        <p:spPr bwMode="auto">
          <a:xfrm>
            <a:off x="4714247" y="3860512"/>
            <a:ext cx="3135494" cy="584776"/>
          </a:xfrm>
          <a:prstGeom prst="rect">
            <a:avLst/>
          </a:prstGeom>
          <a:noFill/>
          <a:ln w="9525">
            <a:noFill/>
            <a:miter lim="800000"/>
            <a:headEnd/>
            <a:tailEnd/>
          </a:ln>
          <a:effectLst/>
        </p:spPr>
        <p:txBody>
          <a:bodyPr wrap="none">
            <a:prstTxWarp prst="textNoShape">
              <a:avLst/>
            </a:prstTxWarp>
            <a:spAutoFit/>
          </a:bodyPr>
          <a:lstStyle/>
          <a:p>
            <a:pPr algn="ct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Quarks</a:t>
            </a:r>
          </a:p>
          <a:p>
            <a:r>
              <a:rPr lang="en-US" sz="1600" b="1" dirty="0" err="1">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u</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npolarised</a:t>
            </a: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           </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polarised</a:t>
            </a:r>
            <a:endParaRPr lang="it-IT" sz="1600" b="1" dirty="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endParaRPr>
          </a:p>
        </p:txBody>
      </p:sp>
      <p:pic>
        <p:nvPicPr>
          <p:cNvPr id="18" name="Picture 17"/>
          <p:cNvPicPr>
            <a:picLocks noChangeAspect="1"/>
          </p:cNvPicPr>
          <p:nvPr/>
        </p:nvPicPr>
        <p:blipFill>
          <a:blip r:embed="rId2"/>
          <a:stretch>
            <a:fillRect/>
          </a:stretch>
        </p:blipFill>
        <p:spPr>
          <a:xfrm>
            <a:off x="3718243" y="573088"/>
            <a:ext cx="1645920" cy="1253490"/>
          </a:xfrm>
          <a:prstGeom prst="rect">
            <a:avLst/>
          </a:prstGeom>
        </p:spPr>
      </p:pic>
      <p:sp>
        <p:nvSpPr>
          <p:cNvPr id="19" name="TextBox 18"/>
          <p:cNvSpPr txBox="1"/>
          <p:nvPr/>
        </p:nvSpPr>
        <p:spPr>
          <a:xfrm>
            <a:off x="5649605" y="730934"/>
            <a:ext cx="1993004" cy="646331"/>
          </a:xfrm>
          <a:prstGeom prst="rect">
            <a:avLst/>
          </a:prstGeom>
          <a:noFill/>
        </p:spPr>
        <p:txBody>
          <a:bodyPr wrap="none" rtlCol="0">
            <a:spAutoFit/>
          </a:bodyPr>
          <a:lstStyle/>
          <a:p>
            <a:pPr algn="ctr"/>
            <a:r>
              <a:rPr lang="en-US" b="1" dirty="0" smtClean="0">
                <a:solidFill>
                  <a:srgbClr val="0000FF"/>
                </a:solidFill>
                <a:latin typeface="Comic Sans MS"/>
                <a:cs typeface="Comic Sans MS"/>
              </a:rPr>
              <a:t>Join the real  </a:t>
            </a:r>
          </a:p>
          <a:p>
            <a:pPr algn="ctr"/>
            <a:r>
              <a:rPr lang="en-US" b="1" dirty="0" smtClean="0">
                <a:solidFill>
                  <a:srgbClr val="0000FF"/>
                </a:solidFill>
                <a:latin typeface="Comic Sans MS"/>
                <a:cs typeface="Comic Sans MS"/>
              </a:rPr>
              <a:t>3D experience !!</a:t>
            </a:r>
            <a:endParaRPr lang="en-US" b="1" dirty="0">
              <a:solidFill>
                <a:srgbClr val="0000FF"/>
              </a:solidFill>
              <a:latin typeface="Comic Sans MS"/>
              <a:cs typeface="Comic Sans MS"/>
            </a:endParaRPr>
          </a:p>
        </p:txBody>
      </p:sp>
      <p:sp>
        <p:nvSpPr>
          <p:cNvPr id="21" name="Down Arrow 20"/>
          <p:cNvSpPr/>
          <p:nvPr/>
        </p:nvSpPr>
        <p:spPr>
          <a:xfrm rot="18060000">
            <a:off x="5811317" y="1774916"/>
            <a:ext cx="516572" cy="1335593"/>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srcRect l="8471" t="4706" r="2824" b="4706"/>
          <a:stretch>
            <a:fillRect/>
          </a:stretch>
        </p:blipFill>
        <p:spPr>
          <a:xfrm>
            <a:off x="3897645" y="1927545"/>
            <a:ext cx="1436356" cy="880108"/>
          </a:xfrm>
          <a:prstGeom prst="rect">
            <a:avLst/>
          </a:prstGeom>
        </p:spPr>
      </p:pic>
      <p:sp>
        <p:nvSpPr>
          <p:cNvPr id="24" name="TextBox 23"/>
          <p:cNvSpPr txBox="1"/>
          <p:nvPr/>
        </p:nvSpPr>
        <p:spPr>
          <a:xfrm rot="1860000">
            <a:off x="5779006" y="1921312"/>
            <a:ext cx="743488" cy="369332"/>
          </a:xfrm>
          <a:prstGeom prst="rect">
            <a:avLst/>
          </a:prstGeom>
          <a:noFill/>
        </p:spPr>
        <p:txBody>
          <a:bodyPr wrap="none" rtlCol="0">
            <a:spAutoFit/>
          </a:bodyPr>
          <a:lstStyle/>
          <a:p>
            <a:r>
              <a:rPr lang="en-US" b="1" dirty="0" err="1" smtClean="0">
                <a:solidFill>
                  <a:srgbClr val="FF00FF"/>
                </a:solidFill>
                <a:latin typeface="Comic Sans MS"/>
                <a:cs typeface="Comic Sans MS"/>
              </a:rPr>
              <a:t>GPDs</a:t>
            </a:r>
            <a:endParaRPr lang="en-US" b="1" dirty="0">
              <a:solidFill>
                <a:srgbClr val="FF00FF"/>
              </a:solidFill>
              <a:latin typeface="Comic Sans MS"/>
              <a:cs typeface="Comic Sans MS"/>
            </a:endParaRPr>
          </a:p>
        </p:txBody>
      </p:sp>
      <p:grpSp>
        <p:nvGrpSpPr>
          <p:cNvPr id="26" name="Group 25"/>
          <p:cNvGrpSpPr>
            <a:grpSpLocks noChangeAspect="1"/>
          </p:cNvGrpSpPr>
          <p:nvPr/>
        </p:nvGrpSpPr>
        <p:grpSpPr>
          <a:xfrm>
            <a:off x="4130461" y="4445993"/>
            <a:ext cx="4960620" cy="2108261"/>
            <a:chOff x="2044700" y="3828737"/>
            <a:chExt cx="7086600" cy="3011801"/>
          </a:xfrm>
        </p:grpSpPr>
        <p:pic>
          <p:nvPicPr>
            <p:cNvPr id="27" name="Picture 26" descr="plotGPD2D.eps"/>
            <p:cNvPicPr>
              <a:picLocks noChangeAspect="1"/>
            </p:cNvPicPr>
            <p:nvPr/>
          </p:nvPicPr>
          <p:blipFill rotWithShape="1">
            <a:blip r:embed="rId4">
              <a:extLst>
                <a:ext uri="{28A0092B-C50C-407E-A947-70E740481C1C}">
                  <a14:useLocalDpi xmlns:a14="http://schemas.microsoft.com/office/drawing/2010/main" val="0"/>
                </a:ext>
              </a:extLst>
            </a:blip>
            <a:srcRect t="21969" b="15787"/>
            <a:stretch/>
          </p:blipFill>
          <p:spPr>
            <a:xfrm>
              <a:off x="2044700" y="3828737"/>
              <a:ext cx="7086600" cy="3011801"/>
            </a:xfrm>
            <a:prstGeom prst="rect">
              <a:avLst/>
            </a:prstGeom>
            <a:solidFill>
              <a:schemeClr val="accent3">
                <a:lumMod val="85000"/>
              </a:schemeClr>
            </a:solidFill>
          </p:spPr>
        </p:pic>
        <p:cxnSp>
          <p:nvCxnSpPr>
            <p:cNvPr id="28" name="Straight Connector 27"/>
            <p:cNvCxnSpPr/>
            <p:nvPr/>
          </p:nvCxnSpPr>
          <p:spPr>
            <a:xfrm>
              <a:off x="2641600" y="5156200"/>
              <a:ext cx="5041900" cy="0"/>
            </a:xfrm>
            <a:prstGeom prst="line">
              <a:avLst/>
            </a:prstGeom>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9" name="Content Placeholder 2"/>
          <p:cNvSpPr txBox="1">
            <a:spLocks/>
          </p:cNvSpPr>
          <p:nvPr/>
        </p:nvSpPr>
        <p:spPr bwMode="auto">
          <a:xfrm>
            <a:off x="133357" y="2810351"/>
            <a:ext cx="3941233" cy="969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algn="ctr">
              <a:buFont typeface="Wingdings" charset="2"/>
              <a:buNone/>
            </a:pPr>
            <a:r>
              <a:rPr lang="en-US" sz="1600" dirty="0" smtClean="0">
                <a:solidFill>
                  <a:srgbClr val="0000FF"/>
                </a:solidFill>
                <a:latin typeface="Comic Sans MS" charset="0"/>
              </a:rPr>
              <a:t>2D+1 picture in momentum space</a:t>
            </a:r>
          </a:p>
          <a:p>
            <a:pPr algn="ctr">
              <a:buFont typeface="Wingdings" charset="2"/>
              <a:buNone/>
            </a:pPr>
            <a:r>
              <a:rPr lang="en-US" sz="1600" dirty="0" smtClean="0">
                <a:latin typeface="Comic Sans MS" charset="0"/>
              </a:rPr>
              <a:t> transverse momentum </a:t>
            </a:r>
          </a:p>
          <a:p>
            <a:pPr algn="ctr">
              <a:buFont typeface="Wingdings" charset="2"/>
              <a:buNone/>
            </a:pPr>
            <a:r>
              <a:rPr lang="en-US" sz="1600" dirty="0" smtClean="0">
                <a:latin typeface="Comic Sans MS" charset="0"/>
              </a:rPr>
              <a:t>dependent distributions</a:t>
            </a:r>
            <a:endParaRPr lang="en-US" dirty="0" smtClean="0">
              <a:latin typeface="Comic Sans MS" charset="0"/>
            </a:endParaRPr>
          </a:p>
        </p:txBody>
      </p:sp>
      <p:pic>
        <p:nvPicPr>
          <p:cNvPr id="40" name="Picture 8"/>
          <p:cNvPicPr>
            <a:picLocks noChangeAspect="1"/>
          </p:cNvPicPr>
          <p:nvPr/>
        </p:nvPicPr>
        <p:blipFill>
          <a:blip r:embed="rId5"/>
          <a:srcRect/>
          <a:stretch>
            <a:fillRect/>
          </a:stretch>
        </p:blipFill>
        <p:spPr bwMode="auto">
          <a:xfrm>
            <a:off x="1479868" y="3779520"/>
            <a:ext cx="1521460" cy="373380"/>
          </a:xfrm>
          <a:prstGeom prst="rect">
            <a:avLst/>
          </a:prstGeom>
          <a:noFill/>
          <a:ln w="9525">
            <a:noFill/>
            <a:miter lim="800000"/>
            <a:headEnd/>
            <a:tailEnd/>
          </a:ln>
        </p:spPr>
      </p:pic>
      <p:sp>
        <p:nvSpPr>
          <p:cNvPr id="41" name="Down Arrow 40"/>
          <p:cNvSpPr/>
          <p:nvPr/>
        </p:nvSpPr>
        <p:spPr>
          <a:xfrm rot="3360000">
            <a:off x="2818350" y="1729286"/>
            <a:ext cx="516572" cy="1425197"/>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rot="19560000">
            <a:off x="2587317" y="1916310"/>
            <a:ext cx="828021" cy="369332"/>
          </a:xfrm>
          <a:prstGeom prst="rect">
            <a:avLst/>
          </a:prstGeom>
          <a:noFill/>
        </p:spPr>
        <p:txBody>
          <a:bodyPr wrap="none" rtlCol="0">
            <a:spAutoFit/>
          </a:bodyPr>
          <a:lstStyle/>
          <a:p>
            <a:r>
              <a:rPr lang="en-US" b="1" dirty="0" err="1" smtClean="0">
                <a:solidFill>
                  <a:srgbClr val="FF00FF"/>
                </a:solidFill>
                <a:latin typeface="Comic Sans MS"/>
                <a:cs typeface="Comic Sans MS"/>
              </a:rPr>
              <a:t>TMDs</a:t>
            </a:r>
            <a:endParaRPr lang="en-US" b="1" dirty="0">
              <a:solidFill>
                <a:srgbClr val="FF00FF"/>
              </a:solidFill>
              <a:latin typeface="Comic Sans MS"/>
              <a:cs typeface="Comic Sans MS"/>
            </a:endParaRPr>
          </a:p>
        </p:txBody>
      </p:sp>
      <p:pic>
        <p:nvPicPr>
          <p:cNvPr id="43" name="Picture 9"/>
          <p:cNvPicPr>
            <a:picLocks noChangeAspect="1"/>
          </p:cNvPicPr>
          <p:nvPr/>
        </p:nvPicPr>
        <p:blipFill>
          <a:blip r:embed="rId6"/>
          <a:srcRect/>
          <a:stretch>
            <a:fillRect/>
          </a:stretch>
        </p:blipFill>
        <p:spPr bwMode="auto">
          <a:xfrm>
            <a:off x="412750" y="4216400"/>
            <a:ext cx="3640138" cy="2514600"/>
          </a:xfrm>
          <a:prstGeom prst="rect">
            <a:avLst/>
          </a:prstGeom>
          <a:noFill/>
          <a:ln w="9525">
            <a:noFill/>
            <a:miter lim="800000"/>
            <a:headEnd/>
            <a:tailEnd/>
          </a:ln>
        </p:spPr>
      </p:pic>
      <p:sp>
        <p:nvSpPr>
          <p:cNvPr id="49" name="Content Placeholder 2"/>
          <p:cNvSpPr txBox="1">
            <a:spLocks/>
          </p:cNvSpPr>
          <p:nvPr/>
        </p:nvSpPr>
        <p:spPr bwMode="auto">
          <a:xfrm>
            <a:off x="5194279" y="2804004"/>
            <a:ext cx="3822700" cy="969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a:buFont typeface="Wingdings" charset="2"/>
              <a:buNone/>
            </a:pPr>
            <a:r>
              <a:rPr lang="en-US" sz="1600" dirty="0" smtClean="0">
                <a:solidFill>
                  <a:srgbClr val="0000FF"/>
                </a:solidFill>
                <a:latin typeface="Comic Sans MS" charset="0"/>
              </a:rPr>
              <a:t>2D+1 picture in coordinate space</a:t>
            </a:r>
          </a:p>
          <a:p>
            <a:pPr lvl="1">
              <a:buFont typeface="Wingdings" charset="2"/>
              <a:buNone/>
            </a:pPr>
            <a:r>
              <a:rPr lang="en-US" sz="1600" dirty="0" smtClean="0">
                <a:latin typeface="Comic Sans MS" charset="0"/>
              </a:rPr>
              <a:t>generalized </a:t>
            </a:r>
            <a:r>
              <a:rPr lang="en-US" sz="1600" dirty="0" err="1" smtClean="0">
                <a:latin typeface="Comic Sans MS" charset="0"/>
              </a:rPr>
              <a:t>parton</a:t>
            </a:r>
            <a:r>
              <a:rPr lang="en-US" sz="1600" dirty="0" smtClean="0">
                <a:latin typeface="Comic Sans MS" charset="0"/>
              </a:rPr>
              <a:t> distributions</a:t>
            </a:r>
          </a:p>
          <a:p>
            <a:pPr lvl="1">
              <a:buFont typeface="Wingdings" charset="2"/>
              <a:buNone/>
            </a:pPr>
            <a:r>
              <a:rPr lang="en-US" sz="1600" dirty="0" smtClean="0">
                <a:latin typeface="Comic Sans MS" charset="0"/>
                <a:sym typeface="Wingdings" charset="2"/>
              </a:rPr>
              <a:t> exclusive reaction like DVCS</a:t>
            </a:r>
            <a:endParaRPr lang="en-US" dirty="0" smtClean="0">
              <a:latin typeface="Comic Sans MS" charset="0"/>
            </a:endParaRPr>
          </a:p>
          <a:p>
            <a:endParaRPr lang="en-US" dirty="0" smtClean="0">
              <a:latin typeface="Comic Sans MS" charset="0"/>
            </a:endParaRPr>
          </a:p>
          <a:p>
            <a:pPr lvl="1"/>
            <a:endParaRPr lang="en-US" dirty="0">
              <a:latin typeface="Comic Sans MS" charset="0"/>
            </a:endParaRPr>
          </a:p>
        </p:txBody>
      </p:sp>
    </p:spTree>
    <p:extLst>
      <p:ext uri="{BB962C8B-B14F-4D97-AF65-F5344CB8AC3E}">
        <p14:creationId xmlns:p14="http://schemas.microsoft.com/office/powerpoint/2010/main" val="9846419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0.70"/>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strVal val="#ppt_w*0.70"/>
                                          </p:val>
                                        </p:tav>
                                        <p:tav tm="100000">
                                          <p:val>
                                            <p:strVal val="#ppt_w"/>
                                          </p:val>
                                        </p:tav>
                                      </p:tavLst>
                                    </p:anim>
                                    <p:anim calcmode="lin" valueType="num">
                                      <p:cBhvr>
                                        <p:cTn id="23" dur="500" fill="hold"/>
                                        <p:tgtEl>
                                          <p:spTgt spid="37"/>
                                        </p:tgtEl>
                                        <p:attrNameLst>
                                          <p:attrName>ppt_h</p:attrName>
                                        </p:attrNameLst>
                                      </p:cBhvr>
                                      <p:tavLst>
                                        <p:tav tm="0">
                                          <p:val>
                                            <p:strVal val="#ppt_h"/>
                                          </p:val>
                                        </p:tav>
                                        <p:tav tm="100000">
                                          <p:val>
                                            <p:strVal val="#ppt_h"/>
                                          </p:val>
                                        </p:tav>
                                      </p:tavLst>
                                    </p:anim>
                                    <p:animEffect transition="in" filter="fade">
                                      <p:cBhvr>
                                        <p:cTn id="24" dur="500"/>
                                        <p:tgtEl>
                                          <p:spTgt spid="37"/>
                                        </p:tgtEl>
                                      </p:cBhvr>
                                    </p:animEffect>
                                  </p:childTnLst>
                                </p:cTn>
                              </p:par>
                              <p:par>
                                <p:cTn id="25" presetID="55"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strVal val="#ppt_w*0.70"/>
                                          </p:val>
                                        </p:tav>
                                        <p:tav tm="100000">
                                          <p:val>
                                            <p:strVal val="#ppt_w"/>
                                          </p:val>
                                        </p:tav>
                                      </p:tavLst>
                                    </p:anim>
                                    <p:anim calcmode="lin" valueType="num">
                                      <p:cBhvr>
                                        <p:cTn id="28" dur="500" fill="hold"/>
                                        <p:tgtEl>
                                          <p:spTgt spid="26"/>
                                        </p:tgtEl>
                                        <p:attrNameLst>
                                          <p:attrName>ppt_h</p:attrName>
                                        </p:attrNameLst>
                                      </p:cBhvr>
                                      <p:tavLst>
                                        <p:tav tm="0">
                                          <p:val>
                                            <p:strVal val="#ppt_h"/>
                                          </p:val>
                                        </p:tav>
                                        <p:tav tm="100000">
                                          <p:val>
                                            <p:strVal val="#ppt_h"/>
                                          </p:val>
                                        </p:tav>
                                      </p:tavLst>
                                    </p:anim>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1" grpId="0" animBg="1"/>
      <p:bldP spid="24"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US" dirty="0" smtClean="0"/>
              <a:t>SMALL GPD Primer</a:t>
            </a:r>
            <a:endParaRPr lang="en-US" dirty="0"/>
          </a:p>
        </p:txBody>
      </p:sp>
      <p:sp>
        <p:nvSpPr>
          <p:cNvPr id="45" name="Footer Placeholder 44"/>
          <p:cNvSpPr>
            <a:spLocks noGrp="1"/>
          </p:cNvSpPr>
          <p:nvPr>
            <p:ph type="ftr" sz="quarter" idx="11"/>
          </p:nvPr>
        </p:nvSpPr>
        <p:spPr/>
        <p:txBody>
          <a:bodyPr/>
          <a:lstStyle/>
          <a:p>
            <a:r>
              <a:rPr lang="cs-CZ" smtClean="0"/>
              <a:t>Shanghai  July 2012</a:t>
            </a:r>
            <a:endParaRPr lang="it-IT"/>
          </a:p>
        </p:txBody>
      </p:sp>
      <p:sp>
        <p:nvSpPr>
          <p:cNvPr id="39" name="Slide Number Placeholder 2"/>
          <p:cNvSpPr>
            <a:spLocks noGrp="1"/>
          </p:cNvSpPr>
          <p:nvPr>
            <p:ph type="sldNum" sz="quarter" idx="12"/>
          </p:nvPr>
        </p:nvSpPr>
        <p:spPr/>
        <p:txBody>
          <a:bodyPr/>
          <a:lstStyle/>
          <a:p>
            <a:fld id="{8F91B7AF-2393-2140-8C81-CE544D5462B6}" type="slidenum">
              <a:rPr lang="it-IT" smtClean="0"/>
              <a:pPr/>
              <a:t>18</a:t>
            </a:fld>
            <a:endParaRPr lang="it-IT"/>
          </a:p>
        </p:txBody>
      </p:sp>
      <p:sp>
        <p:nvSpPr>
          <p:cNvPr id="611331" name="Text Box 3"/>
          <p:cNvSpPr txBox="1">
            <a:spLocks noChangeArrowheads="1"/>
          </p:cNvSpPr>
          <p:nvPr/>
        </p:nvSpPr>
        <p:spPr bwMode="auto">
          <a:xfrm>
            <a:off x="44224" y="554256"/>
            <a:ext cx="3539400"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smtClean="0">
                <a:effectLst>
                  <a:outerShdw blurRad="38100" dist="38100" dir="2700000" algn="tl">
                    <a:srgbClr val="DDDDDD"/>
                  </a:outerShdw>
                </a:effectLst>
                <a:latin typeface="Comic Sans MS" charset="0"/>
              </a:rPr>
              <a:t>How are</a:t>
            </a:r>
            <a:r>
              <a:rPr lang="en-US" sz="1800" b="1" dirty="0" smtClean="0">
                <a:effectLst>
                  <a:outerShdw blurRad="38100" dist="38100" dir="2700000" algn="tl">
                    <a:srgbClr val="DDDDDD"/>
                  </a:outerShdw>
                </a:effectLst>
                <a:latin typeface="Comic Sans MS" charset="0"/>
              </a:rPr>
              <a:t> </a:t>
            </a:r>
            <a:r>
              <a:rPr lang="en-US" sz="1800" b="1" dirty="0" err="1">
                <a:effectLst>
                  <a:outerShdw blurRad="38100" dist="38100" dir="2700000" algn="tl">
                    <a:srgbClr val="DDDDDD"/>
                  </a:outerShdw>
                </a:effectLst>
                <a:latin typeface="Comic Sans MS" charset="0"/>
              </a:rPr>
              <a:t>GPDs</a:t>
            </a:r>
            <a:r>
              <a:rPr lang="en-US" sz="1800" b="1" dirty="0" smtClean="0">
                <a:effectLst>
                  <a:outerShdw blurRad="38100" dist="38100" dir="2700000" algn="tl">
                    <a:srgbClr val="DDDDDD"/>
                  </a:outerShdw>
                </a:effectLst>
                <a:latin typeface="Comic Sans MS" charset="0"/>
              </a:rPr>
              <a:t> characterized?</a:t>
            </a:r>
            <a:endParaRPr lang="en-US" sz="1800" b="1" dirty="0">
              <a:effectLst>
                <a:outerShdw blurRad="38100" dist="38100" dir="2700000" algn="tl">
                  <a:srgbClr val="DDDDDD"/>
                </a:outerShdw>
              </a:effectLst>
              <a:latin typeface="Comic Sans MS" charset="0"/>
            </a:endParaRPr>
          </a:p>
        </p:txBody>
      </p:sp>
      <p:grpSp>
        <p:nvGrpSpPr>
          <p:cNvPr id="2" name="Group 4"/>
          <p:cNvGrpSpPr>
            <a:grpSpLocks/>
          </p:cNvGrpSpPr>
          <p:nvPr/>
        </p:nvGrpSpPr>
        <p:grpSpPr bwMode="auto">
          <a:xfrm>
            <a:off x="2150836" y="919381"/>
            <a:ext cx="3027363" cy="1497013"/>
            <a:chOff x="1435" y="845"/>
            <a:chExt cx="1907" cy="943"/>
          </a:xfrm>
        </p:grpSpPr>
        <p:sp>
          <p:nvSpPr>
            <p:cNvPr id="611333" name="Text Box 5"/>
            <p:cNvSpPr txBox="1">
              <a:spLocks noChangeArrowheads="1"/>
            </p:cNvSpPr>
            <p:nvPr/>
          </p:nvSpPr>
          <p:spPr bwMode="auto">
            <a:xfrm>
              <a:off x="1435" y="845"/>
              <a:ext cx="1907" cy="233"/>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err="1">
                  <a:solidFill>
                    <a:srgbClr val="CC66FF"/>
                  </a:solidFill>
                  <a:effectLst>
                    <a:outerShdw blurRad="38100" dist="38100" dir="2700000" algn="tl">
                      <a:srgbClr val="DDDDDD"/>
                    </a:outerShdw>
                  </a:effectLst>
                  <a:latin typeface="Comic Sans MS" charset="0"/>
                </a:rPr>
                <a:t>unpolarized</a:t>
              </a:r>
              <a:r>
                <a:rPr lang="en-US" sz="1800" b="1" dirty="0">
                  <a:solidFill>
                    <a:srgbClr val="CC66FF"/>
                  </a:solidFill>
                  <a:effectLst>
                    <a:outerShdw blurRad="38100" dist="38100" dir="2700000" algn="tl">
                      <a:srgbClr val="DDDDDD"/>
                    </a:outerShdw>
                  </a:effectLst>
                  <a:latin typeface="Comic Sans MS" charset="0"/>
                </a:rPr>
                <a:t> </a:t>
              </a:r>
              <a:r>
                <a:rPr lang="en-US" sz="1800" dirty="0">
                  <a:effectLst>
                    <a:outerShdw blurRad="38100" dist="38100" dir="2700000" algn="tl">
                      <a:srgbClr val="DDDDDD"/>
                    </a:outerShdw>
                  </a:effectLst>
                  <a:latin typeface="Comic Sans MS" charset="0"/>
                </a:rPr>
                <a:t>     </a:t>
              </a:r>
              <a:r>
                <a:rPr lang="en-US" sz="1800" b="1" dirty="0">
                  <a:solidFill>
                    <a:srgbClr val="0000FF"/>
                  </a:solidFill>
                  <a:effectLst>
                    <a:outerShdw blurRad="38100" dist="38100" dir="2700000" algn="tl">
                      <a:srgbClr val="DDDDDD"/>
                    </a:outerShdw>
                  </a:effectLst>
                  <a:latin typeface="Comic Sans MS" charset="0"/>
                </a:rPr>
                <a:t>polarized</a:t>
              </a:r>
            </a:p>
          </p:txBody>
        </p:sp>
        <p:graphicFrame>
          <p:nvGraphicFramePr>
            <p:cNvPr id="65545" name="Object 9"/>
            <p:cNvGraphicFramePr>
              <a:graphicFrameLocks noChangeAspect="1"/>
            </p:cNvGraphicFramePr>
            <p:nvPr/>
          </p:nvGraphicFramePr>
          <p:xfrm>
            <a:off x="1487" y="1096"/>
            <a:ext cx="808" cy="288"/>
          </p:xfrm>
          <a:graphic>
            <a:graphicData uri="http://schemas.openxmlformats.org/presentationml/2006/ole">
              <mc:AlternateContent xmlns:mc="http://schemas.openxmlformats.org/markup-compatibility/2006">
                <mc:Choice xmlns:v="urn:schemas-microsoft-com:vml" Requires="v">
                  <p:oleObj spid="_x0000_s38586" name="Equation" r:id="rId3" imgW="1282700" imgH="457200" progId="Equation.DSMT4">
                    <p:embed/>
                  </p:oleObj>
                </mc:Choice>
                <mc:Fallback>
                  <p:oleObj name="Equation" r:id="rId3" imgW="12827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 y="1096"/>
                          <a:ext cx="808"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6" name="Object 10"/>
            <p:cNvGraphicFramePr>
              <a:graphicFrameLocks noChangeAspect="1"/>
            </p:cNvGraphicFramePr>
            <p:nvPr>
              <p:extLst>
                <p:ext uri="{D42A27DB-BD31-4B8C-83A1-F6EECF244321}">
                  <p14:modId xmlns:p14="http://schemas.microsoft.com/office/powerpoint/2010/main" val="2636123114"/>
                </p:ext>
              </p:extLst>
            </p:nvPr>
          </p:nvGraphicFramePr>
          <p:xfrm>
            <a:off x="2427" y="1096"/>
            <a:ext cx="816" cy="296"/>
          </p:xfrm>
          <a:graphic>
            <a:graphicData uri="http://schemas.openxmlformats.org/presentationml/2006/ole">
              <mc:AlternateContent xmlns:mc="http://schemas.openxmlformats.org/markup-compatibility/2006">
                <mc:Choice xmlns:v="urn:schemas-microsoft-com:vml" Requires="v">
                  <p:oleObj spid="_x0000_s38587" name="Equation" r:id="rId5" imgW="1295400" imgH="469900" progId="Equation.DSMT4">
                    <p:embed/>
                  </p:oleObj>
                </mc:Choice>
                <mc:Fallback>
                  <p:oleObj name="Equation" r:id="rId5" imgW="1295400" imgH="469900" progId="Equation.DSMT4">
                    <p:embed/>
                    <p:pic>
                      <p:nvPicPr>
                        <p:cNvPr id="0" name=""/>
                        <p:cNvPicPr>
                          <a:picLocks noChangeAspect="1" noChangeArrowheads="1"/>
                        </p:cNvPicPr>
                        <p:nvPr/>
                      </p:nvPicPr>
                      <p:blipFill>
                        <a:blip r:embed="rId6"/>
                        <a:srcRect/>
                        <a:stretch>
                          <a:fillRect/>
                        </a:stretch>
                      </p:blipFill>
                      <p:spPr bwMode="auto">
                        <a:xfrm>
                          <a:off x="2427" y="1096"/>
                          <a:ext cx="816"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7" name="Object 11"/>
            <p:cNvGraphicFramePr>
              <a:graphicFrameLocks noChangeAspect="1"/>
            </p:cNvGraphicFramePr>
            <p:nvPr>
              <p:extLst>
                <p:ext uri="{D42A27DB-BD31-4B8C-83A1-F6EECF244321}">
                  <p14:modId xmlns:p14="http://schemas.microsoft.com/office/powerpoint/2010/main" val="1848396670"/>
                </p:ext>
              </p:extLst>
            </p:nvPr>
          </p:nvGraphicFramePr>
          <p:xfrm>
            <a:off x="2422" y="1466"/>
            <a:ext cx="792" cy="296"/>
          </p:xfrm>
          <a:graphic>
            <a:graphicData uri="http://schemas.openxmlformats.org/presentationml/2006/ole">
              <mc:AlternateContent xmlns:mc="http://schemas.openxmlformats.org/markup-compatibility/2006">
                <mc:Choice xmlns:v="urn:schemas-microsoft-com:vml" Requires="v">
                  <p:oleObj spid="_x0000_s38588" name="Equation" r:id="rId7" imgW="1257300" imgH="469900" progId="Equation.DSMT4">
                    <p:embed/>
                  </p:oleObj>
                </mc:Choice>
                <mc:Fallback>
                  <p:oleObj name="Equation" r:id="rId7" imgW="1257300" imgH="469900" progId="Equation.DSMT4">
                    <p:embed/>
                    <p:pic>
                      <p:nvPicPr>
                        <p:cNvPr id="0" name=""/>
                        <p:cNvPicPr>
                          <a:picLocks noChangeAspect="1" noChangeArrowheads="1"/>
                        </p:cNvPicPr>
                        <p:nvPr/>
                      </p:nvPicPr>
                      <p:blipFill>
                        <a:blip r:embed="rId8"/>
                        <a:srcRect/>
                        <a:stretch>
                          <a:fillRect/>
                        </a:stretch>
                      </p:blipFill>
                      <p:spPr bwMode="auto">
                        <a:xfrm>
                          <a:off x="2422" y="1466"/>
                          <a:ext cx="792"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8" name="Object 12"/>
            <p:cNvGraphicFramePr>
              <a:graphicFrameLocks noChangeAspect="1"/>
            </p:cNvGraphicFramePr>
            <p:nvPr/>
          </p:nvGraphicFramePr>
          <p:xfrm>
            <a:off x="1487" y="1500"/>
            <a:ext cx="784" cy="288"/>
          </p:xfrm>
          <a:graphic>
            <a:graphicData uri="http://schemas.openxmlformats.org/presentationml/2006/ole">
              <mc:AlternateContent xmlns:mc="http://schemas.openxmlformats.org/markup-compatibility/2006">
                <mc:Choice xmlns:v="urn:schemas-microsoft-com:vml" Requires="v">
                  <p:oleObj spid="_x0000_s38589" name="Equation" r:id="rId9" imgW="1244600" imgH="457200" progId="Equation.DSMT4">
                    <p:embed/>
                  </p:oleObj>
                </mc:Choice>
                <mc:Fallback>
                  <p:oleObj name="Equation" r:id="rId9" imgW="12446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 y="1500"/>
                          <a:ext cx="784"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1338" name="Text Box 10"/>
          <p:cNvSpPr txBox="1">
            <a:spLocks noChangeArrowheads="1"/>
          </p:cNvSpPr>
          <p:nvPr/>
        </p:nvSpPr>
        <p:spPr bwMode="auto">
          <a:xfrm>
            <a:off x="5048024" y="1140046"/>
            <a:ext cx="3023309" cy="369332"/>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conserve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p:txBody>
      </p:sp>
      <p:graphicFrame>
        <p:nvGraphicFramePr>
          <p:cNvPr id="65538" name="Object 2"/>
          <p:cNvGraphicFramePr>
            <a:graphicFrameLocks noChangeAspect="1"/>
          </p:cNvGraphicFramePr>
          <p:nvPr>
            <p:extLst>
              <p:ext uri="{D42A27DB-BD31-4B8C-83A1-F6EECF244321}">
                <p14:modId xmlns:p14="http://schemas.microsoft.com/office/powerpoint/2010/main" val="1252492461"/>
              </p:ext>
            </p:extLst>
          </p:nvPr>
        </p:nvGraphicFramePr>
        <p:xfrm>
          <a:off x="5013854" y="1397001"/>
          <a:ext cx="3619500" cy="406400"/>
        </p:xfrm>
        <a:graphic>
          <a:graphicData uri="http://schemas.openxmlformats.org/presentationml/2006/ole">
            <mc:AlternateContent xmlns:mc="http://schemas.openxmlformats.org/markup-compatibility/2006">
              <mc:Choice xmlns:v="urn:schemas-microsoft-com:vml" Requires="v">
                <p:oleObj spid="_x0000_s38590" name="Equation" r:id="rId11" imgW="3619500" imgH="406400" progId="Equation.DSMT4">
                  <p:embed/>
                </p:oleObj>
              </mc:Choice>
              <mc:Fallback>
                <p:oleObj name="Equation" r:id="rId11" imgW="3619500" imgH="406400" progId="Equation.DSMT4">
                  <p:embed/>
                  <p:pic>
                    <p:nvPicPr>
                      <p:cNvPr id="0" name=""/>
                      <p:cNvPicPr>
                        <a:picLocks noChangeAspect="1" noChangeArrowheads="1"/>
                      </p:cNvPicPr>
                      <p:nvPr/>
                    </p:nvPicPr>
                    <p:blipFill>
                      <a:blip r:embed="rId12"/>
                      <a:srcRect/>
                      <a:stretch>
                        <a:fillRect/>
                      </a:stretch>
                    </p:blipFill>
                    <p:spPr bwMode="auto">
                      <a:xfrm>
                        <a:off x="5013854" y="1397001"/>
                        <a:ext cx="36195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40" name="Text Box 12"/>
          <p:cNvSpPr txBox="1">
            <a:spLocks noChangeArrowheads="1"/>
          </p:cNvSpPr>
          <p:nvPr/>
        </p:nvSpPr>
        <p:spPr bwMode="auto">
          <a:xfrm>
            <a:off x="5029387" y="1840132"/>
            <a:ext cx="2587329" cy="646331"/>
          </a:xfrm>
          <a:prstGeom prst="rect">
            <a:avLst/>
          </a:prstGeom>
          <a:noFill/>
          <a:ln w="9525">
            <a:noFill/>
            <a:miter lim="800000"/>
            <a:headEnd/>
            <a:tailEnd/>
          </a:ln>
          <a:effectLst/>
        </p:spPr>
        <p:txBody>
          <a:bodyPr wrap="none">
            <a:prstTxWarp prst="textNoShape">
              <a:avLst/>
            </a:prstTxWarp>
            <a:spAutoFit/>
          </a:bodyPr>
          <a:lstStyle/>
          <a:p>
            <a:pPr algn="ctr">
              <a:defRPr/>
            </a:pPr>
            <a:r>
              <a:rPr lang="en-US" sz="1800" b="1" dirty="0">
                <a:effectLst>
                  <a:outerShdw blurRad="38100" dist="38100" dir="2700000" algn="tl">
                    <a:srgbClr val="DDDDDD"/>
                  </a:outerShdw>
                </a:effectLst>
                <a:latin typeface="Comic Sans MS" charset="0"/>
              </a:rPr>
              <a:t>flip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a:p>
            <a:pPr algn="ctr">
              <a:defRPr/>
            </a:pPr>
            <a:r>
              <a:rPr lang="en-US" sz="1800" b="1" dirty="0">
                <a:effectLst>
                  <a:outerShdw blurRad="38100" dist="38100" dir="2700000" algn="tl">
                    <a:srgbClr val="DDDDDD"/>
                  </a:outerShdw>
                </a:effectLst>
                <a:latin typeface="Comic Sans MS" charset="0"/>
              </a:rPr>
              <a:t>not accessible in DIS</a:t>
            </a:r>
          </a:p>
        </p:txBody>
      </p:sp>
      <p:grpSp>
        <p:nvGrpSpPr>
          <p:cNvPr id="3" name="Group 44"/>
          <p:cNvGrpSpPr>
            <a:grpSpLocks/>
          </p:cNvGrpSpPr>
          <p:nvPr/>
        </p:nvGrpSpPr>
        <p:grpSpPr bwMode="auto">
          <a:xfrm>
            <a:off x="419789" y="2487831"/>
            <a:ext cx="8376533" cy="2408019"/>
            <a:chOff x="242888" y="2968625"/>
            <a:chExt cx="8377237" cy="2408302"/>
          </a:xfrm>
        </p:grpSpPr>
        <p:sp>
          <p:nvSpPr>
            <p:cNvPr id="611342" name="Text Box 14"/>
            <p:cNvSpPr txBox="1">
              <a:spLocks noChangeArrowheads="1"/>
            </p:cNvSpPr>
            <p:nvPr/>
          </p:nvSpPr>
          <p:spPr bwMode="auto">
            <a:xfrm>
              <a:off x="730964" y="4777000"/>
              <a:ext cx="80994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D</a:t>
              </a:r>
              <a:r>
                <a:rPr lang="en-US" sz="1800" b="1" dirty="0">
                  <a:solidFill>
                    <a:srgbClr val="0000FF"/>
                  </a:solidFill>
                  <a:effectLst>
                    <a:outerShdw blurRad="38100" dist="38100" dir="2700000" algn="tl">
                      <a:srgbClr val="DDDDDD"/>
                    </a:outerShdw>
                  </a:effectLst>
                  <a:latin typeface="Comic Sans MS"/>
                  <a:cs typeface="Comic Sans MS"/>
                </a:rPr>
                <a:t>V</a:t>
              </a:r>
              <a:r>
                <a:rPr lang="en-US" sz="1800" b="1" dirty="0">
                  <a:solidFill>
                    <a:srgbClr val="CC66FF"/>
                  </a:solidFill>
                  <a:effectLst>
                    <a:outerShdw blurRad="38100" dist="38100" dir="2700000" algn="tl">
                      <a:srgbClr val="DDDDDD"/>
                    </a:outerShdw>
                  </a:effectLst>
                  <a:latin typeface="Comic Sans MS"/>
                  <a:cs typeface="Comic Sans MS"/>
                </a:rPr>
                <a:t>C</a:t>
              </a:r>
              <a:r>
                <a:rPr lang="en-US" sz="1800" b="1" dirty="0">
                  <a:solidFill>
                    <a:srgbClr val="0000FF"/>
                  </a:solidFill>
                  <a:effectLst>
                    <a:outerShdw blurRad="38100" dist="38100" dir="2700000" algn="tl">
                      <a:srgbClr val="DDDDDD"/>
                    </a:outerShdw>
                  </a:effectLst>
                  <a:latin typeface="Comic Sans MS"/>
                  <a:cs typeface="Comic Sans MS"/>
                </a:rPr>
                <a:t>S</a:t>
              </a:r>
            </a:p>
          </p:txBody>
        </p:sp>
        <p:pic>
          <p:nvPicPr>
            <p:cNvPr id="65558" name="Picture 16" descr="gnome"/>
            <p:cNvPicPr>
              <a:picLocks noChangeAspect="1" noChangeArrowheads="1"/>
            </p:cNvPicPr>
            <p:nvPr/>
          </p:nvPicPr>
          <p:blipFill>
            <a:blip r:embed="rId13"/>
            <a:srcRect/>
            <a:stretch>
              <a:fillRect/>
            </a:stretch>
          </p:blipFill>
          <p:spPr bwMode="auto">
            <a:xfrm>
              <a:off x="242888" y="3392488"/>
              <a:ext cx="1701800" cy="1352550"/>
            </a:xfrm>
            <a:prstGeom prst="rect">
              <a:avLst/>
            </a:prstGeom>
            <a:noFill/>
            <a:ln w="9525">
              <a:noFill/>
              <a:miter lim="800000"/>
              <a:headEnd/>
              <a:tailEnd/>
            </a:ln>
            <a:effectLst/>
          </p:spPr>
        </p:pic>
        <p:sp>
          <p:nvSpPr>
            <p:cNvPr id="611345" name="Text Box 17"/>
            <p:cNvSpPr txBox="1">
              <a:spLocks noChangeArrowheads="1"/>
            </p:cNvSpPr>
            <p:nvPr/>
          </p:nvSpPr>
          <p:spPr bwMode="auto">
            <a:xfrm>
              <a:off x="1015150" y="2968625"/>
              <a:ext cx="715487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quantum numbers of final state           select different GPD</a:t>
              </a:r>
            </a:p>
          </p:txBody>
        </p:sp>
        <p:pic>
          <p:nvPicPr>
            <p:cNvPr id="65561" name="Picture 19" descr="gnome"/>
            <p:cNvPicPr>
              <a:picLocks noChangeAspect="1" noChangeArrowheads="1"/>
            </p:cNvPicPr>
            <p:nvPr/>
          </p:nvPicPr>
          <p:blipFill>
            <a:blip r:embed="rId14"/>
            <a:srcRect/>
            <a:stretch>
              <a:fillRect/>
            </a:stretch>
          </p:blipFill>
          <p:spPr bwMode="auto">
            <a:xfrm>
              <a:off x="3556000" y="3367088"/>
              <a:ext cx="1727200" cy="1352550"/>
            </a:xfrm>
            <a:prstGeom prst="rect">
              <a:avLst/>
            </a:prstGeom>
            <a:noFill/>
            <a:ln w="9525">
              <a:noFill/>
              <a:miter lim="800000"/>
              <a:headEnd/>
              <a:tailEnd/>
            </a:ln>
            <a:effectLst/>
          </p:spPr>
        </p:pic>
        <p:pic>
          <p:nvPicPr>
            <p:cNvPr id="65563" name="Picture 21" descr="gnome"/>
            <p:cNvPicPr>
              <a:picLocks noChangeAspect="1" noChangeArrowheads="1"/>
            </p:cNvPicPr>
            <p:nvPr/>
          </p:nvPicPr>
          <p:blipFill>
            <a:blip r:embed="rId15"/>
            <a:srcRect/>
            <a:stretch>
              <a:fillRect/>
            </a:stretch>
          </p:blipFill>
          <p:spPr bwMode="auto">
            <a:xfrm>
              <a:off x="6842125" y="3365500"/>
              <a:ext cx="1778000" cy="1390650"/>
            </a:xfrm>
            <a:prstGeom prst="rect">
              <a:avLst/>
            </a:prstGeom>
            <a:noFill/>
            <a:ln w="9525">
              <a:noFill/>
              <a:miter lim="800000"/>
              <a:headEnd/>
              <a:tailEnd/>
            </a:ln>
            <a:effectLst/>
          </p:spPr>
        </p:pic>
        <p:sp>
          <p:nvSpPr>
            <p:cNvPr id="65564" name="Line 22"/>
            <p:cNvSpPr>
              <a:spLocks noChangeShapeType="1"/>
            </p:cNvSpPr>
            <p:nvPr/>
          </p:nvSpPr>
          <p:spPr bwMode="auto">
            <a:xfrm>
              <a:off x="4875213" y="3159125"/>
              <a:ext cx="539750" cy="0"/>
            </a:xfrm>
            <a:prstGeom prst="line">
              <a:avLst/>
            </a:prstGeom>
            <a:noFill/>
            <a:ln w="76200" cmpd="tri">
              <a:solidFill>
                <a:srgbClr val="CC66FF"/>
              </a:solidFill>
              <a:round/>
              <a:headEnd/>
              <a:tailEnd type="triangle" w="med" len="sm"/>
            </a:ln>
          </p:spPr>
          <p:txBody>
            <a:bodyPr>
              <a:prstTxWarp prst="textNoShape">
                <a:avLst/>
              </a:prstTxWarp>
            </a:bodyPr>
            <a:lstStyle/>
            <a:p>
              <a:endParaRPr lang="en-US"/>
            </a:p>
          </p:txBody>
        </p:sp>
        <p:graphicFrame>
          <p:nvGraphicFramePr>
            <p:cNvPr id="65539" name="Object 3"/>
            <p:cNvGraphicFramePr>
              <a:graphicFrameLocks noChangeAspect="1"/>
            </p:cNvGraphicFramePr>
            <p:nvPr>
              <p:extLst>
                <p:ext uri="{D42A27DB-BD31-4B8C-83A1-F6EECF244321}">
                  <p14:modId xmlns:p14="http://schemas.microsoft.com/office/powerpoint/2010/main" val="1662871895"/>
                </p:ext>
              </p:extLst>
            </p:nvPr>
          </p:nvGraphicFramePr>
          <p:xfrm>
            <a:off x="4028705" y="5021285"/>
            <a:ext cx="774765" cy="355642"/>
          </p:xfrm>
          <a:graphic>
            <a:graphicData uri="http://schemas.openxmlformats.org/presentationml/2006/ole">
              <mc:AlternateContent xmlns:mc="http://schemas.openxmlformats.org/markup-compatibility/2006">
                <mc:Choice xmlns:v="urn:schemas-microsoft-com:vml" Requires="v">
                  <p:oleObj spid="_x0000_s38591" name="Equation" r:id="rId16" imgW="774700" imgH="355600" progId="Equation.DSMT4">
                    <p:embed/>
                  </p:oleObj>
                </mc:Choice>
                <mc:Fallback>
                  <p:oleObj name="Equation" r:id="rId16" imgW="774700" imgH="355600" progId="Equation.DSMT4">
                    <p:embed/>
                    <p:pic>
                      <p:nvPicPr>
                        <p:cNvPr id="0" name=""/>
                        <p:cNvPicPr>
                          <a:picLocks noChangeAspect="1" noChangeArrowheads="1"/>
                        </p:cNvPicPr>
                        <p:nvPr/>
                      </p:nvPicPr>
                      <p:blipFill>
                        <a:blip r:embed="rId17"/>
                        <a:srcRect/>
                        <a:stretch>
                          <a:fillRect/>
                        </a:stretch>
                      </p:blipFill>
                      <p:spPr bwMode="auto">
                        <a:xfrm>
                          <a:off x="4028705" y="5021285"/>
                          <a:ext cx="774765"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2" name="Text Box 24"/>
            <p:cNvSpPr txBox="1">
              <a:spLocks noChangeArrowheads="1"/>
            </p:cNvSpPr>
            <p:nvPr/>
          </p:nvSpPr>
          <p:spPr bwMode="auto">
            <a:xfrm>
              <a:off x="3069548" y="4724606"/>
              <a:ext cx="2695245"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0000FF"/>
                  </a:solidFill>
                  <a:effectLst>
                    <a:outerShdw blurRad="38100" dist="38100" dir="2700000" algn="tl">
                      <a:srgbClr val="DDDDDD"/>
                    </a:outerShdw>
                  </a:effectLst>
                  <a:latin typeface="Comic Sans MS"/>
                  <a:cs typeface="Comic Sans MS"/>
                </a:rPr>
                <a:t>pseudo-</a:t>
              </a:r>
              <a:r>
                <a:rPr lang="en-US" sz="1800" b="1" dirty="0" err="1">
                  <a:solidFill>
                    <a:srgbClr val="0000FF"/>
                  </a:solidFill>
                  <a:effectLst>
                    <a:outerShdw blurRad="38100" dist="38100" dir="2700000" algn="tl">
                      <a:srgbClr val="DDDDDD"/>
                    </a:outerShdw>
                  </a:effectLst>
                  <a:latin typeface="Comic Sans MS"/>
                  <a:cs typeface="Comic Sans MS"/>
                </a:rPr>
                <a:t>scaler</a:t>
              </a:r>
              <a:r>
                <a:rPr lang="en-US" sz="1800" b="1" dirty="0">
                  <a:solidFill>
                    <a:srgbClr val="0000FF"/>
                  </a:solidFill>
                  <a:effectLst>
                    <a:outerShdw blurRad="38100" dist="38100" dir="2700000" algn="tl">
                      <a:srgbClr val="DDDDDD"/>
                    </a:outerShdw>
                  </a:effectLst>
                  <a:latin typeface="Comic Sans MS"/>
                  <a:cs typeface="Comic Sans MS"/>
                </a:rPr>
                <a:t> mesons</a:t>
              </a:r>
            </a:p>
          </p:txBody>
        </p:sp>
        <p:graphicFrame>
          <p:nvGraphicFramePr>
            <p:cNvPr id="65540" name="Object 4"/>
            <p:cNvGraphicFramePr>
              <a:graphicFrameLocks noChangeAspect="1"/>
            </p:cNvGraphicFramePr>
            <p:nvPr/>
          </p:nvGraphicFramePr>
          <p:xfrm>
            <a:off x="7348220" y="4984987"/>
            <a:ext cx="787466" cy="355642"/>
          </p:xfrm>
          <a:graphic>
            <a:graphicData uri="http://schemas.openxmlformats.org/presentationml/2006/ole">
              <mc:AlternateContent xmlns:mc="http://schemas.openxmlformats.org/markup-compatibility/2006">
                <mc:Choice xmlns:v="urn:schemas-microsoft-com:vml" Requires="v">
                  <p:oleObj spid="_x0000_s38592" name="Equation" r:id="rId18" imgW="787400" imgH="355600" progId="Equation.DSMT4">
                    <p:embed/>
                  </p:oleObj>
                </mc:Choice>
                <mc:Fallback>
                  <p:oleObj name="Equation" r:id="rId18" imgW="787400" imgH="355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8220" y="4984987"/>
                          <a:ext cx="787466"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4" name="Text Box 26"/>
            <p:cNvSpPr txBox="1">
              <a:spLocks noChangeArrowheads="1"/>
            </p:cNvSpPr>
            <p:nvPr/>
          </p:nvSpPr>
          <p:spPr bwMode="auto">
            <a:xfrm>
              <a:off x="6851290" y="4713493"/>
              <a:ext cx="1761192"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vector mesons</a:t>
              </a:r>
            </a:p>
          </p:txBody>
        </p:sp>
        <p:graphicFrame>
          <p:nvGraphicFramePr>
            <p:cNvPr id="65541" name="Object 5"/>
            <p:cNvGraphicFramePr>
              <a:graphicFrameLocks noChangeAspect="1"/>
            </p:cNvGraphicFramePr>
            <p:nvPr>
              <p:extLst>
                <p:ext uri="{D42A27DB-BD31-4B8C-83A1-F6EECF244321}">
                  <p14:modId xmlns:p14="http://schemas.microsoft.com/office/powerpoint/2010/main" val="3017620467"/>
                </p:ext>
              </p:extLst>
            </p:nvPr>
          </p:nvGraphicFramePr>
          <p:xfrm>
            <a:off x="1747049" y="5059609"/>
            <a:ext cx="330228" cy="304836"/>
          </p:xfrm>
          <a:graphic>
            <a:graphicData uri="http://schemas.openxmlformats.org/presentationml/2006/ole">
              <mc:AlternateContent xmlns:mc="http://schemas.openxmlformats.org/markup-compatibility/2006">
                <mc:Choice xmlns:v="urn:schemas-microsoft-com:vml" Requires="v">
                  <p:oleObj spid="_x0000_s38593" name="Equation" r:id="rId20" imgW="330200" imgH="304800" progId="Equation.DSMT4">
                    <p:embed/>
                  </p:oleObj>
                </mc:Choice>
                <mc:Fallback>
                  <p:oleObj name="Equation" r:id="rId20" imgW="330200" imgH="304800" progId="Equation.DSMT4">
                    <p:embed/>
                    <p:pic>
                      <p:nvPicPr>
                        <p:cNvPr id="0" name=""/>
                        <p:cNvPicPr>
                          <a:picLocks noChangeAspect="1" noChangeArrowheads="1"/>
                        </p:cNvPicPr>
                        <p:nvPr/>
                      </p:nvPicPr>
                      <p:blipFill>
                        <a:blip r:embed="rId21"/>
                        <a:srcRect/>
                        <a:stretch>
                          <a:fillRect/>
                        </a:stretch>
                      </p:blipFill>
                      <p:spPr bwMode="auto">
                        <a:xfrm>
                          <a:off x="1747049" y="5059609"/>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extLst>
                <p:ext uri="{D42A27DB-BD31-4B8C-83A1-F6EECF244321}">
                  <p14:modId xmlns:p14="http://schemas.microsoft.com/office/powerpoint/2010/main" val="3407468709"/>
                </p:ext>
              </p:extLst>
            </p:nvPr>
          </p:nvGraphicFramePr>
          <p:xfrm>
            <a:off x="1235831" y="5056433"/>
            <a:ext cx="368331" cy="304836"/>
          </p:xfrm>
          <a:graphic>
            <a:graphicData uri="http://schemas.openxmlformats.org/presentationml/2006/ole">
              <mc:AlternateContent xmlns:mc="http://schemas.openxmlformats.org/markup-compatibility/2006">
                <mc:Choice xmlns:v="urn:schemas-microsoft-com:vml" Requires="v">
                  <p:oleObj spid="_x0000_s38594" name="Equation" r:id="rId22" imgW="368300" imgH="304800" progId="Equation.DSMT4">
                    <p:embed/>
                  </p:oleObj>
                </mc:Choice>
                <mc:Fallback>
                  <p:oleObj name="Equation" r:id="rId22" imgW="368300" imgH="304800" progId="Equation.DSMT4">
                    <p:embed/>
                    <p:pic>
                      <p:nvPicPr>
                        <p:cNvPr id="0" name=""/>
                        <p:cNvPicPr>
                          <a:picLocks noChangeAspect="1" noChangeArrowheads="1"/>
                        </p:cNvPicPr>
                        <p:nvPr/>
                      </p:nvPicPr>
                      <p:blipFill>
                        <a:blip r:embed="rId23"/>
                        <a:srcRect/>
                        <a:stretch>
                          <a:fillRect/>
                        </a:stretch>
                      </p:blipFill>
                      <p:spPr bwMode="auto">
                        <a:xfrm>
                          <a:off x="1235831" y="5056433"/>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745825" y="5054845"/>
            <a:ext cx="330228" cy="304836"/>
          </p:xfrm>
          <a:graphic>
            <a:graphicData uri="http://schemas.openxmlformats.org/presentationml/2006/ole">
              <mc:AlternateContent xmlns:mc="http://schemas.openxmlformats.org/markup-compatibility/2006">
                <mc:Choice xmlns:v="urn:schemas-microsoft-com:vml" Requires="v">
                  <p:oleObj spid="_x0000_s38595" name="Equation" r:id="rId24" imgW="330200" imgH="304800" progId="Equation.DSMT4">
                    <p:embed/>
                  </p:oleObj>
                </mc:Choice>
                <mc:Fallback>
                  <p:oleObj name="Equation" r:id="rId24" imgW="330200" imgH="304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825" y="5054845"/>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297540" y="5059609"/>
            <a:ext cx="368331" cy="304836"/>
          </p:xfrm>
          <a:graphic>
            <a:graphicData uri="http://schemas.openxmlformats.org/presentationml/2006/ole">
              <mc:AlternateContent xmlns:mc="http://schemas.openxmlformats.org/markup-compatibility/2006">
                <mc:Choice xmlns:v="urn:schemas-microsoft-com:vml" Requires="v">
                  <p:oleObj spid="_x0000_s38596" name="Equation" r:id="rId26" imgW="368300" imgH="304800" progId="Equation.DSMT4">
                    <p:embed/>
                  </p:oleObj>
                </mc:Choice>
                <mc:Fallback>
                  <p:oleObj name="Equation" r:id="rId26" imgW="368300" imgH="304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7540" y="5059609"/>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6" name="Group 149"/>
          <p:cNvGraphicFramePr>
            <a:graphicFrameLocks noGrp="1"/>
          </p:cNvGraphicFramePr>
          <p:nvPr>
            <p:extLst>
              <p:ext uri="{D42A27DB-BD31-4B8C-83A1-F6EECF244321}">
                <p14:modId xmlns:p14="http://schemas.microsoft.com/office/powerpoint/2010/main" val="4068788687"/>
              </p:ext>
            </p:extLst>
          </p:nvPr>
        </p:nvGraphicFramePr>
        <p:xfrm>
          <a:off x="6399213" y="4894054"/>
          <a:ext cx="2744787" cy="199263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0</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2u+d</a:t>
                      </a:r>
                      <a:r>
                        <a:rPr kumimoji="0" lang="en-US" sz="2000" b="1" i="0" u="none" strike="noStrike" cap="none" normalizeH="0" baseline="0" dirty="0">
                          <a:ln>
                            <a:noFill/>
                          </a:ln>
                          <a:solidFill>
                            <a:schemeClr val="tx1"/>
                          </a:solidFill>
                          <a:effectLst/>
                          <a:latin typeface="Arial" charset="0"/>
                        </a:rPr>
                        <a:t>,</a:t>
                      </a:r>
                      <a:r>
                        <a:rPr kumimoji="0" lang="en-US" sz="2000" b="1" i="0" u="none" strike="noStrike" cap="none" normalizeH="0" baseline="0" dirty="0">
                          <a:ln>
                            <a:noFill/>
                          </a:ln>
                          <a:solidFill>
                            <a:srgbClr val="80FF00"/>
                          </a:solidFill>
                          <a:effectLst/>
                          <a:latin typeface="Arial" charset="0"/>
                        </a:rPr>
                        <a:t> </a:t>
                      </a:r>
                      <a:r>
                        <a:rPr kumimoji="0" lang="en-US" sz="2000" b="1" i="0" u="none" strike="noStrike" cap="none" normalizeH="0" baseline="0" dirty="0">
                          <a:ln>
                            <a:noFill/>
                          </a:ln>
                          <a:solidFill>
                            <a:srgbClr val="00FF00"/>
                          </a:solidFill>
                          <a:effectLst/>
                          <a:latin typeface="Arial" charset="0"/>
                        </a:rPr>
                        <a:t>9g/4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2u</a:t>
                      </a:r>
                      <a:r>
                        <a:rPr kumimoji="0" lang="en-US" sz="2000" b="1" i="0" u="none" strike="noStrike" cap="none" normalizeH="0" baseline="0" dirty="0">
                          <a:ln>
                            <a:noFill/>
                          </a:ln>
                          <a:solidFill>
                            <a:srgbClr val="0000FF"/>
                          </a:solidFill>
                          <a:effectLst/>
                          <a:latin typeface="Symbol" charset="2"/>
                        </a:rPr>
                        <a:t>-</a:t>
                      </a:r>
                      <a:r>
                        <a:rPr kumimoji="0" lang="en-US" sz="2000" b="1" i="0" u="none" strike="noStrike" cap="none" normalizeH="0" baseline="0" dirty="0">
                          <a:ln>
                            <a:noFill/>
                          </a:ln>
                          <a:solidFill>
                            <a:srgbClr val="0000FF"/>
                          </a:solidFill>
                          <a:effectLst/>
                          <a:latin typeface="Arial" charset="0"/>
                        </a:rPr>
                        <a:t>d, </a:t>
                      </a:r>
                      <a:r>
                        <a:rPr kumimoji="0" lang="en-US" sz="2000" b="1" i="0" u="none" strike="noStrike" cap="none" normalizeH="0" baseline="0" dirty="0">
                          <a:ln>
                            <a:noFill/>
                          </a:ln>
                          <a:solidFill>
                            <a:srgbClr val="00FF00"/>
                          </a:solidFill>
                          <a:effectLst/>
                          <a:latin typeface="Arial" charset="0"/>
                        </a:rPr>
                        <a:t>3g/4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CC66FF"/>
                          </a:solidFill>
                          <a:effectLst/>
                          <a:latin typeface="Symbol" charset="2"/>
                          <a:ea typeface="Times New Roman" charset="0"/>
                          <a:cs typeface="Times New Roman" charset="0"/>
                        </a:rPr>
                        <a:t>f</a:t>
                      </a:r>
                      <a:endParaRPr kumimoji="0" lang="el-GR" sz="2400" b="0" i="0" u="none" strike="noStrike" cap="none" normalizeH="0" baseline="0" dirty="0">
                        <a:ln>
                          <a:noFill/>
                        </a:ln>
                        <a:solidFill>
                          <a:srgbClr val="CC66FF"/>
                        </a:solidFill>
                        <a:effectLst/>
                        <a:latin typeface="Symbol" charset="2"/>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00FF"/>
                          </a:solidFill>
                          <a:effectLst/>
                          <a:latin typeface="Arial" charset="0"/>
                        </a:rPr>
                        <a:t>s</a:t>
                      </a:r>
                      <a:r>
                        <a:rPr kumimoji="0" lang="en-US" sz="2000" b="0" i="0" u="none" strike="noStrike" cap="none" normalizeH="0" baseline="0" dirty="0">
                          <a:ln>
                            <a:noFill/>
                          </a:ln>
                          <a:solidFill>
                            <a:srgbClr val="0000FF"/>
                          </a:solidFill>
                          <a:effectLst/>
                          <a:latin typeface="Arial" charset="0"/>
                        </a:rPr>
                        <a:t>, </a:t>
                      </a: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charset="0"/>
                        </a:rPr>
                        <a:t>u</a:t>
                      </a:r>
                      <a:r>
                        <a:rPr kumimoji="0" lang="en-US" sz="2000" b="1" i="0" u="none" strike="noStrike" cap="none" normalizeH="0" baseline="0" dirty="0" err="1">
                          <a:ln>
                            <a:noFill/>
                          </a:ln>
                          <a:solidFill>
                            <a:schemeClr val="tx1"/>
                          </a:solidFill>
                          <a:effectLst/>
                          <a:latin typeface="Symbol" charset="2"/>
                        </a:rPr>
                        <a:t>-</a:t>
                      </a:r>
                      <a:r>
                        <a:rPr kumimoji="0" lang="en-US" sz="2000" b="1" i="0" u="none" strike="noStrike" cap="none" normalizeH="0" baseline="0" dirty="0" err="1">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2000" b="0" i="0" u="none" strike="noStrike" cap="none" normalizeH="0" baseline="0" dirty="0">
                          <a:ln>
                            <a:noFill/>
                          </a:ln>
                          <a:solidFill>
                            <a:srgbClr val="CC66FF"/>
                          </a:solidFill>
                          <a:effectLst/>
                          <a:latin typeface="Arial" charset="0"/>
                          <a:ea typeface="Times New Roman" charset="0"/>
                          <a:cs typeface="Times New Roman" charset="0"/>
                        </a:rPr>
                        <a:t>J/</a:t>
                      </a:r>
                      <a:r>
                        <a:rPr kumimoji="0" lang="el-GR" sz="2000" b="0" i="0" u="none" strike="noStrike" cap="none" normalizeH="0" baseline="0" dirty="0">
                          <a:ln>
                            <a:noFill/>
                          </a:ln>
                          <a:solidFill>
                            <a:srgbClr val="CC66FF"/>
                          </a:solidFill>
                          <a:effectLst/>
                          <a:latin typeface="Arial" charset="0"/>
                          <a:ea typeface="Times New Roman" charset="0"/>
                          <a:cs typeface="Times New Roman" charset="0"/>
                        </a:rPr>
                        <a:t>ψ</a:t>
                      </a:r>
                      <a:endParaRPr kumimoji="0" lang="el-GR" sz="20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 name="Group 135"/>
          <p:cNvGraphicFramePr>
            <a:graphicFrameLocks noGrp="1"/>
          </p:cNvGraphicFramePr>
          <p:nvPr>
            <p:extLst>
              <p:ext uri="{D42A27DB-BD31-4B8C-83A1-F6EECF244321}">
                <p14:modId xmlns:p14="http://schemas.microsoft.com/office/powerpoint/2010/main" val="2853048432"/>
              </p:ext>
            </p:extLst>
          </p:nvPr>
        </p:nvGraphicFramePr>
        <p:xfrm>
          <a:off x="3169682" y="4953635"/>
          <a:ext cx="2744787" cy="73152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2"/>
                          <a:ea typeface="Times New Roman" charset="0"/>
                          <a:cs typeface="Times New Roman" charset="0"/>
                        </a:rPr>
                        <a:t>p</a:t>
                      </a:r>
                      <a:r>
                        <a:rPr kumimoji="0" lang="en-US" sz="2400" b="0" i="0" u="none" strike="noStrike" cap="none" normalizeH="0" baseline="30000" dirty="0">
                          <a:ln>
                            <a:noFill/>
                          </a:ln>
                          <a:solidFill>
                            <a:schemeClr val="tx1"/>
                          </a:solidFill>
                          <a:effectLst/>
                          <a:latin typeface="Arial" charset="0"/>
                          <a:ea typeface="Times New Roman" charset="0"/>
                          <a:cs typeface="Times New Roman" charset="0"/>
                        </a:rPr>
                        <a:t>0</a:t>
                      </a:r>
                      <a:endParaRPr kumimoji="0" lang="el-GR" sz="2400" b="0" i="0" u="none" strike="noStrike" cap="none" normalizeH="0" baseline="30000" dirty="0">
                        <a:ln>
                          <a:noFill/>
                        </a:ln>
                        <a:solidFill>
                          <a:schemeClr val="tx1"/>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00FF"/>
                          </a:solidFill>
                          <a:effectLst/>
                          <a:latin typeface="Symbol" charset="2"/>
                          <a:ea typeface="Times New Roman" charset="0"/>
                          <a:cs typeface="Times New Roman" charset="0"/>
                        </a:rPr>
                        <a:t>h</a:t>
                      </a:r>
                      <a:endParaRPr kumimoji="0" lang="el-GR" sz="2400" b="0" i="0" u="none" strike="noStrike" cap="none" normalizeH="0" baseline="0" dirty="0">
                        <a:ln>
                          <a:noFill/>
                        </a:ln>
                        <a:solidFill>
                          <a:srgbClr val="0000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 name="Text Box 217"/>
          <p:cNvSpPr txBox="1">
            <a:spLocks noChangeArrowheads="1"/>
          </p:cNvSpPr>
          <p:nvPr/>
        </p:nvSpPr>
        <p:spPr bwMode="auto">
          <a:xfrm>
            <a:off x="474436" y="5031680"/>
            <a:ext cx="2377574" cy="1384995"/>
          </a:xfrm>
          <a:prstGeom prst="rect">
            <a:avLst/>
          </a:prstGeom>
          <a:noFill/>
          <a:ln w="9525">
            <a:noFill/>
            <a:miter lim="800000"/>
            <a:headEnd/>
            <a:tailEnd/>
          </a:ln>
          <a:effectLst/>
        </p:spPr>
        <p:txBody>
          <a:bodyPr wrap="none">
            <a:prstTxWarp prst="textNoShape">
              <a:avLst/>
            </a:prstTxWarp>
            <a:spAutoFit/>
          </a:bodyPr>
          <a:lstStyle/>
          <a:p>
            <a:pPr>
              <a:buClr>
                <a:srgbClr val="CC66FF"/>
              </a:buClr>
              <a:buFont typeface="Wingdings" charset="2"/>
              <a:buChar char="q"/>
            </a:pPr>
            <a:r>
              <a:rPr lang="en-US" sz="1400" b="1" dirty="0">
                <a:latin typeface="Times New Roman" pitchFamily="-112" charset="0"/>
              </a:rPr>
              <a:t> Q</a:t>
            </a:r>
            <a:r>
              <a:rPr lang="en-US" sz="1400" b="1" baseline="30000" dirty="0">
                <a:latin typeface="Times New Roman" pitchFamily="-112" charset="0"/>
              </a:rPr>
              <a:t>2</a:t>
            </a:r>
            <a:r>
              <a:rPr lang="en-US" sz="1400" b="1" dirty="0">
                <a:latin typeface="Times New Roman" pitchFamily="-112" charset="0"/>
              </a:rPr>
              <a:t>=</a:t>
            </a:r>
            <a:r>
              <a:rPr lang="en-US" sz="1400" b="1" dirty="0" smtClean="0">
                <a:latin typeface="Times New Roman" pitchFamily="-112" charset="0"/>
              </a:rPr>
              <a:t> 2E</a:t>
            </a:r>
            <a:r>
              <a:rPr lang="en-US" sz="1400" b="1" baseline="-25000" dirty="0" smtClean="0">
                <a:latin typeface="Times New Roman" pitchFamily="-112" charset="0"/>
              </a:rPr>
              <a:t>e</a:t>
            </a:r>
            <a:r>
              <a:rPr lang="en-US" sz="1400" b="1" dirty="0" smtClean="0">
                <a:latin typeface="Times New Roman" pitchFamily="-112" charset="0"/>
              </a:rPr>
              <a:t>E</a:t>
            </a:r>
            <a:r>
              <a:rPr lang="en-US" sz="1400" b="1" baseline="-25000" dirty="0" smtClean="0">
                <a:latin typeface="Times New Roman" pitchFamily="-112" charset="0"/>
              </a:rPr>
              <a:t>e</a:t>
            </a:r>
            <a:r>
              <a:rPr lang="en-US" sz="1400" b="1" dirty="0" smtClean="0">
                <a:latin typeface="Times New Roman" pitchFamily="-112" charset="0"/>
              </a:rPr>
              <a:t>’(1-cos</a:t>
            </a:r>
            <a:r>
              <a:rPr lang="en-US" sz="1400" b="1" dirty="0" smtClean="0">
                <a:latin typeface="Symbol" charset="2"/>
                <a:cs typeface="Symbol" charset="2"/>
              </a:rPr>
              <a:t>q</a:t>
            </a:r>
            <a:r>
              <a:rPr lang="en-US" sz="1400" b="1" baseline="-25000" dirty="0" smtClean="0">
                <a:latin typeface="Times New Roman" pitchFamily="-112" charset="0"/>
              </a:rPr>
              <a:t>e’</a:t>
            </a:r>
            <a:r>
              <a:rPr lang="en-US" sz="1400" b="1" dirty="0" smtClean="0">
                <a:latin typeface="Times New Roman" pitchFamily="-112" charset="0"/>
              </a:rPr>
              <a:t>)</a:t>
            </a:r>
            <a:endParaRPr lang="en-US" sz="1400" b="1" baseline="30000" dirty="0" smtClean="0">
              <a:latin typeface="Times New Roman" pitchFamily="-112" charset="0"/>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x</a:t>
            </a:r>
            <a:r>
              <a:rPr lang="en-US" sz="1400" b="1" baseline="-25000" dirty="0" err="1">
                <a:latin typeface="Times New Roman" pitchFamily="-112" charset="0"/>
              </a:rPr>
              <a:t>B</a:t>
            </a:r>
            <a:r>
              <a:rPr lang="en-US" sz="1400" b="1" dirty="0">
                <a:latin typeface="Times New Roman" pitchFamily="-112" charset="0"/>
              </a:rPr>
              <a:t> = Q</a:t>
            </a:r>
            <a:r>
              <a:rPr lang="en-US" sz="1400" b="1" baseline="30000" dirty="0">
                <a:latin typeface="Times New Roman" pitchFamily="-112" charset="0"/>
              </a:rPr>
              <a:t>2</a:t>
            </a:r>
            <a:r>
              <a:rPr lang="en-US" sz="1400" b="1" dirty="0">
                <a:latin typeface="Times New Roman" pitchFamily="-112" charset="0"/>
              </a:rPr>
              <a:t>/2M</a:t>
            </a:r>
            <a:r>
              <a:rPr lang="en-US" sz="1400" b="1" dirty="0">
                <a:latin typeface="Symbol" pitchFamily="-112" charset="2"/>
              </a:rPr>
              <a:t>n   </a:t>
            </a:r>
            <a:r>
              <a:rPr lang="en-US" sz="1400" b="1" dirty="0" err="1">
                <a:latin typeface="Symbol" pitchFamily="-112" charset="2"/>
              </a:rPr>
              <a:t>n</a:t>
            </a:r>
            <a:r>
              <a:rPr lang="en-US" sz="1400" b="1" dirty="0">
                <a:latin typeface="Times New Roman" pitchFamily="-112" charset="0"/>
              </a:rPr>
              <a:t>=</a:t>
            </a:r>
            <a:r>
              <a:rPr lang="en-US" sz="1400" b="1" dirty="0" err="1">
                <a:latin typeface="Times New Roman" pitchFamily="-112" charset="0"/>
              </a:rPr>
              <a:t>E</a:t>
            </a:r>
            <a:r>
              <a:rPr lang="en-US" sz="1400" b="1" baseline="-25000" dirty="0" err="1">
                <a:latin typeface="Times New Roman" pitchFamily="-112" charset="0"/>
              </a:rPr>
              <a:t>e</a:t>
            </a:r>
            <a:r>
              <a:rPr lang="en-US" sz="1400" b="1" dirty="0" err="1">
                <a:latin typeface="Times New Roman" pitchFamily="-112" charset="0"/>
              </a:rPr>
              <a:t>-E</a:t>
            </a:r>
            <a:r>
              <a:rPr lang="en-US" sz="1400" b="1" baseline="-25000" dirty="0" err="1">
                <a:latin typeface="Times New Roman" pitchFamily="-112" charset="0"/>
              </a:rPr>
              <a:t>e</a:t>
            </a:r>
            <a:r>
              <a:rPr lang="en-US" sz="1400" b="1" baseline="-25000" dirty="0">
                <a:latin typeface="Times New Roman" pitchFamily="-112" charset="0"/>
              </a:rPr>
              <a:t>’</a:t>
            </a:r>
          </a:p>
          <a:p>
            <a:pPr>
              <a:buClr>
                <a:srgbClr val="CC66FF"/>
              </a:buClr>
              <a:buFont typeface="Wingdings" charset="2"/>
              <a:buChar char="q"/>
            </a:pPr>
            <a:endParaRPr lang="en-US" sz="1400" b="1" dirty="0">
              <a:latin typeface="Symbol" pitchFamily="-112" charset="2"/>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smtClean="0">
                <a:latin typeface="Times New Roman" pitchFamily="-112" charset="0"/>
                <a:ea typeface="Times New Roman" pitchFamily="-112" charset="0"/>
                <a:cs typeface="Times New Roman" pitchFamily="-112" charset="0"/>
              </a:rPr>
              <a:t>long. mom. </a:t>
            </a:r>
            <a:r>
              <a:rPr lang="en-US" sz="1400" b="1" dirty="0" err="1" smtClean="0">
                <a:latin typeface="Times New Roman" pitchFamily="-112" charset="0"/>
                <a:ea typeface="Times New Roman" pitchFamily="-112" charset="0"/>
                <a:cs typeface="Times New Roman" pitchFamily="-112" charset="0"/>
              </a:rPr>
              <a:t>fract</a:t>
            </a:r>
            <a:r>
              <a:rPr lang="en-US" sz="1400" b="1" dirty="0" smtClean="0">
                <a:latin typeface="Times New Roman" pitchFamily="-112" charset="0"/>
                <a:ea typeface="Times New Roman" pitchFamily="-112" charset="0"/>
                <a:cs typeface="Times New Roman" pitchFamily="-112" charset="0"/>
              </a:rPr>
              <a:t>.</a:t>
            </a: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t</a:t>
            </a:r>
            <a:r>
              <a:rPr lang="en-US" sz="1400" b="1" dirty="0">
                <a:latin typeface="Times New Roman" pitchFamily="-112" charset="0"/>
              </a:rPr>
              <a:t> = (p-p’)</a:t>
            </a:r>
            <a:r>
              <a:rPr lang="en-US" sz="1400" b="1" baseline="30000" dirty="0">
                <a:latin typeface="Times New Roman" pitchFamily="-112" charset="0"/>
              </a:rPr>
              <a:t>2</a:t>
            </a:r>
            <a:endParaRPr lang="en-US" sz="1400" b="1" dirty="0">
              <a:latin typeface="Times New Roman" pitchFamily="-112" charset="0"/>
              <a:ea typeface="Times New Roman" pitchFamily="-112" charset="0"/>
              <a:cs typeface="Times New Roman" pitchFamily="-112" charset="0"/>
            </a:endParaRPr>
          </a:p>
          <a:p>
            <a:pPr>
              <a:buClr>
                <a:srgbClr val="CC66FF"/>
              </a:buClr>
              <a:buFont typeface="Wingdings" charset="2"/>
              <a:buChar char="q"/>
            </a:pPr>
            <a:r>
              <a:rPr lang="en-US" sz="1400" b="1" dirty="0">
                <a:latin typeface="Times New Roman" pitchFamily="-112" charset="0"/>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rPr>
              <a:t>x</a:t>
            </a:r>
            <a:r>
              <a:rPr lang="en-US" sz="1400" b="1" dirty="0">
                <a:latin typeface="Symbol" pitchFamily="-112" charset="2"/>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sym typeface="Symbol" pitchFamily="-112" charset="2"/>
              </a:rPr>
              <a:t></a:t>
            </a:r>
            <a:r>
              <a:rPr lang="en-US" sz="1400" b="1" dirty="0">
                <a:latin typeface="Symbol" pitchFamily="-112" charset="2"/>
                <a:ea typeface="Times New Roman" pitchFamily="-112" charset="0"/>
                <a:cs typeface="Times New Roman" pitchFamily="-112" charset="0"/>
                <a:sym typeface="Symbol" pitchFamily="-112" charset="2"/>
              </a:rPr>
              <a:t> </a:t>
            </a:r>
            <a:r>
              <a:rPr lang="en-US" sz="1400" b="1" dirty="0">
                <a:latin typeface="Times New Roman" pitchFamily="-112" charset="0"/>
                <a:ea typeface="Times New Roman" pitchFamily="-112" charset="0"/>
                <a:cs typeface="Times New Roman" pitchFamily="-112" charset="0"/>
                <a:sym typeface="Symbol" pitchFamily="-112" charset="2"/>
              </a:rPr>
              <a:t>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/(2-x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a:t>
            </a:r>
          </a:p>
        </p:txBody>
      </p:sp>
      <p:sp>
        <p:nvSpPr>
          <p:cNvPr id="4" name="Date Placeholder 3"/>
          <p:cNvSpPr>
            <a:spLocks noGrp="1"/>
          </p:cNvSpPr>
          <p:nvPr>
            <p:ph type="dt" sz="half" idx="10"/>
          </p:nvPr>
        </p:nvSpPr>
        <p:spPr/>
        <p:txBody>
          <a:bodyPr/>
          <a:lstStyle/>
          <a:p>
            <a:r>
              <a:rPr lang="en-US" smtClean="0"/>
              <a:t>E.C. Aschenauer</a:t>
            </a:r>
            <a:endParaRPr lang="en-US"/>
          </a:p>
        </p:txBody>
      </p:sp>
      <p:grpSp>
        <p:nvGrpSpPr>
          <p:cNvPr id="6" name="Group 5"/>
          <p:cNvGrpSpPr/>
          <p:nvPr/>
        </p:nvGrpSpPr>
        <p:grpSpPr>
          <a:xfrm>
            <a:off x="1800225" y="2433108"/>
            <a:ext cx="4697942" cy="2953808"/>
            <a:chOff x="1800225" y="3491442"/>
            <a:chExt cx="4697942" cy="2953808"/>
          </a:xfrm>
        </p:grpSpPr>
        <p:grpSp>
          <p:nvGrpSpPr>
            <p:cNvPr id="35" name="Group 25"/>
            <p:cNvGrpSpPr/>
            <p:nvPr/>
          </p:nvGrpSpPr>
          <p:grpSpPr>
            <a:xfrm>
              <a:off x="1800225" y="3491442"/>
              <a:ext cx="4697942" cy="2953808"/>
              <a:chOff x="178858" y="4405842"/>
              <a:chExt cx="4697942" cy="2953808"/>
            </a:xfrm>
          </p:grpSpPr>
          <p:sp>
            <p:nvSpPr>
              <p:cNvPr id="36" name="Rectangle 10"/>
              <p:cNvSpPr>
                <a:spLocks noChangeArrowheads="1"/>
              </p:cNvSpPr>
              <p:nvPr/>
            </p:nvSpPr>
            <p:spPr bwMode="auto">
              <a:xfrm>
                <a:off x="178858" y="4405842"/>
                <a:ext cx="4697942" cy="2953808"/>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37" name="Object 11"/>
              <p:cNvGraphicFramePr>
                <a:graphicFrameLocks noChangeAspect="1"/>
              </p:cNvGraphicFramePr>
              <p:nvPr>
                <p:extLst>
                  <p:ext uri="{D42A27DB-BD31-4B8C-83A1-F6EECF244321}">
                    <p14:modId xmlns:p14="http://schemas.microsoft.com/office/powerpoint/2010/main" val="2260051098"/>
                  </p:ext>
                </p:extLst>
              </p:nvPr>
            </p:nvGraphicFramePr>
            <p:xfrm>
              <a:off x="415930" y="6396038"/>
              <a:ext cx="4292600" cy="787400"/>
            </p:xfrm>
            <a:graphic>
              <a:graphicData uri="http://schemas.openxmlformats.org/presentationml/2006/ole">
                <mc:AlternateContent xmlns:mc="http://schemas.openxmlformats.org/markup-compatibility/2006">
                  <mc:Choice xmlns:v="urn:schemas-microsoft-com:vml" Requires="v">
                    <p:oleObj spid="_x0000_s38597" name="Equation" r:id="rId28" imgW="4292600" imgH="787400" progId="Equation.DSMT4">
                      <p:embed/>
                    </p:oleObj>
                  </mc:Choice>
                  <mc:Fallback>
                    <p:oleObj name="Equation" r:id="rId28" imgW="4292600" imgH="787400" progId="Equation.DSMT4">
                      <p:embed/>
                      <p:pic>
                        <p:nvPicPr>
                          <p:cNvPr id="0" name=""/>
                          <p:cNvPicPr>
                            <a:picLocks noChangeAspect="1" noChangeArrowheads="1"/>
                          </p:cNvPicPr>
                          <p:nvPr/>
                        </p:nvPicPr>
                        <p:blipFill>
                          <a:blip r:embed="rId29"/>
                          <a:srcRect/>
                          <a:stretch>
                            <a:fillRect/>
                          </a:stretch>
                        </p:blipFill>
                        <p:spPr bwMode="auto">
                          <a:xfrm>
                            <a:off x="415930" y="6396038"/>
                            <a:ext cx="42926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3079920001"/>
                  </p:ext>
                </p:extLst>
              </p:nvPr>
            </p:nvGraphicFramePr>
            <p:xfrm>
              <a:off x="840846" y="5543023"/>
              <a:ext cx="2641600" cy="876300"/>
            </p:xfrm>
            <a:graphic>
              <a:graphicData uri="http://schemas.openxmlformats.org/presentationml/2006/ole">
                <mc:AlternateContent xmlns:mc="http://schemas.openxmlformats.org/markup-compatibility/2006">
                  <mc:Choice xmlns:v="urn:schemas-microsoft-com:vml" Requires="v">
                    <p:oleObj spid="_x0000_s38598" name="Equation" r:id="rId30" imgW="2641600" imgH="876300" progId="Equation.DSMT4">
                      <p:embed/>
                    </p:oleObj>
                  </mc:Choice>
                  <mc:Fallback>
                    <p:oleObj name="Equation" r:id="rId30" imgW="2641600" imgH="876300" progId="Equation.DSMT4">
                      <p:embed/>
                      <p:pic>
                        <p:nvPicPr>
                          <p:cNvPr id="0" name=""/>
                          <p:cNvPicPr>
                            <a:picLocks noChangeAspect="1" noChangeArrowheads="1"/>
                          </p:cNvPicPr>
                          <p:nvPr/>
                        </p:nvPicPr>
                        <p:blipFill>
                          <a:blip r:embed="rId31"/>
                          <a:srcRect/>
                          <a:stretch>
                            <a:fillRect/>
                          </a:stretch>
                        </p:blipFill>
                        <p:spPr bwMode="auto">
                          <a:xfrm>
                            <a:off x="840846" y="5543023"/>
                            <a:ext cx="26416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extLst>
                  <p:ext uri="{D42A27DB-BD31-4B8C-83A1-F6EECF244321}">
                    <p14:modId xmlns:p14="http://schemas.microsoft.com/office/powerpoint/2010/main" val="3572816202"/>
                  </p:ext>
                </p:extLst>
              </p:nvPr>
            </p:nvGraphicFramePr>
            <p:xfrm>
              <a:off x="334963" y="4922824"/>
              <a:ext cx="4330700" cy="876300"/>
            </p:xfrm>
            <a:graphic>
              <a:graphicData uri="http://schemas.openxmlformats.org/presentationml/2006/ole">
                <mc:AlternateContent xmlns:mc="http://schemas.openxmlformats.org/markup-compatibility/2006">
                  <mc:Choice xmlns:v="urn:schemas-microsoft-com:vml" Requires="v">
                    <p:oleObj spid="_x0000_s38599" name="Equation" r:id="rId32" imgW="4330700" imgH="876300" progId="Equation.DSMT4">
                      <p:embed/>
                    </p:oleObj>
                  </mc:Choice>
                  <mc:Fallback>
                    <p:oleObj name="Equation" r:id="rId32" imgW="4330700" imgH="8763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4963" y="4922824"/>
                            <a:ext cx="43307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TextBox 4"/>
            <p:cNvSpPr txBox="1"/>
            <p:nvPr/>
          </p:nvSpPr>
          <p:spPr>
            <a:xfrm>
              <a:off x="1862667" y="3587750"/>
              <a:ext cx="2751549" cy="369332"/>
            </a:xfrm>
            <a:prstGeom prst="rect">
              <a:avLst/>
            </a:prstGeom>
            <a:noFill/>
          </p:spPr>
          <p:txBody>
            <a:bodyPr wrap="none" rtlCol="0">
              <a:spAutoFit/>
            </a:bodyPr>
            <a:lstStyle/>
            <a:p>
              <a:r>
                <a:rPr lang="en-US" dirty="0" smtClean="0"/>
                <a:t>Spin-Sum-Rule in PRF:</a:t>
              </a:r>
              <a:endParaRPr lang="en-US" dirty="0"/>
            </a:p>
          </p:txBody>
        </p:sp>
        <p:sp>
          <p:nvSpPr>
            <p:cNvPr id="43" name="Text Box 22"/>
            <p:cNvSpPr txBox="1">
              <a:spLocks noChangeArrowheads="1"/>
            </p:cNvSpPr>
            <p:nvPr/>
          </p:nvSpPr>
          <p:spPr bwMode="auto">
            <a:xfrm>
              <a:off x="4939264" y="3733802"/>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a:t>
              </a:r>
              <a:r>
                <a:rPr lang="en-US" sz="1600" b="1" dirty="0" smtClean="0">
                  <a:effectLst>
                    <a:outerShdw blurRad="38100" dist="38100" dir="2700000" algn="tl">
                      <a:srgbClr val="DDDDDD"/>
                    </a:outerShdw>
                  </a:effectLst>
                  <a:latin typeface="Comic Sans MS"/>
                  <a:cs typeface="Comic Sans MS"/>
                </a:rPr>
                <a:t>rom </a:t>
              </a:r>
              <a:r>
                <a:rPr lang="en-US" sz="1600" dirty="0" smtClean="0">
                  <a:effectLst>
                    <a:outerShdw blurRad="38100" dist="38100" dir="2700000" algn="tl">
                      <a:srgbClr val="DDDDDD"/>
                    </a:outerShdw>
                  </a:effectLst>
                  <a:latin typeface="Comic Sans MS"/>
                  <a:cs typeface="Comic Sans MS"/>
                </a:rPr>
                <a:t>g</a:t>
              </a:r>
              <a:r>
                <a:rPr lang="en-US" sz="1600" baseline="-25000" dirty="0" smtClean="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44" name="Bent Arrow 43"/>
            <p:cNvSpPr/>
            <p:nvPr/>
          </p:nvSpPr>
          <p:spPr>
            <a:xfrm>
              <a:off x="4540218" y="3835389"/>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0133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ox(out)">
                                      <p:cBhvr>
                                        <p:cTn id="13" dur="500"/>
                                        <p:tgtEl>
                                          <p:spTgt spid="46"/>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ou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68" y="984368"/>
            <a:ext cx="7830185" cy="5622290"/>
          </a:xfrm>
          <a:prstGeom prst="rect">
            <a:avLst/>
          </a:prstGeom>
        </p:spPr>
      </p:pic>
      <p:sp>
        <p:nvSpPr>
          <p:cNvPr id="7" name="Title 6"/>
          <p:cNvSpPr>
            <a:spLocks noGrp="1"/>
          </p:cNvSpPr>
          <p:nvPr>
            <p:ph type="title"/>
          </p:nvPr>
        </p:nvSpPr>
        <p:spPr/>
        <p:txBody>
          <a:bodyPr/>
          <a:lstStyle/>
          <a:p>
            <a:r>
              <a:rPr lang="en-US" dirty="0" smtClean="0"/>
              <a:t>The DVCS Phase Space</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19</a:t>
            </a:fld>
            <a:endParaRPr lang="en-US"/>
          </a:p>
        </p:txBody>
      </p:sp>
      <p:grpSp>
        <p:nvGrpSpPr>
          <p:cNvPr id="11" name="Group 10"/>
          <p:cNvGrpSpPr/>
          <p:nvPr/>
        </p:nvGrpSpPr>
        <p:grpSpPr>
          <a:xfrm>
            <a:off x="7451296" y="2456303"/>
            <a:ext cx="1588306" cy="715015"/>
            <a:chOff x="7451296" y="2456303"/>
            <a:chExt cx="1588306" cy="715015"/>
          </a:xfrm>
        </p:grpSpPr>
        <p:cxnSp>
          <p:nvCxnSpPr>
            <p:cNvPr id="8" name="Straight Arrow Connector 7"/>
            <p:cNvCxnSpPr/>
            <p:nvPr/>
          </p:nvCxnSpPr>
          <p:spPr>
            <a:xfrm flipV="1">
              <a:off x="7451296" y="2709333"/>
              <a:ext cx="1025954" cy="4619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315801" y="2456303"/>
              <a:ext cx="723801" cy="307777"/>
            </a:xfrm>
            <a:prstGeom prst="rect">
              <a:avLst/>
            </a:prstGeom>
            <a:noFill/>
          </p:spPr>
          <p:txBody>
            <a:bodyPr wrap="none" rtlCol="0">
              <a:spAutoFit/>
            </a:bodyPr>
            <a:lstStyle/>
            <a:p>
              <a:r>
                <a:rPr lang="en-US" sz="1400" b="1" dirty="0" smtClean="0">
                  <a:solidFill>
                    <a:srgbClr val="FF0000"/>
                  </a:solidFill>
                </a:rPr>
                <a:t>Stage 1</a:t>
              </a:r>
              <a:endParaRPr lang="en-US" sz="1400" b="1" dirty="0">
                <a:solidFill>
                  <a:srgbClr val="FF0000"/>
                </a:solidFill>
              </a:endParaRPr>
            </a:p>
          </p:txBody>
        </p:sp>
      </p:grpSp>
      <p:grpSp>
        <p:nvGrpSpPr>
          <p:cNvPr id="14" name="Group 13"/>
          <p:cNvGrpSpPr/>
          <p:nvPr/>
        </p:nvGrpSpPr>
        <p:grpSpPr>
          <a:xfrm>
            <a:off x="7278912" y="1050262"/>
            <a:ext cx="1785361" cy="307777"/>
            <a:chOff x="7278912" y="1050262"/>
            <a:chExt cx="1785361" cy="307777"/>
          </a:xfrm>
        </p:grpSpPr>
        <p:cxnSp>
          <p:nvCxnSpPr>
            <p:cNvPr id="12" name="Straight Arrow Connector 11"/>
            <p:cNvCxnSpPr/>
            <p:nvPr/>
          </p:nvCxnSpPr>
          <p:spPr>
            <a:xfrm flipV="1">
              <a:off x="7278912" y="1090083"/>
              <a:ext cx="1208921" cy="944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340472" y="1050262"/>
              <a:ext cx="723801" cy="307777"/>
            </a:xfrm>
            <a:prstGeom prst="rect">
              <a:avLst/>
            </a:prstGeom>
            <a:noFill/>
          </p:spPr>
          <p:txBody>
            <a:bodyPr wrap="none" rtlCol="0">
              <a:spAutoFit/>
            </a:bodyPr>
            <a:lstStyle/>
            <a:p>
              <a:r>
                <a:rPr lang="en-US" sz="1400" b="1" dirty="0" smtClean="0"/>
                <a:t>Stage 2</a:t>
              </a:r>
              <a:endParaRPr lang="en-US" sz="1400" b="1" dirty="0"/>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15" name="Rectangle 4"/>
          <p:cNvSpPr>
            <a:spLocks/>
          </p:cNvSpPr>
          <p:nvPr/>
        </p:nvSpPr>
        <p:spPr bwMode="auto">
          <a:xfrm>
            <a:off x="6603463" y="3757086"/>
            <a:ext cx="1457593" cy="646331"/>
          </a:xfrm>
          <a:prstGeom prst="rect">
            <a:avLst/>
          </a:prstGeom>
          <a:solidFill>
            <a:srgbClr val="86CD4D"/>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400" dirty="0" smtClean="0">
                <a:solidFill>
                  <a:schemeClr val="tx1"/>
                </a:solidFill>
                <a:latin typeface="Corbel" charset="0"/>
                <a:ea typeface="ＭＳ Ｐゴシック" charset="0"/>
                <a:cs typeface="Corbel" charset="0"/>
                <a:sym typeface="Corbel" charset="0"/>
              </a:rPr>
              <a:t> </a:t>
            </a:r>
            <a:r>
              <a:rPr lang="en-US" sz="1400" dirty="0">
                <a:solidFill>
                  <a:schemeClr val="tx1"/>
                </a:solidFill>
                <a:latin typeface="Corbel" charset="0"/>
                <a:ea typeface="ＭＳ Ｐゴシック" charset="0"/>
                <a:cs typeface="Corbel" charset="0"/>
                <a:sym typeface="Corbel" charset="0"/>
              </a:rPr>
              <a:t>imaging </a:t>
            </a:r>
            <a:r>
              <a:rPr lang="en-US" sz="1400" dirty="0" smtClean="0">
                <a:solidFill>
                  <a:schemeClr val="tx1"/>
                </a:solidFill>
                <a:latin typeface="Corbel" charset="0"/>
                <a:ea typeface="ＭＳ Ｐゴシック" charset="0"/>
                <a:cs typeface="Corbel" charset="0"/>
                <a:sym typeface="Corbel" charset="0"/>
              </a:rPr>
              <a:t>in </a:t>
            </a:r>
          </a:p>
          <a:p>
            <a:pPr algn="ctr"/>
            <a:r>
              <a:rPr lang="en-US" sz="1400" dirty="0" smtClean="0">
                <a:solidFill>
                  <a:schemeClr val="tx1"/>
                </a:solidFill>
                <a:latin typeface="Corbel" charset="0"/>
                <a:ea typeface="ＭＳ Ｐゴシック" charset="0"/>
                <a:cs typeface="Corbel" charset="0"/>
                <a:sym typeface="Corbel" charset="0"/>
              </a:rPr>
              <a:t>valence region</a:t>
            </a:r>
          </a:p>
          <a:p>
            <a:pPr algn="ctr"/>
            <a:r>
              <a:rPr lang="en-US" sz="1400" dirty="0" smtClean="0">
                <a:latin typeface="Corbel" charset="0"/>
                <a:ea typeface="ＭＳ Ｐゴシック" charset="0"/>
                <a:cs typeface="Corbel" charset="0"/>
                <a:sym typeface="Corbel" charset="0"/>
              </a:rPr>
              <a:t>but limited t-range</a:t>
            </a:r>
            <a:endParaRPr lang="en-US" sz="1400" dirty="0">
              <a:solidFill>
                <a:schemeClr val="tx1"/>
              </a:solidFill>
              <a:latin typeface="Corbel" charset="0"/>
              <a:ea typeface="ＭＳ Ｐゴシック" charset="0"/>
              <a:cs typeface="Corbel" charset="0"/>
              <a:sym typeface="Corbel" charset="0"/>
            </a:endParaRPr>
          </a:p>
        </p:txBody>
      </p:sp>
      <p:sp>
        <p:nvSpPr>
          <p:cNvPr id="16" name="Rectangle 3"/>
          <p:cNvSpPr>
            <a:spLocks/>
          </p:cNvSpPr>
          <p:nvPr/>
        </p:nvSpPr>
        <p:spPr bwMode="auto">
          <a:xfrm>
            <a:off x="1490126" y="3604697"/>
            <a:ext cx="1707611" cy="646331"/>
          </a:xfrm>
          <a:prstGeom prst="rect">
            <a:avLst/>
          </a:prstGeom>
          <a:solidFill>
            <a:srgbClr val="B3B3B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400" dirty="0">
                <a:solidFill>
                  <a:schemeClr val="tx1"/>
                </a:solidFill>
                <a:latin typeface="Corbel" charset="0"/>
                <a:ea typeface="ＭＳ Ｐゴシック" charset="0"/>
                <a:cs typeface="Corbel" charset="0"/>
                <a:sym typeface="Corbel" charset="0"/>
              </a:rPr>
              <a:t>HERA results on </a:t>
            </a:r>
            <a:r>
              <a:rPr lang="en-US" sz="1400" dirty="0" smtClean="0">
                <a:solidFill>
                  <a:schemeClr val="tx1"/>
                </a:solidFill>
                <a:latin typeface="Corbel" charset="0"/>
                <a:ea typeface="ＭＳ Ｐゴシック" charset="0"/>
                <a:cs typeface="Corbel" charset="0"/>
                <a:sym typeface="Corbel" charset="0"/>
              </a:rPr>
              <a:t>GPDs</a:t>
            </a:r>
            <a:endParaRPr lang="en-US" sz="1400" dirty="0">
              <a:solidFill>
                <a:schemeClr val="tx1"/>
              </a:solidFill>
              <a:latin typeface="Corbel" charset="0"/>
              <a:ea typeface="ＭＳ Ｐゴシック" charset="0"/>
              <a:cs typeface="Corbel" charset="0"/>
              <a:sym typeface="Corbel" charset="0"/>
            </a:endParaRPr>
          </a:p>
          <a:p>
            <a:pPr algn="ctr"/>
            <a:r>
              <a:rPr lang="en-US" sz="1400" dirty="0">
                <a:solidFill>
                  <a:schemeClr val="tx1"/>
                </a:solidFill>
                <a:latin typeface="Corbel" charset="0"/>
                <a:ea typeface="ＭＳ Ｐゴシック" charset="0"/>
                <a:cs typeface="Corbel" charset="0"/>
                <a:sym typeface="Corbel" charset="0"/>
              </a:rPr>
              <a:t>very much limited by</a:t>
            </a:r>
          </a:p>
          <a:p>
            <a:pPr algn="ctr"/>
            <a:r>
              <a:rPr lang="en-US" sz="1400" dirty="0">
                <a:solidFill>
                  <a:schemeClr val="tx1"/>
                </a:solidFill>
                <a:latin typeface="Corbel" charset="0"/>
                <a:ea typeface="ＭＳ Ｐゴシック" charset="0"/>
                <a:cs typeface="Corbel" charset="0"/>
                <a:sym typeface="Corbel" charset="0"/>
              </a:rPr>
              <a:t>lack of statistics</a:t>
            </a:r>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732707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What is </a:t>
            </a:r>
            <a:r>
              <a:rPr lang="en-US" cap="none" dirty="0" err="1" smtClean="0"/>
              <a:t>e</a:t>
            </a:r>
            <a:r>
              <a:rPr lang="en-US" dirty="0" err="1" smtClean="0"/>
              <a:t>RHIC</a:t>
            </a:r>
            <a:r>
              <a:rPr lang="en-US" dirty="0" smtClean="0"/>
              <a:t> </a:t>
            </a:r>
            <a:endParaRPr lang="en-US" dirty="0"/>
          </a:p>
        </p:txBody>
      </p:sp>
      <p:sp>
        <p:nvSpPr>
          <p:cNvPr id="19459" name="Oval 4"/>
          <p:cNvSpPr>
            <a:spLocks noChangeAspect="1" noChangeArrowheads="1"/>
          </p:cNvSpPr>
          <p:nvPr/>
        </p:nvSpPr>
        <p:spPr bwMode="auto">
          <a:xfrm>
            <a:off x="2311400" y="2487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sp>
        <p:nvSpPr>
          <p:cNvPr id="19460" name="Oval 5"/>
          <p:cNvSpPr>
            <a:spLocks noChangeAspect="1" noChangeArrowheads="1"/>
          </p:cNvSpPr>
          <p:nvPr/>
        </p:nvSpPr>
        <p:spPr bwMode="auto">
          <a:xfrm>
            <a:off x="2311400" y="3046551"/>
            <a:ext cx="304800" cy="304800"/>
          </a:xfrm>
          <a:prstGeom prst="ellipse">
            <a:avLst/>
          </a:prstGeom>
          <a:solidFill>
            <a:srgbClr val="62D15F"/>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grpSp>
        <p:nvGrpSpPr>
          <p:cNvPr id="2" name="Group 6"/>
          <p:cNvGrpSpPr>
            <a:grpSpLocks/>
          </p:cNvGrpSpPr>
          <p:nvPr/>
        </p:nvGrpSpPr>
        <p:grpSpPr bwMode="auto">
          <a:xfrm>
            <a:off x="5473700" y="1382851"/>
            <a:ext cx="990600" cy="2819400"/>
            <a:chOff x="3264" y="1536"/>
            <a:chExt cx="624" cy="1776"/>
          </a:xfrm>
        </p:grpSpPr>
        <p:sp>
          <p:nvSpPr>
            <p:cNvPr id="19481"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bg1"/>
                  </a:solidFill>
                  <a:latin typeface="Comic Sans MS"/>
                  <a:cs typeface="Comic Sans MS"/>
                </a:rPr>
                <a:t>p</a:t>
              </a:r>
              <a:endParaRPr lang="en-US" sz="1800" dirty="0">
                <a:solidFill>
                  <a:schemeClr val="bg1"/>
                </a:solidFill>
                <a:latin typeface="Comic Sans MS"/>
                <a:cs typeface="Comic Sans MS"/>
              </a:endParaRPr>
            </a:p>
          </p:txBody>
        </p:sp>
        <p:grpSp>
          <p:nvGrpSpPr>
            <p:cNvPr id="3" name="Group 8"/>
            <p:cNvGrpSpPr>
              <a:grpSpLocks/>
            </p:cNvGrpSpPr>
            <p:nvPr/>
          </p:nvGrpSpPr>
          <p:grpSpPr bwMode="auto">
            <a:xfrm>
              <a:off x="3264" y="2064"/>
              <a:ext cx="624" cy="576"/>
              <a:chOff x="3264" y="2064"/>
              <a:chExt cx="624" cy="576"/>
            </a:xfrm>
          </p:grpSpPr>
          <p:sp>
            <p:nvSpPr>
              <p:cNvPr id="19487"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8"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9"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0"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1"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2"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3"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4"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5"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6"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nvGrpSpPr>
            <p:cNvPr id="4" name="Group 19"/>
            <p:cNvGrpSpPr>
              <a:grpSpLocks/>
            </p:cNvGrpSpPr>
            <p:nvPr/>
          </p:nvGrpSpPr>
          <p:grpSpPr bwMode="auto">
            <a:xfrm>
              <a:off x="3360" y="2880"/>
              <a:ext cx="384" cy="432"/>
              <a:chOff x="3504" y="2784"/>
              <a:chExt cx="384" cy="432"/>
            </a:xfrm>
          </p:grpSpPr>
          <p:sp>
            <p:nvSpPr>
              <p:cNvPr id="19484"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5"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6"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sp>
        <p:nvSpPr>
          <p:cNvPr id="19462" name="Text Box 23"/>
          <p:cNvSpPr txBox="1">
            <a:spLocks noChangeArrowheads="1"/>
          </p:cNvSpPr>
          <p:nvPr/>
        </p:nvSpPr>
        <p:spPr bwMode="auto">
          <a:xfrm>
            <a:off x="88900" y="2044839"/>
            <a:ext cx="2065338" cy="923925"/>
          </a:xfrm>
          <a:prstGeom prst="rect">
            <a:avLst/>
          </a:prstGeom>
          <a:noFill/>
          <a:ln w="9525">
            <a:noFill/>
            <a:miter lim="800000"/>
            <a:headEnd/>
            <a:tailEnd/>
          </a:ln>
        </p:spPr>
        <p:txBody>
          <a:bodyPr wrap="none">
            <a:prstTxWarp prst="textNoShape">
              <a:avLst/>
            </a:prstTxWarp>
            <a:spAutoFit/>
          </a:bodyPr>
          <a:lstStyle/>
          <a:p>
            <a:pPr eaLnBrk="0" hangingPunct="0"/>
            <a:r>
              <a:rPr lang="en-US" sz="1800" dirty="0" err="1">
                <a:solidFill>
                  <a:schemeClr val="tx1"/>
                </a:solidFill>
                <a:latin typeface="Comic Sans MS"/>
                <a:cs typeface="Comic Sans MS"/>
              </a:rPr>
              <a:t>Unpolarized</a:t>
            </a:r>
            <a:r>
              <a:rPr lang="en-US" sz="1800" dirty="0">
                <a:solidFill>
                  <a:schemeClr val="tx1"/>
                </a:solidFill>
                <a:latin typeface="Comic Sans MS"/>
                <a:cs typeface="Comic Sans MS"/>
              </a:rPr>
              <a:t> and</a:t>
            </a:r>
          </a:p>
          <a:p>
            <a:pPr eaLnBrk="0" hangingPunct="0"/>
            <a:r>
              <a:rPr lang="en-US" sz="1800" dirty="0">
                <a:solidFill>
                  <a:schemeClr val="tx1"/>
                </a:solidFill>
                <a:latin typeface="Comic Sans MS"/>
                <a:cs typeface="Comic Sans MS"/>
              </a:rPr>
              <a:t>polarized leptons</a:t>
            </a:r>
            <a:endParaRPr lang="en-US" sz="1800" dirty="0" smtClean="0">
              <a:solidFill>
                <a:schemeClr val="tx1"/>
              </a:solidFill>
              <a:latin typeface="Comic Sans MS"/>
              <a:cs typeface="Comic Sans MS"/>
            </a:endParaRPr>
          </a:p>
          <a:p>
            <a:pPr eaLnBrk="0" hangingPunct="0"/>
            <a:r>
              <a:rPr lang="en-US" dirty="0">
                <a:latin typeface="Comic Sans MS"/>
                <a:cs typeface="Comic Sans MS"/>
              </a:rPr>
              <a:t>5</a:t>
            </a:r>
            <a:r>
              <a:rPr lang="en-US" sz="1800" dirty="0" smtClean="0">
                <a:solidFill>
                  <a:schemeClr val="tx1"/>
                </a:solidFill>
                <a:latin typeface="Comic Sans MS"/>
                <a:cs typeface="Comic Sans MS"/>
              </a:rPr>
              <a:t>-</a:t>
            </a:r>
            <a:r>
              <a:rPr lang="en-US" sz="1800" dirty="0">
                <a:solidFill>
                  <a:schemeClr val="tx1"/>
                </a:solidFill>
                <a:latin typeface="Comic Sans MS"/>
                <a:cs typeface="Comic Sans MS"/>
              </a:rPr>
              <a:t>20 (</a:t>
            </a:r>
            <a:r>
              <a:rPr lang="en-US" sz="1800" dirty="0">
                <a:latin typeface="Comic Sans MS"/>
                <a:cs typeface="Comic Sans MS"/>
              </a:rPr>
              <a:t>30)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3" name="Text Box 24"/>
          <p:cNvSpPr txBox="1">
            <a:spLocks noChangeArrowheads="1"/>
          </p:cNvSpPr>
          <p:nvPr/>
        </p:nvSpPr>
        <p:spPr bwMode="auto">
          <a:xfrm>
            <a:off x="6548438" y="3484701"/>
            <a:ext cx="2327275" cy="646331"/>
          </a:xfrm>
          <a:prstGeom prst="rect">
            <a:avLst/>
          </a:prstGeom>
          <a:noFill/>
          <a:ln w="9525">
            <a:noFill/>
            <a:miter lim="800000"/>
            <a:headEnd/>
            <a:tailEnd/>
          </a:ln>
        </p:spPr>
        <p:txBody>
          <a:bodyPr>
            <a:prstTxWarp prst="textNoShape">
              <a:avLst/>
            </a:prstTxWarp>
            <a:spAutoFit/>
          </a:bodyPr>
          <a:lstStyle/>
          <a:p>
            <a:pPr eaLnBrk="0" hangingPunct="0"/>
            <a:r>
              <a:rPr lang="en-US" sz="1800" dirty="0">
                <a:solidFill>
                  <a:schemeClr val="tx1"/>
                </a:solidFill>
                <a:latin typeface="Comic Sans MS"/>
                <a:cs typeface="Comic Sans MS"/>
              </a:rPr>
              <a:t>Polarized light ions</a:t>
            </a:r>
            <a:r>
              <a:rPr lang="en-US" sz="1800" dirty="0" smtClean="0">
                <a:solidFill>
                  <a:schemeClr val="tx1"/>
                </a:solidFill>
                <a:latin typeface="Comic Sans MS"/>
                <a:cs typeface="Comic Sans MS"/>
              </a:rPr>
              <a:t> </a:t>
            </a:r>
            <a:r>
              <a:rPr lang="en-US" sz="1800" smtClean="0">
                <a:solidFill>
                  <a:schemeClr val="tx1"/>
                </a:solidFill>
                <a:latin typeface="Comic Sans MS"/>
                <a:cs typeface="Comic Sans MS"/>
              </a:rPr>
              <a:t>He</a:t>
            </a:r>
            <a:r>
              <a:rPr lang="en-US" sz="1800" baseline="30000" smtClean="0">
                <a:solidFill>
                  <a:schemeClr val="tx1"/>
                </a:solidFill>
                <a:latin typeface="Comic Sans MS"/>
                <a:cs typeface="Comic Sans MS"/>
              </a:rPr>
              <a:t>3</a:t>
            </a:r>
            <a:r>
              <a:rPr lang="en-US" sz="1800" smtClean="0">
                <a:solidFill>
                  <a:schemeClr val="tx1"/>
                </a:solidFill>
                <a:latin typeface="Comic Sans MS"/>
                <a:cs typeface="Comic Sans MS"/>
              </a:rPr>
              <a:t> 166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4" name="Text Box 25"/>
          <p:cNvSpPr txBox="1">
            <a:spLocks noChangeArrowheads="1"/>
          </p:cNvSpPr>
          <p:nvPr/>
        </p:nvSpPr>
        <p:spPr bwMode="auto">
          <a:xfrm>
            <a:off x="6530975" y="2271851"/>
            <a:ext cx="2778125" cy="923330"/>
          </a:xfrm>
          <a:prstGeom prst="rect">
            <a:avLst/>
          </a:prstGeom>
          <a:noFill/>
          <a:ln w="9525">
            <a:noFill/>
            <a:miter lim="800000"/>
            <a:headEnd/>
            <a:tailEnd/>
          </a:ln>
        </p:spPr>
        <p:txBody>
          <a:bodyPr wrap="square">
            <a:prstTxWarp prst="textNoShape">
              <a:avLst/>
            </a:prstTxWarp>
            <a:spAutoFit/>
          </a:bodyPr>
          <a:lstStyle/>
          <a:p>
            <a:pPr eaLnBrk="0" hangingPunct="0"/>
            <a:r>
              <a:rPr lang="en-US" dirty="0" smtClean="0">
                <a:latin typeface="Comic Sans MS"/>
                <a:cs typeface="Comic Sans MS"/>
              </a:rPr>
              <a:t>Light ions (</a:t>
            </a:r>
            <a:r>
              <a:rPr lang="en-US" dirty="0" err="1" smtClean="0">
                <a:latin typeface="Comic Sans MS"/>
                <a:cs typeface="Comic Sans MS"/>
              </a:rPr>
              <a:t>d,Si,Cu</a:t>
            </a:r>
            <a:r>
              <a:rPr lang="en-US" dirty="0" smtClean="0">
                <a:latin typeface="Comic Sans MS"/>
                <a:cs typeface="Comic Sans MS"/>
              </a:rPr>
              <a:t>)</a:t>
            </a:r>
          </a:p>
          <a:p>
            <a:pPr eaLnBrk="0" hangingPunct="0"/>
            <a:r>
              <a:rPr lang="en-US" sz="1800" dirty="0" smtClean="0">
                <a:solidFill>
                  <a:schemeClr val="tx1"/>
                </a:solidFill>
                <a:latin typeface="Comic Sans MS"/>
                <a:cs typeface="Comic Sans MS"/>
              </a:rPr>
              <a:t>Heavy </a:t>
            </a:r>
            <a:r>
              <a:rPr lang="en-US" sz="1800" dirty="0">
                <a:solidFill>
                  <a:schemeClr val="tx1"/>
                </a:solidFill>
                <a:latin typeface="Comic Sans MS"/>
                <a:cs typeface="Comic Sans MS"/>
              </a:rPr>
              <a:t>ions (</a:t>
            </a:r>
            <a:r>
              <a:rPr lang="en-US" sz="1800" dirty="0" err="1" smtClean="0">
                <a:solidFill>
                  <a:schemeClr val="tx1"/>
                </a:solidFill>
                <a:latin typeface="Comic Sans MS"/>
                <a:cs typeface="Comic Sans MS"/>
              </a:rPr>
              <a:t>Au,U</a:t>
            </a:r>
            <a:r>
              <a:rPr lang="en-US" sz="1800" dirty="0" smtClean="0">
                <a:solidFill>
                  <a:schemeClr val="tx1"/>
                </a:solidFill>
                <a:latin typeface="Comic Sans MS"/>
                <a:cs typeface="Comic Sans MS"/>
              </a:rPr>
              <a:t>)</a:t>
            </a:r>
            <a:endParaRPr lang="en-US" sz="1800" dirty="0">
              <a:solidFill>
                <a:schemeClr val="tx1"/>
              </a:solidFill>
              <a:latin typeface="Comic Sans MS"/>
              <a:cs typeface="Comic Sans MS"/>
            </a:endParaRPr>
          </a:p>
          <a:p>
            <a:pPr eaLnBrk="0" hangingPunct="0"/>
            <a:r>
              <a:rPr lang="en-US" sz="1800" dirty="0">
                <a:solidFill>
                  <a:schemeClr val="tx1"/>
                </a:solidFill>
                <a:latin typeface="Comic Sans MS"/>
                <a:cs typeface="Comic Sans MS"/>
              </a:rPr>
              <a:t>50</a:t>
            </a:r>
            <a:r>
              <a:rPr lang="en-US" sz="1800" dirty="0" smtClean="0">
                <a:solidFill>
                  <a:schemeClr val="tx1"/>
                </a:solidFill>
                <a:latin typeface="Comic Sans MS"/>
                <a:cs typeface="Comic Sans MS"/>
              </a:rPr>
              <a:t>-</a:t>
            </a:r>
            <a:r>
              <a:rPr lang="en-US" sz="1800" dirty="0" smtClean="0">
                <a:latin typeface="Comic Sans MS"/>
                <a:cs typeface="Comic Sans MS"/>
              </a:rPr>
              <a:t>100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5" name="Text Box 26"/>
          <p:cNvSpPr txBox="1">
            <a:spLocks noChangeArrowheads="1"/>
          </p:cNvSpPr>
          <p:nvPr/>
        </p:nvSpPr>
        <p:spPr bwMode="auto">
          <a:xfrm>
            <a:off x="6427788" y="1303476"/>
            <a:ext cx="2104137" cy="646331"/>
          </a:xfrm>
          <a:prstGeom prst="rect">
            <a:avLst/>
          </a:prstGeom>
          <a:noFill/>
          <a:ln w="9525">
            <a:noFill/>
            <a:miter lim="800000"/>
            <a:headEnd/>
            <a:tailEnd/>
          </a:ln>
        </p:spPr>
        <p:txBody>
          <a:bodyPr wrap="none">
            <a:prstTxWarp prst="textNoShape">
              <a:avLst/>
            </a:prstTxWarp>
            <a:spAutoFit/>
          </a:bodyPr>
          <a:lstStyle/>
          <a:p>
            <a:pPr eaLnBrk="0" hangingPunct="0"/>
            <a:r>
              <a:rPr lang="en-US" sz="1800" dirty="0">
                <a:solidFill>
                  <a:schemeClr val="tx1"/>
                </a:solidFill>
                <a:latin typeface="Comic Sans MS"/>
                <a:cs typeface="Comic Sans MS"/>
              </a:rPr>
              <a:t>Polarized protons</a:t>
            </a:r>
            <a:endParaRPr lang="en-US" sz="1800" dirty="0" smtClean="0">
              <a:solidFill>
                <a:schemeClr val="tx1"/>
              </a:solidFill>
              <a:latin typeface="Comic Sans MS"/>
              <a:cs typeface="Comic Sans MS"/>
            </a:endParaRPr>
          </a:p>
          <a:p>
            <a:pPr eaLnBrk="0" hangingPunct="0"/>
            <a:r>
              <a:rPr lang="en-US" sz="1800" dirty="0" smtClean="0">
                <a:solidFill>
                  <a:schemeClr val="tx1"/>
                </a:solidFill>
                <a:latin typeface="Comic Sans MS"/>
                <a:cs typeface="Comic Sans MS"/>
              </a:rPr>
              <a:t>50-</a:t>
            </a:r>
            <a:r>
              <a:rPr lang="en-US" dirty="0" smtClean="0">
                <a:latin typeface="Comic Sans MS"/>
                <a:cs typeface="Comic Sans MS"/>
              </a:rPr>
              <a:t>2</a:t>
            </a:r>
            <a:r>
              <a:rPr lang="en-US" sz="1800" dirty="0" smtClean="0">
                <a:latin typeface="Comic Sans MS"/>
                <a:cs typeface="Comic Sans MS"/>
              </a:rPr>
              <a:t>50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6" name="AutoShape 27"/>
          <p:cNvSpPr>
            <a:spLocks/>
          </p:cNvSpPr>
          <p:nvPr/>
        </p:nvSpPr>
        <p:spPr bwMode="auto">
          <a:xfrm>
            <a:off x="2806700" y="1916251"/>
            <a:ext cx="76200" cy="1447800"/>
          </a:xfrm>
          <a:prstGeom prst="rightBrace">
            <a:avLst>
              <a:gd name="adj1" fmla="val 158333"/>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7" name="AutoShape 28"/>
          <p:cNvSpPr>
            <a:spLocks/>
          </p:cNvSpPr>
          <p:nvPr/>
        </p:nvSpPr>
        <p:spPr bwMode="auto">
          <a:xfrm>
            <a:off x="5321300" y="1154251"/>
            <a:ext cx="76200" cy="2971800"/>
          </a:xfrm>
          <a:prstGeom prst="leftBrace">
            <a:avLst>
              <a:gd name="adj1" fmla="val 325000"/>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8" name="Line 29"/>
          <p:cNvSpPr>
            <a:spLocks noChangeShapeType="1"/>
          </p:cNvSpPr>
          <p:nvPr/>
        </p:nvSpPr>
        <p:spPr bwMode="auto">
          <a:xfrm>
            <a:off x="29591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69" name="Line 30"/>
          <p:cNvSpPr>
            <a:spLocks noChangeShapeType="1"/>
          </p:cNvSpPr>
          <p:nvPr/>
        </p:nvSpPr>
        <p:spPr bwMode="auto">
          <a:xfrm flipH="1">
            <a:off x="43307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0" name="Line 31"/>
          <p:cNvSpPr>
            <a:spLocks noChangeShapeType="1"/>
          </p:cNvSpPr>
          <p:nvPr/>
        </p:nvSpPr>
        <p:spPr bwMode="auto">
          <a:xfrm flipV="1">
            <a:off x="2159000" y="2525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1" name="Line 32"/>
          <p:cNvSpPr>
            <a:spLocks noChangeShapeType="1"/>
          </p:cNvSpPr>
          <p:nvPr/>
        </p:nvSpPr>
        <p:spPr bwMode="auto">
          <a:xfrm flipV="1">
            <a:off x="2146300" y="3046551"/>
            <a:ext cx="0" cy="304800"/>
          </a:xfrm>
          <a:prstGeom prst="line">
            <a:avLst/>
          </a:prstGeom>
          <a:noFill/>
          <a:ln w="28575">
            <a:solidFill>
              <a:schemeClr val="bg1">
                <a:lumMod val="75000"/>
              </a:schemeClr>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2" name="Line 33"/>
          <p:cNvSpPr>
            <a:spLocks noChangeShapeType="1"/>
          </p:cNvSpPr>
          <p:nvPr/>
        </p:nvSpPr>
        <p:spPr bwMode="auto">
          <a:xfrm flipV="1">
            <a:off x="6235700" y="1382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3" name="Line 34"/>
          <p:cNvSpPr>
            <a:spLocks noChangeShapeType="1"/>
          </p:cNvSpPr>
          <p:nvPr/>
        </p:nvSpPr>
        <p:spPr bwMode="auto">
          <a:xfrm flipV="1">
            <a:off x="6311900" y="3668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4" name="Text Box 35"/>
          <p:cNvSpPr txBox="1">
            <a:spLocks noChangeArrowheads="1"/>
          </p:cNvSpPr>
          <p:nvPr/>
        </p:nvSpPr>
        <p:spPr bwMode="auto">
          <a:xfrm>
            <a:off x="230188" y="724039"/>
            <a:ext cx="3737521" cy="830997"/>
          </a:xfrm>
          <a:prstGeom prst="rect">
            <a:avLst/>
          </a:prstGeom>
          <a:noFill/>
          <a:ln w="9525">
            <a:noFill/>
            <a:miter lim="800000"/>
            <a:headEnd/>
            <a:tailEnd/>
          </a:ln>
        </p:spPr>
        <p:txBody>
          <a:bodyPr wrap="none">
            <a:prstTxWarp prst="textNoShape">
              <a:avLst/>
            </a:prstTxWarp>
            <a:spAutoFit/>
          </a:bodyPr>
          <a:lstStyle/>
          <a:p>
            <a:pPr eaLnBrk="0" hangingPunct="0"/>
            <a:r>
              <a:rPr lang="en-US" sz="2800" b="1" dirty="0">
                <a:solidFill>
                  <a:srgbClr val="FF00FF"/>
                </a:solidFill>
                <a:latin typeface="Comic Sans MS"/>
                <a:cs typeface="Comic Sans MS"/>
              </a:rPr>
              <a:t>Electron </a:t>
            </a:r>
            <a:r>
              <a:rPr lang="en-US" sz="2800" b="1" dirty="0" smtClean="0">
                <a:solidFill>
                  <a:srgbClr val="FF00FF"/>
                </a:solidFill>
                <a:latin typeface="Comic Sans MS"/>
                <a:cs typeface="Comic Sans MS"/>
              </a:rPr>
              <a:t>accelerator</a:t>
            </a:r>
          </a:p>
          <a:p>
            <a:pPr eaLnBrk="0" hangingPunct="0"/>
            <a:endParaRPr lang="en-US" sz="800"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to be build</a:t>
            </a:r>
            <a:endParaRPr lang="en-US" sz="1200" dirty="0">
              <a:solidFill>
                <a:srgbClr val="FF00FF"/>
              </a:solidFill>
              <a:latin typeface="Comic Sans MS"/>
              <a:cs typeface="Comic Sans MS"/>
            </a:endParaRPr>
          </a:p>
        </p:txBody>
      </p:sp>
      <p:sp>
        <p:nvSpPr>
          <p:cNvPr id="19475" name="Text Box 36"/>
          <p:cNvSpPr txBox="1">
            <a:spLocks noChangeArrowheads="1"/>
          </p:cNvSpPr>
          <p:nvPr/>
        </p:nvSpPr>
        <p:spPr bwMode="auto">
          <a:xfrm>
            <a:off x="6692900" y="536714"/>
            <a:ext cx="1485900"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smtClean="0">
                <a:solidFill>
                  <a:srgbClr val="FF00FF"/>
                </a:solidFill>
                <a:latin typeface="Comic Sans MS"/>
                <a:cs typeface="Comic Sans MS"/>
              </a:rPr>
              <a:t>RHIC</a:t>
            </a:r>
          </a:p>
          <a:p>
            <a:pPr eaLnBrk="0" hangingPunct="0"/>
            <a:endParaRPr lang="en-US" sz="800" b="1"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Existing = $2B</a:t>
            </a:r>
            <a:endParaRPr lang="en-US" sz="1200" b="1" dirty="0">
              <a:solidFill>
                <a:srgbClr val="FF00FF"/>
              </a:solidFill>
              <a:latin typeface="Comic Sans MS"/>
              <a:cs typeface="Comic Sans MS"/>
            </a:endParaRPr>
          </a:p>
        </p:txBody>
      </p:sp>
      <p:sp>
        <p:nvSpPr>
          <p:cNvPr id="19476" name="AutoShape 37"/>
          <p:cNvSpPr>
            <a:spLocks noChangeArrowheads="1"/>
          </p:cNvSpPr>
          <p:nvPr/>
        </p:nvSpPr>
        <p:spPr bwMode="auto">
          <a:xfrm>
            <a:off x="3797300" y="2373451"/>
            <a:ext cx="533400" cy="609600"/>
          </a:xfrm>
          <a:prstGeom prst="irregularSeal1">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77" name="Text Box 38"/>
          <p:cNvSpPr txBox="1">
            <a:spLocks noChangeArrowheads="1"/>
          </p:cNvSpPr>
          <p:nvPr/>
        </p:nvSpPr>
        <p:spPr bwMode="auto">
          <a:xfrm>
            <a:off x="63500" y="3516451"/>
            <a:ext cx="3657600" cy="66941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dirty="0">
                <a:solidFill>
                  <a:schemeClr val="tx1"/>
                </a:solidFill>
                <a:latin typeface="Comic Sans MS"/>
                <a:cs typeface="Comic Sans MS"/>
              </a:rPr>
              <a:t>70</a:t>
            </a:r>
            <a:r>
              <a:rPr lang="en-US" sz="1800" dirty="0" smtClean="0">
                <a:solidFill>
                  <a:schemeClr val="tx1"/>
                </a:solidFill>
                <a:latin typeface="Comic Sans MS"/>
                <a:cs typeface="Comic Sans MS"/>
              </a:rPr>
              <a:t>% </a:t>
            </a:r>
            <a:r>
              <a:rPr lang="en-US" sz="1800" dirty="0" err="1" smtClean="0">
                <a:solidFill>
                  <a:schemeClr val="tx1"/>
                </a:solidFill>
                <a:latin typeface="Comic Sans MS"/>
                <a:cs typeface="Comic Sans MS"/>
              </a:rPr>
              <a:t>e</a:t>
            </a:r>
            <a:r>
              <a:rPr lang="en-US" sz="1800" baseline="30000" dirty="0" smtClean="0">
                <a:solidFill>
                  <a:schemeClr val="tx1"/>
                </a:solidFill>
                <a:latin typeface="Comic Sans MS"/>
                <a:cs typeface="Comic Sans MS"/>
              </a:rPr>
              <a:t>-</a:t>
            </a:r>
            <a:r>
              <a:rPr lang="en-US" sz="1800" dirty="0" smtClean="0">
                <a:solidFill>
                  <a:schemeClr val="tx1"/>
                </a:solidFill>
                <a:latin typeface="Comic Sans MS"/>
                <a:cs typeface="Comic Sans MS"/>
              </a:rPr>
              <a:t> </a:t>
            </a:r>
            <a:r>
              <a:rPr lang="en-US" sz="1800" dirty="0">
                <a:solidFill>
                  <a:schemeClr val="tx1"/>
                </a:solidFill>
                <a:latin typeface="Comic Sans MS"/>
                <a:cs typeface="Comic Sans MS"/>
              </a:rPr>
              <a:t>beam polarization goal</a:t>
            </a:r>
            <a:endParaRPr lang="en-US" sz="1800" dirty="0" smtClean="0">
              <a:solidFill>
                <a:schemeClr val="tx1"/>
              </a:solidFill>
              <a:latin typeface="Comic Sans MS"/>
              <a:cs typeface="Comic Sans MS"/>
            </a:endParaRPr>
          </a:p>
          <a:p>
            <a:pPr eaLnBrk="0" hangingPunct="0">
              <a:lnSpc>
                <a:spcPct val="50000"/>
              </a:lnSpc>
              <a:spcBef>
                <a:spcPct val="50000"/>
              </a:spcBef>
            </a:pPr>
            <a:r>
              <a:rPr lang="en-US" sz="1800" dirty="0" smtClean="0">
                <a:solidFill>
                  <a:schemeClr val="tx1"/>
                </a:solidFill>
                <a:latin typeface="Comic Sans MS"/>
                <a:cs typeface="Comic Sans MS"/>
              </a:rPr>
              <a:t>polarized positrons?</a:t>
            </a:r>
            <a:endParaRPr lang="en-US" sz="1800" dirty="0">
              <a:solidFill>
                <a:schemeClr val="tx1"/>
              </a:solidFill>
              <a:latin typeface="Comic Sans MS"/>
              <a:cs typeface="Comic Sans MS"/>
            </a:endParaRPr>
          </a:p>
        </p:txBody>
      </p:sp>
      <p:sp>
        <p:nvSpPr>
          <p:cNvPr id="19478" name="Text Box 39"/>
          <p:cNvSpPr txBox="1">
            <a:spLocks noChangeArrowheads="1"/>
          </p:cNvSpPr>
          <p:nvPr/>
        </p:nvSpPr>
        <p:spPr bwMode="auto">
          <a:xfrm>
            <a:off x="406399" y="4438789"/>
            <a:ext cx="8331201"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FF"/>
                </a:solidFill>
                <a:latin typeface="Comic Sans MS"/>
                <a:cs typeface="Comic Sans MS"/>
              </a:rPr>
              <a:t>Center mass energy range:</a:t>
            </a:r>
            <a:r>
              <a:rPr lang="en-US" sz="2000" dirty="0" smtClean="0">
                <a:solidFill>
                  <a:srgbClr val="0000FF"/>
                </a:solidFill>
                <a:latin typeface="Comic Sans MS"/>
                <a:cs typeface="Comic Sans MS"/>
              </a:rPr>
              <a:t> √</a:t>
            </a:r>
            <a:r>
              <a:rPr lang="en-US" sz="2000" dirty="0" err="1" smtClean="0">
                <a:solidFill>
                  <a:srgbClr val="0000FF"/>
                </a:solidFill>
                <a:latin typeface="Comic Sans MS"/>
                <a:cs typeface="Comic Sans MS"/>
              </a:rPr>
              <a:t>s</a:t>
            </a:r>
            <a:r>
              <a:rPr lang="en-US" sz="2000" dirty="0" smtClean="0">
                <a:solidFill>
                  <a:srgbClr val="0000FF"/>
                </a:solidFill>
                <a:latin typeface="Comic Sans MS"/>
                <a:cs typeface="Comic Sans MS"/>
              </a:rPr>
              <a:t>=30-</a:t>
            </a:r>
            <a:r>
              <a:rPr lang="en-US" sz="2000" dirty="0">
                <a:solidFill>
                  <a:srgbClr val="0000FF"/>
                </a:solidFill>
                <a:latin typeface="Comic Sans MS"/>
                <a:cs typeface="Comic Sans MS"/>
              </a:rPr>
              <a:t>200</a:t>
            </a:r>
            <a:r>
              <a:rPr lang="en-US" sz="2000" dirty="0">
                <a:solidFill>
                  <a:srgbClr val="0000FF"/>
                </a:solidFill>
                <a:latin typeface="Comic Sans MS"/>
                <a:cs typeface="Comic Sans MS"/>
                <a:sym typeface="Monotype Sorts" pitchFamily="-110" charset="2"/>
              </a:rPr>
              <a:t> </a:t>
            </a:r>
            <a:r>
              <a:rPr lang="en-US" sz="2000" dirty="0" err="1" smtClean="0">
                <a:solidFill>
                  <a:srgbClr val="0000FF"/>
                </a:solidFill>
                <a:latin typeface="Comic Sans MS"/>
                <a:cs typeface="Comic Sans MS"/>
              </a:rPr>
              <a:t>GeV</a:t>
            </a:r>
            <a:r>
              <a:rPr lang="en-US" sz="2000" dirty="0" smtClean="0">
                <a:solidFill>
                  <a:srgbClr val="0000FF"/>
                </a:solidFill>
                <a:latin typeface="Comic Sans MS"/>
                <a:cs typeface="Comic Sans MS"/>
              </a:rPr>
              <a:t>; L~100-1000xHera</a:t>
            </a:r>
          </a:p>
          <a:p>
            <a:pPr algn="ctr" eaLnBrk="0" hangingPunct="0"/>
            <a:r>
              <a:rPr lang="en-US" sz="2000" dirty="0" smtClean="0">
                <a:solidFill>
                  <a:srgbClr val="0000FF"/>
                </a:solidFill>
                <a:latin typeface="Comic Sans MS"/>
                <a:cs typeface="Comic Sans MS"/>
              </a:rPr>
              <a:t>longitudinal and transverse polarization for p/He</a:t>
            </a:r>
            <a:r>
              <a:rPr lang="en-US" sz="2000" baseline="30000" dirty="0" smtClean="0">
                <a:solidFill>
                  <a:srgbClr val="0000FF"/>
                </a:solidFill>
                <a:latin typeface="Comic Sans MS"/>
                <a:cs typeface="Comic Sans MS"/>
              </a:rPr>
              <a:t>3</a:t>
            </a:r>
            <a:r>
              <a:rPr lang="en-US" sz="2000" dirty="0" smtClean="0">
                <a:solidFill>
                  <a:srgbClr val="0000FF"/>
                </a:solidFill>
                <a:latin typeface="Comic Sans MS"/>
                <a:cs typeface="Comic Sans MS"/>
              </a:rPr>
              <a:t> possible</a:t>
            </a:r>
          </a:p>
        </p:txBody>
      </p:sp>
      <p:sp>
        <p:nvSpPr>
          <p:cNvPr id="19479" name="Oval 40"/>
          <p:cNvSpPr>
            <a:spLocks noChangeAspect="1" noChangeArrowheads="1"/>
          </p:cNvSpPr>
          <p:nvPr/>
        </p:nvSpPr>
        <p:spPr bwMode="auto">
          <a:xfrm>
            <a:off x="2324100" y="1979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tx1"/>
                </a:solidFill>
                <a:latin typeface="Comic Sans MS"/>
                <a:cs typeface="Comic Sans MS"/>
              </a:rPr>
              <a:t>e</a:t>
            </a:r>
            <a:r>
              <a:rPr lang="en-US" sz="1800" baseline="30000" dirty="0">
                <a:solidFill>
                  <a:schemeClr val="tx1"/>
                </a:solidFill>
                <a:latin typeface="Comic Sans MS"/>
                <a:cs typeface="Comic Sans MS"/>
              </a:rPr>
              <a:t>-</a:t>
            </a:r>
          </a:p>
        </p:txBody>
      </p:sp>
      <p:pic>
        <p:nvPicPr>
          <p:cNvPr id="42" name="Picture 23"/>
          <p:cNvPicPr>
            <a:picLocks noChangeAspect="1" noChangeArrowheads="1"/>
          </p:cNvPicPr>
          <p:nvPr/>
        </p:nvPicPr>
        <p:blipFill>
          <a:blip r:embed="rId3"/>
          <a:srcRect/>
          <a:stretch>
            <a:fillRect/>
          </a:stretch>
        </p:blipFill>
        <p:spPr bwMode="auto">
          <a:xfrm>
            <a:off x="5451193" y="599835"/>
            <a:ext cx="1053166" cy="523575"/>
          </a:xfrm>
          <a:prstGeom prst="rect">
            <a:avLst/>
          </a:prstGeom>
          <a:noFill/>
          <a:ln w="9525">
            <a:noFill/>
            <a:miter lim="800000"/>
            <a:headEnd/>
            <a:tailEnd/>
          </a:ln>
        </p:spPr>
      </p:pic>
      <p:sp>
        <p:nvSpPr>
          <p:cNvPr id="45" name="Date Placeholder 44"/>
          <p:cNvSpPr>
            <a:spLocks noGrp="1"/>
          </p:cNvSpPr>
          <p:nvPr>
            <p:ph type="dt" sz="half" idx="10"/>
          </p:nvPr>
        </p:nvSpPr>
        <p:spPr/>
        <p:txBody>
          <a:bodyPr/>
          <a:lstStyle/>
          <a:p>
            <a:r>
              <a:rPr lang="en-US" altLang="ja-JP" smtClean="0"/>
              <a:t>E.C. Aschenauer</a:t>
            </a:r>
            <a:endParaRPr lang="en-US" altLang="ja-JP"/>
          </a:p>
        </p:txBody>
      </p:sp>
      <p:sp>
        <p:nvSpPr>
          <p:cNvPr id="46" name="Footer Placeholder 45"/>
          <p:cNvSpPr>
            <a:spLocks noGrp="1"/>
          </p:cNvSpPr>
          <p:nvPr>
            <p:ph type="ftr" sz="quarter" idx="11"/>
          </p:nvPr>
        </p:nvSpPr>
        <p:spPr/>
        <p:txBody>
          <a:bodyPr/>
          <a:lstStyle/>
          <a:p>
            <a:r>
              <a:rPr lang="cs-CZ" altLang="ja-JP" smtClean="0"/>
              <a:t>Shanghai  July 2012</a:t>
            </a:r>
            <a:endParaRPr lang="en-US" altLang="ja-JP" dirty="0"/>
          </a:p>
        </p:txBody>
      </p:sp>
      <p:sp>
        <p:nvSpPr>
          <p:cNvPr id="47" name="Slide Number Placeholder 46"/>
          <p:cNvSpPr>
            <a:spLocks noGrp="1"/>
          </p:cNvSpPr>
          <p:nvPr>
            <p:ph type="sldNum" sz="quarter" idx="12"/>
          </p:nvPr>
        </p:nvSpPr>
        <p:spPr/>
        <p:txBody>
          <a:bodyPr/>
          <a:lstStyle/>
          <a:p>
            <a:fld id="{1EC7F85B-340E-9941-AF39-030851572DD6}" type="slidenum">
              <a:rPr lang="en-US" altLang="ja-JP" smtClean="0"/>
              <a:pPr/>
              <a:t>2</a:t>
            </a:fld>
            <a:endParaRPr lang="en-US" altLang="ja-JP"/>
          </a:p>
        </p:txBody>
      </p:sp>
      <p:grpSp>
        <p:nvGrpSpPr>
          <p:cNvPr id="49" name="Group 203"/>
          <p:cNvGrpSpPr>
            <a:grpSpLocks/>
          </p:cNvGrpSpPr>
          <p:nvPr/>
        </p:nvGrpSpPr>
        <p:grpSpPr bwMode="auto">
          <a:xfrm flipH="1">
            <a:off x="633413" y="5095875"/>
            <a:ext cx="7888287" cy="1182688"/>
            <a:chOff x="263385" y="1120049"/>
            <a:chExt cx="8760615" cy="1373200"/>
          </a:xfrm>
        </p:grpSpPr>
        <p:sp>
          <p:nvSpPr>
            <p:cNvPr id="50" name="Oval 49"/>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1" name="Oval 50"/>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2" name="Oval 51"/>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3" name="Oval 52"/>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54" name="Straight Arrow Connector 53"/>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9" name="Oval 58"/>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0" name="Oval 59"/>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1" name="Oval 60"/>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2" name="Straight Arrow Connector 61"/>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7" name="Oval 66"/>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8" name="Straight Arrow Connector 67"/>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1" name="Oval 70"/>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2" name="Straight Arrow Connector 71"/>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5" name="Oval 74"/>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6" name="Oval 75"/>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7" name="Oval 76"/>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8" name="Straight Arrow Connector 77"/>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6"/>
            <p:cNvSpPr txBox="1">
              <a:spLocks noChangeArrowheads="1"/>
            </p:cNvSpPr>
            <p:nvPr/>
          </p:nvSpPr>
          <p:spPr bwMode="auto">
            <a:xfrm>
              <a:off x="1520044" y="1120049"/>
              <a:ext cx="1447570"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latin typeface="Comic Sans MS" charset="0"/>
                  <a:cs typeface="Comic Sans MS" charset="0"/>
                </a:rPr>
                <a:t>protons</a:t>
              </a:r>
            </a:p>
          </p:txBody>
        </p:sp>
        <p:sp>
          <p:nvSpPr>
            <p:cNvPr id="83" name="TextBox 237"/>
            <p:cNvSpPr txBox="1">
              <a:spLocks noChangeArrowheads="1"/>
            </p:cNvSpPr>
            <p:nvPr/>
          </p:nvSpPr>
          <p:spPr bwMode="auto">
            <a:xfrm>
              <a:off x="5792557" y="1312459"/>
              <a:ext cx="1750441"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3366FF"/>
                  </a:solidFill>
                  <a:latin typeface="Comic Sans MS" charset="0"/>
                  <a:cs typeface="Comic Sans MS" charset="0"/>
                </a:rPr>
                <a:t>electrons</a:t>
              </a:r>
            </a:p>
          </p:txBody>
        </p:sp>
        <p:sp>
          <p:nvSpPr>
            <p:cNvPr id="84" name="Oval 83"/>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5" name="Oval 84"/>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6" name="Oval 85"/>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7" name="Oval 86"/>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8" name="Straight Arrow Connector 87"/>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1" name="Oval 90"/>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2" name="Oval 91"/>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3" name="Oval 92"/>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4" name="Straight Arrow Connector 93"/>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02000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3290364" y="439925"/>
            <a:ext cx="4764160" cy="1477328"/>
            <a:chOff x="5873080" y="5954183"/>
            <a:chExt cx="4764160" cy="1477328"/>
          </a:xfrm>
        </p:grpSpPr>
        <p:sp>
          <p:nvSpPr>
            <p:cNvPr id="27" name="TextBox 26"/>
            <p:cNvSpPr txBox="1"/>
            <p:nvPr/>
          </p:nvSpPr>
          <p:spPr>
            <a:xfrm>
              <a:off x="6293871" y="5954183"/>
              <a:ext cx="4343369" cy="1477328"/>
            </a:xfrm>
            <a:prstGeom prst="rect">
              <a:avLst/>
            </a:prstGeom>
            <a:noFill/>
          </p:spPr>
          <p:txBody>
            <a:bodyPr wrap="none" rtlCol="0">
              <a:spAutoFit/>
            </a:bodyPr>
            <a:lstStyle/>
            <a:p>
              <a:r>
                <a:rPr lang="en-US" dirty="0" smtClean="0">
                  <a:solidFill>
                    <a:srgbClr val="0000FF"/>
                  </a:solidFill>
                  <a:latin typeface="Comic Sans MS"/>
                  <a:cs typeface="Comic Sans MS"/>
                </a:rPr>
                <a:t>DVCS</a:t>
              </a:r>
              <a:r>
                <a:rPr lang="en-US" b="1" dirty="0" smtClean="0">
                  <a:solidFill>
                    <a:srgbClr val="0000FF"/>
                  </a:solidFill>
                  <a:latin typeface="Comic Sans MS"/>
                  <a:cs typeface="Comic Sans MS"/>
                </a:rPr>
                <a:t>:</a:t>
              </a:r>
              <a:r>
                <a:rPr lang="en-US" b="1" dirty="0" smtClean="0">
                  <a:latin typeface="Comic Sans MS"/>
                  <a:cs typeface="Comic Sans MS"/>
                </a:rPr>
                <a:t> Golden channel</a:t>
              </a:r>
            </a:p>
            <a:p>
              <a:r>
                <a:rPr lang="en-US" dirty="0">
                  <a:latin typeface="Comic Sans MS"/>
                  <a:cs typeface="Comic Sans MS"/>
                </a:rPr>
                <a:t> </a:t>
              </a:r>
              <a:r>
                <a:rPr lang="en-US" dirty="0" smtClean="0">
                  <a:latin typeface="Comic Sans MS"/>
                  <a:cs typeface="Comic Sans MS"/>
                </a:rPr>
                <a:t>       theoretically clean </a:t>
              </a:r>
            </a:p>
            <a:p>
              <a:r>
                <a:rPr lang="en-US" b="1" dirty="0">
                  <a:latin typeface="Comic Sans MS"/>
                  <a:cs typeface="Comic Sans MS"/>
                </a:rPr>
                <a:t> </a:t>
              </a:r>
              <a:r>
                <a:rPr lang="en-US" b="1" dirty="0" smtClean="0">
                  <a:latin typeface="Comic Sans MS"/>
                  <a:cs typeface="Comic Sans MS"/>
                </a:rPr>
                <a:t>       wide range of observables </a:t>
              </a:r>
            </a:p>
            <a:p>
              <a:r>
                <a:rPr lang="en-US" dirty="0">
                  <a:latin typeface="Comic Sans MS"/>
                  <a:cs typeface="Comic Sans MS"/>
                </a:rPr>
                <a:t> </a:t>
              </a:r>
              <a:r>
                <a:rPr lang="en-US" dirty="0" smtClean="0">
                  <a:latin typeface="Comic Sans MS"/>
                  <a:cs typeface="Comic Sans MS"/>
                </a:rPr>
                <a:t>       </a:t>
              </a:r>
              <a:r>
                <a:rPr lang="en-US" b="1" dirty="0" smtClean="0">
                  <a:latin typeface="Comic Sans MS"/>
                  <a:cs typeface="Comic Sans MS"/>
                </a:rPr>
                <a:t>(</a:t>
              </a:r>
              <a:r>
                <a:rPr lang="en-US" b="1" dirty="0" smtClean="0">
                  <a:latin typeface="Symbol" charset="2"/>
                  <a:cs typeface="Symbol" charset="2"/>
                </a:rPr>
                <a:t>s</a:t>
              </a:r>
              <a:r>
                <a:rPr lang="en-US" b="1" dirty="0" smtClean="0">
                  <a:latin typeface="Comic Sans MS"/>
                  <a:cs typeface="Comic Sans MS"/>
                </a:rPr>
                <a:t>, A</a:t>
              </a:r>
              <a:r>
                <a:rPr lang="en-US" b="1" baseline="-25000" dirty="0" smtClean="0">
                  <a:latin typeface="Comic Sans MS"/>
                  <a:cs typeface="Comic Sans MS"/>
                </a:rPr>
                <a:t>UT</a:t>
              </a:r>
              <a:r>
                <a:rPr lang="en-US" b="1" dirty="0" smtClean="0">
                  <a:latin typeface="Comic Sans MS"/>
                  <a:cs typeface="Comic Sans MS"/>
                </a:rPr>
                <a:t>, A</a:t>
              </a:r>
              <a:r>
                <a:rPr lang="en-US" b="1" baseline="-25000" dirty="0" smtClean="0">
                  <a:latin typeface="Comic Sans MS"/>
                  <a:cs typeface="Comic Sans MS"/>
                </a:rPr>
                <a:t>LU</a:t>
              </a:r>
              <a:r>
                <a:rPr lang="en-US" b="1" dirty="0" smtClean="0">
                  <a:latin typeface="Comic Sans MS"/>
                  <a:cs typeface="Comic Sans MS"/>
                </a:rPr>
                <a:t>, A</a:t>
              </a:r>
              <a:r>
                <a:rPr lang="en-US" b="1" baseline="-25000" dirty="0" smtClean="0">
                  <a:latin typeface="Comic Sans MS"/>
                  <a:cs typeface="Comic Sans MS"/>
                </a:rPr>
                <a:t>UL</a:t>
              </a:r>
              <a:r>
                <a:rPr lang="en-US" b="1" dirty="0" smtClean="0">
                  <a:latin typeface="Comic Sans MS"/>
                  <a:cs typeface="Comic Sans MS"/>
                </a:rPr>
                <a:t>, A</a:t>
              </a:r>
              <a:r>
                <a:rPr lang="en-US" b="1" baseline="-25000" dirty="0" smtClean="0">
                  <a:latin typeface="Comic Sans MS"/>
                  <a:cs typeface="Comic Sans MS"/>
                </a:rPr>
                <a:t>C</a:t>
              </a:r>
              <a:r>
                <a:rPr lang="en-US" dirty="0" smtClean="0">
                  <a:latin typeface="Comic Sans MS"/>
                  <a:cs typeface="Comic Sans MS"/>
                </a:rPr>
                <a:t>)</a:t>
              </a:r>
            </a:p>
            <a:p>
              <a:r>
                <a:rPr lang="en-US" b="1" dirty="0">
                  <a:latin typeface="Comic Sans MS"/>
                  <a:cs typeface="Comic Sans MS"/>
                </a:rPr>
                <a:t> </a:t>
              </a:r>
              <a:r>
                <a:rPr lang="en-US" b="1" dirty="0" smtClean="0">
                  <a:latin typeface="Comic Sans MS"/>
                  <a:cs typeface="Comic Sans MS"/>
                </a:rPr>
                <a:t>       to disentangle </a:t>
              </a:r>
              <a:r>
                <a:rPr lang="en-US" dirty="0" smtClean="0">
                  <a:latin typeface="Comic Sans MS"/>
                  <a:cs typeface="Comic Sans MS"/>
                </a:rPr>
                <a:t>different GPDs</a:t>
              </a:r>
            </a:p>
          </p:txBody>
        </p:sp>
        <p:graphicFrame>
          <p:nvGraphicFramePr>
            <p:cNvPr id="23" name="Object 22"/>
            <p:cNvGraphicFramePr>
              <a:graphicFrameLocks noChangeAspect="1"/>
            </p:cNvGraphicFramePr>
            <p:nvPr>
              <p:extLst>
                <p:ext uri="{D42A27DB-BD31-4B8C-83A1-F6EECF244321}">
                  <p14:modId xmlns:p14="http://schemas.microsoft.com/office/powerpoint/2010/main" val="339614191"/>
                </p:ext>
              </p:extLst>
            </p:nvPr>
          </p:nvGraphicFramePr>
          <p:xfrm>
            <a:off x="5873080" y="6306766"/>
            <a:ext cx="215900" cy="215900"/>
          </p:xfrm>
          <a:graphic>
            <a:graphicData uri="http://schemas.openxmlformats.org/presentationml/2006/ole">
              <mc:AlternateContent xmlns:mc="http://schemas.openxmlformats.org/markup-compatibility/2006">
                <mc:Choice xmlns:v="urn:schemas-microsoft-com:vml" Requires="v">
                  <p:oleObj spid="_x0000_s40003" name="Equation" r:id="rId3" imgW="215900" imgH="215900" progId="Equation.DSMT4">
                    <p:embed/>
                  </p:oleObj>
                </mc:Choice>
                <mc:Fallback>
                  <p:oleObj name="Equation" r:id="rId3" imgW="215900" imgH="2159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080" y="6306766"/>
                          <a:ext cx="2159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Title 16"/>
          <p:cNvSpPr>
            <a:spLocks noGrp="1"/>
          </p:cNvSpPr>
          <p:nvPr>
            <p:ph type="title"/>
          </p:nvPr>
        </p:nvSpPr>
        <p:spPr/>
        <p:txBody>
          <a:bodyPr/>
          <a:lstStyle/>
          <a:p>
            <a:r>
              <a:rPr lang="en-US" dirty="0" smtClean="0"/>
              <a:t>DVCS at </a:t>
            </a:r>
            <a:r>
              <a:rPr lang="en-US" cap="none" dirty="0" err="1" smtClean="0"/>
              <a:t>e</a:t>
            </a:r>
            <a:r>
              <a:rPr lang="en-US" dirty="0" err="1" smtClean="0"/>
              <a:t>RHIC</a:t>
            </a:r>
            <a:endParaRPr lang="en-US" dirty="0"/>
          </a:p>
        </p:txBody>
      </p:sp>
      <p:sp>
        <p:nvSpPr>
          <p:cNvPr id="22" name="Footer Placeholder 21"/>
          <p:cNvSpPr>
            <a:spLocks noGrp="1"/>
          </p:cNvSpPr>
          <p:nvPr>
            <p:ph type="ftr" sz="quarter" idx="11"/>
          </p:nvPr>
        </p:nvSpPr>
        <p:spPr/>
        <p:txBody>
          <a:bodyPr/>
          <a:lstStyle/>
          <a:p>
            <a:pPr>
              <a:defRPr/>
            </a:pPr>
            <a:r>
              <a:rPr lang="cs-CZ" smtClean="0"/>
              <a:t>Shanghai  July 2012</a:t>
            </a:r>
            <a:endParaRPr lang="en-GB"/>
          </a:p>
        </p:txBody>
      </p:sp>
      <p:sp>
        <p:nvSpPr>
          <p:cNvPr id="21" name="Slide Number Placeholder 20"/>
          <p:cNvSpPr>
            <a:spLocks noGrp="1"/>
          </p:cNvSpPr>
          <p:nvPr>
            <p:ph type="sldNum" sz="quarter" idx="12"/>
          </p:nvPr>
        </p:nvSpPr>
        <p:spPr/>
        <p:txBody>
          <a:bodyPr/>
          <a:lstStyle/>
          <a:p>
            <a:pPr>
              <a:defRPr/>
            </a:pPr>
            <a:fld id="{0F51DF0F-645F-AF4A-9BBB-E3E763818CCA}" type="slidenum">
              <a:rPr lang="en-GB" smtClean="0"/>
              <a:pPr>
                <a:defRPr/>
              </a:pPr>
              <a:t>20</a:t>
            </a:fld>
            <a:endParaRPr lang="en-GB"/>
          </a:p>
        </p:txBody>
      </p:sp>
      <p:grpSp>
        <p:nvGrpSpPr>
          <p:cNvPr id="81" name="Group 80"/>
          <p:cNvGrpSpPr/>
          <p:nvPr/>
        </p:nvGrpSpPr>
        <p:grpSpPr>
          <a:xfrm>
            <a:off x="0" y="52916"/>
            <a:ext cx="3640662" cy="1661587"/>
            <a:chOff x="4775200" y="609052"/>
            <a:chExt cx="4343097" cy="2332152"/>
          </a:xfrm>
        </p:grpSpPr>
        <p:grpSp>
          <p:nvGrpSpPr>
            <p:cNvPr id="24" name="Group 23"/>
            <p:cNvGrpSpPr/>
            <p:nvPr/>
          </p:nvGrpSpPr>
          <p:grpSpPr>
            <a:xfrm>
              <a:off x="4775200" y="609052"/>
              <a:ext cx="4343097" cy="2100616"/>
              <a:chOff x="158750" y="982320"/>
              <a:chExt cx="4343097" cy="2100616"/>
            </a:xfrm>
          </p:grpSpPr>
          <p:grpSp>
            <p:nvGrpSpPr>
              <p:cNvPr id="30" name="Group 159"/>
              <p:cNvGrpSpPr>
                <a:grpSpLocks noChangeAspect="1"/>
              </p:cNvGrpSpPr>
              <p:nvPr/>
            </p:nvGrpSpPr>
            <p:grpSpPr bwMode="auto">
              <a:xfrm rot="-2865258">
                <a:off x="1467654" y="1456538"/>
                <a:ext cx="128587" cy="546105"/>
                <a:chOff x="1324" y="1002"/>
                <a:chExt cx="146" cy="462"/>
              </a:xfrm>
            </p:grpSpPr>
            <p:sp>
              <p:nvSpPr>
                <p:cNvPr id="72"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1"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2"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3"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5"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6"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344"/>
              <p:cNvGrpSpPr>
                <a:grpSpLocks/>
              </p:cNvGrpSpPr>
              <p:nvPr/>
            </p:nvGrpSpPr>
            <p:grpSpPr bwMode="auto">
              <a:xfrm>
                <a:off x="385763" y="1125541"/>
                <a:ext cx="3825887" cy="1957395"/>
                <a:chOff x="243" y="709"/>
                <a:chExt cx="2410" cy="1233"/>
              </a:xfrm>
            </p:grpSpPr>
            <p:sp>
              <p:nvSpPr>
                <p:cNvPr id="43"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4" name="Group 184"/>
                <p:cNvGrpSpPr>
                  <a:grpSpLocks/>
                </p:cNvGrpSpPr>
                <p:nvPr/>
              </p:nvGrpSpPr>
              <p:grpSpPr bwMode="auto">
                <a:xfrm>
                  <a:off x="243" y="757"/>
                  <a:ext cx="2410" cy="1185"/>
                  <a:chOff x="100" y="699"/>
                  <a:chExt cx="2410" cy="1185"/>
                </a:xfrm>
              </p:grpSpPr>
              <p:sp>
                <p:nvSpPr>
                  <p:cNvPr id="54"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5"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6"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7" name="Group 188"/>
                  <p:cNvGrpSpPr>
                    <a:grpSpLocks/>
                  </p:cNvGrpSpPr>
                  <p:nvPr/>
                </p:nvGrpSpPr>
                <p:grpSpPr bwMode="auto">
                  <a:xfrm>
                    <a:off x="158" y="1253"/>
                    <a:ext cx="2352" cy="631"/>
                    <a:chOff x="158" y="1253"/>
                    <a:chExt cx="2352" cy="631"/>
                  </a:xfrm>
                </p:grpSpPr>
                <p:sp>
                  <p:nvSpPr>
                    <p:cNvPr id="58"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59"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0"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2" name="Group 193"/>
                    <p:cNvGrpSpPr>
                      <a:grpSpLocks/>
                    </p:cNvGrpSpPr>
                    <p:nvPr/>
                  </p:nvGrpSpPr>
                  <p:grpSpPr bwMode="auto">
                    <a:xfrm>
                      <a:off x="158" y="1417"/>
                      <a:ext cx="1928" cy="467"/>
                      <a:chOff x="158" y="1417"/>
                      <a:chExt cx="1928" cy="467"/>
                    </a:xfrm>
                  </p:grpSpPr>
                  <p:grpSp>
                    <p:nvGrpSpPr>
                      <p:cNvPr id="63" name="Group 194"/>
                      <p:cNvGrpSpPr>
                        <a:grpSpLocks/>
                      </p:cNvGrpSpPr>
                      <p:nvPr/>
                    </p:nvGrpSpPr>
                    <p:grpSpPr bwMode="auto">
                      <a:xfrm>
                        <a:off x="158" y="1424"/>
                        <a:ext cx="1928" cy="460"/>
                        <a:chOff x="240" y="670"/>
                        <a:chExt cx="1928" cy="460"/>
                      </a:xfrm>
                    </p:grpSpPr>
                    <p:grpSp>
                      <p:nvGrpSpPr>
                        <p:cNvPr id="65" name="Group 195"/>
                        <p:cNvGrpSpPr>
                          <a:grpSpLocks/>
                        </p:cNvGrpSpPr>
                        <p:nvPr/>
                      </p:nvGrpSpPr>
                      <p:grpSpPr bwMode="auto">
                        <a:xfrm>
                          <a:off x="241" y="670"/>
                          <a:ext cx="1927" cy="460"/>
                          <a:chOff x="241" y="670"/>
                          <a:chExt cx="1927" cy="460"/>
                        </a:xfrm>
                      </p:grpSpPr>
                      <p:grpSp>
                        <p:nvGrpSpPr>
                          <p:cNvPr id="67" name="Group 196"/>
                          <p:cNvGrpSpPr>
                            <a:grpSpLocks/>
                          </p:cNvGrpSpPr>
                          <p:nvPr/>
                        </p:nvGrpSpPr>
                        <p:grpSpPr bwMode="auto">
                          <a:xfrm>
                            <a:off x="632" y="670"/>
                            <a:ext cx="1536" cy="460"/>
                            <a:chOff x="632" y="670"/>
                            <a:chExt cx="1536" cy="460"/>
                          </a:xfrm>
                        </p:grpSpPr>
                        <p:sp>
                          <p:nvSpPr>
                            <p:cNvPr id="69"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0"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1"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8"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6" name="Line 201"/>
                        <p:cNvSpPr>
                          <a:spLocks noChangeShapeType="1"/>
                        </p:cNvSpPr>
                        <p:nvPr/>
                      </p:nvSpPr>
                      <p:spPr bwMode="auto">
                        <a:xfrm flipV="1">
                          <a:off x="24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4"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5" name="Group 205"/>
                <p:cNvGrpSpPr>
                  <a:grpSpLocks noChangeAspect="1"/>
                </p:cNvGrpSpPr>
                <p:nvPr/>
              </p:nvGrpSpPr>
              <p:grpSpPr bwMode="auto">
                <a:xfrm rot="2775006">
                  <a:off x="1826" y="897"/>
                  <a:ext cx="81" cy="345"/>
                  <a:chOff x="1324" y="1002"/>
                  <a:chExt cx="146" cy="462"/>
                </a:xfrm>
              </p:grpSpPr>
              <p:sp>
                <p:nvSpPr>
                  <p:cNvPr id="47"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6"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39"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0"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79"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80" name="Text Box 175"/>
            <p:cNvSpPr txBox="1">
              <a:spLocks noChangeArrowheads="1"/>
            </p:cNvSpPr>
            <p:nvPr/>
          </p:nvSpPr>
          <p:spPr bwMode="auto">
            <a:xfrm>
              <a:off x="7820390" y="2604653"/>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7" name="TextBox 86"/>
          <p:cNvSpPr txBox="1"/>
          <p:nvPr/>
        </p:nvSpPr>
        <p:spPr>
          <a:xfrm>
            <a:off x="7129900" y="2525370"/>
            <a:ext cx="1929434" cy="400110"/>
          </a:xfrm>
          <a:prstGeom prst="rect">
            <a:avLst/>
          </a:prstGeom>
          <a:noFill/>
        </p:spPr>
        <p:txBody>
          <a:bodyPr wrap="none" rtlCol="0">
            <a:spAutoFit/>
          </a:bodyPr>
          <a:lstStyle/>
          <a:p>
            <a:r>
              <a:rPr lang="en-US" sz="1000" b="1" dirty="0" smtClean="0">
                <a:latin typeface="Comic Sans MS"/>
                <a:cs typeface="Comic Sans MS"/>
              </a:rPr>
              <a:t>D. Mueller</a:t>
            </a:r>
            <a:r>
              <a:rPr lang="en-US" sz="1000" b="1" dirty="0">
                <a:latin typeface="Comic Sans MS"/>
                <a:cs typeface="Comic Sans MS"/>
              </a:rPr>
              <a:t>, K. </a:t>
            </a:r>
            <a:r>
              <a:rPr lang="en-US" sz="1000" b="1" dirty="0" err="1" smtClean="0">
                <a:latin typeface="Comic Sans MS"/>
                <a:cs typeface="Comic Sans MS"/>
              </a:rPr>
              <a:t>Kumericki</a:t>
            </a:r>
            <a:endParaRPr lang="en-US" sz="1000" b="1" dirty="0" smtClean="0">
              <a:latin typeface="Comic Sans MS"/>
              <a:cs typeface="Comic Sans MS"/>
            </a:endParaRPr>
          </a:p>
          <a:p>
            <a:r>
              <a:rPr lang="en-US" sz="1000" b="1" dirty="0" smtClean="0">
                <a:latin typeface="Comic Sans MS"/>
                <a:cs typeface="Comic Sans MS"/>
              </a:rPr>
              <a:t>S. Fazio, M. Diehl and ECA</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pic>
        <p:nvPicPr>
          <p:cNvPr id="4" name="Picture 3"/>
          <p:cNvPicPr>
            <a:picLocks noChangeAspect="1"/>
          </p:cNvPicPr>
          <p:nvPr/>
        </p:nvPicPr>
        <p:blipFill>
          <a:blip r:embed="rId5"/>
          <a:stretch>
            <a:fillRect/>
          </a:stretch>
        </p:blipFill>
        <p:spPr>
          <a:xfrm>
            <a:off x="8" y="2896446"/>
            <a:ext cx="7924800" cy="3982720"/>
          </a:xfrm>
          <a:prstGeom prst="rect">
            <a:avLst/>
          </a:prstGeom>
        </p:spPr>
      </p:pic>
      <p:pic>
        <p:nvPicPr>
          <p:cNvPr id="88" name="Picture 32"/>
          <p:cNvPicPr>
            <a:picLocks noChangeAspect="1" noChangeArrowheads="1"/>
          </p:cNvPicPr>
          <p:nvPr/>
        </p:nvPicPr>
        <p:blipFill>
          <a:blip r:embed="rId6"/>
          <a:srcRect/>
          <a:stretch>
            <a:fillRect/>
          </a:stretch>
        </p:blipFill>
        <p:spPr bwMode="auto">
          <a:xfrm>
            <a:off x="620859" y="2315932"/>
            <a:ext cx="742950" cy="536575"/>
          </a:xfrm>
          <a:prstGeom prst="rect">
            <a:avLst/>
          </a:prstGeom>
          <a:noFill/>
          <a:ln w="25400">
            <a:noFill/>
            <a:miter lim="800000"/>
            <a:headEnd/>
            <a:tailEnd/>
          </a:ln>
        </p:spPr>
      </p:pic>
      <p:pic>
        <p:nvPicPr>
          <p:cNvPr id="89" name="Picture 36"/>
          <p:cNvPicPr>
            <a:picLocks noChangeAspect="1" noChangeArrowheads="1"/>
          </p:cNvPicPr>
          <p:nvPr/>
        </p:nvPicPr>
        <p:blipFill>
          <a:blip r:embed="rId7"/>
          <a:srcRect/>
          <a:stretch>
            <a:fillRect/>
          </a:stretch>
        </p:blipFill>
        <p:spPr bwMode="auto">
          <a:xfrm>
            <a:off x="49359" y="2312343"/>
            <a:ext cx="571500" cy="565150"/>
          </a:xfrm>
          <a:prstGeom prst="rect">
            <a:avLst/>
          </a:prstGeom>
          <a:noFill/>
          <a:ln w="25400">
            <a:noFill/>
            <a:miter lim="800000"/>
            <a:headEnd/>
            <a:tailEnd/>
          </a:ln>
        </p:spPr>
      </p:pic>
      <p:sp>
        <p:nvSpPr>
          <p:cNvPr id="5" name="TextBox 4"/>
          <p:cNvSpPr txBox="1"/>
          <p:nvPr/>
        </p:nvSpPr>
        <p:spPr>
          <a:xfrm>
            <a:off x="1317788" y="2495525"/>
            <a:ext cx="3390634" cy="369332"/>
          </a:xfrm>
          <a:prstGeom prst="rect">
            <a:avLst/>
          </a:prstGeom>
          <a:noFill/>
        </p:spPr>
        <p:txBody>
          <a:bodyPr wrap="none" rtlCol="0">
            <a:spAutoFit/>
          </a:bodyPr>
          <a:lstStyle/>
          <a:p>
            <a:r>
              <a:rPr lang="en-US" b="1" dirty="0" smtClean="0">
                <a:latin typeface="Comic Sans MS"/>
                <a:cs typeface="Comic Sans MS"/>
              </a:rPr>
              <a:t>DVCS data at end of HERA</a:t>
            </a:r>
            <a:endParaRPr lang="en-US" b="1" dirty="0">
              <a:latin typeface="Comic Sans MS"/>
              <a:cs typeface="Comic Sans MS"/>
            </a:endParaRPr>
          </a:p>
        </p:txBody>
      </p:sp>
      <p:sp>
        <p:nvSpPr>
          <p:cNvPr id="6" name="Oval 5"/>
          <p:cNvSpPr/>
          <p:nvPr/>
        </p:nvSpPr>
        <p:spPr>
          <a:xfrm>
            <a:off x="6899263" y="2976366"/>
            <a:ext cx="972622"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42332" y="2875269"/>
            <a:ext cx="5268382" cy="3982731"/>
            <a:chOff x="42332" y="2875269"/>
            <a:chExt cx="5268382" cy="3982731"/>
          </a:xfrm>
        </p:grpSpPr>
        <p:grpSp>
          <p:nvGrpSpPr>
            <p:cNvPr id="86" name="Group 85"/>
            <p:cNvGrpSpPr/>
            <p:nvPr/>
          </p:nvGrpSpPr>
          <p:grpSpPr>
            <a:xfrm>
              <a:off x="42332" y="2875269"/>
              <a:ext cx="5268382" cy="3982731"/>
              <a:chOff x="2819400" y="1543712"/>
              <a:chExt cx="5268382" cy="3982731"/>
            </a:xfrm>
          </p:grpSpPr>
          <p:pic>
            <p:nvPicPr>
              <p:cNvPr id="93" name="Picture 92"/>
              <p:cNvPicPr>
                <a:picLocks noChangeAspect="1"/>
              </p:cNvPicPr>
              <p:nvPr/>
            </p:nvPicPr>
            <p:blipFill rotWithShape="1">
              <a:blip r:embed="rId5"/>
              <a:srcRect l="52831" t="-1860" r="-16426" b="1860"/>
              <a:stretch/>
            </p:blipFill>
            <p:spPr>
              <a:xfrm>
                <a:off x="3047999" y="1543712"/>
                <a:ext cx="5039783" cy="3982720"/>
              </a:xfrm>
              <a:prstGeom prst="rect">
                <a:avLst/>
              </a:prstGeom>
            </p:spPr>
          </p:pic>
          <p:pic>
            <p:nvPicPr>
              <p:cNvPr id="94" name="Picture 93"/>
              <p:cNvPicPr>
                <a:picLocks noChangeAspect="1"/>
              </p:cNvPicPr>
              <p:nvPr/>
            </p:nvPicPr>
            <p:blipFill rotWithShape="1">
              <a:blip r:embed="rId5"/>
              <a:srcRect r="95513"/>
              <a:stretch/>
            </p:blipFill>
            <p:spPr>
              <a:xfrm>
                <a:off x="2819400" y="1543723"/>
                <a:ext cx="355600" cy="3982720"/>
              </a:xfrm>
              <a:prstGeom prst="rect">
                <a:avLst/>
              </a:prstGeom>
            </p:spPr>
          </p:pic>
        </p:grpSp>
        <p:cxnSp>
          <p:nvCxnSpPr>
            <p:cNvPr id="90" name="Straight Connector 89"/>
            <p:cNvCxnSpPr/>
            <p:nvPr/>
          </p:nvCxnSpPr>
          <p:spPr bwMode="auto">
            <a:xfrm>
              <a:off x="1957917" y="3968750"/>
              <a:ext cx="0" cy="234950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sp>
          <p:nvSpPr>
            <p:cNvPr id="91" name="TextBox 90"/>
            <p:cNvSpPr txBox="1"/>
            <p:nvPr/>
          </p:nvSpPr>
          <p:spPr>
            <a:xfrm>
              <a:off x="2116667" y="3873500"/>
              <a:ext cx="935130" cy="523220"/>
            </a:xfrm>
            <a:prstGeom prst="rect">
              <a:avLst/>
            </a:prstGeom>
            <a:noFill/>
          </p:spPr>
          <p:txBody>
            <a:bodyPr wrap="none" rtlCol="0">
              <a:spAutoFit/>
            </a:bodyPr>
            <a:lstStyle/>
            <a:p>
              <a:r>
                <a:rPr lang="en-US" sz="1400" dirty="0" smtClean="0"/>
                <a:t>needs</a:t>
              </a:r>
            </a:p>
            <a:p>
              <a:r>
                <a:rPr lang="en-US" sz="1400" dirty="0" smtClean="0"/>
                <a:t>100 fb</a:t>
              </a:r>
              <a:r>
                <a:rPr lang="en-US" sz="1400" baseline="30000" dirty="0" smtClean="0"/>
                <a:t>-1</a:t>
              </a:r>
              <a:endParaRPr lang="en-US" sz="1400" baseline="30000" dirty="0"/>
            </a:p>
          </p:txBody>
        </p:sp>
        <p:sp>
          <p:nvSpPr>
            <p:cNvPr id="92" name="TextBox 91"/>
            <p:cNvSpPr txBox="1"/>
            <p:nvPr/>
          </p:nvSpPr>
          <p:spPr>
            <a:xfrm>
              <a:off x="660400" y="5517949"/>
              <a:ext cx="1354545" cy="738664"/>
            </a:xfrm>
            <a:prstGeom prst="rect">
              <a:avLst/>
            </a:prstGeom>
            <a:noFill/>
          </p:spPr>
          <p:txBody>
            <a:bodyPr wrap="none" rtlCol="0">
              <a:spAutoFit/>
            </a:bodyPr>
            <a:lstStyle/>
            <a:p>
              <a:r>
                <a:rPr lang="en-US" sz="1400" dirty="0" smtClean="0"/>
                <a:t>needs</a:t>
              </a:r>
            </a:p>
            <a:p>
              <a:r>
                <a:rPr lang="en-US" sz="1400" dirty="0" smtClean="0"/>
                <a:t>10 fb</a:t>
              </a:r>
              <a:r>
                <a:rPr lang="en-US" sz="1400" baseline="30000" dirty="0" smtClean="0"/>
                <a:t>-1</a:t>
              </a:r>
            </a:p>
            <a:p>
              <a:r>
                <a:rPr lang="en-US" sz="1400" dirty="0" smtClean="0"/>
                <a:t>+ Roman Pots</a:t>
              </a:r>
              <a:endParaRPr lang="en-US" sz="1400" dirty="0"/>
            </a:p>
          </p:txBody>
        </p:sp>
      </p:grpSp>
      <p:grpSp>
        <p:nvGrpSpPr>
          <p:cNvPr id="15" name="Group 14"/>
          <p:cNvGrpSpPr/>
          <p:nvPr/>
        </p:nvGrpSpPr>
        <p:grpSpPr>
          <a:xfrm>
            <a:off x="5258524" y="3489325"/>
            <a:ext cx="3761984" cy="2660650"/>
            <a:chOff x="5142108" y="3394075"/>
            <a:chExt cx="3761984" cy="2660650"/>
          </a:xfrm>
        </p:grpSpPr>
        <p:pic>
          <p:nvPicPr>
            <p:cNvPr id="95" name="Picture 1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42108" y="3394075"/>
              <a:ext cx="3761984"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extBox 11"/>
            <p:cNvSpPr txBox="1"/>
            <p:nvPr/>
          </p:nvSpPr>
          <p:spPr>
            <a:xfrm>
              <a:off x="7778750" y="5090583"/>
              <a:ext cx="856024" cy="338554"/>
            </a:xfrm>
            <a:prstGeom prst="rect">
              <a:avLst/>
            </a:prstGeom>
            <a:noFill/>
          </p:spPr>
          <p:txBody>
            <a:bodyPr wrap="none" rtlCol="0">
              <a:spAutoFit/>
            </a:bodyPr>
            <a:lstStyle/>
            <a:p>
              <a:r>
                <a:rPr lang="en-US" sz="1600" dirty="0" smtClean="0"/>
                <a:t>small t</a:t>
              </a:r>
              <a:endParaRPr lang="en-US" sz="1600" dirty="0"/>
            </a:p>
          </p:txBody>
        </p:sp>
        <p:sp>
          <p:nvSpPr>
            <p:cNvPr id="96" name="TextBox 95"/>
            <p:cNvSpPr txBox="1"/>
            <p:nvPr/>
          </p:nvSpPr>
          <p:spPr>
            <a:xfrm>
              <a:off x="5877984" y="4660900"/>
              <a:ext cx="862736" cy="338554"/>
            </a:xfrm>
            <a:prstGeom prst="rect">
              <a:avLst/>
            </a:prstGeom>
            <a:noFill/>
          </p:spPr>
          <p:txBody>
            <a:bodyPr wrap="none" rtlCol="0">
              <a:spAutoFit/>
            </a:bodyPr>
            <a:lstStyle/>
            <a:p>
              <a:r>
                <a:rPr lang="en-US" sz="1600" dirty="0" smtClean="0"/>
                <a:t>large t</a:t>
              </a:r>
              <a:endParaRPr lang="en-US" sz="1600" dirty="0"/>
            </a:p>
          </p:txBody>
        </p:sp>
      </p:grpSp>
      <p:grpSp>
        <p:nvGrpSpPr>
          <p:cNvPr id="14" name="Group 13"/>
          <p:cNvGrpSpPr/>
          <p:nvPr/>
        </p:nvGrpSpPr>
        <p:grpSpPr>
          <a:xfrm>
            <a:off x="3968941" y="4318714"/>
            <a:ext cx="1252690" cy="729533"/>
            <a:chOff x="6324599" y="2032718"/>
            <a:chExt cx="1252690" cy="729533"/>
          </a:xfrm>
        </p:grpSpPr>
        <p:sp>
          <p:nvSpPr>
            <p:cNvPr id="26"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97" name="TextBox 96"/>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spTree>
    <p:extLst>
      <p:ext uri="{BB962C8B-B14F-4D97-AF65-F5344CB8AC3E}">
        <p14:creationId xmlns:p14="http://schemas.microsoft.com/office/powerpoint/2010/main" val="96124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barn(inVertical)">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55"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0"/>
          </p:nvPr>
        </p:nvSpPr>
        <p:spPr/>
        <p:txBody>
          <a:bodyPr/>
          <a:lstStyle/>
          <a:p>
            <a:pPr>
              <a:defRPr/>
            </a:pPr>
            <a:fld id="{923D48B6-8AC7-8945-BB55-8AB3E424BF2E}" type="slidenum">
              <a:rPr lang="it-IT"/>
              <a:pPr>
                <a:defRPr/>
              </a:pPr>
              <a:t>21</a:t>
            </a:fld>
            <a:endParaRPr lang="it-IT"/>
          </a:p>
        </p:txBody>
      </p:sp>
      <p:sp>
        <p:nvSpPr>
          <p:cNvPr id="24" name="Footer Placeholder 3"/>
          <p:cNvSpPr>
            <a:spLocks noGrp="1"/>
          </p:cNvSpPr>
          <p:nvPr>
            <p:ph type="ftr" sz="quarter" idx="11"/>
          </p:nvPr>
        </p:nvSpPr>
        <p:spPr/>
        <p:txBody>
          <a:bodyPr/>
          <a:lstStyle/>
          <a:p>
            <a:pPr>
              <a:defRPr/>
            </a:pPr>
            <a:r>
              <a:rPr lang="cs-CZ" smtClean="0"/>
              <a:t>Shanghai  July 2012</a:t>
            </a:r>
            <a:endParaRPr lang="it-IT"/>
          </a:p>
        </p:txBody>
      </p:sp>
      <p:sp>
        <p:nvSpPr>
          <p:cNvPr id="724994" name="Rectangle 2"/>
          <p:cNvSpPr>
            <a:spLocks noChangeArrowheads="1"/>
          </p:cNvSpPr>
          <p:nvPr/>
        </p:nvSpPr>
        <p:spPr bwMode="auto">
          <a:xfrm>
            <a:off x="2124075" y="5876925"/>
            <a:ext cx="914400" cy="914400"/>
          </a:xfrm>
          <a:prstGeom prst="rect">
            <a:avLst/>
          </a:prstGeom>
          <a:noFill/>
          <a:ln w="9525">
            <a:noFill/>
            <a:miter lim="800000"/>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24995" name="AutoShape 3"/>
          <p:cNvSpPr>
            <a:spLocks noChangeArrowheads="1"/>
          </p:cNvSpPr>
          <p:nvPr/>
        </p:nvSpPr>
        <p:spPr bwMode="auto">
          <a:xfrm>
            <a:off x="2411413" y="5229225"/>
            <a:ext cx="1439862" cy="431800"/>
          </a:xfrm>
          <a:prstGeom prst="roundRect">
            <a:avLst>
              <a:gd name="adj" fmla="val 16667"/>
            </a:avLst>
          </a:prstGeom>
          <a:noFill/>
          <a:ln w="9525">
            <a:no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3738" name="Text Box 5"/>
          <p:cNvSpPr txBox="1">
            <a:spLocks noChangeArrowheads="1"/>
          </p:cNvSpPr>
          <p:nvPr/>
        </p:nvSpPr>
        <p:spPr bwMode="auto">
          <a:xfrm>
            <a:off x="592138" y="2051050"/>
            <a:ext cx="184150" cy="396875"/>
          </a:xfrm>
          <a:prstGeom prst="rect">
            <a:avLst/>
          </a:prstGeom>
          <a:noFill/>
          <a:ln w="9525">
            <a:noFill/>
            <a:miter lim="800000"/>
            <a:headEnd/>
            <a:tailEnd/>
          </a:ln>
        </p:spPr>
        <p:txBody>
          <a:bodyPr wrap="none">
            <a:prstTxWarp prst="textNoShape">
              <a:avLst/>
            </a:prstTxWarp>
            <a:spAutoFit/>
          </a:bodyPr>
          <a:lstStyle/>
          <a:p>
            <a:endParaRPr lang="en-US" b="0">
              <a:solidFill>
                <a:schemeClr val="accent2"/>
              </a:solidFill>
              <a:latin typeface="Tahoma" pitchFamily="-65" charset="0"/>
              <a:sym typeface="Wingdings" pitchFamily="-65" charset="2"/>
            </a:endParaRPr>
          </a:p>
        </p:txBody>
      </p:sp>
      <p:sp>
        <p:nvSpPr>
          <p:cNvPr id="73739" name="Text Box 6"/>
          <p:cNvSpPr txBox="1">
            <a:spLocks noChangeArrowheads="1"/>
          </p:cNvSpPr>
          <p:nvPr/>
        </p:nvSpPr>
        <p:spPr bwMode="auto">
          <a:xfrm>
            <a:off x="213586" y="748090"/>
            <a:ext cx="3820978" cy="74892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2000" b="1" dirty="0">
                <a:latin typeface="Comic Sans MS"/>
                <a:cs typeface="Comic Sans MS"/>
                <a:sym typeface="Wingdings" pitchFamily="-65" charset="2"/>
              </a:rPr>
              <a:t>observables sensitive to E:</a:t>
            </a:r>
          </a:p>
          <a:p>
            <a:pPr>
              <a:lnSpc>
                <a:spcPct val="120000"/>
              </a:lnSpc>
            </a:pPr>
            <a:r>
              <a:rPr lang="en-US" sz="1600" b="1" dirty="0">
                <a:latin typeface="Comic Sans MS"/>
                <a:cs typeface="Comic Sans MS"/>
                <a:sym typeface="Wingdings" pitchFamily="-65" charset="2"/>
              </a:rPr>
              <a:t>(</a:t>
            </a:r>
            <a:r>
              <a:rPr lang="en-US" sz="1600" b="1" dirty="0" err="1">
                <a:latin typeface="Comic Sans MS"/>
                <a:cs typeface="Comic Sans MS"/>
                <a:sym typeface="Wingdings" pitchFamily="-65" charset="2"/>
              </a:rPr>
              <a:t>J</a:t>
            </a:r>
            <a:r>
              <a:rPr lang="en-US" sz="1600" b="1" baseline="-25000" dirty="0" err="1">
                <a:latin typeface="Comic Sans MS"/>
                <a:cs typeface="Comic Sans MS"/>
                <a:sym typeface="Wingdings" pitchFamily="-65" charset="2"/>
              </a:rPr>
              <a:t>q</a:t>
            </a:r>
            <a:r>
              <a:rPr lang="en-US" sz="1600" b="1" dirty="0">
                <a:latin typeface="Comic Sans MS"/>
                <a:cs typeface="Comic Sans MS"/>
                <a:sym typeface="Wingdings" pitchFamily="-65" charset="2"/>
              </a:rPr>
              <a:t> input parameter in </a:t>
            </a:r>
            <a:r>
              <a:rPr lang="en-US" sz="1600" b="1" dirty="0" err="1">
                <a:latin typeface="Comic Sans MS"/>
                <a:cs typeface="Comic Sans MS"/>
                <a:sym typeface="Wingdings" pitchFamily="-65" charset="2"/>
              </a:rPr>
              <a:t>ansatz</a:t>
            </a:r>
            <a:r>
              <a:rPr lang="en-US" sz="1600" b="1" dirty="0">
                <a:latin typeface="Comic Sans MS"/>
                <a:cs typeface="Comic Sans MS"/>
                <a:sym typeface="Wingdings" pitchFamily="-65" charset="2"/>
              </a:rPr>
              <a:t> for E)</a:t>
            </a:r>
            <a:endParaRPr lang="it-IT" sz="2000" b="1" dirty="0">
              <a:latin typeface="Comic Sans MS"/>
              <a:cs typeface="Comic Sans MS"/>
              <a:sym typeface="Wingdings" pitchFamily="-65" charset="2"/>
            </a:endParaRPr>
          </a:p>
        </p:txBody>
      </p:sp>
      <p:sp>
        <p:nvSpPr>
          <p:cNvPr id="724999" name="Text Box 7"/>
          <p:cNvSpPr txBox="1">
            <a:spLocks noChangeArrowheads="1"/>
          </p:cNvSpPr>
          <p:nvPr/>
        </p:nvSpPr>
        <p:spPr bwMode="auto">
          <a:xfrm>
            <a:off x="4928256" y="748090"/>
            <a:ext cx="2864887" cy="798680"/>
          </a:xfrm>
          <a:prstGeom prst="rect">
            <a:avLst/>
          </a:prstGeom>
          <a:noFill/>
          <a:ln w="9525">
            <a:noFill/>
            <a:miter lim="800000"/>
            <a:headEnd/>
            <a:tailEnd/>
          </a:ln>
          <a:effectLst/>
        </p:spPr>
        <p:txBody>
          <a:bodyPr wrap="none">
            <a:prstTxWarp prst="textNoShape">
              <a:avLst/>
            </a:prstTxWarp>
            <a:spAutoFit/>
          </a:bodyPr>
          <a:lstStyle/>
          <a:p>
            <a:pPr>
              <a:lnSpc>
                <a:spcPct val="130000"/>
              </a:lnSpc>
              <a:buClr>
                <a:srgbClr val="0000FF"/>
              </a:buClr>
              <a:buFont typeface="Wingdings" charset="2"/>
              <a:buChar char="q"/>
              <a:defRPr/>
            </a:pPr>
            <a:r>
              <a:rPr lang="en-US" dirty="0">
                <a:solidFill>
                  <a:schemeClr val="tx1"/>
                </a:solidFill>
                <a:effectLst>
                  <a:outerShdw blurRad="38100" dist="38100" dir="2700000" algn="tl">
                    <a:srgbClr val="DDDDDD"/>
                  </a:outerShdw>
                </a:effectLst>
                <a:latin typeface="Comic Sans MS" charset="0"/>
                <a:sym typeface="Wingdings" charset="2"/>
              </a:rPr>
              <a:t> </a:t>
            </a:r>
            <a:r>
              <a:rPr lang="en-US" b="1" dirty="0">
                <a:solidFill>
                  <a:schemeClr val="tx1"/>
                </a:solidFill>
                <a:effectLst>
                  <a:outerShdw blurRad="38100" dist="38100" dir="2700000" algn="tl">
                    <a:srgbClr val="DDDDDD"/>
                  </a:outerShdw>
                </a:effectLst>
                <a:latin typeface="Comic Sans MS" charset="0"/>
                <a:sym typeface="Wingdings" charset="2"/>
              </a:rPr>
              <a:t>DVCS A</a:t>
            </a:r>
            <a:r>
              <a:rPr lang="en-US" b="1" baseline="-25000" dirty="0">
                <a:solidFill>
                  <a:schemeClr val="tx1"/>
                </a:solidFill>
                <a:effectLst>
                  <a:outerShdw blurRad="38100" dist="38100" dir="2700000" algn="tl">
                    <a:srgbClr val="DDDDDD"/>
                  </a:outerShdw>
                </a:effectLst>
                <a:latin typeface="Comic Sans MS" charset="0"/>
                <a:sym typeface="Wingdings" charset="2"/>
              </a:rPr>
              <a:t>UT  </a:t>
            </a:r>
            <a:r>
              <a:rPr lang="en-US" b="1" dirty="0">
                <a:solidFill>
                  <a:schemeClr val="tx1"/>
                </a:solidFill>
                <a:effectLst>
                  <a:outerShdw blurRad="38100" dist="38100" dir="2700000" algn="tl">
                    <a:srgbClr val="DDDDDD"/>
                  </a:outerShdw>
                </a:effectLst>
                <a:latin typeface="Comic Sans MS" charset="0"/>
                <a:sym typeface="Wingdings" charset="2"/>
              </a:rPr>
              <a:t>: HERMES</a:t>
            </a:r>
          </a:p>
          <a:p>
            <a:pPr>
              <a:lnSpc>
                <a:spcPct val="130000"/>
              </a:lnSpc>
              <a:buClr>
                <a:srgbClr val="0000FF"/>
              </a:buClr>
              <a:buFont typeface="Wingdings" charset="2"/>
              <a:buChar char="q"/>
              <a:defRPr/>
            </a:pPr>
            <a:r>
              <a:rPr lang="en-US" b="1" dirty="0">
                <a:solidFill>
                  <a:schemeClr val="tx1"/>
                </a:solidFill>
                <a:effectLst>
                  <a:outerShdw blurRad="38100" dist="38100" dir="2700000" algn="tl">
                    <a:srgbClr val="DDDDDD"/>
                  </a:outerShdw>
                </a:effectLst>
                <a:latin typeface="Comic Sans MS" charset="0"/>
                <a:sym typeface="Wingdings" charset="2"/>
              </a:rPr>
              <a:t> </a:t>
            </a:r>
            <a:r>
              <a:rPr lang="en-US" b="1" dirty="0" err="1">
                <a:solidFill>
                  <a:schemeClr val="tx1"/>
                </a:solidFill>
                <a:effectLst>
                  <a:outerShdw blurRad="38100" dist="38100" dir="2700000" algn="tl">
                    <a:srgbClr val="DDDDDD"/>
                  </a:outerShdw>
                </a:effectLst>
                <a:latin typeface="Comic Sans MS" charset="0"/>
                <a:sym typeface="Wingdings" charset="2"/>
              </a:rPr>
              <a:t>nDVCS</a:t>
            </a:r>
            <a:r>
              <a:rPr lang="en-US" b="1" dirty="0">
                <a:solidFill>
                  <a:schemeClr val="tx1"/>
                </a:solidFill>
                <a:effectLst>
                  <a:outerShdw blurRad="38100" dist="38100" dir="2700000" algn="tl">
                    <a:srgbClr val="DDDDDD"/>
                  </a:outerShdw>
                </a:effectLst>
                <a:latin typeface="Comic Sans MS" charset="0"/>
                <a:sym typeface="Wingdings" charset="2"/>
              </a:rPr>
              <a:t> A</a:t>
            </a:r>
            <a:r>
              <a:rPr lang="en-US" b="1" baseline="-25000" dirty="0">
                <a:solidFill>
                  <a:schemeClr val="tx1"/>
                </a:solidFill>
                <a:effectLst>
                  <a:outerShdw blurRad="38100" dist="38100" dir="2700000" algn="tl">
                    <a:srgbClr val="DDDDDD"/>
                  </a:outerShdw>
                </a:effectLst>
                <a:latin typeface="Comic Sans MS" charset="0"/>
                <a:sym typeface="Wingdings" charset="2"/>
              </a:rPr>
              <a:t>LU</a:t>
            </a:r>
            <a:r>
              <a:rPr lang="en-US" b="1" dirty="0">
                <a:solidFill>
                  <a:schemeClr val="tx1"/>
                </a:solidFill>
                <a:effectLst>
                  <a:outerShdw blurRad="38100" dist="38100" dir="2700000" algn="tl">
                    <a:srgbClr val="DDDDDD"/>
                  </a:outerShdw>
                </a:effectLst>
                <a:latin typeface="Comic Sans MS" charset="0"/>
                <a:sym typeface="Wingdings" charset="2"/>
              </a:rPr>
              <a:t> : Hall A</a:t>
            </a:r>
            <a:endParaRPr lang="it-IT" b="1" dirty="0">
              <a:solidFill>
                <a:schemeClr val="accent2"/>
              </a:solidFill>
              <a:effectLst>
                <a:outerShdw blurRad="38100" dist="38100" dir="2700000" algn="tl">
                  <a:srgbClr val="DDDDDD"/>
                </a:outerShdw>
              </a:effectLst>
              <a:latin typeface="Comic Sans MS" charset="0"/>
              <a:sym typeface="Wingdings" charset="2"/>
            </a:endParaRPr>
          </a:p>
        </p:txBody>
      </p:sp>
      <p:sp>
        <p:nvSpPr>
          <p:cNvPr id="725000" name="Rectangle 8"/>
          <p:cNvSpPr>
            <a:spLocks noGrp="1" noChangeArrowheads="1"/>
          </p:cNvSpPr>
          <p:nvPr>
            <p:ph type="title"/>
          </p:nvPr>
        </p:nvSpPr>
        <p:spPr>
          <a:xfrm>
            <a:off x="71438" y="38100"/>
            <a:ext cx="8991600" cy="439738"/>
          </a:xfrm>
        </p:spPr>
        <p:txBody>
          <a:bodyPr/>
          <a:lstStyle/>
          <a:p>
            <a:pPr eaLnBrk="1" hangingPunct="1">
              <a:defRPr/>
            </a:pPr>
            <a:r>
              <a:rPr lang="en-US" sz="3000" dirty="0" smtClean="0"/>
              <a:t>Constrain </a:t>
            </a:r>
            <a:r>
              <a:rPr lang="en-US" sz="3000" dirty="0" err="1" smtClean="0"/>
              <a:t>J</a:t>
            </a:r>
            <a:r>
              <a:rPr lang="en-US" sz="3000" cap="none" baseline="-25000" dirty="0" err="1" smtClean="0"/>
              <a:t>q</a:t>
            </a:r>
            <a:r>
              <a:rPr lang="en-US" sz="3000" baseline="-25000" dirty="0" smtClean="0"/>
              <a:t> </a:t>
            </a:r>
            <a:r>
              <a:rPr lang="en-US" sz="3000" dirty="0" smtClean="0"/>
              <a:t>via GPD E</a:t>
            </a:r>
            <a:endParaRPr lang="en-US" sz="3000" dirty="0"/>
          </a:p>
        </p:txBody>
      </p:sp>
      <p:pic>
        <p:nvPicPr>
          <p:cNvPr id="725001" name="Picture 9"/>
          <p:cNvPicPr>
            <a:picLocks noChangeAspect="1" noChangeArrowheads="1"/>
          </p:cNvPicPr>
          <p:nvPr/>
        </p:nvPicPr>
        <p:blipFill>
          <a:blip r:embed="rId4"/>
          <a:srcRect/>
          <a:stretch>
            <a:fillRect/>
          </a:stretch>
        </p:blipFill>
        <p:spPr bwMode="auto">
          <a:xfrm>
            <a:off x="179388" y="1899715"/>
            <a:ext cx="8785225" cy="2344738"/>
          </a:xfrm>
          <a:prstGeom prst="rect">
            <a:avLst/>
          </a:prstGeom>
          <a:noFill/>
          <a:ln w="9525">
            <a:noFill/>
            <a:miter lim="800000"/>
            <a:headEnd/>
            <a:tailEnd/>
          </a:ln>
        </p:spPr>
      </p:pic>
      <p:graphicFrame>
        <p:nvGraphicFramePr>
          <p:cNvPr id="73730" name="Object 2"/>
          <p:cNvGraphicFramePr>
            <a:graphicFrameLocks noChangeAspect="1"/>
          </p:cNvGraphicFramePr>
          <p:nvPr>
            <p:extLst>
              <p:ext uri="{D42A27DB-BD31-4B8C-83A1-F6EECF244321}">
                <p14:modId xmlns:p14="http://schemas.microsoft.com/office/powerpoint/2010/main" val="462082711"/>
              </p:ext>
            </p:extLst>
          </p:nvPr>
        </p:nvGraphicFramePr>
        <p:xfrm>
          <a:off x="5392738" y="1463153"/>
          <a:ext cx="3708400" cy="469900"/>
        </p:xfrm>
        <a:graphic>
          <a:graphicData uri="http://schemas.openxmlformats.org/presentationml/2006/ole">
            <mc:AlternateContent xmlns:mc="http://schemas.openxmlformats.org/markup-compatibility/2006">
              <mc:Choice xmlns:v="urn:schemas-microsoft-com:vml" Requires="v">
                <p:oleObj spid="_x0000_s68634" name="Equation" r:id="rId5" imgW="3708400" imgH="469900" progId="Equation.DSMT4">
                  <p:embed/>
                </p:oleObj>
              </mc:Choice>
              <mc:Fallback>
                <p:oleObj name="Equation" r:id="rId5" imgW="3708400" imgH="469900" progId="Equation.DSMT4">
                  <p:embed/>
                  <p:pic>
                    <p:nvPicPr>
                      <p:cNvPr id="0" name=""/>
                      <p:cNvPicPr>
                        <a:picLocks noChangeAspect="1" noChangeArrowheads="1"/>
                      </p:cNvPicPr>
                      <p:nvPr/>
                    </p:nvPicPr>
                    <p:blipFill>
                      <a:blip r:embed="rId6"/>
                      <a:srcRect/>
                      <a:stretch>
                        <a:fillRect/>
                      </a:stretch>
                    </p:blipFill>
                    <p:spPr bwMode="auto">
                      <a:xfrm>
                        <a:off x="5392738" y="1463153"/>
                        <a:ext cx="37084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5004" name="Text Box 12"/>
          <p:cNvSpPr txBox="1">
            <a:spLocks noChangeArrowheads="1"/>
          </p:cNvSpPr>
          <p:nvPr/>
        </p:nvSpPr>
        <p:spPr bwMode="auto">
          <a:xfrm>
            <a:off x="4763" y="1475853"/>
            <a:ext cx="4923493"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solidFill>
                  <a:srgbClr val="0000FF"/>
                </a:solidFill>
                <a:effectLst>
                  <a:outerShdw blurRad="38100" dist="38100" dir="2700000" algn="tl">
                    <a:srgbClr val="DDDDDD"/>
                  </a:outerShdw>
                </a:effectLst>
                <a:latin typeface="Comic Sans MS" charset="0"/>
              </a:rPr>
              <a:t>Hermes DVCS-TTSA [</a:t>
            </a:r>
            <a:r>
              <a:rPr lang="en-US" b="1" dirty="0" err="1">
                <a:solidFill>
                  <a:srgbClr val="0000FF"/>
                </a:solidFill>
                <a:effectLst>
                  <a:outerShdw blurRad="38100" dist="38100" dir="2700000" algn="tl">
                    <a:srgbClr val="DDDDDD"/>
                  </a:outerShdw>
                </a:effectLst>
                <a:latin typeface="Comic Sans MS" charset="0"/>
              </a:rPr>
              <a:t>arXiv</a:t>
            </a:r>
            <a:r>
              <a:rPr lang="en-US" b="1" dirty="0">
                <a:solidFill>
                  <a:srgbClr val="0000FF"/>
                </a:solidFill>
                <a:effectLst>
                  <a:outerShdw blurRad="38100" dist="38100" dir="2700000" algn="tl">
                    <a:srgbClr val="DDDDDD"/>
                  </a:outerShdw>
                </a:effectLst>
                <a:latin typeface="Comic Sans MS" charset="0"/>
              </a:rPr>
              <a:t>: 0802.2499]:</a:t>
            </a:r>
            <a:endParaRPr lang="en-GB" b="1" dirty="0">
              <a:solidFill>
                <a:srgbClr val="0000FF"/>
              </a:solidFill>
              <a:effectLst>
                <a:outerShdw blurRad="38100" dist="38100" dir="2700000" algn="tl">
                  <a:srgbClr val="DDDDDD"/>
                </a:outerShdw>
              </a:effectLst>
              <a:latin typeface="Comic Sans MS" charset="0"/>
            </a:endParaRPr>
          </a:p>
        </p:txBody>
      </p:sp>
      <p:sp>
        <p:nvSpPr>
          <p:cNvPr id="725007" name="Text Box 15"/>
          <p:cNvSpPr txBox="1">
            <a:spLocks noChangeArrowheads="1"/>
          </p:cNvSpPr>
          <p:nvPr/>
        </p:nvSpPr>
        <p:spPr bwMode="auto">
          <a:xfrm>
            <a:off x="7934325" y="3054350"/>
            <a:ext cx="648472"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rgbClr val="DDDDDD"/>
                  </a:outerShdw>
                </a:effectLst>
                <a:latin typeface="Comic Sans MS" charset="0"/>
                <a:sym typeface="Wingdings" charset="2"/>
              </a:rPr>
              <a:t>VGG</a:t>
            </a:r>
            <a:endParaRPr lang="it-IT" b="1" dirty="0">
              <a:effectLst>
                <a:outerShdw blurRad="38100" dist="38100" dir="2700000" algn="tl">
                  <a:srgbClr val="DDDDDD"/>
                </a:outerShdw>
              </a:effectLst>
              <a:latin typeface="Comic Sans MS" charset="0"/>
              <a:sym typeface="Wingdings" charset="2"/>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398" y="4241800"/>
            <a:ext cx="4064000" cy="2616200"/>
          </a:xfrm>
          <a:prstGeom prst="rect">
            <a:avLst/>
          </a:prstGeom>
        </p:spPr>
      </p:pic>
      <p:sp>
        <p:nvSpPr>
          <p:cNvPr id="7" name="TextBox 6"/>
          <p:cNvSpPr txBox="1"/>
          <p:nvPr/>
        </p:nvSpPr>
        <p:spPr>
          <a:xfrm>
            <a:off x="1511300" y="4711700"/>
            <a:ext cx="2313454" cy="1384995"/>
          </a:xfrm>
          <a:prstGeom prst="rect">
            <a:avLst/>
          </a:prstGeom>
          <a:noFill/>
        </p:spPr>
        <p:txBody>
          <a:bodyPr wrap="none" rtlCol="0">
            <a:spAutoFit/>
          </a:bodyPr>
          <a:lstStyle/>
          <a:p>
            <a:r>
              <a:rPr lang="en-US" b="1" dirty="0" err="1" smtClean="0">
                <a:latin typeface="Comic Sans MS"/>
                <a:cs typeface="Comic Sans MS"/>
              </a:rPr>
              <a:t>eRHIC</a:t>
            </a:r>
            <a:r>
              <a:rPr lang="en-US" b="1" dirty="0" smtClean="0">
                <a:latin typeface="Comic Sans MS"/>
                <a:cs typeface="Comic Sans MS"/>
              </a:rPr>
              <a:t>:</a:t>
            </a:r>
          </a:p>
          <a:p>
            <a:r>
              <a:rPr lang="en-US" b="1" dirty="0" smtClean="0">
                <a:latin typeface="Comic Sans MS"/>
                <a:cs typeface="Comic Sans MS"/>
              </a:rPr>
              <a:t>HERMES like A</a:t>
            </a:r>
            <a:r>
              <a:rPr lang="en-US" b="1" baseline="-25000" dirty="0" smtClean="0">
                <a:latin typeface="Comic Sans MS"/>
                <a:cs typeface="Comic Sans MS"/>
              </a:rPr>
              <a:t>UT</a:t>
            </a:r>
          </a:p>
          <a:p>
            <a:r>
              <a:rPr lang="en-US" b="1" dirty="0" smtClean="0">
                <a:latin typeface="Comic Sans MS"/>
                <a:cs typeface="Comic Sans MS"/>
              </a:rPr>
              <a:t>20 </a:t>
            </a:r>
            <a:r>
              <a:rPr lang="en-US" b="1" dirty="0" err="1" smtClean="0">
                <a:latin typeface="Comic Sans MS"/>
                <a:cs typeface="Comic Sans MS"/>
              </a:rPr>
              <a:t>GeV</a:t>
            </a:r>
            <a:r>
              <a:rPr lang="en-US" b="1" dirty="0" smtClean="0">
                <a:latin typeface="Comic Sans MS"/>
                <a:cs typeface="Comic Sans MS"/>
              </a:rPr>
              <a:t> x 250 </a:t>
            </a:r>
            <a:r>
              <a:rPr lang="en-US" b="1" dirty="0" err="1" smtClean="0">
                <a:latin typeface="Comic Sans MS"/>
                <a:cs typeface="Comic Sans MS"/>
              </a:rPr>
              <a:t>GeV</a:t>
            </a:r>
            <a:endParaRPr lang="en-US" b="1" dirty="0" smtClean="0">
              <a:latin typeface="Comic Sans MS"/>
              <a:cs typeface="Comic Sans MS"/>
            </a:endParaRPr>
          </a:p>
          <a:p>
            <a:r>
              <a:rPr lang="en-US" b="1" dirty="0" err="1" smtClean="0">
                <a:latin typeface="Comic Sans MS"/>
                <a:cs typeface="Comic Sans MS"/>
              </a:rPr>
              <a:t>Lumi</a:t>
            </a:r>
            <a:r>
              <a:rPr lang="en-US" b="1" dirty="0" smtClean="0">
                <a:latin typeface="Comic Sans MS"/>
                <a:cs typeface="Comic Sans MS"/>
              </a:rPr>
              <a:t>: </a:t>
            </a:r>
            <a:r>
              <a:rPr lang="en-US" dirty="0" smtClean="0">
                <a:latin typeface="Comic Sans MS"/>
                <a:cs typeface="Comic Sans MS"/>
              </a:rPr>
              <a:t>2x50</a:t>
            </a:r>
            <a:r>
              <a:rPr lang="en-US" b="1" dirty="0" smtClean="0">
                <a:latin typeface="Comic Sans MS"/>
                <a:cs typeface="Comic Sans MS"/>
              </a:rPr>
              <a:t>fb</a:t>
            </a:r>
            <a:r>
              <a:rPr lang="en-US" b="1" baseline="30000" dirty="0" smtClean="0">
                <a:latin typeface="Comic Sans MS"/>
                <a:cs typeface="Comic Sans MS"/>
              </a:rPr>
              <a:t>-1</a:t>
            </a:r>
            <a:r>
              <a:rPr lang="en-US" b="1" dirty="0" smtClean="0">
                <a:latin typeface="Comic Sans MS"/>
                <a:cs typeface="Comic Sans MS"/>
              </a:rPr>
              <a:t> </a:t>
            </a:r>
          </a:p>
          <a:p>
            <a:endParaRPr lang="en-US" b="1" baseline="-25000" dirty="0">
              <a:latin typeface="Comic Sans MS"/>
              <a:cs typeface="Comic Sans MS"/>
            </a:endParaRPr>
          </a:p>
        </p:txBody>
      </p:sp>
      <p:sp>
        <p:nvSpPr>
          <p:cNvPr id="2" name="Date Placeholder 1"/>
          <p:cNvSpPr>
            <a:spLocks noGrp="1"/>
          </p:cNvSpPr>
          <p:nvPr>
            <p:ph type="dt" sz="half" idx="10"/>
          </p:nvPr>
        </p:nvSpPr>
        <p:spPr/>
        <p:txBody>
          <a:bodyPr/>
          <a:lstStyle/>
          <a:p>
            <a:pPr>
              <a:defRPr/>
            </a:pPr>
            <a:r>
              <a:rPr lang="en-US" smtClean="0"/>
              <a:t>E.C. Aschenauer</a:t>
            </a:r>
            <a:endParaRPr lang="en-US" dirty="0"/>
          </a:p>
        </p:txBody>
      </p:sp>
    </p:spTree>
    <p:extLst>
      <p:ext uri="{BB962C8B-B14F-4D97-AF65-F5344CB8AC3E}">
        <p14:creationId xmlns:p14="http://schemas.microsoft.com/office/powerpoint/2010/main" val="1985158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DVCS Asymmetries</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22</a:t>
            </a:fld>
            <a:endParaRPr lang="en-US"/>
          </a:p>
        </p:txBody>
      </p:sp>
      <p:pic>
        <p:nvPicPr>
          <p:cNvPr id="7" name="Picture 6" descr="plot-ALU_AUT_AUL.pdf"/>
          <p:cNvPicPr>
            <a:picLocks noChangeAspect="1"/>
          </p:cNvPicPr>
          <p:nvPr/>
        </p:nvPicPr>
        <p:blipFill>
          <a:blip r:embed="rId2"/>
          <a:stretch>
            <a:fillRect/>
          </a:stretch>
        </p:blipFill>
        <p:spPr>
          <a:xfrm>
            <a:off x="0" y="1279060"/>
            <a:ext cx="8115000" cy="5012703"/>
          </a:xfrm>
          <a:prstGeom prst="rect">
            <a:avLst/>
          </a:prstGeom>
        </p:spPr>
      </p:pic>
      <p:sp>
        <p:nvSpPr>
          <p:cNvPr id="9" name="TextBox 8"/>
          <p:cNvSpPr txBox="1"/>
          <p:nvPr/>
        </p:nvSpPr>
        <p:spPr>
          <a:xfrm>
            <a:off x="529160" y="938284"/>
            <a:ext cx="2550583" cy="338554"/>
          </a:xfrm>
          <a:prstGeom prst="rect">
            <a:avLst/>
          </a:prstGeom>
          <a:noFill/>
        </p:spPr>
        <p:txBody>
          <a:bodyPr wrap="square" rtlCol="0">
            <a:spAutoFit/>
          </a:bodyPr>
          <a:lstStyle/>
          <a:p>
            <a:r>
              <a:rPr lang="en-US" sz="1600" b="1" dirty="0" smtClean="0">
                <a:solidFill>
                  <a:srgbClr val="0000FF"/>
                </a:solidFill>
              </a:rPr>
              <a:t>D. Mueller</a:t>
            </a:r>
            <a:endParaRPr lang="en-US" sz="1600" b="1" dirty="0">
              <a:solidFill>
                <a:srgbClr val="0000FF"/>
              </a:solidFill>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05513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50800"/>
            <a:ext cx="9664700" cy="609264"/>
          </a:xfrm>
        </p:spPr>
        <p:txBody>
          <a:bodyPr/>
          <a:lstStyle/>
          <a:p>
            <a:r>
              <a:rPr lang="en-US" sz="2000" dirty="0" smtClean="0"/>
              <a:t>What will we learn about 2d+1 structure of the proton</a:t>
            </a:r>
            <a:endParaRPr lang="en-US" sz="2000"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23</a:t>
            </a:fld>
            <a:endParaRPr lang="en-US"/>
          </a:p>
        </p:txBody>
      </p:sp>
      <p:pic>
        <p:nvPicPr>
          <p:cNvPr id="8" name="Picture 7" descr="plotGPDHse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3657600" cy="2438400"/>
          </a:xfrm>
          <a:prstGeom prst="rect">
            <a:avLst/>
          </a:prstGeom>
          <a:solidFill>
            <a:schemeClr val="bg1">
              <a:lumMod val="95000"/>
            </a:schemeClr>
          </a:solidFill>
        </p:spPr>
      </p:pic>
      <p:pic>
        <p:nvPicPr>
          <p:cNvPr id="9" name="Picture 8" descr="plotGPDH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3657600" cy="2438400"/>
          </a:xfrm>
          <a:prstGeom prst="rect">
            <a:avLst/>
          </a:prstGeom>
          <a:solidFill>
            <a:schemeClr val="bg1">
              <a:lumMod val="95000"/>
            </a:schemeClr>
          </a:solidFill>
        </p:spPr>
      </p:pic>
      <p:pic>
        <p:nvPicPr>
          <p:cNvPr id="10" name="Picture 9" descr="plotGPDEse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3492500"/>
            <a:ext cx="3657600" cy="2438400"/>
          </a:xfrm>
          <a:prstGeom prst="rect">
            <a:avLst/>
          </a:prstGeom>
          <a:solidFill>
            <a:schemeClr val="bg1">
              <a:lumMod val="95000"/>
            </a:schemeClr>
          </a:solidFill>
        </p:spPr>
      </p:pic>
      <p:sp>
        <p:nvSpPr>
          <p:cNvPr id="11" name="TextBox 10"/>
          <p:cNvSpPr txBox="1"/>
          <p:nvPr/>
        </p:nvSpPr>
        <p:spPr>
          <a:xfrm>
            <a:off x="38100" y="646668"/>
            <a:ext cx="4782943" cy="369332"/>
          </a:xfrm>
          <a:prstGeom prst="rect">
            <a:avLst/>
          </a:prstGeom>
          <a:noFill/>
        </p:spPr>
        <p:txBody>
          <a:bodyPr wrap="none" rtlCol="0">
            <a:spAutoFit/>
          </a:bodyPr>
          <a:lstStyle/>
          <a:p>
            <a:r>
              <a:rPr lang="en-US" b="1" dirty="0" smtClean="0">
                <a:latin typeface="Comic Sans MS"/>
                <a:cs typeface="Comic Sans MS"/>
              </a:rPr>
              <a:t>GPD H and E as function of t, x and Q</a:t>
            </a:r>
            <a:r>
              <a:rPr lang="en-US" b="1" baseline="30000" dirty="0" smtClean="0">
                <a:latin typeface="Comic Sans MS"/>
                <a:cs typeface="Comic Sans MS"/>
              </a:rPr>
              <a:t>2</a:t>
            </a:r>
            <a:endParaRPr lang="en-US" b="1" baseline="30000" dirty="0">
              <a:latin typeface="Comic Sans MS"/>
              <a:cs typeface="Comic Sans M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9866"/>
            <a:ext cx="6169660" cy="1884680"/>
          </a:xfrm>
          <a:prstGeom prst="rect">
            <a:avLst/>
          </a:prstGeom>
          <a:solidFill>
            <a:schemeClr val="bg1">
              <a:lumMod val="95000"/>
            </a:schemeClr>
          </a:solidFill>
        </p:spPr>
      </p:pic>
      <p:sp>
        <p:nvSpPr>
          <p:cNvPr id="12" name="TextBox 11"/>
          <p:cNvSpPr txBox="1"/>
          <p:nvPr/>
        </p:nvSpPr>
        <p:spPr>
          <a:xfrm>
            <a:off x="38100" y="646668"/>
            <a:ext cx="2295858" cy="369332"/>
          </a:xfrm>
          <a:prstGeom prst="rect">
            <a:avLst/>
          </a:prstGeom>
          <a:noFill/>
        </p:spPr>
        <p:txBody>
          <a:bodyPr wrap="none" rtlCol="0">
            <a:spAutoFit/>
          </a:bodyPr>
          <a:lstStyle/>
          <a:p>
            <a:r>
              <a:rPr lang="en-US" b="1" dirty="0" smtClean="0">
                <a:latin typeface="Comic Sans MS"/>
                <a:cs typeface="Comic Sans MS"/>
              </a:rPr>
              <a:t>GPD H and E 1d+1</a:t>
            </a:r>
            <a:endParaRPr lang="en-US" b="1" dirty="0">
              <a:latin typeface="Comic Sans MS"/>
              <a:cs typeface="Comic Sans MS"/>
            </a:endParaRPr>
          </a:p>
        </p:txBody>
      </p:sp>
      <p:sp>
        <p:nvSpPr>
          <p:cNvPr id="13" name="TextBox 12"/>
          <p:cNvSpPr txBox="1"/>
          <p:nvPr/>
        </p:nvSpPr>
        <p:spPr>
          <a:xfrm>
            <a:off x="38100" y="3353889"/>
            <a:ext cx="4419674" cy="369332"/>
          </a:xfrm>
          <a:prstGeom prst="rect">
            <a:avLst/>
          </a:prstGeom>
          <a:noFill/>
        </p:spPr>
        <p:txBody>
          <a:bodyPr wrap="none" rtlCol="0">
            <a:spAutoFit/>
          </a:bodyPr>
          <a:lstStyle/>
          <a:p>
            <a:r>
              <a:rPr lang="en-US" b="1" dirty="0" smtClean="0">
                <a:latin typeface="Comic Sans MS"/>
                <a:cs typeface="Comic Sans MS"/>
              </a:rPr>
              <a:t>GPD H and E 2d structure for quarks</a:t>
            </a:r>
            <a:endParaRPr lang="en-US" b="1" dirty="0">
              <a:latin typeface="Comic Sans MS"/>
              <a:cs typeface="Comic Sans MS"/>
            </a:endParaRPr>
          </a:p>
        </p:txBody>
      </p:sp>
      <p:sp>
        <p:nvSpPr>
          <p:cNvPr id="25" name="TextBox 24"/>
          <p:cNvSpPr txBox="1"/>
          <p:nvPr/>
        </p:nvSpPr>
        <p:spPr>
          <a:xfrm>
            <a:off x="6495706" y="3156022"/>
            <a:ext cx="2648294" cy="338554"/>
          </a:xfrm>
          <a:prstGeom prst="rect">
            <a:avLst/>
          </a:prstGeom>
          <a:noFill/>
        </p:spPr>
        <p:txBody>
          <a:bodyPr wrap="square" rtlCol="0">
            <a:spAutoFit/>
          </a:bodyPr>
          <a:lstStyle/>
          <a:p>
            <a:r>
              <a:rPr lang="en-US" sz="1600" b="1" dirty="0" smtClean="0">
                <a:solidFill>
                  <a:srgbClr val="0000FF"/>
                </a:solidFill>
              </a:rPr>
              <a:t>Plots from D. Mueller</a:t>
            </a:r>
            <a:endParaRPr lang="en-US" sz="1600" b="1" dirty="0">
              <a:solidFill>
                <a:srgbClr val="0000FF"/>
              </a:solidFill>
            </a:endParaRPr>
          </a:p>
        </p:txBody>
      </p:sp>
      <p:sp>
        <p:nvSpPr>
          <p:cNvPr id="26" name="TextBox 25"/>
          <p:cNvSpPr txBox="1"/>
          <p:nvPr/>
        </p:nvSpPr>
        <p:spPr>
          <a:xfrm>
            <a:off x="89979" y="3859695"/>
            <a:ext cx="3857604" cy="2677656"/>
          </a:xfrm>
          <a:prstGeom prst="rect">
            <a:avLst/>
          </a:prstGeom>
          <a:noFill/>
        </p:spPr>
        <p:txBody>
          <a:bodyPr wrap="square" rtlCol="0">
            <a:spAutoFit/>
          </a:bodyPr>
          <a:lstStyle/>
          <a:p>
            <a:pPr marL="228600" indent="-228600">
              <a:buFont typeface="Wingdings" charset="2"/>
              <a:buChar char="Ø"/>
            </a:pPr>
            <a:r>
              <a:rPr lang="en-US" sz="1400" b="1" dirty="0" smtClean="0"/>
              <a:t>A global fit over all </a:t>
            </a:r>
            <a:r>
              <a:rPr lang="en-US" sz="1400" dirty="0" smtClean="0"/>
              <a:t>pseudo</a:t>
            </a:r>
            <a:r>
              <a:rPr lang="en-US" sz="1400" b="1" dirty="0" smtClean="0"/>
              <a:t> data was done, based on the GPDs-based model:</a:t>
            </a:r>
          </a:p>
          <a:p>
            <a:pPr marL="228600" indent="-228600"/>
            <a:r>
              <a:rPr lang="en-US" sz="1400" b="1" dirty="0" smtClean="0"/>
              <a:t>   </a:t>
            </a:r>
            <a:r>
              <a:rPr lang="en-US" sz="1400" b="1" dirty="0" smtClean="0">
                <a:solidFill>
                  <a:srgbClr val="0000FF"/>
                </a:solidFill>
              </a:rPr>
              <a:t>[K. </a:t>
            </a:r>
            <a:r>
              <a:rPr lang="en-US" sz="1400" b="1" dirty="0" err="1" smtClean="0">
                <a:solidFill>
                  <a:srgbClr val="0000FF"/>
                </a:solidFill>
              </a:rPr>
              <a:t>Kumerički</a:t>
            </a:r>
            <a:r>
              <a:rPr lang="en-US" sz="1400" b="1" dirty="0" smtClean="0">
                <a:solidFill>
                  <a:srgbClr val="0000FF"/>
                </a:solidFill>
              </a:rPr>
              <a:t>, D </a:t>
            </a:r>
            <a:r>
              <a:rPr lang="en-US" sz="1400" b="1" dirty="0" err="1" smtClean="0">
                <a:solidFill>
                  <a:srgbClr val="0000FF"/>
                </a:solidFill>
              </a:rPr>
              <a:t>Müller</a:t>
            </a:r>
            <a:r>
              <a:rPr lang="en-US" sz="1400" b="1" dirty="0" smtClean="0">
                <a:solidFill>
                  <a:srgbClr val="0000FF"/>
                </a:solidFill>
              </a:rPr>
              <a:t>, K. </a:t>
            </a:r>
            <a:r>
              <a:rPr lang="en-US" sz="1400" b="1" dirty="0" err="1" smtClean="0">
                <a:solidFill>
                  <a:srgbClr val="0000FF"/>
                </a:solidFill>
              </a:rPr>
              <a:t>Passek-Kumerički</a:t>
            </a:r>
            <a:r>
              <a:rPr lang="en-US" sz="1400" b="1" dirty="0" smtClean="0">
                <a:solidFill>
                  <a:srgbClr val="0000FF"/>
                </a:solidFill>
              </a:rPr>
              <a:t> 2007]</a:t>
            </a:r>
          </a:p>
          <a:p>
            <a:pPr marL="228600" indent="-228600"/>
            <a:endParaRPr lang="en-US" sz="1400" b="1" dirty="0" smtClean="0">
              <a:solidFill>
                <a:srgbClr val="0000FF"/>
              </a:solidFill>
            </a:endParaRPr>
          </a:p>
          <a:p>
            <a:pPr marL="228600" indent="-228600">
              <a:buFont typeface="Wingdings" charset="2"/>
              <a:buChar char="Ø"/>
            </a:pPr>
            <a:r>
              <a:rPr lang="en-US" sz="1400" b="1" dirty="0" smtClean="0"/>
              <a:t>Known values </a:t>
            </a:r>
            <a:r>
              <a:rPr lang="en-US" sz="1400" b="1" i="1" dirty="0" smtClean="0"/>
              <a:t>q(x)</a:t>
            </a:r>
            <a:r>
              <a:rPr lang="en-US" sz="1400" b="1" dirty="0" smtClean="0"/>
              <a:t>, </a:t>
            </a:r>
            <a:r>
              <a:rPr lang="en-US" sz="1400" b="1" i="1" dirty="0" smtClean="0"/>
              <a:t>g(x)</a:t>
            </a:r>
            <a:r>
              <a:rPr lang="en-US" sz="1400" b="1" dirty="0" smtClean="0"/>
              <a:t> are assumed for </a:t>
            </a:r>
            <a:r>
              <a:rPr lang="en-US" sz="1400" b="1" i="1" dirty="0" err="1" smtClean="0"/>
              <a:t>H</a:t>
            </a:r>
            <a:r>
              <a:rPr lang="en-US" sz="1400" b="1" i="1" baseline="30000" dirty="0" err="1" smtClean="0"/>
              <a:t>q</a:t>
            </a:r>
            <a:r>
              <a:rPr lang="en-US" sz="1400" b="1" i="1" dirty="0" smtClean="0"/>
              <a:t>, H</a:t>
            </a:r>
            <a:r>
              <a:rPr lang="en-US" sz="1400" b="1" i="1" baseline="30000" dirty="0" smtClean="0"/>
              <a:t>g </a:t>
            </a:r>
            <a:r>
              <a:rPr lang="en-US" sz="1400" b="1" dirty="0" smtClean="0"/>
              <a:t>(at </a:t>
            </a:r>
            <a:r>
              <a:rPr lang="en-US" sz="1400" b="1" dirty="0" smtClean="0">
                <a:latin typeface="Symbol" charset="2"/>
                <a:cs typeface="Symbol" charset="2"/>
              </a:rPr>
              <a:t>x</a:t>
            </a:r>
            <a:r>
              <a:rPr lang="en-US" sz="1400" b="1" dirty="0" smtClean="0"/>
              <a:t>=0, t=0 forward limits </a:t>
            </a:r>
            <a:r>
              <a:rPr lang="en-US" sz="1400" b="1" i="1" dirty="0" err="1" smtClean="0"/>
              <a:t>E</a:t>
            </a:r>
            <a:r>
              <a:rPr lang="en-US" sz="1400" b="1" i="1" baseline="30000" dirty="0" err="1" smtClean="0"/>
              <a:t>q</a:t>
            </a:r>
            <a:r>
              <a:rPr lang="en-US" sz="1400" b="1" i="1" dirty="0" smtClean="0"/>
              <a:t>, </a:t>
            </a:r>
            <a:r>
              <a:rPr lang="en-US" sz="1400" b="1" i="1" dirty="0" err="1" smtClean="0"/>
              <a:t>E</a:t>
            </a:r>
            <a:r>
              <a:rPr lang="en-US" sz="1400" b="1" i="1" baseline="30000" dirty="0" err="1" smtClean="0"/>
              <a:t>g</a:t>
            </a:r>
            <a:r>
              <a:rPr lang="en-US" sz="1400" b="1" i="1" baseline="30000" dirty="0" smtClean="0"/>
              <a:t> </a:t>
            </a:r>
            <a:r>
              <a:rPr lang="en-US" sz="1400" b="1" baseline="30000" dirty="0" smtClean="0"/>
              <a:t> </a:t>
            </a:r>
            <a:r>
              <a:rPr lang="en-US" sz="1400" b="1" dirty="0" smtClean="0"/>
              <a:t>are unknown)</a:t>
            </a:r>
          </a:p>
          <a:p>
            <a:pPr marL="228600" indent="-228600"/>
            <a:endParaRPr lang="en-US" sz="1400" b="1" dirty="0" smtClean="0"/>
          </a:p>
          <a:p>
            <a:pPr marL="228600" indent="-228600">
              <a:buFont typeface="Wingdings" charset="2"/>
              <a:buChar char="Ø"/>
            </a:pPr>
            <a:r>
              <a:rPr lang="en-US" sz="1400" b="1" dirty="0" smtClean="0"/>
              <a:t>Excellent reconstruction of </a:t>
            </a:r>
            <a:r>
              <a:rPr lang="en-US" sz="1400" b="1" i="1" dirty="0" err="1" smtClean="0"/>
              <a:t>H</a:t>
            </a:r>
            <a:r>
              <a:rPr lang="en-US" sz="1400" b="1" i="1" baseline="30000" dirty="0" err="1" smtClean="0"/>
              <a:t>sea</a:t>
            </a:r>
            <a:r>
              <a:rPr lang="en-US" sz="1400" b="1" i="1" dirty="0" smtClean="0"/>
              <a:t>, </a:t>
            </a:r>
            <a:r>
              <a:rPr lang="en-US" sz="1400" b="1" i="1" dirty="0" err="1" smtClean="0"/>
              <a:t>H</a:t>
            </a:r>
            <a:r>
              <a:rPr lang="en-US" sz="1400" b="1" i="1" baseline="30000" dirty="0" err="1" smtClean="0"/>
              <a:t>sea</a:t>
            </a:r>
            <a:r>
              <a:rPr lang="en-US" sz="1400" b="1" i="1" baseline="30000" dirty="0" smtClean="0"/>
              <a:t> </a:t>
            </a:r>
            <a:r>
              <a:rPr lang="en-US" sz="1400" b="1" baseline="30000" dirty="0" smtClean="0"/>
              <a:t> </a:t>
            </a:r>
            <a:r>
              <a:rPr lang="en-US" sz="1400" b="1" dirty="0" smtClean="0"/>
              <a:t>and good reconstruction of </a:t>
            </a:r>
            <a:r>
              <a:rPr lang="en-US" sz="1400" b="1" i="1" dirty="0" smtClean="0"/>
              <a:t>H</a:t>
            </a:r>
            <a:r>
              <a:rPr lang="en-US" sz="1400" b="1" i="1" baseline="30000" dirty="0" smtClean="0"/>
              <a:t>g</a:t>
            </a:r>
            <a:r>
              <a:rPr lang="en-US" sz="1400" b="1" i="1" dirty="0" smtClean="0"/>
              <a:t> </a:t>
            </a:r>
            <a:r>
              <a:rPr lang="en-US" sz="1400" b="1" dirty="0" smtClean="0"/>
              <a:t>(from </a:t>
            </a:r>
            <a:r>
              <a:rPr lang="en-US" sz="1400" b="1" i="1" dirty="0" err="1" smtClean="0"/>
              <a:t>dσ/dt</a:t>
            </a:r>
            <a:r>
              <a:rPr lang="en-US" sz="1400" b="1"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grpSp>
        <p:nvGrpSpPr>
          <p:cNvPr id="14" name="Group 13"/>
          <p:cNvGrpSpPr/>
          <p:nvPr/>
        </p:nvGrpSpPr>
        <p:grpSpPr>
          <a:xfrm>
            <a:off x="2980564" y="3691158"/>
            <a:ext cx="6146175" cy="3011801"/>
            <a:chOff x="2980564" y="3691158"/>
            <a:chExt cx="6146175" cy="3011801"/>
          </a:xfrm>
        </p:grpSpPr>
        <p:grpSp>
          <p:nvGrpSpPr>
            <p:cNvPr id="16" name="Group 15"/>
            <p:cNvGrpSpPr/>
            <p:nvPr/>
          </p:nvGrpSpPr>
          <p:grpSpPr>
            <a:xfrm>
              <a:off x="2980564" y="3691158"/>
              <a:ext cx="6146175" cy="3011801"/>
              <a:chOff x="2980564" y="3691158"/>
              <a:chExt cx="6146175" cy="3011801"/>
            </a:xfrm>
            <a:solidFill>
              <a:schemeClr val="bg1">
                <a:lumMod val="95000"/>
              </a:schemeClr>
            </a:solidFill>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564" y="3691158"/>
                <a:ext cx="6146175" cy="3011801"/>
              </a:xfrm>
              <a:prstGeom prst="rect">
                <a:avLst/>
              </a:prstGeom>
              <a:grpFill/>
            </p:spPr>
          </p:pic>
          <p:cxnSp>
            <p:nvCxnSpPr>
              <p:cNvPr id="15" name="Straight Connector 14"/>
              <p:cNvCxnSpPr/>
              <p:nvPr/>
            </p:nvCxnSpPr>
            <p:spPr>
              <a:xfrm>
                <a:off x="3213082" y="5156200"/>
                <a:ext cx="5041900" cy="0"/>
              </a:xfrm>
              <a:prstGeom prst="line">
                <a:avLst/>
              </a:prstGeom>
              <a:grpFill/>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5746738" y="5990168"/>
              <a:ext cx="2326967" cy="369332"/>
            </a:xfrm>
            <a:prstGeom prst="rect">
              <a:avLst/>
            </a:prstGeom>
            <a:noFill/>
          </p:spPr>
          <p:txBody>
            <a:bodyPr wrap="none" rtlCol="0">
              <a:spAutoFit/>
            </a:bodyPr>
            <a:lstStyle/>
            <a:p>
              <a:r>
                <a:rPr lang="en-US" dirty="0" smtClean="0">
                  <a:solidFill>
                    <a:srgbClr val="0000FF"/>
                  </a:solidFill>
                </a:rPr>
                <a:t>shift due to GPD E</a:t>
              </a:r>
              <a:endParaRPr lang="en-US" dirty="0">
                <a:solidFill>
                  <a:srgbClr val="0000FF"/>
                </a:solidFill>
              </a:endParaRPr>
            </a:p>
          </p:txBody>
        </p:sp>
      </p:grpSp>
      <p:sp>
        <p:nvSpPr>
          <p:cNvPr id="17" name="Footer Placeholder 16"/>
          <p:cNvSpPr>
            <a:spLocks noGrp="1"/>
          </p:cNvSpPr>
          <p:nvPr>
            <p:ph type="ftr" sz="quarter" idx="11"/>
          </p:nvPr>
        </p:nvSpPr>
        <p:spPr/>
        <p:txBody>
          <a:bodyPr/>
          <a:lstStyle/>
          <a:p>
            <a:r>
              <a:rPr lang="cs-CZ" smtClean="0"/>
              <a:t>Shanghai  July 2012</a:t>
            </a:r>
            <a:endParaRPr lang="en-US"/>
          </a:p>
        </p:txBody>
      </p:sp>
      <p:pic>
        <p:nvPicPr>
          <p:cNvPr id="18" name="Picture 17" descr="plot-gpdHGb.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317" y="996949"/>
            <a:ext cx="2933700" cy="1929130"/>
          </a:xfrm>
          <a:prstGeom prst="rect">
            <a:avLst/>
          </a:prstGeom>
        </p:spPr>
      </p:pic>
    </p:spTree>
    <p:extLst>
      <p:ext uri="{BB962C8B-B14F-4D97-AF65-F5344CB8AC3E}">
        <p14:creationId xmlns:p14="http://schemas.microsoft.com/office/powerpoint/2010/main" val="1948888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ssolve">
                                      <p:cBhvr>
                                        <p:cTn id="23" dur="500"/>
                                        <p:tgtEl>
                                          <p:spTgt spid="18"/>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1000"/>
                                        <p:tgtEl>
                                          <p:spTgt spid="13"/>
                                        </p:tgtEl>
                                      </p:cBhvr>
                                    </p:animEffect>
                                  </p:childTnLst>
                                </p:cTn>
                              </p:par>
                            </p:childTnLst>
                          </p:cTn>
                        </p:par>
                        <p:par>
                          <p:cTn id="28" fill="hold">
                            <p:stCondLst>
                              <p:cond delay="1500"/>
                            </p:stCondLst>
                            <p:childTnLst>
                              <p:par>
                                <p:cTn id="29" presetID="9"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H</a:t>
            </a:r>
            <a:r>
              <a:rPr lang="en-US" cap="none" baseline="30000" dirty="0"/>
              <a:t>g</a:t>
            </a:r>
            <a:r>
              <a:rPr lang="en-US" dirty="0" smtClean="0"/>
              <a:t>: J/</a:t>
            </a:r>
            <a:r>
              <a:rPr lang="en-US" dirty="0" err="1" smtClean="0"/>
              <a:t>ψ</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24</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801059"/>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791387"/>
            <a:ext cx="2508478" cy="1721505"/>
          </a:xfrm>
          <a:prstGeom prst="rect">
            <a:avLst/>
          </a:prstGeom>
        </p:spPr>
      </p:pic>
      <p:sp>
        <p:nvSpPr>
          <p:cNvPr id="18" name="Rectangle 17"/>
          <p:cNvSpPr/>
          <p:nvPr/>
        </p:nvSpPr>
        <p:spPr>
          <a:xfrm>
            <a:off x="0" y="345559"/>
            <a:ext cx="1145528" cy="369332"/>
          </a:xfrm>
          <a:prstGeom prst="rect">
            <a:avLst/>
          </a:prstGeom>
        </p:spPr>
        <p:txBody>
          <a:bodyPr wrap="none">
            <a:spAutoFit/>
          </a:bodyPr>
          <a:lstStyle/>
          <a:p>
            <a:r>
              <a:rPr lang="en-US" dirty="0" smtClean="0"/>
              <a:t>M. Diehl </a:t>
            </a:r>
            <a:endParaRPr lang="en-US" dirty="0"/>
          </a:p>
        </p:txBody>
      </p:sp>
      <p:sp>
        <p:nvSpPr>
          <p:cNvPr id="5" name="TextBox 4"/>
          <p:cNvSpPr txBox="1"/>
          <p:nvPr/>
        </p:nvSpPr>
        <p:spPr>
          <a:xfrm>
            <a:off x="222250" y="751417"/>
            <a:ext cx="3413502" cy="1477328"/>
          </a:xfrm>
          <a:prstGeom prst="rect">
            <a:avLst/>
          </a:prstGeom>
          <a:noFill/>
        </p:spPr>
        <p:txBody>
          <a:bodyPr wrap="none" rtlCol="0">
            <a:spAutoFit/>
          </a:bodyPr>
          <a:lstStyle/>
          <a:p>
            <a:r>
              <a:rPr lang="en-US" dirty="0" smtClean="0"/>
              <a:t>To improve imaging on gluons</a:t>
            </a:r>
          </a:p>
          <a:p>
            <a:r>
              <a:rPr lang="en-US" dirty="0" smtClean="0"/>
              <a:t>add </a:t>
            </a:r>
            <a:r>
              <a:rPr lang="en-US" dirty="0"/>
              <a:t>J/</a:t>
            </a:r>
            <a:r>
              <a:rPr lang="en-US" dirty="0" err="1" smtClean="0"/>
              <a:t>ψ</a:t>
            </a:r>
            <a:r>
              <a:rPr lang="en-US" dirty="0" smtClean="0"/>
              <a:t> observables</a:t>
            </a:r>
          </a:p>
          <a:p>
            <a:pPr marL="285750" indent="-285750">
              <a:buClr>
                <a:srgbClr val="0000FF"/>
              </a:buClr>
              <a:buFont typeface="Wingdings" charset="2"/>
              <a:buChar char="q"/>
            </a:pPr>
            <a:r>
              <a:rPr lang="en-US" dirty="0" smtClean="0"/>
              <a:t>cross section</a:t>
            </a:r>
          </a:p>
          <a:p>
            <a:pPr marL="285750" indent="-285750">
              <a:buClr>
                <a:srgbClr val="0000FF"/>
              </a:buClr>
              <a:buFont typeface="Wingdings" charset="2"/>
              <a:buChar char="q"/>
            </a:pPr>
            <a:r>
              <a:rPr lang="en-US" dirty="0" smtClean="0"/>
              <a:t>A</a:t>
            </a:r>
            <a:r>
              <a:rPr lang="en-US" baseline="-25000" dirty="0" smtClean="0"/>
              <a:t>UT</a:t>
            </a:r>
            <a:r>
              <a:rPr lang="en-US" dirty="0" smtClean="0"/>
              <a:t> </a:t>
            </a:r>
          </a:p>
          <a:p>
            <a:pPr marL="285750" indent="-285750">
              <a:buClr>
                <a:srgbClr val="0000FF"/>
              </a:buClr>
              <a:buFont typeface="Wingdings" charset="2"/>
              <a:buChar char="q"/>
            </a:pPr>
            <a:r>
              <a:rPr lang="en-US"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4" name="Picture 3" descr="xFb-JPsi-hilow.eps"/>
          <p:cNvPicPr>
            <a:picLocks noChangeAspect="1"/>
          </p:cNvPicPr>
          <p:nvPr/>
        </p:nvPicPr>
        <p:blipFill rotWithShape="1">
          <a:blip r:embed="rId4">
            <a:extLst>
              <a:ext uri="{28A0092B-C50C-407E-A947-70E740481C1C}">
                <a14:useLocalDpi xmlns:a14="http://schemas.microsoft.com/office/drawing/2010/main" val="0"/>
              </a:ext>
            </a:extLst>
          </a:blip>
          <a:srcRect r="50694" b="54036"/>
          <a:stretch/>
        </p:blipFill>
        <p:spPr>
          <a:xfrm>
            <a:off x="0" y="2241549"/>
            <a:ext cx="3226111" cy="2137083"/>
          </a:xfrm>
          <a:prstGeom prst="rect">
            <a:avLst/>
          </a:prstGeom>
        </p:spPr>
      </p:pic>
      <p:pic>
        <p:nvPicPr>
          <p:cNvPr id="13" name="Picture 12" descr="xFb-JPsi-hilow.eps"/>
          <p:cNvPicPr>
            <a:picLocks noChangeAspect="1"/>
          </p:cNvPicPr>
          <p:nvPr/>
        </p:nvPicPr>
        <p:blipFill rotWithShape="1">
          <a:blip r:embed="rId4">
            <a:extLst>
              <a:ext uri="{28A0092B-C50C-407E-A947-70E740481C1C}">
                <a14:useLocalDpi xmlns:a14="http://schemas.microsoft.com/office/drawing/2010/main" val="0"/>
              </a:ext>
            </a:extLst>
          </a:blip>
          <a:srcRect l="51013" b="54036"/>
          <a:stretch/>
        </p:blipFill>
        <p:spPr>
          <a:xfrm>
            <a:off x="10589" y="4394201"/>
            <a:ext cx="3205239" cy="2137083"/>
          </a:xfrm>
          <a:prstGeom prst="rect">
            <a:avLst/>
          </a:prstGeom>
        </p:spPr>
      </p:pic>
      <p:grpSp>
        <p:nvGrpSpPr>
          <p:cNvPr id="14" name="Group 13"/>
          <p:cNvGrpSpPr/>
          <p:nvPr/>
        </p:nvGrpSpPr>
        <p:grpSpPr>
          <a:xfrm>
            <a:off x="3566764" y="2572462"/>
            <a:ext cx="1252690" cy="729533"/>
            <a:chOff x="6324599" y="2032718"/>
            <a:chExt cx="1252690" cy="729533"/>
          </a:xfrm>
        </p:grpSpPr>
        <p:sp>
          <p:nvSpPr>
            <p:cNvPr id="15"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20" name="TextBox 19"/>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sp>
        <p:nvSpPr>
          <p:cNvPr id="8" name="Footer Placeholder 7"/>
          <p:cNvSpPr>
            <a:spLocks noGrp="1"/>
          </p:cNvSpPr>
          <p:nvPr>
            <p:ph type="ftr" sz="quarter" idx="11"/>
          </p:nvPr>
        </p:nvSpPr>
        <p:spPr/>
        <p:txBody>
          <a:bodyPr/>
          <a:lstStyle/>
          <a:p>
            <a:r>
              <a:rPr lang="cs-CZ" smtClean="0"/>
              <a:t>Shanghai  July 2012</a:t>
            </a:r>
            <a:endParaRPr lang="en-US"/>
          </a:p>
        </p:txBody>
      </p:sp>
      <p:pic>
        <p:nvPicPr>
          <p:cNvPr id="9" name="Picture 8" descr="gpd-g.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4401" y="2971802"/>
            <a:ext cx="6000750" cy="3587750"/>
          </a:xfrm>
          <a:prstGeom prst="rect">
            <a:avLst/>
          </a:prstGeom>
        </p:spPr>
      </p:pic>
    </p:spTree>
    <p:extLst>
      <p:ext uri="{BB962C8B-B14F-4D97-AF65-F5344CB8AC3E}">
        <p14:creationId xmlns:p14="http://schemas.microsoft.com/office/powerpoint/2010/main" val="697784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37"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can be done</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25</a:t>
            </a:fld>
            <a:endParaRPr lang="en-US"/>
          </a:p>
        </p:txBody>
      </p:sp>
      <p:pic>
        <p:nvPicPr>
          <p:cNvPr id="5" name="Picture 4" descr="chasha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17" y="1748367"/>
            <a:ext cx="3327400" cy="3657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730323"/>
            <a:ext cx="3839633" cy="5407933"/>
          </a:xfrm>
          <a:prstGeom prst="rect">
            <a:avLst/>
          </a:prstGeom>
        </p:spPr>
      </p:pic>
      <p:sp>
        <p:nvSpPr>
          <p:cNvPr id="7" name="TextBox 6"/>
          <p:cNvSpPr txBox="1"/>
          <p:nvPr/>
        </p:nvSpPr>
        <p:spPr>
          <a:xfrm>
            <a:off x="5418664" y="4265078"/>
            <a:ext cx="2408795" cy="369332"/>
          </a:xfrm>
          <a:prstGeom prst="rect">
            <a:avLst/>
          </a:prstGeom>
          <a:noFill/>
        </p:spPr>
        <p:txBody>
          <a:bodyPr wrap="none" rtlCol="0">
            <a:prstTxWarp prst="textArchUp">
              <a:avLst/>
            </a:prstTxWarp>
            <a:spAutoFit/>
          </a:bodyPr>
          <a:lstStyle/>
          <a:p>
            <a:r>
              <a:rPr lang="en-US" dirty="0" smtClean="0">
                <a:solidFill>
                  <a:srgbClr val="00FF00"/>
                </a:solidFill>
              </a:rPr>
              <a:t>The Spin Sum Rules</a:t>
            </a:r>
            <a:endParaRPr lang="en-US" dirty="0">
              <a:solidFill>
                <a:srgbClr val="00FF00"/>
              </a:solidFill>
            </a:endParaRPr>
          </a:p>
        </p:txBody>
      </p:sp>
      <p:sp>
        <p:nvSpPr>
          <p:cNvPr id="16" name="TextBox 15"/>
          <p:cNvSpPr txBox="1"/>
          <p:nvPr/>
        </p:nvSpPr>
        <p:spPr>
          <a:xfrm rot="900000">
            <a:off x="4836577" y="4762490"/>
            <a:ext cx="2845100" cy="369332"/>
          </a:xfrm>
          <a:prstGeom prst="rect">
            <a:avLst/>
          </a:prstGeom>
          <a:noFill/>
        </p:spPr>
        <p:txBody>
          <a:bodyPr wrap="none" rtlCol="0">
            <a:prstTxWarp prst="textArchUp">
              <a:avLst/>
            </a:prstTxWarp>
            <a:spAutoFit/>
          </a:bodyPr>
          <a:lstStyle/>
          <a:p>
            <a:r>
              <a:rPr lang="en-US" sz="1600" dirty="0" smtClean="0">
                <a:solidFill>
                  <a:schemeClr val="bg1"/>
                </a:solidFill>
              </a:rPr>
              <a:t>Jaffe &amp; </a:t>
            </a:r>
            <a:r>
              <a:rPr lang="en-US" sz="1600" dirty="0" err="1" smtClean="0">
                <a:solidFill>
                  <a:schemeClr val="bg1"/>
                </a:solidFill>
              </a:rPr>
              <a:t>Manohar</a:t>
            </a:r>
            <a:endParaRPr lang="en-US" sz="1600" dirty="0">
              <a:solidFill>
                <a:schemeClr val="bg1"/>
              </a:solidFill>
            </a:endParaRPr>
          </a:p>
        </p:txBody>
      </p:sp>
      <p:sp>
        <p:nvSpPr>
          <p:cNvPr id="17" name="TextBox 16"/>
          <p:cNvSpPr txBox="1"/>
          <p:nvPr/>
        </p:nvSpPr>
        <p:spPr>
          <a:xfrm rot="20280000">
            <a:off x="6576482" y="4258719"/>
            <a:ext cx="2845100" cy="369332"/>
          </a:xfrm>
          <a:prstGeom prst="rect">
            <a:avLst/>
          </a:prstGeom>
          <a:noFill/>
        </p:spPr>
        <p:txBody>
          <a:bodyPr wrap="none" rtlCol="0">
            <a:prstTxWarp prst="textArchUp">
              <a:avLst/>
            </a:prstTxWarp>
            <a:spAutoFit/>
          </a:bodyPr>
          <a:lstStyle/>
          <a:p>
            <a:r>
              <a:rPr lang="en-US" sz="1600" dirty="0" err="1">
                <a:solidFill>
                  <a:srgbClr val="FFFF00"/>
                </a:solidFill>
              </a:rPr>
              <a:t>Xiangdong</a:t>
            </a:r>
            <a:r>
              <a:rPr lang="en-US" sz="1600" dirty="0">
                <a:solidFill>
                  <a:srgbClr val="FFFF00"/>
                </a:solidFill>
              </a:rPr>
              <a:t> </a:t>
            </a:r>
            <a:r>
              <a:rPr lang="en-US" sz="1600" dirty="0" err="1" smtClean="0">
                <a:solidFill>
                  <a:srgbClr val="FFFF00"/>
                </a:solidFill>
              </a:rPr>
              <a:t>Ji</a:t>
            </a:r>
            <a:endParaRPr lang="en-US" sz="1600" dirty="0">
              <a:solidFill>
                <a:srgbClr val="FFFF00"/>
              </a:solidFill>
            </a:endParaRPr>
          </a:p>
        </p:txBody>
      </p:sp>
      <p:sp>
        <p:nvSpPr>
          <p:cNvPr id="18" name="Footer Placeholder 17"/>
          <p:cNvSpPr>
            <a:spLocks noGrp="1"/>
          </p:cNvSpPr>
          <p:nvPr>
            <p:ph type="ftr" sz="quarter" idx="11"/>
          </p:nvPr>
        </p:nvSpPr>
        <p:spPr/>
        <p:txBody>
          <a:bodyPr/>
          <a:lstStyle/>
          <a:p>
            <a:r>
              <a:rPr lang="cs-CZ" smtClean="0"/>
              <a:t>Shanghai  July 2012</a:t>
            </a:r>
            <a:endParaRPr lang="en-US"/>
          </a:p>
        </p:txBody>
      </p:sp>
      <p:sp>
        <p:nvSpPr>
          <p:cNvPr id="19" name="TextBox 18"/>
          <p:cNvSpPr txBox="1"/>
          <p:nvPr/>
        </p:nvSpPr>
        <p:spPr>
          <a:xfrm>
            <a:off x="5736167" y="5431393"/>
            <a:ext cx="1821344" cy="369332"/>
          </a:xfrm>
          <a:prstGeom prst="rect">
            <a:avLst/>
          </a:prstGeom>
          <a:noFill/>
        </p:spPr>
        <p:txBody>
          <a:bodyPr wrap="none" rtlCol="0">
            <a:spAutoFit/>
          </a:bodyPr>
          <a:lstStyle/>
          <a:p>
            <a:r>
              <a:rPr lang="en-US" dirty="0" smtClean="0">
                <a:solidFill>
                  <a:srgbClr val="0000FF"/>
                </a:solidFill>
              </a:rPr>
              <a:t>The Holy Grail</a:t>
            </a:r>
            <a:endParaRPr lang="en-US" dirty="0">
              <a:solidFill>
                <a:srgbClr val="0000FF"/>
              </a:solidFill>
            </a:endParaRPr>
          </a:p>
        </p:txBody>
      </p:sp>
    </p:spTree>
    <p:extLst>
      <p:ext uri="{BB962C8B-B14F-4D97-AF65-F5344CB8AC3E}">
        <p14:creationId xmlns:p14="http://schemas.microsoft.com/office/powerpoint/2010/main" val="2359131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500" autoRev="1" fill="hold">
                                          <p:stCondLst>
                                            <p:cond delay="0"/>
                                          </p:stCondLst>
                                        </p:cTn>
                                        <p:tgtEl>
                                          <p:spTgt spid="7"/>
                                        </p:tgtEl>
                                        <p:attrNameLst>
                                          <p:attrName>ppt_w</p:attrName>
                                        </p:attrNameLst>
                                      </p:cBhvr>
                                    </p:anim>
                                    <p:anim by="(#ppt_w*0.50)" calcmode="lin" valueType="num">
                                      <p:cBhvr>
                                        <p:cTn id="14" dur="500" decel="50000" autoRev="1" fill="hold">
                                          <p:stCondLst>
                                            <p:cond delay="0"/>
                                          </p:stCondLst>
                                        </p:cTn>
                                        <p:tgtEl>
                                          <p:spTgt spid="7"/>
                                        </p:tgtEl>
                                        <p:attrNameLst>
                                          <p:attrName>ppt_x</p:attrName>
                                        </p:attrNameLst>
                                      </p:cBhvr>
                                    </p:anim>
                                    <p:anim from="(-#ppt_h/2)" to="(#ppt_y)" calcmode="lin" valueType="num">
                                      <p:cBhvr>
                                        <p:cTn id="15" dur="1000" fill="hold">
                                          <p:stCondLst>
                                            <p:cond delay="0"/>
                                          </p:stCondLst>
                                        </p:cTn>
                                        <p:tgtEl>
                                          <p:spTgt spid="7"/>
                                        </p:tgtEl>
                                        <p:attrNameLst>
                                          <p:attrName>ppt_y</p:attrName>
                                        </p:attrNameLst>
                                      </p:cBhvr>
                                    </p:anim>
                                    <p:animRot by="21600000">
                                      <p:cBhvr>
                                        <p:cTn id="16" dur="1000" fill="hold">
                                          <p:stCondLst>
                                            <p:cond delay="0"/>
                                          </p:stCondLst>
                                        </p:cTn>
                                        <p:tgtEl>
                                          <p:spTgt spid="7"/>
                                        </p:tgtEl>
                                        <p:attrNameLst>
                                          <p:attrName>r</p:attrName>
                                        </p:attrNameLst>
                                      </p:cBhvr>
                                    </p:animRot>
                                  </p:childTnLst>
                                </p:cTn>
                              </p:par>
                            </p:childTnLst>
                          </p:cTn>
                        </p:par>
                        <p:par>
                          <p:cTn id="17" fill="hold">
                            <p:stCondLst>
                              <p:cond delay="29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 calcmode="lin" valueType="num">
                                      <p:cBhvr>
                                        <p:cTn id="2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6"/>
                                        </p:tgtEl>
                                      </p:cBhvr>
                                    </p:animEffect>
                                  </p:childTnLst>
                                </p:cTn>
                              </p:par>
                            </p:childTnLst>
                          </p:cTn>
                        </p:par>
                        <p:par>
                          <p:cTn id="25" fill="hold">
                            <p:stCondLst>
                              <p:cond delay="4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24"/>
          <p:cNvPicPr>
            <a:picLocks noChangeAspect="1"/>
          </p:cNvPicPr>
          <p:nvPr/>
        </p:nvPicPr>
        <p:blipFill>
          <a:blip r:embed="rId2">
            <a:clrChange>
              <a:clrFrom>
                <a:srgbClr val="F0F2F7"/>
              </a:clrFrom>
              <a:clrTo>
                <a:srgbClr val="F0F2F7">
                  <a:alpha val="0"/>
                </a:srgbClr>
              </a:clrTo>
            </a:clrChange>
          </a:blip>
          <a:stretch>
            <a:fillRect/>
          </a:stretch>
        </p:blipFill>
        <p:spPr>
          <a:xfrm>
            <a:off x="941916" y="422618"/>
            <a:ext cx="1839665" cy="584963"/>
          </a:xfrm>
          <a:prstGeom prst="rect">
            <a:avLst/>
          </a:prstGeom>
        </p:spPr>
      </p:pic>
      <p:sp>
        <p:nvSpPr>
          <p:cNvPr id="3" name="Titel 1"/>
          <p:cNvSpPr txBox="1">
            <a:spLocks/>
          </p:cNvSpPr>
          <p:nvPr/>
        </p:nvSpPr>
        <p:spPr>
          <a:xfrm>
            <a:off x="1160019" y="-69906"/>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5" name="Bild 4"/>
          <p:cNvPicPr>
            <a:picLocks noChangeAspect="1"/>
          </p:cNvPicPr>
          <p:nvPr/>
        </p:nvPicPr>
        <p:blipFill>
          <a:blip r:embed="rId3"/>
          <a:stretch>
            <a:fillRect/>
          </a:stretch>
        </p:blipFill>
        <p:spPr>
          <a:xfrm>
            <a:off x="222541" y="1354266"/>
            <a:ext cx="402529" cy="567669"/>
          </a:xfrm>
          <a:prstGeom prst="rect">
            <a:avLst/>
          </a:prstGeom>
        </p:spPr>
      </p:pic>
      <p:sp>
        <p:nvSpPr>
          <p:cNvPr id="22" name="Textfeld 21"/>
          <p:cNvSpPr txBox="1"/>
          <p:nvPr/>
        </p:nvSpPr>
        <p:spPr>
          <a:xfrm>
            <a:off x="-29313" y="970495"/>
            <a:ext cx="9123110" cy="338554"/>
          </a:xfrm>
          <a:prstGeom prst="rect">
            <a:avLst/>
          </a:prstGeom>
          <a:noFill/>
        </p:spPr>
        <p:txBody>
          <a:bodyPr wrap="none" rtlCol="0">
            <a:spAutoFit/>
          </a:bodyPr>
          <a:lstStyle/>
          <a:p>
            <a:r>
              <a:rPr lang="en-US" sz="1600" b="1" dirty="0" smtClean="0"/>
              <a:t>significant experimental and theoretical progress in past 25+ years, yet many </a:t>
            </a:r>
            <a:r>
              <a:rPr lang="en-US" sz="1600" b="1" dirty="0" err="1" smtClean="0"/>
              <a:t>unknows</a:t>
            </a:r>
            <a:r>
              <a:rPr lang="en-US" sz="1600" b="1" dirty="0" smtClean="0"/>
              <a:t> …</a:t>
            </a:r>
            <a:endParaRPr lang="en-US" sz="1600" b="1" dirty="0"/>
          </a:p>
        </p:txBody>
      </p:sp>
      <p:sp>
        <p:nvSpPr>
          <p:cNvPr id="36" name="Textfeld 35"/>
          <p:cNvSpPr txBox="1"/>
          <p:nvPr/>
        </p:nvSpPr>
        <p:spPr>
          <a:xfrm>
            <a:off x="4353165" y="1354266"/>
            <a:ext cx="1383349" cy="561692"/>
          </a:xfrm>
          <a:prstGeom prst="rect">
            <a:avLst/>
          </a:prstGeom>
          <a:noFill/>
        </p:spPr>
        <p:txBody>
          <a:bodyPr wrap="none" rtlCol="0">
            <a:spAutoFit/>
          </a:bodyPr>
          <a:lstStyle/>
          <a:p>
            <a:pPr algn="ctr"/>
            <a:r>
              <a:rPr lang="en-US" sz="1050" b="1" dirty="0" smtClean="0">
                <a:solidFill>
                  <a:srgbClr val="0000FF"/>
                </a:solidFill>
                <a:cs typeface="Comic Sans MS"/>
              </a:rPr>
              <a:t>DSSV global fit</a:t>
            </a:r>
          </a:p>
          <a:p>
            <a:pPr algn="ctr"/>
            <a:r>
              <a:rPr lang="en-US" sz="1000" b="1" dirty="0" smtClean="0">
                <a:solidFill>
                  <a:srgbClr val="0000FF"/>
                </a:solidFill>
                <a:cs typeface="Comic Sans MS"/>
              </a:rPr>
              <a:t>de </a:t>
            </a:r>
            <a:r>
              <a:rPr lang="en-US" sz="1000" b="1" dirty="0" err="1" smtClean="0">
                <a:solidFill>
                  <a:srgbClr val="0000FF"/>
                </a:solidFill>
                <a:cs typeface="Comic Sans MS"/>
              </a:rPr>
              <a:t>Florian</a:t>
            </a:r>
            <a:r>
              <a:rPr lang="en-US" sz="1000" b="1" dirty="0" smtClean="0">
                <a:solidFill>
                  <a:srgbClr val="0000FF"/>
                </a:solidFill>
                <a:cs typeface="Comic Sans MS"/>
              </a:rPr>
              <a:t>, </a:t>
            </a:r>
            <a:r>
              <a:rPr lang="en-US" sz="1000" b="1" dirty="0" err="1" smtClean="0">
                <a:solidFill>
                  <a:srgbClr val="0000FF"/>
                </a:solidFill>
                <a:cs typeface="Comic Sans MS"/>
              </a:rPr>
              <a:t>Sassot</a:t>
            </a:r>
            <a:r>
              <a:rPr lang="en-US" sz="1000" b="1" dirty="0" smtClean="0">
                <a:solidFill>
                  <a:srgbClr val="0000FF"/>
                </a:solidFill>
                <a:cs typeface="Comic Sans MS"/>
              </a:rPr>
              <a:t>, </a:t>
            </a:r>
          </a:p>
          <a:p>
            <a:pPr algn="ctr"/>
            <a:r>
              <a:rPr lang="en-US" sz="1000" b="1" dirty="0" smtClean="0">
                <a:solidFill>
                  <a:srgbClr val="0000FF"/>
                </a:solidFill>
                <a:cs typeface="Comic Sans MS"/>
              </a:rPr>
              <a:t>MS, </a:t>
            </a:r>
            <a:r>
              <a:rPr lang="en-US" sz="1000" b="1" dirty="0" err="1" smtClean="0">
                <a:solidFill>
                  <a:srgbClr val="0000FF"/>
                </a:solidFill>
                <a:cs typeface="Comic Sans MS"/>
              </a:rPr>
              <a:t>Vogelsang</a:t>
            </a:r>
            <a:endParaRPr lang="en-US" sz="1000" b="1" dirty="0">
              <a:solidFill>
                <a:srgbClr val="0000FF"/>
              </a:solidFill>
              <a:cs typeface="Comic Sans MS"/>
            </a:endParaRPr>
          </a:p>
        </p:txBody>
      </p:sp>
      <p:grpSp>
        <p:nvGrpSpPr>
          <p:cNvPr id="37" name="Gruppierung 28"/>
          <p:cNvGrpSpPr/>
          <p:nvPr/>
        </p:nvGrpSpPr>
        <p:grpSpPr>
          <a:xfrm>
            <a:off x="5565939" y="1559734"/>
            <a:ext cx="3376278" cy="3143021"/>
            <a:chOff x="1068428" y="2665330"/>
            <a:chExt cx="3259618" cy="3084534"/>
          </a:xfrm>
        </p:grpSpPr>
        <p:grpSp>
          <p:nvGrpSpPr>
            <p:cNvPr id="38" name="Group 7"/>
            <p:cNvGrpSpPr>
              <a:grpSpLocks/>
            </p:cNvGrpSpPr>
            <p:nvPr/>
          </p:nvGrpSpPr>
          <p:grpSpPr bwMode="auto">
            <a:xfrm>
              <a:off x="1068428" y="2675682"/>
              <a:ext cx="3259618" cy="3074182"/>
              <a:chOff x="192" y="1104"/>
              <a:chExt cx="2640" cy="2557"/>
            </a:xfrm>
          </p:grpSpPr>
          <p:pic>
            <p:nvPicPr>
              <p:cNvPr id="43" name="Picture 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2" y="1104"/>
                <a:ext cx="2640" cy="2511"/>
              </a:xfrm>
              <a:prstGeom prst="rect">
                <a:avLst/>
              </a:prstGeom>
              <a:noFill/>
              <a:ln w="9525">
                <a:noFill/>
                <a:miter lim="800000"/>
                <a:headEnd/>
                <a:tailEnd/>
              </a:ln>
            </p:spPr>
          </p:pic>
          <p:pic>
            <p:nvPicPr>
              <p:cNvPr id="44"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68" y="1226"/>
                <a:ext cx="1584" cy="423"/>
              </a:xfrm>
              <a:prstGeom prst="rect">
                <a:avLst/>
              </a:prstGeom>
              <a:noFill/>
              <a:ln w="9525">
                <a:noFill/>
                <a:miter lim="800000"/>
                <a:headEnd/>
                <a:tailEnd/>
              </a:ln>
            </p:spPr>
          </p:pic>
          <p:sp>
            <p:nvSpPr>
              <p:cNvPr id="45" name="Text Box 10"/>
              <p:cNvSpPr txBox="1">
                <a:spLocks noChangeArrowheads="1"/>
              </p:cNvSpPr>
              <p:nvPr/>
            </p:nvSpPr>
            <p:spPr bwMode="auto">
              <a:xfrm>
                <a:off x="1968" y="3360"/>
                <a:ext cx="251" cy="301"/>
              </a:xfrm>
              <a:prstGeom prst="rect">
                <a:avLst/>
              </a:prstGeom>
              <a:noFill/>
              <a:ln w="28575">
                <a:noFill/>
                <a:miter lim="800000"/>
                <a:headEnd/>
                <a:tailEnd/>
              </a:ln>
              <a:effectLst/>
            </p:spPr>
            <p:txBody>
              <a:bodyPr wrap="square">
                <a:prstTxWarp prst="textNoShape">
                  <a:avLst/>
                </a:prstTxWarp>
                <a:spAutoFit/>
              </a:bodyPr>
              <a:lstStyle/>
              <a:p>
                <a:r>
                  <a:rPr lang="en-US"/>
                  <a:t>x</a:t>
                </a:r>
                <a:endParaRPr lang="de-DE"/>
              </a:p>
            </p:txBody>
          </p:sp>
        </p:grpSp>
        <p:sp>
          <p:nvSpPr>
            <p:cNvPr id="39" name="Rechteck 38"/>
            <p:cNvSpPr/>
            <p:nvPr/>
          </p:nvSpPr>
          <p:spPr>
            <a:xfrm>
              <a:off x="2650657" y="2665330"/>
              <a:ext cx="540000" cy="2682000"/>
            </a:xfrm>
            <a:prstGeom prst="rect">
              <a:avLst/>
            </a:prstGeom>
            <a:solidFill>
              <a:schemeClr val="accent5">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hteck 39"/>
            <p:cNvSpPr/>
            <p:nvPr/>
          </p:nvSpPr>
          <p:spPr>
            <a:xfrm>
              <a:off x="3205217" y="2665331"/>
              <a:ext cx="439200" cy="2682000"/>
            </a:xfrm>
            <a:prstGeom prst="rect">
              <a:avLst/>
            </a:prstGeom>
            <a:solidFill>
              <a:schemeClr val="accent1">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feld 40"/>
            <p:cNvSpPr txBox="1"/>
            <p:nvPr/>
          </p:nvSpPr>
          <p:spPr>
            <a:xfrm>
              <a:off x="2598513" y="4720440"/>
              <a:ext cx="641660" cy="513484"/>
            </a:xfrm>
            <a:prstGeom prst="rect">
              <a:avLst/>
            </a:prstGeom>
            <a:noFill/>
          </p:spPr>
          <p:txBody>
            <a:bodyPr wrap="square" rtlCol="0">
              <a:spAutoFit/>
            </a:bodyPr>
            <a:lstStyle/>
            <a:p>
              <a:pPr algn="ctr"/>
              <a:r>
                <a:rPr lang="en-US" sz="1400" dirty="0" smtClean="0">
                  <a:latin typeface="Comic Sans MS"/>
                  <a:cs typeface="Comic Sans MS"/>
                </a:rPr>
                <a:t>RHIC</a:t>
              </a:r>
            </a:p>
            <a:p>
              <a:pPr algn="ctr"/>
              <a:r>
                <a:rPr lang="en-US" sz="1400" dirty="0" smtClean="0">
                  <a:latin typeface="Comic Sans MS"/>
                  <a:cs typeface="Comic Sans MS"/>
                </a:rPr>
                <a:t>pp</a:t>
              </a:r>
              <a:endParaRPr lang="en-US" sz="1400" dirty="0">
                <a:latin typeface="Comic Sans MS"/>
                <a:cs typeface="Comic Sans MS"/>
              </a:endParaRPr>
            </a:p>
          </p:txBody>
        </p:sp>
        <p:sp>
          <p:nvSpPr>
            <p:cNvPr id="42" name="Textfeld 41"/>
            <p:cNvSpPr txBox="1"/>
            <p:nvPr/>
          </p:nvSpPr>
          <p:spPr>
            <a:xfrm>
              <a:off x="3154212" y="4510722"/>
              <a:ext cx="536813" cy="724919"/>
            </a:xfrm>
            <a:prstGeom prst="rect">
              <a:avLst/>
            </a:prstGeom>
            <a:noFill/>
          </p:spPr>
          <p:txBody>
            <a:bodyPr wrap="square" rtlCol="0">
              <a:spAutoFit/>
            </a:bodyPr>
            <a:lstStyle/>
            <a:p>
              <a:pPr algn="ctr"/>
              <a:r>
                <a:rPr lang="en-US" sz="1400" dirty="0" smtClean="0">
                  <a:latin typeface="Comic Sans MS"/>
                  <a:cs typeface="Comic Sans MS"/>
                </a:rPr>
                <a:t>DIS</a:t>
              </a:r>
            </a:p>
            <a:p>
              <a:pPr algn="ctr"/>
              <a:r>
                <a:rPr lang="en-US" sz="1400" dirty="0" smtClean="0">
                  <a:latin typeface="Comic Sans MS"/>
                  <a:cs typeface="Comic Sans MS"/>
                </a:rPr>
                <a:t>&amp;</a:t>
              </a:r>
            </a:p>
            <a:p>
              <a:pPr algn="ctr"/>
              <a:r>
                <a:rPr lang="en-US" sz="1400" dirty="0" smtClean="0">
                  <a:latin typeface="Comic Sans MS"/>
                  <a:cs typeface="Comic Sans MS"/>
                </a:rPr>
                <a:t>pp</a:t>
              </a:r>
              <a:endParaRPr lang="en-US" sz="1400" dirty="0">
                <a:latin typeface="Comic Sans MS"/>
                <a:cs typeface="Comic Sans MS"/>
              </a:endParaRPr>
            </a:p>
          </p:txBody>
        </p:sp>
      </p:grpSp>
      <p:cxnSp>
        <p:nvCxnSpPr>
          <p:cNvPr id="46" name="Gerade Verbindung mit Pfeil 45"/>
          <p:cNvCxnSpPr/>
          <p:nvPr/>
        </p:nvCxnSpPr>
        <p:spPr>
          <a:xfrm rot="5400000">
            <a:off x="7164006" y="2883049"/>
            <a:ext cx="481297" cy="1588"/>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7" name="Gerade Verbindung mit Pfeil 46"/>
          <p:cNvCxnSpPr/>
          <p:nvPr/>
        </p:nvCxnSpPr>
        <p:spPr>
          <a:xfrm rot="5400000" flipH="1" flipV="1">
            <a:off x="7188782" y="3473687"/>
            <a:ext cx="428570" cy="1587"/>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rot="10800000">
            <a:off x="6302581" y="3223653"/>
            <a:ext cx="1008586" cy="794"/>
          </a:xfrm>
          <a:prstGeom prst="straightConnector1">
            <a:avLst/>
          </a:prstGeom>
          <a:ln w="44450">
            <a:solidFill>
              <a:srgbClr val="E5291F"/>
            </a:solidFill>
            <a:prstDash val="lgDashDotDot"/>
            <a:tailEnd type="arrow"/>
          </a:ln>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87376" y="1908324"/>
            <a:ext cx="5878532" cy="307777"/>
          </a:xfrm>
          <a:prstGeom prst="rect">
            <a:avLst/>
          </a:prstGeom>
          <a:noFill/>
        </p:spPr>
        <p:txBody>
          <a:bodyPr wrap="none" rtlCol="0">
            <a:spAutoFit/>
          </a:bodyPr>
          <a:lstStyle/>
          <a:p>
            <a:pPr>
              <a:buFont typeface="Arial"/>
              <a:buChar char="•"/>
            </a:pPr>
            <a:r>
              <a:rPr lang="en-US" sz="1400" dirty="0" smtClean="0"/>
              <a:t> found to be small at 0.05 &lt; </a:t>
            </a:r>
            <a:r>
              <a:rPr lang="en-US" sz="1400" dirty="0" err="1" smtClean="0"/>
              <a:t>x</a:t>
            </a:r>
            <a:r>
              <a:rPr lang="en-US" sz="1400" dirty="0" smtClean="0"/>
              <a:t> &lt; 0.2  [</a:t>
            </a:r>
            <a:r>
              <a:rPr lang="en-US" sz="1200" dirty="0" smtClean="0">
                <a:solidFill>
                  <a:srgbClr val="0000FF"/>
                </a:solidFill>
              </a:rPr>
              <a:t>RHIC, COMPASS, HERMES</a:t>
            </a:r>
            <a:r>
              <a:rPr lang="en-US" sz="1400" dirty="0" smtClean="0"/>
              <a:t>]</a:t>
            </a:r>
            <a:endParaRPr lang="en-US" sz="1400" dirty="0"/>
          </a:p>
        </p:txBody>
      </p:sp>
      <p:sp>
        <p:nvSpPr>
          <p:cNvPr id="50" name="Textfeld 49"/>
          <p:cNvSpPr txBox="1"/>
          <p:nvPr/>
        </p:nvSpPr>
        <p:spPr>
          <a:xfrm>
            <a:off x="683330" y="1392208"/>
            <a:ext cx="1304180" cy="400110"/>
          </a:xfrm>
          <a:prstGeom prst="rect">
            <a:avLst/>
          </a:prstGeom>
          <a:noFill/>
        </p:spPr>
        <p:txBody>
          <a:bodyPr wrap="none" rtlCol="0">
            <a:spAutoFit/>
          </a:bodyPr>
          <a:lstStyle/>
          <a:p>
            <a:r>
              <a:rPr lang="en-US" sz="2000" b="1" dirty="0" smtClean="0">
                <a:solidFill>
                  <a:srgbClr val="0000FF"/>
                </a:solidFill>
              </a:rPr>
              <a:t>Δg(x,Q</a:t>
            </a:r>
            <a:r>
              <a:rPr lang="en-US" sz="2000" b="1" baseline="30000" dirty="0" smtClean="0">
                <a:solidFill>
                  <a:srgbClr val="0000FF"/>
                </a:solidFill>
              </a:rPr>
              <a:t>2</a:t>
            </a:r>
            <a:r>
              <a:rPr lang="en-US" sz="2000" b="1" dirty="0" smtClean="0">
                <a:solidFill>
                  <a:srgbClr val="0000FF"/>
                </a:solidFill>
              </a:rPr>
              <a:t>)</a:t>
            </a:r>
            <a:endParaRPr lang="en-US" sz="2000" b="1" dirty="0">
              <a:solidFill>
                <a:srgbClr val="0000FF"/>
              </a:solidFill>
            </a:endParaRPr>
          </a:p>
        </p:txBody>
      </p:sp>
      <p:sp>
        <p:nvSpPr>
          <p:cNvPr id="51" name="Textfeld 50"/>
          <p:cNvSpPr txBox="1"/>
          <p:nvPr/>
        </p:nvSpPr>
        <p:spPr>
          <a:xfrm>
            <a:off x="211664" y="2799112"/>
            <a:ext cx="5037667" cy="830997"/>
          </a:xfrm>
          <a:prstGeom prst="rect">
            <a:avLst/>
          </a:prstGeom>
          <a:solidFill>
            <a:srgbClr val="FFF7ED"/>
          </a:solidFill>
          <a:ln w="25400">
            <a:solidFill>
              <a:srgbClr val="FFFF00"/>
            </a:solidFill>
          </a:ln>
          <a:scene3d>
            <a:camera prst="orthographicFront"/>
            <a:lightRig rig="threePt" dir="t"/>
          </a:scene3d>
          <a:sp3d>
            <a:bevelT prst="angle"/>
          </a:sp3d>
        </p:spPr>
        <p:txBody>
          <a:bodyPr wrap="square" rtlCol="0">
            <a:spAutoFit/>
          </a:bodyPr>
          <a:lstStyle/>
          <a:p>
            <a:pPr algn="ctr"/>
            <a:r>
              <a:rPr lang="en-US" sz="1600" b="1" dirty="0" smtClean="0"/>
              <a:t>yet, full 1</a:t>
            </a:r>
            <a:r>
              <a:rPr lang="en-US" sz="1600" b="1" baseline="30000" dirty="0" smtClean="0"/>
              <a:t>st</a:t>
            </a:r>
            <a:r>
              <a:rPr lang="en-US" sz="1600" b="1" dirty="0" smtClean="0"/>
              <a:t> moment [proton spin sum]</a:t>
            </a:r>
          </a:p>
          <a:p>
            <a:pPr algn="ctr"/>
            <a:r>
              <a:rPr lang="en-US" sz="1600" b="1" dirty="0" smtClean="0"/>
              <a:t>will remain to have significant uncertainties </a:t>
            </a:r>
          </a:p>
          <a:p>
            <a:pPr algn="ctr"/>
            <a:r>
              <a:rPr lang="en-US" sz="1600" b="1" dirty="0" smtClean="0"/>
              <a:t>from unmeasured small </a:t>
            </a:r>
            <a:r>
              <a:rPr lang="en-US" sz="1600" b="1" dirty="0" err="1" smtClean="0"/>
              <a:t>x</a:t>
            </a:r>
            <a:r>
              <a:rPr lang="en-US" sz="1600" b="1" dirty="0" smtClean="0"/>
              <a:t> region</a:t>
            </a:r>
            <a:endParaRPr lang="en-US" sz="1400" b="1" dirty="0"/>
          </a:p>
        </p:txBody>
      </p:sp>
      <p:sp>
        <p:nvSpPr>
          <p:cNvPr id="54" name="Textfeld 53"/>
          <p:cNvSpPr txBox="1"/>
          <p:nvPr/>
        </p:nvSpPr>
        <p:spPr>
          <a:xfrm>
            <a:off x="287376" y="2262079"/>
            <a:ext cx="5288627" cy="523220"/>
          </a:xfrm>
          <a:prstGeom prst="rect">
            <a:avLst/>
          </a:prstGeom>
          <a:noFill/>
        </p:spPr>
        <p:txBody>
          <a:bodyPr wrap="none" rtlCol="0">
            <a:spAutoFit/>
          </a:bodyPr>
          <a:lstStyle/>
          <a:p>
            <a:pPr>
              <a:buFont typeface="Arial"/>
              <a:buChar char="•"/>
            </a:pPr>
            <a:r>
              <a:rPr lang="en-US" sz="1400" dirty="0" smtClean="0"/>
              <a:t> RHIC can slightly extend </a:t>
            </a:r>
            <a:r>
              <a:rPr lang="en-US" sz="1400" dirty="0" err="1" smtClean="0"/>
              <a:t>x</a:t>
            </a:r>
            <a:r>
              <a:rPr lang="en-US" sz="1400" dirty="0" smtClean="0"/>
              <a:t> range &amp; reduce uncertainties </a:t>
            </a:r>
          </a:p>
          <a:p>
            <a:r>
              <a:rPr lang="en-US" sz="1400" dirty="0" smtClean="0"/>
              <a:t>   [500 </a:t>
            </a:r>
            <a:r>
              <a:rPr lang="en-US" sz="1400" dirty="0" err="1" smtClean="0"/>
              <a:t>GeV</a:t>
            </a:r>
            <a:r>
              <a:rPr lang="en-US" sz="1400" dirty="0" smtClean="0"/>
              <a:t> running &amp; particle correlations]</a:t>
            </a:r>
            <a:endParaRPr lang="en-US" sz="1400" dirty="0"/>
          </a:p>
        </p:txBody>
      </p:sp>
      <p:sp>
        <p:nvSpPr>
          <p:cNvPr id="55" name="Textfeld 54"/>
          <p:cNvSpPr txBox="1"/>
          <p:nvPr/>
        </p:nvSpPr>
        <p:spPr>
          <a:xfrm>
            <a:off x="5565939" y="2179683"/>
            <a:ext cx="1223412" cy="523220"/>
          </a:xfrm>
          <a:prstGeom prst="rect">
            <a:avLst/>
          </a:prstGeom>
          <a:noFill/>
        </p:spPr>
        <p:txBody>
          <a:bodyPr wrap="none" rtlCol="0">
            <a:spAutoFit/>
          </a:bodyPr>
          <a:lstStyle/>
          <a:p>
            <a:pPr algn="ctr"/>
            <a:r>
              <a:rPr lang="en-US" sz="1400" b="1" dirty="0" smtClean="0">
                <a:solidFill>
                  <a:srgbClr val="FF0000"/>
                </a:solidFill>
                <a:cs typeface="Comic Sans MS"/>
              </a:rPr>
              <a:t>can hide one</a:t>
            </a:r>
          </a:p>
          <a:p>
            <a:pPr algn="ctr"/>
            <a:r>
              <a:rPr lang="en-US" sz="1400" b="1" dirty="0" smtClean="0">
                <a:solidFill>
                  <a:srgbClr val="FF0000"/>
                </a:solidFill>
                <a:cs typeface="Comic Sans MS"/>
              </a:rPr>
              <a:t>unit of     here</a:t>
            </a:r>
            <a:endParaRPr lang="en-US" sz="1400" b="1" dirty="0">
              <a:solidFill>
                <a:srgbClr val="FF0000"/>
              </a:solidFill>
              <a:cs typeface="Comic Sans MS"/>
            </a:endParaRPr>
          </a:p>
        </p:txBody>
      </p:sp>
      <p:pic>
        <p:nvPicPr>
          <p:cNvPr id="56" name="Bild 55" descr="latex-image-1.pdf"/>
          <p:cNvPicPr>
            <a:picLocks noChangeAspect="1"/>
          </p:cNvPicPr>
          <p:nvPr/>
        </p:nvPicPr>
        <p:blipFill>
          <a:blip r:embed="rId6"/>
          <a:stretch>
            <a:fillRect/>
          </a:stretch>
        </p:blipFill>
        <p:spPr>
          <a:xfrm>
            <a:off x="6200236" y="2476493"/>
            <a:ext cx="114300" cy="165100"/>
          </a:xfrm>
          <a:prstGeom prst="rect">
            <a:avLst/>
          </a:prstGeom>
        </p:spPr>
      </p:pic>
      <p:sp>
        <p:nvSpPr>
          <p:cNvPr id="2" name="Title 1"/>
          <p:cNvSpPr>
            <a:spLocks noGrp="1"/>
          </p:cNvSpPr>
          <p:nvPr>
            <p:ph type="title"/>
          </p:nvPr>
        </p:nvSpPr>
        <p:spPr/>
        <p:txBody>
          <a:bodyPr/>
          <a:lstStyle/>
          <a:p>
            <a:pPr lvl="0"/>
            <a:r>
              <a:rPr lang="en-US" dirty="0" err="1">
                <a:effectLst>
                  <a:reflection blurRad="6350" stA="50000" endA="50" endPos="50000" dist="12700" dir="5400000" sy="-100000" algn="bl" rotWithShape="0"/>
                </a:effectLst>
                <a:latin typeface="Comic Sans MS"/>
                <a:cs typeface="Comic Sans MS"/>
              </a:rPr>
              <a:t>helicity</a:t>
            </a:r>
            <a:r>
              <a:rPr lang="en-US" dirty="0">
                <a:effectLst>
                  <a:reflection blurRad="6350" stA="50000" endA="50" endPos="50000" dist="12700" dir="5400000" sy="-100000" algn="bl" rotWithShape="0"/>
                </a:effectLst>
                <a:latin typeface="Comic Sans MS"/>
                <a:cs typeface="Comic Sans MS"/>
              </a:rPr>
              <a:t> structure - open </a:t>
            </a:r>
            <a:r>
              <a:rPr lang="en-US" dirty="0" smtClean="0">
                <a:effectLst>
                  <a:reflection blurRad="6350" stA="50000" endA="50" endPos="50000" dist="12700" dir="5400000" sy="-100000" algn="bl" rotWithShape="0"/>
                </a:effectLst>
                <a:latin typeface="Comic Sans MS"/>
                <a:cs typeface="Comic Sans MS"/>
              </a:rPr>
              <a:t>questions</a:t>
            </a:r>
            <a:endParaRPr lang="en-US" dirty="0">
              <a:effectLst>
                <a:reflection blurRad="6350" stA="50000" endA="50" endPos="50000" dist="12700" dir="5400000" sy="-100000" algn="bl" rotWithShape="0"/>
              </a:effectLst>
            </a:endParaRPr>
          </a:p>
        </p:txBody>
      </p:sp>
      <p:pic>
        <p:nvPicPr>
          <p:cNvPr id="27" name="Bild 57"/>
          <p:cNvPicPr>
            <a:picLocks noChangeAspect="1"/>
          </p:cNvPicPr>
          <p:nvPr/>
        </p:nvPicPr>
        <p:blipFill>
          <a:blip r:embed="rId3"/>
          <a:stretch>
            <a:fillRect/>
          </a:stretch>
        </p:blipFill>
        <p:spPr>
          <a:xfrm>
            <a:off x="2889780" y="4144733"/>
            <a:ext cx="402529" cy="567669"/>
          </a:xfrm>
          <a:prstGeom prst="rect">
            <a:avLst/>
          </a:prstGeom>
        </p:spPr>
      </p:pic>
      <p:sp>
        <p:nvSpPr>
          <p:cNvPr id="28" name="Textfeld 58"/>
          <p:cNvSpPr txBox="1"/>
          <p:nvPr/>
        </p:nvSpPr>
        <p:spPr>
          <a:xfrm>
            <a:off x="3409933" y="4181909"/>
            <a:ext cx="1595475" cy="400110"/>
          </a:xfrm>
          <a:prstGeom prst="rect">
            <a:avLst/>
          </a:prstGeom>
          <a:noFill/>
        </p:spPr>
        <p:txBody>
          <a:bodyPr wrap="none" rtlCol="0">
            <a:spAutoFit/>
          </a:bodyPr>
          <a:lstStyle/>
          <a:p>
            <a:r>
              <a:rPr lang="en-US" sz="2000" b="1" dirty="0" err="1" smtClean="0">
                <a:solidFill>
                  <a:srgbClr val="0000FF"/>
                </a:solidFill>
              </a:rPr>
              <a:t>Δq’s</a:t>
            </a:r>
            <a:r>
              <a:rPr lang="en-US" sz="2000" b="1" dirty="0" smtClean="0">
                <a:solidFill>
                  <a:srgbClr val="0000FF"/>
                </a:solidFill>
              </a:rPr>
              <a:t> (x,Q</a:t>
            </a:r>
            <a:r>
              <a:rPr lang="en-US" sz="2000" b="1" baseline="30000" dirty="0" smtClean="0">
                <a:solidFill>
                  <a:srgbClr val="0000FF"/>
                </a:solidFill>
              </a:rPr>
              <a:t>2</a:t>
            </a:r>
            <a:r>
              <a:rPr lang="en-US" sz="2000" b="1" dirty="0" smtClean="0">
                <a:solidFill>
                  <a:srgbClr val="0000FF"/>
                </a:solidFill>
              </a:rPr>
              <a:t>)</a:t>
            </a:r>
            <a:endParaRPr lang="en-US" sz="2000" b="1" dirty="0">
              <a:solidFill>
                <a:srgbClr val="0000FF"/>
              </a:solidFill>
            </a:endParaRPr>
          </a:p>
        </p:txBody>
      </p:sp>
      <p:pic>
        <p:nvPicPr>
          <p:cNvPr id="29" name="Bild 59"/>
          <p:cNvPicPr>
            <a:picLocks noChangeAspect="1"/>
          </p:cNvPicPr>
          <p:nvPr/>
        </p:nvPicPr>
        <p:blipFill>
          <a:blip r:embed="rId7"/>
          <a:stretch>
            <a:fillRect/>
          </a:stretch>
        </p:blipFill>
        <p:spPr>
          <a:xfrm>
            <a:off x="590432" y="3852459"/>
            <a:ext cx="2182837" cy="2800985"/>
          </a:xfrm>
          <a:prstGeom prst="rect">
            <a:avLst/>
          </a:prstGeom>
        </p:spPr>
      </p:pic>
      <p:pic>
        <p:nvPicPr>
          <p:cNvPr id="30" name="Bild 60"/>
          <p:cNvPicPr>
            <a:picLocks noChangeAspect="1"/>
          </p:cNvPicPr>
          <p:nvPr/>
        </p:nvPicPr>
        <p:blipFill>
          <a:blip r:embed="rId8"/>
          <a:stretch>
            <a:fillRect/>
          </a:stretch>
        </p:blipFill>
        <p:spPr>
          <a:xfrm>
            <a:off x="27189" y="4140945"/>
            <a:ext cx="506701" cy="1929364"/>
          </a:xfrm>
          <a:prstGeom prst="rect">
            <a:avLst/>
          </a:prstGeom>
        </p:spPr>
      </p:pic>
      <p:sp>
        <p:nvSpPr>
          <p:cNvPr id="31" name="Textfeld 61"/>
          <p:cNvSpPr txBox="1"/>
          <p:nvPr/>
        </p:nvSpPr>
        <p:spPr>
          <a:xfrm>
            <a:off x="2965585" y="5568203"/>
            <a:ext cx="5852884" cy="584776"/>
          </a:xfrm>
          <a:prstGeom prst="rect">
            <a:avLst/>
          </a:prstGeom>
          <a:noFill/>
        </p:spPr>
        <p:txBody>
          <a:bodyPr wrap="none" rtlCol="0">
            <a:spAutoFit/>
          </a:bodyPr>
          <a:lstStyle/>
          <a:p>
            <a:pPr>
              <a:buFont typeface="Arial"/>
              <a:buChar char="•"/>
            </a:pPr>
            <a:r>
              <a:rPr lang="en-US" sz="1600" dirty="0" smtClean="0"/>
              <a:t> surprisingly small/positive </a:t>
            </a:r>
            <a:r>
              <a:rPr lang="en-US" sz="1600" dirty="0" err="1" smtClean="0"/>
              <a:t>Δs</a:t>
            </a:r>
            <a:r>
              <a:rPr lang="en-US" sz="1600" dirty="0" smtClean="0"/>
              <a:t> from SIDIS: large SU(3) </a:t>
            </a:r>
          </a:p>
          <a:p>
            <a:r>
              <a:rPr lang="en-US" sz="1600" dirty="0"/>
              <a:t> </a:t>
            </a:r>
            <a:r>
              <a:rPr lang="en-US" sz="1600" dirty="0" smtClean="0"/>
              <a:t> breaking? </a:t>
            </a:r>
            <a:endParaRPr lang="en-US" sz="1200" dirty="0"/>
          </a:p>
        </p:txBody>
      </p:sp>
      <p:sp>
        <p:nvSpPr>
          <p:cNvPr id="32" name="Textfeld 64"/>
          <p:cNvSpPr txBox="1"/>
          <p:nvPr/>
        </p:nvSpPr>
        <p:spPr>
          <a:xfrm>
            <a:off x="2965585" y="4693311"/>
            <a:ext cx="5704995" cy="830997"/>
          </a:xfrm>
          <a:prstGeom prst="rect">
            <a:avLst/>
          </a:prstGeom>
          <a:noFill/>
        </p:spPr>
        <p:txBody>
          <a:bodyPr wrap="none" rtlCol="0">
            <a:spAutoFit/>
          </a:bodyPr>
          <a:lstStyle/>
          <a:p>
            <a:pPr>
              <a:buFont typeface="Arial"/>
              <a:buChar char="•"/>
            </a:pPr>
            <a:r>
              <a:rPr lang="en-US" sz="1600" dirty="0" smtClean="0"/>
              <a:t> </a:t>
            </a:r>
            <a:r>
              <a:rPr lang="en-US" sz="1600" b="1" dirty="0" smtClean="0"/>
              <a:t>known: </a:t>
            </a:r>
            <a:r>
              <a:rPr lang="en-US" sz="1600" dirty="0" smtClean="0"/>
              <a:t>quarks contribute much less to proton spin</a:t>
            </a:r>
          </a:p>
          <a:p>
            <a:r>
              <a:rPr lang="en-US" sz="1600" dirty="0" smtClean="0"/>
              <a:t>          than expected from quark models</a:t>
            </a:r>
          </a:p>
          <a:p>
            <a:r>
              <a:rPr lang="en-US" sz="1600" dirty="0" smtClean="0"/>
              <a:t>          </a:t>
            </a:r>
            <a:r>
              <a:rPr lang="en-US" sz="1400" b="1" dirty="0" smtClean="0"/>
              <a:t>large uncertainties in ΔΣ from unmeasured small x</a:t>
            </a:r>
          </a:p>
        </p:txBody>
      </p:sp>
      <p:grpSp>
        <p:nvGrpSpPr>
          <p:cNvPr id="6" name="Group 5"/>
          <p:cNvGrpSpPr/>
          <p:nvPr/>
        </p:nvGrpSpPr>
        <p:grpSpPr>
          <a:xfrm>
            <a:off x="2965585" y="5824184"/>
            <a:ext cx="5130665" cy="601573"/>
            <a:chOff x="2965585" y="5824184"/>
            <a:chExt cx="5130665" cy="601573"/>
          </a:xfrm>
        </p:grpSpPr>
        <p:sp>
          <p:nvSpPr>
            <p:cNvPr id="33" name="Textfeld 66"/>
            <p:cNvSpPr txBox="1"/>
            <p:nvPr/>
          </p:nvSpPr>
          <p:spPr>
            <a:xfrm>
              <a:off x="2965585" y="6087203"/>
              <a:ext cx="5130665" cy="338554"/>
            </a:xfrm>
            <a:prstGeom prst="rect">
              <a:avLst/>
            </a:prstGeom>
            <a:noFill/>
          </p:spPr>
          <p:txBody>
            <a:bodyPr wrap="square" rtlCol="0">
              <a:spAutoFit/>
            </a:bodyPr>
            <a:lstStyle/>
            <a:p>
              <a:pPr>
                <a:buFont typeface="Arial"/>
                <a:buChar char="•"/>
              </a:pPr>
              <a:r>
                <a:rPr lang="en-US" sz="1600" dirty="0" smtClean="0"/>
                <a:t> flavor separation not well known, e.g., </a:t>
              </a:r>
              <a:r>
                <a:rPr lang="en-US" sz="1600" dirty="0" err="1" smtClean="0"/>
                <a:t>Δu</a:t>
              </a:r>
              <a:r>
                <a:rPr lang="en-US" sz="1600" dirty="0" smtClean="0"/>
                <a:t> - </a:t>
              </a:r>
              <a:r>
                <a:rPr lang="en-US" sz="1600" dirty="0" err="1" smtClean="0"/>
                <a:t>Δd</a:t>
              </a:r>
              <a:r>
                <a:rPr lang="en-US" sz="1600" dirty="0" smtClean="0"/>
                <a:t> </a:t>
              </a:r>
              <a:endParaRPr lang="en-US" sz="1200" dirty="0"/>
            </a:p>
          </p:txBody>
        </p:sp>
        <p:sp>
          <p:nvSpPr>
            <p:cNvPr id="34" name="Textfeld 76"/>
            <p:cNvSpPr txBox="1"/>
            <p:nvPr/>
          </p:nvSpPr>
          <p:spPr>
            <a:xfrm>
              <a:off x="7198355" y="5856949"/>
              <a:ext cx="300082" cy="369332"/>
            </a:xfrm>
            <a:prstGeom prst="rect">
              <a:avLst/>
            </a:prstGeom>
            <a:noFill/>
          </p:spPr>
          <p:txBody>
            <a:bodyPr wrap="none" rtlCol="0">
              <a:spAutoFit/>
            </a:bodyPr>
            <a:lstStyle/>
            <a:p>
              <a:r>
                <a:rPr lang="en-US" dirty="0" smtClean="0"/>
                <a:t>_</a:t>
              </a:r>
              <a:endParaRPr lang="en-US" dirty="0"/>
            </a:p>
          </p:txBody>
        </p:sp>
        <p:sp>
          <p:nvSpPr>
            <p:cNvPr id="35" name="Textfeld 77"/>
            <p:cNvSpPr txBox="1"/>
            <p:nvPr/>
          </p:nvSpPr>
          <p:spPr>
            <a:xfrm>
              <a:off x="7757570" y="5824184"/>
              <a:ext cx="300082" cy="369332"/>
            </a:xfrm>
            <a:prstGeom prst="rect">
              <a:avLst/>
            </a:prstGeom>
            <a:noFill/>
          </p:spPr>
          <p:txBody>
            <a:bodyPr wrap="none" rtlCol="0">
              <a:spAutoFit/>
            </a:bodyPr>
            <a:lstStyle/>
            <a:p>
              <a:r>
                <a:rPr lang="en-US" dirty="0" smtClean="0"/>
                <a:t>_</a:t>
              </a:r>
              <a:endParaRPr lang="en-US" dirty="0"/>
            </a:p>
          </p:txBody>
        </p:sp>
      </p:grpSp>
      <p:sp>
        <p:nvSpPr>
          <p:cNvPr id="8" name="Slide Number Placeholder 7"/>
          <p:cNvSpPr>
            <a:spLocks noGrp="1"/>
          </p:cNvSpPr>
          <p:nvPr>
            <p:ph type="sldNum" sz="quarter" idx="12"/>
          </p:nvPr>
        </p:nvSpPr>
        <p:spPr/>
        <p:txBody>
          <a:bodyPr/>
          <a:lstStyle/>
          <a:p>
            <a:fld id="{E7C2DFF1-6A7E-5841-980E-96BA788216E4}" type="slidenum">
              <a:rPr lang="en-US" smtClean="0"/>
              <a:pPr/>
              <a:t>26</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144887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E.C. Aschenauer</a:t>
            </a:r>
            <a:endParaRPr lang="en-US" dirty="0"/>
          </a:p>
        </p:txBody>
      </p:sp>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present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vs</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EIC kinematic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coverage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3" name="Slide Number Placeholder 12"/>
          <p:cNvSpPr>
            <a:spLocks noGrp="1"/>
          </p:cNvSpPr>
          <p:nvPr>
            <p:ph type="sldNum" sz="quarter" idx="12"/>
          </p:nvPr>
        </p:nvSpPr>
        <p:spPr/>
        <p:txBody>
          <a:bodyPr/>
          <a:lstStyle/>
          <a:p>
            <a:fld id="{E7C2DFF1-6A7E-5841-980E-96BA788216E4}" type="slidenum">
              <a:rPr lang="en-US" smtClean="0"/>
              <a:pPr/>
              <a:t>27</a:t>
            </a:fld>
            <a:endParaRPr lang="en-US"/>
          </a:p>
        </p:txBody>
      </p:sp>
      <p:sp>
        <p:nvSpPr>
          <p:cNvPr id="15" name="Text Box 13"/>
          <p:cNvSpPr txBox="1">
            <a:spLocks noChangeArrowheads="1"/>
          </p:cNvSpPr>
          <p:nvPr/>
        </p:nvSpPr>
        <p:spPr bwMode="auto">
          <a:xfrm>
            <a:off x="2429399" y="1176326"/>
            <a:ext cx="1736135" cy="369332"/>
          </a:xfrm>
          <a:prstGeom prst="rect">
            <a:avLst/>
          </a:prstGeom>
          <a:noFill/>
          <a:ln w="9525">
            <a:noFill/>
            <a:miter lim="800000"/>
            <a:headEnd/>
            <a:tailEnd/>
          </a:ln>
          <a:effectLst/>
        </p:spPr>
        <p:txBody>
          <a:bodyPr wrap="none">
            <a:prstTxWarp prst="textNoShape">
              <a:avLst/>
            </a:prstTxWarp>
            <a:spAutoFit/>
          </a:bodyPr>
          <a:lstStyle/>
          <a:p>
            <a:pPr>
              <a:defRPr/>
            </a:pPr>
            <a:r>
              <a:rPr lang="en-US" b="1" u="sng" dirty="0">
                <a:effectLst>
                  <a:outerShdw blurRad="38100" dist="38100" dir="2700000" algn="tl">
                    <a:srgbClr val="DDDDDD"/>
                  </a:outerShdw>
                </a:effectLst>
                <a:latin typeface="Comic Sans MS" charset="0"/>
              </a:rPr>
              <a:t>cross section:</a:t>
            </a:r>
            <a:endParaRPr lang="en-GB" b="1" u="sng" dirty="0">
              <a:effectLst>
                <a:outerShdw blurRad="38100" dist="38100" dir="2700000" algn="tl">
                  <a:srgbClr val="DDDDDD"/>
                </a:outerShdw>
              </a:effectLst>
              <a:latin typeface="Comic Sans MS" charset="0"/>
            </a:endParaRPr>
          </a:p>
        </p:txBody>
      </p:sp>
      <p:graphicFrame>
        <p:nvGraphicFramePr>
          <p:cNvPr id="16" name="Object 4"/>
          <p:cNvGraphicFramePr>
            <a:graphicFrameLocks noChangeAspect="1"/>
          </p:cNvGraphicFramePr>
          <p:nvPr>
            <p:extLst>
              <p:ext uri="{D42A27DB-BD31-4B8C-83A1-F6EECF244321}">
                <p14:modId xmlns:p14="http://schemas.microsoft.com/office/powerpoint/2010/main" val="3160168942"/>
              </p:ext>
            </p:extLst>
          </p:nvPr>
        </p:nvGraphicFramePr>
        <p:xfrm>
          <a:off x="4187826" y="975770"/>
          <a:ext cx="1961092" cy="698780"/>
        </p:xfrm>
        <a:graphic>
          <a:graphicData uri="http://schemas.openxmlformats.org/presentationml/2006/ole">
            <mc:AlternateContent xmlns:mc="http://schemas.openxmlformats.org/markup-compatibility/2006">
              <mc:Choice xmlns:v="urn:schemas-microsoft-com:vml" Requires="v">
                <p:oleObj spid="_x0000_s50410" name="Equation" r:id="rId3" imgW="2209800" imgH="787400" progId="Equation.DSMT4">
                  <p:embed/>
                </p:oleObj>
              </mc:Choice>
              <mc:Fallback>
                <p:oleObj name="Equation" r:id="rId3" imgW="2209800" imgH="787400" progId="Equation.DSMT4">
                  <p:embed/>
                  <p:pic>
                    <p:nvPicPr>
                      <p:cNvPr id="0" name=""/>
                      <p:cNvPicPr>
                        <a:picLocks noChangeAspect="1" noChangeArrowheads="1"/>
                      </p:cNvPicPr>
                      <p:nvPr/>
                    </p:nvPicPr>
                    <p:blipFill>
                      <a:blip r:embed="rId4"/>
                      <a:srcRect/>
                      <a:stretch>
                        <a:fillRect/>
                      </a:stretch>
                    </p:blipFill>
                    <p:spPr bwMode="auto">
                      <a:xfrm>
                        <a:off x="4187826" y="975770"/>
                        <a:ext cx="1961092" cy="698780"/>
                      </a:xfrm>
                      <a:prstGeom prst="rect">
                        <a:avLst/>
                      </a:prstGeom>
                      <a:noFill/>
                    </p:spPr>
                  </p:pic>
                </p:oleObj>
              </mc:Fallback>
            </mc:AlternateContent>
          </a:graphicData>
        </a:graphic>
      </p:graphicFrame>
      <p:graphicFrame>
        <p:nvGraphicFramePr>
          <p:cNvPr id="17" name="Object 5"/>
          <p:cNvGraphicFramePr>
            <a:graphicFrameLocks noChangeAspect="1"/>
          </p:cNvGraphicFramePr>
          <p:nvPr>
            <p:extLst>
              <p:ext uri="{D42A27DB-BD31-4B8C-83A1-F6EECF244321}">
                <p14:modId xmlns:p14="http://schemas.microsoft.com/office/powerpoint/2010/main" val="1340176373"/>
              </p:ext>
            </p:extLst>
          </p:nvPr>
        </p:nvGraphicFramePr>
        <p:xfrm>
          <a:off x="150813" y="1758401"/>
          <a:ext cx="8737600" cy="812800"/>
        </p:xfrm>
        <a:graphic>
          <a:graphicData uri="http://schemas.openxmlformats.org/presentationml/2006/ole">
            <mc:AlternateContent xmlns:mc="http://schemas.openxmlformats.org/markup-compatibility/2006">
              <mc:Choice xmlns:v="urn:schemas-microsoft-com:vml" Requires="v">
                <p:oleObj spid="_x0000_s50411" name="Equation" r:id="rId5" imgW="8737600" imgH="812800" progId="Equation.DSMT4">
                  <p:embed/>
                </p:oleObj>
              </mc:Choice>
              <mc:Fallback>
                <p:oleObj name="Equation" r:id="rId5" imgW="8737600" imgH="812800" progId="Equation.DSMT4">
                  <p:embed/>
                  <p:pic>
                    <p:nvPicPr>
                      <p:cNvPr id="0" name=""/>
                      <p:cNvPicPr>
                        <a:picLocks noChangeAspect="1" noChangeArrowheads="1"/>
                      </p:cNvPicPr>
                      <p:nvPr/>
                    </p:nvPicPr>
                    <p:blipFill>
                      <a:blip r:embed="rId6"/>
                      <a:srcRect/>
                      <a:stretch>
                        <a:fillRect/>
                      </a:stretch>
                    </p:blipFill>
                    <p:spPr bwMode="auto">
                      <a:xfrm>
                        <a:off x="150813" y="1758401"/>
                        <a:ext cx="87376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Oval 21"/>
          <p:cNvSpPr/>
          <p:nvPr/>
        </p:nvSpPr>
        <p:spPr bwMode="auto">
          <a:xfrm>
            <a:off x="4762501" y="2021394"/>
            <a:ext cx="338666" cy="444500"/>
          </a:xfrm>
          <a:prstGeom prst="ellipse">
            <a:avLst/>
          </a:prstGeom>
          <a:noFill/>
          <a:ln w="28575" cap="flat" cmpd="sng" algn="ctr">
            <a:solidFill>
              <a:srgbClr val="FF29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4" name="AutoShape 49"/>
          <p:cNvSpPr>
            <a:spLocks noChangeArrowheads="1"/>
          </p:cNvSpPr>
          <p:nvPr/>
        </p:nvSpPr>
        <p:spPr bwMode="auto">
          <a:xfrm>
            <a:off x="3583709" y="2456026"/>
            <a:ext cx="1221124" cy="475536"/>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graphicFrame>
        <p:nvGraphicFramePr>
          <p:cNvPr id="27" name="Object 4"/>
          <p:cNvGraphicFramePr>
            <a:graphicFrameLocks noChangeAspect="1"/>
          </p:cNvGraphicFramePr>
          <p:nvPr>
            <p:extLst>
              <p:ext uri="{D42A27DB-BD31-4B8C-83A1-F6EECF244321}">
                <p14:modId xmlns:p14="http://schemas.microsoft.com/office/powerpoint/2010/main" val="2263709547"/>
              </p:ext>
            </p:extLst>
          </p:nvPr>
        </p:nvGraphicFramePr>
        <p:xfrm>
          <a:off x="4949825" y="2845838"/>
          <a:ext cx="2627313" cy="755650"/>
        </p:xfrm>
        <a:graphic>
          <a:graphicData uri="http://schemas.openxmlformats.org/presentationml/2006/ole">
            <mc:AlternateContent xmlns:mc="http://schemas.openxmlformats.org/markup-compatibility/2006">
              <mc:Choice xmlns:v="urn:schemas-microsoft-com:vml" Requires="v">
                <p:oleObj spid="_x0000_s50412" name="Equation" r:id="rId7" imgW="2959100" imgH="850900" progId="Equation.DSMT4">
                  <p:embed/>
                </p:oleObj>
              </mc:Choice>
              <mc:Fallback>
                <p:oleObj name="Equation" r:id="rId7" imgW="2959100" imgH="850900" progId="Equation.DSMT4">
                  <p:embed/>
                  <p:pic>
                    <p:nvPicPr>
                      <p:cNvPr id="0" name=""/>
                      <p:cNvPicPr>
                        <a:picLocks noChangeAspect="1" noChangeArrowheads="1"/>
                      </p:cNvPicPr>
                      <p:nvPr/>
                    </p:nvPicPr>
                    <p:blipFill>
                      <a:blip r:embed="rId8"/>
                      <a:srcRect/>
                      <a:stretch>
                        <a:fillRect/>
                      </a:stretch>
                    </p:blipFill>
                    <p:spPr bwMode="auto">
                      <a:xfrm>
                        <a:off x="4949825" y="2845838"/>
                        <a:ext cx="2627313" cy="755650"/>
                      </a:xfrm>
                      <a:prstGeom prst="rect">
                        <a:avLst/>
                      </a:prstGeom>
                      <a:noFill/>
                    </p:spPr>
                  </p:pic>
                </p:oleObj>
              </mc:Fallback>
            </mc:AlternateContent>
          </a:graphicData>
        </a:graphic>
      </p:graphicFrame>
      <p:sp>
        <p:nvSpPr>
          <p:cNvPr id="28" name="Textfeld 31"/>
          <p:cNvSpPr txBox="1">
            <a:spLocks noChangeArrowheads="1"/>
          </p:cNvSpPr>
          <p:nvPr/>
        </p:nvSpPr>
        <p:spPr bwMode="auto">
          <a:xfrm>
            <a:off x="4866543" y="2610740"/>
            <a:ext cx="2404639" cy="338576"/>
          </a:xfrm>
          <a:prstGeom prst="rect">
            <a:avLst/>
          </a:prstGeom>
          <a:noFill/>
          <a:ln w="9525">
            <a:noFill/>
            <a:miter lim="800000"/>
            <a:headEnd/>
            <a:tailEnd/>
          </a:ln>
        </p:spPr>
        <p:txBody>
          <a:bodyPr wrap="none">
            <a:prstTxWarp prst="textNoShape">
              <a:avLst/>
            </a:prstTxWarp>
            <a:spAutoFit/>
          </a:bodyPr>
          <a:lstStyle/>
          <a:p>
            <a:r>
              <a:rPr lang="en-US" sz="1600" dirty="0" err="1">
                <a:latin typeface="Comic Sans MS" charset="0"/>
                <a:ea typeface="Comic Sans MS" charset="0"/>
                <a:cs typeface="Comic Sans MS" charset="0"/>
              </a:rPr>
              <a:t>pQCD</a:t>
            </a:r>
            <a:r>
              <a:rPr lang="en-US" sz="1600" dirty="0">
                <a:latin typeface="Comic Sans MS" charset="0"/>
                <a:ea typeface="Comic Sans MS" charset="0"/>
                <a:cs typeface="Comic Sans MS" charset="0"/>
              </a:rPr>
              <a:t> scaling violations</a:t>
            </a:r>
          </a:p>
        </p:txBody>
      </p:sp>
      <p:graphicFrame>
        <p:nvGraphicFramePr>
          <p:cNvPr id="29" name="Object 2"/>
          <p:cNvGraphicFramePr>
            <a:graphicFrameLocks noChangeAspect="1"/>
          </p:cNvGraphicFramePr>
          <p:nvPr>
            <p:extLst>
              <p:ext uri="{D42A27DB-BD31-4B8C-83A1-F6EECF244321}">
                <p14:modId xmlns:p14="http://schemas.microsoft.com/office/powerpoint/2010/main" val="3852947557"/>
              </p:ext>
            </p:extLst>
          </p:nvPr>
        </p:nvGraphicFramePr>
        <p:xfrm>
          <a:off x="4210050" y="3580849"/>
          <a:ext cx="4933950" cy="842092"/>
        </p:xfrm>
        <a:graphic>
          <a:graphicData uri="http://schemas.openxmlformats.org/presentationml/2006/ole">
            <mc:AlternateContent xmlns:mc="http://schemas.openxmlformats.org/markup-compatibility/2006">
              <mc:Choice xmlns:v="urn:schemas-microsoft-com:vml" Requires="v">
                <p:oleObj spid="_x0000_s50413" name="Equation" r:id="rId9" imgW="5283200" imgH="901700" progId="Equation.DSMT4">
                  <p:embed/>
                </p:oleObj>
              </mc:Choice>
              <mc:Fallback>
                <p:oleObj name="Equation" r:id="rId9" imgW="5283200" imgH="901700" progId="Equation.DSMT4">
                  <p:embed/>
                  <p:pic>
                    <p:nvPicPr>
                      <p:cNvPr id="0" name=""/>
                      <p:cNvPicPr>
                        <a:picLocks noChangeAspect="1" noChangeArrowheads="1"/>
                      </p:cNvPicPr>
                      <p:nvPr/>
                    </p:nvPicPr>
                    <p:blipFill>
                      <a:blip r:embed="rId10"/>
                      <a:srcRect/>
                      <a:stretch>
                        <a:fillRect/>
                      </a:stretch>
                    </p:blipFill>
                    <p:spPr bwMode="auto">
                      <a:xfrm>
                        <a:off x="4210050" y="3580849"/>
                        <a:ext cx="4933950" cy="842092"/>
                      </a:xfrm>
                      <a:prstGeom prst="rect">
                        <a:avLst/>
                      </a:prstGeom>
                      <a:noFill/>
                    </p:spPr>
                  </p:pic>
                </p:oleObj>
              </mc:Fallback>
            </mc:AlternateContent>
          </a:graphicData>
        </a:graphic>
      </p:graphicFrame>
      <p:sp>
        <p:nvSpPr>
          <p:cNvPr id="30" name="Footer Placeholder 29"/>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552535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45">
                                          <p:stCondLst>
                                            <p:cond delay="0"/>
                                          </p:stCondLst>
                                        </p:cTn>
                                        <p:tgtEl>
                                          <p:spTgt spid="22"/>
                                        </p:tgtEl>
                                      </p:cBhvr>
                                    </p:animEffect>
                                    <p:anim calcmode="lin" valueType="num">
                                      <p:cBhvr>
                                        <p:cTn id="8"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13" dur="7">
                                          <p:stCondLst>
                                            <p:cond delay="163"/>
                                          </p:stCondLst>
                                        </p:cTn>
                                        <p:tgtEl>
                                          <p:spTgt spid="22"/>
                                        </p:tgtEl>
                                      </p:cBhvr>
                                      <p:to x="100000" y="60000"/>
                                    </p:animScale>
                                    <p:animScale>
                                      <p:cBhvr>
                                        <p:cTn id="14" dur="42" decel="50000">
                                          <p:stCondLst>
                                            <p:cond delay="169"/>
                                          </p:stCondLst>
                                        </p:cTn>
                                        <p:tgtEl>
                                          <p:spTgt spid="22"/>
                                        </p:tgtEl>
                                      </p:cBhvr>
                                      <p:to x="100000" y="100000"/>
                                    </p:animScale>
                                    <p:animScale>
                                      <p:cBhvr>
                                        <p:cTn id="15" dur="7">
                                          <p:stCondLst>
                                            <p:cond delay="328"/>
                                          </p:stCondLst>
                                        </p:cTn>
                                        <p:tgtEl>
                                          <p:spTgt spid="22"/>
                                        </p:tgtEl>
                                      </p:cBhvr>
                                      <p:to x="100000" y="80000"/>
                                    </p:animScale>
                                    <p:animScale>
                                      <p:cBhvr>
                                        <p:cTn id="16" dur="42" decel="50000">
                                          <p:stCondLst>
                                            <p:cond delay="335"/>
                                          </p:stCondLst>
                                        </p:cTn>
                                        <p:tgtEl>
                                          <p:spTgt spid="22"/>
                                        </p:tgtEl>
                                      </p:cBhvr>
                                      <p:to x="100000" y="100000"/>
                                    </p:animScale>
                                    <p:animScale>
                                      <p:cBhvr>
                                        <p:cTn id="17" dur="7">
                                          <p:stCondLst>
                                            <p:cond delay="411"/>
                                          </p:stCondLst>
                                        </p:cTn>
                                        <p:tgtEl>
                                          <p:spTgt spid="22"/>
                                        </p:tgtEl>
                                      </p:cBhvr>
                                      <p:to x="100000" y="90000"/>
                                    </p:animScale>
                                    <p:animScale>
                                      <p:cBhvr>
                                        <p:cTn id="18" dur="42" decel="50000">
                                          <p:stCondLst>
                                            <p:cond delay="417"/>
                                          </p:stCondLst>
                                        </p:cTn>
                                        <p:tgtEl>
                                          <p:spTgt spid="22"/>
                                        </p:tgtEl>
                                      </p:cBhvr>
                                      <p:to x="100000" y="100000"/>
                                    </p:animScale>
                                    <p:animScale>
                                      <p:cBhvr>
                                        <p:cTn id="19" dur="7">
                                          <p:stCondLst>
                                            <p:cond delay="452"/>
                                          </p:stCondLst>
                                        </p:cTn>
                                        <p:tgtEl>
                                          <p:spTgt spid="22"/>
                                        </p:tgtEl>
                                      </p:cBhvr>
                                      <p:to x="100000" y="95000"/>
                                    </p:animScale>
                                    <p:animScale>
                                      <p:cBhvr>
                                        <p:cTn id="20" dur="42" decel="50000">
                                          <p:stCondLst>
                                            <p:cond delay="459"/>
                                          </p:stCondLst>
                                        </p:cTn>
                                        <p:tgtEl>
                                          <p:spTgt spid="22"/>
                                        </p:tgtEl>
                                      </p:cBhvr>
                                      <p:to x="100000" y="100000"/>
                                    </p:animScale>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par>
                          <p:cTn id="31" fill="hold">
                            <p:stCondLst>
                              <p:cond delay="1000"/>
                            </p:stCondLst>
                            <p:childTnLst>
                              <p:par>
                                <p:cTn id="32" presetID="16" presetClass="entr" presetSubtype="2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E.C. Aschenauer</a:t>
            </a:r>
            <a:endParaRPr lang="en-US" dirty="0"/>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35" y="1010494"/>
            <a:ext cx="7422065" cy="5265422"/>
          </a:xfrm>
          <a:prstGeom prst="rect">
            <a:avLst/>
          </a:prstGeom>
        </p:spPr>
      </p:pic>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7" name="Textfeld 6"/>
          <p:cNvSpPr txBox="1"/>
          <p:nvPr/>
        </p:nvSpPr>
        <p:spPr>
          <a:xfrm rot="19020000">
            <a:off x="1865517" y="4317695"/>
            <a:ext cx="2095458" cy="369332"/>
          </a:xfrm>
          <a:prstGeom prst="rect">
            <a:avLst/>
          </a:prstGeom>
          <a:noFill/>
        </p:spPr>
        <p:txBody>
          <a:bodyPr wrap="none" rtlCol="0">
            <a:spAutoFit/>
          </a:bodyPr>
          <a:lstStyle/>
          <a:p>
            <a:r>
              <a:rPr lang="en-US" b="1" dirty="0" smtClean="0"/>
              <a:t>20 </a:t>
            </a:r>
            <a:r>
              <a:rPr lang="en-US" b="1" dirty="0" err="1" smtClean="0"/>
              <a:t>x</a:t>
            </a:r>
            <a:r>
              <a:rPr lang="en-US" b="1" dirty="0" smtClean="0"/>
              <a:t> 250 </a:t>
            </a:r>
            <a:r>
              <a:rPr lang="en-US" b="1" dirty="0" err="1" smtClean="0"/>
              <a:t>GeV</a:t>
            </a:r>
            <a:r>
              <a:rPr lang="en-US" b="1" dirty="0" smtClean="0"/>
              <a:t> </a:t>
            </a:r>
            <a:r>
              <a:rPr lang="en-US" b="1" dirty="0" err="1" smtClean="0"/>
              <a:t>eRHIC</a:t>
            </a:r>
            <a:endParaRPr lang="en-US" b="1" dirty="0"/>
          </a:p>
        </p:txBody>
      </p:sp>
      <p:sp>
        <p:nvSpPr>
          <p:cNvPr id="8" name="Textfeld 7"/>
          <p:cNvSpPr txBox="1"/>
          <p:nvPr/>
        </p:nvSpPr>
        <p:spPr>
          <a:xfrm rot="19020000">
            <a:off x="3230892" y="4097568"/>
            <a:ext cx="2787943" cy="369332"/>
          </a:xfrm>
          <a:prstGeom prst="rect">
            <a:avLst/>
          </a:prstGeom>
          <a:noFill/>
        </p:spPr>
        <p:txBody>
          <a:bodyPr wrap="none" rtlCol="0">
            <a:spAutoFit/>
          </a:bodyPr>
          <a:lstStyle/>
          <a:p>
            <a:r>
              <a:rPr lang="en-US" b="1" dirty="0" smtClean="0">
                <a:solidFill>
                  <a:srgbClr val="FF0000"/>
                </a:solidFill>
              </a:rPr>
              <a:t>5 </a:t>
            </a:r>
            <a:r>
              <a:rPr lang="en-US" b="1" dirty="0" err="1" smtClean="0">
                <a:solidFill>
                  <a:srgbClr val="FF0000"/>
                </a:solidFill>
              </a:rPr>
              <a:t>x</a:t>
            </a:r>
            <a:r>
              <a:rPr lang="en-US" b="1" dirty="0" smtClean="0">
                <a:solidFill>
                  <a:srgbClr val="FF0000"/>
                </a:solidFill>
              </a:rPr>
              <a:t> 100 </a:t>
            </a:r>
            <a:r>
              <a:rPr lang="en-US" b="1" dirty="0" err="1" smtClean="0">
                <a:solidFill>
                  <a:srgbClr val="FF0000"/>
                </a:solidFill>
              </a:rPr>
              <a:t>GeV</a:t>
            </a:r>
            <a:r>
              <a:rPr lang="en-US" b="1" dirty="0" smtClean="0">
                <a:solidFill>
                  <a:srgbClr val="FF0000"/>
                </a:solidFill>
              </a:rPr>
              <a:t> </a:t>
            </a:r>
            <a:r>
              <a:rPr lang="en-US" b="1" dirty="0" err="1" smtClean="0">
                <a:solidFill>
                  <a:srgbClr val="FF0000"/>
                </a:solidFill>
              </a:rPr>
              <a:t>eRHIC</a:t>
            </a:r>
            <a:r>
              <a:rPr lang="en-US" b="1" dirty="0" smtClean="0">
                <a:solidFill>
                  <a:srgbClr val="FF0000"/>
                </a:solidFill>
              </a:rPr>
              <a:t> stage-1</a:t>
            </a:r>
            <a:endParaRPr lang="en-US" b="1" dirty="0">
              <a:solidFill>
                <a:srgbClr val="FF0000"/>
              </a:solidFill>
            </a:endParaRPr>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present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vs</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EIC kinematic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coverage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9" name="Textfeld 8"/>
          <p:cNvSpPr txBox="1"/>
          <p:nvPr/>
        </p:nvSpPr>
        <p:spPr>
          <a:xfrm>
            <a:off x="2635240" y="5821769"/>
            <a:ext cx="3587748" cy="307777"/>
          </a:xfrm>
          <a:prstGeom prst="rect">
            <a:avLst/>
          </a:prstGeom>
          <a:noFill/>
        </p:spPr>
        <p:txBody>
          <a:bodyPr wrap="square" rtlCol="0">
            <a:spAutoFit/>
          </a:bodyPr>
          <a:lstStyle/>
          <a:p>
            <a:r>
              <a:rPr lang="en-US" sz="1400" b="1" dirty="0" smtClean="0"/>
              <a:t>lowest x so far </a:t>
            </a:r>
            <a:r>
              <a:rPr lang="en-US" sz="1400" b="1" dirty="0" smtClean="0">
                <a:solidFill>
                  <a:srgbClr val="0000FF"/>
                </a:solidFill>
              </a:rPr>
              <a:t>4.6 x10</a:t>
            </a:r>
            <a:r>
              <a:rPr lang="en-US" sz="1400" b="1" baseline="30000" dirty="0" smtClean="0">
                <a:solidFill>
                  <a:srgbClr val="0000FF"/>
                </a:solidFill>
              </a:rPr>
              <a:t>-3</a:t>
            </a:r>
            <a:r>
              <a:rPr lang="en-US" sz="1400" dirty="0">
                <a:solidFill>
                  <a:srgbClr val="0000FF"/>
                </a:solidFill>
              </a:rPr>
              <a:t> </a:t>
            </a:r>
            <a:r>
              <a:rPr lang="en-US" sz="1400" dirty="0" smtClean="0">
                <a:solidFill>
                  <a:srgbClr val="0000FF"/>
                </a:solidFill>
              </a:rPr>
              <a:t>COMPASS </a:t>
            </a:r>
            <a:endParaRPr lang="en-US" sz="1400" baseline="30000" dirty="0" smtClean="0">
              <a:solidFill>
                <a:srgbClr val="0000FF"/>
              </a:solidFill>
            </a:endParaRPr>
          </a:p>
        </p:txBody>
      </p:sp>
      <p:cxnSp>
        <p:nvCxnSpPr>
          <p:cNvPr id="10" name="Gerade Verbindung mit Pfeil 10"/>
          <p:cNvCxnSpPr/>
          <p:nvPr/>
        </p:nvCxnSpPr>
        <p:spPr>
          <a:xfrm flipV="1">
            <a:off x="4143373" y="5246406"/>
            <a:ext cx="361823" cy="5859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feld 11"/>
          <p:cNvSpPr txBox="1"/>
          <p:nvPr/>
        </p:nvSpPr>
        <p:spPr>
          <a:xfrm>
            <a:off x="4270163" y="1031992"/>
            <a:ext cx="2439673" cy="984885"/>
          </a:xfrm>
          <a:prstGeom prst="rect">
            <a:avLst/>
          </a:prstGeom>
          <a:solidFill>
            <a:srgbClr val="FFF7ED"/>
          </a:solidFill>
          <a:ln>
            <a:solidFill>
              <a:srgbClr val="FFFF66"/>
            </a:solidFill>
          </a:ln>
          <a:scene3d>
            <a:camera prst="orthographicFront"/>
            <a:lightRig rig="threePt" dir="t"/>
          </a:scene3d>
          <a:sp3d>
            <a:bevelT prst="angle"/>
          </a:sp3d>
        </p:spPr>
        <p:txBody>
          <a:bodyPr wrap="square" rtlCol="0">
            <a:spAutoFit/>
          </a:bodyPr>
          <a:lstStyle/>
          <a:p>
            <a:pPr algn="ctr"/>
            <a:r>
              <a:rPr lang="en-US" sz="1400" b="1" dirty="0" smtClean="0"/>
              <a:t>RHIC pp data</a:t>
            </a:r>
          </a:p>
          <a:p>
            <a:pPr algn="ctr"/>
            <a:r>
              <a:rPr lang="en-US" sz="1400" b="1" dirty="0" smtClean="0"/>
              <a:t>constraining </a:t>
            </a:r>
            <a:r>
              <a:rPr lang="en-US" sz="1400" b="1" dirty="0" err="1" smtClean="0"/>
              <a:t>Δg(x</a:t>
            </a:r>
            <a:r>
              <a:rPr lang="en-US" sz="1400" b="1" dirty="0" smtClean="0"/>
              <a:t>)</a:t>
            </a:r>
          </a:p>
          <a:p>
            <a:pPr algn="ctr">
              <a:spcAft>
                <a:spcPts val="600"/>
              </a:spcAft>
            </a:pPr>
            <a:r>
              <a:rPr lang="en-US" sz="1400" dirty="0" smtClean="0"/>
              <a:t>in approx. </a:t>
            </a:r>
            <a:r>
              <a:rPr lang="en-US" sz="1400" b="1" dirty="0" smtClean="0">
                <a:solidFill>
                  <a:srgbClr val="FF0000"/>
                </a:solidFill>
              </a:rPr>
              <a:t>0.05 &lt; </a:t>
            </a:r>
            <a:r>
              <a:rPr lang="en-US" sz="1400" b="1" dirty="0" err="1" smtClean="0">
                <a:solidFill>
                  <a:srgbClr val="FF0000"/>
                </a:solidFill>
              </a:rPr>
              <a:t>x</a:t>
            </a:r>
            <a:r>
              <a:rPr lang="en-US" sz="1400" b="1" dirty="0" smtClean="0">
                <a:solidFill>
                  <a:srgbClr val="FF0000"/>
                </a:solidFill>
              </a:rPr>
              <a:t> &lt;0.2</a:t>
            </a:r>
          </a:p>
          <a:p>
            <a:pPr algn="ctr"/>
            <a:r>
              <a:rPr lang="en-US" sz="1100" dirty="0" smtClean="0"/>
              <a:t>data plotted at </a:t>
            </a:r>
            <a:r>
              <a:rPr lang="en-US" sz="1100" dirty="0" err="1" smtClean="0"/>
              <a:t>x</a:t>
            </a:r>
            <a:r>
              <a:rPr lang="en-US" sz="1100" baseline="-25000" dirty="0" err="1" smtClean="0"/>
              <a:t>T</a:t>
            </a:r>
            <a:r>
              <a:rPr lang="en-US" sz="1100" dirty="0" smtClean="0"/>
              <a:t>=2p</a:t>
            </a:r>
            <a:r>
              <a:rPr lang="en-US" sz="1100" baseline="-25000" dirty="0" smtClean="0"/>
              <a:t>T</a:t>
            </a:r>
            <a:r>
              <a:rPr lang="en-US" sz="1100" dirty="0" smtClean="0"/>
              <a:t>/√S</a:t>
            </a:r>
            <a:endParaRPr lang="en-US" sz="1100" dirty="0"/>
          </a:p>
        </p:txBody>
      </p:sp>
      <p:sp>
        <p:nvSpPr>
          <p:cNvPr id="12" name="Parallelogramm 9"/>
          <p:cNvSpPr/>
          <p:nvPr/>
        </p:nvSpPr>
        <p:spPr>
          <a:xfrm rot="540000">
            <a:off x="5166671" y="1354555"/>
            <a:ext cx="1875992" cy="3998285"/>
          </a:xfrm>
          <a:prstGeom prst="parallelogram">
            <a:avLst>
              <a:gd name="adj" fmla="val 77174"/>
            </a:avLst>
          </a:prstGeom>
          <a:solidFill>
            <a:srgbClr val="FFF7ED">
              <a:alpha val="43000"/>
            </a:srgbClr>
          </a:solidFill>
          <a:ln>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E7C2DFF1-6A7E-5841-980E-96BA788216E4}" type="slidenum">
              <a:rPr lang="en-US" smtClean="0"/>
              <a:pPr/>
              <a:t>28</a:t>
            </a:fld>
            <a:endParaRPr lang="en-US"/>
          </a:p>
        </p:txBody>
      </p:sp>
      <p:sp>
        <p:nvSpPr>
          <p:cNvPr id="18" name="Pfeil nach links 15"/>
          <p:cNvSpPr/>
          <p:nvPr/>
        </p:nvSpPr>
        <p:spPr>
          <a:xfrm>
            <a:off x="1494586" y="5312900"/>
            <a:ext cx="2866421" cy="151462"/>
          </a:xfrm>
          <a:prstGeom prst="leftArrow">
            <a:avLst>
              <a:gd name="adj1" fmla="val 50000"/>
              <a:gd name="adj2" fmla="val 72856"/>
            </a:avLst>
          </a:prstGeom>
          <a:gradFill flip="none" rotWithShape="1">
            <a:gsLst>
              <a:gs pos="39000">
                <a:srgbClr val="FF0000"/>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feld 16"/>
          <p:cNvSpPr txBox="1"/>
          <p:nvPr/>
        </p:nvSpPr>
        <p:spPr>
          <a:xfrm>
            <a:off x="116436" y="5724832"/>
            <a:ext cx="2499548" cy="646331"/>
          </a:xfrm>
          <a:prstGeom prst="rect">
            <a:avLst/>
          </a:prstGeom>
          <a:solidFill>
            <a:srgbClr val="FF0000">
              <a:alpha val="26000"/>
            </a:srgbClr>
          </a:solidFill>
          <a:ln w="28575">
            <a:solidFill>
              <a:srgbClr val="FF0000"/>
            </a:solidFill>
          </a:ln>
          <a:scene3d>
            <a:camera prst="orthographicFront"/>
            <a:lightRig rig="threePt" dir="t"/>
          </a:scene3d>
          <a:sp3d>
            <a:bevelT prst="angle"/>
          </a:sp3d>
        </p:spPr>
        <p:txBody>
          <a:bodyPr wrap="square" rtlCol="0">
            <a:spAutoFit/>
          </a:bodyPr>
          <a:lstStyle/>
          <a:p>
            <a:pPr algn="ctr"/>
            <a:r>
              <a:rPr lang="en-US" sz="1200" b="1" dirty="0" smtClean="0"/>
              <a:t>EIC extends </a:t>
            </a:r>
            <a:r>
              <a:rPr lang="en-US" sz="1200" b="1" dirty="0" err="1" smtClean="0"/>
              <a:t>x</a:t>
            </a:r>
            <a:r>
              <a:rPr lang="en-US" sz="1200" b="1" dirty="0" smtClean="0"/>
              <a:t> coverage</a:t>
            </a:r>
          </a:p>
          <a:p>
            <a:pPr algn="ctr"/>
            <a:r>
              <a:rPr lang="en-US" sz="1200" b="1" dirty="0" smtClean="0"/>
              <a:t>by up to 2 decades </a:t>
            </a:r>
          </a:p>
          <a:p>
            <a:pPr algn="ctr"/>
            <a:r>
              <a:rPr lang="en-US" sz="1100" dirty="0" smtClean="0"/>
              <a:t>(at Q</a:t>
            </a:r>
            <a:r>
              <a:rPr lang="en-US" sz="1100" baseline="30000" dirty="0" smtClean="0"/>
              <a:t>2</a:t>
            </a:r>
            <a:r>
              <a:rPr lang="en-US" sz="1100" dirty="0" smtClean="0"/>
              <a:t>=1 GeV</a:t>
            </a:r>
            <a:r>
              <a:rPr lang="en-US" sz="1100" baseline="30000" dirty="0" smtClean="0"/>
              <a:t>2</a:t>
            </a:r>
            <a:r>
              <a:rPr lang="en-US" sz="1100" dirty="0" smtClean="0"/>
              <a:t>) </a:t>
            </a:r>
            <a:endParaRPr lang="en-US" sz="1400" dirty="0"/>
          </a:p>
        </p:txBody>
      </p:sp>
      <p:sp>
        <p:nvSpPr>
          <p:cNvPr id="20" name="Pfeil nach links 6"/>
          <p:cNvSpPr/>
          <p:nvPr/>
        </p:nvSpPr>
        <p:spPr>
          <a:xfrm rot="5400000">
            <a:off x="3852423" y="3741128"/>
            <a:ext cx="2341147" cy="183918"/>
          </a:xfrm>
          <a:prstGeom prst="leftArrow">
            <a:avLst>
              <a:gd name="adj1" fmla="val 50000"/>
              <a:gd name="adj2" fmla="val 72856"/>
            </a:avLst>
          </a:prstGeom>
          <a:gradFill flip="none" rotWithShape="1">
            <a:gsLst>
              <a:gs pos="39000">
                <a:srgbClr val="0000FF"/>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feld 7"/>
          <p:cNvSpPr txBox="1"/>
          <p:nvPr/>
        </p:nvSpPr>
        <p:spPr>
          <a:xfrm>
            <a:off x="4339195" y="1650915"/>
            <a:ext cx="1765870" cy="338554"/>
          </a:xfrm>
          <a:prstGeom prst="rect">
            <a:avLst/>
          </a:prstGeom>
          <a:solidFill>
            <a:srgbClr val="0000FF">
              <a:alpha val="25000"/>
            </a:srgbClr>
          </a:solidFill>
          <a:ln w="28575">
            <a:solidFill>
              <a:srgbClr val="0000FF"/>
            </a:solidFill>
          </a:ln>
          <a:scene3d>
            <a:camera prst="orthographicFront"/>
            <a:lightRig rig="threePt" dir="t"/>
          </a:scene3d>
          <a:sp3d>
            <a:bevelT prst="angle"/>
          </a:sp3d>
        </p:spPr>
        <p:txBody>
          <a:bodyPr wrap="square" rtlCol="0">
            <a:spAutoFit/>
          </a:bodyPr>
          <a:lstStyle/>
          <a:p>
            <a:pPr algn="ctr"/>
            <a:r>
              <a:rPr lang="en-US" sz="1600" b="1" dirty="0" smtClean="0"/>
              <a:t>likewise for Q</a:t>
            </a:r>
            <a:r>
              <a:rPr lang="en-US" sz="1600" b="1" baseline="30000" dirty="0" smtClean="0"/>
              <a:t>2</a:t>
            </a:r>
            <a:r>
              <a:rPr lang="en-US" sz="1400" dirty="0" smtClean="0"/>
              <a:t> </a:t>
            </a:r>
            <a:endParaRPr lang="en-US" dirty="0"/>
          </a:p>
        </p:txBody>
      </p:sp>
      <p:sp>
        <p:nvSpPr>
          <p:cNvPr id="6" name="Footer Placeholder 5"/>
          <p:cNvSpPr>
            <a:spLocks noGrp="1"/>
          </p:cNvSpPr>
          <p:nvPr>
            <p:ph type="ftr" sz="quarter" idx="11"/>
          </p:nvPr>
        </p:nvSpPr>
        <p:spPr>
          <a:xfrm>
            <a:off x="3276598" y="6489700"/>
            <a:ext cx="2971800" cy="368300"/>
          </a:xfrm>
        </p:spPr>
        <p:txBody>
          <a:bodyPr/>
          <a:lstStyle/>
          <a:p>
            <a:r>
              <a:rPr lang="cs-CZ" smtClean="0"/>
              <a:t>Shanghai  July 2012</a:t>
            </a:r>
            <a:endParaRPr lang="en-US" dirty="0"/>
          </a:p>
        </p:txBody>
      </p:sp>
    </p:spTree>
    <p:extLst>
      <p:ext uri="{BB962C8B-B14F-4D97-AF65-F5344CB8AC3E}">
        <p14:creationId xmlns:p14="http://schemas.microsoft.com/office/powerpoint/2010/main" val="1799192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6" presetClass="emph" presetSubtype="0" accel="50000" decel="50000" fill="hold" grpId="0" nodeType="withEffect">
                                  <p:stCondLst>
                                    <p:cond delay="0"/>
                                  </p:stCondLst>
                                  <p:childTnLst>
                                    <p:animScale>
                                      <p:cBhvr>
                                        <p:cTn id="18" dur="2000" fill="hold"/>
                                        <p:tgtEl>
                                          <p:spTgt spid="18"/>
                                        </p:tgtEl>
                                      </p:cBhvr>
                                      <p:by x="150000" y="150000"/>
                                    </p:animScale>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6" presetClass="emph" presetSubtype="0" accel="50000" decel="50000" fill="hold" grpId="1" nodeType="withEffect">
                                  <p:stCondLst>
                                    <p:cond delay="0"/>
                                  </p:stCondLst>
                                  <p:childTnLst>
                                    <p:animScale>
                                      <p:cBhvr>
                                        <p:cTn id="25" dur="2000" fill="hold"/>
                                        <p:tgtEl>
                                          <p:spTgt spid="20"/>
                                        </p:tgtEl>
                                      </p:cBhvr>
                                      <p:by x="150000" y="150000"/>
                                    </p:animScale>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8" grpId="0" animBg="1"/>
      <p:bldP spid="18" grpId="1" animBg="1"/>
      <p:bldP spid="19" grpId="0" animBg="1"/>
      <p:bldP spid="20" grpId="0" animBg="1"/>
      <p:bldP spid="20" grpId="1"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7C2DFF1-6A7E-5841-980E-96BA788216E4}" type="slidenum">
              <a:rPr lang="en-US" smtClean="0"/>
              <a:pPr/>
              <a:t>29</a:t>
            </a:fld>
            <a:endParaRPr lang="en-US" dirty="0"/>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22" name="Footer Placeholder 21"/>
          <p:cNvSpPr>
            <a:spLocks noGrp="1"/>
          </p:cNvSpPr>
          <p:nvPr>
            <p:ph type="ftr" sz="quarter" idx="11"/>
          </p:nvPr>
        </p:nvSpPr>
        <p:spPr/>
        <p:txBody>
          <a:bodyPr/>
          <a:lstStyle/>
          <a:p>
            <a:r>
              <a:rPr lang="cs-CZ" smtClean="0"/>
              <a:t>Shanghai  July 2012</a:t>
            </a:r>
            <a:endParaRPr lang="en-US"/>
          </a:p>
        </p:txBody>
      </p:sp>
      <p:pic>
        <p:nvPicPr>
          <p:cNvPr id="3" name="Bild 2"/>
          <p:cNvPicPr>
            <a:picLocks noChangeAspect="1"/>
          </p:cNvPicPr>
          <p:nvPr/>
        </p:nvPicPr>
        <p:blipFill>
          <a:blip r:embed="rId2"/>
          <a:stretch>
            <a:fillRect/>
          </a:stretch>
        </p:blipFill>
        <p:spPr>
          <a:xfrm>
            <a:off x="1" y="902134"/>
            <a:ext cx="4909212" cy="5919870"/>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6" name="Textfeld 5"/>
          <p:cNvSpPr txBox="1"/>
          <p:nvPr/>
        </p:nvSpPr>
        <p:spPr>
          <a:xfrm>
            <a:off x="4556752" y="3343426"/>
            <a:ext cx="4496400" cy="523220"/>
          </a:xfrm>
          <a:prstGeom prst="rect">
            <a:avLst/>
          </a:prstGeom>
          <a:noFill/>
        </p:spPr>
        <p:txBody>
          <a:bodyPr wrap="square" rtlCol="0">
            <a:spAutoFit/>
          </a:bodyPr>
          <a:lstStyle/>
          <a:p>
            <a:pPr>
              <a:buFont typeface="Arial"/>
              <a:buChar char="•"/>
            </a:pPr>
            <a:r>
              <a:rPr lang="en-US" sz="1600" dirty="0" smtClean="0"/>
              <a:t> </a:t>
            </a:r>
            <a:r>
              <a:rPr lang="en-US" sz="1400" dirty="0" smtClean="0"/>
              <a:t>bands</a:t>
            </a:r>
            <a:r>
              <a:rPr lang="en-US" sz="1600" dirty="0" smtClean="0"/>
              <a:t> reflect current uncertainties on g</a:t>
            </a:r>
            <a:r>
              <a:rPr lang="en-US" sz="1600" baseline="-25000" dirty="0" smtClean="0"/>
              <a:t>1</a:t>
            </a:r>
            <a:r>
              <a:rPr lang="en-US" sz="1600" baseline="30000" dirty="0" smtClean="0"/>
              <a:t>p</a:t>
            </a:r>
            <a:r>
              <a:rPr lang="en-US" sz="1600" dirty="0" smtClean="0"/>
              <a:t> </a:t>
            </a:r>
          </a:p>
          <a:p>
            <a:r>
              <a:rPr lang="en-US" sz="1200" dirty="0" smtClean="0">
                <a:solidFill>
                  <a:srgbClr val="0000FF"/>
                </a:solidFill>
              </a:rPr>
              <a:t>   </a:t>
            </a:r>
            <a:r>
              <a:rPr lang="en-US" sz="1200" b="1" dirty="0" smtClean="0">
                <a:solidFill>
                  <a:srgbClr val="0000FF"/>
                </a:solidFill>
              </a:rPr>
              <a:t>DSSV+ estimate</a:t>
            </a:r>
            <a:endParaRPr lang="en-US" sz="1600" b="1" dirty="0" smtClean="0">
              <a:solidFill>
                <a:srgbClr val="0000FF"/>
              </a:solidFill>
            </a:endParaRPr>
          </a:p>
        </p:txBody>
      </p:sp>
      <p:graphicFrame>
        <p:nvGraphicFramePr>
          <p:cNvPr id="7" name="Tabelle 6"/>
          <p:cNvGraphicFramePr>
            <a:graphicFrameLocks noGrp="1"/>
          </p:cNvGraphicFramePr>
          <p:nvPr>
            <p:extLst>
              <p:ext uri="{D42A27DB-BD31-4B8C-83A1-F6EECF244321}">
                <p14:modId xmlns:p14="http://schemas.microsoft.com/office/powerpoint/2010/main" val="88489498"/>
              </p:ext>
            </p:extLst>
          </p:nvPr>
        </p:nvGraphicFramePr>
        <p:xfrm>
          <a:off x="4701357" y="1345740"/>
          <a:ext cx="4442643" cy="1691640"/>
        </p:xfrm>
        <a:graphic>
          <a:graphicData uri="http://schemas.openxmlformats.org/drawingml/2006/table">
            <a:tbl>
              <a:tblPr firstRow="1" bandRow="1">
                <a:tableStyleId>{FABFCF23-3B69-468F-B69F-88F6DE6A72F2}</a:tableStyleId>
              </a:tblPr>
              <a:tblGrid>
                <a:gridCol w="998565"/>
                <a:gridCol w="955878"/>
                <a:gridCol w="2488200"/>
              </a:tblGrid>
              <a:tr h="370840">
                <a:tc>
                  <a:txBody>
                    <a:bodyPr/>
                    <a:lstStyle/>
                    <a:p>
                      <a:r>
                        <a:rPr lang="en-US" sz="1600" dirty="0" err="1" smtClean="0"/>
                        <a:t>E</a:t>
                      </a:r>
                      <a:r>
                        <a:rPr lang="en-US" sz="1600" baseline="-25000" dirty="0" err="1" smtClean="0"/>
                        <a:t>e</a:t>
                      </a:r>
                      <a:r>
                        <a:rPr lang="en-US" sz="1600" baseline="0" dirty="0" err="1" smtClean="0">
                          <a:latin typeface="ＭＳ ゴシック"/>
                          <a:ea typeface="ＭＳ ゴシック"/>
                          <a:cs typeface="ＭＳ ゴシック"/>
                        </a:rPr>
                        <a:t>×</a:t>
                      </a:r>
                      <a:r>
                        <a:rPr lang="en-US" sz="1600" baseline="0" dirty="0" err="1" smtClean="0">
                          <a:latin typeface="+mj-lt"/>
                          <a:ea typeface="ＭＳ ゴシック"/>
                          <a:cs typeface="ＭＳ ゴシック"/>
                        </a:rPr>
                        <a:t>E</a:t>
                      </a:r>
                      <a:r>
                        <a:rPr lang="en-US" sz="1600" baseline="-25000" dirty="0" err="1" smtClean="0">
                          <a:latin typeface="+mj-lt"/>
                          <a:ea typeface="ＭＳ ゴシック"/>
                          <a:cs typeface="ＭＳ ゴシック"/>
                        </a:rPr>
                        <a:t>p</a:t>
                      </a:r>
                      <a:r>
                        <a:rPr lang="en-US" sz="1600" baseline="0" dirty="0" smtClean="0">
                          <a:latin typeface="+mj-lt"/>
                          <a:ea typeface="ＭＳ ゴシック"/>
                          <a:cs typeface="ＭＳ ゴシック"/>
                        </a:rPr>
                        <a:t> </a:t>
                      </a:r>
                      <a:r>
                        <a:rPr lang="en-US" sz="1600" baseline="0" dirty="0" smtClean="0"/>
                        <a:t> [</a:t>
                      </a:r>
                      <a:r>
                        <a:rPr lang="en-US" sz="1600" baseline="0" dirty="0" err="1" smtClean="0"/>
                        <a:t>GeV</a:t>
                      </a:r>
                      <a:r>
                        <a:rPr lang="en-US" sz="1600" baseline="0" dirty="0" smtClean="0"/>
                        <a:t>]</a:t>
                      </a:r>
                      <a:endParaRPr lang="en-US" sz="1600" dirty="0"/>
                    </a:p>
                  </a:txBody>
                  <a:tcPr>
                    <a:solidFill>
                      <a:schemeClr val="accent5"/>
                    </a:solidFill>
                  </a:tcPr>
                </a:tc>
                <a:tc>
                  <a:txBody>
                    <a:bodyPr/>
                    <a:lstStyle/>
                    <a:p>
                      <a:r>
                        <a:rPr lang="en-US" sz="1600" baseline="0" dirty="0" smtClean="0"/>
                        <a:t>√</a:t>
                      </a:r>
                      <a:r>
                        <a:rPr lang="en-US" sz="1600" baseline="0" dirty="0" err="1" smtClean="0"/>
                        <a:t>s</a:t>
                      </a:r>
                      <a:r>
                        <a:rPr lang="en-US" sz="1600" baseline="0" dirty="0" smtClean="0"/>
                        <a:t> </a:t>
                      </a:r>
                    </a:p>
                    <a:p>
                      <a:r>
                        <a:rPr lang="en-US" sz="1600" baseline="0" dirty="0" smtClean="0"/>
                        <a:t>[</a:t>
                      </a:r>
                      <a:r>
                        <a:rPr lang="en-US" sz="1600" baseline="0" dirty="0" err="1" smtClean="0"/>
                        <a:t>GeV</a:t>
                      </a:r>
                      <a:r>
                        <a:rPr lang="en-US" sz="1600" baseline="0" dirty="0" smtClean="0"/>
                        <a:t>]</a:t>
                      </a:r>
                      <a:endParaRPr lang="en-US" sz="1600" baseline="0" dirty="0"/>
                    </a:p>
                  </a:txBody>
                  <a:tcPr/>
                </a:tc>
                <a:tc>
                  <a:txBody>
                    <a:bodyPr/>
                    <a:lstStyle/>
                    <a:p>
                      <a:r>
                        <a:rPr lang="en-US" sz="1600" dirty="0" err="1" smtClean="0"/>
                        <a:t>x</a:t>
                      </a:r>
                      <a:r>
                        <a:rPr lang="en-US" sz="1600" baseline="-25000" dirty="0" err="1" smtClean="0"/>
                        <a:t>min</a:t>
                      </a:r>
                      <a:r>
                        <a:rPr lang="en-US" sz="1600" baseline="-25000" dirty="0" smtClean="0"/>
                        <a:t>    </a:t>
                      </a:r>
                      <a:r>
                        <a:rPr lang="en-US" sz="1400" baseline="0" dirty="0" smtClean="0"/>
                        <a:t>for  </a:t>
                      </a:r>
                      <a:r>
                        <a:rPr lang="en-US" sz="1400" baseline="0" dirty="0" err="1" smtClean="0"/>
                        <a:t>y</a:t>
                      </a:r>
                      <a:r>
                        <a:rPr lang="en-US" sz="1400" baseline="-25000" dirty="0" err="1" smtClean="0"/>
                        <a:t>max</a:t>
                      </a:r>
                      <a:r>
                        <a:rPr lang="en-US" sz="1400" baseline="0" dirty="0" smtClean="0"/>
                        <a:t> = 0.95 and</a:t>
                      </a:r>
                      <a:endParaRPr lang="en-US" sz="1600" baseline="-25000" dirty="0" smtClean="0"/>
                    </a:p>
                    <a:p>
                      <a:r>
                        <a:rPr lang="en-US" sz="1400" baseline="0" dirty="0" smtClean="0"/>
                        <a:t>Q</a:t>
                      </a:r>
                      <a:r>
                        <a:rPr lang="en-US" sz="1400" baseline="30000" dirty="0" smtClean="0"/>
                        <a:t>2 </a:t>
                      </a:r>
                      <a:r>
                        <a:rPr lang="en-US" sz="1400" baseline="0" dirty="0" smtClean="0"/>
                        <a:t>= 1 GeV</a:t>
                      </a:r>
                      <a:r>
                        <a:rPr lang="en-US" sz="1400" baseline="30000" dirty="0" smtClean="0"/>
                        <a:t>2         </a:t>
                      </a:r>
                      <a:r>
                        <a:rPr lang="en-US" sz="1400" b="1" baseline="0" dirty="0" smtClean="0"/>
                        <a:t>Q</a:t>
                      </a:r>
                      <a:r>
                        <a:rPr lang="en-US" sz="1400" b="1" baseline="30000" dirty="0" smtClean="0"/>
                        <a:t>2</a:t>
                      </a:r>
                      <a:r>
                        <a:rPr lang="en-US" sz="1400" b="1" baseline="0" dirty="0" smtClean="0"/>
                        <a:t> =  2 GeV</a:t>
                      </a:r>
                      <a:r>
                        <a:rPr lang="en-US" sz="1400" b="1" baseline="30000" dirty="0" smtClean="0"/>
                        <a:t>2</a:t>
                      </a:r>
                      <a:endParaRPr lang="en-US" sz="1400" dirty="0"/>
                    </a:p>
                  </a:txBody>
                  <a:tcPr/>
                </a:tc>
              </a:tr>
              <a:tr h="370840">
                <a:tc>
                  <a:txBody>
                    <a:bodyPr/>
                    <a:lstStyle/>
                    <a:p>
                      <a:r>
                        <a:rPr lang="en-US" sz="1600" dirty="0" smtClean="0"/>
                        <a:t>5</a:t>
                      </a:r>
                      <a:r>
                        <a:rPr lang="en-US" sz="1600" baseline="0" dirty="0" smtClean="0"/>
                        <a:t> </a:t>
                      </a:r>
                      <a:r>
                        <a:rPr lang="en-US" sz="1600" baseline="0" dirty="0" err="1" smtClean="0"/>
                        <a:t>x</a:t>
                      </a:r>
                      <a:r>
                        <a:rPr lang="en-US" sz="1600" baseline="0" dirty="0" smtClean="0"/>
                        <a:t> 100</a:t>
                      </a:r>
                      <a:endParaRPr lang="en-US" sz="1600" dirty="0"/>
                    </a:p>
                  </a:txBody>
                  <a:tcPr/>
                </a:tc>
                <a:tc>
                  <a:txBody>
                    <a:bodyPr/>
                    <a:lstStyle/>
                    <a:p>
                      <a:r>
                        <a:rPr lang="en-US" sz="1600" dirty="0" smtClean="0"/>
                        <a:t>44.7</a:t>
                      </a:r>
                      <a:endParaRPr lang="en-US" sz="1600" dirty="0"/>
                    </a:p>
                  </a:txBody>
                  <a:tcPr/>
                </a:tc>
                <a:tc>
                  <a:txBody>
                    <a:bodyPr/>
                    <a:lstStyle/>
                    <a:p>
                      <a:r>
                        <a:rPr lang="en-US" sz="1600" dirty="0" smtClean="0"/>
                        <a:t>5.3</a:t>
                      </a:r>
                      <a:r>
                        <a:rPr lang="en-US" sz="1600" baseline="0" dirty="0" smtClean="0"/>
                        <a:t> </a:t>
                      </a:r>
                      <a:r>
                        <a:rPr lang="en-US" sz="1600" baseline="0" dirty="0" err="1" smtClean="0"/>
                        <a:t>x</a:t>
                      </a:r>
                      <a:r>
                        <a:rPr lang="en-US" sz="1600" baseline="0" dirty="0" smtClean="0"/>
                        <a:t> 10</a:t>
                      </a:r>
                      <a:r>
                        <a:rPr lang="en-US" sz="1600" baseline="30000" dirty="0" smtClean="0"/>
                        <a:t>-4              </a:t>
                      </a:r>
                      <a:r>
                        <a:rPr lang="en-US" sz="1600" baseline="0" dirty="0" smtClean="0"/>
                        <a:t>1.1 </a:t>
                      </a:r>
                      <a:r>
                        <a:rPr lang="en-US" sz="1600" baseline="0" dirty="0" err="1" smtClean="0"/>
                        <a:t>x</a:t>
                      </a:r>
                      <a:r>
                        <a:rPr lang="en-US" sz="1600" baseline="0" dirty="0" smtClean="0"/>
                        <a:t> 10</a:t>
                      </a:r>
                      <a:r>
                        <a:rPr lang="en-US" sz="1600" baseline="30000" dirty="0" smtClean="0"/>
                        <a:t>-3</a:t>
                      </a:r>
                      <a:endParaRPr lang="en-US" sz="1600" dirty="0"/>
                    </a:p>
                  </a:txBody>
                  <a:tcPr/>
                </a:tc>
              </a:tr>
              <a:tr h="370840">
                <a:tc>
                  <a:txBody>
                    <a:bodyPr/>
                    <a:lstStyle/>
                    <a:p>
                      <a:r>
                        <a:rPr lang="en-US" sz="1600" dirty="0" smtClean="0"/>
                        <a:t>5 </a:t>
                      </a:r>
                      <a:r>
                        <a:rPr lang="en-US" sz="1600" dirty="0" err="1" smtClean="0"/>
                        <a:t>x</a:t>
                      </a:r>
                      <a:r>
                        <a:rPr lang="en-US" sz="1600" dirty="0" smtClean="0"/>
                        <a:t> 250</a:t>
                      </a:r>
                      <a:endParaRPr lang="en-US" sz="1600" dirty="0"/>
                    </a:p>
                  </a:txBody>
                  <a:tcPr/>
                </a:tc>
                <a:tc>
                  <a:txBody>
                    <a:bodyPr/>
                    <a:lstStyle/>
                    <a:p>
                      <a:r>
                        <a:rPr lang="en-US" sz="1600" dirty="0" smtClean="0"/>
                        <a:t>70.7</a:t>
                      </a:r>
                      <a:endParaRPr lang="en-US" sz="1600" dirty="0"/>
                    </a:p>
                  </a:txBody>
                  <a:tcPr/>
                </a:tc>
                <a:tc>
                  <a:txBody>
                    <a:bodyPr/>
                    <a:lstStyle/>
                    <a:p>
                      <a:r>
                        <a:rPr lang="en-US" sz="1600" dirty="0" smtClean="0"/>
                        <a:t>2.1 </a:t>
                      </a:r>
                      <a:r>
                        <a:rPr lang="en-US" sz="1600" dirty="0" err="1" smtClean="0"/>
                        <a:t>x</a:t>
                      </a:r>
                      <a:r>
                        <a:rPr lang="en-US" sz="1600" dirty="0" smtClean="0"/>
                        <a:t> 10</a:t>
                      </a:r>
                      <a:r>
                        <a:rPr lang="en-US" sz="1600" baseline="30000" dirty="0" smtClean="0"/>
                        <a:t>-4              </a:t>
                      </a:r>
                      <a:r>
                        <a:rPr lang="en-US" sz="1600" baseline="0" dirty="0" smtClean="0"/>
                        <a:t>4.2 </a:t>
                      </a:r>
                      <a:r>
                        <a:rPr lang="en-US" sz="1600" baseline="0" dirty="0" err="1" smtClean="0"/>
                        <a:t>x</a:t>
                      </a:r>
                      <a:r>
                        <a:rPr lang="en-US" sz="1600" baseline="0" dirty="0" smtClean="0"/>
                        <a:t> 10</a:t>
                      </a:r>
                      <a:r>
                        <a:rPr lang="en-US" sz="1600" baseline="30000" dirty="0" smtClean="0"/>
                        <a:t>-4</a:t>
                      </a:r>
                      <a:endParaRPr lang="en-US" sz="1600" dirty="0"/>
                    </a:p>
                  </a:txBody>
                  <a:tcPr/>
                </a:tc>
              </a:tr>
              <a:tr h="370840">
                <a:tc>
                  <a:txBody>
                    <a:bodyPr/>
                    <a:lstStyle/>
                    <a:p>
                      <a:r>
                        <a:rPr lang="en-US" sz="1600" dirty="0" smtClean="0"/>
                        <a:t>20 </a:t>
                      </a:r>
                      <a:r>
                        <a:rPr lang="en-US" sz="1600" dirty="0" err="1" smtClean="0"/>
                        <a:t>x</a:t>
                      </a:r>
                      <a:r>
                        <a:rPr lang="en-US" sz="1600" dirty="0" smtClean="0"/>
                        <a:t> 250</a:t>
                      </a:r>
                      <a:endParaRPr lang="en-US" sz="1600" dirty="0"/>
                    </a:p>
                  </a:txBody>
                  <a:tcPr/>
                </a:tc>
                <a:tc>
                  <a:txBody>
                    <a:bodyPr/>
                    <a:lstStyle/>
                    <a:p>
                      <a:r>
                        <a:rPr lang="en-US" sz="1600" dirty="0" smtClean="0"/>
                        <a:t>141.4</a:t>
                      </a:r>
                      <a:endParaRPr lang="en-US" sz="1600" dirty="0"/>
                    </a:p>
                  </a:txBody>
                  <a:tcPr/>
                </a:tc>
                <a:tc>
                  <a:txBody>
                    <a:bodyPr/>
                    <a:lstStyle/>
                    <a:p>
                      <a:r>
                        <a:rPr lang="en-US" sz="1600" dirty="0" smtClean="0"/>
                        <a:t>5.3 </a:t>
                      </a:r>
                      <a:r>
                        <a:rPr lang="en-US" sz="1600" dirty="0" err="1" smtClean="0"/>
                        <a:t>x</a:t>
                      </a:r>
                      <a:r>
                        <a:rPr lang="en-US" sz="1600" dirty="0" smtClean="0"/>
                        <a:t> 10</a:t>
                      </a:r>
                      <a:r>
                        <a:rPr lang="en-US" sz="1600" baseline="30000" dirty="0" smtClean="0"/>
                        <a:t>-5    </a:t>
                      </a:r>
                      <a:r>
                        <a:rPr lang="en-US" sz="1600" baseline="0" dirty="0" smtClean="0"/>
                        <a:t>       1.1 </a:t>
                      </a:r>
                      <a:r>
                        <a:rPr lang="en-US" sz="1600" baseline="0" dirty="0" err="1" smtClean="0"/>
                        <a:t>x</a:t>
                      </a:r>
                      <a:r>
                        <a:rPr lang="en-US" sz="1600" baseline="0" dirty="0" smtClean="0"/>
                        <a:t> 10</a:t>
                      </a:r>
                      <a:r>
                        <a:rPr lang="en-US" sz="1600" baseline="30000" dirty="0" smtClean="0"/>
                        <a:t>-4</a:t>
                      </a:r>
                      <a:endParaRPr lang="en-US" sz="1600" dirty="0"/>
                    </a:p>
                  </a:txBody>
                  <a:tcPr/>
                </a:tc>
              </a:tr>
            </a:tbl>
          </a:graphicData>
        </a:graphic>
      </p:graphicFrame>
      <p:sp>
        <p:nvSpPr>
          <p:cNvPr id="9" name="Textfeld 8"/>
          <p:cNvSpPr txBox="1"/>
          <p:nvPr/>
        </p:nvSpPr>
        <p:spPr>
          <a:xfrm>
            <a:off x="4546169" y="944466"/>
            <a:ext cx="4724370" cy="338554"/>
          </a:xfrm>
          <a:prstGeom prst="rect">
            <a:avLst/>
          </a:prstGeom>
          <a:noFill/>
        </p:spPr>
        <p:txBody>
          <a:bodyPr wrap="none" rtlCol="0">
            <a:spAutoFit/>
          </a:bodyPr>
          <a:lstStyle/>
          <a:p>
            <a:pPr>
              <a:buFont typeface="Arial"/>
              <a:buChar char="•"/>
            </a:pPr>
            <a:r>
              <a:rPr lang="en-US" sz="1600" dirty="0" smtClean="0"/>
              <a:t> 3 sets of [</a:t>
            </a:r>
            <a:r>
              <a:rPr lang="en-US" sz="1600" dirty="0" err="1" smtClean="0"/>
              <a:t>eRHIC</a:t>
            </a:r>
            <a:r>
              <a:rPr lang="en-US" sz="1600" dirty="0" smtClean="0"/>
              <a:t>] energy settings  studied: </a:t>
            </a:r>
            <a:endParaRPr lang="en-US" sz="1600" dirty="0"/>
          </a:p>
        </p:txBody>
      </p:sp>
      <p:sp>
        <p:nvSpPr>
          <p:cNvPr id="10" name="Textfeld 9"/>
          <p:cNvSpPr txBox="1"/>
          <p:nvPr/>
        </p:nvSpPr>
        <p:spPr>
          <a:xfrm>
            <a:off x="4561950" y="3103146"/>
            <a:ext cx="4891083" cy="338554"/>
          </a:xfrm>
          <a:prstGeom prst="rect">
            <a:avLst/>
          </a:prstGeom>
          <a:noFill/>
        </p:spPr>
        <p:txBody>
          <a:bodyPr wrap="none" rtlCol="0">
            <a:spAutoFit/>
          </a:bodyPr>
          <a:lstStyle/>
          <a:p>
            <a:pPr>
              <a:buFont typeface="Arial"/>
              <a:buChar char="•"/>
            </a:pPr>
            <a:r>
              <a:rPr lang="en-US" sz="1600" dirty="0" smtClean="0"/>
              <a:t> 4 [5] bins/decade in Q</a:t>
            </a:r>
            <a:r>
              <a:rPr lang="en-US" sz="1600" baseline="30000" dirty="0" smtClean="0"/>
              <a:t>2</a:t>
            </a:r>
            <a:r>
              <a:rPr lang="en-US" sz="1600" dirty="0" smtClean="0"/>
              <a:t> [</a:t>
            </a:r>
            <a:r>
              <a:rPr lang="en-US" sz="1600" dirty="0" err="1" smtClean="0"/>
              <a:t>x</a:t>
            </a:r>
            <a:r>
              <a:rPr lang="en-US" sz="1600" dirty="0" smtClean="0"/>
              <a:t>] </a:t>
            </a:r>
            <a:r>
              <a:rPr lang="en-US" sz="1200" dirty="0" smtClean="0"/>
              <a:t>(spaced logarithmically)</a:t>
            </a:r>
            <a:endParaRPr lang="en-US" sz="1200" dirty="0"/>
          </a:p>
        </p:txBody>
      </p:sp>
      <p:pic>
        <p:nvPicPr>
          <p:cNvPr id="11"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61839" y="1812044"/>
            <a:ext cx="996950" cy="971550"/>
          </a:xfrm>
          <a:prstGeom prst="rect">
            <a:avLst/>
          </a:prstGeom>
          <a:noFill/>
          <a:ln w="9525">
            <a:noFill/>
            <a:miter lim="800000"/>
            <a:headEnd/>
            <a:tailEnd/>
          </a:ln>
        </p:spPr>
      </p:pic>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example: projected DIS data for </a:t>
            </a:r>
            <a:r>
              <a:rPr lang="en-US" cap="none"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g</a:t>
            </a:r>
            <a:r>
              <a:rPr lang="en-US" baseline="-25000"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1</a:t>
            </a:r>
            <a:r>
              <a:rPr lang="en-US" baseline="30000"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p</a:t>
            </a:r>
            <a:endParaRPr lang="en-US" dirty="0">
              <a:solidFill>
                <a:srgbClr val="FF29FE"/>
              </a:solidFill>
              <a:effectLst>
                <a:outerShdw blurRad="50800" dist="38100" dir="2700000" algn="br">
                  <a:srgbClr val="000000">
                    <a:alpha val="43000"/>
                  </a:srgbClr>
                </a:outerShdw>
                <a:reflection stA="50000" endPos="50000" dist="12700" dir="5400000" sy="-100000" algn="bl" rotWithShape="0"/>
              </a:effectLst>
            </a:endParaRPr>
          </a:p>
        </p:txBody>
      </p:sp>
      <p:sp>
        <p:nvSpPr>
          <p:cNvPr id="12" name="Textfeld 10"/>
          <p:cNvSpPr txBox="1"/>
          <p:nvPr/>
        </p:nvSpPr>
        <p:spPr>
          <a:xfrm>
            <a:off x="2765728" y="3016393"/>
            <a:ext cx="1569660" cy="307777"/>
          </a:xfrm>
          <a:prstGeom prst="rect">
            <a:avLst/>
          </a:prstGeom>
          <a:noFill/>
        </p:spPr>
        <p:txBody>
          <a:bodyPr wrap="none" rtlCol="0">
            <a:spAutoFit/>
          </a:bodyPr>
          <a:lstStyle/>
          <a:p>
            <a:r>
              <a:rPr lang="en-US" sz="1400" b="1" dirty="0" smtClean="0">
                <a:solidFill>
                  <a:srgbClr val="0000FF"/>
                </a:solidFill>
              </a:rPr>
              <a:t>5 </a:t>
            </a:r>
            <a:r>
              <a:rPr lang="en-US" sz="1400" b="1" dirty="0" err="1" smtClean="0">
                <a:solidFill>
                  <a:srgbClr val="0000FF"/>
                </a:solidFill>
              </a:rPr>
              <a:t>x</a:t>
            </a:r>
            <a:r>
              <a:rPr lang="en-US" sz="1400" b="1" dirty="0" smtClean="0">
                <a:solidFill>
                  <a:srgbClr val="0000FF"/>
                </a:solidFill>
              </a:rPr>
              <a:t> 250 starts here</a:t>
            </a:r>
            <a:endParaRPr lang="en-US" sz="1400" b="1" dirty="0">
              <a:solidFill>
                <a:srgbClr val="0000FF"/>
              </a:solidFill>
            </a:endParaRPr>
          </a:p>
        </p:txBody>
      </p:sp>
      <p:sp>
        <p:nvSpPr>
          <p:cNvPr id="13" name="Textfeld 11"/>
          <p:cNvSpPr txBox="1"/>
          <p:nvPr/>
        </p:nvSpPr>
        <p:spPr>
          <a:xfrm>
            <a:off x="3125637" y="3639272"/>
            <a:ext cx="1961094" cy="307777"/>
          </a:xfrm>
          <a:prstGeom prst="rect">
            <a:avLst/>
          </a:prstGeom>
          <a:noFill/>
          <a:ln>
            <a:solidFill>
              <a:srgbClr val="00FF00"/>
            </a:solidFill>
          </a:ln>
        </p:spPr>
        <p:txBody>
          <a:bodyPr wrap="none" rtlCol="0">
            <a:spAutoFit/>
          </a:bodyPr>
          <a:lstStyle/>
          <a:p>
            <a:r>
              <a:rPr lang="en-US" sz="1400" b="1" dirty="0" smtClean="0">
                <a:solidFill>
                  <a:srgbClr val="00FF00"/>
                </a:solidFill>
              </a:rPr>
              <a:t>5 </a:t>
            </a:r>
            <a:r>
              <a:rPr lang="en-US" sz="1400" b="1" dirty="0" err="1" smtClean="0">
                <a:solidFill>
                  <a:srgbClr val="00FF00"/>
                </a:solidFill>
              </a:rPr>
              <a:t>x</a:t>
            </a:r>
            <a:r>
              <a:rPr lang="en-US" sz="1400" b="1" dirty="0" smtClean="0">
                <a:solidFill>
                  <a:srgbClr val="00FF00"/>
                </a:solidFill>
              </a:rPr>
              <a:t> 100 starts here</a:t>
            </a:r>
            <a:endParaRPr lang="en-US" sz="1400" b="1" dirty="0">
              <a:solidFill>
                <a:srgbClr val="00FF00"/>
              </a:solidFill>
            </a:endParaRPr>
          </a:p>
        </p:txBody>
      </p:sp>
      <p:cxnSp>
        <p:nvCxnSpPr>
          <p:cNvPr id="14" name="Gerade Verbindung mit Pfeil 15"/>
          <p:cNvCxnSpPr/>
          <p:nvPr/>
        </p:nvCxnSpPr>
        <p:spPr>
          <a:xfrm rot="10800000">
            <a:off x="2865117" y="3839765"/>
            <a:ext cx="295476" cy="1589"/>
          </a:xfrm>
          <a:prstGeom prst="straightConnector1">
            <a:avLst/>
          </a:prstGeom>
          <a:ln w="38100">
            <a:solidFill>
              <a:srgbClr val="00FF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5" name="Gerade Verbindung mit Pfeil 17"/>
          <p:cNvCxnSpPr/>
          <p:nvPr/>
        </p:nvCxnSpPr>
        <p:spPr>
          <a:xfrm rot="10800000">
            <a:off x="2315520" y="3193586"/>
            <a:ext cx="508468" cy="1589"/>
          </a:xfrm>
          <a:prstGeom prst="straightConnector1">
            <a:avLst/>
          </a:prstGeom>
          <a:ln w="38100">
            <a:solidFill>
              <a:srgbClr val="0000FF"/>
            </a:solidFill>
            <a:tailEnd type="arrow" w="med" len="sm"/>
          </a:ln>
        </p:spPr>
        <p:style>
          <a:lnRef idx="2">
            <a:schemeClr val="accent1"/>
          </a:lnRef>
          <a:fillRef idx="0">
            <a:schemeClr val="accent1"/>
          </a:fillRef>
          <a:effectRef idx="1">
            <a:schemeClr val="accent1"/>
          </a:effectRef>
          <a:fontRef idx="minor">
            <a:schemeClr val="tx1"/>
          </a:fontRef>
        </p:style>
      </p:cxnSp>
      <p:sp>
        <p:nvSpPr>
          <p:cNvPr id="16" name="Ring 20"/>
          <p:cNvSpPr/>
          <p:nvPr/>
        </p:nvSpPr>
        <p:spPr>
          <a:xfrm>
            <a:off x="635671" y="3097605"/>
            <a:ext cx="349563" cy="372828"/>
          </a:xfrm>
          <a:prstGeom prst="donut">
            <a:avLst>
              <a:gd name="adj" fmla="val 10524"/>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ng 21"/>
          <p:cNvSpPr/>
          <p:nvPr/>
        </p:nvSpPr>
        <p:spPr>
          <a:xfrm>
            <a:off x="648245" y="3699955"/>
            <a:ext cx="349563" cy="372828"/>
          </a:xfrm>
          <a:prstGeom prst="donut">
            <a:avLst>
              <a:gd name="adj" fmla="val 10524"/>
            </a:avLst>
          </a:prstGeom>
          <a:solidFill>
            <a:srgbClr val="008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feld 22"/>
          <p:cNvSpPr txBox="1"/>
          <p:nvPr/>
        </p:nvSpPr>
        <p:spPr>
          <a:xfrm>
            <a:off x="4747261" y="4625399"/>
            <a:ext cx="1549422" cy="584776"/>
          </a:xfrm>
          <a:prstGeom prst="rect">
            <a:avLst/>
          </a:prstGeom>
          <a:noFill/>
        </p:spPr>
        <p:txBody>
          <a:bodyPr wrap="none" rtlCol="0">
            <a:spAutoFit/>
          </a:bodyPr>
          <a:lstStyle/>
          <a:p>
            <a:r>
              <a:rPr lang="en-US" sz="1600" b="1" dirty="0" smtClean="0">
                <a:solidFill>
                  <a:srgbClr val="FF0000"/>
                </a:solidFill>
              </a:rPr>
              <a:t>COMPASS data </a:t>
            </a:r>
          </a:p>
          <a:p>
            <a:r>
              <a:rPr lang="en-US" sz="1600" b="1" dirty="0" smtClean="0">
                <a:solidFill>
                  <a:srgbClr val="FF0000"/>
                </a:solidFill>
              </a:rPr>
              <a:t>start here</a:t>
            </a:r>
            <a:endParaRPr lang="en-US" sz="1600" b="1" dirty="0">
              <a:solidFill>
                <a:srgbClr val="FF0000"/>
              </a:solidFill>
            </a:endParaRPr>
          </a:p>
        </p:txBody>
      </p:sp>
      <p:cxnSp>
        <p:nvCxnSpPr>
          <p:cNvPr id="19" name="Gerade Verbindung mit Pfeil 23"/>
          <p:cNvCxnSpPr/>
          <p:nvPr/>
        </p:nvCxnSpPr>
        <p:spPr>
          <a:xfrm rot="10800000" flipV="1">
            <a:off x="3895899" y="4800163"/>
            <a:ext cx="886319" cy="1"/>
          </a:xfrm>
          <a:prstGeom prst="straightConnector1">
            <a:avLst/>
          </a:prstGeom>
          <a:ln w="38100">
            <a:solidFill>
              <a:srgbClr val="FF0000"/>
            </a:solidFill>
            <a:tailEnd type="arrow" w="med" len="sm"/>
          </a:ln>
        </p:spPr>
        <p:style>
          <a:lnRef idx="2">
            <a:schemeClr val="accent1"/>
          </a:lnRef>
          <a:fillRef idx="0">
            <a:schemeClr val="accent1"/>
          </a:fillRef>
          <a:effectRef idx="1">
            <a:schemeClr val="accent1"/>
          </a:effectRef>
          <a:fontRef idx="minor">
            <a:schemeClr val="tx1"/>
          </a:fontRef>
        </p:style>
      </p:cxnSp>
      <p:pic>
        <p:nvPicPr>
          <p:cNvPr id="20" name="Bild 26"/>
          <p:cNvPicPr>
            <a:picLocks noChangeAspect="1"/>
          </p:cNvPicPr>
          <p:nvPr/>
        </p:nvPicPr>
        <p:blipFill>
          <a:blip r:embed="rId4"/>
          <a:stretch>
            <a:fillRect/>
          </a:stretch>
        </p:blipFill>
        <p:spPr>
          <a:xfrm>
            <a:off x="6436974" y="4435565"/>
            <a:ext cx="2473248" cy="2422435"/>
          </a:xfrm>
          <a:prstGeom prst="rect">
            <a:avLst/>
          </a:prstGeom>
        </p:spPr>
      </p:pic>
      <p:sp>
        <p:nvSpPr>
          <p:cNvPr id="21" name="Textfeld 27"/>
          <p:cNvSpPr txBox="1"/>
          <p:nvPr/>
        </p:nvSpPr>
        <p:spPr>
          <a:xfrm>
            <a:off x="5691229" y="5968716"/>
            <a:ext cx="942817" cy="600164"/>
          </a:xfrm>
          <a:prstGeom prst="rect">
            <a:avLst/>
          </a:prstGeom>
          <a:noFill/>
        </p:spPr>
        <p:txBody>
          <a:bodyPr wrap="none" rtlCol="0">
            <a:spAutoFit/>
          </a:bodyPr>
          <a:lstStyle/>
          <a:p>
            <a:r>
              <a:rPr lang="en-US" sz="1100" dirty="0" smtClean="0">
                <a:solidFill>
                  <a:srgbClr val="0000FF"/>
                </a:solidFill>
              </a:rPr>
              <a:t>taken from</a:t>
            </a:r>
          </a:p>
          <a:p>
            <a:r>
              <a:rPr lang="en-US" sz="1100" dirty="0" err="1" smtClean="0">
                <a:solidFill>
                  <a:srgbClr val="0000FF"/>
                </a:solidFill>
              </a:rPr>
              <a:t>Blumlein</a:t>
            </a:r>
            <a:r>
              <a:rPr lang="en-US" sz="1100" dirty="0" smtClean="0">
                <a:solidFill>
                  <a:srgbClr val="0000FF"/>
                </a:solidFill>
              </a:rPr>
              <a:t>,</a:t>
            </a:r>
          </a:p>
          <a:p>
            <a:r>
              <a:rPr lang="en-US" sz="1100" dirty="0" err="1" smtClean="0">
                <a:solidFill>
                  <a:srgbClr val="0000FF"/>
                </a:solidFill>
              </a:rPr>
              <a:t>Bottcher</a:t>
            </a:r>
            <a:endParaRPr lang="en-US" sz="1100" dirty="0">
              <a:solidFill>
                <a:srgbClr val="0000FF"/>
              </a:solidFill>
            </a:endParaRPr>
          </a:p>
        </p:txBody>
      </p:sp>
      <p:sp>
        <p:nvSpPr>
          <p:cNvPr id="23" name="TextBox 22"/>
          <p:cNvSpPr txBox="1"/>
          <p:nvPr/>
        </p:nvSpPr>
        <p:spPr>
          <a:xfrm>
            <a:off x="455083" y="772580"/>
            <a:ext cx="1826354" cy="307777"/>
          </a:xfrm>
          <a:prstGeom prst="rect">
            <a:avLst/>
          </a:prstGeom>
          <a:noFill/>
        </p:spPr>
        <p:txBody>
          <a:bodyPr wrap="none" rtlCol="0">
            <a:spAutoFit/>
          </a:bodyPr>
          <a:lstStyle/>
          <a:p>
            <a:r>
              <a:rPr lang="en-US" sz="1400" dirty="0" smtClean="0"/>
              <a:t>hep-ph:1206.6014</a:t>
            </a:r>
            <a:endParaRPr lang="en-US" sz="1400" dirty="0"/>
          </a:p>
        </p:txBody>
      </p:sp>
    </p:spTree>
    <p:extLst>
      <p:ext uri="{BB962C8B-B14F-4D97-AF65-F5344CB8AC3E}">
        <p14:creationId xmlns:p14="http://schemas.microsoft.com/office/powerpoint/2010/main" val="22741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lide Number Placeholder 80"/>
          <p:cNvSpPr>
            <a:spLocks noGrp="1"/>
          </p:cNvSpPr>
          <p:nvPr>
            <p:ph type="sldNum" sz="quarter" idx="12"/>
          </p:nvPr>
        </p:nvSpPr>
        <p:spPr/>
        <p:txBody>
          <a:bodyPr/>
          <a:lstStyle/>
          <a:p>
            <a:fld id="{1EC7F85B-340E-9941-AF39-030851572DD6}" type="slidenum">
              <a:rPr lang="en-US" altLang="ja-JP" smtClean="0"/>
              <a:pPr/>
              <a:t>3</a:t>
            </a:fld>
            <a:endParaRPr lang="en-US" altLang="ja-JP" dirty="0"/>
          </a:p>
        </p:txBody>
      </p:sp>
      <p:sp>
        <p:nvSpPr>
          <p:cNvPr id="78" name="Date Placeholder 77"/>
          <p:cNvSpPr>
            <a:spLocks noGrp="1"/>
          </p:cNvSpPr>
          <p:nvPr>
            <p:ph type="dt" sz="half" idx="10"/>
          </p:nvPr>
        </p:nvSpPr>
        <p:spPr/>
        <p:txBody>
          <a:bodyPr/>
          <a:lstStyle/>
          <a:p>
            <a:r>
              <a:rPr lang="en-US" altLang="ja-JP" smtClean="0"/>
              <a:t>E.C. Aschenauer</a:t>
            </a:r>
            <a:endParaRPr lang="en-US" altLang="ja-JP" dirty="0"/>
          </a:p>
        </p:txBody>
      </p:sp>
      <p:sp>
        <p:nvSpPr>
          <p:cNvPr id="82" name="Footer Placeholder 81"/>
          <p:cNvSpPr>
            <a:spLocks noGrp="1"/>
          </p:cNvSpPr>
          <p:nvPr>
            <p:ph type="ftr" sz="quarter" idx="11"/>
          </p:nvPr>
        </p:nvSpPr>
        <p:spPr/>
        <p:txBody>
          <a:bodyPr/>
          <a:lstStyle/>
          <a:p>
            <a:r>
              <a:rPr lang="cs-CZ" altLang="ja-JP" smtClean="0"/>
              <a:t>Shanghai  July 2012</a:t>
            </a:r>
            <a:endParaRPr lang="en-US" altLang="ja-JP"/>
          </a:p>
        </p:txBody>
      </p:sp>
      <p:pic>
        <p:nvPicPr>
          <p:cNvPr id="16386" name="Picture 2"/>
          <p:cNvPicPr>
            <a:picLocks noChangeAspect="1" noChangeArrowheads="1"/>
          </p:cNvPicPr>
          <p:nvPr/>
        </p:nvPicPr>
        <p:blipFill>
          <a:blip r:embed="rId3"/>
          <a:srcRect/>
          <a:stretch>
            <a:fillRect/>
          </a:stretch>
        </p:blipFill>
        <p:spPr bwMode="auto">
          <a:xfrm>
            <a:off x="12700" y="852488"/>
            <a:ext cx="9144000" cy="6005512"/>
          </a:xfrm>
          <a:prstGeom prst="rect">
            <a:avLst/>
          </a:prstGeom>
          <a:noFill/>
          <a:ln w="9525">
            <a:noFill/>
            <a:miter lim="800000"/>
            <a:headEnd/>
            <a:tailEnd/>
          </a:ln>
        </p:spPr>
      </p:pic>
      <p:sp>
        <p:nvSpPr>
          <p:cNvPr id="16387" name="Oval 3"/>
          <p:cNvSpPr>
            <a:spLocks noChangeArrowheads="1"/>
          </p:cNvSpPr>
          <p:nvPr/>
        </p:nvSpPr>
        <p:spPr bwMode="auto">
          <a:xfrm>
            <a:off x="914400" y="1182688"/>
            <a:ext cx="7924800" cy="1676400"/>
          </a:xfrm>
          <a:prstGeom prst="ellipse">
            <a:avLst/>
          </a:pr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88" name="Oval 4"/>
          <p:cNvSpPr>
            <a:spLocks noChangeArrowheads="1"/>
          </p:cNvSpPr>
          <p:nvPr/>
        </p:nvSpPr>
        <p:spPr bwMode="auto">
          <a:xfrm>
            <a:off x="914400" y="1214438"/>
            <a:ext cx="7924800" cy="1676400"/>
          </a:xfrm>
          <a:prstGeom prst="ellipse">
            <a:avLst/>
          </a:prstGeom>
          <a:noFill/>
          <a:ln w="25400">
            <a:solidFill>
              <a:srgbClr val="FFFF00"/>
            </a:solidFill>
            <a:round/>
            <a:headEnd/>
            <a:tailEnd/>
          </a:ln>
        </p:spPr>
        <p:txBody>
          <a:bodyPr wrap="none" anchor="ctr">
            <a:prstTxWarp prst="textNoShape">
              <a:avLst/>
            </a:prstTxWarp>
          </a:bodyPr>
          <a:lstStyle/>
          <a:p>
            <a:pPr algn="ctr" eaLnBrk="0" hangingPunct="0"/>
            <a:endParaRPr lang="en-US"/>
          </a:p>
        </p:txBody>
      </p:sp>
      <p:sp>
        <p:nvSpPr>
          <p:cNvPr id="16389" name="Line 5"/>
          <p:cNvSpPr>
            <a:spLocks noChangeShapeType="1"/>
          </p:cNvSpPr>
          <p:nvPr/>
        </p:nvSpPr>
        <p:spPr bwMode="auto">
          <a:xfrm flipH="1">
            <a:off x="3200400" y="3087688"/>
            <a:ext cx="304800" cy="457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0" name="Line 6"/>
          <p:cNvSpPr>
            <a:spLocks noChangeShapeType="1"/>
          </p:cNvSpPr>
          <p:nvPr/>
        </p:nvSpPr>
        <p:spPr bwMode="auto">
          <a:xfrm>
            <a:off x="3200400" y="3544888"/>
            <a:ext cx="76200" cy="533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1" name="Arc 7"/>
          <p:cNvSpPr>
            <a:spLocks/>
          </p:cNvSpPr>
          <p:nvPr/>
        </p:nvSpPr>
        <p:spPr bwMode="auto">
          <a:xfrm>
            <a:off x="3200400" y="2782888"/>
            <a:ext cx="304800" cy="304800"/>
          </a:xfrm>
          <a:custGeom>
            <a:avLst/>
            <a:gdLst>
              <a:gd name="T0" fmla="*/ 0 w 21600"/>
              <a:gd name="T1" fmla="*/ 0 h 25397"/>
              <a:gd name="T2" fmla="*/ 2147483647 w 21600"/>
              <a:gd name="T3" fmla="*/ 2147483647 h 25397"/>
              <a:gd name="T4" fmla="*/ 0 w 21600"/>
              <a:gd name="T5" fmla="*/ 214748364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0" y="-1"/>
                </a:moveTo>
                <a:cubicBezTo>
                  <a:pt x="11929" y="0"/>
                  <a:pt x="21600" y="9670"/>
                  <a:pt x="21600" y="21600"/>
                </a:cubicBezTo>
                <a:cubicBezTo>
                  <a:pt x="21600" y="22873"/>
                  <a:pt x="21487" y="24143"/>
                  <a:pt x="21263" y="25396"/>
                </a:cubicBezTo>
              </a:path>
              <a:path w="21600" h="25397" stroke="0" extrusionOk="0">
                <a:moveTo>
                  <a:pt x="0" y="-1"/>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92" name="Freeform 8"/>
          <p:cNvSpPr>
            <a:spLocks/>
          </p:cNvSpPr>
          <p:nvPr/>
        </p:nvSpPr>
        <p:spPr bwMode="auto">
          <a:xfrm>
            <a:off x="3505200" y="2870200"/>
            <a:ext cx="539750" cy="228600"/>
          </a:xfrm>
          <a:custGeom>
            <a:avLst/>
            <a:gdLst>
              <a:gd name="T0" fmla="*/ 0 w 288"/>
              <a:gd name="T1" fmla="*/ 2147483647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p:spPr>
        <p:txBody>
          <a:bodyPr>
            <a:prstTxWarp prst="textNoShape">
              <a:avLst/>
            </a:prstTxWarp>
          </a:bodyPr>
          <a:lstStyle/>
          <a:p>
            <a:pPr algn="ctr" eaLnBrk="0" hangingPunct="0"/>
            <a:endParaRPr lang="en-US"/>
          </a:p>
        </p:txBody>
      </p:sp>
      <p:sp>
        <p:nvSpPr>
          <p:cNvPr id="16393"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p:spPr>
        <p:txBody>
          <a:bodyPr>
            <a:prstTxWarp prst="textNoShape">
              <a:avLst/>
            </a:prstTxWarp>
          </a:bodyPr>
          <a:lstStyle/>
          <a:p>
            <a:endParaRPr lang="en-US"/>
          </a:p>
        </p:txBody>
      </p:sp>
      <p:sp>
        <p:nvSpPr>
          <p:cNvPr id="16394" name="Line 10"/>
          <p:cNvSpPr>
            <a:spLocks noChangeShapeType="1"/>
          </p:cNvSpPr>
          <p:nvPr/>
        </p:nvSpPr>
        <p:spPr bwMode="auto">
          <a:xfrm>
            <a:off x="277813" y="3529013"/>
            <a:ext cx="733425" cy="3238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5"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6" name="Line 12"/>
          <p:cNvSpPr>
            <a:spLocks noChangeShapeType="1"/>
          </p:cNvSpPr>
          <p:nvPr/>
        </p:nvSpPr>
        <p:spPr bwMode="auto">
          <a:xfrm>
            <a:off x="1066800" y="3773488"/>
            <a:ext cx="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6397"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8"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9" name="Line 15"/>
          <p:cNvSpPr>
            <a:spLocks noChangeShapeType="1"/>
          </p:cNvSpPr>
          <p:nvPr/>
        </p:nvSpPr>
        <p:spPr bwMode="auto">
          <a:xfrm rot="-741322">
            <a:off x="44450" y="3527425"/>
            <a:ext cx="92075"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0"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1"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2" name="Line 18"/>
          <p:cNvSpPr>
            <a:spLocks noChangeShapeType="1"/>
          </p:cNvSpPr>
          <p:nvPr/>
        </p:nvSpPr>
        <p:spPr bwMode="auto">
          <a:xfrm>
            <a:off x="1041400" y="4168775"/>
            <a:ext cx="101600" cy="138113"/>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3" name="Line 19"/>
          <p:cNvSpPr>
            <a:spLocks noChangeShapeType="1"/>
          </p:cNvSpPr>
          <p:nvPr/>
        </p:nvSpPr>
        <p:spPr bwMode="auto">
          <a:xfrm>
            <a:off x="1143000" y="4306888"/>
            <a:ext cx="1066800" cy="7620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4" name="Line 20"/>
          <p:cNvSpPr>
            <a:spLocks noChangeShapeType="1"/>
          </p:cNvSpPr>
          <p:nvPr/>
        </p:nvSpPr>
        <p:spPr bwMode="auto">
          <a:xfrm>
            <a:off x="2209800" y="5068888"/>
            <a:ext cx="3048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5" name="Line 21"/>
          <p:cNvSpPr>
            <a:spLocks noChangeShapeType="1"/>
          </p:cNvSpPr>
          <p:nvPr/>
        </p:nvSpPr>
        <p:spPr bwMode="auto">
          <a:xfrm>
            <a:off x="2514600" y="5221288"/>
            <a:ext cx="32004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6" name="Line 22"/>
          <p:cNvSpPr>
            <a:spLocks noChangeShapeType="1"/>
          </p:cNvSpPr>
          <p:nvPr/>
        </p:nvSpPr>
        <p:spPr bwMode="auto">
          <a:xfrm flipH="1">
            <a:off x="5638800" y="5373688"/>
            <a:ext cx="76200" cy="109537"/>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7"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8"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9"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10"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1"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2"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3"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4" name="Line 30"/>
          <p:cNvSpPr>
            <a:spLocks noChangeShapeType="1"/>
          </p:cNvSpPr>
          <p:nvPr/>
        </p:nvSpPr>
        <p:spPr bwMode="auto">
          <a:xfrm rot="-318485" flipH="1" flipV="1">
            <a:off x="2819400" y="3697288"/>
            <a:ext cx="381000" cy="2286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5" name="Line 31"/>
          <p:cNvSpPr>
            <a:spLocks noChangeShapeType="1"/>
          </p:cNvSpPr>
          <p:nvPr/>
        </p:nvSpPr>
        <p:spPr bwMode="auto">
          <a:xfrm flipH="1">
            <a:off x="2514600" y="3719513"/>
            <a:ext cx="304800" cy="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6" name="Line 32"/>
          <p:cNvSpPr>
            <a:spLocks noChangeShapeType="1"/>
          </p:cNvSpPr>
          <p:nvPr/>
        </p:nvSpPr>
        <p:spPr bwMode="auto">
          <a:xfrm flipH="1" flipV="1">
            <a:off x="2362200" y="3646488"/>
            <a:ext cx="152400"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7" name="Oval 33"/>
          <p:cNvSpPr>
            <a:spLocks noChangeArrowheads="1"/>
          </p:cNvSpPr>
          <p:nvPr/>
        </p:nvSpPr>
        <p:spPr bwMode="auto">
          <a:xfrm>
            <a:off x="2286000" y="3573463"/>
            <a:ext cx="152400" cy="76200"/>
          </a:xfrm>
          <a:prstGeom prst="ellipse">
            <a:avLst/>
          </a:prstGeom>
          <a:noFill/>
          <a:ln w="25400">
            <a:solidFill>
              <a:srgbClr val="FF00FF"/>
            </a:solidFill>
            <a:round/>
            <a:headEnd/>
            <a:tailEnd/>
          </a:ln>
        </p:spPr>
        <p:txBody>
          <a:bodyPr wrap="none" anchor="ctr">
            <a:prstTxWarp prst="textNoShape">
              <a:avLst/>
            </a:prstTxWarp>
          </a:bodyPr>
          <a:lstStyle/>
          <a:p>
            <a:pPr algn="ctr" eaLnBrk="0" hangingPunct="0"/>
            <a:endParaRPr lang="en-US"/>
          </a:p>
        </p:txBody>
      </p:sp>
      <p:sp>
        <p:nvSpPr>
          <p:cNvPr id="16418"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19"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0"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1"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2"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3"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4" name="Line 40"/>
          <p:cNvSpPr>
            <a:spLocks noChangeShapeType="1"/>
          </p:cNvSpPr>
          <p:nvPr/>
        </p:nvSpPr>
        <p:spPr bwMode="auto">
          <a:xfrm rot="1243533" flipH="1" flipV="1">
            <a:off x="3189288" y="3921125"/>
            <a:ext cx="92075"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25"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p:spPr>
        <p:txBody>
          <a:bodyPr>
            <a:prstTxWarp prst="textNoShape">
              <a:avLst/>
            </a:prstTxWarp>
          </a:bodyPr>
          <a:lstStyle/>
          <a:p>
            <a:endParaRPr lang="en-US"/>
          </a:p>
        </p:txBody>
      </p:sp>
      <p:sp>
        <p:nvSpPr>
          <p:cNvPr id="16426"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7"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p:spPr>
        <p:txBody>
          <a:bodyPr wrap="none" anchor="ctr">
            <a:prstTxWarp prst="textNoShape">
              <a:avLst/>
            </a:prstTxWarp>
          </a:bodyPr>
          <a:lstStyle/>
          <a:p>
            <a:pPr algn="ctr" eaLnBrk="0" hangingPunct="0"/>
            <a:endParaRPr lang="en-US"/>
          </a:p>
        </p:txBody>
      </p:sp>
      <p:sp>
        <p:nvSpPr>
          <p:cNvPr id="16428"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9" name="Text Box 45"/>
          <p:cNvSpPr txBox="1">
            <a:spLocks noChangeArrowheads="1"/>
          </p:cNvSpPr>
          <p:nvPr/>
        </p:nvSpPr>
        <p:spPr bwMode="auto">
          <a:xfrm>
            <a:off x="3928777" y="1730375"/>
            <a:ext cx="1108647"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dirty="0">
                <a:solidFill>
                  <a:srgbClr val="FFFFFF"/>
                </a:solidFill>
                <a:latin typeface="Comic Sans MS"/>
                <a:cs typeface="Comic Sans MS"/>
              </a:rPr>
              <a:t>RHIC</a:t>
            </a:r>
          </a:p>
        </p:txBody>
      </p:sp>
      <p:sp>
        <p:nvSpPr>
          <p:cNvPr id="16430" name="Text Box 46"/>
          <p:cNvSpPr txBox="1">
            <a:spLocks noChangeArrowheads="1"/>
          </p:cNvSpPr>
          <p:nvPr/>
        </p:nvSpPr>
        <p:spPr bwMode="auto">
          <a:xfrm>
            <a:off x="1479318" y="3284538"/>
            <a:ext cx="671979"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NSRL</a:t>
            </a:r>
          </a:p>
        </p:txBody>
      </p:sp>
      <p:sp>
        <p:nvSpPr>
          <p:cNvPr id="16431" name="Text Box 47"/>
          <p:cNvSpPr txBox="1">
            <a:spLocks noChangeArrowheads="1"/>
          </p:cNvSpPr>
          <p:nvPr/>
        </p:nvSpPr>
        <p:spPr bwMode="auto">
          <a:xfrm>
            <a:off x="-57975" y="3175000"/>
            <a:ext cx="770000"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rgbClr val="FFFFFF"/>
                </a:solidFill>
                <a:latin typeface="Comic Sans MS"/>
                <a:cs typeface="Comic Sans MS"/>
              </a:rPr>
              <a:t>LINAC</a:t>
            </a:r>
          </a:p>
        </p:txBody>
      </p:sp>
      <p:sp>
        <p:nvSpPr>
          <p:cNvPr id="16432" name="Text Box 48"/>
          <p:cNvSpPr txBox="1">
            <a:spLocks noChangeArrowheads="1"/>
          </p:cNvSpPr>
          <p:nvPr/>
        </p:nvSpPr>
        <p:spPr bwMode="auto">
          <a:xfrm>
            <a:off x="933074" y="3476625"/>
            <a:ext cx="845304"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Booster</a:t>
            </a:r>
          </a:p>
        </p:txBody>
      </p:sp>
      <p:sp>
        <p:nvSpPr>
          <p:cNvPr id="16433" name="Text Box 49"/>
          <p:cNvSpPr txBox="1">
            <a:spLocks noChangeArrowheads="1"/>
          </p:cNvSpPr>
          <p:nvPr/>
        </p:nvSpPr>
        <p:spPr bwMode="auto">
          <a:xfrm>
            <a:off x="1928549" y="3886200"/>
            <a:ext cx="670451"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Comic Sans MS"/>
                <a:cs typeface="Comic Sans MS"/>
              </a:rPr>
              <a:t>AGS</a:t>
            </a:r>
          </a:p>
        </p:txBody>
      </p:sp>
      <p:sp>
        <p:nvSpPr>
          <p:cNvPr id="16434" name="Text Box 50"/>
          <p:cNvSpPr txBox="1">
            <a:spLocks noChangeArrowheads="1"/>
          </p:cNvSpPr>
          <p:nvPr/>
        </p:nvSpPr>
        <p:spPr bwMode="auto">
          <a:xfrm>
            <a:off x="4470695" y="5029200"/>
            <a:ext cx="936036"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Tandems</a:t>
            </a:r>
          </a:p>
        </p:txBody>
      </p:sp>
      <p:sp>
        <p:nvSpPr>
          <p:cNvPr id="16435" name="Rectangle 51"/>
          <p:cNvSpPr>
            <a:spLocks noChangeArrowheads="1"/>
          </p:cNvSpPr>
          <p:nvPr/>
        </p:nvSpPr>
        <p:spPr bwMode="auto">
          <a:xfrm rot="219660">
            <a:off x="3581400" y="278288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6" name="Rectangle 52"/>
          <p:cNvSpPr>
            <a:spLocks noChangeArrowheads="1"/>
          </p:cNvSpPr>
          <p:nvPr/>
        </p:nvSpPr>
        <p:spPr bwMode="auto">
          <a:xfrm rot="3112852">
            <a:off x="900113" y="2151062"/>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7" name="Rectangle 53"/>
          <p:cNvSpPr>
            <a:spLocks noChangeArrowheads="1"/>
          </p:cNvSpPr>
          <p:nvPr/>
        </p:nvSpPr>
        <p:spPr bwMode="auto">
          <a:xfrm rot="-771096">
            <a:off x="7829550" y="2525713"/>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8" name="Rectangle 54"/>
          <p:cNvSpPr>
            <a:spLocks noChangeArrowheads="1"/>
          </p:cNvSpPr>
          <p:nvPr/>
        </p:nvSpPr>
        <p:spPr bwMode="auto">
          <a:xfrm rot="1180436">
            <a:off x="8226425" y="157003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9" name="Rectangle 55"/>
          <p:cNvSpPr>
            <a:spLocks noChangeArrowheads="1"/>
          </p:cNvSpPr>
          <p:nvPr/>
        </p:nvSpPr>
        <p:spPr bwMode="auto">
          <a:xfrm rot="181585">
            <a:off x="5627688" y="1166813"/>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40" name="Rectangle 56"/>
          <p:cNvSpPr>
            <a:spLocks noChangeArrowheads="1"/>
          </p:cNvSpPr>
          <p:nvPr/>
        </p:nvSpPr>
        <p:spPr bwMode="auto">
          <a:xfrm rot="-581619">
            <a:off x="2498725" y="130333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41" name="Text Box 57"/>
          <p:cNvSpPr txBox="1">
            <a:spLocks noChangeArrowheads="1"/>
          </p:cNvSpPr>
          <p:nvPr/>
        </p:nvSpPr>
        <p:spPr bwMode="auto">
          <a:xfrm>
            <a:off x="3736006" y="2859088"/>
            <a:ext cx="1378302"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chemeClr val="bg1"/>
                </a:solidFill>
                <a:latin typeface="Comic Sans MS"/>
                <a:cs typeface="Comic Sans MS"/>
              </a:rPr>
              <a:t>STAR</a:t>
            </a:r>
          </a:p>
          <a:p>
            <a:pPr algn="ctr" eaLnBrk="0" hangingPunct="0"/>
            <a:r>
              <a:rPr lang="en-US" sz="1600" dirty="0">
                <a:solidFill>
                  <a:srgbClr val="FFFF00"/>
                </a:solidFill>
              </a:rPr>
              <a:t>6:00 o’clock</a:t>
            </a:r>
          </a:p>
        </p:txBody>
      </p:sp>
      <p:sp>
        <p:nvSpPr>
          <p:cNvPr id="16442" name="Text Box 58"/>
          <p:cNvSpPr txBox="1">
            <a:spLocks noChangeArrowheads="1"/>
          </p:cNvSpPr>
          <p:nvPr/>
        </p:nvSpPr>
        <p:spPr bwMode="auto">
          <a:xfrm>
            <a:off x="179295" y="2325688"/>
            <a:ext cx="1176524"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rgbClr val="FFFFFF"/>
                </a:solidFill>
                <a:latin typeface="Comic Sans MS"/>
                <a:cs typeface="Comic Sans MS"/>
              </a:rPr>
              <a:t>PHENIX</a:t>
            </a:r>
          </a:p>
          <a:p>
            <a:pPr algn="ctr" eaLnBrk="0" hangingPunct="0"/>
            <a:r>
              <a:rPr lang="en-US" sz="1600" dirty="0">
                <a:solidFill>
                  <a:srgbClr val="FFFF00"/>
                </a:solidFill>
              </a:rPr>
              <a:t>8:00 o’clock</a:t>
            </a:r>
          </a:p>
        </p:txBody>
      </p:sp>
      <p:sp>
        <p:nvSpPr>
          <p:cNvPr id="16443" name="Text Box 59"/>
          <p:cNvSpPr txBox="1">
            <a:spLocks noChangeArrowheads="1"/>
          </p:cNvSpPr>
          <p:nvPr/>
        </p:nvSpPr>
        <p:spPr bwMode="auto">
          <a:xfrm>
            <a:off x="2136267" y="1393825"/>
            <a:ext cx="1405954"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err="1" smtClean="0">
                <a:solidFill>
                  <a:srgbClr val="FFFFFF"/>
                </a:solidFill>
                <a:latin typeface="Comic Sans MS"/>
                <a:cs typeface="Comic Sans MS"/>
              </a:rPr>
              <a:t>eLenses</a:t>
            </a:r>
            <a:endParaRPr lang="en-US" sz="1600" b="1" dirty="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10:00 o’clock</a:t>
            </a:r>
          </a:p>
        </p:txBody>
      </p:sp>
      <p:sp>
        <p:nvSpPr>
          <p:cNvPr id="16445" name="Text Box 61"/>
          <p:cNvSpPr txBox="1">
            <a:spLocks noChangeArrowheads="1"/>
          </p:cNvSpPr>
          <p:nvPr/>
        </p:nvSpPr>
        <p:spPr bwMode="auto">
          <a:xfrm>
            <a:off x="7408503" y="2565400"/>
            <a:ext cx="1313581"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u="sng" dirty="0">
                <a:solidFill>
                  <a:srgbClr val="FFFFFF"/>
                </a:solidFill>
                <a:latin typeface="Comic Sans MS"/>
                <a:cs typeface="Comic Sans MS"/>
              </a:rPr>
              <a:t>RF</a:t>
            </a:r>
          </a:p>
          <a:p>
            <a:pPr algn="ctr" eaLnBrk="0" hangingPunct="0"/>
            <a:r>
              <a:rPr lang="en-US" sz="1600" dirty="0">
                <a:solidFill>
                  <a:srgbClr val="FFFF00"/>
                </a:solidFill>
                <a:latin typeface="Comic Sans MS"/>
                <a:cs typeface="Comic Sans MS"/>
              </a:rPr>
              <a:t>4:00 o’clock</a:t>
            </a:r>
          </a:p>
        </p:txBody>
      </p:sp>
      <p:sp>
        <p:nvSpPr>
          <p:cNvPr id="16446" name="Text Box 62"/>
          <p:cNvSpPr txBox="1">
            <a:spLocks noChangeArrowheads="1"/>
          </p:cNvSpPr>
          <p:nvPr/>
        </p:nvSpPr>
        <p:spPr bwMode="auto">
          <a:xfrm>
            <a:off x="7313163" y="1552575"/>
            <a:ext cx="1378302"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dirty="0" err="1" smtClean="0">
                <a:solidFill>
                  <a:srgbClr val="FFFFFF"/>
                </a:solidFill>
                <a:latin typeface="Comic Sans MS"/>
                <a:cs typeface="Comic Sans MS"/>
              </a:rPr>
              <a:t>CeC</a:t>
            </a:r>
            <a:endParaRPr lang="en-US" sz="1600" b="1" dirty="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2:00 o’clock</a:t>
            </a:r>
          </a:p>
        </p:txBody>
      </p:sp>
      <p:sp>
        <p:nvSpPr>
          <p:cNvPr id="16447" name="Rectangle 63"/>
          <p:cNvSpPr>
            <a:spLocks noGrp="1" noChangeArrowheads="1"/>
          </p:cNvSpPr>
          <p:nvPr>
            <p:ph type="title"/>
          </p:nvPr>
        </p:nvSpPr>
        <p:spPr/>
        <p:txBody>
          <a:bodyPr/>
          <a:lstStyle/>
          <a:p>
            <a:r>
              <a:rPr lang="en-US" dirty="0" smtClean="0">
                <a:ea typeface="ＭＳ Ｐゴシック" pitchFamily="-107" charset="-128"/>
                <a:cs typeface="ＭＳ Ｐゴシック" pitchFamily="-107" charset="-128"/>
              </a:rPr>
              <a:t>From RHIC to </a:t>
            </a:r>
            <a:r>
              <a:rPr lang="en-US" cap="none" dirty="0" err="1" smtClean="0">
                <a:ea typeface="ＭＳ Ｐゴシック" pitchFamily="-107" charset="-128"/>
                <a:cs typeface="ＭＳ Ｐゴシック" pitchFamily="-107" charset="-128"/>
              </a:rPr>
              <a:t>e</a:t>
            </a:r>
            <a:r>
              <a:rPr lang="en-US" dirty="0" err="1" smtClean="0">
                <a:ea typeface="ＭＳ Ｐゴシック" pitchFamily="-107" charset="-128"/>
                <a:cs typeface="ＭＳ Ｐゴシック" pitchFamily="-107" charset="-128"/>
              </a:rPr>
              <a:t>RHIC</a:t>
            </a:r>
            <a:r>
              <a:rPr lang="en-US" dirty="0" smtClean="0">
                <a:ea typeface="ＭＳ Ｐゴシック" pitchFamily="-107" charset="-128"/>
                <a:cs typeface="ＭＳ Ｐゴシック" pitchFamily="-107" charset="-128"/>
              </a:rPr>
              <a:t> </a:t>
            </a:r>
            <a:endParaRPr lang="en-US" dirty="0">
              <a:ea typeface="ＭＳ Ｐゴシック" pitchFamily="-107" charset="-128"/>
              <a:cs typeface="ＭＳ Ｐゴシック" pitchFamily="-107" charset="-128"/>
            </a:endParaRPr>
          </a:p>
        </p:txBody>
      </p:sp>
      <p:sp>
        <p:nvSpPr>
          <p:cNvPr id="16450" name="Line 66"/>
          <p:cNvSpPr>
            <a:spLocks noChangeShapeType="1"/>
          </p:cNvSpPr>
          <p:nvPr/>
        </p:nvSpPr>
        <p:spPr bwMode="auto">
          <a:xfrm>
            <a:off x="836613" y="3741738"/>
            <a:ext cx="220662" cy="100012"/>
          </a:xfrm>
          <a:prstGeom prst="line">
            <a:avLst/>
          </a:prstGeom>
          <a:noFill/>
          <a:ln w="25400">
            <a:solidFill>
              <a:srgbClr val="0066FF"/>
            </a:solidFill>
            <a:round/>
            <a:headEnd/>
            <a:tailEnd/>
          </a:ln>
        </p:spPr>
        <p:txBody>
          <a:bodyPr>
            <a:prstTxWarp prst="textNoShape">
              <a:avLst/>
            </a:prstTxWarp>
          </a:bodyPr>
          <a:lstStyle/>
          <a:p>
            <a:endParaRPr lang="en-US"/>
          </a:p>
        </p:txBody>
      </p:sp>
      <p:sp>
        <p:nvSpPr>
          <p:cNvPr id="16451" name="Oval 67"/>
          <p:cNvSpPr>
            <a:spLocks noChangeArrowheads="1"/>
          </p:cNvSpPr>
          <p:nvPr/>
        </p:nvSpPr>
        <p:spPr bwMode="auto">
          <a:xfrm>
            <a:off x="1044575" y="3722688"/>
            <a:ext cx="473075" cy="166687"/>
          </a:xfrm>
          <a:prstGeom prst="ellipse">
            <a:avLst/>
          </a:prstGeom>
          <a:noFill/>
          <a:ln w="25400">
            <a:solidFill>
              <a:srgbClr val="33CCCC"/>
            </a:solidFill>
            <a:round/>
            <a:headEnd/>
            <a:tailEnd/>
          </a:ln>
        </p:spPr>
        <p:txBody>
          <a:bodyPr wrap="none" anchor="ctr">
            <a:prstTxWarp prst="textNoShape">
              <a:avLst/>
            </a:prstTxWarp>
          </a:bodyPr>
          <a:lstStyle/>
          <a:p>
            <a:pPr algn="ctr" eaLnBrk="0" hangingPunct="0"/>
            <a:endParaRPr lang="en-US"/>
          </a:p>
        </p:txBody>
      </p:sp>
      <p:sp>
        <p:nvSpPr>
          <p:cNvPr id="16452" name="Oval 68"/>
          <p:cNvSpPr>
            <a:spLocks noChangeArrowheads="1"/>
          </p:cNvSpPr>
          <p:nvPr/>
        </p:nvSpPr>
        <p:spPr bwMode="auto">
          <a:xfrm>
            <a:off x="1295400" y="3746500"/>
            <a:ext cx="1981200" cy="758825"/>
          </a:xfrm>
          <a:prstGeom prst="ellipse">
            <a:avLst/>
          </a:prstGeom>
          <a:noFill/>
          <a:ln w="25400">
            <a:solidFill>
              <a:srgbClr val="00FF00"/>
            </a:solidFill>
            <a:round/>
            <a:headEnd/>
            <a:tailEnd/>
          </a:ln>
        </p:spPr>
        <p:txBody>
          <a:bodyPr wrap="none" anchor="ctr">
            <a:prstTxWarp prst="textNoShape">
              <a:avLst/>
            </a:prstTxWarp>
          </a:bodyPr>
          <a:lstStyle/>
          <a:p>
            <a:pPr algn="ctr" eaLnBrk="0" hangingPunct="0"/>
            <a:endParaRPr lang="en-US"/>
          </a:p>
        </p:txBody>
      </p:sp>
      <p:sp>
        <p:nvSpPr>
          <p:cNvPr id="16453" name="Freeform 69"/>
          <p:cNvSpPr>
            <a:spLocks/>
          </p:cNvSpPr>
          <p:nvPr/>
        </p:nvSpPr>
        <p:spPr bwMode="auto">
          <a:xfrm>
            <a:off x="706438" y="3656013"/>
            <a:ext cx="246062" cy="107950"/>
          </a:xfrm>
          <a:custGeom>
            <a:avLst/>
            <a:gdLst>
              <a:gd name="T0" fmla="*/ 0 w 126"/>
              <a:gd name="T1" fmla="*/ 2147483647 h 67"/>
              <a:gd name="T2" fmla="*/ 2147483647 w 126"/>
              <a:gd name="T3" fmla="*/ 2147483647 h 67"/>
              <a:gd name="T4" fmla="*/ 2147483647 w 126"/>
              <a:gd name="T5" fmla="*/ 2147483647 h 67"/>
              <a:gd name="T6" fmla="*/ 2147483647 w 126"/>
              <a:gd name="T7" fmla="*/ 0 h 67"/>
              <a:gd name="T8" fmla="*/ 0 w 126"/>
              <a:gd name="T9" fmla="*/ 2147483647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prstTxWarp prst="textNoShape">
              <a:avLst/>
            </a:prstTxWarp>
          </a:bodyPr>
          <a:lstStyle/>
          <a:p>
            <a:pPr algn="ctr" eaLnBrk="0" hangingPunct="0"/>
            <a:endParaRPr lang="en-US"/>
          </a:p>
        </p:txBody>
      </p:sp>
      <p:sp>
        <p:nvSpPr>
          <p:cNvPr id="16454" name="Text Box 70"/>
          <p:cNvSpPr txBox="1">
            <a:spLocks noChangeArrowheads="1"/>
          </p:cNvSpPr>
          <p:nvPr/>
        </p:nvSpPr>
        <p:spPr bwMode="auto">
          <a:xfrm>
            <a:off x="531454" y="3352800"/>
            <a:ext cx="632542"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EBIS</a:t>
            </a:r>
          </a:p>
        </p:txBody>
      </p:sp>
      <p:grpSp>
        <p:nvGrpSpPr>
          <p:cNvPr id="2" name="Group 68"/>
          <p:cNvGrpSpPr/>
          <p:nvPr/>
        </p:nvGrpSpPr>
        <p:grpSpPr>
          <a:xfrm>
            <a:off x="4535696" y="3691666"/>
            <a:ext cx="2068304" cy="307777"/>
            <a:chOff x="4421396" y="3577366"/>
            <a:chExt cx="2068304" cy="307777"/>
          </a:xfrm>
        </p:grpSpPr>
        <p:sp>
          <p:nvSpPr>
            <p:cNvPr id="72" name="TextBox 71"/>
            <p:cNvSpPr txBox="1"/>
            <p:nvPr/>
          </p:nvSpPr>
          <p:spPr>
            <a:xfrm>
              <a:off x="4755177" y="3577366"/>
              <a:ext cx="1734523" cy="307777"/>
            </a:xfrm>
            <a:prstGeom prst="rect">
              <a:avLst/>
            </a:prstGeom>
            <a:noFill/>
          </p:spPr>
          <p:txBody>
            <a:bodyPr wrap="square" rtlCol="0">
              <a:spAutoFit/>
            </a:bodyPr>
            <a:lstStyle/>
            <a:p>
              <a:r>
                <a:rPr lang="en-US" sz="1400" dirty="0" smtClean="0">
                  <a:solidFill>
                    <a:schemeClr val="bg1"/>
                  </a:solidFill>
                  <a:latin typeface="Comic Sans MS" pitchFamily="66" charset="0"/>
                </a:rPr>
                <a:t>ERL Test Facility </a:t>
              </a:r>
              <a:endParaRPr lang="en-US" sz="1400" dirty="0">
                <a:solidFill>
                  <a:schemeClr val="bg1"/>
                </a:solidFill>
                <a:latin typeface="Comic Sans MS" pitchFamily="66" charset="0"/>
              </a:endParaRPr>
            </a:p>
          </p:txBody>
        </p:sp>
        <p:cxnSp>
          <p:nvCxnSpPr>
            <p:cNvPr id="73" name="Straight Arrow Connector 72"/>
            <p:cNvCxnSpPr/>
            <p:nvPr/>
          </p:nvCxnSpPr>
          <p:spPr>
            <a:xfrm rot="10800000" flipV="1">
              <a:off x="4421396" y="3746500"/>
              <a:ext cx="404605" cy="2943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74" name="Oval 4"/>
          <p:cNvSpPr>
            <a:spLocks noChangeAspect="1" noChangeArrowheads="1"/>
          </p:cNvSpPr>
          <p:nvPr/>
        </p:nvSpPr>
        <p:spPr bwMode="auto">
          <a:xfrm>
            <a:off x="965200" y="1227138"/>
            <a:ext cx="7767123" cy="1643040"/>
          </a:xfrm>
          <a:prstGeom prst="ellipse">
            <a:avLst/>
          </a:prstGeom>
          <a:noFill/>
          <a:ln w="25400">
            <a:solidFill>
              <a:srgbClr val="FF0000"/>
            </a:solidFill>
            <a:round/>
            <a:headEnd/>
            <a:tailEnd/>
          </a:ln>
        </p:spPr>
        <p:txBody>
          <a:bodyPr wrap="none" anchor="ctr">
            <a:prstTxWarp prst="textNoShape">
              <a:avLst/>
            </a:prstTxWarp>
          </a:bodyPr>
          <a:lstStyle/>
          <a:p>
            <a:pPr algn="ctr" eaLnBrk="0" hangingPunct="0"/>
            <a:endParaRPr lang="en-US"/>
          </a:p>
        </p:txBody>
      </p:sp>
      <p:sp>
        <p:nvSpPr>
          <p:cNvPr id="75" name="TextBox 74"/>
          <p:cNvSpPr txBox="1"/>
          <p:nvPr/>
        </p:nvSpPr>
        <p:spPr>
          <a:xfrm>
            <a:off x="76200" y="2298700"/>
            <a:ext cx="313720" cy="369332"/>
          </a:xfrm>
          <a:prstGeom prst="rect">
            <a:avLst/>
          </a:prstGeom>
          <a:noFill/>
        </p:spPr>
        <p:txBody>
          <a:bodyPr wrap="none" rtlCol="0">
            <a:spAutoFit/>
          </a:bodyPr>
          <a:lstStyle/>
          <a:p>
            <a:r>
              <a:rPr lang="en-US" b="1" dirty="0" err="1" smtClean="0">
                <a:solidFill>
                  <a:srgbClr val="FF0000"/>
                </a:solidFill>
                <a:latin typeface="Comic Sans MS"/>
                <a:cs typeface="Comic Sans MS"/>
              </a:rPr>
              <a:t>e</a:t>
            </a:r>
            <a:endParaRPr lang="en-US" b="1" dirty="0">
              <a:solidFill>
                <a:srgbClr val="FF0000"/>
              </a:solidFill>
              <a:latin typeface="Comic Sans MS"/>
              <a:cs typeface="Comic Sans MS"/>
            </a:endParaRPr>
          </a:p>
        </p:txBody>
      </p:sp>
      <p:sp>
        <p:nvSpPr>
          <p:cNvPr id="76" name="TextBox 75"/>
          <p:cNvSpPr txBox="1"/>
          <p:nvPr/>
        </p:nvSpPr>
        <p:spPr>
          <a:xfrm>
            <a:off x="3873500" y="2857500"/>
            <a:ext cx="313720" cy="369332"/>
          </a:xfrm>
          <a:prstGeom prst="rect">
            <a:avLst/>
          </a:prstGeom>
          <a:noFill/>
        </p:spPr>
        <p:txBody>
          <a:bodyPr wrap="none" rtlCol="0">
            <a:spAutoFit/>
          </a:bodyPr>
          <a:lstStyle/>
          <a:p>
            <a:r>
              <a:rPr lang="en-US" b="1" dirty="0" err="1" smtClean="0">
                <a:solidFill>
                  <a:srgbClr val="FF0000"/>
                </a:solidFill>
                <a:latin typeface="Comic Sans MS"/>
                <a:cs typeface="Comic Sans MS"/>
              </a:rPr>
              <a:t>e</a:t>
            </a:r>
            <a:endParaRPr lang="en-US" b="1" dirty="0">
              <a:solidFill>
                <a:srgbClr val="FF0000"/>
              </a:solidFill>
              <a:latin typeface="Comic Sans MS"/>
              <a:cs typeface="Comic Sans MS"/>
            </a:endParaRPr>
          </a:p>
        </p:txBody>
      </p:sp>
      <p:sp>
        <p:nvSpPr>
          <p:cNvPr id="77" name="Text Box 45"/>
          <p:cNvSpPr txBox="1">
            <a:spLocks noChangeArrowheads="1"/>
          </p:cNvSpPr>
          <p:nvPr/>
        </p:nvSpPr>
        <p:spPr bwMode="auto">
          <a:xfrm>
            <a:off x="3731763" y="1731765"/>
            <a:ext cx="1309398"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dirty="0" err="1" smtClean="0">
                <a:solidFill>
                  <a:srgbClr val="FF0000"/>
                </a:solidFill>
                <a:latin typeface="Comic Sans MS"/>
                <a:cs typeface="Comic Sans MS"/>
              </a:rPr>
              <a:t>eRHIC</a:t>
            </a:r>
            <a:endParaRPr lang="en-US" sz="2800" b="1" dirty="0">
              <a:solidFill>
                <a:srgbClr val="FF0000"/>
              </a:solidFill>
              <a:latin typeface="Comic Sans MS"/>
              <a:cs typeface="Comic Sans MS"/>
            </a:endParaRPr>
          </a:p>
        </p:txBody>
      </p:sp>
      <p:sp>
        <p:nvSpPr>
          <p:cNvPr id="16444" name="Text Box 60"/>
          <p:cNvSpPr txBox="1">
            <a:spLocks noChangeArrowheads="1"/>
          </p:cNvSpPr>
          <p:nvPr/>
        </p:nvSpPr>
        <p:spPr bwMode="auto">
          <a:xfrm>
            <a:off x="4867986" y="1258888"/>
            <a:ext cx="2190924"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smtClean="0">
                <a:solidFill>
                  <a:srgbClr val="FFFFFF"/>
                </a:solidFill>
                <a:latin typeface="Comic Sans MS"/>
                <a:cs typeface="Comic Sans MS"/>
              </a:rPr>
              <a:t>Jet/C-</a:t>
            </a:r>
            <a:r>
              <a:rPr lang="en-US" sz="1600" b="1" dirty="0" err="1" smtClean="0">
                <a:solidFill>
                  <a:srgbClr val="FFFFFF"/>
                </a:solidFill>
                <a:latin typeface="Comic Sans MS"/>
                <a:cs typeface="Comic Sans MS"/>
              </a:rPr>
              <a:t>Polarimeters</a:t>
            </a:r>
            <a:endParaRPr lang="en-US" sz="1600" b="1" dirty="0" smtClean="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12:00 o’clock</a:t>
            </a:r>
          </a:p>
        </p:txBody>
      </p:sp>
      <p:pic>
        <p:nvPicPr>
          <p:cNvPr id="79" name="Picture 78" descr="eic-det-v5.eps"/>
          <p:cNvPicPr>
            <a:picLocks noChangeAspect="1"/>
          </p:cNvPicPr>
          <p:nvPr/>
        </p:nvPicPr>
        <p:blipFill>
          <a:blip r:embed="rId4"/>
          <a:srcRect l="9923" r="29769" b="10313"/>
          <a:stretch>
            <a:fillRect/>
          </a:stretch>
        </p:blipFill>
        <p:spPr>
          <a:xfrm>
            <a:off x="5276158" y="836838"/>
            <a:ext cx="984579" cy="821807"/>
          </a:xfrm>
          <a:prstGeom prst="rect">
            <a:avLst/>
          </a:prstGeom>
        </p:spPr>
      </p:pic>
      <p:sp>
        <p:nvSpPr>
          <p:cNvPr id="80" name="Text Box 60"/>
          <p:cNvSpPr txBox="1">
            <a:spLocks noChangeArrowheads="1"/>
          </p:cNvSpPr>
          <p:nvPr/>
        </p:nvSpPr>
        <p:spPr bwMode="auto">
          <a:xfrm>
            <a:off x="5135901" y="1550988"/>
            <a:ext cx="1909096" cy="830997"/>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err="1" smtClean="0">
                <a:solidFill>
                  <a:srgbClr val="FFFFFF"/>
                </a:solidFill>
                <a:latin typeface="Comic Sans MS"/>
                <a:cs typeface="Comic Sans MS"/>
              </a:rPr>
              <a:t>eRHIC</a:t>
            </a:r>
            <a:r>
              <a:rPr lang="en-US" sz="1600" b="1" dirty="0" smtClean="0">
                <a:solidFill>
                  <a:srgbClr val="FFFFFF"/>
                </a:solidFill>
                <a:latin typeface="Comic Sans MS"/>
                <a:cs typeface="Comic Sans MS"/>
              </a:rPr>
              <a:t>-Detector</a:t>
            </a:r>
          </a:p>
          <a:p>
            <a:pPr algn="ctr" eaLnBrk="0" hangingPunct="0"/>
            <a:r>
              <a:rPr lang="en-US" sz="1600" b="1" dirty="0" smtClean="0">
                <a:solidFill>
                  <a:srgbClr val="FFFFFF"/>
                </a:solidFill>
                <a:latin typeface="Comic Sans MS"/>
                <a:cs typeface="Comic Sans MS"/>
              </a:rPr>
              <a:t>&amp; </a:t>
            </a:r>
            <a:r>
              <a:rPr lang="en-US" sz="1600" b="1" dirty="0" err="1" smtClean="0">
                <a:solidFill>
                  <a:srgbClr val="FFFFFF"/>
                </a:solidFill>
                <a:latin typeface="Comic Sans MS"/>
                <a:cs typeface="Comic Sans MS"/>
              </a:rPr>
              <a:t>Polarimeters</a:t>
            </a:r>
            <a:endParaRPr lang="en-US" sz="1600" b="1" dirty="0" smtClean="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12:00 o’clock</a:t>
            </a:r>
          </a:p>
        </p:txBody>
      </p:sp>
    </p:spTree>
    <p:extLst>
      <p:ext uri="{BB962C8B-B14F-4D97-AF65-F5344CB8AC3E}">
        <p14:creationId xmlns:p14="http://schemas.microsoft.com/office/powerpoint/2010/main" val="1626494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44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429"/>
                                        </p:tgtEl>
                                        <p:attrNameLst>
                                          <p:attrName>style.visibility</p:attrName>
                                        </p:attrNameLst>
                                      </p:cBhvr>
                                      <p:to>
                                        <p:strVal val="hidden"/>
                                      </p:to>
                                    </p:set>
                                  </p:childTnLst>
                                </p:cTn>
                              </p:par>
                              <p:par>
                                <p:cTn id="9" presetID="55"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1000" fill="hold"/>
                                        <p:tgtEl>
                                          <p:spTgt spid="74"/>
                                        </p:tgtEl>
                                        <p:attrNameLst>
                                          <p:attrName>ppt_w</p:attrName>
                                        </p:attrNameLst>
                                      </p:cBhvr>
                                      <p:tavLst>
                                        <p:tav tm="0">
                                          <p:val>
                                            <p:strVal val="#ppt_w*0.70"/>
                                          </p:val>
                                        </p:tav>
                                        <p:tav tm="100000">
                                          <p:val>
                                            <p:strVal val="#ppt_w"/>
                                          </p:val>
                                        </p:tav>
                                      </p:tavLst>
                                    </p:anim>
                                    <p:anim calcmode="lin" valueType="num">
                                      <p:cBhvr>
                                        <p:cTn id="12" dur="1000" fill="hold"/>
                                        <p:tgtEl>
                                          <p:spTgt spid="74"/>
                                        </p:tgtEl>
                                        <p:attrNameLst>
                                          <p:attrName>ppt_h</p:attrName>
                                        </p:attrNameLst>
                                      </p:cBhvr>
                                      <p:tavLst>
                                        <p:tav tm="0">
                                          <p:val>
                                            <p:strVal val="#ppt_h"/>
                                          </p:val>
                                        </p:tav>
                                        <p:tav tm="100000">
                                          <p:val>
                                            <p:strVal val="#ppt_h"/>
                                          </p:val>
                                        </p:tav>
                                      </p:tavLst>
                                    </p:anim>
                                    <p:animEffect transition="in" filter="fade">
                                      <p:cBhvr>
                                        <p:cTn id="13" dur="1000"/>
                                        <p:tgtEl>
                                          <p:spTgt spid="7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p:cTn id="16" dur="1000" fill="hold"/>
                                        <p:tgtEl>
                                          <p:spTgt spid="77"/>
                                        </p:tgtEl>
                                        <p:attrNameLst>
                                          <p:attrName>ppt_w</p:attrName>
                                        </p:attrNameLst>
                                      </p:cBhvr>
                                      <p:tavLst>
                                        <p:tav tm="0">
                                          <p:val>
                                            <p:strVal val="#ppt_w*0.70"/>
                                          </p:val>
                                        </p:tav>
                                        <p:tav tm="100000">
                                          <p:val>
                                            <p:strVal val="#ppt_w"/>
                                          </p:val>
                                        </p:tav>
                                      </p:tavLst>
                                    </p:anim>
                                    <p:anim calcmode="lin" valueType="num">
                                      <p:cBhvr>
                                        <p:cTn id="17" dur="1000" fill="hold"/>
                                        <p:tgtEl>
                                          <p:spTgt spid="77"/>
                                        </p:tgtEl>
                                        <p:attrNameLst>
                                          <p:attrName>ppt_h</p:attrName>
                                        </p:attrNameLst>
                                      </p:cBhvr>
                                      <p:tavLst>
                                        <p:tav tm="0">
                                          <p:val>
                                            <p:strVal val="#ppt_h"/>
                                          </p:val>
                                        </p:tav>
                                        <p:tav tm="100000">
                                          <p:val>
                                            <p:strVal val="#ppt_h"/>
                                          </p:val>
                                        </p:tav>
                                      </p:tavLst>
                                    </p:anim>
                                    <p:animEffect transition="in" filter="fade">
                                      <p:cBhvr>
                                        <p:cTn id="18" dur="1000"/>
                                        <p:tgtEl>
                                          <p:spTgt spid="77"/>
                                        </p:tgtEl>
                                      </p:cBhvr>
                                    </p:animEffect>
                                  </p:childTnLst>
                                </p:cTn>
                              </p:par>
                              <p:par>
                                <p:cTn id="19" presetID="55"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p:cTn id="21" dur="1000" fill="hold"/>
                                        <p:tgtEl>
                                          <p:spTgt spid="79"/>
                                        </p:tgtEl>
                                        <p:attrNameLst>
                                          <p:attrName>ppt_w</p:attrName>
                                        </p:attrNameLst>
                                      </p:cBhvr>
                                      <p:tavLst>
                                        <p:tav tm="0">
                                          <p:val>
                                            <p:strVal val="#ppt_w*0.70"/>
                                          </p:val>
                                        </p:tav>
                                        <p:tav tm="100000">
                                          <p:val>
                                            <p:strVal val="#ppt_w"/>
                                          </p:val>
                                        </p:tav>
                                      </p:tavLst>
                                    </p:anim>
                                    <p:anim calcmode="lin" valueType="num">
                                      <p:cBhvr>
                                        <p:cTn id="22" dur="1000" fill="hold"/>
                                        <p:tgtEl>
                                          <p:spTgt spid="79"/>
                                        </p:tgtEl>
                                        <p:attrNameLst>
                                          <p:attrName>ppt_h</p:attrName>
                                        </p:attrNameLst>
                                      </p:cBhvr>
                                      <p:tavLst>
                                        <p:tav tm="0">
                                          <p:val>
                                            <p:strVal val="#ppt_h"/>
                                          </p:val>
                                        </p:tav>
                                        <p:tav tm="100000">
                                          <p:val>
                                            <p:strVal val="#ppt_h"/>
                                          </p:val>
                                        </p:tav>
                                      </p:tavLst>
                                    </p:anim>
                                    <p:animEffect transition="in" filter="fade">
                                      <p:cBhvr>
                                        <p:cTn id="23" dur="1000"/>
                                        <p:tgtEl>
                                          <p:spTgt spid="79"/>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p:cTn id="26" dur="1000" fill="hold"/>
                                        <p:tgtEl>
                                          <p:spTgt spid="80"/>
                                        </p:tgtEl>
                                        <p:attrNameLst>
                                          <p:attrName>ppt_w</p:attrName>
                                        </p:attrNameLst>
                                      </p:cBhvr>
                                      <p:tavLst>
                                        <p:tav tm="0">
                                          <p:val>
                                            <p:strVal val="#ppt_w*0.70"/>
                                          </p:val>
                                        </p:tav>
                                        <p:tav tm="100000">
                                          <p:val>
                                            <p:strVal val="#ppt_w"/>
                                          </p:val>
                                        </p:tav>
                                      </p:tavLst>
                                    </p:anim>
                                    <p:anim calcmode="lin" valueType="num">
                                      <p:cBhvr>
                                        <p:cTn id="27" dur="1000" fill="hold"/>
                                        <p:tgtEl>
                                          <p:spTgt spid="80"/>
                                        </p:tgtEl>
                                        <p:attrNameLst>
                                          <p:attrName>ppt_h</p:attrName>
                                        </p:attrNameLst>
                                      </p:cBhvr>
                                      <p:tavLst>
                                        <p:tav tm="0">
                                          <p:val>
                                            <p:strVal val="#ppt_h"/>
                                          </p:val>
                                        </p:tav>
                                        <p:tav tm="100000">
                                          <p:val>
                                            <p:strVal val="#ppt_h"/>
                                          </p:val>
                                        </p:tav>
                                      </p:tavLst>
                                    </p:anim>
                                    <p:animEffect transition="in" filter="fade">
                                      <p:cBhvr>
                                        <p:cTn id="28" dur="1000"/>
                                        <p:tgtEl>
                                          <p:spTgt spid="80"/>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1000" fill="hold"/>
                                        <p:tgtEl>
                                          <p:spTgt spid="75"/>
                                        </p:tgtEl>
                                        <p:attrNameLst>
                                          <p:attrName>ppt_w</p:attrName>
                                        </p:attrNameLst>
                                      </p:cBhvr>
                                      <p:tavLst>
                                        <p:tav tm="0">
                                          <p:val>
                                            <p:strVal val="#ppt_w*0.70"/>
                                          </p:val>
                                        </p:tav>
                                        <p:tav tm="100000">
                                          <p:val>
                                            <p:strVal val="#ppt_w"/>
                                          </p:val>
                                        </p:tav>
                                      </p:tavLst>
                                    </p:anim>
                                    <p:anim calcmode="lin" valueType="num">
                                      <p:cBhvr>
                                        <p:cTn id="32" dur="1000" fill="hold"/>
                                        <p:tgtEl>
                                          <p:spTgt spid="75"/>
                                        </p:tgtEl>
                                        <p:attrNameLst>
                                          <p:attrName>ppt_h</p:attrName>
                                        </p:attrNameLst>
                                      </p:cBhvr>
                                      <p:tavLst>
                                        <p:tav tm="0">
                                          <p:val>
                                            <p:strVal val="#ppt_h"/>
                                          </p:val>
                                        </p:tav>
                                        <p:tav tm="100000">
                                          <p:val>
                                            <p:strVal val="#ppt_h"/>
                                          </p:val>
                                        </p:tav>
                                      </p:tavLst>
                                    </p:anim>
                                    <p:animEffect transition="in" filter="fade">
                                      <p:cBhvr>
                                        <p:cTn id="33" dur="1000"/>
                                        <p:tgtEl>
                                          <p:spTgt spid="75"/>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 calcmode="lin" valueType="num">
                                      <p:cBhvr>
                                        <p:cTn id="36" dur="1000" fill="hold"/>
                                        <p:tgtEl>
                                          <p:spTgt spid="76"/>
                                        </p:tgtEl>
                                        <p:attrNameLst>
                                          <p:attrName>ppt_w</p:attrName>
                                        </p:attrNameLst>
                                      </p:cBhvr>
                                      <p:tavLst>
                                        <p:tav tm="0">
                                          <p:val>
                                            <p:strVal val="#ppt_w*0.70"/>
                                          </p:val>
                                        </p:tav>
                                        <p:tav tm="100000">
                                          <p:val>
                                            <p:strVal val="#ppt_w"/>
                                          </p:val>
                                        </p:tav>
                                      </p:tavLst>
                                    </p:anim>
                                    <p:anim calcmode="lin" valueType="num">
                                      <p:cBhvr>
                                        <p:cTn id="37" dur="1000" fill="hold"/>
                                        <p:tgtEl>
                                          <p:spTgt spid="76"/>
                                        </p:tgtEl>
                                        <p:attrNameLst>
                                          <p:attrName>ppt_h</p:attrName>
                                        </p:attrNameLst>
                                      </p:cBhvr>
                                      <p:tavLst>
                                        <p:tav tm="0">
                                          <p:val>
                                            <p:strVal val="#ppt_h"/>
                                          </p:val>
                                        </p:tav>
                                        <p:tav tm="100000">
                                          <p:val>
                                            <p:strVal val="#ppt_h"/>
                                          </p:val>
                                        </p:tav>
                                      </p:tavLst>
                                    </p:anim>
                                    <p:animEffect transition="in" filter="fade">
                                      <p:cBhvr>
                                        <p:cTn id="3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9" grpId="0"/>
      <p:bldP spid="74" grpId="0" animBg="1"/>
      <p:bldP spid="75" grpId="0"/>
      <p:bldP spid="76" grpId="0"/>
      <p:bldP spid="77" grpId="0"/>
      <p:bldP spid="16444" grpId="0"/>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ierung 28"/>
          <p:cNvGrpSpPr/>
          <p:nvPr/>
        </p:nvGrpSpPr>
        <p:grpSpPr>
          <a:xfrm>
            <a:off x="4381499" y="1940714"/>
            <a:ext cx="4762501" cy="3975349"/>
            <a:chOff x="1068428" y="2665330"/>
            <a:chExt cx="3259618" cy="3084534"/>
          </a:xfrm>
        </p:grpSpPr>
        <p:grpSp>
          <p:nvGrpSpPr>
            <p:cNvPr id="24" name="Group 7"/>
            <p:cNvGrpSpPr>
              <a:grpSpLocks/>
            </p:cNvGrpSpPr>
            <p:nvPr/>
          </p:nvGrpSpPr>
          <p:grpSpPr bwMode="auto">
            <a:xfrm>
              <a:off x="1068428" y="2675682"/>
              <a:ext cx="3259618" cy="3074182"/>
              <a:chOff x="192" y="1104"/>
              <a:chExt cx="2640" cy="2557"/>
            </a:xfrm>
          </p:grpSpPr>
          <p:pic>
            <p:nvPicPr>
              <p:cNvPr id="29" name="Picture 8"/>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92" y="1104"/>
                <a:ext cx="2640" cy="2511"/>
              </a:xfrm>
              <a:prstGeom prst="rect">
                <a:avLst/>
              </a:prstGeom>
              <a:noFill/>
              <a:ln w="9525">
                <a:noFill/>
                <a:miter lim="800000"/>
                <a:headEnd/>
                <a:tailEnd/>
              </a:ln>
            </p:spPr>
          </p:pic>
          <p:pic>
            <p:nvPicPr>
              <p:cNvPr id="30" name="Picture 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8" y="1226"/>
                <a:ext cx="1584" cy="423"/>
              </a:xfrm>
              <a:prstGeom prst="rect">
                <a:avLst/>
              </a:prstGeom>
              <a:noFill/>
              <a:ln w="9525">
                <a:noFill/>
                <a:miter lim="800000"/>
                <a:headEnd/>
                <a:tailEnd/>
              </a:ln>
            </p:spPr>
          </p:pic>
          <p:sp>
            <p:nvSpPr>
              <p:cNvPr id="31" name="Text Box 10"/>
              <p:cNvSpPr txBox="1">
                <a:spLocks noChangeArrowheads="1"/>
              </p:cNvSpPr>
              <p:nvPr/>
            </p:nvSpPr>
            <p:spPr bwMode="auto">
              <a:xfrm>
                <a:off x="1968" y="3360"/>
                <a:ext cx="251" cy="301"/>
              </a:xfrm>
              <a:prstGeom prst="rect">
                <a:avLst/>
              </a:prstGeom>
              <a:noFill/>
              <a:ln w="28575">
                <a:noFill/>
                <a:miter lim="800000"/>
                <a:headEnd/>
                <a:tailEnd/>
              </a:ln>
              <a:effectLst/>
            </p:spPr>
            <p:txBody>
              <a:bodyPr wrap="square">
                <a:prstTxWarp prst="textNoShape">
                  <a:avLst/>
                </a:prstTxWarp>
                <a:spAutoFit/>
              </a:bodyPr>
              <a:lstStyle/>
              <a:p>
                <a:r>
                  <a:rPr lang="en-US"/>
                  <a:t>x</a:t>
                </a:r>
                <a:endParaRPr lang="de-DE"/>
              </a:p>
            </p:txBody>
          </p:sp>
        </p:grpSp>
        <p:sp>
          <p:nvSpPr>
            <p:cNvPr id="25" name="Rechteck 38"/>
            <p:cNvSpPr/>
            <p:nvPr/>
          </p:nvSpPr>
          <p:spPr>
            <a:xfrm>
              <a:off x="2650657" y="2665330"/>
              <a:ext cx="540000" cy="2682000"/>
            </a:xfrm>
            <a:prstGeom prst="rect">
              <a:avLst/>
            </a:prstGeom>
            <a:solidFill>
              <a:schemeClr val="accent5">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hteck 39"/>
            <p:cNvSpPr/>
            <p:nvPr/>
          </p:nvSpPr>
          <p:spPr>
            <a:xfrm>
              <a:off x="3205217" y="2665331"/>
              <a:ext cx="439200" cy="2682000"/>
            </a:xfrm>
            <a:prstGeom prst="rect">
              <a:avLst/>
            </a:prstGeom>
            <a:solidFill>
              <a:schemeClr val="accent1">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feld 40"/>
            <p:cNvSpPr txBox="1"/>
            <p:nvPr/>
          </p:nvSpPr>
          <p:spPr>
            <a:xfrm>
              <a:off x="2598513" y="4720440"/>
              <a:ext cx="641660" cy="513484"/>
            </a:xfrm>
            <a:prstGeom prst="rect">
              <a:avLst/>
            </a:prstGeom>
            <a:noFill/>
          </p:spPr>
          <p:txBody>
            <a:bodyPr wrap="square" rtlCol="0">
              <a:spAutoFit/>
            </a:bodyPr>
            <a:lstStyle/>
            <a:p>
              <a:pPr algn="ctr"/>
              <a:r>
                <a:rPr lang="en-US" sz="1400" dirty="0" smtClean="0">
                  <a:latin typeface="Comic Sans MS"/>
                  <a:cs typeface="Comic Sans MS"/>
                </a:rPr>
                <a:t>RHIC</a:t>
              </a:r>
            </a:p>
            <a:p>
              <a:pPr algn="ctr"/>
              <a:r>
                <a:rPr lang="en-US" sz="1400" dirty="0" smtClean="0">
                  <a:latin typeface="Comic Sans MS"/>
                  <a:cs typeface="Comic Sans MS"/>
                </a:rPr>
                <a:t>pp</a:t>
              </a:r>
              <a:endParaRPr lang="en-US" sz="1400" dirty="0">
                <a:latin typeface="Comic Sans MS"/>
                <a:cs typeface="Comic Sans MS"/>
              </a:endParaRPr>
            </a:p>
          </p:txBody>
        </p:sp>
        <p:sp>
          <p:nvSpPr>
            <p:cNvPr id="28" name="Textfeld 41"/>
            <p:cNvSpPr txBox="1"/>
            <p:nvPr/>
          </p:nvSpPr>
          <p:spPr>
            <a:xfrm>
              <a:off x="3154212" y="4510722"/>
              <a:ext cx="536813" cy="724919"/>
            </a:xfrm>
            <a:prstGeom prst="rect">
              <a:avLst/>
            </a:prstGeom>
            <a:noFill/>
          </p:spPr>
          <p:txBody>
            <a:bodyPr wrap="square" rtlCol="0">
              <a:spAutoFit/>
            </a:bodyPr>
            <a:lstStyle/>
            <a:p>
              <a:pPr algn="ctr"/>
              <a:r>
                <a:rPr lang="en-US" sz="1400" dirty="0" smtClean="0">
                  <a:latin typeface="Comic Sans MS"/>
                  <a:cs typeface="Comic Sans MS"/>
                </a:rPr>
                <a:t>DIS</a:t>
              </a:r>
            </a:p>
            <a:p>
              <a:pPr algn="ctr"/>
              <a:r>
                <a:rPr lang="en-US" sz="1400" dirty="0" smtClean="0">
                  <a:latin typeface="Comic Sans MS"/>
                  <a:cs typeface="Comic Sans MS"/>
                </a:rPr>
                <a:t>&amp;</a:t>
              </a:r>
            </a:p>
            <a:p>
              <a:pPr algn="ctr"/>
              <a:r>
                <a:rPr lang="en-US" sz="1400" dirty="0" smtClean="0">
                  <a:latin typeface="Comic Sans MS"/>
                  <a:cs typeface="Comic Sans MS"/>
                </a:rPr>
                <a:t>pp</a:t>
              </a:r>
              <a:endParaRPr lang="en-US" sz="1400" dirty="0">
                <a:latin typeface="Comic Sans MS"/>
                <a:cs typeface="Comic Sans MS"/>
              </a:endParaRPr>
            </a:p>
          </p:txBody>
        </p:sp>
      </p:grpSp>
      <p:sp>
        <p:nvSpPr>
          <p:cNvPr id="18" name="Rectangle 26"/>
          <p:cNvSpPr>
            <a:spLocks/>
          </p:cNvSpPr>
          <p:nvPr/>
        </p:nvSpPr>
        <p:spPr bwMode="auto">
          <a:xfrm>
            <a:off x="4493683" y="2777576"/>
            <a:ext cx="1352196"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38100" tIns="38100" rIns="38100" bIns="38100">
            <a:spAutoFit/>
          </a:bodyPr>
          <a:lstStyle/>
          <a:p>
            <a:r>
              <a:rPr lang="en-US" sz="1400" dirty="0">
                <a:solidFill>
                  <a:srgbClr val="FF0000"/>
                </a:solidFill>
                <a:latin typeface="Comic Sans MS"/>
                <a:ea typeface="ＭＳ Ｐゴシック" charset="0"/>
                <a:cs typeface="Comic Sans MS"/>
                <a:sym typeface="Corbel Bold" charset="0"/>
              </a:rPr>
              <a:t>can hide one</a:t>
            </a:r>
            <a:endParaRPr lang="en-US" sz="1800" dirty="0">
              <a:solidFill>
                <a:schemeClr val="tx1"/>
              </a:solidFill>
              <a:latin typeface="Comic Sans MS"/>
              <a:ea typeface="ＭＳ Ｐゴシック" charset="0"/>
              <a:cs typeface="Comic Sans MS"/>
              <a:sym typeface="Corbel" charset="0"/>
            </a:endParaRPr>
          </a:p>
          <a:p>
            <a:r>
              <a:rPr lang="en-US" sz="1400" dirty="0">
                <a:solidFill>
                  <a:srgbClr val="FF0000"/>
                </a:solidFill>
                <a:latin typeface="Comic Sans MS"/>
                <a:ea typeface="ＭＳ Ｐゴシック" charset="0"/>
                <a:cs typeface="Comic Sans MS"/>
                <a:sym typeface="Corbel Bold" charset="0"/>
              </a:rPr>
              <a:t>unit </a:t>
            </a:r>
            <a:r>
              <a:rPr lang="en-US" sz="1400" dirty="0" smtClean="0">
                <a:solidFill>
                  <a:srgbClr val="FF0000"/>
                </a:solidFill>
                <a:latin typeface="Comic Sans MS"/>
                <a:ea typeface="ＭＳ Ｐゴシック" charset="0"/>
                <a:cs typeface="Comic Sans MS"/>
                <a:sym typeface="Corbel Bold" charset="0"/>
              </a:rPr>
              <a:t>of </a:t>
            </a:r>
            <a:r>
              <a:rPr lang="en-US" dirty="0" err="1" smtClean="0">
                <a:solidFill>
                  <a:srgbClr val="FF0000"/>
                </a:solidFill>
                <a:latin typeface="Comic Sans MS"/>
                <a:ea typeface="ＭＳ Ｐゴシック" charset="0"/>
                <a:cs typeface="Comic Sans MS"/>
                <a:sym typeface="Corbel Bold" charset="0"/>
              </a:rPr>
              <a:t>ℏ</a:t>
            </a:r>
            <a:r>
              <a:rPr lang="en-US" dirty="0" smtClean="0">
                <a:solidFill>
                  <a:srgbClr val="FF0000"/>
                </a:solidFill>
                <a:latin typeface="Comic Sans MS"/>
                <a:ea typeface="ＭＳ Ｐゴシック" charset="0"/>
                <a:cs typeface="Comic Sans MS"/>
                <a:sym typeface="Corbel Bold" charset="0"/>
              </a:rPr>
              <a:t> </a:t>
            </a:r>
            <a:r>
              <a:rPr lang="en-US" sz="1400" dirty="0" smtClean="0">
                <a:solidFill>
                  <a:srgbClr val="FF0000"/>
                </a:solidFill>
                <a:latin typeface="Comic Sans MS"/>
                <a:ea typeface="ＭＳ Ｐゴシック" charset="0"/>
                <a:cs typeface="Comic Sans MS"/>
                <a:sym typeface="Corbel Bold" charset="0"/>
              </a:rPr>
              <a:t>here</a:t>
            </a:r>
            <a:endParaRPr lang="en-US" sz="1400" dirty="0">
              <a:solidFill>
                <a:srgbClr val="FF0000"/>
              </a:solidFill>
              <a:latin typeface="Comic Sans MS"/>
              <a:ea typeface="ＭＳ Ｐゴシック" charset="0"/>
              <a:cs typeface="Comic Sans MS"/>
              <a:sym typeface="Corbel Bold" charset="0"/>
            </a:endParaRPr>
          </a:p>
        </p:txBody>
      </p:sp>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5" name="Textfeld 4"/>
          <p:cNvSpPr txBox="1"/>
          <p:nvPr/>
        </p:nvSpPr>
        <p:spPr>
          <a:xfrm>
            <a:off x="-29663" y="852262"/>
            <a:ext cx="6816589" cy="369332"/>
          </a:xfrm>
          <a:prstGeom prst="rect">
            <a:avLst/>
          </a:prstGeom>
          <a:noFill/>
        </p:spPr>
        <p:txBody>
          <a:bodyPr wrap="none" rtlCol="0">
            <a:spAutoFit/>
          </a:bodyPr>
          <a:lstStyle/>
          <a:p>
            <a:r>
              <a:rPr lang="en-US" b="1" dirty="0" smtClean="0"/>
              <a:t>EIC: DIS scaling violations mainly determine </a:t>
            </a:r>
            <a:r>
              <a:rPr lang="en-US" b="1" dirty="0" err="1" smtClean="0"/>
              <a:t>Δg</a:t>
            </a:r>
            <a:r>
              <a:rPr lang="en-US" b="1" dirty="0" smtClean="0"/>
              <a:t> at small x   </a:t>
            </a:r>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impact of EIC data on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helicity</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PDFs</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5" name="Slide Number Placeholder 14"/>
          <p:cNvSpPr>
            <a:spLocks noGrp="1"/>
          </p:cNvSpPr>
          <p:nvPr>
            <p:ph type="sldNum" sz="quarter" idx="12"/>
          </p:nvPr>
        </p:nvSpPr>
        <p:spPr/>
        <p:txBody>
          <a:bodyPr/>
          <a:lstStyle/>
          <a:p>
            <a:fld id="{E7C2DFF1-6A7E-5841-980E-96BA788216E4}" type="slidenum">
              <a:rPr lang="en-US" smtClean="0"/>
              <a:pPr/>
              <a:t>30</a:t>
            </a:fld>
            <a:endParaRPr lang="en-US"/>
          </a:p>
        </p:txBody>
      </p:sp>
      <p:sp>
        <p:nvSpPr>
          <p:cNvPr id="13" name="Date Placeholder 12"/>
          <p:cNvSpPr>
            <a:spLocks noGrp="1"/>
          </p:cNvSpPr>
          <p:nvPr>
            <p:ph type="dt" sz="half" idx="10"/>
          </p:nvPr>
        </p:nvSpPr>
        <p:spPr/>
        <p:txBody>
          <a:bodyPr/>
          <a:lstStyle/>
          <a:p>
            <a:r>
              <a:rPr lang="en-US" smtClean="0"/>
              <a:t>E.C. Aschenauer</a:t>
            </a:r>
            <a:endParaRPr lang="en-US"/>
          </a:p>
        </p:txBody>
      </p:sp>
      <p:sp>
        <p:nvSpPr>
          <p:cNvPr id="17" name="Rectangle 24"/>
          <p:cNvSpPr>
            <a:spLocks/>
          </p:cNvSpPr>
          <p:nvPr/>
        </p:nvSpPr>
        <p:spPr bwMode="auto">
          <a:xfrm>
            <a:off x="381000" y="1790700"/>
            <a:ext cx="3321422" cy="1077218"/>
          </a:xfrm>
          <a:prstGeom prst="rect">
            <a:avLst/>
          </a:prstGeom>
          <a:solidFill>
            <a:srgbClr val="CDCDCD"/>
          </a:solidFill>
          <a:ln w="25400" cap="flat">
            <a:solidFill>
              <a:srgbClr val="FF29FE"/>
            </a:solidFill>
            <a:prstDash val="solid"/>
            <a:round/>
            <a:headEnd type="none" w="med" len="med"/>
            <a:tailEnd type="none" w="med" len="med"/>
          </a:ln>
        </p:spPr>
        <p:txBody>
          <a:bodyPr wrap="none" lIns="38100" tIns="38100" rIns="38100" bIns="38100">
            <a:spAutoFit/>
          </a:bodyPr>
          <a:lstStyle/>
          <a:p>
            <a:pPr algn="ctr">
              <a:spcBef>
                <a:spcPts val="200"/>
              </a:spcBef>
            </a:pPr>
            <a:r>
              <a:rPr lang="en-US" sz="1600" dirty="0">
                <a:solidFill>
                  <a:schemeClr val="tx1"/>
                </a:solidFill>
                <a:latin typeface="Comic Sans MS"/>
                <a:ea typeface="ＭＳ Ｐゴシック" charset="0"/>
                <a:cs typeface="Comic Sans MS"/>
                <a:sym typeface="Corbel Bold" charset="0"/>
              </a:rPr>
              <a:t>yet, small x behavior completely </a:t>
            </a:r>
            <a:endParaRPr lang="en-US" sz="1600" dirty="0" smtClean="0">
              <a:solidFill>
                <a:schemeClr val="tx1"/>
              </a:solidFill>
              <a:latin typeface="Comic Sans MS"/>
              <a:ea typeface="ＭＳ Ｐゴシック" charset="0"/>
              <a:cs typeface="Comic Sans MS"/>
              <a:sym typeface="Corbel Bold" charset="0"/>
            </a:endParaRPr>
          </a:p>
          <a:p>
            <a:pPr algn="ctr">
              <a:spcBef>
                <a:spcPts val="200"/>
              </a:spcBef>
            </a:pPr>
            <a:r>
              <a:rPr lang="en-US" sz="1600" dirty="0" smtClean="0">
                <a:solidFill>
                  <a:schemeClr val="tx1"/>
                </a:solidFill>
                <a:latin typeface="Comic Sans MS"/>
                <a:ea typeface="ＭＳ Ｐゴシック" charset="0"/>
                <a:cs typeface="Comic Sans MS"/>
                <a:sym typeface="Corbel Bold" charset="0"/>
              </a:rPr>
              <a:t>unconstrained  </a:t>
            </a:r>
            <a:endParaRPr lang="en-US" sz="1800" dirty="0">
              <a:solidFill>
                <a:schemeClr val="tx1"/>
              </a:solidFill>
              <a:latin typeface="Comic Sans MS"/>
              <a:ea typeface="ＭＳ Ｐゴシック" charset="0"/>
              <a:cs typeface="Comic Sans MS"/>
              <a:sym typeface="Corbel" charset="0"/>
            </a:endParaRPr>
          </a:p>
          <a:p>
            <a:pPr algn="ctr">
              <a:spcBef>
                <a:spcPts val="200"/>
              </a:spcBef>
            </a:pPr>
            <a:r>
              <a:rPr lang="en-US" sz="1400" dirty="0">
                <a:solidFill>
                  <a:srgbClr val="343434"/>
                </a:solidFill>
                <a:latin typeface="Comic Sans MS"/>
                <a:ea typeface="ＭＳ Ｐゴシック" charset="0"/>
                <a:cs typeface="Comic Sans MS"/>
                <a:sym typeface="Corbel Bold" charset="0"/>
              </a:rPr>
              <a:t>(determines x-</a:t>
            </a:r>
            <a:r>
              <a:rPr lang="en-US" sz="1400" dirty="0" smtClean="0">
                <a:solidFill>
                  <a:srgbClr val="343434"/>
                </a:solidFill>
                <a:latin typeface="Comic Sans MS"/>
                <a:ea typeface="ＭＳ Ｐゴシック" charset="0"/>
                <a:cs typeface="Comic Sans MS"/>
                <a:sym typeface="Corbel Bold" charset="0"/>
              </a:rPr>
              <a:t>integral,</a:t>
            </a:r>
          </a:p>
          <a:p>
            <a:pPr algn="ctr">
              <a:spcBef>
                <a:spcPts val="200"/>
              </a:spcBef>
            </a:pPr>
            <a:r>
              <a:rPr lang="en-US" sz="1400" dirty="0" smtClean="0">
                <a:solidFill>
                  <a:srgbClr val="343434"/>
                </a:solidFill>
                <a:latin typeface="Comic Sans MS"/>
                <a:ea typeface="ＭＳ Ｐゴシック" charset="0"/>
                <a:cs typeface="Comic Sans MS"/>
                <a:sym typeface="Corbel Bold" charset="0"/>
              </a:rPr>
              <a:t>which </a:t>
            </a:r>
            <a:r>
              <a:rPr lang="en-US" sz="1400" dirty="0">
                <a:solidFill>
                  <a:srgbClr val="343434"/>
                </a:solidFill>
                <a:latin typeface="Comic Sans MS"/>
                <a:ea typeface="ＭＳ Ｐゴシック" charset="0"/>
                <a:cs typeface="Comic Sans MS"/>
                <a:sym typeface="Corbel Bold" charset="0"/>
              </a:rPr>
              <a:t>enters proton spin sum)</a:t>
            </a:r>
          </a:p>
        </p:txBody>
      </p:sp>
      <p:sp>
        <p:nvSpPr>
          <p:cNvPr id="22" name="Footer Placeholder 21"/>
          <p:cNvSpPr>
            <a:spLocks noGrp="1"/>
          </p:cNvSpPr>
          <p:nvPr>
            <p:ph type="ftr" sz="quarter" idx="11"/>
          </p:nvPr>
        </p:nvSpPr>
        <p:spPr/>
        <p:txBody>
          <a:bodyPr/>
          <a:lstStyle/>
          <a:p>
            <a:r>
              <a:rPr lang="cs-CZ" smtClean="0"/>
              <a:t>Shanghai  July 2012</a:t>
            </a:r>
            <a:endParaRPr lang="en-US"/>
          </a:p>
        </p:txBody>
      </p:sp>
      <p:sp>
        <p:nvSpPr>
          <p:cNvPr id="19" name="Line 29"/>
          <p:cNvSpPr>
            <a:spLocks noChangeShapeType="1"/>
          </p:cNvSpPr>
          <p:nvPr/>
        </p:nvSpPr>
        <p:spPr bwMode="auto">
          <a:xfrm flipH="1" flipV="1">
            <a:off x="3725331" y="2465916"/>
            <a:ext cx="1322918" cy="1121833"/>
          </a:xfrm>
          <a:prstGeom prst="line">
            <a:avLst/>
          </a:prstGeom>
          <a:noFill/>
          <a:ln w="254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omic Sans MS"/>
              <a:cs typeface="Comic Sans MS"/>
            </a:endParaRPr>
          </a:p>
        </p:txBody>
      </p:sp>
      <p:pic>
        <p:nvPicPr>
          <p:cNvPr id="32" name="Picture 31" descr="eic-dssv-impac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500" y="-7122584"/>
            <a:ext cx="6858000" cy="6858000"/>
          </a:xfrm>
          <a:prstGeom prst="rect">
            <a:avLst/>
          </a:prstGeom>
        </p:spPr>
      </p:pic>
      <p:grpSp>
        <p:nvGrpSpPr>
          <p:cNvPr id="34" name="Group 33"/>
          <p:cNvGrpSpPr/>
          <p:nvPr/>
        </p:nvGrpSpPr>
        <p:grpSpPr>
          <a:xfrm>
            <a:off x="4360342" y="1640418"/>
            <a:ext cx="4698999" cy="5042448"/>
            <a:chOff x="317509" y="2180167"/>
            <a:chExt cx="4698999" cy="5042448"/>
          </a:xfrm>
        </p:grpSpPr>
        <p:pic>
          <p:nvPicPr>
            <p:cNvPr id="33" name="Picture 32" descr="eic-dssv-impact.eps"/>
            <p:cNvPicPr>
              <a:picLocks noChangeAspect="1"/>
            </p:cNvPicPr>
            <p:nvPr/>
          </p:nvPicPr>
          <p:blipFill rotWithShape="1">
            <a:blip r:embed="rId5">
              <a:extLst>
                <a:ext uri="{28A0092B-C50C-407E-A947-70E740481C1C}">
                  <a14:useLocalDpi xmlns:a14="http://schemas.microsoft.com/office/drawing/2010/main" val="0"/>
                </a:ext>
              </a:extLst>
            </a:blip>
            <a:srcRect l="50000" t="50155" r="3549"/>
            <a:stretch/>
          </p:blipFill>
          <p:spPr>
            <a:xfrm>
              <a:off x="317509" y="2180167"/>
              <a:ext cx="4698999" cy="5042448"/>
            </a:xfrm>
            <a:prstGeom prst="rect">
              <a:avLst/>
            </a:prstGeom>
          </p:spPr>
        </p:pic>
        <p:grpSp>
          <p:nvGrpSpPr>
            <p:cNvPr id="6" name="Gruppierung 8"/>
            <p:cNvGrpSpPr/>
            <p:nvPr/>
          </p:nvGrpSpPr>
          <p:grpSpPr>
            <a:xfrm>
              <a:off x="519154" y="2424106"/>
              <a:ext cx="3695602" cy="3745075"/>
              <a:chOff x="4972342" y="1442244"/>
              <a:chExt cx="3370428" cy="3412378"/>
            </a:xfrm>
          </p:grpSpPr>
          <p:pic>
            <p:nvPicPr>
              <p:cNvPr id="7" name="Bild 6"/>
              <p:cNvPicPr>
                <a:picLocks noChangeAspect="1"/>
              </p:cNvPicPr>
              <p:nvPr/>
            </p:nvPicPr>
            <p:blipFill>
              <a:blip r:embed="rId6">
                <a:clrChange>
                  <a:clrFrom>
                    <a:srgbClr val="FFFFFF"/>
                  </a:clrFrom>
                  <a:clrTo>
                    <a:srgbClr val="FFFFFF">
                      <a:alpha val="0"/>
                    </a:srgbClr>
                  </a:clrTo>
                </a:clrChange>
              </a:blip>
              <a:stretch>
                <a:fillRect/>
              </a:stretch>
            </p:blipFill>
            <p:spPr>
              <a:xfrm>
                <a:off x="4972342" y="4092622"/>
                <a:ext cx="2501900" cy="762000"/>
              </a:xfrm>
              <a:prstGeom prst="rect">
                <a:avLst/>
              </a:prstGeom>
            </p:spPr>
          </p:pic>
          <p:sp>
            <p:nvSpPr>
              <p:cNvPr id="8" name="Textfeld 7"/>
              <p:cNvSpPr txBox="1"/>
              <p:nvPr/>
            </p:nvSpPr>
            <p:spPr>
              <a:xfrm>
                <a:off x="6390685" y="1442244"/>
                <a:ext cx="1952085" cy="364566"/>
              </a:xfrm>
              <a:prstGeom prst="rect">
                <a:avLst/>
              </a:prstGeom>
              <a:noFill/>
            </p:spPr>
            <p:txBody>
              <a:bodyPr wrap="square" rtlCol="0">
                <a:spAutoFit/>
              </a:bodyPr>
              <a:lstStyle/>
              <a:p>
                <a:r>
                  <a:rPr lang="en-US" sz="2000" b="1" dirty="0" smtClean="0"/>
                  <a:t>Q</a:t>
                </a:r>
                <a:r>
                  <a:rPr lang="en-US" sz="2000" b="1" baseline="30000" dirty="0" smtClean="0"/>
                  <a:t>2 </a:t>
                </a:r>
                <a:r>
                  <a:rPr lang="en-US" sz="2000" b="1" dirty="0" smtClean="0"/>
                  <a:t>= 10 GeV</a:t>
                </a:r>
                <a:r>
                  <a:rPr lang="en-US" sz="2000" b="1" baseline="30000" dirty="0" smtClean="0"/>
                  <a:t>2</a:t>
                </a:r>
                <a:endParaRPr lang="en-US" sz="2000" b="1" dirty="0"/>
              </a:p>
            </p:txBody>
          </p:sp>
        </p:grpSp>
      </p:grpSp>
      <p:grpSp>
        <p:nvGrpSpPr>
          <p:cNvPr id="9" name="Gruppierung 20"/>
          <p:cNvGrpSpPr/>
          <p:nvPr/>
        </p:nvGrpSpPr>
        <p:grpSpPr>
          <a:xfrm>
            <a:off x="0" y="2563196"/>
            <a:ext cx="4975455" cy="2799639"/>
            <a:chOff x="0" y="2563196"/>
            <a:chExt cx="4975455" cy="2799639"/>
          </a:xfrm>
        </p:grpSpPr>
        <p:sp>
          <p:nvSpPr>
            <p:cNvPr id="10" name="Textfeld 9"/>
            <p:cNvSpPr txBox="1"/>
            <p:nvPr/>
          </p:nvSpPr>
          <p:spPr>
            <a:xfrm>
              <a:off x="0" y="3854494"/>
              <a:ext cx="4264809" cy="369332"/>
            </a:xfrm>
            <a:prstGeom prst="rect">
              <a:avLst/>
            </a:prstGeom>
            <a:noFill/>
          </p:spPr>
          <p:txBody>
            <a:bodyPr wrap="none" rtlCol="0">
              <a:spAutoFit/>
            </a:bodyPr>
            <a:lstStyle/>
            <a:p>
              <a:r>
                <a:rPr lang="en-US" b="1" dirty="0" smtClean="0">
                  <a:solidFill>
                    <a:srgbClr val="0000FF"/>
                  </a:solidFill>
                </a:rPr>
                <a:t>dramatic reduction of uncertainties:</a:t>
              </a:r>
              <a:endParaRPr lang="en-US" b="1" dirty="0">
                <a:solidFill>
                  <a:srgbClr val="0000FF"/>
                </a:solidFill>
              </a:endParaRPr>
            </a:p>
          </p:txBody>
        </p:sp>
        <p:sp>
          <p:nvSpPr>
            <p:cNvPr id="11" name="Textfeld 10"/>
            <p:cNvSpPr txBox="1"/>
            <p:nvPr/>
          </p:nvSpPr>
          <p:spPr>
            <a:xfrm>
              <a:off x="2907782" y="4647473"/>
              <a:ext cx="1044314" cy="369332"/>
            </a:xfrm>
            <a:prstGeom prst="rect">
              <a:avLst/>
            </a:prstGeom>
            <a:noFill/>
          </p:spPr>
          <p:txBody>
            <a:bodyPr wrap="none" rtlCol="0">
              <a:spAutoFit/>
            </a:bodyPr>
            <a:lstStyle/>
            <a:p>
              <a:r>
                <a:rPr lang="en-US" b="1" dirty="0" smtClean="0"/>
                <a:t>“before”</a:t>
              </a:r>
              <a:endParaRPr lang="en-US" b="1" dirty="0"/>
            </a:p>
          </p:txBody>
        </p:sp>
        <p:sp>
          <p:nvSpPr>
            <p:cNvPr id="12" name="Textfeld 11"/>
            <p:cNvSpPr txBox="1"/>
            <p:nvPr/>
          </p:nvSpPr>
          <p:spPr>
            <a:xfrm>
              <a:off x="2966042" y="4993503"/>
              <a:ext cx="881559" cy="369332"/>
            </a:xfrm>
            <a:prstGeom prst="rect">
              <a:avLst/>
            </a:prstGeom>
            <a:noFill/>
          </p:spPr>
          <p:txBody>
            <a:bodyPr wrap="none" rtlCol="0">
              <a:spAutoFit/>
            </a:bodyPr>
            <a:lstStyle/>
            <a:p>
              <a:r>
                <a:rPr lang="en-US" b="1" dirty="0" smtClean="0"/>
                <a:t>“after”</a:t>
              </a:r>
              <a:endParaRPr lang="en-US" b="1" dirty="0"/>
            </a:p>
          </p:txBody>
        </p:sp>
        <p:cxnSp>
          <p:nvCxnSpPr>
            <p:cNvPr id="14" name="Gerade Verbindung mit Pfeil 13"/>
            <p:cNvCxnSpPr/>
            <p:nvPr/>
          </p:nvCxnSpPr>
          <p:spPr>
            <a:xfrm rot="5400000">
              <a:off x="4270576" y="3268073"/>
              <a:ext cx="1409755" cy="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rot="16200000" flipV="1">
              <a:off x="4730653" y="4344417"/>
              <a:ext cx="489600"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8443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50" presetClass="entr" presetSubtype="0" decel="10000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3"/>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08852"/>
            <a:ext cx="7522739" cy="369332"/>
          </a:xfrm>
          <a:prstGeom prst="rect">
            <a:avLst/>
          </a:prstGeom>
          <a:noFill/>
        </p:spPr>
        <p:txBody>
          <a:bodyPr wrap="square" rtlCol="0">
            <a:spAutoFit/>
          </a:bodyPr>
          <a:lstStyle/>
          <a:p>
            <a:r>
              <a:rPr lang="en-US" b="1" dirty="0" smtClean="0"/>
              <a:t>DIS scaling violations mainly determine </a:t>
            </a:r>
            <a:r>
              <a:rPr lang="en-US" b="1" dirty="0" err="1" smtClean="0"/>
              <a:t>Δg</a:t>
            </a:r>
            <a:r>
              <a:rPr lang="en-US" b="1" dirty="0" smtClean="0"/>
              <a:t> at small x  </a:t>
            </a:r>
            <a:r>
              <a:rPr lang="en-US" sz="1400" dirty="0" smtClean="0"/>
              <a:t> </a:t>
            </a:r>
            <a:endParaRPr lang="en-US" sz="1400" dirty="0"/>
          </a:p>
        </p:txBody>
      </p:sp>
      <p:pic>
        <p:nvPicPr>
          <p:cNvPr id="15" name="Bild 14"/>
          <p:cNvPicPr>
            <a:picLocks noChangeAspect="1"/>
          </p:cNvPicPr>
          <p:nvPr/>
        </p:nvPicPr>
        <p:blipFill>
          <a:blip r:embed="rId2"/>
          <a:stretch>
            <a:fillRect/>
          </a:stretch>
        </p:blipFill>
        <p:spPr>
          <a:xfrm>
            <a:off x="40628" y="1472491"/>
            <a:ext cx="5538026" cy="5189009"/>
          </a:xfrm>
          <a:prstGeom prst="rect">
            <a:avLst/>
          </a:prstGeom>
        </p:spPr>
      </p:pic>
      <p:sp>
        <p:nvSpPr>
          <p:cNvPr id="17" name="Textfeld 16"/>
          <p:cNvSpPr txBox="1"/>
          <p:nvPr/>
        </p:nvSpPr>
        <p:spPr>
          <a:xfrm>
            <a:off x="12668" y="1050244"/>
            <a:ext cx="8496339" cy="369332"/>
          </a:xfrm>
          <a:prstGeom prst="rect">
            <a:avLst/>
          </a:prstGeom>
          <a:noFill/>
        </p:spPr>
        <p:txBody>
          <a:bodyPr wrap="square" rtlCol="0">
            <a:spAutoFit/>
          </a:bodyPr>
          <a:lstStyle/>
          <a:p>
            <a:r>
              <a:rPr lang="en-US" dirty="0" smtClean="0"/>
              <a:t>in addition, </a:t>
            </a:r>
            <a:r>
              <a:rPr lang="en-US" b="1" dirty="0" smtClean="0"/>
              <a:t>SIDIS data provide detailed </a:t>
            </a:r>
            <a:r>
              <a:rPr lang="en-US" b="1" dirty="0" smtClean="0">
                <a:solidFill>
                  <a:srgbClr val="0000FF"/>
                </a:solidFill>
              </a:rPr>
              <a:t>flavor separation of quark sea</a:t>
            </a:r>
            <a:endParaRPr lang="en-US" b="1" dirty="0">
              <a:solidFill>
                <a:srgbClr val="0000FF"/>
              </a:solidFill>
            </a:endParaRPr>
          </a:p>
        </p:txBody>
      </p:sp>
      <p:sp>
        <p:nvSpPr>
          <p:cNvPr id="7" name="Title 1"/>
          <p:cNvSpPr txBox="1">
            <a:spLocks/>
          </p:cNvSpPr>
          <p:nvPr/>
        </p:nvSpPr>
        <p:spPr>
          <a:xfrm>
            <a:off x="762000" y="0"/>
            <a:ext cx="8382000" cy="609600"/>
          </a:xfrm>
          <a:prstGeom prst="rect">
            <a:avLst/>
          </a:prstGeom>
        </p:spPr>
        <p:txBody>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impact of EIC data on </a:t>
            </a:r>
            <a:r>
              <a:rPr lang="en-US" dirty="0" err="1"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helicity</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 PDF</a:t>
            </a:r>
            <a:r>
              <a:rPr lang="en-US" cap="none"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s</a:t>
            </a:r>
            <a:endParaRPr lang="en-US" cap="none" dirty="0">
              <a:effectLst>
                <a:outerShdw blurRad="50800" dist="38100" dir="2700000" algn="br">
                  <a:srgbClr val="000000">
                    <a:alpha val="43000"/>
                  </a:srgbClr>
                </a:outerShdw>
                <a:reflection stA="50000" endPos="50000" dist="12700" dir="5400000" sy="-100000" algn="bl" rotWithShape="0"/>
              </a:effectLst>
            </a:endParaRPr>
          </a:p>
        </p:txBody>
      </p:sp>
      <p:sp>
        <p:nvSpPr>
          <p:cNvPr id="8" name="Textfeld 7"/>
          <p:cNvSpPr txBox="1"/>
          <p:nvPr/>
        </p:nvSpPr>
        <p:spPr>
          <a:xfrm>
            <a:off x="5657724" y="1475286"/>
            <a:ext cx="2759397" cy="615553"/>
          </a:xfrm>
          <a:prstGeom prst="rect">
            <a:avLst/>
          </a:prstGeom>
          <a:noFill/>
        </p:spPr>
        <p:txBody>
          <a:bodyPr wrap="none" rtlCol="0">
            <a:spAutoFit/>
          </a:bodyPr>
          <a:lstStyle/>
          <a:p>
            <a:pPr>
              <a:buFont typeface="Arial"/>
              <a:buChar char="•"/>
            </a:pPr>
            <a:r>
              <a:rPr lang="en-US" dirty="0" smtClean="0"/>
              <a:t> </a:t>
            </a:r>
            <a:r>
              <a:rPr lang="en-US" sz="1600" dirty="0" smtClean="0"/>
              <a:t>includes only “stage-1 data”</a:t>
            </a:r>
          </a:p>
          <a:p>
            <a:r>
              <a:rPr lang="en-US" sz="1600" dirty="0" smtClean="0"/>
              <a:t>   </a:t>
            </a:r>
            <a:r>
              <a:rPr lang="en-US" sz="1400" dirty="0" smtClean="0"/>
              <a:t>[even then Q</a:t>
            </a:r>
            <a:r>
              <a:rPr lang="en-US" sz="1400" baseline="30000" dirty="0" smtClean="0"/>
              <a:t>2</a:t>
            </a:r>
            <a:r>
              <a:rPr lang="en-US" sz="1400" baseline="-25000" dirty="0" smtClean="0"/>
              <a:t>min</a:t>
            </a:r>
            <a:r>
              <a:rPr lang="en-US" sz="1400" dirty="0" smtClean="0"/>
              <a:t> can be 2-3 GeV</a:t>
            </a:r>
            <a:r>
              <a:rPr lang="en-US" sz="1400" baseline="30000" dirty="0" smtClean="0"/>
              <a:t>2</a:t>
            </a:r>
            <a:r>
              <a:rPr lang="en-US" sz="1400" dirty="0" smtClean="0"/>
              <a:t>] </a:t>
            </a:r>
            <a:endParaRPr lang="en-US" dirty="0" smtClean="0"/>
          </a:p>
        </p:txBody>
      </p:sp>
      <p:sp>
        <p:nvSpPr>
          <p:cNvPr id="9" name="Textfeld 8"/>
          <p:cNvSpPr txBox="1"/>
          <p:nvPr/>
        </p:nvSpPr>
        <p:spPr>
          <a:xfrm>
            <a:off x="5657724" y="2138380"/>
            <a:ext cx="2710999" cy="861774"/>
          </a:xfrm>
          <a:prstGeom prst="rect">
            <a:avLst/>
          </a:prstGeom>
          <a:noFill/>
        </p:spPr>
        <p:txBody>
          <a:bodyPr wrap="none" rtlCol="0">
            <a:spAutoFit/>
          </a:bodyPr>
          <a:lstStyle/>
          <a:p>
            <a:pPr>
              <a:buFont typeface="Arial"/>
              <a:buChar char="•"/>
            </a:pPr>
            <a:r>
              <a:rPr lang="en-US" dirty="0" smtClean="0"/>
              <a:t> </a:t>
            </a:r>
            <a:r>
              <a:rPr lang="en-US" sz="1600" dirty="0" smtClean="0"/>
              <a:t>can be pushed to </a:t>
            </a:r>
            <a:r>
              <a:rPr lang="en-US" sz="1600" dirty="0" err="1" smtClean="0"/>
              <a:t>x</a:t>
            </a:r>
            <a:r>
              <a:rPr lang="en-US" sz="1600" dirty="0" smtClean="0"/>
              <a:t>=10</a:t>
            </a:r>
            <a:r>
              <a:rPr lang="en-US" sz="1600" baseline="30000" dirty="0" smtClean="0"/>
              <a:t>-4  </a:t>
            </a:r>
            <a:r>
              <a:rPr lang="en-US" sz="1600" dirty="0" smtClean="0"/>
              <a:t>with</a:t>
            </a:r>
          </a:p>
          <a:p>
            <a:r>
              <a:rPr lang="en-US" sz="1600" dirty="0" smtClean="0"/>
              <a:t>   20 </a:t>
            </a:r>
            <a:r>
              <a:rPr lang="en-US" sz="1600" dirty="0" err="1" smtClean="0"/>
              <a:t>x</a:t>
            </a:r>
            <a:r>
              <a:rPr lang="en-US" sz="1600" dirty="0" smtClean="0"/>
              <a:t> 250 </a:t>
            </a:r>
            <a:r>
              <a:rPr lang="en-US" sz="1600" dirty="0" err="1" smtClean="0"/>
              <a:t>GeV</a:t>
            </a:r>
            <a:r>
              <a:rPr lang="en-US" sz="1600" dirty="0" smtClean="0"/>
              <a:t> data </a:t>
            </a:r>
            <a:endParaRPr lang="en-US" dirty="0" smtClean="0"/>
          </a:p>
          <a:p>
            <a:r>
              <a:rPr lang="en-US" sz="1600" dirty="0" smtClean="0"/>
              <a:t>   </a:t>
            </a:r>
            <a:r>
              <a:rPr lang="en-US" sz="1400" dirty="0" smtClean="0"/>
              <a:t>[still one can play with Q</a:t>
            </a:r>
            <a:r>
              <a:rPr lang="en-US" sz="1400" baseline="30000" dirty="0" smtClean="0"/>
              <a:t>2</a:t>
            </a:r>
            <a:r>
              <a:rPr lang="en-US" sz="1400" baseline="-25000" dirty="0" smtClean="0"/>
              <a:t>min</a:t>
            </a:r>
            <a:r>
              <a:rPr lang="en-US" sz="1400" dirty="0" smtClean="0"/>
              <a:t> ] </a:t>
            </a:r>
            <a:endParaRPr lang="en-US" dirty="0" smtClean="0"/>
          </a:p>
        </p:txBody>
      </p:sp>
      <p:sp>
        <p:nvSpPr>
          <p:cNvPr id="10" name="Textfeld 9"/>
          <p:cNvSpPr txBox="1"/>
          <p:nvPr/>
        </p:nvSpPr>
        <p:spPr>
          <a:xfrm>
            <a:off x="5657724" y="3060000"/>
            <a:ext cx="2924398" cy="615553"/>
          </a:xfrm>
          <a:prstGeom prst="rect">
            <a:avLst/>
          </a:prstGeom>
          <a:noFill/>
        </p:spPr>
        <p:txBody>
          <a:bodyPr wrap="none" rtlCol="0">
            <a:spAutoFit/>
          </a:bodyPr>
          <a:lstStyle/>
          <a:p>
            <a:pPr>
              <a:buFont typeface="Arial"/>
              <a:buChar char="•"/>
            </a:pPr>
            <a:r>
              <a:rPr lang="en-US" dirty="0" smtClean="0"/>
              <a:t> </a:t>
            </a:r>
            <a:r>
              <a:rPr lang="en-US" sz="1600" dirty="0" smtClean="0"/>
              <a:t>uncertainties determined with</a:t>
            </a:r>
          </a:p>
          <a:p>
            <a:r>
              <a:rPr lang="en-US" sz="1600" dirty="0" smtClean="0"/>
              <a:t>   both Lagrange </a:t>
            </a:r>
            <a:r>
              <a:rPr lang="en-US" sz="1600" dirty="0" err="1" smtClean="0"/>
              <a:t>mult</a:t>
            </a:r>
            <a:r>
              <a:rPr lang="en-US" sz="1600" dirty="0" smtClean="0"/>
              <a:t>. &amp; Hessian</a:t>
            </a:r>
            <a:r>
              <a:rPr lang="en-US" sz="1400" dirty="0" smtClean="0"/>
              <a:t> </a:t>
            </a:r>
            <a:endParaRPr lang="en-US" dirty="0" smtClean="0"/>
          </a:p>
        </p:txBody>
      </p:sp>
      <p:sp>
        <p:nvSpPr>
          <p:cNvPr id="11" name="Textfeld 10"/>
          <p:cNvSpPr txBox="1"/>
          <p:nvPr/>
        </p:nvSpPr>
        <p:spPr>
          <a:xfrm>
            <a:off x="5675822" y="3828767"/>
            <a:ext cx="1135835" cy="369332"/>
          </a:xfrm>
          <a:prstGeom prst="rect">
            <a:avLst/>
          </a:prstGeom>
          <a:noFill/>
        </p:spPr>
        <p:txBody>
          <a:bodyPr wrap="none" rtlCol="0">
            <a:spAutoFit/>
          </a:bodyPr>
          <a:lstStyle/>
          <a:p>
            <a:r>
              <a:rPr lang="en-US" b="1" dirty="0" smtClean="0">
                <a:solidFill>
                  <a:srgbClr val="0000FF"/>
                </a:solidFill>
              </a:rPr>
              <a:t>“issues”:</a:t>
            </a:r>
            <a:endParaRPr lang="en-US" b="1" dirty="0">
              <a:solidFill>
                <a:srgbClr val="0000FF"/>
              </a:solidFill>
            </a:endParaRPr>
          </a:p>
        </p:txBody>
      </p:sp>
      <p:sp>
        <p:nvSpPr>
          <p:cNvPr id="12" name="Textfeld 11"/>
          <p:cNvSpPr txBox="1"/>
          <p:nvPr/>
        </p:nvSpPr>
        <p:spPr>
          <a:xfrm>
            <a:off x="5657724" y="4198099"/>
            <a:ext cx="3049796" cy="1046440"/>
          </a:xfrm>
          <a:prstGeom prst="rect">
            <a:avLst/>
          </a:prstGeom>
          <a:noFill/>
        </p:spPr>
        <p:txBody>
          <a:bodyPr wrap="none" rtlCol="0">
            <a:spAutoFit/>
          </a:bodyPr>
          <a:lstStyle/>
          <a:p>
            <a:pPr>
              <a:buFont typeface="Arial"/>
              <a:buChar char="•"/>
            </a:pPr>
            <a:r>
              <a:rPr lang="en-US" dirty="0" smtClean="0"/>
              <a:t> </a:t>
            </a:r>
            <a:r>
              <a:rPr lang="en-US" sz="1600" dirty="0" smtClean="0"/>
              <a:t>(SI)DIS @ EIC limited by</a:t>
            </a:r>
          </a:p>
          <a:p>
            <a:r>
              <a:rPr lang="en-US" sz="1600" dirty="0" smtClean="0"/>
              <a:t>   </a:t>
            </a:r>
            <a:r>
              <a:rPr lang="en-US" sz="1600" b="1" dirty="0" smtClean="0"/>
              <a:t>systematic uncertainties</a:t>
            </a:r>
          </a:p>
          <a:p>
            <a:r>
              <a:rPr lang="en-US" sz="1400" dirty="0" smtClean="0"/>
              <a:t>   need to control rel. </a:t>
            </a:r>
            <a:r>
              <a:rPr lang="en-US" sz="1400" dirty="0" err="1" smtClean="0"/>
              <a:t>lumi</a:t>
            </a:r>
            <a:r>
              <a:rPr lang="en-US" sz="1400" dirty="0" smtClean="0"/>
              <a:t>, </a:t>
            </a:r>
            <a:r>
              <a:rPr lang="en-US" sz="1400" dirty="0" err="1" smtClean="0"/>
              <a:t>polarimetry</a:t>
            </a:r>
            <a:r>
              <a:rPr lang="en-US" sz="1400" dirty="0" smtClean="0"/>
              <a:t>,</a:t>
            </a:r>
          </a:p>
          <a:p>
            <a:r>
              <a:rPr lang="en-US" sz="1400" dirty="0" smtClean="0"/>
              <a:t>   detector performance, … very well</a:t>
            </a:r>
          </a:p>
        </p:txBody>
      </p:sp>
      <p:sp>
        <p:nvSpPr>
          <p:cNvPr id="13" name="Textfeld 12"/>
          <p:cNvSpPr txBox="1"/>
          <p:nvPr/>
        </p:nvSpPr>
        <p:spPr>
          <a:xfrm>
            <a:off x="5657724" y="5262021"/>
            <a:ext cx="3552901" cy="1046440"/>
          </a:xfrm>
          <a:prstGeom prst="rect">
            <a:avLst/>
          </a:prstGeom>
          <a:noFill/>
        </p:spPr>
        <p:txBody>
          <a:bodyPr wrap="none" rtlCol="0">
            <a:spAutoFit/>
          </a:bodyPr>
          <a:lstStyle/>
          <a:p>
            <a:pPr>
              <a:buFont typeface="Arial"/>
              <a:buChar char="•"/>
            </a:pPr>
            <a:r>
              <a:rPr lang="en-US" dirty="0" smtClean="0"/>
              <a:t> </a:t>
            </a:r>
            <a:r>
              <a:rPr lang="en-US" sz="1600" b="1" dirty="0" smtClean="0"/>
              <a:t>QED </a:t>
            </a:r>
            <a:r>
              <a:rPr lang="en-US" sz="1600" b="1" dirty="0" err="1" smtClean="0"/>
              <a:t>radiative</a:t>
            </a:r>
            <a:r>
              <a:rPr lang="en-US" sz="1600" b="1" dirty="0" smtClean="0"/>
              <a:t> corrections</a:t>
            </a:r>
          </a:p>
          <a:p>
            <a:r>
              <a:rPr lang="en-US" sz="1600" dirty="0" smtClean="0"/>
              <a:t>   </a:t>
            </a:r>
            <a:r>
              <a:rPr lang="en-US" sz="1400" dirty="0" smtClean="0"/>
              <a:t>need to “unfold” true x,Q</a:t>
            </a:r>
            <a:r>
              <a:rPr lang="en-US" sz="1400" baseline="30000" dirty="0" smtClean="0"/>
              <a:t>2</a:t>
            </a:r>
            <a:endParaRPr lang="en-US" sz="1600" baseline="30000" dirty="0" smtClean="0"/>
          </a:p>
          <a:p>
            <a:r>
              <a:rPr lang="en-US" sz="1600" baseline="30000" dirty="0" smtClean="0"/>
              <a:t>    </a:t>
            </a:r>
            <a:r>
              <a:rPr lang="en-US" sz="1400" dirty="0" smtClean="0"/>
              <a:t>well known problem (HERA)</a:t>
            </a:r>
            <a:endParaRPr lang="en-US" sz="1600" dirty="0" smtClean="0"/>
          </a:p>
          <a:p>
            <a:r>
              <a:rPr lang="en-US" sz="1400" dirty="0" smtClean="0"/>
              <a:t>   </a:t>
            </a:r>
            <a:r>
              <a:rPr lang="en-US" sz="1400" b="1" dirty="0" smtClean="0">
                <a:solidFill>
                  <a:srgbClr val="0000FF"/>
                </a:solidFill>
              </a:rPr>
              <a:t>BNL-LDRD project </a:t>
            </a:r>
            <a:r>
              <a:rPr lang="en-US" sz="1400" b="1" dirty="0" smtClean="0"/>
              <a:t>to sharpen tools</a:t>
            </a:r>
          </a:p>
        </p:txBody>
      </p:sp>
      <p:sp>
        <p:nvSpPr>
          <p:cNvPr id="6" name="Slide Number Placeholder 5"/>
          <p:cNvSpPr>
            <a:spLocks noGrp="1"/>
          </p:cNvSpPr>
          <p:nvPr>
            <p:ph type="sldNum" sz="quarter" idx="12"/>
          </p:nvPr>
        </p:nvSpPr>
        <p:spPr/>
        <p:txBody>
          <a:bodyPr/>
          <a:lstStyle/>
          <a:p>
            <a:fld id="{D7F278B1-1B8B-1E49-8C17-9FA8E63349F3}" type="slidenum">
              <a:rPr lang="en-US" smtClean="0"/>
              <a:pPr/>
              <a:t>31</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722979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t="11519" r="10481"/>
          <a:stretch/>
        </p:blipFill>
        <p:spPr>
          <a:xfrm>
            <a:off x="230052" y="1386417"/>
            <a:ext cx="4998115" cy="4940136"/>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6" name="Textfeld 5"/>
          <p:cNvSpPr txBox="1"/>
          <p:nvPr/>
        </p:nvSpPr>
        <p:spPr>
          <a:xfrm>
            <a:off x="337911" y="759055"/>
            <a:ext cx="5109091" cy="369332"/>
          </a:xfrm>
          <a:prstGeom prst="rect">
            <a:avLst/>
          </a:prstGeom>
          <a:noFill/>
        </p:spPr>
        <p:txBody>
          <a:bodyPr wrap="none" rtlCol="0">
            <a:spAutoFit/>
          </a:bodyPr>
          <a:lstStyle/>
          <a:p>
            <a:pPr>
              <a:buFont typeface="Arial"/>
              <a:buChar char="•"/>
            </a:pPr>
            <a:r>
              <a:rPr lang="en-US" dirty="0" smtClean="0"/>
              <a:t> </a:t>
            </a:r>
            <a:r>
              <a:rPr lang="en-US" b="1" dirty="0" smtClean="0"/>
              <a:t>combined correlated uncertainties for </a:t>
            </a:r>
            <a:r>
              <a:rPr lang="en-US" b="1" dirty="0" err="1" smtClean="0">
                <a:solidFill>
                  <a:srgbClr val="0000FF"/>
                </a:solidFill>
              </a:rPr>
              <a:t>ΔΣ</a:t>
            </a:r>
            <a:r>
              <a:rPr lang="en-US" b="1" dirty="0" smtClean="0"/>
              <a:t> and </a:t>
            </a:r>
            <a:r>
              <a:rPr lang="en-US" b="1" dirty="0" err="1" smtClean="0">
                <a:solidFill>
                  <a:srgbClr val="0000FF"/>
                </a:solidFill>
              </a:rPr>
              <a:t>Δg</a:t>
            </a:r>
            <a:r>
              <a:rPr lang="en-US" b="1" dirty="0" smtClean="0"/>
              <a:t> </a:t>
            </a:r>
            <a:endParaRPr lang="en-US" b="1" dirty="0"/>
          </a:p>
        </p:txBody>
      </p:sp>
      <p:sp>
        <p:nvSpPr>
          <p:cNvPr id="7" name="Textfeld 6"/>
          <p:cNvSpPr txBox="1"/>
          <p:nvPr/>
        </p:nvSpPr>
        <p:spPr>
          <a:xfrm>
            <a:off x="5808417" y="4263970"/>
            <a:ext cx="3570208" cy="1000274"/>
          </a:xfrm>
          <a:prstGeom prst="rect">
            <a:avLst/>
          </a:prstGeom>
          <a:noFill/>
        </p:spPr>
        <p:txBody>
          <a:bodyPr wrap="none" rtlCol="0">
            <a:spAutoFit/>
          </a:bodyPr>
          <a:lstStyle/>
          <a:p>
            <a:pPr>
              <a:buFont typeface="Arial"/>
              <a:buChar char="•"/>
            </a:pPr>
            <a:r>
              <a:rPr lang="en-US" dirty="0" smtClean="0"/>
              <a:t> can expect approx. 5-10%</a:t>
            </a:r>
          </a:p>
          <a:p>
            <a:pPr>
              <a:spcAft>
                <a:spcPts val="600"/>
              </a:spcAft>
            </a:pPr>
            <a:r>
              <a:rPr lang="en-US" sz="1400" dirty="0" smtClean="0"/>
              <a:t>  </a:t>
            </a:r>
            <a:r>
              <a:rPr lang="en-US" dirty="0" smtClean="0"/>
              <a:t>uncertainties on ΔΣ and </a:t>
            </a:r>
            <a:r>
              <a:rPr lang="en-US" dirty="0" err="1" smtClean="0"/>
              <a:t>Δg</a:t>
            </a:r>
            <a:endParaRPr lang="en-US" dirty="0" smtClean="0"/>
          </a:p>
          <a:p>
            <a:r>
              <a:rPr lang="en-US" dirty="0" smtClean="0"/>
              <a:t>  </a:t>
            </a:r>
            <a:r>
              <a:rPr lang="en-US" sz="1600" dirty="0" smtClean="0"/>
              <a:t>but need to control systematics</a:t>
            </a:r>
            <a:endParaRPr lang="en-US" dirty="0"/>
          </a:p>
        </p:txBody>
      </p:sp>
      <p:sp>
        <p:nvSpPr>
          <p:cNvPr id="8" name="Textfeld 7"/>
          <p:cNvSpPr txBox="1"/>
          <p:nvPr/>
        </p:nvSpPr>
        <p:spPr>
          <a:xfrm>
            <a:off x="2655411" y="2082012"/>
            <a:ext cx="1762497" cy="400110"/>
          </a:xfrm>
          <a:prstGeom prst="rect">
            <a:avLst/>
          </a:prstGeom>
          <a:noFill/>
        </p:spPr>
        <p:txBody>
          <a:bodyPr wrap="none" rtlCol="0">
            <a:spAutoFit/>
          </a:bodyPr>
          <a:lstStyle/>
          <a:p>
            <a:r>
              <a:rPr lang="en-US" sz="2000" b="1" dirty="0" smtClean="0"/>
              <a:t>current data</a:t>
            </a:r>
            <a:endParaRPr lang="en-US" sz="2000" b="1" dirty="0"/>
          </a:p>
        </p:txBody>
      </p:sp>
      <p:sp>
        <p:nvSpPr>
          <p:cNvPr id="9" name="Textfeld 8"/>
          <p:cNvSpPr txBox="1"/>
          <p:nvPr/>
        </p:nvSpPr>
        <p:spPr>
          <a:xfrm>
            <a:off x="3885373" y="3565169"/>
            <a:ext cx="1304226" cy="369332"/>
          </a:xfrm>
          <a:prstGeom prst="rect">
            <a:avLst/>
          </a:prstGeom>
          <a:noFill/>
        </p:spPr>
        <p:txBody>
          <a:bodyPr wrap="none" rtlCol="0">
            <a:spAutoFit/>
          </a:bodyPr>
          <a:lstStyle/>
          <a:p>
            <a:r>
              <a:rPr lang="en-US" b="1" dirty="0" err="1" smtClean="0">
                <a:solidFill>
                  <a:srgbClr val="FF0000"/>
                </a:solidFill>
              </a:rPr>
              <a:t>w</a:t>
            </a:r>
            <a:r>
              <a:rPr lang="en-US" b="1" dirty="0" smtClean="0">
                <a:solidFill>
                  <a:srgbClr val="FF0000"/>
                </a:solidFill>
              </a:rPr>
              <a:t>/ EIC data</a:t>
            </a:r>
            <a:endParaRPr lang="en-US" b="1" dirty="0">
              <a:solidFill>
                <a:srgbClr val="FF0000"/>
              </a:solidFill>
            </a:endParaRPr>
          </a:p>
        </p:txBody>
      </p:sp>
      <p:cxnSp>
        <p:nvCxnSpPr>
          <p:cNvPr id="11" name="Gerade Verbindung 10"/>
          <p:cNvCxnSpPr>
            <a:stCxn id="9" idx="1"/>
          </p:cNvCxnSpPr>
          <p:nvPr/>
        </p:nvCxnSpPr>
        <p:spPr>
          <a:xfrm rot="10800000">
            <a:off x="3128439" y="3565169"/>
            <a:ext cx="756934" cy="184666"/>
          </a:xfrm>
          <a:prstGeom prst="line">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5808417" y="2990004"/>
            <a:ext cx="3027692" cy="1000274"/>
          </a:xfrm>
          <a:prstGeom prst="rect">
            <a:avLst/>
          </a:prstGeom>
          <a:noFill/>
        </p:spPr>
        <p:txBody>
          <a:bodyPr wrap="none" rtlCol="0">
            <a:spAutoFit/>
          </a:bodyPr>
          <a:lstStyle/>
          <a:p>
            <a:pPr>
              <a:buFont typeface="Arial"/>
              <a:buChar char="•"/>
            </a:pPr>
            <a:r>
              <a:rPr lang="en-US" dirty="0" smtClean="0"/>
              <a:t> similar improvement</a:t>
            </a:r>
          </a:p>
          <a:p>
            <a:pPr>
              <a:spcAft>
                <a:spcPts val="600"/>
              </a:spcAft>
            </a:pPr>
            <a:r>
              <a:rPr lang="en-US" sz="1400" dirty="0" smtClean="0"/>
              <a:t>  </a:t>
            </a:r>
            <a:r>
              <a:rPr lang="en-US" dirty="0" smtClean="0"/>
              <a:t>for 0.0001-1 moments</a:t>
            </a:r>
          </a:p>
          <a:p>
            <a:r>
              <a:rPr lang="en-US" sz="1400" dirty="0" smtClean="0"/>
              <a:t>  </a:t>
            </a:r>
            <a:r>
              <a:rPr lang="en-US" sz="1600" dirty="0" smtClean="0">
                <a:solidFill>
                  <a:srgbClr val="0000FF"/>
                </a:solidFill>
              </a:rPr>
              <a:t>needs 20 x 250 </a:t>
            </a:r>
            <a:r>
              <a:rPr lang="en-US" sz="1600" dirty="0" err="1" smtClean="0">
                <a:solidFill>
                  <a:srgbClr val="0000FF"/>
                </a:solidFill>
              </a:rPr>
              <a:t>GeV</a:t>
            </a:r>
            <a:r>
              <a:rPr lang="en-US" sz="1600" dirty="0" smtClean="0">
                <a:solidFill>
                  <a:srgbClr val="0000FF"/>
                </a:solidFill>
              </a:rPr>
              <a:t> data</a:t>
            </a:r>
            <a:endParaRPr lang="en-US" sz="1600" dirty="0">
              <a:solidFill>
                <a:srgbClr val="0000FF"/>
              </a:solidFill>
            </a:endParaRPr>
          </a:p>
        </p:txBody>
      </p:sp>
      <p:sp>
        <p:nvSpPr>
          <p:cNvPr id="14" name="Textfeld 13"/>
          <p:cNvSpPr txBox="1"/>
          <p:nvPr/>
        </p:nvSpPr>
        <p:spPr>
          <a:xfrm>
            <a:off x="5787251" y="1765788"/>
            <a:ext cx="2710999" cy="1000274"/>
          </a:xfrm>
          <a:prstGeom prst="rect">
            <a:avLst/>
          </a:prstGeom>
          <a:noFill/>
        </p:spPr>
        <p:txBody>
          <a:bodyPr wrap="none" rtlCol="0">
            <a:spAutoFit/>
          </a:bodyPr>
          <a:lstStyle/>
          <a:p>
            <a:pPr>
              <a:buFont typeface="Arial"/>
              <a:buChar char="•"/>
            </a:pPr>
            <a:r>
              <a:rPr lang="en-US" dirty="0" smtClean="0"/>
              <a:t> results obtained with two</a:t>
            </a:r>
          </a:p>
          <a:p>
            <a:pPr>
              <a:spcAft>
                <a:spcPts val="600"/>
              </a:spcAft>
            </a:pPr>
            <a:r>
              <a:rPr lang="en-US" dirty="0" smtClean="0"/>
              <a:t>   Lagrange multipliers</a:t>
            </a:r>
          </a:p>
          <a:p>
            <a:r>
              <a:rPr lang="en-US" dirty="0" smtClean="0"/>
              <a:t>   </a:t>
            </a:r>
            <a:r>
              <a:rPr lang="en-US" sz="1600" dirty="0" smtClean="0"/>
              <a:t>Hessian method consistent </a:t>
            </a:r>
            <a:endParaRPr lang="en-US" dirty="0"/>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progress towards spin sum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rule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0" name="Slide Number Placeholder 9"/>
          <p:cNvSpPr>
            <a:spLocks noGrp="1"/>
          </p:cNvSpPr>
          <p:nvPr>
            <p:ph type="sldNum" sz="quarter" idx="12"/>
          </p:nvPr>
        </p:nvSpPr>
        <p:spPr/>
        <p:txBody>
          <a:bodyPr/>
          <a:lstStyle/>
          <a:p>
            <a:fld id="{E7C2DFF1-6A7E-5841-980E-96BA788216E4}" type="slidenum">
              <a:rPr lang="en-US" smtClean="0"/>
              <a:pPr/>
              <a:t>32</a:t>
            </a:fld>
            <a:endParaRPr lang="en-US"/>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12" name="Footer Placeholder 11"/>
          <p:cNvSpPr>
            <a:spLocks noGrp="1"/>
          </p:cNvSpPr>
          <p:nvPr>
            <p:ph type="ftr" sz="quarter" idx="11"/>
          </p:nvPr>
        </p:nvSpPr>
        <p:spPr/>
        <p:txBody>
          <a:bodyPr/>
          <a:lstStyle/>
          <a:p>
            <a:r>
              <a:rPr lang="cs-CZ" smtClean="0"/>
              <a:t>Shanghai  July 2012</a:t>
            </a:r>
            <a:endParaRPr lang="en-US"/>
          </a:p>
        </p:txBody>
      </p:sp>
      <p:grpSp>
        <p:nvGrpSpPr>
          <p:cNvPr id="15" name="Group 14"/>
          <p:cNvGrpSpPr/>
          <p:nvPr/>
        </p:nvGrpSpPr>
        <p:grpSpPr>
          <a:xfrm>
            <a:off x="2222501" y="1598084"/>
            <a:ext cx="5704416" cy="3767666"/>
            <a:chOff x="1492251" y="1640418"/>
            <a:chExt cx="5704416" cy="3767666"/>
          </a:xfrm>
        </p:grpSpPr>
        <p:grpSp>
          <p:nvGrpSpPr>
            <p:cNvPr id="35" name="Group 34"/>
            <p:cNvGrpSpPr/>
            <p:nvPr/>
          </p:nvGrpSpPr>
          <p:grpSpPr>
            <a:xfrm>
              <a:off x="1492251" y="1640418"/>
              <a:ext cx="5704416" cy="3767666"/>
              <a:chOff x="1735667" y="1386417"/>
              <a:chExt cx="5704416" cy="3767666"/>
            </a:xfrm>
          </p:grpSpPr>
          <p:sp>
            <p:nvSpPr>
              <p:cNvPr id="36" name="Rectangle 35"/>
              <p:cNvSpPr/>
              <p:nvPr/>
            </p:nvSpPr>
            <p:spPr bwMode="auto">
              <a:xfrm>
                <a:off x="1735667" y="1386417"/>
                <a:ext cx="5704416" cy="3767666"/>
              </a:xfrm>
              <a:prstGeom prst="rect">
                <a:avLst/>
              </a:prstGeom>
              <a:gradFill flip="none" rotWithShape="1">
                <a:gsLst>
                  <a:gs pos="0">
                    <a:srgbClr val="CC66FF"/>
                  </a:gs>
                  <a:gs pos="100000">
                    <a:srgbClr val="CC66FF"/>
                  </a:gs>
                  <a:gs pos="50000">
                    <a:schemeClr val="bg1">
                      <a:alpha val="96000"/>
                    </a:schemeClr>
                  </a:gs>
                </a:gsLst>
                <a:lin ang="18060000" scaled="0"/>
                <a:tileRect/>
              </a:gradFill>
              <a:ln w="19050" cap="rnd" cmpd="sng" algn="ctr">
                <a:solidFill>
                  <a:srgbClr val="FF00FF"/>
                </a:solidFill>
                <a:prstDash val="solid"/>
                <a:round/>
                <a:headEnd type="none" w="med" len="med"/>
                <a:tailEnd type="none" w="med" len="med"/>
              </a:ln>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37" name="Object 11"/>
              <p:cNvGraphicFramePr>
                <a:graphicFrameLocks noChangeAspect="1"/>
              </p:cNvGraphicFramePr>
              <p:nvPr>
                <p:extLst>
                  <p:ext uri="{D42A27DB-BD31-4B8C-83A1-F6EECF244321}">
                    <p14:modId xmlns:p14="http://schemas.microsoft.com/office/powerpoint/2010/main" val="2607830289"/>
                  </p:ext>
                </p:extLst>
              </p:nvPr>
            </p:nvGraphicFramePr>
            <p:xfrm>
              <a:off x="1834153" y="4001559"/>
              <a:ext cx="3400301" cy="633941"/>
            </p:xfrm>
            <a:graphic>
              <a:graphicData uri="http://schemas.openxmlformats.org/presentationml/2006/ole">
                <mc:AlternateContent xmlns:mc="http://schemas.openxmlformats.org/markup-compatibility/2006">
                  <mc:Choice xmlns:v="urn:schemas-microsoft-com:vml" Requires="v">
                    <p:oleObj spid="_x0000_s53409" name="Equation" r:id="rId4" imgW="4318000" imgH="787400" progId="Equation.DSMT4">
                      <p:embed/>
                    </p:oleObj>
                  </mc:Choice>
                  <mc:Fallback>
                    <p:oleObj name="Equation" r:id="rId4" imgW="4318000" imgH="787400" progId="Equation.DSMT4">
                      <p:embed/>
                      <p:pic>
                        <p:nvPicPr>
                          <p:cNvPr id="0" name=""/>
                          <p:cNvPicPr>
                            <a:picLocks noChangeAspect="1" noChangeArrowheads="1"/>
                          </p:cNvPicPr>
                          <p:nvPr/>
                        </p:nvPicPr>
                        <p:blipFill>
                          <a:blip r:embed="rId5"/>
                          <a:srcRect/>
                          <a:stretch>
                            <a:fillRect/>
                          </a:stretch>
                        </p:blipFill>
                        <p:spPr bwMode="auto">
                          <a:xfrm>
                            <a:off x="1834153" y="4001559"/>
                            <a:ext cx="3400301" cy="633941"/>
                          </a:xfrm>
                          <a:prstGeom prst="rect">
                            <a:avLst/>
                          </a:prstGeom>
                          <a:noFill/>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2647744571"/>
                  </p:ext>
                </p:extLst>
              </p:nvPr>
            </p:nvGraphicFramePr>
            <p:xfrm>
              <a:off x="1846262" y="3335867"/>
              <a:ext cx="3445404" cy="719935"/>
            </p:xfrm>
            <a:graphic>
              <a:graphicData uri="http://schemas.openxmlformats.org/presentationml/2006/ole">
                <mc:AlternateContent xmlns:mc="http://schemas.openxmlformats.org/markup-compatibility/2006">
                  <mc:Choice xmlns:v="urn:schemas-microsoft-com:vml" Requires="v">
                    <p:oleObj spid="_x0000_s53410" name="Equation" r:id="rId6" imgW="4254500" imgH="889000" progId="Equation.DSMT4">
                      <p:embed/>
                    </p:oleObj>
                  </mc:Choice>
                  <mc:Fallback>
                    <p:oleObj name="Equation" r:id="rId6" imgW="4254500" imgH="889000" progId="Equation.DSMT4">
                      <p:embed/>
                      <p:pic>
                        <p:nvPicPr>
                          <p:cNvPr id="0" name=""/>
                          <p:cNvPicPr>
                            <a:picLocks noChangeAspect="1" noChangeArrowheads="1"/>
                          </p:cNvPicPr>
                          <p:nvPr/>
                        </p:nvPicPr>
                        <p:blipFill>
                          <a:blip r:embed="rId7"/>
                          <a:srcRect/>
                          <a:stretch>
                            <a:fillRect/>
                          </a:stretch>
                        </p:blipFill>
                        <p:spPr bwMode="auto">
                          <a:xfrm>
                            <a:off x="1846262" y="3335867"/>
                            <a:ext cx="3445404" cy="719935"/>
                          </a:xfrm>
                          <a:prstGeom prst="rect">
                            <a:avLst/>
                          </a:prstGeom>
                          <a:noFill/>
                          <a:extLst/>
                        </p:spPr>
                      </p:pic>
                    </p:oleObj>
                  </mc:Fallback>
                </mc:AlternateContent>
              </a:graphicData>
            </a:graphic>
          </p:graphicFrame>
          <p:sp>
            <p:nvSpPr>
              <p:cNvPr id="39" name="TextBox 38"/>
              <p:cNvSpPr txBox="1">
                <a:spLocks noChangeArrowheads="1"/>
              </p:cNvSpPr>
              <p:nvPr/>
            </p:nvSpPr>
            <p:spPr bwMode="auto">
              <a:xfrm>
                <a:off x="1771121" y="1443038"/>
                <a:ext cx="2354262" cy="369887"/>
              </a:xfrm>
              <a:prstGeom prst="rect">
                <a:avLst/>
              </a:prstGeom>
              <a:noFill/>
              <a:ln w="9525">
                <a:noFill/>
                <a:miter lim="800000"/>
                <a:headEnd/>
                <a:tailEnd/>
              </a:ln>
            </p:spPr>
            <p:txBody>
              <a:bodyPr wrap="none">
                <a:prstTxWarp prst="textNoShape">
                  <a:avLst/>
                </a:prstTxWarp>
                <a:spAutoFit/>
              </a:bodyPr>
              <a:lstStyle/>
              <a:p>
                <a:r>
                  <a:rPr lang="en-US" b="1" u="sng" dirty="0">
                    <a:solidFill>
                      <a:srgbClr val="0000FF"/>
                    </a:solidFill>
                    <a:latin typeface="Comic Sans MS" charset="0"/>
                    <a:ea typeface="Comic Sans MS" charset="0"/>
                    <a:cs typeface="Comic Sans MS" charset="0"/>
                  </a:rPr>
                  <a:t>“</a:t>
                </a:r>
                <a:r>
                  <a:rPr lang="en-US" b="1" u="sng" dirty="0" err="1">
                    <a:solidFill>
                      <a:srgbClr val="0000FF"/>
                    </a:solidFill>
                    <a:latin typeface="Comic Sans MS" charset="0"/>
                    <a:ea typeface="Comic Sans MS" charset="0"/>
                    <a:cs typeface="Comic Sans MS" charset="0"/>
                  </a:rPr>
                  <a:t>Helicity</a:t>
                </a:r>
                <a:r>
                  <a:rPr lang="en-US" b="1" u="sng" dirty="0">
                    <a:solidFill>
                      <a:srgbClr val="0000FF"/>
                    </a:solidFill>
                    <a:latin typeface="Comic Sans MS" charset="0"/>
                    <a:ea typeface="Comic Sans MS" charset="0"/>
                    <a:cs typeface="Comic Sans MS" charset="0"/>
                  </a:rPr>
                  <a:t> sum rule”</a:t>
                </a:r>
              </a:p>
            </p:txBody>
          </p:sp>
          <p:graphicFrame>
            <p:nvGraphicFramePr>
              <p:cNvPr id="40" name="Object 4"/>
              <p:cNvGraphicFramePr>
                <a:graphicFrameLocks noChangeAspect="1"/>
              </p:cNvGraphicFramePr>
              <p:nvPr>
                <p:extLst>
                  <p:ext uri="{D42A27DB-BD31-4B8C-83A1-F6EECF244321}">
                    <p14:modId xmlns:p14="http://schemas.microsoft.com/office/powerpoint/2010/main" val="589171575"/>
                  </p:ext>
                </p:extLst>
              </p:nvPr>
            </p:nvGraphicFramePr>
            <p:xfrm>
              <a:off x="1919817" y="1902883"/>
              <a:ext cx="3708400" cy="533400"/>
            </p:xfrm>
            <a:graphic>
              <a:graphicData uri="http://schemas.openxmlformats.org/presentationml/2006/ole">
                <mc:AlternateContent xmlns:mc="http://schemas.openxmlformats.org/markup-compatibility/2006">
                  <mc:Choice xmlns:v="urn:schemas-microsoft-com:vml" Requires="v">
                    <p:oleObj spid="_x0000_s53411" name="Equation" r:id="rId8" imgW="3708400" imgH="533400" progId="Equation.DSMT4">
                      <p:embed/>
                    </p:oleObj>
                  </mc:Choice>
                  <mc:Fallback>
                    <p:oleObj name="Equation" r:id="rId8" imgW="3708400" imgH="533400" progId="Equation.DSMT4">
                      <p:embed/>
                      <p:pic>
                        <p:nvPicPr>
                          <p:cNvPr id="0" name=""/>
                          <p:cNvPicPr>
                            <a:picLocks noChangeAspect="1" noChangeArrowheads="1"/>
                          </p:cNvPicPr>
                          <p:nvPr/>
                        </p:nvPicPr>
                        <p:blipFill>
                          <a:blip r:embed="rId9"/>
                          <a:srcRect/>
                          <a:stretch>
                            <a:fillRect/>
                          </a:stretch>
                        </p:blipFill>
                        <p:spPr bwMode="auto">
                          <a:xfrm>
                            <a:off x="1919817" y="1902883"/>
                            <a:ext cx="370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AutoShape 9"/>
              <p:cNvSpPr>
                <a:spLocks noChangeAspect="1"/>
              </p:cNvSpPr>
              <p:nvPr/>
            </p:nvSpPr>
            <p:spPr bwMode="auto">
              <a:xfrm rot="5400000">
                <a:off x="4064530" y="2174345"/>
                <a:ext cx="96838" cy="58261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2" name="AutoShape 9"/>
              <p:cNvSpPr>
                <a:spLocks noChangeAspect="1"/>
              </p:cNvSpPr>
              <p:nvPr/>
            </p:nvSpPr>
            <p:spPr bwMode="auto">
              <a:xfrm rot="5400000">
                <a:off x="5301192" y="2131484"/>
                <a:ext cx="96837" cy="58261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3" name="TextBox 42"/>
              <p:cNvSpPr txBox="1">
                <a:spLocks noChangeArrowheads="1"/>
              </p:cNvSpPr>
              <p:nvPr/>
            </p:nvSpPr>
            <p:spPr bwMode="auto">
              <a:xfrm>
                <a:off x="3605032" y="2533121"/>
                <a:ext cx="934871"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0000"/>
                    </a:solidFill>
                    <a:latin typeface="Comic Sans MS" charset="0"/>
                    <a:ea typeface="Comic Sans MS" charset="0"/>
                    <a:cs typeface="Comic Sans MS" charset="0"/>
                  </a:rPr>
                  <a:t>total</a:t>
                </a:r>
                <a:endParaRPr lang="en-US" sz="1200" b="1" dirty="0">
                  <a:solidFill>
                    <a:srgbClr val="FF0000"/>
                  </a:solidFill>
                  <a:latin typeface="Comic Sans MS" charset="0"/>
                  <a:ea typeface="Comic Sans MS" charset="0"/>
                  <a:cs typeface="Comic Sans MS" charset="0"/>
                </a:endParaRPr>
              </a:p>
              <a:p>
                <a:pPr algn="ctr"/>
                <a:r>
                  <a:rPr lang="en-US" sz="1200" b="1" dirty="0">
                    <a:solidFill>
                      <a:srgbClr val="FF0000"/>
                    </a:solidFill>
                    <a:latin typeface="Comic Sans MS" charset="0"/>
                    <a:ea typeface="Comic Sans MS" charset="0"/>
                    <a:cs typeface="Comic Sans MS" charset="0"/>
                  </a:rPr>
                  <a:t>quark spin</a:t>
                </a:r>
              </a:p>
            </p:txBody>
          </p:sp>
          <p:sp>
            <p:nvSpPr>
              <p:cNvPr id="44" name="TextBox 43"/>
              <p:cNvSpPr txBox="1">
                <a:spLocks noChangeArrowheads="1"/>
              </p:cNvSpPr>
              <p:nvPr/>
            </p:nvSpPr>
            <p:spPr bwMode="auto">
              <a:xfrm>
                <a:off x="4891617" y="2507721"/>
                <a:ext cx="942975" cy="461962"/>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3366FF"/>
                    </a:solidFill>
                    <a:latin typeface="Comic Sans MS" charset="0"/>
                    <a:ea typeface="Comic Sans MS" charset="0"/>
                    <a:cs typeface="Comic Sans MS" charset="0"/>
                  </a:rPr>
                  <a:t>angular </a:t>
                </a:r>
              </a:p>
              <a:p>
                <a:pPr algn="ctr"/>
                <a:r>
                  <a:rPr lang="en-US" sz="1200" b="1">
                    <a:solidFill>
                      <a:srgbClr val="3366FF"/>
                    </a:solidFill>
                    <a:latin typeface="Comic Sans MS" charset="0"/>
                    <a:ea typeface="Comic Sans MS" charset="0"/>
                    <a:cs typeface="Comic Sans MS" charset="0"/>
                  </a:rPr>
                  <a:t>momentum</a:t>
                </a:r>
              </a:p>
            </p:txBody>
          </p:sp>
          <p:sp>
            <p:nvSpPr>
              <p:cNvPr id="45" name="AutoShape 9"/>
              <p:cNvSpPr>
                <a:spLocks noChangeAspect="1"/>
              </p:cNvSpPr>
              <p:nvPr/>
            </p:nvSpPr>
            <p:spPr bwMode="auto">
              <a:xfrm rot="5400000" flipH="1">
                <a:off x="4600311" y="1840177"/>
                <a:ext cx="101600" cy="30321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6" name="TextBox 45"/>
              <p:cNvSpPr txBox="1">
                <a:spLocks noChangeArrowheads="1"/>
              </p:cNvSpPr>
              <p:nvPr/>
            </p:nvSpPr>
            <p:spPr bwMode="auto">
              <a:xfrm>
                <a:off x="4383617" y="1491721"/>
                <a:ext cx="549275" cy="461962"/>
              </a:xfrm>
              <a:prstGeom prst="rect">
                <a:avLst/>
              </a:prstGeom>
              <a:noFill/>
              <a:ln w="9525">
                <a:noFill/>
                <a:miter lim="800000"/>
                <a:headEnd/>
                <a:tailEnd/>
              </a:ln>
            </p:spPr>
            <p:txBody>
              <a:bodyPr wrap="none">
                <a:prstTxWarp prst="textNoShape">
                  <a:avLst/>
                </a:prstTxWarp>
                <a:spAutoFit/>
              </a:bodyPr>
              <a:lstStyle/>
              <a:p>
                <a:pPr algn="ctr"/>
                <a:r>
                  <a:rPr lang="en-US" sz="1200" b="1" dirty="0">
                    <a:solidFill>
                      <a:srgbClr val="FF29FE"/>
                    </a:solidFill>
                    <a:latin typeface="Comic Sans MS" charset="0"/>
                    <a:ea typeface="Comic Sans MS" charset="0"/>
                    <a:cs typeface="Comic Sans MS" charset="0"/>
                  </a:rPr>
                  <a:t>gluon</a:t>
                </a:r>
              </a:p>
              <a:p>
                <a:pPr algn="ctr"/>
                <a:r>
                  <a:rPr lang="en-US" sz="1200" b="1" dirty="0">
                    <a:solidFill>
                      <a:srgbClr val="FF29FE"/>
                    </a:solidFill>
                    <a:latin typeface="Comic Sans MS" charset="0"/>
                    <a:ea typeface="Comic Sans MS" charset="0"/>
                    <a:cs typeface="Comic Sans MS" charset="0"/>
                  </a:rPr>
                  <a:t>spin</a:t>
                </a:r>
              </a:p>
            </p:txBody>
          </p:sp>
          <p:sp>
            <p:nvSpPr>
              <p:cNvPr id="47" name="TextBox 46"/>
              <p:cNvSpPr txBox="1"/>
              <p:nvPr/>
            </p:nvSpPr>
            <p:spPr>
              <a:xfrm>
                <a:off x="4219257" y="2370670"/>
                <a:ext cx="492443" cy="461665"/>
              </a:xfrm>
              <a:prstGeom prst="rect">
                <a:avLst/>
              </a:prstGeom>
              <a:noFill/>
            </p:spPr>
            <p:txBody>
              <a:bodyPr wrap="none" rtlCol="0">
                <a:spAutoFit/>
              </a:bodyPr>
              <a:lstStyle/>
              <a:p>
                <a:r>
                  <a:rPr lang="en-US" sz="2400" dirty="0" smtClean="0">
                    <a:ln>
                      <a:solidFill>
                        <a:srgbClr val="FF3712"/>
                      </a:solidFill>
                    </a:ln>
                    <a:solidFill>
                      <a:srgbClr val="FF0000"/>
                    </a:solidFill>
                  </a:rPr>
                  <a:t>✔</a:t>
                </a:r>
                <a:endParaRPr lang="en-US" sz="2400" dirty="0">
                  <a:ln>
                    <a:solidFill>
                      <a:srgbClr val="FF3712"/>
                    </a:solidFill>
                  </a:ln>
                  <a:solidFill>
                    <a:srgbClr val="FF0000"/>
                  </a:solidFill>
                </a:endParaRPr>
              </a:p>
            </p:txBody>
          </p:sp>
          <p:sp>
            <p:nvSpPr>
              <p:cNvPr id="48" name="TextBox 47"/>
              <p:cNvSpPr txBox="1"/>
              <p:nvPr/>
            </p:nvSpPr>
            <p:spPr>
              <a:xfrm>
                <a:off x="4766736" y="1475320"/>
                <a:ext cx="492443" cy="461665"/>
              </a:xfrm>
              <a:prstGeom prst="rect">
                <a:avLst/>
              </a:prstGeom>
              <a:noFill/>
            </p:spPr>
            <p:txBody>
              <a:bodyPr wrap="none" rtlCol="0">
                <a:spAutoFit/>
              </a:bodyPr>
              <a:lstStyle/>
              <a:p>
                <a:r>
                  <a:rPr lang="en-US" sz="2400" dirty="0" smtClean="0">
                    <a:solidFill>
                      <a:srgbClr val="FF66FF"/>
                    </a:solidFill>
                  </a:rPr>
                  <a:t>✔</a:t>
                </a:r>
                <a:endParaRPr lang="en-US" sz="2400" dirty="0">
                  <a:solidFill>
                    <a:srgbClr val="FF66FF"/>
                  </a:solidFill>
                </a:endParaRPr>
              </a:p>
            </p:txBody>
          </p:sp>
          <p:sp>
            <p:nvSpPr>
              <p:cNvPr id="49" name="Oval 48"/>
              <p:cNvSpPr/>
              <p:nvPr/>
            </p:nvSpPr>
            <p:spPr bwMode="auto">
              <a:xfrm>
                <a:off x="4794253" y="1915582"/>
                <a:ext cx="941917" cy="529167"/>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50" name="Straight Arrow Connector 49"/>
              <p:cNvCxnSpPr>
                <a:stCxn id="49" idx="7"/>
                <a:endCxn id="51" idx="0"/>
              </p:cNvCxnSpPr>
              <p:nvPr/>
            </p:nvCxnSpPr>
            <p:spPr bwMode="auto">
              <a:xfrm>
                <a:off x="5598229" y="1993077"/>
                <a:ext cx="1015857" cy="28342"/>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51" name="TextBox 50"/>
              <p:cNvSpPr txBox="1"/>
              <p:nvPr/>
            </p:nvSpPr>
            <p:spPr>
              <a:xfrm>
                <a:off x="5799663" y="2021419"/>
                <a:ext cx="1628846" cy="954107"/>
              </a:xfrm>
              <a:prstGeom prst="rect">
                <a:avLst/>
              </a:prstGeom>
              <a:noFill/>
            </p:spPr>
            <p:txBody>
              <a:bodyPr wrap="none" rtlCol="0">
                <a:spAutoFit/>
              </a:bodyPr>
              <a:lstStyle/>
              <a:p>
                <a:pPr algn="ctr"/>
                <a:r>
                  <a:rPr lang="en-US" sz="1400" dirty="0" smtClean="0"/>
                  <a:t>access through </a:t>
                </a:r>
              </a:p>
              <a:p>
                <a:pPr algn="ctr"/>
                <a:r>
                  <a:rPr lang="en-US" sz="1400" dirty="0" smtClean="0"/>
                  <a:t>Twist-3 GPDs</a:t>
                </a:r>
              </a:p>
              <a:p>
                <a:pPr algn="ctr"/>
                <a:r>
                  <a:rPr lang="en-US" sz="1400" dirty="0" smtClean="0"/>
                  <a:t>more theoretical</a:t>
                </a:r>
              </a:p>
              <a:p>
                <a:pPr algn="ctr"/>
                <a:r>
                  <a:rPr lang="en-US" sz="1400" dirty="0" smtClean="0"/>
                  <a:t>work needed</a:t>
                </a:r>
                <a:endParaRPr lang="en-US" sz="1400" dirty="0"/>
              </a:p>
            </p:txBody>
          </p:sp>
          <p:sp>
            <p:nvSpPr>
              <p:cNvPr id="52" name="TextBox 51"/>
              <p:cNvSpPr txBox="1">
                <a:spLocks noChangeArrowheads="1"/>
              </p:cNvSpPr>
              <p:nvPr/>
            </p:nvSpPr>
            <p:spPr bwMode="auto">
              <a:xfrm>
                <a:off x="1817688" y="2971271"/>
                <a:ext cx="2005402" cy="369332"/>
              </a:xfrm>
              <a:prstGeom prst="rect">
                <a:avLst/>
              </a:prstGeom>
              <a:noFill/>
              <a:ln w="9525">
                <a:noFill/>
                <a:miter lim="800000"/>
                <a:headEnd/>
                <a:tailEnd/>
              </a:ln>
            </p:spPr>
            <p:txBody>
              <a:bodyPr wrap="none">
                <a:prstTxWarp prst="textNoShape">
                  <a:avLst/>
                </a:prstTxWarp>
                <a:spAutoFit/>
              </a:bodyPr>
              <a:lstStyle/>
              <a:p>
                <a:r>
                  <a:rPr lang="en-US" b="1" u="sng" dirty="0" smtClean="0">
                    <a:solidFill>
                      <a:srgbClr val="0000FF"/>
                    </a:solidFill>
                    <a:ea typeface="Comic Sans MS" charset="0"/>
                    <a:cs typeface="Comic Sans MS" charset="0"/>
                  </a:rPr>
                  <a:t>“</a:t>
                </a:r>
                <a:r>
                  <a:rPr lang="en-US" u="sng" dirty="0" smtClean="0">
                    <a:solidFill>
                      <a:srgbClr val="0000FF"/>
                    </a:solidFill>
                    <a:ea typeface="Comic Sans MS" charset="0"/>
                    <a:cs typeface="Comic Sans MS" charset="0"/>
                  </a:rPr>
                  <a:t>X. </a:t>
                </a:r>
                <a:r>
                  <a:rPr lang="en-US" u="sng" dirty="0" err="1" smtClean="0">
                    <a:solidFill>
                      <a:srgbClr val="0000FF"/>
                    </a:solidFill>
                    <a:ea typeface="Comic Sans MS" charset="0"/>
                    <a:cs typeface="Comic Sans MS" charset="0"/>
                  </a:rPr>
                  <a:t>Ji</a:t>
                </a:r>
                <a:r>
                  <a:rPr lang="en-US" b="1" u="sng" dirty="0" smtClean="0">
                    <a:solidFill>
                      <a:srgbClr val="0000FF"/>
                    </a:solidFill>
                    <a:ea typeface="Comic Sans MS" charset="0"/>
                    <a:cs typeface="Comic Sans MS" charset="0"/>
                  </a:rPr>
                  <a:t> </a:t>
                </a:r>
                <a:r>
                  <a:rPr lang="en-US" b="1" u="sng" dirty="0">
                    <a:solidFill>
                      <a:srgbClr val="0000FF"/>
                    </a:solidFill>
                    <a:ea typeface="Comic Sans MS" charset="0"/>
                    <a:cs typeface="Comic Sans MS" charset="0"/>
                  </a:rPr>
                  <a:t>sum rule”</a:t>
                </a:r>
              </a:p>
            </p:txBody>
          </p:sp>
          <p:sp>
            <p:nvSpPr>
              <p:cNvPr id="53" name="Right Brace 52"/>
              <p:cNvSpPr/>
              <p:nvPr/>
            </p:nvSpPr>
            <p:spPr bwMode="auto">
              <a:xfrm>
                <a:off x="5228169" y="3513667"/>
                <a:ext cx="306917" cy="1090083"/>
              </a:xfrm>
              <a:prstGeom prst="rightBrac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TextBox 53"/>
              <p:cNvSpPr txBox="1"/>
              <p:nvPr/>
            </p:nvSpPr>
            <p:spPr>
              <a:xfrm>
                <a:off x="5463960" y="3492504"/>
                <a:ext cx="1533893" cy="1077218"/>
              </a:xfrm>
              <a:prstGeom prst="rect">
                <a:avLst/>
              </a:prstGeom>
              <a:noFill/>
            </p:spPr>
            <p:txBody>
              <a:bodyPr wrap="none" rtlCol="0">
                <a:spAutoFit/>
              </a:bodyPr>
              <a:lstStyle/>
              <a:p>
                <a:pPr algn="ctr"/>
                <a:r>
                  <a:rPr lang="en-US" sz="1600" dirty="0" smtClean="0"/>
                  <a:t>difficult,</a:t>
                </a:r>
              </a:p>
              <a:p>
                <a:pPr algn="ctr"/>
                <a:r>
                  <a:rPr lang="en-US" sz="1600" dirty="0" smtClean="0"/>
                  <a:t>but should be </a:t>
                </a:r>
              </a:p>
              <a:p>
                <a:pPr algn="ctr"/>
                <a:r>
                  <a:rPr lang="en-US" sz="1600" dirty="0" smtClean="0"/>
                  <a:t>possible in </a:t>
                </a:r>
              </a:p>
              <a:p>
                <a:pPr algn="ctr"/>
                <a:r>
                  <a:rPr lang="en-US" sz="1600" dirty="0" smtClean="0"/>
                  <a:t>GPD models</a:t>
                </a:r>
                <a:endParaRPr lang="en-US" sz="1600" dirty="0"/>
              </a:p>
            </p:txBody>
          </p:sp>
        </p:grpSp>
        <p:sp>
          <p:nvSpPr>
            <p:cNvPr id="55" name="TextBox 54"/>
            <p:cNvSpPr txBox="1"/>
            <p:nvPr/>
          </p:nvSpPr>
          <p:spPr>
            <a:xfrm>
              <a:off x="3496734" y="3433236"/>
              <a:ext cx="492443" cy="461665"/>
            </a:xfrm>
            <a:prstGeom prst="rect">
              <a:avLst/>
            </a:prstGeom>
            <a:noFill/>
          </p:spPr>
          <p:txBody>
            <a:bodyPr wrap="none" rtlCol="0">
              <a:spAutoFit/>
            </a:bodyPr>
            <a:lstStyle/>
            <a:p>
              <a:r>
                <a:rPr lang="en-US" sz="2400" dirty="0" smtClean="0">
                  <a:ln>
                    <a:solidFill>
                      <a:srgbClr val="0000FF"/>
                    </a:solidFill>
                  </a:ln>
                  <a:solidFill>
                    <a:srgbClr val="0000FF"/>
                  </a:solidFill>
                </a:rPr>
                <a:t>✔</a:t>
              </a:r>
              <a:endParaRPr lang="en-US" sz="2400" dirty="0">
                <a:ln>
                  <a:solidFill>
                    <a:srgbClr val="0000FF"/>
                  </a:solidFill>
                </a:ln>
                <a:solidFill>
                  <a:srgbClr val="0000FF"/>
                </a:solidFill>
              </a:endParaRPr>
            </a:p>
          </p:txBody>
        </p:sp>
      </p:grpSp>
    </p:spTree>
    <p:extLst>
      <p:ext uri="{BB962C8B-B14F-4D97-AF65-F5344CB8AC3E}">
        <p14:creationId xmlns:p14="http://schemas.microsoft.com/office/powerpoint/2010/main" val="3960110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err="1" smtClean="0"/>
              <a:t>e</a:t>
            </a:r>
            <a:r>
              <a:rPr lang="en-US" dirty="0" err="1" smtClean="0"/>
              <a:t>A</a:t>
            </a:r>
            <a:r>
              <a:rPr lang="en-US" dirty="0" smtClean="0"/>
              <a:t> Physics program</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pic>
        <p:nvPicPr>
          <p:cNvPr id="6" name="Picture 5" descr="51vLIYT9yLL._SL500_AA300_.jpg"/>
          <p:cNvPicPr>
            <a:picLocks noChangeAspect="1"/>
          </p:cNvPicPr>
          <p:nvPr/>
        </p:nvPicPr>
        <p:blipFill rotWithShape="1">
          <a:blip r:embed="rId2">
            <a:extLst>
              <a:ext uri="{28A0092B-C50C-407E-A947-70E740481C1C}">
                <a14:useLocalDpi xmlns:a14="http://schemas.microsoft.com/office/drawing/2010/main" val="0"/>
              </a:ext>
            </a:extLst>
          </a:blip>
          <a:srcRect l="14166" r="14722"/>
          <a:stretch/>
        </p:blipFill>
        <p:spPr>
          <a:xfrm>
            <a:off x="75422" y="772593"/>
            <a:ext cx="3642547" cy="5122333"/>
          </a:xfrm>
          <a:prstGeom prst="rect">
            <a:avLst/>
          </a:prstGeom>
        </p:spPr>
      </p:pic>
      <p:sp>
        <p:nvSpPr>
          <p:cNvPr id="7" name="TextBox 6"/>
          <p:cNvSpPr txBox="1"/>
          <p:nvPr/>
        </p:nvSpPr>
        <p:spPr>
          <a:xfrm rot="20820000">
            <a:off x="8378" y="3514638"/>
            <a:ext cx="3938448" cy="523220"/>
          </a:xfrm>
          <a:prstGeom prst="rect">
            <a:avLst/>
          </a:prstGeom>
          <a:solidFill>
            <a:schemeClr val="bg1">
              <a:alpha val="71000"/>
            </a:schemeClr>
          </a:solidFill>
        </p:spPr>
        <p:txBody>
          <a:bodyPr wrap="none" rtlCol="0">
            <a:spAutoFit/>
          </a:bodyPr>
          <a:lstStyle/>
          <a:p>
            <a:r>
              <a:rPr lang="en-US" sz="2800" dirty="0" smtClean="0">
                <a:solidFill>
                  <a:srgbClr val="FF0000"/>
                </a:solidFill>
              </a:rPr>
              <a:t>The Initial Conditions</a:t>
            </a:r>
            <a:endParaRPr lang="en-US" sz="2800" dirty="0">
              <a:solidFill>
                <a:srgbClr val="FF0000"/>
              </a:solidFill>
            </a:endParaRPr>
          </a:p>
        </p:txBody>
      </p:sp>
      <p:grpSp>
        <p:nvGrpSpPr>
          <p:cNvPr id="32" name="Group 31"/>
          <p:cNvGrpSpPr/>
          <p:nvPr/>
        </p:nvGrpSpPr>
        <p:grpSpPr>
          <a:xfrm>
            <a:off x="3683913" y="728130"/>
            <a:ext cx="5674401" cy="2309295"/>
            <a:chOff x="3683913" y="971539"/>
            <a:chExt cx="5674401" cy="2309295"/>
          </a:xfrm>
        </p:grpSpPr>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4" y="971539"/>
              <a:ext cx="5651500" cy="158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3" name="TextBox 12"/>
            <p:cNvSpPr txBox="1"/>
            <p:nvPr/>
          </p:nvSpPr>
          <p:spPr>
            <a:xfrm>
              <a:off x="8605736" y="2201336"/>
              <a:ext cx="559430" cy="307777"/>
            </a:xfrm>
            <a:prstGeom prst="rect">
              <a:avLst/>
            </a:prstGeom>
            <a:noFill/>
          </p:spPr>
          <p:txBody>
            <a:bodyPr wrap="none" rtlCol="0">
              <a:spAutoFit/>
            </a:bodyPr>
            <a:lstStyle/>
            <a:p>
              <a:r>
                <a:rPr lang="en-US" sz="1400" dirty="0" smtClean="0">
                  <a:solidFill>
                    <a:srgbClr val="008040"/>
                  </a:solidFill>
                </a:rPr>
                <a:t>time</a:t>
              </a:r>
              <a:endParaRPr lang="en-US" sz="1400" dirty="0">
                <a:solidFill>
                  <a:srgbClr val="008040"/>
                </a:solidFill>
              </a:endParaRPr>
            </a:p>
          </p:txBody>
        </p:sp>
        <p:grpSp>
          <p:nvGrpSpPr>
            <p:cNvPr id="14" name="Group 20"/>
            <p:cNvGrpSpPr>
              <a:grpSpLocks/>
            </p:cNvGrpSpPr>
            <p:nvPr/>
          </p:nvGrpSpPr>
          <p:grpSpPr bwMode="auto">
            <a:xfrm>
              <a:off x="3683913" y="2381153"/>
              <a:ext cx="5099937" cy="899681"/>
              <a:chOff x="-50" y="-29"/>
              <a:chExt cx="4666" cy="1227"/>
            </a:xfrm>
          </p:grpSpPr>
          <p:grpSp>
            <p:nvGrpSpPr>
              <p:cNvPr id="15" name="Group 18"/>
              <p:cNvGrpSpPr>
                <a:grpSpLocks/>
              </p:cNvGrpSpPr>
              <p:nvPr/>
            </p:nvGrpSpPr>
            <p:grpSpPr bwMode="auto">
              <a:xfrm>
                <a:off x="-50" y="-29"/>
                <a:ext cx="4666" cy="1227"/>
                <a:chOff x="-50" y="-29"/>
                <a:chExt cx="4666" cy="1227"/>
              </a:xfrm>
            </p:grpSpPr>
            <p:sp>
              <p:nvSpPr>
                <p:cNvPr id="17" name="Line 5"/>
                <p:cNvSpPr>
                  <a:spLocks noChangeShapeType="1"/>
                </p:cNvSpPr>
                <p:nvPr/>
              </p:nvSpPr>
              <p:spPr bwMode="auto">
                <a:xfrm>
                  <a:off x="1345" y="0"/>
                  <a:ext cx="0" cy="304"/>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6"/>
                <p:cNvSpPr>
                  <a:spLocks/>
                </p:cNvSpPr>
                <p:nvPr/>
              </p:nvSpPr>
              <p:spPr bwMode="auto">
                <a:xfrm>
                  <a:off x="-50" y="579"/>
                  <a:ext cx="1218"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CGC</a:t>
                  </a:r>
                </a:p>
                <a:p>
                  <a:pPr marL="39688" algn="ctr"/>
                  <a:r>
                    <a:rPr lang="en-US" sz="1200" dirty="0">
                      <a:solidFill>
                        <a:schemeClr val="tx1"/>
                      </a:solidFill>
                      <a:latin typeface="Arial" charset="0"/>
                      <a:ea typeface="ＭＳ Ｐゴシック" charset="0"/>
                      <a:cs typeface="Arial" charset="0"/>
                      <a:sym typeface="Arial" charset="0"/>
                    </a:rPr>
                    <a:t>JIMWLK/BK</a:t>
                  </a:r>
                </a:p>
              </p:txBody>
            </p:sp>
            <p:sp>
              <p:nvSpPr>
                <p:cNvPr id="19" name="Line 7"/>
                <p:cNvSpPr>
                  <a:spLocks noChangeShapeType="1"/>
                </p:cNvSpPr>
                <p:nvPr/>
              </p:nvSpPr>
              <p:spPr bwMode="auto">
                <a:xfrm>
                  <a:off x="536" y="-29"/>
                  <a:ext cx="11" cy="608"/>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Rectangle 9"/>
                <p:cNvSpPr>
                  <a:spLocks/>
                </p:cNvSpPr>
                <p:nvPr/>
              </p:nvSpPr>
              <p:spPr bwMode="auto">
                <a:xfrm>
                  <a:off x="2755" y="785"/>
                  <a:ext cx="9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Hydro (</a:t>
                  </a:r>
                  <a:r>
                    <a:rPr lang="en-US" sz="1200" dirty="0" err="1">
                      <a:solidFill>
                        <a:schemeClr val="tx1"/>
                      </a:solidFill>
                      <a:latin typeface="Arial" charset="0"/>
                      <a:ea typeface="ＭＳ Ｐゴシック" charset="0"/>
                      <a:cs typeface="Arial" charset="0"/>
                      <a:sym typeface="Arial" charset="0"/>
                    </a:rPr>
                    <a:t>EoS</a:t>
                  </a:r>
                  <a:r>
                    <a:rPr lang="en-US" sz="1200" dirty="0">
                      <a:solidFill>
                        <a:schemeClr val="tx1"/>
                      </a:solidFill>
                      <a:latin typeface="Arial" charset="0"/>
                      <a:ea typeface="ＭＳ Ｐゴシック" charset="0"/>
                      <a:cs typeface="Arial" charset="0"/>
                      <a:sym typeface="Arial" charset="0"/>
                    </a:rPr>
                    <a:t>)</a:t>
                  </a:r>
                </a:p>
              </p:txBody>
            </p:sp>
            <p:sp>
              <p:nvSpPr>
                <p:cNvPr id="22" name="Rectangle 10"/>
                <p:cNvSpPr>
                  <a:spLocks/>
                </p:cNvSpPr>
                <p:nvPr/>
              </p:nvSpPr>
              <p:spPr bwMode="auto">
                <a:xfrm>
                  <a:off x="894" y="241"/>
                  <a:ext cx="1127" cy="582"/>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Hard Processes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a:t>
                  </a:r>
                  <a:r>
                    <a:rPr lang="en-US" sz="1200" dirty="0" err="1">
                      <a:solidFill>
                        <a:schemeClr val="tx1"/>
                      </a:solidFill>
                      <a:latin typeface="Arial" charset="0"/>
                      <a:ea typeface="ＭＳ Ｐゴシック" charset="0"/>
                      <a:cs typeface="Arial" charset="0"/>
                      <a:sym typeface="Arial" charset="0"/>
                    </a:rPr>
                    <a:t>pQCD</a:t>
                  </a:r>
                  <a:r>
                    <a:rPr lang="en-US" sz="1200" dirty="0">
                      <a:solidFill>
                        <a:schemeClr val="tx1"/>
                      </a:solidFill>
                      <a:latin typeface="Arial" charset="0"/>
                      <a:ea typeface="ＭＳ Ｐゴシック" charset="0"/>
                      <a:cs typeface="Arial" charset="0"/>
                      <a:sym typeface="Arial" charset="0"/>
                    </a:rPr>
                    <a:t>)</a:t>
                  </a:r>
                </a:p>
              </p:txBody>
            </p:sp>
            <p:sp>
              <p:nvSpPr>
                <p:cNvPr id="23" name="Line 11"/>
                <p:cNvSpPr>
                  <a:spLocks noChangeShapeType="1"/>
                </p:cNvSpPr>
                <p:nvPr/>
              </p:nvSpPr>
              <p:spPr bwMode="auto">
                <a:xfrm>
                  <a:off x="3746" y="-24"/>
                  <a:ext cx="0" cy="305"/>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Rectangle 12"/>
                <p:cNvSpPr>
                  <a:spLocks/>
                </p:cNvSpPr>
                <p:nvPr/>
              </p:nvSpPr>
              <p:spPr bwMode="auto">
                <a:xfrm>
                  <a:off x="3457" y="295"/>
                  <a:ext cx="60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FF/coal.</a:t>
                  </a:r>
                </a:p>
              </p:txBody>
            </p:sp>
            <p:sp>
              <p:nvSpPr>
                <p:cNvPr id="25" name="Line 13"/>
                <p:cNvSpPr>
                  <a:spLocks noChangeShapeType="1"/>
                </p:cNvSpPr>
                <p:nvPr/>
              </p:nvSpPr>
              <p:spPr bwMode="auto">
                <a:xfrm>
                  <a:off x="4230" y="5"/>
                  <a:ext cx="9" cy="616"/>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Rectangle 14"/>
                <p:cNvSpPr>
                  <a:spLocks/>
                </p:cNvSpPr>
                <p:nvPr/>
              </p:nvSpPr>
              <p:spPr bwMode="auto">
                <a:xfrm>
                  <a:off x="3840" y="578"/>
                  <a:ext cx="776"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Hadron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Transport </a:t>
                  </a:r>
                  <a:endParaRPr lang="en-US" sz="1200" dirty="0">
                    <a:solidFill>
                      <a:schemeClr val="tx1"/>
                    </a:solidFill>
                    <a:latin typeface="Arial" charset="0"/>
                    <a:ea typeface="ＭＳ Ｐゴシック" charset="0"/>
                    <a:cs typeface="Arial" charset="0"/>
                    <a:sym typeface="Arial" charset="0"/>
                  </a:endParaRPr>
                </a:p>
              </p:txBody>
            </p:sp>
            <p:grpSp>
              <p:nvGrpSpPr>
                <p:cNvPr id="27" name="Group 17"/>
                <p:cNvGrpSpPr>
                  <a:grpSpLocks/>
                </p:cNvGrpSpPr>
                <p:nvPr/>
              </p:nvGrpSpPr>
              <p:grpSpPr bwMode="auto">
                <a:xfrm>
                  <a:off x="1009" y="689"/>
                  <a:ext cx="1840" cy="344"/>
                  <a:chOff x="-571" y="-155"/>
                  <a:chExt cx="1840" cy="343"/>
                </a:xfrm>
              </p:grpSpPr>
              <p:sp>
                <p:nvSpPr>
                  <p:cNvPr id="28" name="Line 15"/>
                  <p:cNvSpPr>
                    <a:spLocks noChangeShapeType="1"/>
                  </p:cNvSpPr>
                  <p:nvPr/>
                </p:nvSpPr>
                <p:spPr bwMode="auto">
                  <a:xfrm flipH="1">
                    <a:off x="-571" y="108"/>
                    <a:ext cx="1671" cy="1"/>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Rectangle 16"/>
                  <p:cNvSpPr>
                    <a:spLocks/>
                  </p:cNvSpPr>
                  <p:nvPr/>
                </p:nvSpPr>
                <p:spPr bwMode="auto">
                  <a:xfrm>
                    <a:off x="1054" y="-155"/>
                    <a:ext cx="21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2400" dirty="0">
                        <a:solidFill>
                          <a:schemeClr val="tx1"/>
                        </a:solidFill>
                        <a:latin typeface="Arial" charset="0"/>
                        <a:ea typeface="ＭＳ Ｐゴシック" charset="0"/>
                        <a:cs typeface="Arial" charset="0"/>
                        <a:sym typeface="Arial" charset="0"/>
                      </a:rPr>
                      <a:t>I</a:t>
                    </a:r>
                  </a:p>
                </p:txBody>
              </p:sp>
            </p:grpSp>
          </p:grpSp>
          <p:sp>
            <p:nvSpPr>
              <p:cNvPr id="16" name="Line 19"/>
              <p:cNvSpPr>
                <a:spLocks noChangeShapeType="1"/>
              </p:cNvSpPr>
              <p:nvPr/>
            </p:nvSpPr>
            <p:spPr bwMode="auto">
              <a:xfrm>
                <a:off x="3185" y="-5"/>
                <a:ext cx="0" cy="757"/>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30" name="TextBox 29"/>
          <p:cNvSpPr txBox="1"/>
          <p:nvPr/>
        </p:nvSpPr>
        <p:spPr>
          <a:xfrm>
            <a:off x="3989917" y="3577167"/>
            <a:ext cx="184666" cy="369332"/>
          </a:xfrm>
          <a:prstGeom prst="rect">
            <a:avLst/>
          </a:prstGeom>
          <a:noFill/>
        </p:spPr>
        <p:txBody>
          <a:bodyPr wrap="none" rtlCol="0">
            <a:spAutoFit/>
          </a:bodyPr>
          <a:lstStyle/>
          <a:p>
            <a:endParaRPr lang="en-US" dirty="0"/>
          </a:p>
        </p:txBody>
      </p:sp>
      <p:sp>
        <p:nvSpPr>
          <p:cNvPr id="31" name="TextBox 30"/>
          <p:cNvSpPr txBox="1"/>
          <p:nvPr/>
        </p:nvSpPr>
        <p:spPr>
          <a:xfrm>
            <a:off x="4368354" y="3143258"/>
            <a:ext cx="4165323" cy="1077218"/>
          </a:xfrm>
          <a:prstGeom prst="rect">
            <a:avLst/>
          </a:prstGeom>
          <a:noFill/>
        </p:spPr>
        <p:txBody>
          <a:bodyPr wrap="none" rtlCol="0">
            <a:spAutoFit/>
          </a:bodyPr>
          <a:lstStyle/>
          <a:p>
            <a:pPr algn="ctr"/>
            <a:r>
              <a:rPr lang="en-US" sz="1600" dirty="0">
                <a:ea typeface="ＭＳ Ｐゴシック" charset="0"/>
                <a:cs typeface="Gill Sans" charset="0"/>
              </a:rPr>
              <a:t>Our understanding of some </a:t>
            </a:r>
            <a:r>
              <a:rPr lang="en-US" sz="1600" dirty="0">
                <a:solidFill>
                  <a:srgbClr val="FF00FF"/>
                </a:solidFill>
                <a:ea typeface="ＭＳ Ｐゴシック" charset="0"/>
                <a:cs typeface="Gill Sans" charset="0"/>
              </a:rPr>
              <a:t>fundamental </a:t>
            </a:r>
            <a:endParaRPr lang="en-US" sz="1600" dirty="0" smtClean="0">
              <a:solidFill>
                <a:srgbClr val="FF00FF"/>
              </a:solidFill>
              <a:ea typeface="ＭＳ Ｐゴシック" charset="0"/>
              <a:cs typeface="Gill Sans" charset="0"/>
            </a:endParaRPr>
          </a:p>
          <a:p>
            <a:pPr algn="ctr"/>
            <a:r>
              <a:rPr lang="en-US" sz="1600" dirty="0" smtClean="0">
                <a:ea typeface="ＭＳ Ｐゴシック" charset="0"/>
                <a:cs typeface="Gill Sans" charset="0"/>
              </a:rPr>
              <a:t>properties </a:t>
            </a:r>
            <a:r>
              <a:rPr lang="en-US" sz="1600" dirty="0">
                <a:ea typeface="ＭＳ Ｐゴシック" charset="0"/>
                <a:cs typeface="Gill Sans" charset="0"/>
              </a:rPr>
              <a:t>of the </a:t>
            </a:r>
            <a:r>
              <a:rPr lang="en-US" sz="1600" dirty="0" err="1">
                <a:ea typeface="ＭＳ Ｐゴシック" charset="0"/>
                <a:cs typeface="Gill Sans" charset="0"/>
              </a:rPr>
              <a:t>Glasma</a:t>
            </a:r>
            <a:r>
              <a:rPr lang="en-US" sz="1600" dirty="0">
                <a:ea typeface="ＭＳ Ｐゴシック" charset="0"/>
                <a:cs typeface="Gill Sans" charset="0"/>
              </a:rPr>
              <a:t>, </a:t>
            </a:r>
            <a:r>
              <a:rPr lang="en-US" sz="1600" dirty="0" err="1">
                <a:ea typeface="ＭＳ Ｐゴシック" charset="0"/>
                <a:cs typeface="Gill Sans" charset="0"/>
              </a:rPr>
              <a:t>sQGP</a:t>
            </a:r>
            <a:r>
              <a:rPr lang="en-US" sz="1600" dirty="0">
                <a:ea typeface="ＭＳ Ｐゴシック" charset="0"/>
                <a:cs typeface="Gill Sans" charset="0"/>
              </a:rPr>
              <a:t> and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Hadron </a:t>
            </a:r>
            <a:r>
              <a:rPr lang="en-US" sz="1600" dirty="0">
                <a:ea typeface="ＭＳ Ｐゴシック" charset="0"/>
                <a:cs typeface="Gill Sans" charset="0"/>
              </a:rPr>
              <a:t>Gas depend </a:t>
            </a:r>
            <a:r>
              <a:rPr lang="en-US" sz="1600" dirty="0" smtClean="0">
                <a:solidFill>
                  <a:srgbClr val="FF00FF"/>
                </a:solidFill>
                <a:ea typeface="ＭＳ Ｐゴシック" charset="0"/>
                <a:cs typeface="Gill Sans" charset="0"/>
              </a:rPr>
              <a:t>strongly</a:t>
            </a:r>
            <a:r>
              <a:rPr lang="en-US" sz="1600" dirty="0" smtClean="0">
                <a:ea typeface="ＭＳ Ｐゴシック" charset="0"/>
                <a:cs typeface="Gill Sans" charset="0"/>
              </a:rPr>
              <a:t> </a:t>
            </a:r>
            <a:r>
              <a:rPr lang="en-US" sz="1600" dirty="0">
                <a:ea typeface="ＭＳ Ｐゴシック" charset="0"/>
                <a:cs typeface="Gill Sans" charset="0"/>
              </a:rPr>
              <a:t>on our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knowledge </a:t>
            </a:r>
            <a:r>
              <a:rPr lang="en-US" sz="1600" dirty="0">
                <a:ea typeface="ＭＳ Ｐゴシック" charset="0"/>
                <a:cs typeface="Gill Sans" charset="0"/>
              </a:rPr>
              <a:t>of the initial state</a:t>
            </a:r>
            <a:r>
              <a:rPr lang="en-US" sz="1600" dirty="0" smtClean="0">
                <a:ea typeface="ＭＳ Ｐゴシック" charset="0"/>
                <a:cs typeface="Gill Sans" charset="0"/>
              </a:rPr>
              <a:t>!</a:t>
            </a:r>
            <a:endParaRPr lang="en-US" sz="1600" dirty="0">
              <a:ea typeface="ＭＳ Ｐゴシック" charset="0"/>
              <a:cs typeface="Gill Sans" charset="0"/>
            </a:endParaRPr>
          </a:p>
        </p:txBody>
      </p:sp>
      <p:sp>
        <p:nvSpPr>
          <p:cNvPr id="34" name="AutoShape 49"/>
          <p:cNvSpPr>
            <a:spLocks noChangeArrowheads="1"/>
          </p:cNvSpPr>
          <p:nvPr/>
        </p:nvSpPr>
        <p:spPr bwMode="auto">
          <a:xfrm>
            <a:off x="3926415" y="4308139"/>
            <a:ext cx="779271" cy="41203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37" name="TextBox 36"/>
          <p:cNvSpPr txBox="1"/>
          <p:nvPr/>
        </p:nvSpPr>
        <p:spPr>
          <a:xfrm>
            <a:off x="5196417" y="4783667"/>
            <a:ext cx="184666" cy="369332"/>
          </a:xfrm>
          <a:prstGeom prst="rect">
            <a:avLst/>
          </a:prstGeom>
          <a:noFill/>
        </p:spPr>
        <p:txBody>
          <a:bodyPr wrap="none" rtlCol="0">
            <a:spAutoFit/>
          </a:bodyPr>
          <a:lstStyle/>
          <a:p>
            <a:endParaRPr lang="en-US" dirty="0"/>
          </a:p>
        </p:txBody>
      </p:sp>
      <p:sp>
        <p:nvSpPr>
          <p:cNvPr id="38" name="TextBox 37"/>
          <p:cNvSpPr txBox="1"/>
          <p:nvPr/>
        </p:nvSpPr>
        <p:spPr>
          <a:xfrm>
            <a:off x="4652768" y="4402674"/>
            <a:ext cx="4106333" cy="369332"/>
          </a:xfrm>
          <a:prstGeom prst="rect">
            <a:avLst/>
          </a:prstGeom>
          <a:noFill/>
        </p:spPr>
        <p:txBody>
          <a:bodyPr wrap="square" rtlCol="0">
            <a:spAutoFit/>
          </a:bodyPr>
          <a:lstStyle/>
          <a:p>
            <a:r>
              <a:rPr lang="en-US" dirty="0">
                <a:solidFill>
                  <a:srgbClr val="0000FF"/>
                </a:solidFill>
                <a:ea typeface="ＭＳ Ｐゴシック" charset="0"/>
                <a:cs typeface="Gill Sans" charset="0"/>
              </a:rPr>
              <a:t>3 conundrums of the </a:t>
            </a:r>
            <a:r>
              <a:rPr lang="en-US" dirty="0" smtClean="0">
                <a:solidFill>
                  <a:srgbClr val="0000FF"/>
                </a:solidFill>
                <a:ea typeface="ＭＳ Ｐゴシック" charset="0"/>
                <a:cs typeface="Gill Sans" charset="0"/>
              </a:rPr>
              <a:t>initial </a:t>
            </a:r>
            <a:r>
              <a:rPr lang="en-US" dirty="0">
                <a:solidFill>
                  <a:srgbClr val="0000FF"/>
                </a:solidFill>
                <a:ea typeface="ＭＳ Ｐゴシック" charset="0"/>
                <a:cs typeface="Gill Sans" charset="0"/>
              </a:rPr>
              <a:t>state</a:t>
            </a:r>
            <a:r>
              <a:rPr lang="en-US" dirty="0" smtClean="0">
                <a:solidFill>
                  <a:srgbClr val="0000FF"/>
                </a:solidFill>
                <a:ea typeface="ＭＳ Ｐゴシック" charset="0"/>
                <a:cs typeface="Gill Sans" charset="0"/>
              </a:rPr>
              <a:t>:</a:t>
            </a:r>
            <a:endParaRPr lang="en-US" dirty="0">
              <a:solidFill>
                <a:srgbClr val="0000FF"/>
              </a:solidFill>
              <a:ea typeface="ＭＳ Ｐゴシック" charset="0"/>
              <a:cs typeface="Gill Sans" charset="0"/>
            </a:endParaRPr>
          </a:p>
        </p:txBody>
      </p:sp>
      <p:sp>
        <p:nvSpPr>
          <p:cNvPr id="39" name="TextBox 38"/>
          <p:cNvSpPr txBox="1"/>
          <p:nvPr/>
        </p:nvSpPr>
        <p:spPr>
          <a:xfrm>
            <a:off x="4049520" y="4751320"/>
            <a:ext cx="4903907" cy="1569660"/>
          </a:xfrm>
          <a:prstGeom prst="rect">
            <a:avLst/>
          </a:prstGeom>
          <a:noFill/>
        </p:spPr>
        <p:txBody>
          <a:bodyPr wrap="none" rtlCol="0">
            <a:spAutoFit/>
          </a:bodyPr>
          <a:lstStyle/>
          <a:p>
            <a:pPr marL="342900" indent="-342900">
              <a:buAutoNum type="arabicPeriod"/>
            </a:pPr>
            <a:r>
              <a:rPr lang="en-US" sz="1600" dirty="0" smtClean="0">
                <a:ea typeface="ＭＳ Ｐゴシック" charset="0"/>
                <a:cs typeface="Gill Sans" charset="0"/>
              </a:rPr>
              <a:t>What </a:t>
            </a:r>
            <a:r>
              <a:rPr lang="en-US" sz="1600" dirty="0">
                <a:ea typeface="ＭＳ Ｐゴシック" charset="0"/>
                <a:cs typeface="Gill Sans" charset="0"/>
              </a:rPr>
              <a:t>is the spatial transverse </a:t>
            </a:r>
            <a:r>
              <a:rPr lang="en-US" sz="1600" dirty="0" smtClean="0">
                <a:ea typeface="ＭＳ Ｐゴシック" charset="0"/>
                <a:cs typeface="Gill Sans" charset="0"/>
              </a:rPr>
              <a:t>distributions </a:t>
            </a:r>
            <a:r>
              <a:rPr lang="en-US" sz="1600" dirty="0">
                <a:ea typeface="ＭＳ Ｐゴシック" charset="0"/>
                <a:cs typeface="Gill Sans" charset="0"/>
              </a:rPr>
              <a:t/>
            </a:r>
            <a:br>
              <a:rPr lang="en-US" sz="1600" dirty="0">
                <a:ea typeface="ＭＳ Ｐゴシック" charset="0"/>
                <a:cs typeface="Gill Sans" charset="0"/>
              </a:rPr>
            </a:br>
            <a:r>
              <a:rPr lang="en-US" sz="1600" dirty="0">
                <a:ea typeface="ＭＳ Ｐゴシック" charset="0"/>
                <a:cs typeface="Gill Sans" charset="0"/>
              </a:rPr>
              <a:t>of nucleons and gluons?</a:t>
            </a:r>
          </a:p>
          <a:p>
            <a:r>
              <a:rPr lang="en-US" sz="1600" dirty="0">
                <a:ea typeface="ＭＳ Ｐゴシック" charset="0"/>
                <a:cs typeface="Gill Sans" charset="0"/>
              </a:rPr>
              <a:t>2. How much does the spatial distribution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fluctuate</a:t>
            </a:r>
            <a:r>
              <a:rPr lang="en-US" sz="1600" dirty="0">
                <a:ea typeface="ＭＳ Ｐゴシック" charset="0"/>
                <a:cs typeface="Gill Sans" charset="0"/>
              </a:rPr>
              <a:t>? Lumpiness, hot-spots etc.</a:t>
            </a:r>
          </a:p>
          <a:p>
            <a:r>
              <a:rPr lang="en-US" sz="1600" dirty="0">
                <a:ea typeface="ＭＳ Ｐゴシック" charset="0"/>
                <a:cs typeface="Gill Sans" charset="0"/>
              </a:rPr>
              <a:t>3. How saturated is the initial state of the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nucleus?</a:t>
            </a:r>
            <a:endParaRPr lang="en-US" sz="1600" dirty="0">
              <a:ea typeface="ＭＳ Ｐゴシック" charset="0"/>
              <a:cs typeface="Gill Sans" charset="0"/>
            </a:endParaRPr>
          </a:p>
        </p:txBody>
      </p:sp>
    </p:spTree>
    <p:extLst>
      <p:ext uri="{BB962C8B-B14F-4D97-AF65-F5344CB8AC3E}">
        <p14:creationId xmlns:p14="http://schemas.microsoft.com/office/powerpoint/2010/main" val="1892946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strVal val="#ppt_w*0.70"/>
                                          </p:val>
                                        </p:tav>
                                        <p:tav tm="100000">
                                          <p:val>
                                            <p:strVal val="#ppt_w"/>
                                          </p:val>
                                        </p:tav>
                                      </p:tavLst>
                                    </p:anim>
                                    <p:anim calcmode="lin" valueType="num">
                                      <p:cBhvr>
                                        <p:cTn id="13" dur="1000" fill="hold"/>
                                        <p:tgtEl>
                                          <p:spTgt spid="32"/>
                                        </p:tgtEl>
                                        <p:attrNameLst>
                                          <p:attrName>ppt_h</p:attrName>
                                        </p:attrNameLst>
                                      </p:cBhvr>
                                      <p:tavLst>
                                        <p:tav tm="0">
                                          <p:val>
                                            <p:strVal val="#ppt_h"/>
                                          </p:val>
                                        </p:tav>
                                        <p:tav tm="100000">
                                          <p:val>
                                            <p:strVal val="#ppt_h"/>
                                          </p:val>
                                        </p:tav>
                                      </p:tavLst>
                                    </p:anim>
                                    <p:animEffect transition="in" filter="fade">
                                      <p:cBhvr>
                                        <p:cTn id="14" dur="1000"/>
                                        <p:tgtEl>
                                          <p:spTgt spid="3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1000" fill="hold"/>
                                        <p:tgtEl>
                                          <p:spTgt spid="38"/>
                                        </p:tgtEl>
                                        <p:attrNameLst>
                                          <p:attrName>ppt_w</p:attrName>
                                        </p:attrNameLst>
                                      </p:cBhvr>
                                      <p:tavLst>
                                        <p:tav tm="0">
                                          <p:val>
                                            <p:strVal val="#ppt_w*0.70"/>
                                          </p:val>
                                        </p:tav>
                                        <p:tav tm="100000">
                                          <p:val>
                                            <p:strVal val="#ppt_w"/>
                                          </p:val>
                                        </p:tav>
                                      </p:tavLst>
                                    </p:anim>
                                    <p:anim calcmode="lin" valueType="num">
                                      <p:cBhvr>
                                        <p:cTn id="30" dur="1000" fill="hold"/>
                                        <p:tgtEl>
                                          <p:spTgt spid="38"/>
                                        </p:tgtEl>
                                        <p:attrNameLst>
                                          <p:attrName>ppt_h</p:attrName>
                                        </p:attrNameLst>
                                      </p:cBhvr>
                                      <p:tavLst>
                                        <p:tav tm="0">
                                          <p:val>
                                            <p:strVal val="#ppt_h"/>
                                          </p:val>
                                        </p:tav>
                                        <p:tav tm="100000">
                                          <p:val>
                                            <p:strVal val="#ppt_h"/>
                                          </p:val>
                                        </p:tav>
                                      </p:tavLst>
                                    </p:anim>
                                    <p:animEffect transition="in" filter="fade">
                                      <p:cBhvr>
                                        <p:cTn id="31" dur="1000"/>
                                        <p:tgtEl>
                                          <p:spTgt spid="3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1000" fill="hold"/>
                                        <p:tgtEl>
                                          <p:spTgt spid="39"/>
                                        </p:tgtEl>
                                        <p:attrNameLst>
                                          <p:attrName>ppt_w</p:attrName>
                                        </p:attrNameLst>
                                      </p:cBhvr>
                                      <p:tavLst>
                                        <p:tav tm="0">
                                          <p:val>
                                            <p:strVal val="#ppt_w*0.70"/>
                                          </p:val>
                                        </p:tav>
                                        <p:tav tm="100000">
                                          <p:val>
                                            <p:strVal val="#ppt_w"/>
                                          </p:val>
                                        </p:tav>
                                      </p:tavLst>
                                    </p:anim>
                                    <p:anim calcmode="lin" valueType="num">
                                      <p:cBhvr>
                                        <p:cTn id="35" dur="1000" fill="hold"/>
                                        <p:tgtEl>
                                          <p:spTgt spid="39"/>
                                        </p:tgtEl>
                                        <p:attrNameLst>
                                          <p:attrName>ppt_h</p:attrName>
                                        </p:attrNameLst>
                                      </p:cBhvr>
                                      <p:tavLst>
                                        <p:tav tm="0">
                                          <p:val>
                                            <p:strVal val="#ppt_h"/>
                                          </p:val>
                                        </p:tav>
                                        <p:tav tm="100000">
                                          <p:val>
                                            <p:strVal val="#ppt_h"/>
                                          </p:val>
                                        </p:tav>
                                      </p:tavLst>
                                    </p:anim>
                                    <p:animEffect transition="in" filter="fade">
                                      <p:cBhvr>
                                        <p:cTn id="3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4" grpId="0" animBg="1"/>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a:t>
            </a:r>
            <a:r>
              <a:rPr lang="en-US" cap="none" dirty="0" err="1" smtClean="0"/>
              <a:t>s</a:t>
            </a:r>
            <a:r>
              <a:rPr lang="en-US" dirty="0" err="1" smtClean="0"/>
              <a:t>QGP</a:t>
            </a:r>
            <a:r>
              <a:rPr lang="en-US" dirty="0" smtClean="0"/>
              <a:t> a perfect fluid?</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34</a:t>
            </a:fld>
            <a:endParaRPr lang="en-US"/>
          </a:p>
        </p:txBody>
      </p:sp>
      <p:grpSp>
        <p:nvGrpSpPr>
          <p:cNvPr id="10" name="Group 9"/>
          <p:cNvGrpSpPr/>
          <p:nvPr/>
        </p:nvGrpSpPr>
        <p:grpSpPr>
          <a:xfrm>
            <a:off x="549524" y="712796"/>
            <a:ext cx="3583939" cy="6069523"/>
            <a:chOff x="549524" y="712796"/>
            <a:chExt cx="3583939" cy="6069523"/>
          </a:xfrm>
        </p:grpSpPr>
        <p:pic>
          <p:nvPicPr>
            <p:cNvPr id="8" name="Picture 7" descr="1202_3.eps"/>
            <p:cNvPicPr>
              <a:picLocks noChangeAspect="1"/>
            </p:cNvPicPr>
            <p:nvPr/>
          </p:nvPicPr>
          <p:blipFill rotWithShape="1">
            <a:blip r:embed="rId2">
              <a:extLst>
                <a:ext uri="{28A0092B-C50C-407E-A947-70E740481C1C}">
                  <a14:useLocalDpi xmlns:a14="http://schemas.microsoft.com/office/drawing/2010/main" val="0"/>
                </a:ext>
              </a:extLst>
            </a:blip>
            <a:srcRect l="15442" r="11368"/>
            <a:stretch/>
          </p:blipFill>
          <p:spPr>
            <a:xfrm rot="5400000">
              <a:off x="1345983" y="2085921"/>
              <a:ext cx="1991017" cy="3520440"/>
            </a:xfrm>
            <a:prstGeom prst="rect">
              <a:avLst/>
            </a:prstGeom>
          </p:spPr>
        </p:pic>
        <p:pic>
          <p:nvPicPr>
            <p:cNvPr id="9" name="Picture 8" descr="1202_4.eps"/>
            <p:cNvPicPr>
              <a:picLocks noChangeAspect="1"/>
            </p:cNvPicPr>
            <p:nvPr/>
          </p:nvPicPr>
          <p:blipFill rotWithShape="1">
            <a:blip r:embed="rId3">
              <a:extLst>
                <a:ext uri="{28A0092B-C50C-407E-A947-70E740481C1C}">
                  <a14:useLocalDpi xmlns:a14="http://schemas.microsoft.com/office/drawing/2010/main" val="0"/>
                </a:ext>
              </a:extLst>
            </a:blip>
            <a:srcRect l="18166" r="9667"/>
            <a:stretch/>
          </p:blipFill>
          <p:spPr>
            <a:xfrm rot="5400000">
              <a:off x="1391649" y="4040505"/>
              <a:ext cx="1963188" cy="3520440"/>
            </a:xfrm>
            <a:prstGeom prst="rect">
              <a:avLst/>
            </a:prstGeom>
          </p:spPr>
        </p:pic>
        <p:pic>
          <p:nvPicPr>
            <p:cNvPr id="7" name="Picture 6" descr="1202_2.eps"/>
            <p:cNvPicPr>
              <a:picLocks noChangeAspect="1"/>
            </p:cNvPicPr>
            <p:nvPr/>
          </p:nvPicPr>
          <p:blipFill rotWithShape="1">
            <a:blip r:embed="rId4">
              <a:extLst>
                <a:ext uri="{28A0092B-C50C-407E-A947-70E740481C1C}">
                  <a14:useLocalDpi xmlns:a14="http://schemas.microsoft.com/office/drawing/2010/main" val="0"/>
                </a:ext>
              </a:extLst>
            </a:blip>
            <a:srcRect l="13741" r="10347"/>
            <a:stretch/>
          </p:blipFill>
          <p:spPr>
            <a:xfrm rot="5400000">
              <a:off x="1277212" y="-14892"/>
              <a:ext cx="2065064" cy="3520440"/>
            </a:xfrm>
            <a:prstGeom prst="rect">
              <a:avLst/>
            </a:prstGeom>
          </p:spPr>
        </p:pic>
      </p:grpSp>
      <p:sp>
        <p:nvSpPr>
          <p:cNvPr id="11" name="TextBox 10"/>
          <p:cNvSpPr txBox="1"/>
          <p:nvPr/>
        </p:nvSpPr>
        <p:spPr>
          <a:xfrm>
            <a:off x="190497" y="624416"/>
            <a:ext cx="1560193" cy="369332"/>
          </a:xfrm>
          <a:prstGeom prst="rect">
            <a:avLst/>
          </a:prstGeom>
          <a:noFill/>
        </p:spPr>
        <p:txBody>
          <a:bodyPr wrap="none" rtlCol="0">
            <a:spAutoFit/>
          </a:bodyPr>
          <a:lstStyle/>
          <a:p>
            <a:r>
              <a:rPr lang="en-US" dirty="0" smtClean="0"/>
              <a:t>IP-GLASMA</a:t>
            </a:r>
            <a:endParaRPr lang="en-US" dirty="0"/>
          </a:p>
        </p:txBody>
      </p:sp>
      <p:sp>
        <p:nvSpPr>
          <p:cNvPr id="12" name="TextBox 11"/>
          <p:cNvSpPr txBox="1"/>
          <p:nvPr/>
        </p:nvSpPr>
        <p:spPr>
          <a:xfrm>
            <a:off x="179917" y="2724150"/>
            <a:ext cx="1223863" cy="369332"/>
          </a:xfrm>
          <a:prstGeom prst="rect">
            <a:avLst/>
          </a:prstGeom>
          <a:noFill/>
        </p:spPr>
        <p:txBody>
          <a:bodyPr wrap="none" rtlCol="0">
            <a:spAutoFit/>
          </a:bodyPr>
          <a:lstStyle/>
          <a:p>
            <a:r>
              <a:rPr lang="en-US" dirty="0" smtClean="0"/>
              <a:t>KLN-CGC</a:t>
            </a:r>
            <a:endParaRPr lang="en-US" dirty="0"/>
          </a:p>
        </p:txBody>
      </p:sp>
      <p:sp>
        <p:nvSpPr>
          <p:cNvPr id="13" name="TextBox 12"/>
          <p:cNvSpPr txBox="1"/>
          <p:nvPr/>
        </p:nvSpPr>
        <p:spPr>
          <a:xfrm>
            <a:off x="190494" y="4591057"/>
            <a:ext cx="1610687" cy="646331"/>
          </a:xfrm>
          <a:prstGeom prst="rect">
            <a:avLst/>
          </a:prstGeom>
          <a:noFill/>
        </p:spPr>
        <p:txBody>
          <a:bodyPr wrap="none" rtlCol="0">
            <a:spAutoFit/>
          </a:bodyPr>
          <a:lstStyle/>
          <a:p>
            <a:pPr algn="ctr"/>
            <a:r>
              <a:rPr lang="en-US" dirty="0" err="1" smtClean="0"/>
              <a:t>Glauber</a:t>
            </a:r>
            <a:endParaRPr lang="en-US" dirty="0" smtClean="0"/>
          </a:p>
          <a:p>
            <a:pPr algn="ctr"/>
            <a:r>
              <a:rPr lang="en-US" dirty="0" smtClean="0"/>
              <a:t>Wood-Saxon</a:t>
            </a:r>
            <a:endParaRPr lang="en-US" dirty="0"/>
          </a:p>
        </p:txBody>
      </p:sp>
      <p:pic>
        <p:nvPicPr>
          <p:cNvPr id="14" name="Picture 13" descr="1202_8.eps"/>
          <p:cNvPicPr>
            <a:picLocks noChangeAspect="1"/>
          </p:cNvPicPr>
          <p:nvPr/>
        </p:nvPicPr>
        <p:blipFill rotWithShape="1">
          <a:blip r:embed="rId5">
            <a:extLst>
              <a:ext uri="{28A0092B-C50C-407E-A947-70E740481C1C}">
                <a14:useLocalDpi xmlns:a14="http://schemas.microsoft.com/office/drawing/2010/main" val="0"/>
              </a:ext>
            </a:extLst>
          </a:blip>
          <a:srcRect l="7150" t="62809" r="30342" b="7716"/>
          <a:stretch/>
        </p:blipFill>
        <p:spPr>
          <a:xfrm>
            <a:off x="4275664" y="2222503"/>
            <a:ext cx="4873487" cy="2973917"/>
          </a:xfrm>
          <a:prstGeom prst="rect">
            <a:avLst/>
          </a:prstGeom>
        </p:spPr>
      </p:pic>
      <p:sp>
        <p:nvSpPr>
          <p:cNvPr id="15" name="TextBox 14"/>
          <p:cNvSpPr txBox="1"/>
          <p:nvPr/>
        </p:nvSpPr>
        <p:spPr>
          <a:xfrm>
            <a:off x="4525495" y="836083"/>
            <a:ext cx="4530582" cy="646331"/>
          </a:xfrm>
          <a:prstGeom prst="rect">
            <a:avLst/>
          </a:prstGeom>
          <a:noFill/>
        </p:spPr>
        <p:txBody>
          <a:bodyPr wrap="none" rtlCol="0">
            <a:spAutoFit/>
          </a:bodyPr>
          <a:lstStyle/>
          <a:p>
            <a:pPr algn="ctr"/>
            <a:r>
              <a:rPr lang="en-US" dirty="0" err="1">
                <a:solidFill>
                  <a:srgbClr val="322F31"/>
                </a:solidFill>
                <a:ea typeface="ＭＳ Ｐゴシック" charset="0"/>
                <a:cs typeface="Gill Sans" charset="0"/>
              </a:rPr>
              <a:t>AdS</a:t>
            </a:r>
            <a:r>
              <a:rPr lang="en-US" dirty="0">
                <a:solidFill>
                  <a:srgbClr val="322F31"/>
                </a:solidFill>
                <a:ea typeface="ＭＳ Ｐゴシック" charset="0"/>
                <a:cs typeface="Gill Sans" charset="0"/>
              </a:rPr>
              <a:t>/CFT predicts for a perfect fluid:</a:t>
            </a:r>
            <a:br>
              <a:rPr lang="en-US" dirty="0">
                <a:solidFill>
                  <a:srgbClr val="322F31"/>
                </a:solidFill>
                <a:ea typeface="ＭＳ Ｐゴシック" charset="0"/>
                <a:cs typeface="Gill Sans" charset="0"/>
              </a:rPr>
            </a:br>
            <a:r>
              <a:rPr lang="en-US" dirty="0" err="1">
                <a:solidFill>
                  <a:srgbClr val="322F31"/>
                </a:solidFill>
                <a:latin typeface="Symbol" charset="2"/>
                <a:ea typeface="ＭＳ Ｐゴシック" charset="0"/>
                <a:cs typeface="Symbol" charset="2"/>
              </a:rPr>
              <a:t>η</a:t>
            </a:r>
            <a:r>
              <a:rPr lang="en-US" dirty="0">
                <a:solidFill>
                  <a:srgbClr val="322F31"/>
                </a:solidFill>
                <a:ea typeface="ＭＳ Ｐゴシック" charset="0"/>
                <a:cs typeface="Gill Sans" charset="0"/>
              </a:rPr>
              <a:t>/s = 1/(4π) ~ </a:t>
            </a:r>
            <a:r>
              <a:rPr lang="en-US" dirty="0" smtClean="0">
                <a:solidFill>
                  <a:srgbClr val="322F31"/>
                </a:solidFill>
                <a:ea typeface="ＭＳ Ｐゴシック" charset="0"/>
                <a:cs typeface="Gill Sans" charset="0"/>
              </a:rPr>
              <a:t>0.08</a:t>
            </a:r>
            <a:endParaRPr lang="en-US" dirty="0">
              <a:solidFill>
                <a:srgbClr val="322F31"/>
              </a:solidFill>
              <a:ea typeface="ＭＳ Ｐゴシック" charset="0"/>
              <a:cs typeface="Gill Sans" charset="0"/>
            </a:endParaRPr>
          </a:p>
        </p:txBody>
      </p:sp>
      <p:sp>
        <p:nvSpPr>
          <p:cNvPr id="16" name="TextBox 15"/>
          <p:cNvSpPr txBox="1"/>
          <p:nvPr/>
        </p:nvSpPr>
        <p:spPr>
          <a:xfrm>
            <a:off x="4931833" y="2031999"/>
            <a:ext cx="3868291" cy="276999"/>
          </a:xfrm>
          <a:prstGeom prst="rect">
            <a:avLst/>
          </a:prstGeom>
          <a:noFill/>
        </p:spPr>
        <p:txBody>
          <a:bodyPr wrap="none" rtlCol="0">
            <a:spAutoFit/>
          </a:bodyPr>
          <a:lstStyle/>
          <a:p>
            <a:r>
              <a:rPr lang="en-US" sz="1200" dirty="0" err="1">
                <a:ea typeface="ＭＳ Ｐゴシック" charset="0"/>
                <a:cs typeface="Gill Sans" charset="0"/>
              </a:rPr>
              <a:t>Schenke</a:t>
            </a:r>
            <a:r>
              <a:rPr lang="en-US" sz="1200" dirty="0">
                <a:ea typeface="ＭＳ Ｐゴシック" charset="0"/>
                <a:cs typeface="Gill Sans" charset="0"/>
              </a:rPr>
              <a:t>, </a:t>
            </a:r>
            <a:r>
              <a:rPr lang="en-US" sz="1200" dirty="0" err="1">
                <a:ea typeface="ＭＳ Ｐゴシック" charset="0"/>
                <a:cs typeface="Gill Sans" charset="0"/>
              </a:rPr>
              <a:t>Tribedy</a:t>
            </a:r>
            <a:r>
              <a:rPr lang="en-US" sz="1200" dirty="0">
                <a:ea typeface="ＭＳ Ｐゴシック" charset="0"/>
                <a:cs typeface="Gill Sans" charset="0"/>
              </a:rPr>
              <a:t>, </a:t>
            </a:r>
            <a:r>
              <a:rPr lang="en-US" sz="1200" dirty="0" err="1">
                <a:ea typeface="ＭＳ Ｐゴシック" charset="0"/>
                <a:cs typeface="Gill Sans" charset="0"/>
              </a:rPr>
              <a:t>Venugopalan</a:t>
            </a:r>
            <a:r>
              <a:rPr lang="en-US" sz="1200" dirty="0">
                <a:ea typeface="ＭＳ Ｐゴシック" charset="0"/>
                <a:cs typeface="Gill Sans" charset="0"/>
              </a:rPr>
              <a:t> arXiv:</a:t>
            </a:r>
            <a:r>
              <a:rPr lang="en-US" sz="1200" dirty="0" smtClean="0">
                <a:ea typeface="ＭＳ Ｐゴシック" charset="0"/>
                <a:cs typeface="Gill Sans" charset="0"/>
              </a:rPr>
              <a:t>1202.6646</a:t>
            </a:r>
            <a:endParaRPr lang="en-US" sz="1200" dirty="0">
              <a:ea typeface="ＭＳ Ｐゴシック" charset="0"/>
              <a:cs typeface="Gill Sans" charset="0"/>
            </a:endParaRPr>
          </a:p>
        </p:txBody>
      </p:sp>
      <p:sp>
        <p:nvSpPr>
          <p:cNvPr id="17" name="Rectangle 9"/>
          <p:cNvSpPr>
            <a:spLocks/>
          </p:cNvSpPr>
          <p:nvPr/>
        </p:nvSpPr>
        <p:spPr bwMode="auto">
          <a:xfrm>
            <a:off x="6653213" y="8045450"/>
            <a:ext cx="57562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002D99"/>
                </a:solidFill>
                <a:ea typeface="ＭＳ Ｐゴシック" charset="0"/>
                <a:cs typeface="Gill Sans" charset="0"/>
              </a:rPr>
              <a:t>Different initial states=</a:t>
            </a:r>
          </a:p>
          <a:p>
            <a:r>
              <a:rPr lang="en-US" dirty="0">
                <a:solidFill>
                  <a:srgbClr val="002D99"/>
                </a:solidFill>
                <a:ea typeface="ＭＳ Ｐゴシック" charset="0"/>
                <a:cs typeface="Gill Sans" charset="0"/>
              </a:rPr>
              <a:t>different fluctuation scales</a:t>
            </a:r>
          </a:p>
        </p:txBody>
      </p:sp>
      <p:sp>
        <p:nvSpPr>
          <p:cNvPr id="18" name="TextBox 17"/>
          <p:cNvSpPr txBox="1"/>
          <p:nvPr/>
        </p:nvSpPr>
        <p:spPr>
          <a:xfrm>
            <a:off x="5312833" y="5386916"/>
            <a:ext cx="3274191" cy="646331"/>
          </a:xfrm>
          <a:prstGeom prst="rect">
            <a:avLst/>
          </a:prstGeom>
          <a:noFill/>
        </p:spPr>
        <p:txBody>
          <a:bodyPr wrap="none" rtlCol="0">
            <a:spAutoFit/>
          </a:bodyPr>
          <a:lstStyle/>
          <a:p>
            <a:pPr algn="ctr"/>
            <a:r>
              <a:rPr lang="en-US" dirty="0">
                <a:solidFill>
                  <a:srgbClr val="0000FF"/>
                </a:solidFill>
                <a:ea typeface="ＭＳ Ｐゴシック" charset="0"/>
                <a:cs typeface="Gill Sans" charset="0"/>
              </a:rPr>
              <a:t>Different initial </a:t>
            </a:r>
            <a:r>
              <a:rPr lang="en-US" dirty="0" smtClean="0">
                <a:solidFill>
                  <a:srgbClr val="0000FF"/>
                </a:solidFill>
                <a:ea typeface="ＭＳ Ｐゴシック" charset="0"/>
                <a:cs typeface="Gill Sans" charset="0"/>
              </a:rPr>
              <a:t>states =</a:t>
            </a:r>
            <a:endParaRPr lang="en-US" dirty="0">
              <a:solidFill>
                <a:srgbClr val="0000FF"/>
              </a:solidFill>
              <a:ea typeface="ＭＳ Ｐゴシック" charset="0"/>
              <a:cs typeface="Gill Sans" charset="0"/>
            </a:endParaRPr>
          </a:p>
          <a:p>
            <a:pPr algn="ctr"/>
            <a:r>
              <a:rPr lang="en-US" dirty="0">
                <a:solidFill>
                  <a:srgbClr val="0000FF"/>
                </a:solidFill>
                <a:ea typeface="ＭＳ Ｐゴシック" charset="0"/>
                <a:cs typeface="Gill Sans" charset="0"/>
              </a:rPr>
              <a:t>different fluctuation </a:t>
            </a:r>
            <a:r>
              <a:rPr lang="en-US" dirty="0" smtClean="0">
                <a:solidFill>
                  <a:srgbClr val="0000FF"/>
                </a:solidFill>
                <a:ea typeface="ＭＳ Ｐゴシック" charset="0"/>
                <a:cs typeface="Gill Sans" charset="0"/>
              </a:rPr>
              <a:t>scales</a:t>
            </a:r>
            <a:endParaRPr lang="en-US" dirty="0">
              <a:solidFill>
                <a:srgbClr val="0000FF"/>
              </a:solidFill>
              <a:ea typeface="ＭＳ Ｐゴシック" charset="0"/>
              <a:cs typeface="Gill Sans" charset="0"/>
            </a:endParaRPr>
          </a:p>
        </p:txBody>
      </p:sp>
      <p:sp>
        <p:nvSpPr>
          <p:cNvPr id="19" name="Rectangle 9"/>
          <p:cNvSpPr>
            <a:spLocks/>
          </p:cNvSpPr>
          <p:nvPr/>
        </p:nvSpPr>
        <p:spPr bwMode="auto">
          <a:xfrm>
            <a:off x="6805613" y="8197850"/>
            <a:ext cx="57562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002D99"/>
                </a:solidFill>
                <a:ea typeface="ＭＳ Ｐゴシック" charset="0"/>
                <a:cs typeface="Gill Sans" charset="0"/>
              </a:rPr>
              <a:t>Different initial states=</a:t>
            </a:r>
          </a:p>
          <a:p>
            <a:r>
              <a:rPr lang="en-US" dirty="0">
                <a:solidFill>
                  <a:srgbClr val="002D99"/>
                </a:solidFill>
                <a:ea typeface="ＭＳ Ｐゴシック" charset="0"/>
                <a:cs typeface="Gill Sans" charset="0"/>
              </a:rPr>
              <a:t>different fluctuation scales</a:t>
            </a:r>
          </a:p>
        </p:txBody>
      </p:sp>
    </p:spTree>
    <p:extLst>
      <p:ext uri="{BB962C8B-B14F-4D97-AF65-F5344CB8AC3E}">
        <p14:creationId xmlns:p14="http://schemas.microsoft.com/office/powerpoint/2010/main" val="2919644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87"/>
          <p:cNvSpPr>
            <a:spLocks noGrp="1"/>
          </p:cNvSpPr>
          <p:nvPr>
            <p:ph type="title"/>
          </p:nvPr>
        </p:nvSpPr>
        <p:spPr>
          <a:xfrm>
            <a:off x="-211667" y="0"/>
            <a:ext cx="9355667" cy="609600"/>
          </a:xfrm>
        </p:spPr>
        <p:txBody>
          <a:bodyPr/>
          <a:lstStyle/>
          <a:p>
            <a:r>
              <a:rPr lang="en-US" sz="2500" dirty="0" smtClean="0"/>
              <a:t>How many gluons have space in A proton?</a:t>
            </a:r>
            <a:endParaRPr lang="en-US" sz="2500" dirty="0"/>
          </a:p>
        </p:txBody>
      </p:sp>
      <p:sp>
        <p:nvSpPr>
          <p:cNvPr id="208" name="Slide Number Placeholder 207"/>
          <p:cNvSpPr>
            <a:spLocks noGrp="1"/>
          </p:cNvSpPr>
          <p:nvPr>
            <p:ph type="sldNum" sz="quarter" idx="12"/>
          </p:nvPr>
        </p:nvSpPr>
        <p:spPr/>
        <p:txBody>
          <a:bodyPr/>
          <a:lstStyle/>
          <a:p>
            <a:fld id="{1EC7F85B-340E-9941-AF39-030851572DD6}" type="slidenum">
              <a:rPr lang="en-US" altLang="ja-JP" smtClean="0"/>
              <a:pPr/>
              <a:t>35</a:t>
            </a:fld>
            <a:endParaRPr lang="en-US" altLang="ja-JP"/>
          </a:p>
        </p:txBody>
      </p:sp>
      <p:sp>
        <p:nvSpPr>
          <p:cNvPr id="18436" name="Oval 17"/>
          <p:cNvSpPr>
            <a:spLocks noChangeArrowheads="1"/>
          </p:cNvSpPr>
          <p:nvPr/>
        </p:nvSpPr>
        <p:spPr bwMode="auto">
          <a:xfrm>
            <a:off x="4516438" y="1489598"/>
            <a:ext cx="754062" cy="3154362"/>
          </a:xfrm>
          <a:prstGeom prst="ellipse">
            <a:avLst/>
          </a:prstGeom>
          <a:solidFill>
            <a:srgbClr val="FFFEE7"/>
          </a:solidFill>
          <a:ln w="31750">
            <a:solidFill>
              <a:srgbClr val="FFFF66"/>
            </a:solidFill>
            <a:round/>
            <a:headEnd/>
            <a:tailEnd/>
          </a:ln>
          <a:effectLst>
            <a:glow rad="101600">
              <a:schemeClr val="bg1">
                <a:lumMod val="75000"/>
                <a:alpha val="75000"/>
              </a:schemeClr>
            </a:glow>
          </a:effectLst>
          <a:scene3d>
            <a:camera prst="orthographicFront"/>
            <a:lightRig rig="threePt" dir="t"/>
          </a:scene3d>
          <a:sp3d>
            <a:bevelT w="114300" prst="artDeco"/>
            <a:bevelB w="114300" prst="artDeco"/>
          </a:sp3d>
        </p:spPr>
        <p:txBody>
          <a:bodyPr/>
          <a:lstStyle/>
          <a:p>
            <a:endParaRPr lang="en-US"/>
          </a:p>
        </p:txBody>
      </p:sp>
      <p:cxnSp>
        <p:nvCxnSpPr>
          <p:cNvPr id="18437" name="Straight Connector 22"/>
          <p:cNvCxnSpPr>
            <a:cxnSpLocks noChangeShapeType="1"/>
          </p:cNvCxnSpPr>
          <p:nvPr/>
        </p:nvCxnSpPr>
        <p:spPr bwMode="auto">
          <a:xfrm>
            <a:off x="4800600" y="3754960"/>
            <a:ext cx="3314700" cy="50800"/>
          </a:xfrm>
          <a:prstGeom prst="line">
            <a:avLst/>
          </a:prstGeom>
          <a:noFill/>
          <a:ln w="9525">
            <a:solidFill>
              <a:schemeClr val="tx1"/>
            </a:solidFill>
            <a:round/>
            <a:headEnd/>
            <a:tailEnd/>
          </a:ln>
        </p:spPr>
      </p:cxnSp>
      <p:cxnSp>
        <p:nvCxnSpPr>
          <p:cNvPr id="18438" name="Straight Connector 84"/>
          <p:cNvCxnSpPr>
            <a:cxnSpLocks noChangeShapeType="1"/>
          </p:cNvCxnSpPr>
          <p:nvPr/>
        </p:nvCxnSpPr>
        <p:spPr bwMode="auto">
          <a:xfrm flipV="1">
            <a:off x="6650038" y="4364560"/>
            <a:ext cx="779462" cy="134938"/>
          </a:xfrm>
          <a:prstGeom prst="line">
            <a:avLst/>
          </a:prstGeom>
          <a:noFill/>
          <a:ln w="9525">
            <a:solidFill>
              <a:schemeClr val="tx1"/>
            </a:solidFill>
            <a:round/>
            <a:headEnd/>
            <a:tailEnd/>
          </a:ln>
        </p:spPr>
      </p:cxnSp>
      <p:cxnSp>
        <p:nvCxnSpPr>
          <p:cNvPr id="18439" name="Straight Connector 86"/>
          <p:cNvCxnSpPr>
            <a:cxnSpLocks noChangeShapeType="1"/>
          </p:cNvCxnSpPr>
          <p:nvPr/>
        </p:nvCxnSpPr>
        <p:spPr bwMode="auto">
          <a:xfrm rot="16200000" flipH="1">
            <a:off x="6927850" y="4231211"/>
            <a:ext cx="185737" cy="741362"/>
          </a:xfrm>
          <a:prstGeom prst="line">
            <a:avLst/>
          </a:prstGeom>
          <a:noFill/>
          <a:ln w="9525">
            <a:solidFill>
              <a:schemeClr val="tx1"/>
            </a:solidFill>
            <a:round/>
            <a:headEnd/>
            <a:tailEnd/>
          </a:ln>
        </p:spPr>
      </p:cxnSp>
      <p:grpSp>
        <p:nvGrpSpPr>
          <p:cNvPr id="2" name="Group 206"/>
          <p:cNvGrpSpPr>
            <a:grpSpLocks/>
          </p:cNvGrpSpPr>
          <p:nvPr/>
        </p:nvGrpSpPr>
        <p:grpSpPr bwMode="auto">
          <a:xfrm rot="171537">
            <a:off x="6826250" y="1875360"/>
            <a:ext cx="1225550" cy="139700"/>
            <a:chOff x="-674511" y="1463036"/>
            <a:chExt cx="10366912" cy="1478290"/>
          </a:xfrm>
        </p:grpSpPr>
        <p:sp>
          <p:nvSpPr>
            <p:cNvPr id="5" name="Arc 4"/>
            <p:cNvSpPr/>
            <p:nvPr/>
          </p:nvSpPr>
          <p:spPr bwMode="auto">
            <a:xfrm>
              <a:off x="4441862" y="1061664"/>
              <a:ext cx="2215730"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6" name="Arc 5"/>
            <p:cNvSpPr/>
            <p:nvPr/>
          </p:nvSpPr>
          <p:spPr bwMode="auto">
            <a:xfrm>
              <a:off x="5865727" y="1099957"/>
              <a:ext cx="832576" cy="144469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7" name="Arc 6"/>
            <p:cNvSpPr/>
            <p:nvPr/>
          </p:nvSpPr>
          <p:spPr bwMode="auto">
            <a:xfrm>
              <a:off x="5906437" y="1037027"/>
              <a:ext cx="2229155"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8" name="Arc 7"/>
            <p:cNvSpPr/>
            <p:nvPr/>
          </p:nvSpPr>
          <p:spPr bwMode="auto">
            <a:xfrm>
              <a:off x="7303152" y="1060621"/>
              <a:ext cx="832576" cy="146149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9" name="Arc 8"/>
            <p:cNvSpPr/>
            <p:nvPr/>
          </p:nvSpPr>
          <p:spPr bwMode="auto">
            <a:xfrm>
              <a:off x="7210404" y="1056452"/>
              <a:ext cx="2229155" cy="1495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0" name="Arc 9"/>
            <p:cNvSpPr/>
            <p:nvPr/>
          </p:nvSpPr>
          <p:spPr bwMode="auto">
            <a:xfrm>
              <a:off x="3015493" y="1032201"/>
              <a:ext cx="2242588"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1" name="Arc 10"/>
            <p:cNvSpPr/>
            <p:nvPr/>
          </p:nvSpPr>
          <p:spPr bwMode="auto">
            <a:xfrm>
              <a:off x="4471196" y="1085036"/>
              <a:ext cx="872866" cy="166307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2" name="Arc 11"/>
            <p:cNvSpPr/>
            <p:nvPr/>
          </p:nvSpPr>
          <p:spPr bwMode="auto">
            <a:xfrm>
              <a:off x="1710186" y="979221"/>
              <a:ext cx="2242579"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3" name="Arc 12"/>
            <p:cNvSpPr/>
            <p:nvPr/>
          </p:nvSpPr>
          <p:spPr bwMode="auto">
            <a:xfrm>
              <a:off x="3085762" y="1104687"/>
              <a:ext cx="859433" cy="15958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4" name="Arc 13"/>
            <p:cNvSpPr/>
            <p:nvPr/>
          </p:nvSpPr>
          <p:spPr bwMode="auto">
            <a:xfrm>
              <a:off x="338837" y="981628"/>
              <a:ext cx="2215722" cy="15958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5" name="Arc 14"/>
            <p:cNvSpPr/>
            <p:nvPr/>
          </p:nvSpPr>
          <p:spPr bwMode="auto">
            <a:xfrm>
              <a:off x="1752300" y="1104654"/>
              <a:ext cx="832576"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6" name="Arc 15"/>
            <p:cNvSpPr/>
            <p:nvPr/>
          </p:nvSpPr>
          <p:spPr bwMode="auto">
            <a:xfrm>
              <a:off x="-1031214" y="1015507"/>
              <a:ext cx="2256012"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7" name="Arc 16"/>
            <p:cNvSpPr/>
            <p:nvPr/>
          </p:nvSpPr>
          <p:spPr bwMode="auto">
            <a:xfrm>
              <a:off x="367192" y="1090277"/>
              <a:ext cx="832576" cy="14950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sp>
        <p:nvSpPr>
          <p:cNvPr id="18441" name="Text Box 20"/>
          <p:cNvSpPr txBox="1">
            <a:spLocks noChangeArrowheads="1"/>
          </p:cNvSpPr>
          <p:nvPr/>
        </p:nvSpPr>
        <p:spPr bwMode="auto">
          <a:xfrm>
            <a:off x="4572000" y="4694760"/>
            <a:ext cx="2417490" cy="707886"/>
          </a:xfrm>
          <a:prstGeom prst="rect">
            <a:avLst/>
          </a:prstGeom>
          <a:noFill/>
          <a:ln w="9525">
            <a:noFill/>
            <a:miter lim="800000"/>
            <a:headEnd/>
            <a:tailEnd/>
          </a:ln>
        </p:spPr>
        <p:txBody>
          <a:bodyPr wrap="none">
            <a:spAutoFit/>
          </a:bodyPr>
          <a:lstStyle/>
          <a:p>
            <a:r>
              <a:rPr lang="en-US" sz="2000" dirty="0" err="1">
                <a:solidFill>
                  <a:srgbClr val="0000FF"/>
                </a:solidFill>
                <a:latin typeface="Comic Sans MS"/>
                <a:cs typeface="Comic Sans MS"/>
              </a:rPr>
              <a:t>Bremsstrahlung</a:t>
            </a:r>
            <a:endParaRPr lang="en-US" sz="2000" dirty="0">
              <a:solidFill>
                <a:srgbClr val="0000FF"/>
              </a:solidFill>
              <a:latin typeface="Comic Sans MS"/>
              <a:cs typeface="Comic Sans MS"/>
            </a:endParaRPr>
          </a:p>
          <a:p>
            <a:r>
              <a:rPr lang="en-US" sz="2000" dirty="0">
                <a:solidFill>
                  <a:srgbClr val="0000FF"/>
                </a:solidFill>
                <a:latin typeface="+mn-lt"/>
              </a:rPr>
              <a:t>	~ </a:t>
            </a:r>
            <a:r>
              <a:rPr lang="en-US" sz="2000" dirty="0">
                <a:solidFill>
                  <a:srgbClr val="0000FF"/>
                </a:solidFill>
                <a:latin typeface="Symbol" charset="2"/>
                <a:cs typeface="Symbol" charset="2"/>
              </a:rPr>
              <a:t>a</a:t>
            </a:r>
            <a:r>
              <a:rPr lang="en-US" sz="2000" baseline="-25000" dirty="0">
                <a:solidFill>
                  <a:srgbClr val="0000FF"/>
                </a:solidFill>
                <a:latin typeface="+mn-lt"/>
              </a:rPr>
              <a:t>s</a:t>
            </a:r>
            <a:r>
              <a:rPr lang="en-US" sz="2000" dirty="0">
                <a:solidFill>
                  <a:srgbClr val="0000FF"/>
                </a:solidFill>
                <a:latin typeface="Comic Sans MS"/>
                <a:cs typeface="Comic Sans MS"/>
              </a:rPr>
              <a:t>ln(1/x)</a:t>
            </a:r>
          </a:p>
        </p:txBody>
      </p:sp>
      <p:sp>
        <p:nvSpPr>
          <p:cNvPr id="18442" name="Oval 266"/>
          <p:cNvSpPr>
            <a:spLocks noChangeArrowheads="1"/>
          </p:cNvSpPr>
          <p:nvPr/>
        </p:nvSpPr>
        <p:spPr bwMode="auto">
          <a:xfrm>
            <a:off x="6370638" y="1591198"/>
            <a:ext cx="690562" cy="665162"/>
          </a:xfrm>
          <a:prstGeom prst="ellipse">
            <a:avLst/>
          </a:prstGeom>
          <a:noFill/>
          <a:ln w="57150">
            <a:solidFill>
              <a:srgbClr val="0000FF"/>
            </a:solidFill>
            <a:round/>
            <a:headEnd/>
            <a:tailEnd/>
          </a:ln>
        </p:spPr>
        <p:txBody>
          <a:bodyPr/>
          <a:lstStyle/>
          <a:p>
            <a:endParaRPr lang="en-US"/>
          </a:p>
        </p:txBody>
      </p:sp>
      <p:cxnSp>
        <p:nvCxnSpPr>
          <p:cNvPr id="18443" name="Straight Connector 18"/>
          <p:cNvCxnSpPr>
            <a:cxnSpLocks noChangeShapeType="1"/>
          </p:cNvCxnSpPr>
          <p:nvPr/>
        </p:nvCxnSpPr>
        <p:spPr bwMode="auto">
          <a:xfrm>
            <a:off x="4749800" y="2319860"/>
            <a:ext cx="2781300" cy="50800"/>
          </a:xfrm>
          <a:prstGeom prst="line">
            <a:avLst/>
          </a:prstGeom>
          <a:noFill/>
          <a:ln w="9525">
            <a:solidFill>
              <a:schemeClr val="tx1"/>
            </a:solidFill>
            <a:round/>
            <a:headEnd/>
            <a:tailEnd/>
          </a:ln>
        </p:spPr>
      </p:cxnSp>
      <p:cxnSp>
        <p:nvCxnSpPr>
          <p:cNvPr id="18444" name="Straight Connector 21"/>
          <p:cNvCxnSpPr>
            <a:cxnSpLocks noChangeShapeType="1"/>
          </p:cNvCxnSpPr>
          <p:nvPr/>
        </p:nvCxnSpPr>
        <p:spPr bwMode="auto">
          <a:xfrm>
            <a:off x="4711700" y="3005660"/>
            <a:ext cx="2755900" cy="50800"/>
          </a:xfrm>
          <a:prstGeom prst="line">
            <a:avLst/>
          </a:prstGeom>
          <a:noFill/>
          <a:ln w="9525">
            <a:solidFill>
              <a:schemeClr val="tx1"/>
            </a:solidFill>
            <a:round/>
            <a:headEnd/>
            <a:tailEnd/>
          </a:ln>
        </p:spPr>
      </p:cxnSp>
      <p:grpSp>
        <p:nvGrpSpPr>
          <p:cNvPr id="3" name="Group 195"/>
          <p:cNvGrpSpPr>
            <a:grpSpLocks/>
          </p:cNvGrpSpPr>
          <p:nvPr/>
        </p:nvGrpSpPr>
        <p:grpSpPr bwMode="auto">
          <a:xfrm>
            <a:off x="4635500" y="770460"/>
            <a:ext cx="4667816" cy="734540"/>
            <a:chOff x="4635500" y="558800"/>
            <a:chExt cx="4667816" cy="734540"/>
          </a:xfrm>
        </p:grpSpPr>
        <p:cxnSp>
          <p:nvCxnSpPr>
            <p:cNvPr id="18602" name="Straight Arrow Connector 199"/>
            <p:cNvCxnSpPr>
              <a:cxnSpLocks noChangeShapeType="1"/>
              <a:stCxn id="18604" idx="3"/>
            </p:cNvCxnSpPr>
            <p:nvPr/>
          </p:nvCxnSpPr>
          <p:spPr bwMode="auto">
            <a:xfrm>
              <a:off x="6871716" y="1093285"/>
              <a:ext cx="2069084" cy="3145"/>
            </a:xfrm>
            <a:prstGeom prst="straightConnector1">
              <a:avLst/>
            </a:prstGeom>
            <a:noFill/>
            <a:ln w="44450">
              <a:solidFill>
                <a:srgbClr val="FF00FF"/>
              </a:solidFill>
              <a:round/>
              <a:headEnd/>
              <a:tailEnd type="arrow" w="med" len="med"/>
            </a:ln>
          </p:spPr>
        </p:cxnSp>
        <p:grpSp>
          <p:nvGrpSpPr>
            <p:cNvPr id="4" name="Group 194"/>
            <p:cNvGrpSpPr>
              <a:grpSpLocks/>
            </p:cNvGrpSpPr>
            <p:nvPr/>
          </p:nvGrpSpPr>
          <p:grpSpPr bwMode="auto">
            <a:xfrm>
              <a:off x="4635500" y="558800"/>
              <a:ext cx="4667816" cy="734540"/>
              <a:chOff x="4635500" y="558800"/>
              <a:chExt cx="4667816" cy="734540"/>
            </a:xfrm>
          </p:grpSpPr>
          <p:sp>
            <p:nvSpPr>
              <p:cNvPr id="18604" name="Text Box 20"/>
              <p:cNvSpPr txBox="1">
                <a:spLocks noChangeArrowheads="1"/>
              </p:cNvSpPr>
              <p:nvPr/>
            </p:nvSpPr>
            <p:spPr bwMode="auto">
              <a:xfrm>
                <a:off x="4635500" y="893230"/>
                <a:ext cx="2236216" cy="400110"/>
              </a:xfrm>
              <a:prstGeom prst="rect">
                <a:avLst/>
              </a:prstGeom>
              <a:noFill/>
              <a:ln w="9525">
                <a:noFill/>
                <a:miter lim="800000"/>
                <a:headEnd/>
                <a:tailEnd/>
              </a:ln>
            </p:spPr>
            <p:txBody>
              <a:bodyPr wrap="none">
                <a:spAutoFit/>
              </a:bodyPr>
              <a:lstStyle/>
              <a:p>
                <a:r>
                  <a:rPr lang="en-US" sz="2000" dirty="0" err="1">
                    <a:solidFill>
                      <a:srgbClr val="0000FF"/>
                    </a:solidFill>
                  </a:rPr>
                  <a:t>x</a:t>
                </a:r>
                <a:r>
                  <a:rPr lang="en-US" sz="2000" dirty="0">
                    <a:solidFill>
                      <a:srgbClr val="0000FF"/>
                    </a:solidFill>
                  </a:rPr>
                  <a:t> = </a:t>
                </a:r>
                <a:r>
                  <a:rPr lang="en-US" sz="2000" dirty="0" err="1">
                    <a:solidFill>
                      <a:srgbClr val="0000FF"/>
                    </a:solidFill>
                  </a:rPr>
                  <a:t>P</a:t>
                </a:r>
                <a:r>
                  <a:rPr lang="en-US" sz="2000" baseline="-25000" dirty="0" err="1">
                    <a:solidFill>
                      <a:srgbClr val="0000FF"/>
                    </a:solidFill>
                  </a:rPr>
                  <a:t>parton</a:t>
                </a:r>
                <a:r>
                  <a:rPr lang="en-US" sz="2000" dirty="0" err="1">
                    <a:solidFill>
                      <a:srgbClr val="0000FF"/>
                    </a:solidFill>
                  </a:rPr>
                  <a:t>/P</a:t>
                </a:r>
                <a:r>
                  <a:rPr lang="en-US" sz="2000" baseline="-25000" dirty="0" err="1">
                    <a:solidFill>
                      <a:srgbClr val="0000FF"/>
                    </a:solidFill>
                  </a:rPr>
                  <a:t>nucleon</a:t>
                </a:r>
                <a:endParaRPr lang="en-US" sz="2000" baseline="-25000" dirty="0">
                  <a:solidFill>
                    <a:srgbClr val="0000FF"/>
                  </a:solidFill>
                </a:endParaRPr>
              </a:p>
            </p:txBody>
          </p:sp>
          <p:sp>
            <p:nvSpPr>
              <p:cNvPr id="18605" name="Text Box 20"/>
              <p:cNvSpPr txBox="1">
                <a:spLocks noChangeArrowheads="1"/>
              </p:cNvSpPr>
              <p:nvPr/>
            </p:nvSpPr>
            <p:spPr bwMode="auto">
              <a:xfrm>
                <a:off x="6013450" y="558800"/>
                <a:ext cx="3289866" cy="400110"/>
              </a:xfrm>
              <a:prstGeom prst="rect">
                <a:avLst/>
              </a:prstGeom>
              <a:noFill/>
              <a:ln w="9525">
                <a:noFill/>
                <a:miter lim="800000"/>
                <a:headEnd/>
                <a:tailEnd/>
              </a:ln>
            </p:spPr>
            <p:txBody>
              <a:bodyPr wrap="none">
                <a:spAutoFit/>
              </a:bodyPr>
              <a:lstStyle/>
              <a:p>
                <a:r>
                  <a:rPr lang="en-US" sz="2000" b="1" dirty="0">
                    <a:solidFill>
                      <a:srgbClr val="FF00FF"/>
                    </a:solidFill>
                    <a:latin typeface="Comic Sans MS"/>
                    <a:cs typeface="Comic Sans MS"/>
                  </a:rPr>
                  <a:t> small </a:t>
                </a:r>
                <a:r>
                  <a:rPr lang="en-US" sz="2000" b="1" dirty="0" err="1" smtClean="0">
                    <a:solidFill>
                      <a:srgbClr val="FF00FF"/>
                    </a:solidFill>
                    <a:latin typeface="Comic Sans MS"/>
                    <a:cs typeface="Comic Sans MS"/>
                  </a:rPr>
                  <a:t>x</a:t>
                </a:r>
                <a:r>
                  <a:rPr lang="en-US" sz="2000" b="1" dirty="0" smtClean="0">
                    <a:solidFill>
                      <a:srgbClr val="FF00FF"/>
                    </a:solidFill>
                    <a:latin typeface="Comic Sans MS"/>
                    <a:cs typeface="Comic Sans MS"/>
                  </a:rPr>
                  <a:t> / higher energy</a:t>
                </a:r>
                <a:endParaRPr lang="en-US" sz="2000" b="1" baseline="-25000" dirty="0">
                  <a:solidFill>
                    <a:srgbClr val="FF00FF"/>
                  </a:solidFill>
                  <a:latin typeface="Comic Sans MS"/>
                  <a:cs typeface="Comic Sans MS"/>
                </a:endParaRPr>
              </a:p>
            </p:txBody>
          </p:sp>
        </p:grpSp>
      </p:grpSp>
      <p:grpSp>
        <p:nvGrpSpPr>
          <p:cNvPr id="18" name="Group 291"/>
          <p:cNvGrpSpPr>
            <a:grpSpLocks/>
          </p:cNvGrpSpPr>
          <p:nvPr/>
        </p:nvGrpSpPr>
        <p:grpSpPr bwMode="auto">
          <a:xfrm rot="4099353">
            <a:off x="6122194" y="4066904"/>
            <a:ext cx="779463" cy="200025"/>
            <a:chOff x="215936" y="644546"/>
            <a:chExt cx="6576508" cy="4079854"/>
          </a:xfrm>
        </p:grpSpPr>
        <p:sp>
          <p:nvSpPr>
            <p:cNvPr id="197" name="Arc 196"/>
            <p:cNvSpPr/>
            <p:nvPr/>
          </p:nvSpPr>
          <p:spPr bwMode="auto">
            <a:xfrm rot="10800000">
              <a:off x="2138622" y="847130"/>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8" name="Arc 197"/>
            <p:cNvSpPr/>
            <p:nvPr/>
          </p:nvSpPr>
          <p:spPr bwMode="auto">
            <a:xfrm rot="10800000">
              <a:off x="2129773" y="908552"/>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9" name="Arc 198"/>
            <p:cNvSpPr/>
            <p:nvPr/>
          </p:nvSpPr>
          <p:spPr bwMode="auto">
            <a:xfrm rot="10800000">
              <a:off x="1045846" y="957303"/>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0" name="Arc 199"/>
            <p:cNvSpPr/>
            <p:nvPr/>
          </p:nvSpPr>
          <p:spPr bwMode="auto">
            <a:xfrm rot="10800000">
              <a:off x="1097679" y="849752"/>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1" name="Arc 200"/>
            <p:cNvSpPr/>
            <p:nvPr/>
          </p:nvSpPr>
          <p:spPr bwMode="auto">
            <a:xfrm rot="10800000">
              <a:off x="167925" y="1020864"/>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2" name="Arc 201"/>
            <p:cNvSpPr/>
            <p:nvPr/>
          </p:nvSpPr>
          <p:spPr bwMode="auto">
            <a:xfrm rot="10800000">
              <a:off x="3129698" y="1143197"/>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3" name="Arc 202"/>
            <p:cNvSpPr/>
            <p:nvPr/>
          </p:nvSpPr>
          <p:spPr bwMode="auto">
            <a:xfrm rot="10800000">
              <a:off x="3108138" y="663426"/>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4" name="Arc 203"/>
            <p:cNvSpPr/>
            <p:nvPr/>
          </p:nvSpPr>
          <p:spPr bwMode="auto">
            <a:xfrm rot="10800000">
              <a:off x="4287741" y="997071"/>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5" name="Arc 204"/>
            <p:cNvSpPr/>
            <p:nvPr/>
          </p:nvSpPr>
          <p:spPr bwMode="auto">
            <a:xfrm rot="10800000">
              <a:off x="4260334" y="1091256"/>
              <a:ext cx="38843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6" name="Arc 205"/>
            <p:cNvSpPr/>
            <p:nvPr/>
          </p:nvSpPr>
          <p:spPr bwMode="auto">
            <a:xfrm rot="10800000">
              <a:off x="5260728" y="852183"/>
              <a:ext cx="575951"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7" name="Arc 206"/>
            <p:cNvSpPr/>
            <p:nvPr/>
          </p:nvSpPr>
          <p:spPr bwMode="auto">
            <a:xfrm rot="10800000">
              <a:off x="5199505" y="909224"/>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19" name="Group 291"/>
          <p:cNvGrpSpPr>
            <a:grpSpLocks/>
          </p:cNvGrpSpPr>
          <p:nvPr/>
        </p:nvGrpSpPr>
        <p:grpSpPr bwMode="auto">
          <a:xfrm rot="9018591">
            <a:off x="6045200" y="1997598"/>
            <a:ext cx="779463" cy="200025"/>
            <a:chOff x="215936" y="644546"/>
            <a:chExt cx="6576508" cy="4079854"/>
          </a:xfrm>
        </p:grpSpPr>
        <p:sp>
          <p:nvSpPr>
            <p:cNvPr id="209" name="Arc 208"/>
            <p:cNvSpPr/>
            <p:nvPr/>
          </p:nvSpPr>
          <p:spPr bwMode="auto">
            <a:xfrm rot="10800000">
              <a:off x="2133657" y="85558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3" name="Arc 222"/>
            <p:cNvSpPr/>
            <p:nvPr/>
          </p:nvSpPr>
          <p:spPr bwMode="auto">
            <a:xfrm rot="10800000">
              <a:off x="2131724" y="933545"/>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4" name="Arc 223"/>
            <p:cNvSpPr/>
            <p:nvPr/>
          </p:nvSpPr>
          <p:spPr bwMode="auto">
            <a:xfrm rot="10800000">
              <a:off x="1057029" y="950657"/>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5" name="Arc 224"/>
            <p:cNvSpPr/>
            <p:nvPr/>
          </p:nvSpPr>
          <p:spPr bwMode="auto">
            <a:xfrm rot="10800000">
              <a:off x="1101145" y="867744"/>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6" name="Arc 225"/>
            <p:cNvSpPr/>
            <p:nvPr/>
          </p:nvSpPr>
          <p:spPr bwMode="auto">
            <a:xfrm rot="10800000">
              <a:off x="158286" y="1018871"/>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7" name="Arc 226"/>
            <p:cNvSpPr/>
            <p:nvPr/>
          </p:nvSpPr>
          <p:spPr bwMode="auto">
            <a:xfrm rot="10800000">
              <a:off x="3139487" y="1161819"/>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8" name="Arc 227"/>
            <p:cNvSpPr/>
            <p:nvPr/>
          </p:nvSpPr>
          <p:spPr bwMode="auto">
            <a:xfrm rot="10800000">
              <a:off x="3125269" y="668977"/>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9" name="Arc 228"/>
            <p:cNvSpPr/>
            <p:nvPr/>
          </p:nvSpPr>
          <p:spPr bwMode="auto">
            <a:xfrm rot="10800000">
              <a:off x="4286808" y="993063"/>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0" name="Arc 229"/>
            <p:cNvSpPr/>
            <p:nvPr/>
          </p:nvSpPr>
          <p:spPr bwMode="auto">
            <a:xfrm rot="10800000">
              <a:off x="4272004" y="1123637"/>
              <a:ext cx="388433" cy="372368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1" name="Arc 230"/>
            <p:cNvSpPr/>
            <p:nvPr/>
          </p:nvSpPr>
          <p:spPr bwMode="auto">
            <a:xfrm rot="10800000">
              <a:off x="5261329" y="862224"/>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2" name="Arc 231"/>
            <p:cNvSpPr/>
            <p:nvPr/>
          </p:nvSpPr>
          <p:spPr bwMode="auto">
            <a:xfrm rot="10800000">
              <a:off x="5202067" y="928791"/>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0" name="Group 291"/>
          <p:cNvGrpSpPr>
            <a:grpSpLocks/>
          </p:cNvGrpSpPr>
          <p:nvPr/>
        </p:nvGrpSpPr>
        <p:grpSpPr bwMode="auto">
          <a:xfrm rot="8310677">
            <a:off x="6654800" y="1489598"/>
            <a:ext cx="779463" cy="200025"/>
            <a:chOff x="215936" y="644546"/>
            <a:chExt cx="6576508" cy="4079854"/>
          </a:xfrm>
        </p:grpSpPr>
        <p:sp>
          <p:nvSpPr>
            <p:cNvPr id="246" name="Arc 24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7" name="Arc 24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8" name="Arc 24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9" name="Arc 24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0" name="Arc 24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1" name="Arc 25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2" name="Arc 25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3" name="Arc 25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4" name="Arc 25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5" name="Arc 25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6" name="Arc 25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1" name="Group 206"/>
          <p:cNvGrpSpPr>
            <a:grpSpLocks/>
          </p:cNvGrpSpPr>
          <p:nvPr/>
        </p:nvGrpSpPr>
        <p:grpSpPr bwMode="auto">
          <a:xfrm>
            <a:off x="7029450" y="2624660"/>
            <a:ext cx="1352550" cy="152400"/>
            <a:chOff x="-674511" y="1463036"/>
            <a:chExt cx="10366912" cy="1478290"/>
          </a:xfrm>
        </p:grpSpPr>
        <p:sp>
          <p:nvSpPr>
            <p:cNvPr id="270" name="Arc 269"/>
            <p:cNvSpPr/>
            <p:nvPr/>
          </p:nvSpPr>
          <p:spPr bwMode="auto">
            <a:xfrm>
              <a:off x="4448110" y="1062666"/>
              <a:ext cx="2226692" cy="1555289"/>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1" name="Arc 270"/>
            <p:cNvSpPr/>
            <p:nvPr/>
          </p:nvSpPr>
          <p:spPr bwMode="auto">
            <a:xfrm>
              <a:off x="5871732" y="1108867"/>
              <a:ext cx="839578" cy="144749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2" name="Arc 271"/>
            <p:cNvSpPr/>
            <p:nvPr/>
          </p:nvSpPr>
          <p:spPr bwMode="auto">
            <a:xfrm>
              <a:off x="5920403" y="1047272"/>
              <a:ext cx="2226700"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3" name="Arc 272"/>
            <p:cNvSpPr/>
            <p:nvPr/>
          </p:nvSpPr>
          <p:spPr bwMode="auto">
            <a:xfrm>
              <a:off x="7319696" y="1078069"/>
              <a:ext cx="827406" cy="146288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4" name="Arc 273"/>
            <p:cNvSpPr/>
            <p:nvPr/>
          </p:nvSpPr>
          <p:spPr bwMode="auto">
            <a:xfrm>
              <a:off x="7222354" y="1062666"/>
              <a:ext cx="2226692" cy="14936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5" name="Arc 274"/>
            <p:cNvSpPr/>
            <p:nvPr/>
          </p:nvSpPr>
          <p:spPr bwMode="auto">
            <a:xfrm>
              <a:off x="3012317" y="1047272"/>
              <a:ext cx="2238864"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6" name="Arc 275"/>
            <p:cNvSpPr/>
            <p:nvPr/>
          </p:nvSpPr>
          <p:spPr bwMode="auto">
            <a:xfrm>
              <a:off x="4484610" y="1093463"/>
              <a:ext cx="876077" cy="16630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7" name="Arc 276"/>
            <p:cNvSpPr/>
            <p:nvPr/>
          </p:nvSpPr>
          <p:spPr bwMode="auto">
            <a:xfrm>
              <a:off x="1722537" y="985676"/>
              <a:ext cx="2238864"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8" name="Arc 277"/>
            <p:cNvSpPr/>
            <p:nvPr/>
          </p:nvSpPr>
          <p:spPr bwMode="auto">
            <a:xfrm>
              <a:off x="3097487" y="1108867"/>
              <a:ext cx="863913" cy="160148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9" name="Arc 278"/>
            <p:cNvSpPr/>
            <p:nvPr/>
          </p:nvSpPr>
          <p:spPr bwMode="auto">
            <a:xfrm>
              <a:off x="347579" y="985676"/>
              <a:ext cx="2214528"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0" name="Arc 279"/>
            <p:cNvSpPr/>
            <p:nvPr/>
          </p:nvSpPr>
          <p:spPr bwMode="auto">
            <a:xfrm>
              <a:off x="1759036" y="1108867"/>
              <a:ext cx="839578"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1" name="Arc 280"/>
            <p:cNvSpPr/>
            <p:nvPr/>
          </p:nvSpPr>
          <p:spPr bwMode="auto">
            <a:xfrm>
              <a:off x="-1027372" y="1016474"/>
              <a:ext cx="2263199"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2" name="Arc 281"/>
            <p:cNvSpPr/>
            <p:nvPr/>
          </p:nvSpPr>
          <p:spPr bwMode="auto">
            <a:xfrm>
              <a:off x="371914" y="1093463"/>
              <a:ext cx="839578" cy="14936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2" name="Group 291"/>
          <p:cNvGrpSpPr>
            <a:grpSpLocks/>
          </p:cNvGrpSpPr>
          <p:nvPr/>
        </p:nvGrpSpPr>
        <p:grpSpPr bwMode="auto">
          <a:xfrm rot="9657783">
            <a:off x="5876925" y="2784998"/>
            <a:ext cx="1074738" cy="109537"/>
            <a:chOff x="215936" y="644546"/>
            <a:chExt cx="6576508" cy="4079854"/>
          </a:xfrm>
        </p:grpSpPr>
        <p:sp>
          <p:nvSpPr>
            <p:cNvPr id="284" name="Arc 283"/>
            <p:cNvSpPr/>
            <p:nvPr/>
          </p:nvSpPr>
          <p:spPr bwMode="auto">
            <a:xfrm rot="10800000">
              <a:off x="2132510" y="768132"/>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5" name="Arc 284"/>
            <p:cNvSpPr/>
            <p:nvPr/>
          </p:nvSpPr>
          <p:spPr bwMode="auto">
            <a:xfrm rot="10800000">
              <a:off x="2133551" y="842076"/>
              <a:ext cx="495427" cy="378423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6" name="Arc 285"/>
            <p:cNvSpPr/>
            <p:nvPr/>
          </p:nvSpPr>
          <p:spPr bwMode="auto">
            <a:xfrm rot="10800000">
              <a:off x="1063881" y="992086"/>
              <a:ext cx="1525130" cy="384334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7" name="Arc 286"/>
            <p:cNvSpPr/>
            <p:nvPr/>
          </p:nvSpPr>
          <p:spPr bwMode="auto">
            <a:xfrm rot="10800000">
              <a:off x="1099384" y="875313"/>
              <a:ext cx="631419" cy="372508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8" name="Arc 287"/>
            <p:cNvSpPr/>
            <p:nvPr/>
          </p:nvSpPr>
          <p:spPr bwMode="auto">
            <a:xfrm rot="10800000">
              <a:off x="183847" y="896888"/>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9" name="Arc 288"/>
            <p:cNvSpPr/>
            <p:nvPr/>
          </p:nvSpPr>
          <p:spPr bwMode="auto">
            <a:xfrm rot="10800000">
              <a:off x="3144848" y="1058561"/>
              <a:ext cx="1544559" cy="354771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0" name="Arc 289"/>
            <p:cNvSpPr/>
            <p:nvPr/>
          </p:nvSpPr>
          <p:spPr bwMode="auto">
            <a:xfrm rot="10800000">
              <a:off x="3122053" y="644345"/>
              <a:ext cx="466281" cy="4079891"/>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1" name="Arc 290"/>
            <p:cNvSpPr/>
            <p:nvPr/>
          </p:nvSpPr>
          <p:spPr bwMode="auto">
            <a:xfrm rot="10800000">
              <a:off x="4301084" y="944223"/>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2" name="Arc 291"/>
            <p:cNvSpPr/>
            <p:nvPr/>
          </p:nvSpPr>
          <p:spPr bwMode="auto">
            <a:xfrm rot="10800000">
              <a:off x="4266412" y="1079431"/>
              <a:ext cx="388568" cy="3725120"/>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3" name="Arc 292"/>
            <p:cNvSpPr/>
            <p:nvPr/>
          </p:nvSpPr>
          <p:spPr bwMode="auto">
            <a:xfrm rot="10800000">
              <a:off x="5252618" y="851048"/>
              <a:ext cx="582851" cy="366597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4" name="Arc 293"/>
            <p:cNvSpPr/>
            <p:nvPr/>
          </p:nvSpPr>
          <p:spPr bwMode="auto">
            <a:xfrm rot="10800000">
              <a:off x="5222124" y="845134"/>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3" name="Group 291"/>
          <p:cNvGrpSpPr>
            <a:grpSpLocks/>
          </p:cNvGrpSpPr>
          <p:nvPr/>
        </p:nvGrpSpPr>
        <p:grpSpPr bwMode="auto">
          <a:xfrm rot="8310677">
            <a:off x="6832600" y="2264298"/>
            <a:ext cx="779463" cy="200025"/>
            <a:chOff x="215936" y="644546"/>
            <a:chExt cx="6576508" cy="4079854"/>
          </a:xfrm>
        </p:grpSpPr>
        <p:sp>
          <p:nvSpPr>
            <p:cNvPr id="296" name="Arc 29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7" name="Arc 29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8" name="Arc 29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9" name="Arc 29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0" name="Arc 29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1" name="Arc 30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2" name="Arc 30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3" name="Arc 30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4" name="Arc 30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5" name="Arc 30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6" name="Arc 30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4" name="Group 291"/>
          <p:cNvGrpSpPr>
            <a:grpSpLocks/>
          </p:cNvGrpSpPr>
          <p:nvPr/>
        </p:nvGrpSpPr>
        <p:grpSpPr bwMode="auto">
          <a:xfrm rot="3233430">
            <a:off x="6490494" y="3266804"/>
            <a:ext cx="779463" cy="200025"/>
            <a:chOff x="215936" y="644546"/>
            <a:chExt cx="6576508" cy="4079854"/>
          </a:xfrm>
        </p:grpSpPr>
        <p:sp>
          <p:nvSpPr>
            <p:cNvPr id="308" name="Arc 307"/>
            <p:cNvSpPr/>
            <p:nvPr/>
          </p:nvSpPr>
          <p:spPr bwMode="auto">
            <a:xfrm rot="10800000">
              <a:off x="2133164" y="849047"/>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9" name="Arc 308"/>
            <p:cNvSpPr/>
            <p:nvPr/>
          </p:nvSpPr>
          <p:spPr bwMode="auto">
            <a:xfrm rot="10800000">
              <a:off x="2120924" y="888221"/>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0" name="Arc 309"/>
            <p:cNvSpPr/>
            <p:nvPr/>
          </p:nvSpPr>
          <p:spPr bwMode="auto">
            <a:xfrm rot="10800000">
              <a:off x="1051264" y="961046"/>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1" name="Arc 310"/>
            <p:cNvSpPr/>
            <p:nvPr/>
          </p:nvSpPr>
          <p:spPr bwMode="auto">
            <a:xfrm rot="10800000">
              <a:off x="1088957" y="822010"/>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2" name="Arc 311"/>
            <p:cNvSpPr/>
            <p:nvPr/>
          </p:nvSpPr>
          <p:spPr bwMode="auto">
            <a:xfrm rot="10800000">
              <a:off x="168886" y="1012042"/>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3" name="Arc 312"/>
            <p:cNvSpPr/>
            <p:nvPr/>
          </p:nvSpPr>
          <p:spPr bwMode="auto">
            <a:xfrm rot="10800000">
              <a:off x="3116972" y="1134161"/>
              <a:ext cx="1540317"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4" name="Arc 313"/>
            <p:cNvSpPr/>
            <p:nvPr/>
          </p:nvSpPr>
          <p:spPr bwMode="auto">
            <a:xfrm rot="10800000">
              <a:off x="3117148" y="655914"/>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5" name="Arc 314"/>
            <p:cNvSpPr/>
            <p:nvPr/>
          </p:nvSpPr>
          <p:spPr bwMode="auto">
            <a:xfrm rot="10800000">
              <a:off x="4286727" y="1003388"/>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6" name="Arc 315"/>
            <p:cNvSpPr/>
            <p:nvPr/>
          </p:nvSpPr>
          <p:spPr bwMode="auto">
            <a:xfrm rot="10800000">
              <a:off x="4253206" y="1103268"/>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7" name="Arc 316"/>
            <p:cNvSpPr/>
            <p:nvPr/>
          </p:nvSpPr>
          <p:spPr bwMode="auto">
            <a:xfrm rot="10800000">
              <a:off x="5257619" y="831601"/>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8" name="Arc 317"/>
            <p:cNvSpPr/>
            <p:nvPr/>
          </p:nvSpPr>
          <p:spPr bwMode="auto">
            <a:xfrm rot="10800000">
              <a:off x="5201032" y="912112"/>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5" name="Group 383"/>
          <p:cNvGrpSpPr>
            <a:grpSpLocks/>
          </p:cNvGrpSpPr>
          <p:nvPr/>
        </p:nvGrpSpPr>
        <p:grpSpPr bwMode="auto">
          <a:xfrm>
            <a:off x="7018502" y="1591198"/>
            <a:ext cx="2582698" cy="3822573"/>
            <a:chOff x="7018502" y="1378744"/>
            <a:chExt cx="2582699" cy="3823344"/>
          </a:xfrm>
        </p:grpSpPr>
        <p:sp>
          <p:nvSpPr>
            <p:cNvPr id="18457" name="Rectangle 257"/>
            <p:cNvSpPr>
              <a:spLocks noChangeArrowheads="1"/>
            </p:cNvSpPr>
            <p:nvPr/>
          </p:nvSpPr>
          <p:spPr bwMode="auto">
            <a:xfrm>
              <a:off x="7018502" y="4494059"/>
              <a:ext cx="1920794" cy="708029"/>
            </a:xfrm>
            <a:prstGeom prst="rect">
              <a:avLst/>
            </a:prstGeom>
            <a:noFill/>
            <a:ln w="9525">
              <a:noFill/>
              <a:miter lim="800000"/>
              <a:headEnd/>
              <a:tailEnd/>
            </a:ln>
          </p:spPr>
          <p:txBody>
            <a:bodyPr wrap="none">
              <a:spAutoFit/>
            </a:bodyPr>
            <a:lstStyle/>
            <a:p>
              <a:r>
                <a:rPr lang="en-US" sz="2000" dirty="0">
                  <a:solidFill>
                    <a:srgbClr val="FF00FF"/>
                  </a:solidFill>
                  <a:latin typeface="Comic Sans MS"/>
                  <a:cs typeface="Comic Sans MS"/>
                </a:rPr>
                <a:t>Recombination</a:t>
              </a:r>
            </a:p>
            <a:p>
              <a:r>
                <a:rPr lang="en-US" sz="2000" dirty="0">
                  <a:solidFill>
                    <a:srgbClr val="FF00FF"/>
                  </a:solidFill>
                  <a:latin typeface="+mn-lt"/>
                </a:rPr>
                <a:t>	~ </a:t>
              </a:r>
              <a:r>
                <a:rPr lang="en-US" sz="2000" dirty="0" err="1">
                  <a:solidFill>
                    <a:srgbClr val="FF00FF"/>
                  </a:solidFill>
                  <a:latin typeface="Symbol" charset="2"/>
                  <a:cs typeface="Symbol" charset="2"/>
                </a:rPr>
                <a:t>a</a:t>
              </a:r>
              <a:r>
                <a:rPr lang="en-US" sz="2000" baseline="-25000" dirty="0" err="1">
                  <a:solidFill>
                    <a:srgbClr val="FF00FF"/>
                  </a:solidFill>
                  <a:latin typeface="+mn-lt"/>
                </a:rPr>
                <a:t>s</a:t>
              </a:r>
              <a:r>
                <a:rPr lang="en-US" sz="2000" dirty="0" err="1">
                  <a:solidFill>
                    <a:srgbClr val="FF00FF"/>
                  </a:solidFill>
                  <a:latin typeface="Symbol" charset="2"/>
                  <a:cs typeface="Symbol" charset="2"/>
                </a:rPr>
                <a:t>r</a:t>
              </a:r>
              <a:endParaRPr lang="en-US" sz="2000" dirty="0">
                <a:solidFill>
                  <a:srgbClr val="FF00FF"/>
                </a:solidFill>
                <a:latin typeface="Symbol" charset="2"/>
                <a:cs typeface="Symbol" charset="2"/>
              </a:endParaRPr>
            </a:p>
          </p:txBody>
        </p:sp>
        <p:sp>
          <p:nvSpPr>
            <p:cNvPr id="18458" name="Oval 259"/>
            <p:cNvSpPr>
              <a:spLocks noChangeArrowheads="1"/>
            </p:cNvSpPr>
            <p:nvPr/>
          </p:nvSpPr>
          <p:spPr bwMode="auto">
            <a:xfrm>
              <a:off x="8033585" y="2191671"/>
              <a:ext cx="691066" cy="665734"/>
            </a:xfrm>
            <a:prstGeom prst="ellipse">
              <a:avLst/>
            </a:prstGeom>
            <a:noFill/>
            <a:ln w="57150">
              <a:solidFill>
                <a:srgbClr val="FF00FF"/>
              </a:solidFill>
              <a:round/>
              <a:headEnd/>
              <a:tailEnd/>
            </a:ln>
          </p:spPr>
          <p:txBody>
            <a:bodyPr/>
            <a:lstStyle/>
            <a:p>
              <a:endParaRPr lang="en-US"/>
            </a:p>
          </p:txBody>
        </p:sp>
        <p:grpSp>
          <p:nvGrpSpPr>
            <p:cNvPr id="26" name="Group 206"/>
            <p:cNvGrpSpPr>
              <a:grpSpLocks/>
            </p:cNvGrpSpPr>
            <p:nvPr/>
          </p:nvGrpSpPr>
          <p:grpSpPr bwMode="auto">
            <a:xfrm rot="-606596">
              <a:off x="7157146" y="3264659"/>
              <a:ext cx="1224854" cy="139236"/>
              <a:chOff x="-674511" y="1463036"/>
              <a:chExt cx="10366912" cy="1478290"/>
            </a:xfrm>
          </p:grpSpPr>
          <p:sp>
            <p:nvSpPr>
              <p:cNvPr id="320" name="Arc 319"/>
              <p:cNvSpPr/>
              <p:nvPr/>
            </p:nvSpPr>
            <p:spPr bwMode="auto">
              <a:xfrm>
                <a:off x="4452536" y="1069726"/>
                <a:ext cx="2216981" cy="1534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1" name="Arc 320"/>
              <p:cNvSpPr/>
              <p:nvPr/>
            </p:nvSpPr>
            <p:spPr bwMode="auto">
              <a:xfrm>
                <a:off x="5878124" y="1096059"/>
                <a:ext cx="833049" cy="143294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2" name="Arc 321"/>
              <p:cNvSpPr/>
              <p:nvPr/>
            </p:nvSpPr>
            <p:spPr bwMode="auto">
              <a:xfrm>
                <a:off x="5916136" y="1039194"/>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3" name="Arc 322"/>
              <p:cNvSpPr/>
              <p:nvPr/>
            </p:nvSpPr>
            <p:spPr bwMode="auto">
              <a:xfrm>
                <a:off x="7311843" y="1091453"/>
                <a:ext cx="833049" cy="14329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4" name="Arc 323"/>
              <p:cNvSpPr/>
              <p:nvPr/>
            </p:nvSpPr>
            <p:spPr bwMode="auto">
              <a:xfrm>
                <a:off x="7214042" y="1055172"/>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5" name="Arc 324"/>
              <p:cNvSpPr/>
              <p:nvPr/>
            </p:nvSpPr>
            <p:spPr bwMode="auto">
              <a:xfrm>
                <a:off x="3010102" y="1041150"/>
                <a:ext cx="2243853" cy="153408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6" name="Arc 325"/>
              <p:cNvSpPr/>
              <p:nvPr/>
            </p:nvSpPr>
            <p:spPr bwMode="auto">
              <a:xfrm>
                <a:off x="4473164" y="1079098"/>
                <a:ext cx="873362" cy="16520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7" name="Arc 326"/>
              <p:cNvSpPr/>
              <p:nvPr/>
            </p:nvSpPr>
            <p:spPr bwMode="auto">
              <a:xfrm>
                <a:off x="1703690" y="989020"/>
                <a:ext cx="2243853"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8" name="Arc 327"/>
              <p:cNvSpPr/>
              <p:nvPr/>
            </p:nvSpPr>
            <p:spPr bwMode="auto">
              <a:xfrm>
                <a:off x="3093647" y="1111057"/>
                <a:ext cx="859921" cy="160151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9" name="Arc 328"/>
              <p:cNvSpPr/>
              <p:nvPr/>
            </p:nvSpPr>
            <p:spPr bwMode="auto">
              <a:xfrm>
                <a:off x="338680" y="988873"/>
                <a:ext cx="2216981"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0" name="Arc 329"/>
              <p:cNvSpPr/>
              <p:nvPr/>
            </p:nvSpPr>
            <p:spPr bwMode="auto">
              <a:xfrm>
                <a:off x="1752475" y="1098182"/>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1" name="Arc 330"/>
              <p:cNvSpPr/>
              <p:nvPr/>
            </p:nvSpPr>
            <p:spPr bwMode="auto">
              <a:xfrm>
                <a:off x="-1029210" y="1012714"/>
                <a:ext cx="2257294"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2" name="Arc 331"/>
              <p:cNvSpPr/>
              <p:nvPr/>
            </p:nvSpPr>
            <p:spPr bwMode="auto">
              <a:xfrm>
                <a:off x="363158" y="1078484"/>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7" name="Group 291"/>
            <p:cNvGrpSpPr>
              <a:grpSpLocks/>
            </p:cNvGrpSpPr>
            <p:nvPr/>
          </p:nvGrpSpPr>
          <p:grpSpPr bwMode="auto">
            <a:xfrm rot="3233430">
              <a:off x="7011192" y="3715545"/>
              <a:ext cx="779463" cy="200025"/>
              <a:chOff x="215936" y="644546"/>
              <a:chExt cx="6576508" cy="4079854"/>
            </a:xfrm>
          </p:grpSpPr>
          <p:sp>
            <p:nvSpPr>
              <p:cNvPr id="334" name="Arc 333"/>
              <p:cNvSpPr/>
              <p:nvPr/>
            </p:nvSpPr>
            <p:spPr bwMode="auto">
              <a:xfrm rot="10800000">
                <a:off x="2130828" y="845352"/>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5" name="Arc 334"/>
              <p:cNvSpPr/>
              <p:nvPr/>
            </p:nvSpPr>
            <p:spPr bwMode="auto">
              <a:xfrm rot="10800000">
                <a:off x="2118585" y="884525"/>
                <a:ext cx="4956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6" name="Arc 335"/>
              <p:cNvSpPr/>
              <p:nvPr/>
            </p:nvSpPr>
            <p:spPr bwMode="auto">
              <a:xfrm rot="10800000">
                <a:off x="1048710" y="957350"/>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7" name="Arc 336"/>
              <p:cNvSpPr/>
              <p:nvPr/>
            </p:nvSpPr>
            <p:spPr bwMode="auto">
              <a:xfrm rot="10800000">
                <a:off x="1086411" y="818314"/>
                <a:ext cx="629645"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8" name="Arc 337"/>
              <p:cNvSpPr/>
              <p:nvPr/>
            </p:nvSpPr>
            <p:spPr bwMode="auto">
              <a:xfrm rot="10800000">
                <a:off x="166154" y="1008346"/>
                <a:ext cx="1527235"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9" name="Arc 338"/>
              <p:cNvSpPr/>
              <p:nvPr/>
            </p:nvSpPr>
            <p:spPr bwMode="auto">
              <a:xfrm rot="10800000">
                <a:off x="3114833" y="1130466"/>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0" name="Arc 339"/>
              <p:cNvSpPr/>
              <p:nvPr/>
            </p:nvSpPr>
            <p:spPr bwMode="auto">
              <a:xfrm rot="10800000">
                <a:off x="3115010" y="652219"/>
                <a:ext cx="468884"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1" name="Arc 340"/>
              <p:cNvSpPr/>
              <p:nvPr/>
            </p:nvSpPr>
            <p:spPr bwMode="auto">
              <a:xfrm rot="10800000">
                <a:off x="4284825" y="999693"/>
                <a:ext cx="1500442"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2" name="Arc 341"/>
              <p:cNvSpPr/>
              <p:nvPr/>
            </p:nvSpPr>
            <p:spPr bwMode="auto">
              <a:xfrm rot="10800000">
                <a:off x="4251297" y="1099573"/>
                <a:ext cx="38850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3" name="Arc 342"/>
              <p:cNvSpPr/>
              <p:nvPr/>
            </p:nvSpPr>
            <p:spPr bwMode="auto">
              <a:xfrm rot="10800000">
                <a:off x="5255912" y="827905"/>
                <a:ext cx="576058"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4" name="Arc 343"/>
              <p:cNvSpPr/>
              <p:nvPr/>
            </p:nvSpPr>
            <p:spPr bwMode="auto">
              <a:xfrm rot="10800000">
                <a:off x="5199314" y="908416"/>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8" name="Group 291"/>
            <p:cNvGrpSpPr>
              <a:grpSpLocks/>
            </p:cNvGrpSpPr>
            <p:nvPr/>
          </p:nvGrpSpPr>
          <p:grpSpPr bwMode="auto">
            <a:xfrm rot="3785808">
              <a:off x="7773192" y="2026444"/>
              <a:ext cx="779463" cy="200025"/>
              <a:chOff x="215936" y="644546"/>
              <a:chExt cx="6576508" cy="4079854"/>
            </a:xfrm>
          </p:grpSpPr>
          <p:sp>
            <p:nvSpPr>
              <p:cNvPr id="347" name="Arc 346"/>
              <p:cNvSpPr/>
              <p:nvPr/>
            </p:nvSpPr>
            <p:spPr bwMode="auto">
              <a:xfrm rot="10800000">
                <a:off x="2131749" y="849993"/>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8" name="Arc 347"/>
              <p:cNvSpPr/>
              <p:nvPr/>
            </p:nvSpPr>
            <p:spPr bwMode="auto">
              <a:xfrm rot="10800000">
                <a:off x="2118918" y="900170"/>
                <a:ext cx="495677"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9" name="Arc 348"/>
              <p:cNvSpPr/>
              <p:nvPr/>
            </p:nvSpPr>
            <p:spPr bwMode="auto">
              <a:xfrm rot="10800000">
                <a:off x="1039775" y="939383"/>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0" name="Arc 349"/>
              <p:cNvSpPr/>
              <p:nvPr/>
            </p:nvSpPr>
            <p:spPr bwMode="auto">
              <a:xfrm rot="10800000">
                <a:off x="1081576" y="831818"/>
                <a:ext cx="629654"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1" name="Arc 350"/>
              <p:cNvSpPr/>
              <p:nvPr/>
            </p:nvSpPr>
            <p:spPr bwMode="auto">
              <a:xfrm rot="10800000">
                <a:off x="149844" y="1011865"/>
                <a:ext cx="1527235"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2" name="Arc 351"/>
              <p:cNvSpPr/>
              <p:nvPr/>
            </p:nvSpPr>
            <p:spPr bwMode="auto">
              <a:xfrm rot="10800000">
                <a:off x="3120968" y="1122114"/>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3" name="Arc 352"/>
              <p:cNvSpPr/>
              <p:nvPr/>
            </p:nvSpPr>
            <p:spPr bwMode="auto">
              <a:xfrm rot="10800000">
                <a:off x="3115134" y="636439"/>
                <a:ext cx="468892"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4" name="Arc 353"/>
              <p:cNvSpPr/>
              <p:nvPr/>
            </p:nvSpPr>
            <p:spPr bwMode="auto">
              <a:xfrm rot="10800000">
                <a:off x="4285170" y="1023799"/>
                <a:ext cx="1500442"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5" name="Arc 354"/>
              <p:cNvSpPr/>
              <p:nvPr/>
            </p:nvSpPr>
            <p:spPr bwMode="auto">
              <a:xfrm rot="10800000">
                <a:off x="4254061" y="1090858"/>
                <a:ext cx="388511"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6" name="Arc 355"/>
              <p:cNvSpPr/>
              <p:nvPr/>
            </p:nvSpPr>
            <p:spPr bwMode="auto">
              <a:xfrm rot="10800000">
                <a:off x="5254370" y="833036"/>
                <a:ext cx="57606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7" name="Arc 356"/>
              <p:cNvSpPr/>
              <p:nvPr/>
            </p:nvSpPr>
            <p:spPr bwMode="auto">
              <a:xfrm rot="10800000">
                <a:off x="5197727" y="922900"/>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9" name="Group 291"/>
            <p:cNvGrpSpPr>
              <a:grpSpLocks/>
            </p:cNvGrpSpPr>
            <p:nvPr/>
          </p:nvGrpSpPr>
          <p:grpSpPr bwMode="auto">
            <a:xfrm rot="8310677">
              <a:off x="7925592" y="1378744"/>
              <a:ext cx="779463" cy="200025"/>
              <a:chOff x="215936" y="644546"/>
              <a:chExt cx="6576508" cy="4079854"/>
            </a:xfrm>
          </p:grpSpPr>
          <p:sp>
            <p:nvSpPr>
              <p:cNvPr id="359" name="Arc 358"/>
              <p:cNvSpPr/>
              <p:nvPr/>
            </p:nvSpPr>
            <p:spPr bwMode="auto">
              <a:xfrm rot="10800000">
                <a:off x="2140339" y="854994"/>
                <a:ext cx="1500139"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0" name="Arc 359"/>
              <p:cNvSpPr/>
              <p:nvPr/>
            </p:nvSpPr>
            <p:spPr bwMode="auto">
              <a:xfrm rot="10800000">
                <a:off x="2144869" y="936261"/>
                <a:ext cx="495578" cy="375680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1" name="Arc 360"/>
              <p:cNvSpPr/>
              <p:nvPr/>
            </p:nvSpPr>
            <p:spPr bwMode="auto">
              <a:xfrm rot="10800000">
                <a:off x="1046951" y="955840"/>
                <a:ext cx="1526928" cy="382158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2" name="Arc 361"/>
              <p:cNvSpPr/>
              <p:nvPr/>
            </p:nvSpPr>
            <p:spPr bwMode="auto">
              <a:xfrm rot="10800000">
                <a:off x="1107862" y="883123"/>
                <a:ext cx="629527"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3" name="Arc 362"/>
              <p:cNvSpPr/>
              <p:nvPr/>
            </p:nvSpPr>
            <p:spPr bwMode="auto">
              <a:xfrm rot="10800000">
                <a:off x="161618" y="1013650"/>
                <a:ext cx="1526928" cy="385395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4" name="Arc 363"/>
              <p:cNvSpPr/>
              <p:nvPr/>
            </p:nvSpPr>
            <p:spPr bwMode="auto">
              <a:xfrm rot="10800000">
                <a:off x="3138709" y="1157332"/>
                <a:ext cx="1540317" cy="353011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5" name="Arc 364"/>
              <p:cNvSpPr/>
              <p:nvPr/>
            </p:nvSpPr>
            <p:spPr bwMode="auto">
              <a:xfrm rot="10800000">
                <a:off x="3123656" y="676977"/>
                <a:ext cx="468798" cy="4080670"/>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6" name="Arc 365"/>
              <p:cNvSpPr/>
              <p:nvPr/>
            </p:nvSpPr>
            <p:spPr bwMode="auto">
              <a:xfrm rot="10800000">
                <a:off x="4293977" y="1012571"/>
                <a:ext cx="1500139" cy="391872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7" name="Arc 366"/>
              <p:cNvSpPr/>
              <p:nvPr/>
            </p:nvSpPr>
            <p:spPr bwMode="auto">
              <a:xfrm rot="10800000">
                <a:off x="4276459" y="1137436"/>
                <a:ext cx="388425" cy="3724411"/>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8" name="Arc 367"/>
              <p:cNvSpPr/>
              <p:nvPr/>
            </p:nvSpPr>
            <p:spPr bwMode="auto">
              <a:xfrm rot="10800000">
                <a:off x="5271363" y="865917"/>
                <a:ext cx="575942"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9" name="Arc 368"/>
              <p:cNvSpPr/>
              <p:nvPr/>
            </p:nvSpPr>
            <p:spPr bwMode="auto">
              <a:xfrm rot="10800000">
                <a:off x="5212597" y="924891"/>
                <a:ext cx="1526928"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30" name="Group 206"/>
            <p:cNvGrpSpPr>
              <a:grpSpLocks/>
            </p:cNvGrpSpPr>
            <p:nvPr/>
          </p:nvGrpSpPr>
          <p:grpSpPr bwMode="auto">
            <a:xfrm rot="171537">
              <a:off x="8376347" y="2451859"/>
              <a:ext cx="1224854" cy="139236"/>
              <a:chOff x="-674511" y="1463036"/>
              <a:chExt cx="10366912" cy="1478290"/>
            </a:xfrm>
          </p:grpSpPr>
          <p:sp>
            <p:nvSpPr>
              <p:cNvPr id="371" name="Arc 370"/>
              <p:cNvSpPr/>
              <p:nvPr/>
            </p:nvSpPr>
            <p:spPr bwMode="auto">
              <a:xfrm>
                <a:off x="4439092" y="1063088"/>
                <a:ext cx="2216989"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2" name="Arc 371"/>
              <p:cNvSpPr/>
              <p:nvPr/>
            </p:nvSpPr>
            <p:spPr bwMode="auto">
              <a:xfrm>
                <a:off x="5863766" y="1101506"/>
                <a:ext cx="833049" cy="144979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3" name="Arc 372"/>
              <p:cNvSpPr/>
              <p:nvPr/>
            </p:nvSpPr>
            <p:spPr bwMode="auto">
              <a:xfrm>
                <a:off x="5904500" y="1038365"/>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4" name="Arc 373"/>
              <p:cNvSpPr/>
              <p:nvPr/>
            </p:nvSpPr>
            <p:spPr bwMode="auto">
              <a:xfrm>
                <a:off x="7302008" y="1062042"/>
                <a:ext cx="833049" cy="146665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5" name="Arc 374"/>
              <p:cNvSpPr/>
              <p:nvPr/>
            </p:nvSpPr>
            <p:spPr bwMode="auto">
              <a:xfrm>
                <a:off x="7209207" y="1057858"/>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6" name="Arc 375"/>
              <p:cNvSpPr/>
              <p:nvPr/>
            </p:nvSpPr>
            <p:spPr bwMode="auto">
              <a:xfrm>
                <a:off x="3011912" y="1033511"/>
                <a:ext cx="2243862"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7" name="Arc 376"/>
              <p:cNvSpPr/>
              <p:nvPr/>
            </p:nvSpPr>
            <p:spPr bwMode="auto">
              <a:xfrm>
                <a:off x="4468443" y="1086533"/>
                <a:ext cx="873362" cy="1668959"/>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8" name="Arc 377"/>
              <p:cNvSpPr/>
              <p:nvPr/>
            </p:nvSpPr>
            <p:spPr bwMode="auto">
              <a:xfrm>
                <a:off x="1705864" y="980344"/>
                <a:ext cx="2243853"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9" name="Arc 378"/>
              <p:cNvSpPr/>
              <p:nvPr/>
            </p:nvSpPr>
            <p:spPr bwMode="auto">
              <a:xfrm>
                <a:off x="3082221" y="1106253"/>
                <a:ext cx="859921" cy="160152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0" name="Arc 379"/>
              <p:cNvSpPr/>
              <p:nvPr/>
            </p:nvSpPr>
            <p:spPr bwMode="auto">
              <a:xfrm>
                <a:off x="333736" y="982770"/>
                <a:ext cx="2216981" cy="16015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1" name="Arc 380"/>
              <p:cNvSpPr/>
              <p:nvPr/>
            </p:nvSpPr>
            <p:spPr bwMode="auto">
              <a:xfrm>
                <a:off x="1748002" y="1106230"/>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2" name="Arc 381"/>
              <p:cNvSpPr/>
              <p:nvPr/>
            </p:nvSpPr>
            <p:spPr bwMode="auto">
              <a:xfrm>
                <a:off x="-1037094" y="1016758"/>
                <a:ext cx="2257294"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3" name="Arc 382"/>
              <p:cNvSpPr/>
              <p:nvPr/>
            </p:nvSpPr>
            <p:spPr bwMode="auto">
              <a:xfrm>
                <a:off x="362106" y="1091803"/>
                <a:ext cx="833049" cy="150036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grpSp>
        <p:nvGrpSpPr>
          <p:cNvPr id="190" name="Group 189"/>
          <p:cNvGrpSpPr/>
          <p:nvPr/>
        </p:nvGrpSpPr>
        <p:grpSpPr>
          <a:xfrm>
            <a:off x="335590" y="3422629"/>
            <a:ext cx="3420291" cy="2960370"/>
            <a:chOff x="5191223" y="825500"/>
            <a:chExt cx="3420291" cy="2960370"/>
          </a:xfrm>
          <a:solidFill>
            <a:schemeClr val="bg1"/>
          </a:solidFill>
        </p:grpSpPr>
        <p:pic>
          <p:nvPicPr>
            <p:cNvPr id="191" name="Picture 190"/>
            <p:cNvPicPr>
              <a:picLocks noChangeAspect="1"/>
            </p:cNvPicPr>
            <p:nvPr/>
          </p:nvPicPr>
          <p:blipFill>
            <a:blip r:embed="rId2"/>
            <a:srcRect l="3317" r="3317"/>
            <a:stretch>
              <a:fillRect/>
            </a:stretch>
          </p:blipFill>
          <p:spPr>
            <a:xfrm>
              <a:off x="5191223" y="825500"/>
              <a:ext cx="3420291" cy="2960370"/>
            </a:xfrm>
            <a:prstGeom prst="rect">
              <a:avLst/>
            </a:prstGeom>
            <a:grpFill/>
          </p:spPr>
        </p:pic>
        <p:grpSp>
          <p:nvGrpSpPr>
            <p:cNvPr id="192" name="Group 19"/>
            <p:cNvGrpSpPr/>
            <p:nvPr/>
          </p:nvGrpSpPr>
          <p:grpSpPr>
            <a:xfrm>
              <a:off x="6159500" y="3505200"/>
              <a:ext cx="1882496" cy="276999"/>
              <a:chOff x="5626100" y="3949700"/>
              <a:chExt cx="1882496" cy="276999"/>
            </a:xfrm>
            <a:grpFill/>
          </p:grpSpPr>
          <p:sp>
            <p:nvSpPr>
              <p:cNvPr id="193" name="TextBox 192"/>
              <p:cNvSpPr txBox="1"/>
              <p:nvPr/>
            </p:nvSpPr>
            <p:spPr>
              <a:xfrm>
                <a:off x="5626100" y="3949700"/>
                <a:ext cx="1882496" cy="276999"/>
              </a:xfrm>
              <a:prstGeom prst="rect">
                <a:avLst/>
              </a:prstGeom>
              <a:solidFill>
                <a:schemeClr val="bg1"/>
              </a:solidFill>
            </p:spPr>
            <p:txBody>
              <a:bodyPr wrap="none" rtlCol="0">
                <a:spAutoFit/>
              </a:bodyPr>
              <a:lstStyle/>
              <a:p>
                <a:r>
                  <a:rPr lang="en-US" sz="1200" dirty="0" smtClean="0">
                    <a:latin typeface="Symbol" charset="2"/>
                    <a:cs typeface="Symbol" charset="2"/>
                  </a:rPr>
                  <a:t>a</a:t>
                </a:r>
                <a:r>
                  <a:rPr lang="en-US" sz="1200" baseline="-25000" dirty="0" smtClean="0"/>
                  <a:t>s</a:t>
                </a:r>
                <a:r>
                  <a:rPr lang="en-US" sz="1200" dirty="0" smtClean="0"/>
                  <a:t>~1            </a:t>
                </a:r>
                <a:r>
                  <a:rPr lang="en-US" sz="1200" dirty="0" smtClean="0">
                    <a:latin typeface="Symbol" charset="2"/>
                    <a:cs typeface="Symbol" charset="2"/>
                  </a:rPr>
                  <a:t>a</a:t>
                </a:r>
                <a:r>
                  <a:rPr lang="en-US" sz="1200" baseline="-25000" dirty="0" smtClean="0"/>
                  <a:t>s</a:t>
                </a:r>
                <a:r>
                  <a:rPr lang="en-US" sz="1200" dirty="0" smtClean="0"/>
                  <a:t> &lt;&lt; 1 </a:t>
                </a:r>
                <a:endParaRPr lang="en-US" sz="1200" dirty="0"/>
              </a:p>
            </p:txBody>
          </p:sp>
          <p:cxnSp>
            <p:nvCxnSpPr>
              <p:cNvPr id="194" name="Straight Arrow Connector 193"/>
              <p:cNvCxnSpPr/>
              <p:nvPr/>
            </p:nvCxnSpPr>
            <p:spPr bwMode="auto">
              <a:xfrm>
                <a:off x="6070600" y="4114800"/>
                <a:ext cx="787400" cy="12700"/>
              </a:xfrm>
              <a:prstGeom prst="straightConnector1">
                <a:avLst/>
              </a:prstGeom>
              <a:grpFill/>
              <a:ln w="9525" cap="flat" cmpd="sng" algn="ctr">
                <a:solidFill>
                  <a:schemeClr val="tx1"/>
                </a:solidFill>
                <a:prstDash val="solid"/>
                <a:round/>
                <a:headEnd type="none" w="med" len="med"/>
                <a:tailEnd type="arrow"/>
              </a:ln>
              <a:effectLst/>
            </p:spPr>
          </p:cxnSp>
        </p:grpSp>
      </p:grpSp>
      <p:sp>
        <p:nvSpPr>
          <p:cNvPr id="18446" name="Text Box 10"/>
          <p:cNvSpPr txBox="1">
            <a:spLocks noChangeArrowheads="1"/>
          </p:cNvSpPr>
          <p:nvPr/>
        </p:nvSpPr>
        <p:spPr bwMode="auto">
          <a:xfrm>
            <a:off x="5143500" y="5426133"/>
            <a:ext cx="3517900" cy="687881"/>
          </a:xfrm>
          <a:prstGeom prst="rect">
            <a:avLst/>
          </a:prstGeom>
          <a:solidFill>
            <a:schemeClr val="bg1">
              <a:lumMod val="85000"/>
            </a:schemeClr>
          </a:solidFill>
          <a:ln w="9525">
            <a:solidFill>
              <a:schemeClr val="tx1">
                <a:lumMod val="50000"/>
              </a:schemeClr>
            </a:solidFill>
            <a:miter lim="800000"/>
            <a:headEnd/>
            <a:tailEnd/>
          </a:ln>
          <a:scene3d>
            <a:camera prst="orthographicFront"/>
            <a:lightRig rig="threePt" dir="t"/>
          </a:scene3d>
          <a:sp3d>
            <a:bevelT w="152400" h="50800" prst="softRound"/>
            <a:bevelB w="152400" h="50800" prst="softRound"/>
          </a:sp3d>
        </p:spPr>
        <p:txBody>
          <a:bodyPr wrap="square">
            <a:spAutoFit/>
          </a:bodyPr>
          <a:lstStyle/>
          <a:p>
            <a:pPr algn="ctr" eaLnBrk="0" hangingPunct="0">
              <a:spcBef>
                <a:spcPct val="15000"/>
              </a:spcBef>
            </a:pPr>
            <a:r>
              <a:rPr lang="en-US" b="1" dirty="0">
                <a:solidFill>
                  <a:srgbClr val="0000FF"/>
                </a:solidFill>
                <a:latin typeface="Comic Sans MS"/>
                <a:cs typeface="Comic Sans MS"/>
              </a:rPr>
              <a:t>Saturation must set in at</a:t>
            </a:r>
            <a:r>
              <a:rPr lang="en-US" b="1" dirty="0" smtClean="0">
                <a:solidFill>
                  <a:srgbClr val="0000FF"/>
                </a:solidFill>
                <a:latin typeface="Comic Sans MS"/>
                <a:cs typeface="Comic Sans MS"/>
              </a:rPr>
              <a:t> </a:t>
            </a:r>
          </a:p>
          <a:p>
            <a:pPr algn="ctr" eaLnBrk="0" hangingPunct="0">
              <a:spcBef>
                <a:spcPct val="15000"/>
              </a:spcBef>
            </a:pPr>
            <a:r>
              <a:rPr lang="en-US" b="1" dirty="0" smtClean="0">
                <a:solidFill>
                  <a:srgbClr val="0000FF"/>
                </a:solidFill>
                <a:latin typeface="Comic Sans MS"/>
                <a:cs typeface="Comic Sans MS"/>
              </a:rPr>
              <a:t>low x </a:t>
            </a:r>
            <a:r>
              <a:rPr lang="en-US" b="1" dirty="0" smtClean="0">
                <a:solidFill>
                  <a:srgbClr val="FF00FF"/>
                </a:solidFill>
                <a:latin typeface="Comic Sans MS"/>
                <a:cs typeface="Comic Sans MS"/>
                <a:sym typeface="Wingdings"/>
              </a:rPr>
              <a:t> high occupancy </a:t>
            </a:r>
            <a:endParaRPr lang="en-US" b="1" dirty="0" smtClean="0">
              <a:solidFill>
                <a:srgbClr val="FF00FF"/>
              </a:solidFill>
              <a:latin typeface="Comic Sans MS"/>
              <a:cs typeface="Comic Sans MS"/>
            </a:endParaRPr>
          </a:p>
        </p:txBody>
      </p:sp>
      <p:grpSp>
        <p:nvGrpSpPr>
          <p:cNvPr id="233" name="Group 232"/>
          <p:cNvGrpSpPr/>
          <p:nvPr/>
        </p:nvGrpSpPr>
        <p:grpSpPr>
          <a:xfrm>
            <a:off x="516467" y="3651229"/>
            <a:ext cx="2247900" cy="1435100"/>
            <a:chOff x="516467" y="3651229"/>
            <a:chExt cx="2247900" cy="1435100"/>
          </a:xfrm>
        </p:grpSpPr>
        <p:sp>
          <p:nvSpPr>
            <p:cNvPr id="213" name="Right Triangle 212"/>
            <p:cNvSpPr/>
            <p:nvPr/>
          </p:nvSpPr>
          <p:spPr bwMode="auto">
            <a:xfrm flipV="1">
              <a:off x="630767" y="3651229"/>
              <a:ext cx="2133600" cy="1435100"/>
            </a:xfrm>
            <a:prstGeom prst="rtTriangle">
              <a:avLst/>
            </a:prstGeom>
            <a:solidFill>
              <a:srgbClr val="3366FF">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4" name="TextBox 213"/>
            <p:cNvSpPr txBox="1"/>
            <p:nvPr/>
          </p:nvSpPr>
          <p:spPr>
            <a:xfrm rot="19680000">
              <a:off x="516467" y="3968729"/>
              <a:ext cx="1956485" cy="369332"/>
            </a:xfrm>
            <a:prstGeom prst="rect">
              <a:avLst/>
            </a:prstGeom>
            <a:noFill/>
          </p:spPr>
          <p:txBody>
            <a:bodyPr wrap="none" rtlCol="0">
              <a:spAutoFit/>
            </a:bodyPr>
            <a:lstStyle/>
            <a:p>
              <a:r>
                <a:rPr lang="en-US" dirty="0" smtClean="0">
                  <a:solidFill>
                    <a:srgbClr val="FF0000"/>
                  </a:solidFill>
                </a:rPr>
                <a:t>Terra Incognita</a:t>
              </a:r>
              <a:endParaRPr lang="en-US" dirty="0">
                <a:solidFill>
                  <a:srgbClr val="FF0000"/>
                </a:solidFill>
              </a:endParaRPr>
            </a:p>
          </p:txBody>
        </p:sp>
      </p:grpSp>
      <p:sp>
        <p:nvSpPr>
          <p:cNvPr id="215" name="Rectangle 3"/>
          <p:cNvSpPr txBox="1">
            <a:spLocks noChangeArrowheads="1"/>
          </p:cNvSpPr>
          <p:nvPr/>
        </p:nvSpPr>
        <p:spPr bwMode="auto">
          <a:xfrm>
            <a:off x="0" y="687916"/>
            <a:ext cx="6096000" cy="2019300"/>
          </a:xfrm>
          <a:prstGeom prst="rect">
            <a:avLst/>
          </a:prstGeom>
          <a:noFill/>
          <a:ln w="9525">
            <a:noFill/>
            <a:miter lim="800000"/>
            <a:headEnd/>
            <a:tailEnd/>
          </a:ln>
          <a:effectLst/>
        </p:spPr>
        <p:txBody>
          <a:bodyPr vert="horz" wrap="square" lIns="91440" tIns="45720" rIns="133350" bIns="45720" numCol="1" anchor="t" anchorCtr="0" compatLnSpc="1">
            <a:prstTxWarp prst="textNoShape">
              <a:avLst/>
            </a:prstTxWarp>
          </a:bodyPr>
          <a:lstStyle/>
          <a:p>
            <a:pPr marL="266700" lvl="0" indent="-227013">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 at </a:t>
            </a:r>
            <a:r>
              <a:rPr lang="en-US" kern="0" dirty="0">
                <a:effectLst>
                  <a:outerShdw blurRad="38100" dist="38100" dir="2700000" algn="tl">
                    <a:srgbClr val="DDDDDD"/>
                  </a:outerShdw>
                </a:effectLst>
                <a:latin typeface="Comic Sans MS"/>
                <a:cs typeface="Comic Sans MS"/>
              </a:rPr>
              <a:t>small x linear evolution </a:t>
            </a:r>
            <a:r>
              <a:rPr lang="en-US" kern="0" dirty="0" smtClean="0">
                <a:effectLst>
                  <a:outerShdw blurRad="38100" dist="38100" dir="2700000" algn="tl">
                    <a:srgbClr val="DDDDDD"/>
                  </a:outerShdw>
                </a:effectLst>
                <a:latin typeface="Comic Sans MS"/>
                <a:cs typeface="Comic Sans MS"/>
              </a:rPr>
              <a:t>gives strongly </a:t>
            </a:r>
          </a:p>
          <a:p>
            <a:pPr marL="39687" lvl="0">
              <a:buClr>
                <a:srgbClr val="0000FF"/>
              </a:buClr>
              <a:defRPr/>
            </a:pPr>
            <a:r>
              <a:rPr lang="en-US" kern="0" dirty="0">
                <a:effectLst>
                  <a:outerShdw blurRad="38100" dist="38100" dir="2700000" algn="tl">
                    <a:srgbClr val="DDDDDD"/>
                  </a:outerShdw>
                </a:effectLst>
                <a:latin typeface="Comic Sans MS"/>
                <a:cs typeface="Comic Sans MS"/>
              </a:rPr>
              <a:t> </a:t>
            </a:r>
            <a:r>
              <a:rPr lang="en-US" kern="0" dirty="0" smtClean="0">
                <a:effectLst>
                  <a:outerShdw blurRad="38100" dist="38100" dir="2700000" algn="tl">
                    <a:srgbClr val="DDDDDD"/>
                  </a:outerShdw>
                </a:effectLst>
                <a:latin typeface="Comic Sans MS"/>
                <a:cs typeface="Comic Sans MS"/>
              </a:rPr>
              <a:t>  rising </a:t>
            </a:r>
            <a:r>
              <a:rPr lang="en-US" kern="0" dirty="0">
                <a:effectLst>
                  <a:outerShdw blurRad="38100" dist="38100" dir="2700000" algn="tl">
                    <a:srgbClr val="DDDDDD"/>
                  </a:outerShdw>
                </a:effectLst>
                <a:latin typeface="Comic Sans MS"/>
                <a:cs typeface="Comic Sans MS"/>
              </a:rPr>
              <a:t>g(x</a:t>
            </a:r>
            <a:r>
              <a:rPr lang="en-US" kern="0" dirty="0" smtClean="0">
                <a:effectLst>
                  <a:outerShdw blurRad="38100" dist="38100" dir="2700000" algn="tl">
                    <a:srgbClr val="DDDDDD"/>
                  </a:outerShdw>
                </a:effectLst>
                <a:latin typeface="Comic Sans MS"/>
                <a:cs typeface="Comic Sans MS"/>
              </a:rPr>
              <a:t>)</a:t>
            </a:r>
          </a:p>
          <a:p>
            <a:pPr marL="782637" lvl="1" indent="-285750">
              <a:buClr>
                <a:srgbClr val="0000FF"/>
              </a:buClr>
              <a:buFont typeface="Wingdings" charset="2"/>
              <a:buChar char="Ø"/>
              <a:defRPr/>
            </a:pPr>
            <a:r>
              <a:rPr lang="en-US" kern="0" dirty="0" smtClean="0">
                <a:effectLst>
                  <a:outerShdw blurRad="38100" dist="38100" dir="2700000" algn="tl">
                    <a:srgbClr val="DDDDDD"/>
                  </a:outerShdw>
                </a:effectLst>
                <a:latin typeface="Comic Sans MS"/>
                <a:cs typeface="Comic Sans MS"/>
              </a:rPr>
              <a:t>cannot go on forever</a:t>
            </a:r>
            <a:r>
              <a:rPr lang="en-US" dirty="0" smtClean="0">
                <a:effectLst/>
              </a:rPr>
              <a:t> </a:t>
            </a:r>
          </a:p>
          <a:p>
            <a:pPr marL="266700" lvl="0" indent="-227013">
              <a:lnSpc>
                <a:spcPct val="150000"/>
              </a:lnSpc>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BK</a:t>
            </a:r>
            <a:r>
              <a:rPr lang="en-US" kern="0" dirty="0">
                <a:effectLst>
                  <a:outerShdw blurRad="38100" dist="38100" dir="2700000" algn="tl">
                    <a:srgbClr val="DDDDDD"/>
                  </a:outerShdw>
                </a:effectLst>
                <a:latin typeface="Comic Sans MS"/>
                <a:cs typeface="Comic Sans MS"/>
              </a:rPr>
              <a:t>/JIMWLK </a:t>
            </a:r>
            <a:r>
              <a:rPr lang="en-US" kern="0" dirty="0">
                <a:solidFill>
                  <a:srgbClr val="FF00FF"/>
                </a:solidFill>
                <a:effectLst>
                  <a:outerShdw blurRad="38100" dist="38100" dir="2700000" algn="tl">
                    <a:srgbClr val="DDDDDD"/>
                  </a:outerShdw>
                </a:effectLst>
                <a:latin typeface="Comic Sans MS"/>
                <a:cs typeface="Comic Sans MS"/>
              </a:rPr>
              <a:t>non-linear </a:t>
            </a:r>
            <a:r>
              <a:rPr lang="en-US" kern="0" dirty="0">
                <a:effectLst>
                  <a:outerShdw blurRad="38100" dist="38100" dir="2700000" algn="tl">
                    <a:srgbClr val="DDDDDD"/>
                  </a:outerShdw>
                </a:effectLst>
                <a:latin typeface="Comic Sans MS"/>
                <a:cs typeface="Comic Sans MS"/>
              </a:rPr>
              <a:t>evolution includes </a:t>
            </a:r>
          </a:p>
          <a:p>
            <a:pPr marL="266700" lvl="0" indent="-227013">
              <a:buClr>
                <a:srgbClr val="0000FF"/>
              </a:buClr>
              <a:defRPr/>
            </a:pPr>
            <a:r>
              <a:rPr lang="en-US" kern="0" dirty="0">
                <a:solidFill>
                  <a:srgbClr val="FF66FF"/>
                </a:solidFill>
                <a:effectLst>
                  <a:outerShdw blurRad="38100" dist="38100" dir="2700000" algn="tl">
                    <a:srgbClr val="DDDDDD"/>
                  </a:outerShdw>
                </a:effectLst>
                <a:latin typeface="Comic Sans MS"/>
                <a:cs typeface="Comic Sans MS"/>
              </a:rPr>
              <a:t>   </a:t>
            </a:r>
            <a:r>
              <a:rPr lang="en-US" kern="0" dirty="0">
                <a:solidFill>
                  <a:srgbClr val="FF00FF"/>
                </a:solidFill>
                <a:effectLst>
                  <a:outerShdw blurRad="38100" dist="38100" dir="2700000" algn="tl">
                    <a:srgbClr val="DDDDDD"/>
                  </a:outerShdw>
                </a:effectLst>
                <a:latin typeface="Comic Sans MS"/>
                <a:cs typeface="Comic Sans MS"/>
              </a:rPr>
              <a:t>recombination</a:t>
            </a:r>
            <a:r>
              <a:rPr lang="en-US" kern="0" dirty="0">
                <a:effectLst>
                  <a:outerShdw blurRad="38100" dist="38100" dir="2700000" algn="tl">
                    <a:srgbClr val="DDDDDD"/>
                  </a:outerShdw>
                </a:effectLst>
                <a:latin typeface="Comic Sans MS"/>
                <a:cs typeface="Comic Sans MS"/>
              </a:rPr>
              <a:t> effects </a:t>
            </a:r>
            <a:r>
              <a:rPr lang="en-US" kern="0" dirty="0">
                <a:effectLst>
                  <a:outerShdw blurRad="38100" dist="38100" dir="2700000" algn="tl">
                    <a:srgbClr val="DDDDDD"/>
                  </a:outerShdw>
                </a:effectLst>
                <a:latin typeface="Comic Sans MS"/>
                <a:cs typeface="Comic Sans MS"/>
                <a:sym typeface="Wingdings"/>
              </a:rPr>
              <a:t> </a:t>
            </a:r>
            <a:r>
              <a:rPr lang="en-US" kern="0" dirty="0">
                <a:solidFill>
                  <a:srgbClr val="FF00FF"/>
                </a:solidFill>
                <a:effectLst>
                  <a:outerShdw blurRad="38100" dist="38100" dir="2700000" algn="tl">
                    <a:srgbClr val="DDDDDD"/>
                  </a:outerShdw>
                </a:effectLst>
                <a:latin typeface="Comic Sans MS"/>
                <a:cs typeface="Comic Sans MS"/>
              </a:rPr>
              <a:t>saturation</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Char char="Ø"/>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Dynamically generated scale</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   </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Saturation Scale: Q</a:t>
            </a:r>
            <a:r>
              <a:rPr kumimoji="1" lang="en-US" sz="1600" b="1" i="0" u="none" strike="noStrike" kern="0" cap="none" spc="0" normalizeH="0" baseline="30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2</a:t>
            </a:r>
            <a:r>
              <a:rPr kumimoji="1" lang="en-US" sz="1600" b="1" i="0" u="none" strike="noStrike" kern="0" cap="none" spc="0" normalizeH="0" baseline="-25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(x</a:t>
            </a:r>
            <a:r>
              <a:rPr lang="en-US" sz="1600" kern="0" dirty="0" smtClean="0">
                <a:solidFill>
                  <a:srgbClr val="FF00FF"/>
                </a:solidFill>
                <a:effectLst>
                  <a:outerShdw blurRad="38100" dist="38100" dir="2700000" algn="tl">
                    <a:srgbClr val="DDDDDD"/>
                  </a:outerShdw>
                </a:effectLst>
                <a:latin typeface="Comic Sans MS"/>
                <a:ea typeface="+mn-ea"/>
                <a:cs typeface="Comic Sans MS"/>
              </a:rPr>
              <a:t>)</a:t>
            </a:r>
          </a:p>
          <a:p>
            <a:pPr marL="1066800" lvl="2" indent="-227013">
              <a:spcBef>
                <a:spcPct val="20000"/>
              </a:spcBef>
              <a:buClr>
                <a:srgbClr val="0000FF"/>
              </a:buClr>
              <a:buSzPct val="100000"/>
              <a:buFont typeface="Wingdings" charset="2"/>
              <a:buChar char="§"/>
              <a:defRPr/>
            </a:pPr>
            <a:r>
              <a:rPr lang="en-US" sz="1400" kern="0" dirty="0">
                <a:effectLst>
                  <a:outerShdw blurRad="38100" dist="38100" dir="2700000" algn="tl">
                    <a:srgbClr val="DDDDDD"/>
                  </a:outerShdw>
                </a:effectLst>
                <a:latin typeface="Comic Sans MS"/>
                <a:cs typeface="Comic Sans MS"/>
              </a:rPr>
              <a:t>Increases with energy or decreasing x</a:t>
            </a:r>
          </a:p>
          <a:p>
            <a:pPr marL="666750" lvl="1" indent="-227013">
              <a:spcBef>
                <a:spcPct val="20000"/>
              </a:spcBef>
              <a:buClr>
                <a:srgbClr val="0000FF"/>
              </a:buClr>
              <a:buSzPct val="100000"/>
              <a:buFont typeface="Wingdings" charset="2"/>
              <a:buChar char="Ø"/>
              <a:defRPr/>
            </a:pPr>
            <a:r>
              <a:rPr lang="en-US" sz="1600" kern="0" dirty="0">
                <a:effectLst>
                  <a:outerShdw blurRad="38100" dist="38100" dir="2700000" algn="tl">
                    <a:srgbClr val="DDDDDD"/>
                  </a:outerShdw>
                </a:effectLst>
                <a:latin typeface="Comic Sans MS"/>
                <a:cs typeface="Comic Sans MS"/>
              </a:rPr>
              <a:t>Scale with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baseline="-25000" dirty="0">
                <a:effectLst>
                  <a:outerShdw blurRad="38100" dist="38100" dir="2700000" algn="tl">
                    <a:srgbClr val="DDDDDD"/>
                  </a:outerShdw>
                </a:effectLst>
                <a:latin typeface="Comic Sans MS"/>
                <a:ea typeface="Times New Roman" charset="0"/>
                <a:cs typeface="Comic Sans MS"/>
                <a:sym typeface="Times New Roman" charset="0"/>
              </a:rPr>
              <a:t>s</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instead of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and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cs typeface="Comic Sans MS"/>
              </a:rPr>
              <a:t> </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endPar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endParaRPr>
          </a:p>
        </p:txBody>
      </p:sp>
      <p:sp>
        <p:nvSpPr>
          <p:cNvPr id="31" name="Date Placeholder 30"/>
          <p:cNvSpPr>
            <a:spLocks noGrp="1"/>
          </p:cNvSpPr>
          <p:nvPr>
            <p:ph type="dt" sz="half" idx="10"/>
          </p:nvPr>
        </p:nvSpPr>
        <p:spPr/>
        <p:txBody>
          <a:bodyPr/>
          <a:lstStyle/>
          <a:p>
            <a:r>
              <a:rPr lang="en-US" smtClean="0"/>
              <a:t>E.C. Aschenauer</a:t>
            </a:r>
            <a:endParaRPr lang="en-US"/>
          </a:p>
        </p:txBody>
      </p:sp>
      <p:sp>
        <p:nvSpPr>
          <p:cNvPr id="18592" name="Footer Placeholder 1859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220811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blinds(horizontal)">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0" y="0"/>
            <a:ext cx="9144000" cy="609600"/>
          </a:xfrm>
          <a:ln/>
        </p:spPr>
        <p:txBody>
          <a:bodyPr rIns="133350"/>
          <a:lstStyle/>
          <a:p>
            <a:r>
              <a:rPr lang="en-US" dirty="0"/>
              <a:t>What Do We Know About </a:t>
            </a:r>
            <a:r>
              <a:rPr lang="en-US" cap="none" dirty="0" err="1"/>
              <a:t>x</a:t>
            </a:r>
            <a:r>
              <a:rPr lang="en-US" dirty="0" err="1"/>
              <a:t>G</a:t>
            </a:r>
            <a:r>
              <a:rPr lang="en-US" dirty="0"/>
              <a:t> in Nuclei?</a:t>
            </a:r>
          </a:p>
        </p:txBody>
      </p:sp>
      <p:sp>
        <p:nvSpPr>
          <p:cNvPr id="7" name="Slide Number Placeholder 3"/>
          <p:cNvSpPr>
            <a:spLocks noGrp="1"/>
          </p:cNvSpPr>
          <p:nvPr>
            <p:ph type="sldNum" sz="quarter" idx="12"/>
          </p:nvPr>
        </p:nvSpPr>
        <p:spPr/>
        <p:txBody>
          <a:bodyPr/>
          <a:lstStyle/>
          <a:p>
            <a:fld id="{0AB49407-61D0-674C-8945-BD65CF1CC592}" type="slidenum">
              <a:rPr lang="en-US"/>
              <a:pPr/>
              <a:t>36</a:t>
            </a:fld>
            <a:endParaRPr lang="en-US"/>
          </a:p>
        </p:txBody>
      </p:sp>
      <p:sp>
        <p:nvSpPr>
          <p:cNvPr id="38917" name="Rectangle 5"/>
          <p:cNvSpPr>
            <a:spLocks/>
          </p:cNvSpPr>
          <p:nvPr/>
        </p:nvSpPr>
        <p:spPr bwMode="auto">
          <a:xfrm>
            <a:off x="99484" y="4362449"/>
            <a:ext cx="4028016" cy="10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Other than in p: </a:t>
            </a:r>
            <a:endParaRPr lang="en-US" dirty="0" smtClean="0">
              <a:solidFill>
                <a:srgbClr val="FF0000"/>
              </a:solidFill>
              <a:latin typeface="Comic Sans MS"/>
              <a:ea typeface="ＭＳ Ｐゴシック" charset="0"/>
              <a:cs typeface="Comic Sans MS"/>
              <a:sym typeface="Arial" charset="0"/>
            </a:endParaRPr>
          </a:p>
          <a:p>
            <a:pPr marL="39688"/>
            <a:r>
              <a:rPr lang="en-US" dirty="0" smtClean="0">
                <a:solidFill>
                  <a:srgbClr val="FF0000"/>
                </a:solidFill>
                <a:latin typeface="Comic Sans MS"/>
                <a:ea typeface="ＭＳ Ｐゴシック" charset="0"/>
                <a:cs typeface="Comic Sans MS"/>
                <a:sym typeface="Arial" charset="0"/>
              </a:rPr>
              <a:t>G</a:t>
            </a:r>
            <a:r>
              <a:rPr lang="en-US" dirty="0">
                <a:solidFill>
                  <a:srgbClr val="FF0000"/>
                </a:solidFill>
                <a:latin typeface="Comic Sans MS"/>
                <a:ea typeface="ＭＳ Ｐゴシック" charset="0"/>
                <a:cs typeface="Comic Sans MS"/>
                <a:sym typeface="Arial" charset="0"/>
              </a:rPr>
              <a:t>(x,Q</a:t>
            </a:r>
            <a:r>
              <a:rPr lang="en-US" baseline="32000" dirty="0">
                <a:solidFill>
                  <a:srgbClr val="FF0000"/>
                </a:solidFill>
                <a:latin typeface="Comic Sans MS"/>
                <a:ea typeface="ＭＳ Ｐゴシック" charset="0"/>
                <a:cs typeface="Comic Sans MS"/>
                <a:sym typeface="Arial" charset="0"/>
              </a:rPr>
              <a:t>2</a:t>
            </a:r>
            <a:r>
              <a:rPr lang="en-US" dirty="0">
                <a:solidFill>
                  <a:srgbClr val="FF0000"/>
                </a:solidFill>
                <a:latin typeface="Comic Sans MS"/>
                <a:ea typeface="ＭＳ Ｐゴシック" charset="0"/>
                <a:cs typeface="Comic Sans MS"/>
                <a:sym typeface="Arial" charset="0"/>
              </a:rPr>
              <a:t>) for nuclei is little known</a:t>
            </a:r>
          </a:p>
          <a:p>
            <a:pPr marL="39688">
              <a:spcBef>
                <a:spcPts val="450"/>
              </a:spcBef>
            </a:pPr>
            <a:r>
              <a:rPr lang="en-US" dirty="0">
                <a:solidFill>
                  <a:srgbClr val="0000FF"/>
                </a:solidFill>
                <a:latin typeface="Comic Sans MS"/>
                <a:ea typeface="ＭＳ Ｐゴシック" charset="0"/>
                <a:cs typeface="Comic Sans MS"/>
                <a:sym typeface="Arial" charset="0"/>
              </a:rPr>
              <a:t>Key:</a:t>
            </a:r>
            <a:r>
              <a:rPr lang="en-US" dirty="0">
                <a:solidFill>
                  <a:srgbClr val="0000FF"/>
                </a:solidFill>
                <a:latin typeface="Comic Sans MS"/>
                <a:ea typeface="ＭＳ Ｐゴシック" charset="0"/>
                <a:cs typeface="Comic Sans MS"/>
                <a:sym typeface="Times New Roman Italic" charset="0"/>
              </a:rPr>
              <a:t> F</a:t>
            </a:r>
            <a:r>
              <a:rPr lang="en-US" baseline="-25000" dirty="0">
                <a:solidFill>
                  <a:srgbClr val="0000FF"/>
                </a:solidFill>
                <a:latin typeface="Comic Sans MS"/>
                <a:ea typeface="ＭＳ Ｐゴシック" charset="0"/>
                <a:cs typeface="Comic Sans MS"/>
                <a:sym typeface="Times New Roman Italic" charset="0"/>
              </a:rPr>
              <a:t>L</a:t>
            </a:r>
            <a:r>
              <a:rPr lang="en-US" dirty="0">
                <a:solidFill>
                  <a:srgbClr val="0000FF"/>
                </a:solidFill>
                <a:latin typeface="Comic Sans MS"/>
                <a:ea typeface="ＭＳ Ｐゴシック" charset="0"/>
                <a:cs typeface="Comic Sans MS"/>
                <a:sym typeface="Times New Roman Italic" charset="0"/>
              </a:rPr>
              <a:t> (x,Q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 ~ </a:t>
            </a:r>
            <a:r>
              <a:rPr lang="en-US" dirty="0" err="1">
                <a:solidFill>
                  <a:srgbClr val="0000FF"/>
                </a:solidFill>
                <a:latin typeface="Comic Sans MS"/>
                <a:ea typeface="ＭＳ Ｐゴシック" charset="0"/>
                <a:cs typeface="Comic Sans MS"/>
                <a:sym typeface="Times New Roman Italic" charset="0"/>
              </a:rPr>
              <a:t>xG</a:t>
            </a:r>
            <a:r>
              <a:rPr lang="en-US" dirty="0">
                <a:solidFill>
                  <a:srgbClr val="0000FF"/>
                </a:solidFill>
                <a:latin typeface="Comic Sans MS"/>
                <a:ea typeface="ＭＳ Ｐゴシック" charset="0"/>
                <a:cs typeface="Comic Sans MS"/>
                <a:sym typeface="Times New Roman Italic" charset="0"/>
              </a:rPr>
              <a:t>(x,Q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a:t>
            </a:r>
          </a:p>
        </p:txBody>
      </p:sp>
      <p:pic>
        <p:nvPicPr>
          <p:cNvPr id="2" name="Picture 1"/>
          <p:cNvPicPr>
            <a:picLocks noChangeAspect="1"/>
          </p:cNvPicPr>
          <p:nvPr/>
        </p:nvPicPr>
        <p:blipFill>
          <a:blip r:embed="rId2"/>
          <a:stretch>
            <a:fillRect/>
          </a:stretch>
        </p:blipFill>
        <p:spPr>
          <a:xfrm>
            <a:off x="4165600" y="4229100"/>
            <a:ext cx="4978400" cy="2628900"/>
          </a:xfrm>
          <a:prstGeom prst="rect">
            <a:avLst/>
          </a:prstGeom>
        </p:spPr>
      </p:pic>
      <p:pic>
        <p:nvPicPr>
          <p:cNvPr id="3" name="Picture 2"/>
          <p:cNvPicPr>
            <a:picLocks noChangeAspect="1"/>
          </p:cNvPicPr>
          <p:nvPr/>
        </p:nvPicPr>
        <p:blipFill>
          <a:blip r:embed="rId3"/>
          <a:stretch>
            <a:fillRect/>
          </a:stretch>
        </p:blipFill>
        <p:spPr>
          <a:xfrm>
            <a:off x="349250" y="5676372"/>
            <a:ext cx="3714750" cy="520065"/>
          </a:xfrm>
          <a:prstGeom prst="rect">
            <a:avLst/>
          </a:prstGeom>
        </p:spPr>
      </p:pic>
      <p:pic>
        <p:nvPicPr>
          <p:cNvPr id="4" name="Picture 3"/>
          <p:cNvPicPr>
            <a:picLocks noChangeAspect="1"/>
          </p:cNvPicPr>
          <p:nvPr/>
        </p:nvPicPr>
        <p:blipFill rotWithShape="1">
          <a:blip r:embed="rId4"/>
          <a:srcRect l="3672" t="2830" r="5711" b="2830"/>
          <a:stretch/>
        </p:blipFill>
        <p:spPr>
          <a:xfrm>
            <a:off x="232834" y="941917"/>
            <a:ext cx="3291391" cy="2540010"/>
          </a:xfrm>
          <a:prstGeom prst="rect">
            <a:avLst/>
          </a:prstGeom>
        </p:spPr>
      </p:pic>
      <p:sp>
        <p:nvSpPr>
          <p:cNvPr id="5" name="TextBox 4"/>
          <p:cNvSpPr txBox="1"/>
          <p:nvPr/>
        </p:nvSpPr>
        <p:spPr>
          <a:xfrm>
            <a:off x="3661834" y="1100666"/>
            <a:ext cx="3846680" cy="677108"/>
          </a:xfrm>
          <a:prstGeom prst="rect">
            <a:avLst/>
          </a:prstGeom>
          <a:noFill/>
        </p:spPr>
        <p:txBody>
          <a:bodyPr wrap="none" rtlCol="0">
            <a:spAutoFit/>
          </a:bodyPr>
          <a:lstStyle/>
          <a:p>
            <a:r>
              <a:rPr lang="en-US" dirty="0" smtClean="0"/>
              <a:t>99% of all h</a:t>
            </a:r>
            <a:r>
              <a:rPr lang="en-US" sz="2000" baseline="30000" dirty="0" smtClean="0"/>
              <a:t>±</a:t>
            </a:r>
            <a:r>
              <a:rPr lang="en-US" dirty="0" smtClean="0"/>
              <a:t> have </a:t>
            </a:r>
            <a:r>
              <a:rPr lang="en-US" dirty="0" err="1" smtClean="0"/>
              <a:t>p</a:t>
            </a:r>
            <a:r>
              <a:rPr lang="en-US" baseline="-25000" dirty="0" err="1" smtClean="0"/>
              <a:t>t</a:t>
            </a:r>
            <a:r>
              <a:rPr lang="en-US" dirty="0" smtClean="0"/>
              <a:t> &lt; 2 </a:t>
            </a:r>
            <a:r>
              <a:rPr lang="en-US" dirty="0" err="1" smtClean="0"/>
              <a:t>GeV</a:t>
            </a:r>
            <a:r>
              <a:rPr lang="en-US" dirty="0" smtClean="0"/>
              <a:t>/c</a:t>
            </a:r>
          </a:p>
          <a:p>
            <a:r>
              <a:rPr lang="en-US" sz="2000" dirty="0" smtClean="0"/>
              <a:t>“Bulk Matter” </a:t>
            </a:r>
            <a:r>
              <a:rPr lang="en-US" sz="2000" dirty="0" smtClean="0">
                <a:sym typeface="Wingdings"/>
              </a:rPr>
              <a:t> x &lt; 0.01</a:t>
            </a:r>
            <a:endParaRPr lang="en-US" sz="2000" dirty="0"/>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280303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0" y="0"/>
            <a:ext cx="9144000" cy="609600"/>
          </a:xfrm>
          <a:ln/>
        </p:spPr>
        <p:txBody>
          <a:bodyPr rIns="133350"/>
          <a:lstStyle/>
          <a:p>
            <a:r>
              <a:rPr lang="en-US" cap="none" dirty="0">
                <a:latin typeface="Comic Sans MS"/>
                <a:cs typeface="Comic Sans MS"/>
                <a:sym typeface="Arial Italic" charset="0"/>
              </a:rPr>
              <a:t>h</a:t>
            </a:r>
            <a:r>
              <a:rPr lang="en-US" cap="none" dirty="0">
                <a:latin typeface="Comic Sans MS"/>
                <a:cs typeface="Comic Sans MS"/>
              </a:rPr>
              <a:t>-</a:t>
            </a:r>
            <a:r>
              <a:rPr lang="en-US" cap="none" dirty="0">
                <a:latin typeface="Comic Sans MS"/>
                <a:cs typeface="Comic Sans MS"/>
                <a:sym typeface="Arial Italic" charset="0"/>
              </a:rPr>
              <a:t>h</a:t>
            </a:r>
            <a:r>
              <a:rPr lang="en-US" dirty="0"/>
              <a:t> Forward Correlation in </a:t>
            </a:r>
            <a:r>
              <a:rPr lang="en-US" cap="none" dirty="0"/>
              <a:t>p(d</a:t>
            </a:r>
            <a:r>
              <a:rPr lang="en-US" dirty="0"/>
              <a:t>)A at RHIC</a:t>
            </a:r>
          </a:p>
        </p:txBody>
      </p:sp>
      <p:sp>
        <p:nvSpPr>
          <p:cNvPr id="73" name="Slide Number Placeholder 3"/>
          <p:cNvSpPr>
            <a:spLocks noGrp="1"/>
          </p:cNvSpPr>
          <p:nvPr>
            <p:ph type="sldNum" sz="quarter" idx="12"/>
          </p:nvPr>
        </p:nvSpPr>
        <p:spPr/>
        <p:txBody>
          <a:bodyPr/>
          <a:lstStyle/>
          <a:p>
            <a:fld id="{01337550-F2AA-A540-81AD-9119D45AEF5F}" type="slidenum">
              <a:rPr lang="en-US"/>
              <a:pPr/>
              <a:t>37</a:t>
            </a:fld>
            <a:endParaRPr lang="en-US"/>
          </a:p>
        </p:txBody>
      </p:sp>
      <p:sp>
        <p:nvSpPr>
          <p:cNvPr id="47111" name="Rectangle 7"/>
          <p:cNvSpPr>
            <a:spLocks noGrp="1" noChangeArrowheads="1"/>
          </p:cNvSpPr>
          <p:nvPr>
            <p:ph type="body" idx="4294967295"/>
          </p:nvPr>
        </p:nvSpPr>
        <p:spPr>
          <a:xfrm>
            <a:off x="381000" y="4221163"/>
            <a:ext cx="8763000" cy="1866900"/>
          </a:xfrm>
          <a:ln/>
        </p:spPr>
        <p:txBody>
          <a:bodyPr rIns="133350"/>
          <a:lstStyle/>
          <a:p>
            <a:pPr marL="508000" lvl="1"/>
            <a:r>
              <a:rPr lang="en-US" dirty="0">
                <a:latin typeface="Comic Sans MS"/>
                <a:cs typeface="Comic Sans MS"/>
              </a:rPr>
              <a:t>Small-x evolution ↔ multiple emissions</a:t>
            </a:r>
          </a:p>
          <a:p>
            <a:pPr marL="508000" lvl="1"/>
            <a:r>
              <a:rPr lang="en-US" dirty="0">
                <a:latin typeface="Comic Sans MS"/>
                <a:cs typeface="Comic Sans MS"/>
              </a:rPr>
              <a:t>Multiple emissions → broadening</a:t>
            </a:r>
          </a:p>
          <a:p>
            <a:pPr marL="508000" lvl="1"/>
            <a:r>
              <a:rPr lang="en-US" dirty="0">
                <a:latin typeface="Comic Sans MS"/>
                <a:cs typeface="Comic Sans MS"/>
              </a:rPr>
              <a:t>Back-to-back jets (here leading hadrons) may get broadening in </a:t>
            </a:r>
            <a:r>
              <a:rPr lang="en-US" dirty="0" err="1">
                <a:latin typeface="Comic Sans MS"/>
                <a:cs typeface="Comic Sans MS"/>
              </a:rPr>
              <a:t>p</a:t>
            </a:r>
            <a:r>
              <a:rPr lang="en-US" baseline="-6000" dirty="0" err="1">
                <a:latin typeface="Comic Sans MS"/>
                <a:cs typeface="Comic Sans MS"/>
              </a:rPr>
              <a:t>T</a:t>
            </a:r>
            <a:r>
              <a:rPr lang="en-US" dirty="0">
                <a:latin typeface="Comic Sans MS"/>
                <a:cs typeface="Comic Sans MS"/>
              </a:rPr>
              <a:t> with a spread of the order of Q</a:t>
            </a:r>
            <a:r>
              <a:rPr lang="en-US" baseline="-6000" dirty="0">
                <a:latin typeface="Comic Sans MS"/>
                <a:cs typeface="Comic Sans MS"/>
              </a:rPr>
              <a:t>S</a:t>
            </a:r>
          </a:p>
        </p:txBody>
      </p:sp>
      <p:grpSp>
        <p:nvGrpSpPr>
          <p:cNvPr id="47108" name="Group 4"/>
          <p:cNvGrpSpPr>
            <a:grpSpLocks/>
          </p:cNvGrpSpPr>
          <p:nvPr/>
        </p:nvGrpSpPr>
        <p:grpSpPr bwMode="auto">
          <a:xfrm>
            <a:off x="1566863" y="1546225"/>
            <a:ext cx="1870075" cy="931863"/>
            <a:chOff x="0" y="0"/>
            <a:chExt cx="1178" cy="587"/>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766">
              <a:off x="10" y="5"/>
              <a:ext cx="31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7106"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7" name="Rectangle 3"/>
            <p:cNvSpPr>
              <a:spLocks/>
            </p:cNvSpPr>
            <p:nvPr/>
          </p:nvSpPr>
          <p:spPr bwMode="auto">
            <a:xfrm>
              <a:off x="644" y="41"/>
              <a:ext cx="2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A</a:t>
              </a:r>
            </a:p>
          </p:txBody>
        </p:sp>
      </p:grpSp>
      <p:sp>
        <p:nvSpPr>
          <p:cNvPr id="47112" name="Line 8"/>
          <p:cNvSpPr>
            <a:spLocks noChangeShapeType="1"/>
          </p:cNvSpPr>
          <p:nvPr/>
        </p:nvSpPr>
        <p:spPr bwMode="auto">
          <a:xfrm flipH="1">
            <a:off x="338138" y="2014538"/>
            <a:ext cx="1227137" cy="0"/>
          </a:xfrm>
          <a:prstGeom prst="line">
            <a:avLst/>
          </a:prstGeom>
          <a:noFill/>
          <a:ln w="381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3" name="Line 9"/>
          <p:cNvSpPr>
            <a:spLocks noChangeShapeType="1"/>
          </p:cNvSpPr>
          <p:nvPr/>
        </p:nvSpPr>
        <p:spPr bwMode="auto">
          <a:xfrm flipH="1">
            <a:off x="1671638" y="1346200"/>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4" name="Rectangle 10"/>
          <p:cNvSpPr>
            <a:spLocks/>
          </p:cNvSpPr>
          <p:nvPr/>
        </p:nvSpPr>
        <p:spPr bwMode="auto">
          <a:xfrm>
            <a:off x="774700" y="1498600"/>
            <a:ext cx="323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nvGrpSpPr>
          <p:cNvPr id="47117" name="Group 13"/>
          <p:cNvGrpSpPr>
            <a:grpSpLocks/>
          </p:cNvGrpSpPr>
          <p:nvPr/>
        </p:nvGrpSpPr>
        <p:grpSpPr bwMode="auto">
          <a:xfrm>
            <a:off x="1800225" y="1549400"/>
            <a:ext cx="1357313" cy="465138"/>
            <a:chOff x="0" y="0"/>
            <a:chExt cx="855" cy="293"/>
          </a:xfrm>
        </p:grpSpPr>
        <p:sp>
          <p:nvSpPr>
            <p:cNvPr id="47115"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6" name="Rectangle 12"/>
            <p:cNvSpPr>
              <a:spLocks/>
            </p:cNvSpPr>
            <p:nvPr/>
          </p:nvSpPr>
          <p:spPr bwMode="auto">
            <a:xfrm>
              <a:off x="449" y="0"/>
              <a:ext cx="20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sp>
        <p:nvSpPr>
          <p:cNvPr id="47118" name="Rectangle 14"/>
          <p:cNvSpPr>
            <a:spLocks/>
          </p:cNvSpPr>
          <p:nvPr/>
        </p:nvSpPr>
        <p:spPr bwMode="auto">
          <a:xfrm>
            <a:off x="3390900" y="1168400"/>
            <a:ext cx="27198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a:solidFill>
                  <a:srgbClr val="FF0000"/>
                </a:solidFill>
                <a:latin typeface="Comic Sans MS"/>
                <a:ea typeface="ＭＳ Ｐゴシック" charset="0"/>
                <a:cs typeface="Comic Sans MS"/>
                <a:sym typeface="Arial" charset="0"/>
              </a:rPr>
              <a:t>large-x</a:t>
            </a:r>
            <a:r>
              <a:rPr lang="en-US" sz="1900" baseline="-6000">
                <a:solidFill>
                  <a:srgbClr val="FF0000"/>
                </a:solidFill>
                <a:latin typeface="Comic Sans MS"/>
                <a:ea typeface="ＭＳ Ｐゴシック" charset="0"/>
                <a:cs typeface="Comic Sans MS"/>
                <a:sym typeface="Arial" charset="0"/>
              </a:rPr>
              <a:t>1</a:t>
            </a:r>
            <a:r>
              <a:rPr lang="en-US" sz="1900">
                <a:solidFill>
                  <a:srgbClr val="FF0000"/>
                </a:solidFill>
                <a:latin typeface="Comic Sans MS"/>
                <a:ea typeface="ＭＳ Ｐゴシック" charset="0"/>
                <a:cs typeface="Comic Sans MS"/>
                <a:sym typeface="Arial" charset="0"/>
              </a:rPr>
              <a:t> (q dominated)</a:t>
            </a:r>
          </a:p>
        </p:txBody>
      </p:sp>
      <p:sp>
        <p:nvSpPr>
          <p:cNvPr id="47119" name="Rectangle 15"/>
          <p:cNvSpPr>
            <a:spLocks/>
          </p:cNvSpPr>
          <p:nvPr/>
        </p:nvSpPr>
        <p:spPr bwMode="auto">
          <a:xfrm>
            <a:off x="3403600" y="2387600"/>
            <a:ext cx="249929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dirty="0">
                <a:solidFill>
                  <a:srgbClr val="0000FF"/>
                </a:solidFill>
                <a:latin typeface="Comic Sans MS"/>
                <a:ea typeface="ＭＳ Ｐゴシック" charset="0"/>
                <a:cs typeface="Comic Sans MS"/>
                <a:sym typeface="Arial" charset="0"/>
              </a:rPr>
              <a:t>low-x</a:t>
            </a:r>
            <a:r>
              <a:rPr lang="en-US" sz="1900" baseline="-6000" dirty="0">
                <a:solidFill>
                  <a:srgbClr val="0000FF"/>
                </a:solidFill>
                <a:latin typeface="Comic Sans MS"/>
                <a:ea typeface="ＭＳ Ｐゴシック" charset="0"/>
                <a:cs typeface="Comic Sans MS"/>
                <a:sym typeface="Arial" charset="0"/>
              </a:rPr>
              <a:t>2</a:t>
            </a:r>
            <a:r>
              <a:rPr lang="en-US" sz="1900" dirty="0">
                <a:solidFill>
                  <a:srgbClr val="0000FF"/>
                </a:solidFill>
                <a:latin typeface="Comic Sans MS"/>
                <a:ea typeface="ＭＳ Ｐゴシック" charset="0"/>
                <a:cs typeface="Comic Sans MS"/>
                <a:sym typeface="Arial" charset="0"/>
              </a:rPr>
              <a:t> (g dominated)</a:t>
            </a:r>
          </a:p>
        </p:txBody>
      </p:sp>
      <p:sp>
        <p:nvSpPr>
          <p:cNvPr id="47120" name="Rectangle 16"/>
          <p:cNvSpPr>
            <a:spLocks/>
          </p:cNvSpPr>
          <p:nvPr/>
        </p:nvSpPr>
        <p:spPr bwMode="auto">
          <a:xfrm>
            <a:off x="977900" y="774700"/>
            <a:ext cx="1092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side-view</a:t>
            </a:r>
          </a:p>
        </p:txBody>
      </p:sp>
      <p:sp>
        <p:nvSpPr>
          <p:cNvPr id="47121" name="Rectangle 17"/>
          <p:cNvSpPr>
            <a:spLocks/>
          </p:cNvSpPr>
          <p:nvPr/>
        </p:nvSpPr>
        <p:spPr bwMode="auto">
          <a:xfrm>
            <a:off x="6692900" y="774700"/>
            <a:ext cx="1233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beam-view</a:t>
            </a:r>
          </a:p>
        </p:txBody>
      </p:sp>
      <p:sp>
        <p:nvSpPr>
          <p:cNvPr id="47122" name="Line 18"/>
          <p:cNvSpPr>
            <a:spLocks noChangeShapeType="1"/>
          </p:cNvSpPr>
          <p:nvPr/>
        </p:nvSpPr>
        <p:spPr bwMode="auto">
          <a:xfrm rot="10800000" flipH="1">
            <a:off x="6813550" y="2055813"/>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3" name="Line 19"/>
          <p:cNvSpPr>
            <a:spLocks noChangeShapeType="1"/>
          </p:cNvSpPr>
          <p:nvPr/>
        </p:nvSpPr>
        <p:spPr bwMode="auto">
          <a:xfrm flipH="1">
            <a:off x="7497763" y="1423988"/>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26" name="Group 22"/>
          <p:cNvGrpSpPr>
            <a:grpSpLocks/>
          </p:cNvGrpSpPr>
          <p:nvPr/>
        </p:nvGrpSpPr>
        <p:grpSpPr bwMode="auto">
          <a:xfrm>
            <a:off x="7010400" y="1536700"/>
            <a:ext cx="1016000" cy="1016000"/>
            <a:chOff x="0" y="0"/>
            <a:chExt cx="640" cy="640"/>
          </a:xfrm>
        </p:grpSpPr>
        <p:sp>
          <p:nvSpPr>
            <p:cNvPr id="47124"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5"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7127" name="Freeform 23"/>
          <p:cNvSpPr>
            <a:spLocks/>
          </p:cNvSpPr>
          <p:nvPr/>
        </p:nvSpPr>
        <p:spPr bwMode="auto">
          <a:xfrm rot="215653">
            <a:off x="7294563" y="1839913"/>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8" name="Rectangle 24"/>
          <p:cNvSpPr>
            <a:spLocks/>
          </p:cNvSpPr>
          <p:nvPr/>
        </p:nvSpPr>
        <p:spPr bwMode="auto">
          <a:xfrm>
            <a:off x="7442200" y="1968500"/>
            <a:ext cx="32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Symbol" charset="0"/>
                <a:ea typeface="ＭＳ Ｐゴシック" charset="0"/>
                <a:cs typeface="Symbol" charset="0"/>
                <a:sym typeface="Symbol" charset="0"/>
              </a:rPr>
              <a:t>π</a:t>
            </a:r>
          </a:p>
        </p:txBody>
      </p:sp>
      <p:sp>
        <p:nvSpPr>
          <p:cNvPr id="47129" name="Rectangle 25"/>
          <p:cNvSpPr>
            <a:spLocks/>
          </p:cNvSpPr>
          <p:nvPr/>
        </p:nvSpPr>
        <p:spPr bwMode="auto">
          <a:xfrm>
            <a:off x="279400" y="3111500"/>
            <a:ext cx="34925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Low gluon density (</a:t>
            </a:r>
            <a:r>
              <a:rPr lang="en-US" dirty="0" err="1">
                <a:solidFill>
                  <a:srgbClr val="0000FF"/>
                </a:solidFill>
                <a:latin typeface="Comic Sans MS"/>
                <a:ea typeface="ＭＳ Ｐゴシック" charset="0"/>
                <a:cs typeface="Comic Sans MS"/>
                <a:sym typeface="Arial" charset="0"/>
              </a:rPr>
              <a:t>pp</a:t>
            </a:r>
            <a:r>
              <a:rPr lang="en-US" dirty="0">
                <a:solidFill>
                  <a:srgbClr val="0000FF"/>
                </a:solidFill>
                <a:latin typeface="Comic Sans MS"/>
                <a:ea typeface="ＭＳ Ｐゴシック" charset="0"/>
                <a:cs typeface="Comic Sans MS"/>
                <a:sym typeface="Arial" charset="0"/>
              </a:rPr>
              <a:t>):</a:t>
            </a:r>
          </a:p>
          <a:p>
            <a:pPr marL="39688"/>
            <a:r>
              <a:rPr lang="en-US" dirty="0" err="1">
                <a:solidFill>
                  <a:schemeClr val="tx1"/>
                </a:solidFill>
                <a:latin typeface="Comic Sans MS"/>
                <a:ea typeface="ＭＳ Ｐゴシック" charset="0"/>
                <a:cs typeface="Comic Sans MS"/>
                <a:sym typeface="Arial" charset="0"/>
              </a:rPr>
              <a:t>pQCD</a:t>
            </a:r>
            <a:r>
              <a:rPr lang="en-US" dirty="0">
                <a:solidFill>
                  <a:schemeClr val="tx1"/>
                </a:solidFill>
                <a:latin typeface="Comic Sans MS"/>
                <a:ea typeface="ＭＳ Ｐゴシック" charset="0"/>
                <a:cs typeface="Comic Sans MS"/>
                <a:sym typeface="Arial" charset="0"/>
              </a:rPr>
              <a:t> predicts 2→2 process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back-to-back di-jet</a:t>
            </a:r>
          </a:p>
        </p:txBody>
      </p:sp>
      <p:sp>
        <p:nvSpPr>
          <p:cNvPr id="47130" name="Line 26"/>
          <p:cNvSpPr>
            <a:spLocks noChangeShapeType="1"/>
          </p:cNvSpPr>
          <p:nvPr/>
        </p:nvSpPr>
        <p:spPr bwMode="auto">
          <a:xfrm rot="10800000">
            <a:off x="1684338" y="2065338"/>
            <a:ext cx="1638300" cy="48736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69" name="Group 65"/>
          <p:cNvGrpSpPr>
            <a:grpSpLocks/>
          </p:cNvGrpSpPr>
          <p:nvPr/>
        </p:nvGrpSpPr>
        <p:grpSpPr bwMode="auto">
          <a:xfrm>
            <a:off x="1677988" y="2044700"/>
            <a:ext cx="835025" cy="585788"/>
            <a:chOff x="0" y="0"/>
            <a:chExt cx="526" cy="369"/>
          </a:xfrm>
        </p:grpSpPr>
        <p:grpSp>
          <p:nvGrpSpPr>
            <p:cNvPr id="47167" name="Group 63"/>
            <p:cNvGrpSpPr>
              <a:grpSpLocks/>
            </p:cNvGrpSpPr>
            <p:nvPr/>
          </p:nvGrpSpPr>
          <p:grpSpPr bwMode="auto">
            <a:xfrm>
              <a:off x="0" y="0"/>
              <a:ext cx="526" cy="369"/>
              <a:chOff x="0" y="0"/>
              <a:chExt cx="526" cy="369"/>
            </a:xfrm>
          </p:grpSpPr>
          <p:sp>
            <p:nvSpPr>
              <p:cNvPr id="47131"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42" name="Group 38"/>
              <p:cNvGrpSpPr>
                <a:grpSpLocks/>
              </p:cNvGrpSpPr>
              <p:nvPr/>
            </p:nvGrpSpPr>
            <p:grpSpPr bwMode="auto">
              <a:xfrm rot="-7463806">
                <a:off x="100" y="139"/>
                <a:ext cx="200" cy="63"/>
                <a:chOff x="0" y="0"/>
                <a:chExt cx="200" cy="62"/>
              </a:xfrm>
            </p:grpSpPr>
            <p:sp>
              <p:nvSpPr>
                <p:cNvPr id="47132"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3"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4"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5"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6"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7"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8"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9"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0"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1"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53" name="Group 49"/>
              <p:cNvGrpSpPr>
                <a:grpSpLocks/>
              </p:cNvGrpSpPr>
              <p:nvPr/>
            </p:nvGrpSpPr>
            <p:grpSpPr bwMode="auto">
              <a:xfrm rot="3356602">
                <a:off x="-17" y="96"/>
                <a:ext cx="200" cy="64"/>
                <a:chOff x="0" y="0"/>
                <a:chExt cx="201" cy="64"/>
              </a:xfrm>
            </p:grpSpPr>
            <p:sp>
              <p:nvSpPr>
                <p:cNvPr id="47143"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4"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5"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6"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7"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8"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9"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0"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1"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2"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64" name="Group 60"/>
              <p:cNvGrpSpPr>
                <a:grpSpLocks/>
              </p:cNvGrpSpPr>
              <p:nvPr/>
            </p:nvGrpSpPr>
            <p:grpSpPr bwMode="auto">
              <a:xfrm rot="-10373744">
                <a:off x="87" y="12"/>
                <a:ext cx="201" cy="63"/>
                <a:chOff x="0" y="0"/>
                <a:chExt cx="200" cy="62"/>
              </a:xfrm>
            </p:grpSpPr>
            <p:sp>
              <p:nvSpPr>
                <p:cNvPr id="4715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5"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6"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8"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73" name="Group 69"/>
          <p:cNvGrpSpPr>
            <a:grpSpLocks/>
          </p:cNvGrpSpPr>
          <p:nvPr/>
        </p:nvGrpSpPr>
        <p:grpSpPr bwMode="auto">
          <a:xfrm>
            <a:off x="7046913" y="1935163"/>
            <a:ext cx="512762" cy="471487"/>
            <a:chOff x="0" y="0"/>
            <a:chExt cx="323" cy="297"/>
          </a:xfrm>
        </p:grpSpPr>
        <p:sp>
          <p:nvSpPr>
            <p:cNvPr id="47170"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1"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2"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74" name="Rectangle 70"/>
          <p:cNvSpPr>
            <a:spLocks/>
          </p:cNvSpPr>
          <p:nvPr/>
        </p:nvSpPr>
        <p:spPr bwMode="auto">
          <a:xfrm>
            <a:off x="4320117" y="3107266"/>
            <a:ext cx="4267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High gluon density (</a:t>
            </a:r>
            <a:r>
              <a:rPr lang="en-US" dirty="0" err="1">
                <a:solidFill>
                  <a:srgbClr val="0000FF"/>
                </a:solidFill>
                <a:latin typeface="Comic Sans MS"/>
                <a:ea typeface="ＭＳ Ｐゴシック" charset="0"/>
                <a:cs typeface="Comic Sans MS"/>
                <a:sym typeface="Arial" charset="0"/>
              </a:rPr>
              <a:t>pA</a:t>
            </a:r>
            <a:r>
              <a:rPr lang="en-US" dirty="0">
                <a:solidFill>
                  <a:srgbClr val="0000FF"/>
                </a:solidFill>
                <a:latin typeface="Comic Sans MS"/>
                <a:ea typeface="ＭＳ Ｐゴシック" charset="0"/>
                <a:cs typeface="Comic Sans MS"/>
                <a:sym typeface="Arial" charset="0"/>
              </a:rPr>
              <a:t>):</a:t>
            </a:r>
          </a:p>
          <a:p>
            <a:pPr marL="39688"/>
            <a:r>
              <a:rPr lang="en-US" dirty="0" smtClean="0">
                <a:solidFill>
                  <a:schemeClr val="tx1"/>
                </a:solidFill>
                <a:latin typeface="Comic Sans MS"/>
                <a:ea typeface="ＭＳ Ｐゴシック" charset="0"/>
                <a:cs typeface="Comic Sans MS"/>
                <a:sym typeface="Arial" charset="0"/>
              </a:rPr>
              <a:t>2 → many </a:t>
            </a:r>
            <a:r>
              <a:rPr lang="en-US" dirty="0">
                <a:solidFill>
                  <a:schemeClr val="tx1"/>
                </a:solidFill>
                <a:latin typeface="Comic Sans MS"/>
                <a:ea typeface="ＭＳ Ｐゴシック" charset="0"/>
                <a:cs typeface="Comic Sans MS"/>
                <a:sym typeface="Arial" charset="0"/>
              </a:rPr>
              <a:t>process</a:t>
            </a:r>
          </a:p>
          <a:p>
            <a:pPr marL="39688"/>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expect broadening of away-side</a:t>
            </a:r>
          </a:p>
        </p:txBody>
      </p:sp>
      <p:sp>
        <p:nvSpPr>
          <p:cNvPr id="47175" name="Rectangle 71"/>
          <p:cNvSpPr>
            <a:spLocks/>
          </p:cNvSpPr>
          <p:nvPr/>
        </p:nvSpPr>
        <p:spPr bwMode="auto">
          <a:xfrm>
            <a:off x="131233" y="5813425"/>
            <a:ext cx="55984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srgbClr val="0000FF"/>
                </a:solidFill>
                <a:latin typeface="Comic Sans MS"/>
                <a:ea typeface="ＭＳ Ｐゴシック" charset="0"/>
                <a:cs typeface="Comic Sans MS"/>
                <a:sym typeface="Arial Bold" charset="0"/>
              </a:rPr>
              <a:t>First prediction by: C. </a:t>
            </a:r>
            <a:r>
              <a:rPr lang="en-US" sz="1400" dirty="0" err="1">
                <a:solidFill>
                  <a:srgbClr val="0000FF"/>
                </a:solidFill>
                <a:latin typeface="Comic Sans MS"/>
                <a:ea typeface="ＭＳ Ｐゴシック" charset="0"/>
                <a:cs typeface="Comic Sans MS"/>
                <a:sym typeface="Arial Bold" charset="0"/>
              </a:rPr>
              <a:t>Marquet</a:t>
            </a:r>
            <a:r>
              <a:rPr lang="en-US" sz="1400" dirty="0">
                <a:solidFill>
                  <a:srgbClr val="0000FF"/>
                </a:solidFill>
                <a:latin typeface="Comic Sans MS"/>
                <a:ea typeface="ＭＳ Ｐゴシック" charset="0"/>
                <a:cs typeface="Comic Sans MS"/>
                <a:sym typeface="Arial Bold" charset="0"/>
              </a:rPr>
              <a:t>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07)</a:t>
            </a:r>
          </a:p>
          <a:p>
            <a:pPr marL="39688"/>
            <a:r>
              <a:rPr lang="en-US" sz="1400" dirty="0">
                <a:solidFill>
                  <a:srgbClr val="0000FF"/>
                </a:solidFill>
                <a:latin typeface="Comic Sans MS"/>
                <a:ea typeface="ＭＳ Ｐゴシック" charset="0"/>
                <a:cs typeface="Comic Sans MS"/>
                <a:sym typeface="Arial Bold" charset="0"/>
              </a:rPr>
              <a:t>Latest review: </a:t>
            </a:r>
            <a:r>
              <a:rPr lang="en-US" sz="1400" dirty="0" err="1">
                <a:solidFill>
                  <a:srgbClr val="0000FF"/>
                </a:solidFill>
                <a:latin typeface="Comic Sans MS"/>
                <a:ea typeface="ＭＳ Ｐゴシック" charset="0"/>
                <a:cs typeface="Comic Sans MS"/>
                <a:sym typeface="Arial Bold" charset="0"/>
              </a:rPr>
              <a:t>Stasto</a:t>
            </a:r>
            <a:r>
              <a:rPr lang="en-US" sz="1400" dirty="0">
                <a:solidFill>
                  <a:srgbClr val="0000FF"/>
                </a:solidFill>
                <a:latin typeface="Comic Sans MS"/>
                <a:ea typeface="ＭＳ Ｐゴシック" charset="0"/>
                <a:cs typeface="Comic Sans MS"/>
                <a:sym typeface="Arial Bold" charset="0"/>
              </a:rPr>
              <a:t>, Xiao, Yuan arXiv:1109.1817 (Sep.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11)</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266540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71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471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499"/>
                                          </p:stCondLst>
                                        </p:cTn>
                                        <p:tgtEl>
                                          <p:spTgt spid="471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499"/>
                                          </p:stCondLst>
                                        </p:cTn>
                                        <p:tgtEl>
                                          <p:spTgt spid="47108"/>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717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47169"/>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47174"/>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47111"/>
                                        </p:tgtEl>
                                        <p:attrNameLst>
                                          <p:attrName>style.visibility</p:attrName>
                                        </p:attrNameLst>
                                      </p:cBhvr>
                                      <p:to>
                                        <p:strVal val="visible"/>
                                      </p:to>
                                    </p:set>
                                  </p:childTnLst>
                                </p:cTn>
                              </p:par>
                            </p:childTnLst>
                          </p:cTn>
                        </p:par>
                        <p:par>
                          <p:cTn id="25" fill="hold" nodeType="afterGroup">
                            <p:stCondLst>
                              <p:cond delay="2500"/>
                            </p:stCondLst>
                            <p:childTnLst>
                              <p:par>
                                <p:cTn id="26" presetID="1" presetClass="entr" presetSubtype="0" fill="hold" grpId="0" nodeType="afterEffect">
                                  <p:stCondLst>
                                    <p:cond delay="0"/>
                                  </p:stCondLst>
                                  <p:childTnLst>
                                    <p:set>
                                      <p:cBhvr>
                                        <p:cTn id="27" dur="1" fill="hold">
                                          <p:stCondLst>
                                            <p:cond delay="499"/>
                                          </p:stCondLst>
                                        </p:cTn>
                                        <p:tgtEl>
                                          <p:spTgt spid="4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P spid="47122" grpId="0" animBg="1"/>
      <p:bldP spid="47130" grpId="0" animBg="1"/>
      <p:bldP spid="47174" grpId="0" autoUpdateAnimBg="0"/>
      <p:bldP spid="47175"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a:t>
            </a:r>
            <a:r>
              <a:rPr lang="en-US" dirty="0" smtClean="0"/>
              <a:t>Correlations </a:t>
            </a:r>
            <a:r>
              <a:rPr lang="en-US" dirty="0"/>
              <a:t>in </a:t>
            </a:r>
            <a:r>
              <a:rPr lang="en-US" cap="none" dirty="0" err="1"/>
              <a:t>d</a:t>
            </a:r>
            <a:r>
              <a:rPr lang="en-US" dirty="0" err="1"/>
              <a:t>A</a:t>
            </a:r>
            <a:r>
              <a:rPr lang="en-US" dirty="0"/>
              <a:t> at RHIC</a:t>
            </a:r>
          </a:p>
        </p:txBody>
      </p:sp>
      <p:sp>
        <p:nvSpPr>
          <p:cNvPr id="14" name="Slide Number Placeholder 3"/>
          <p:cNvSpPr>
            <a:spLocks noGrp="1"/>
          </p:cNvSpPr>
          <p:nvPr>
            <p:ph type="sldNum" sz="quarter" idx="12"/>
          </p:nvPr>
        </p:nvSpPr>
        <p:spPr/>
        <p:txBody>
          <a:bodyPr/>
          <a:lstStyle/>
          <a:p>
            <a:fld id="{D1C4B320-0C38-5E4D-8C5B-95CC8316C5A9}" type="slidenum">
              <a:rPr lang="en-US"/>
              <a:pPr/>
              <a:t>38</a:t>
            </a:fld>
            <a:endParaRPr lang="en-US"/>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707" y="1785937"/>
            <a:ext cx="4146724" cy="372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67" y="1774775"/>
            <a:ext cx="4137794"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3251" name="Rectangle 3"/>
          <p:cNvSpPr>
            <a:spLocks/>
          </p:cNvSpPr>
          <p:nvPr/>
        </p:nvSpPr>
        <p:spPr bwMode="auto">
          <a:xfrm>
            <a:off x="241102" y="1859608"/>
            <a:ext cx="2550542" cy="4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sz="800">
                <a:solidFill>
                  <a:srgbClr val="FF6600"/>
                </a:solidFill>
                <a:latin typeface="Calibri Bold" charset="0"/>
                <a:ea typeface="ＭＳ Ｐゴシック" charset="0"/>
                <a:cs typeface="Calibri Bold" charset="0"/>
                <a:sym typeface="Calibri Bold" charset="0"/>
              </a:rPr>
              <a:t>Away side parton randomized </a:t>
            </a:r>
            <a:endParaRPr lang="en-US" sz="1300">
              <a:latin typeface="Calibri" charset="0"/>
              <a:ea typeface="ＭＳ Ｐゴシック" charset="0"/>
              <a:cs typeface="Calibri" charset="0"/>
              <a:sym typeface="Calibri" charset="0"/>
            </a:endParaRPr>
          </a:p>
          <a:p>
            <a:pPr algn="l"/>
            <a:r>
              <a:rPr lang="en-US" sz="800">
                <a:solidFill>
                  <a:srgbClr val="FF6600"/>
                </a:solidFill>
                <a:latin typeface="Calibri Bold" charset="0"/>
                <a:ea typeface="ＭＳ Ｐゴシック" charset="0"/>
                <a:cs typeface="Calibri Bold" charset="0"/>
                <a:sym typeface="Calibri Bold" charset="0"/>
              </a:rPr>
              <a:t>by strong color field</a:t>
            </a:r>
          </a:p>
        </p:txBody>
      </p:sp>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57" y="5578078"/>
            <a:ext cx="3839766"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3" name="Rectangle 5"/>
          <p:cNvSpPr>
            <a:spLocks/>
          </p:cNvSpPr>
          <p:nvPr/>
        </p:nvSpPr>
        <p:spPr bwMode="auto">
          <a:xfrm>
            <a:off x="7003024" y="3062240"/>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sp>
        <p:nvSpPr>
          <p:cNvPr id="53254" name="Rectangle 6"/>
          <p:cNvSpPr>
            <a:spLocks/>
          </p:cNvSpPr>
          <p:nvPr/>
        </p:nvSpPr>
        <p:spPr bwMode="auto">
          <a:xfrm>
            <a:off x="5438180" y="4708095"/>
            <a:ext cx="353615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ea typeface="ＭＳ Ｐゴシック" charset="0"/>
                <a:cs typeface="Gill Sans" charset="0"/>
              </a:rPr>
              <a:t>Kang, </a:t>
            </a:r>
            <a:r>
              <a:rPr lang="en-US" sz="1400" dirty="0" err="1">
                <a:ea typeface="ＭＳ Ｐゴシック" charset="0"/>
                <a:cs typeface="Gill Sans" charset="0"/>
              </a:rPr>
              <a:t>Vitev</a:t>
            </a:r>
            <a:r>
              <a:rPr lang="en-US" sz="1400" dirty="0">
                <a:ea typeface="ＭＳ Ｐゴシック" charset="0"/>
                <a:cs typeface="Gill Sans" charset="0"/>
              </a:rPr>
              <a:t>, Xing </a:t>
            </a:r>
            <a:r>
              <a:rPr lang="en-US" sz="1400" u="sng" dirty="0">
                <a:ea typeface="ＭＳ Ｐゴシック" charset="0"/>
                <a:cs typeface="Gill Sans" charset="0"/>
                <a:hlinkClick r:id="rId5"/>
              </a:rPr>
              <a:t>arXiv:1112.6021v1</a:t>
            </a:r>
            <a:endParaRPr lang="en-US" sz="1400" u="sng" dirty="0">
              <a:ea typeface="ＭＳ Ｐゴシック" charset="0"/>
              <a:cs typeface="Gill Sans" charset="0"/>
            </a:endParaRPr>
          </a:p>
        </p:txBody>
      </p:sp>
      <p:sp>
        <p:nvSpPr>
          <p:cNvPr id="53255" name="Rectangle 7"/>
          <p:cNvSpPr>
            <a:spLocks/>
          </p:cNvSpPr>
          <p:nvPr/>
        </p:nvSpPr>
        <p:spPr bwMode="auto">
          <a:xfrm>
            <a:off x="2585841" y="1825555"/>
            <a:ext cx="1636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ea typeface="ＭＳ Ｐゴシック" charset="0"/>
                <a:cs typeface="Gill Sans" charset="0"/>
              </a:rPr>
              <a:t>Albacete, </a:t>
            </a:r>
            <a:r>
              <a:rPr lang="en-US" sz="1400" dirty="0" err="1">
                <a:ea typeface="ＭＳ Ｐゴシック" charset="0"/>
                <a:cs typeface="Gill Sans" charset="0"/>
              </a:rPr>
              <a:t>Marquet</a:t>
            </a:r>
            <a:endParaRPr lang="en-US" sz="1400" dirty="0">
              <a:ea typeface="ＭＳ Ｐゴシック" charset="0"/>
              <a:cs typeface="Gill Sans" charset="0"/>
            </a:endParaRPr>
          </a:p>
        </p:txBody>
      </p:sp>
      <p:sp>
        <p:nvSpPr>
          <p:cNvPr id="53256" name="Rectangle 8"/>
          <p:cNvSpPr>
            <a:spLocks/>
          </p:cNvSpPr>
          <p:nvPr/>
        </p:nvSpPr>
        <p:spPr bwMode="auto">
          <a:xfrm>
            <a:off x="182563" y="642276"/>
            <a:ext cx="2801937" cy="5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u="sng" dirty="0">
                <a:solidFill>
                  <a:srgbClr val="FF00FF"/>
                </a:solidFill>
                <a:ea typeface="ＭＳ Ｐゴシック" charset="0"/>
                <a:cs typeface="Gill Sans" charset="0"/>
              </a:rPr>
              <a:t>1 question, 2 </a:t>
            </a:r>
            <a:r>
              <a:rPr lang="en-US" sz="2000" u="sng" dirty="0" smtClean="0">
                <a:solidFill>
                  <a:srgbClr val="FF00FF"/>
                </a:solidFill>
                <a:ea typeface="ＭＳ Ｐゴシック" charset="0"/>
                <a:cs typeface="Gill Sans" charset="0"/>
              </a:rPr>
              <a:t>answers </a:t>
            </a:r>
            <a:endParaRPr lang="en-US" sz="2000" u="sng" dirty="0">
              <a:solidFill>
                <a:srgbClr val="FF00FF"/>
              </a:solidFill>
              <a:ea typeface="ＭＳ Ｐゴシック" charset="0"/>
              <a:cs typeface="Gill Sans" charset="0"/>
            </a:endParaRPr>
          </a:p>
        </p:txBody>
      </p:sp>
      <p:sp>
        <p:nvSpPr>
          <p:cNvPr id="53257" name="Rectangle 9"/>
          <p:cNvSpPr>
            <a:spLocks/>
          </p:cNvSpPr>
          <p:nvPr/>
        </p:nvSpPr>
        <p:spPr bwMode="auto">
          <a:xfrm>
            <a:off x="2010832" y="6161152"/>
            <a:ext cx="5302251"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2400" dirty="0">
                <a:solidFill>
                  <a:srgbClr val="0000FF"/>
                </a:solidFill>
                <a:ea typeface="ＭＳ Ｐゴシック" charset="0"/>
                <a:cs typeface="Gill Sans" charset="0"/>
              </a:rPr>
              <a:t>How saturated is the initial state?</a:t>
            </a:r>
          </a:p>
        </p:txBody>
      </p:sp>
      <p:sp>
        <p:nvSpPr>
          <p:cNvPr id="53258" name="Rectangle 10"/>
          <p:cNvSpPr>
            <a:spLocks/>
          </p:cNvSpPr>
          <p:nvPr/>
        </p:nvSpPr>
        <p:spPr bwMode="auto">
          <a:xfrm>
            <a:off x="351896" y="1336066"/>
            <a:ext cx="3405187" cy="3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0000FF"/>
                </a:solidFill>
                <a:ea typeface="ＭＳ Ｐゴシック" charset="0"/>
                <a:cs typeface="Gill Sans" charset="0"/>
              </a:rPr>
              <a:t>Initial state saturation model</a:t>
            </a:r>
          </a:p>
        </p:txBody>
      </p:sp>
      <p:sp>
        <p:nvSpPr>
          <p:cNvPr id="53259" name="Rectangle 11"/>
          <p:cNvSpPr>
            <a:spLocks/>
          </p:cNvSpPr>
          <p:nvPr/>
        </p:nvSpPr>
        <p:spPr bwMode="auto">
          <a:xfrm>
            <a:off x="5144490" y="1322915"/>
            <a:ext cx="4063008" cy="52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smtClean="0">
                <a:solidFill>
                  <a:srgbClr val="0000FF"/>
                </a:solidFill>
                <a:ea typeface="ＭＳ Ｐゴシック" charset="0"/>
                <a:cs typeface="Gill Sans" charset="0"/>
              </a:rPr>
              <a:t>“Non</a:t>
            </a:r>
            <a:r>
              <a:rPr lang="en-US" dirty="0">
                <a:solidFill>
                  <a:srgbClr val="0000FF"/>
                </a:solidFill>
                <a:ea typeface="ＭＳ Ｐゴシック" charset="0"/>
                <a:cs typeface="Gill Sans" charset="0"/>
              </a:rPr>
              <a:t>-initial </a:t>
            </a:r>
            <a:r>
              <a:rPr lang="en-US" dirty="0" smtClean="0">
                <a:solidFill>
                  <a:srgbClr val="0000FF"/>
                </a:solidFill>
                <a:ea typeface="ＭＳ Ｐゴシック" charset="0"/>
                <a:cs typeface="Gill Sans" charset="0"/>
              </a:rPr>
              <a:t>state” </a:t>
            </a:r>
            <a:r>
              <a:rPr lang="en-US" dirty="0">
                <a:solidFill>
                  <a:srgbClr val="0000FF"/>
                </a:solidFill>
                <a:ea typeface="ＭＳ Ｐゴシック" charset="0"/>
                <a:cs typeface="Gill Sans" charset="0"/>
              </a:rPr>
              <a:t>shadowing model</a:t>
            </a:r>
          </a:p>
        </p:txBody>
      </p:sp>
      <p:sp>
        <p:nvSpPr>
          <p:cNvPr id="53260" name="Rectangle 12"/>
          <p:cNvSpPr>
            <a:spLocks/>
          </p:cNvSpPr>
          <p:nvPr/>
        </p:nvSpPr>
        <p:spPr bwMode="auto">
          <a:xfrm>
            <a:off x="7427184" y="2847928"/>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pic>
        <p:nvPicPr>
          <p:cNvPr id="16" name="Picture 15"/>
          <p:cNvPicPr>
            <a:picLocks noChangeAspect="1"/>
          </p:cNvPicPr>
          <p:nvPr/>
        </p:nvPicPr>
        <p:blipFill>
          <a:blip r:embed="rId6"/>
          <a:stretch>
            <a:fillRect/>
          </a:stretch>
        </p:blipFill>
        <p:spPr>
          <a:xfrm>
            <a:off x="4297648" y="1856317"/>
            <a:ext cx="4846352" cy="3350684"/>
          </a:xfrm>
          <a:prstGeom prst="rect">
            <a:avLst/>
          </a:prstGeom>
        </p:spPr>
      </p:pic>
      <p:pic>
        <p:nvPicPr>
          <p:cNvPr id="1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3282" r="-1600" b="9652"/>
          <a:stretch/>
        </p:blipFill>
        <p:spPr bwMode="auto">
          <a:xfrm>
            <a:off x="31745" y="1820328"/>
            <a:ext cx="4479926" cy="30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 name="Rectangle 4"/>
          <p:cNvSpPr>
            <a:spLocks/>
          </p:cNvSpPr>
          <p:nvPr/>
        </p:nvSpPr>
        <p:spPr bwMode="auto">
          <a:xfrm>
            <a:off x="152399" y="4889498"/>
            <a:ext cx="1667934" cy="20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B. Xiao et al. 2012</a:t>
            </a:r>
            <a:endParaRPr lang="en-US" sz="1200" dirty="0">
              <a:latin typeface="Comic Sans MS"/>
              <a:ea typeface="ＭＳ Ｐゴシック" charset="0"/>
              <a:cs typeface="Comic Sans MS"/>
              <a:sym typeface="Arial" charset="0"/>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573142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2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3249"/>
                                        </p:tgtEl>
                                        <p:attrNameLst>
                                          <p:attrName>style.visibility</p:attrName>
                                        </p:attrNameLst>
                                      </p:cBhvr>
                                      <p:to>
                                        <p:strVal val="hidden"/>
                                      </p:to>
                                    </p:se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3255"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6333" y="0"/>
            <a:ext cx="9440333" cy="609600"/>
          </a:xfrm>
          <a:ln/>
        </p:spPr>
        <p:txBody>
          <a:bodyPr rIns="133350"/>
          <a:lstStyle/>
          <a:p>
            <a:r>
              <a:rPr lang="en-US" cap="none" dirty="0" err="1" smtClean="0"/>
              <a:t>e</a:t>
            </a:r>
            <a:r>
              <a:rPr lang="en-US" dirty="0" err="1" smtClean="0"/>
              <a:t>RHIC</a:t>
            </a:r>
            <a:r>
              <a:rPr lang="en-US" dirty="0" smtClean="0"/>
              <a:t>: Reaching </a:t>
            </a:r>
            <a:r>
              <a:rPr lang="en-US" dirty="0"/>
              <a:t>the Saturation Region</a:t>
            </a:r>
          </a:p>
        </p:txBody>
      </p:sp>
      <p:sp>
        <p:nvSpPr>
          <p:cNvPr id="13" name="Slide Number Placeholder 3"/>
          <p:cNvSpPr>
            <a:spLocks noGrp="1"/>
          </p:cNvSpPr>
          <p:nvPr>
            <p:ph type="sldNum" sz="quarter" idx="12"/>
          </p:nvPr>
        </p:nvSpPr>
        <p:spPr/>
        <p:txBody>
          <a:bodyPr/>
          <a:lstStyle/>
          <a:p>
            <a:fld id="{86C17752-9400-D147-BCB7-CC31313D714A}" type="slidenum">
              <a:rPr lang="en-US"/>
              <a:pPr/>
              <a:t>39</a:t>
            </a:fld>
            <a:endParaRPr lang="en-US"/>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863600"/>
            <a:ext cx="49657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1748" name="Rectangle 4"/>
          <p:cNvSpPr>
            <a:spLocks/>
          </p:cNvSpPr>
          <p:nvPr/>
        </p:nvSpPr>
        <p:spPr bwMode="auto">
          <a:xfrm>
            <a:off x="177800" y="787400"/>
            <a:ext cx="3784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spcBef>
                <a:spcPts val="450"/>
              </a:spcBef>
            </a:pPr>
            <a:r>
              <a:rPr lang="en-US" dirty="0">
                <a:solidFill>
                  <a:srgbClr val="0000FF"/>
                </a:solidFill>
                <a:latin typeface="Comic Sans MS"/>
                <a:ea typeface="ＭＳ Ｐゴシック" charset="0"/>
                <a:cs typeface="Comic Sans MS"/>
                <a:sym typeface="Arial" charset="0"/>
              </a:rPr>
              <a:t>HERA (</a:t>
            </a:r>
            <a:r>
              <a:rPr lang="en-US" dirty="0" err="1">
                <a:solidFill>
                  <a:srgbClr val="0000FF"/>
                </a:solidFill>
                <a:latin typeface="Comic Sans MS"/>
                <a:ea typeface="ＭＳ Ｐゴシック" charset="0"/>
                <a:cs typeface="Comic Sans MS"/>
                <a:sym typeface="Arial" charset="0"/>
              </a:rPr>
              <a:t>ep</a:t>
            </a:r>
            <a:r>
              <a:rPr lang="en-US" dirty="0">
                <a:solidFill>
                  <a:srgbClr val="0000FF"/>
                </a:solidFill>
                <a:latin typeface="Comic Sans MS"/>
                <a:ea typeface="ＭＳ Ｐゴシック" charset="0"/>
                <a:cs typeface="Comic Sans MS"/>
                <a:sym typeface="Arial" charset="0"/>
              </a:rPr>
              <a:t>):</a:t>
            </a:r>
          </a:p>
          <a:p>
            <a:pPr marL="41275">
              <a:spcBef>
                <a:spcPts val="450"/>
              </a:spcBef>
            </a:pPr>
            <a:r>
              <a:rPr lang="en-US" dirty="0">
                <a:solidFill>
                  <a:schemeClr val="tx1"/>
                </a:solidFill>
                <a:latin typeface="Comic Sans MS"/>
                <a:ea typeface="ＭＳ Ｐゴシック" charset="0"/>
                <a:cs typeface="Comic Sans MS"/>
                <a:sym typeface="Arial" charset="0"/>
              </a:rPr>
              <a:t>Despite high energy range:</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F</a:t>
            </a:r>
            <a:r>
              <a:rPr lang="en-US" baseline="-6000" dirty="0" smtClean="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a:t>
            </a:r>
            <a:r>
              <a:rPr lang="en-US" dirty="0" err="1">
                <a:solidFill>
                  <a:schemeClr val="tx1"/>
                </a:solidFill>
                <a:latin typeface="Comic Sans MS"/>
                <a:ea typeface="ＭＳ Ｐゴシック" charset="0"/>
                <a:cs typeface="Comic Sans MS"/>
                <a:sym typeface="Arial" charset="0"/>
              </a:rPr>
              <a:t>G</a:t>
            </a:r>
            <a:r>
              <a:rPr lang="en-US" baseline="-6000" dirty="0" err="1">
                <a:solidFill>
                  <a:schemeClr val="tx1"/>
                </a:solidFill>
                <a:latin typeface="Comic Sans MS"/>
                <a:ea typeface="ＭＳ Ｐゴシック" charset="0"/>
                <a:cs typeface="Comic Sans MS"/>
                <a:sym typeface="Arial" charset="0"/>
              </a:rPr>
              <a:t>p</a:t>
            </a:r>
            <a:r>
              <a:rPr lang="en-US" dirty="0">
                <a:solidFill>
                  <a:schemeClr val="tx1"/>
                </a:solidFill>
                <a:latin typeface="Comic Sans MS"/>
                <a:ea typeface="ＭＳ Ｐゴシック" charset="0"/>
                <a:cs typeface="Comic Sans MS"/>
                <a:sym typeface="Arial" charset="0"/>
              </a:rPr>
              <a:t>(x,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outside the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saturation </a:t>
            </a:r>
            <a:r>
              <a:rPr lang="en-US" dirty="0">
                <a:solidFill>
                  <a:schemeClr val="tx1"/>
                </a:solidFill>
                <a:latin typeface="Comic Sans MS"/>
                <a:ea typeface="ＭＳ Ｐゴシック" charset="0"/>
                <a:cs typeface="Comic Sans MS"/>
                <a:sym typeface="Arial" charset="0"/>
              </a:rPr>
              <a:t>regime </a:t>
            </a:r>
          </a:p>
          <a:p>
            <a:pPr marL="327025" indent="-285750">
              <a:spcBef>
                <a:spcPts val="450"/>
              </a:spcBef>
              <a:buClr>
                <a:srgbClr val="0000FF"/>
              </a:buClr>
              <a:buSzPct val="100000"/>
              <a:buFont typeface="Wingdings" charset="2"/>
              <a:buChar char="q"/>
            </a:pPr>
            <a:r>
              <a:rPr lang="en-US" dirty="0" smtClean="0">
                <a:solidFill>
                  <a:srgbClr val="0000FF"/>
                </a:solidFill>
                <a:latin typeface="Comic Sans MS"/>
                <a:ea typeface="ＭＳ Ｐゴシック" charset="0"/>
                <a:cs typeface="Comic Sans MS"/>
                <a:sym typeface="Arial" charset="0"/>
              </a:rPr>
              <a:t> Need </a:t>
            </a:r>
            <a:r>
              <a:rPr lang="en-US" dirty="0">
                <a:solidFill>
                  <a:srgbClr val="0000FF"/>
                </a:solidFill>
                <a:latin typeface="Comic Sans MS"/>
                <a:ea typeface="ＭＳ Ｐゴシック" charset="0"/>
                <a:cs typeface="Comic Sans MS"/>
                <a:sym typeface="Arial" charset="0"/>
              </a:rPr>
              <a:t>also Q</a:t>
            </a:r>
            <a:r>
              <a:rPr lang="en-US" baseline="32000" dirty="0">
                <a:solidFill>
                  <a:srgbClr val="0000FF"/>
                </a:solidFill>
                <a:latin typeface="Comic Sans MS"/>
                <a:ea typeface="ＭＳ Ｐゴシック" charset="0"/>
                <a:cs typeface="Comic Sans MS"/>
                <a:sym typeface="Arial" charset="0"/>
              </a:rPr>
              <a:t>2</a:t>
            </a:r>
            <a:r>
              <a:rPr lang="en-US" dirty="0">
                <a:solidFill>
                  <a:srgbClr val="0000FF"/>
                </a:solidFill>
                <a:latin typeface="Comic Sans MS"/>
                <a:ea typeface="ＭＳ Ｐゴシック" charset="0"/>
                <a:cs typeface="Comic Sans MS"/>
                <a:sym typeface="Arial" charset="0"/>
              </a:rPr>
              <a:t> lever arm! </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Only </a:t>
            </a:r>
            <a:r>
              <a:rPr lang="en-US" dirty="0">
                <a:solidFill>
                  <a:schemeClr val="tx1"/>
                </a:solidFill>
                <a:latin typeface="Comic Sans MS"/>
                <a:ea typeface="ＭＳ Ｐゴシック" charset="0"/>
                <a:cs typeface="Comic Sans MS"/>
                <a:sym typeface="Arial" charset="0"/>
              </a:rPr>
              <a:t>way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is to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increase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s</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Would </a:t>
            </a:r>
            <a:r>
              <a:rPr lang="en-US" dirty="0">
                <a:solidFill>
                  <a:schemeClr val="tx1"/>
                </a:solidFill>
                <a:latin typeface="Comic Sans MS"/>
                <a:ea typeface="ＭＳ Ｐゴシック" charset="0"/>
                <a:cs typeface="Comic Sans MS"/>
                <a:sym typeface="Arial" charset="0"/>
              </a:rPr>
              <a:t>require an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collider </a:t>
            </a:r>
            <a:r>
              <a:rPr lang="en-US" dirty="0">
                <a:solidFill>
                  <a:schemeClr val="tx1"/>
                </a:solidFill>
                <a:latin typeface="Comic Sans MS"/>
                <a:ea typeface="ＭＳ Ｐゴシック" charset="0"/>
                <a:cs typeface="Comic Sans MS"/>
                <a:sym typeface="Arial" charset="0"/>
              </a:rPr>
              <a:t>at </a:t>
            </a:r>
            <a:r>
              <a:rPr lang="en-US" dirty="0">
                <a:solidFill>
                  <a:srgbClr val="FF29FE"/>
                </a:solidFill>
                <a:latin typeface="Comic Sans MS"/>
                <a:ea typeface="ＭＳ Ｐゴシック" charset="0"/>
                <a:cs typeface="Comic Sans MS"/>
                <a:sym typeface="Symbol" charset="0"/>
              </a:rPr>
              <a:t>√</a:t>
            </a:r>
            <a:r>
              <a:rPr lang="en-US" dirty="0">
                <a:solidFill>
                  <a:srgbClr val="FF29FE"/>
                </a:solidFill>
                <a:latin typeface="Comic Sans MS"/>
                <a:ea typeface="ＭＳ Ｐゴシック" charset="0"/>
                <a:cs typeface="Comic Sans MS"/>
                <a:sym typeface="Arial" charset="0"/>
              </a:rPr>
              <a:t>s ~ 1-2 </a:t>
            </a:r>
            <a:r>
              <a:rPr lang="en-US" dirty="0" err="1">
                <a:solidFill>
                  <a:srgbClr val="FF29FE"/>
                </a:solidFill>
                <a:latin typeface="Comic Sans MS"/>
                <a:ea typeface="ＭＳ Ｐゴシック" charset="0"/>
                <a:cs typeface="Comic Sans MS"/>
                <a:sym typeface="Arial" charset="0"/>
              </a:rPr>
              <a:t>TeV</a:t>
            </a:r>
            <a:r>
              <a:rPr lang="en-US" dirty="0">
                <a:solidFill>
                  <a:srgbClr val="FF29FE"/>
                </a:solidFill>
                <a:latin typeface="Comic Sans MS"/>
                <a:ea typeface="ＭＳ Ｐゴシック" charset="0"/>
                <a:cs typeface="Comic Sans MS"/>
                <a:sym typeface="Arial" charset="0"/>
              </a:rPr>
              <a:t> </a:t>
            </a:r>
          </a:p>
        </p:txBody>
      </p:sp>
      <p:sp>
        <p:nvSpPr>
          <p:cNvPr id="31749" name="Line 5"/>
          <p:cNvSpPr>
            <a:spLocks noChangeShapeType="1"/>
          </p:cNvSpPr>
          <p:nvPr/>
        </p:nvSpPr>
        <p:spPr bwMode="auto">
          <a:xfrm rot="10800000" flipH="1">
            <a:off x="4559300" y="1121833"/>
            <a:ext cx="3822700" cy="3869267"/>
          </a:xfrm>
          <a:prstGeom prst="line">
            <a:avLst/>
          </a:prstGeom>
          <a:noFill/>
          <a:ln w="25400" cap="flat">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0" name="Line 6"/>
          <p:cNvSpPr>
            <a:spLocks noChangeShapeType="1"/>
          </p:cNvSpPr>
          <p:nvPr/>
        </p:nvSpPr>
        <p:spPr bwMode="auto">
          <a:xfrm>
            <a:off x="5905500" y="2628900"/>
            <a:ext cx="482600" cy="48260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1" name="Rectangle 7"/>
          <p:cNvSpPr>
            <a:spLocks/>
          </p:cNvSpPr>
          <p:nvPr/>
        </p:nvSpPr>
        <p:spPr bwMode="auto">
          <a:xfrm>
            <a:off x="4565650" y="764122"/>
            <a:ext cx="3810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a:spcBef>
                <a:spcPts val="450"/>
              </a:spcBef>
            </a:pPr>
            <a:r>
              <a:rPr lang="en-US" dirty="0">
                <a:solidFill>
                  <a:srgbClr val="0000FF"/>
                </a:solidFill>
                <a:latin typeface="Comic Sans MS"/>
                <a:ea typeface="ＭＳ Ｐゴシック" charset="0"/>
                <a:cs typeface="Comic Sans MS"/>
                <a:sym typeface="Arial" charset="0"/>
              </a:rPr>
              <a:t>Different approach (</a:t>
            </a:r>
            <a:r>
              <a:rPr lang="en-US" dirty="0" err="1">
                <a:solidFill>
                  <a:srgbClr val="0000FF"/>
                </a:solidFill>
                <a:latin typeface="Comic Sans MS"/>
                <a:ea typeface="ＭＳ Ｐゴシック" charset="0"/>
                <a:cs typeface="Comic Sans MS"/>
                <a:sym typeface="Arial" charset="0"/>
              </a:rPr>
              <a:t>eA</a:t>
            </a:r>
            <a:r>
              <a:rPr lang="en-US" dirty="0">
                <a:solidFill>
                  <a:srgbClr val="0000FF"/>
                </a:solidFill>
                <a:latin typeface="Comic Sans MS"/>
                <a:ea typeface="ＭＳ Ｐゴシック" charset="0"/>
                <a:cs typeface="Comic Sans MS"/>
                <a:sym typeface="Arial" charset="0"/>
              </a:rPr>
              <a:t>):</a:t>
            </a:r>
          </a:p>
        </p:txBody>
      </p:sp>
      <p:pic>
        <p:nvPicPr>
          <p:cNvPr id="3175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066" y="1138772"/>
            <a:ext cx="294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0000"/>
                </a:solidFill>
                <a:miter lim="800000"/>
                <a:headEnd/>
                <a:tailEnd/>
              </a14:hiddenLine>
            </a:ext>
          </a:extLst>
        </p:spPr>
      </p:pic>
      <p:grpSp>
        <p:nvGrpSpPr>
          <p:cNvPr id="31755" name="Group 11"/>
          <p:cNvGrpSpPr>
            <a:grpSpLocks/>
          </p:cNvGrpSpPr>
          <p:nvPr/>
        </p:nvGrpSpPr>
        <p:grpSpPr bwMode="auto">
          <a:xfrm>
            <a:off x="4385734" y="1981202"/>
            <a:ext cx="5095881" cy="2438400"/>
            <a:chOff x="448" y="0"/>
            <a:chExt cx="3210" cy="1536"/>
          </a:xfrm>
        </p:grpSpPr>
        <p:pic>
          <p:nvPicPr>
            <p:cNvPr id="3175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0"/>
              <a:ext cx="124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54" name="Rectangle 10"/>
            <p:cNvSpPr>
              <a:spLocks/>
            </p:cNvSpPr>
            <p:nvPr/>
          </p:nvSpPr>
          <p:spPr bwMode="auto">
            <a:xfrm>
              <a:off x="1330" y="280"/>
              <a:ext cx="23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lgn="ctr">
                <a:spcBef>
                  <a:spcPts val="450"/>
                </a:spcBef>
              </a:pPr>
              <a:r>
                <a:rPr lang="en-US" sz="1600" dirty="0">
                  <a:solidFill>
                    <a:schemeClr val="tx1"/>
                  </a:solidFill>
                  <a:latin typeface="Comic Sans MS Bold"/>
                  <a:ea typeface="ＭＳ Ｐゴシック" charset="0"/>
                  <a:cs typeface="Comic Sans MS Bold"/>
                  <a:sym typeface="Times New Roman Italic" charset="0"/>
                </a:rPr>
                <a:t>L</a:t>
              </a:r>
              <a:r>
                <a:rPr lang="en-US" sz="1600" dirty="0">
                  <a:solidFill>
                    <a:schemeClr val="tx1"/>
                  </a:solidFill>
                  <a:latin typeface="Comic Sans MS Bold"/>
                  <a:ea typeface="ＭＳ Ｐゴシック" charset="0"/>
                  <a:cs typeface="Comic Sans MS Bold"/>
                  <a:sym typeface="Arial" charset="0"/>
                </a:rPr>
                <a:t> ~ (2</a:t>
              </a:r>
              <a:r>
                <a:rPr lang="en-US" sz="1600" dirty="0">
                  <a:solidFill>
                    <a:schemeClr val="tx1"/>
                  </a:solidFill>
                  <a:latin typeface="Comic Sans MS Bold"/>
                  <a:ea typeface="ＭＳ Ｐゴシック" charset="0"/>
                  <a:cs typeface="Comic Sans MS Bold"/>
                  <a:sym typeface="Times New Roman Italic" charset="0"/>
                </a:rPr>
                <a:t>m</a:t>
              </a:r>
              <a:r>
                <a:rPr lang="en-US" sz="1600" baseline="-23000" dirty="0">
                  <a:solidFill>
                    <a:schemeClr val="tx1"/>
                  </a:solidFill>
                  <a:latin typeface="Comic Sans MS Bold"/>
                  <a:ea typeface="ＭＳ Ｐゴシック" charset="0"/>
                  <a:cs typeface="Comic Sans MS Bold"/>
                  <a:sym typeface="Times New Roman Italic" charset="0"/>
                </a:rPr>
                <a:t>N </a:t>
              </a:r>
              <a:r>
                <a:rPr lang="en-US" sz="1600" dirty="0">
                  <a:solidFill>
                    <a:schemeClr val="tx1"/>
                  </a:solidFill>
                  <a:latin typeface="Comic Sans MS Bold"/>
                  <a:ea typeface="ＭＳ Ｐゴシック" charset="0"/>
                  <a:cs typeface="Comic Sans MS Bold"/>
                  <a:sym typeface="Times New Roman Italic" charset="0"/>
                </a:rPr>
                <a:t>x</a:t>
              </a:r>
              <a:r>
                <a:rPr lang="en-US" sz="1600" dirty="0">
                  <a:solidFill>
                    <a:schemeClr val="tx1"/>
                  </a:solidFill>
                  <a:latin typeface="Comic Sans MS Bold"/>
                  <a:ea typeface="ＭＳ Ｐゴシック" charset="0"/>
                  <a:cs typeface="Comic Sans MS Bold"/>
                  <a:sym typeface="Arial" charset="0"/>
                </a:rPr>
                <a:t>)</a:t>
              </a:r>
              <a:r>
                <a:rPr lang="en-US" sz="1600" baseline="30000" dirty="0">
                  <a:solidFill>
                    <a:schemeClr val="tx1"/>
                  </a:solidFill>
                  <a:latin typeface="Comic Sans MS Bold"/>
                  <a:ea typeface="ＭＳ Ｐゴシック" charset="0"/>
                  <a:cs typeface="Comic Sans MS Bold"/>
                  <a:sym typeface="Arial" charset="0"/>
                </a:rPr>
                <a:t>-1</a:t>
              </a:r>
              <a:r>
                <a:rPr lang="en-US" sz="1600" dirty="0">
                  <a:solidFill>
                    <a:schemeClr val="tx1"/>
                  </a:solidFill>
                  <a:latin typeface="Comic Sans MS Bold"/>
                  <a:ea typeface="ＭＳ Ｐゴシック" charset="0"/>
                  <a:cs typeface="Comic Sans MS Bold"/>
                  <a:sym typeface="Arial" charset="0"/>
                </a:rPr>
                <a:t> &gt; 2 R</a:t>
              </a:r>
              <a:r>
                <a:rPr lang="en-US" sz="1600" baseline="-23000" dirty="0">
                  <a:solidFill>
                    <a:schemeClr val="tx1"/>
                  </a:solidFill>
                  <a:latin typeface="Comic Sans MS Bold"/>
                  <a:ea typeface="ＭＳ Ｐゴシック" charset="0"/>
                  <a:cs typeface="Comic Sans MS Bold"/>
                  <a:sym typeface="Arial" charset="0"/>
                </a:rPr>
                <a:t>A</a:t>
              </a:r>
              <a:r>
                <a:rPr lang="en-US" sz="1600" dirty="0">
                  <a:solidFill>
                    <a:schemeClr val="tx1"/>
                  </a:solidFill>
                  <a:latin typeface="Comic Sans MS Bold"/>
                  <a:ea typeface="ＭＳ Ｐゴシック" charset="0"/>
                  <a:cs typeface="Comic Sans MS Bold"/>
                  <a:sym typeface="Arial" charset="0"/>
                </a:rPr>
                <a:t> ~ A</a:t>
              </a:r>
              <a:r>
                <a:rPr lang="en-US" sz="1600" baseline="30000" dirty="0">
                  <a:solidFill>
                    <a:schemeClr val="tx1"/>
                  </a:solidFill>
                  <a:latin typeface="Comic Sans MS Bold"/>
                  <a:ea typeface="ＭＳ Ｐゴシック" charset="0"/>
                  <a:cs typeface="Comic Sans MS Bold"/>
                  <a:sym typeface="Arial" charset="0"/>
                </a:rPr>
                <a:t>1/3</a:t>
              </a:r>
            </a:p>
            <a:p>
              <a:pPr marL="41275" algn="ctr">
                <a:spcBef>
                  <a:spcPts val="450"/>
                </a:spcBef>
              </a:pPr>
              <a:r>
                <a:rPr lang="en-US" sz="1600" dirty="0">
                  <a:solidFill>
                    <a:schemeClr val="tx1"/>
                  </a:solidFill>
                  <a:latin typeface="Comic Sans MS Bold"/>
                  <a:ea typeface="ＭＳ Ｐゴシック" charset="0"/>
                  <a:cs typeface="Comic Sans MS Bold"/>
                  <a:sym typeface="Arial" charset="0"/>
                </a:rPr>
                <a:t>Probe interacts </a:t>
              </a:r>
              <a:endParaRPr lang="en-US" sz="1600" dirty="0" smtClean="0">
                <a:solidFill>
                  <a:schemeClr val="tx1"/>
                </a:solidFill>
                <a:latin typeface="Comic Sans MS Bold"/>
                <a:ea typeface="ＭＳ Ｐゴシック" charset="0"/>
                <a:cs typeface="Comic Sans MS Bold"/>
                <a:sym typeface="Arial" charset="0"/>
              </a:endParaRPr>
            </a:p>
            <a:p>
              <a:pPr marL="41275" algn="ctr">
                <a:spcBef>
                  <a:spcPts val="450"/>
                </a:spcBef>
              </a:pPr>
              <a:r>
                <a:rPr lang="en-US" sz="1600" dirty="0" smtClean="0">
                  <a:solidFill>
                    <a:srgbClr val="0000DA"/>
                  </a:solidFill>
                  <a:latin typeface="Comic Sans MS Bold"/>
                  <a:ea typeface="ＭＳ Ｐゴシック" charset="0"/>
                  <a:cs typeface="Comic Sans MS Bold"/>
                  <a:sym typeface="Times New Roman Bold Italic" charset="0"/>
                </a:rPr>
                <a:t>coherently</a:t>
              </a:r>
              <a:r>
                <a:rPr lang="en-US" sz="1600" dirty="0" smtClean="0">
                  <a:solidFill>
                    <a:schemeClr val="tx1"/>
                  </a:solidFill>
                  <a:latin typeface="Comic Sans MS Bold"/>
                  <a:ea typeface="ＭＳ Ｐゴシック" charset="0"/>
                  <a:cs typeface="Comic Sans MS Bold"/>
                  <a:sym typeface="Arial" charset="0"/>
                </a:rPr>
                <a:t> </a:t>
              </a:r>
              <a:r>
                <a:rPr lang="en-US" sz="1600" dirty="0">
                  <a:solidFill>
                    <a:schemeClr val="tx1"/>
                  </a:solidFill>
                  <a:latin typeface="Comic Sans MS Bold"/>
                  <a:ea typeface="ＭＳ Ｐゴシック" charset="0"/>
                  <a:cs typeface="Comic Sans MS Bold"/>
                  <a:sym typeface="Arial" charset="0"/>
                </a:rPr>
                <a:t>with all nucleons</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pic>
        <p:nvPicPr>
          <p:cNvPr id="4" name="Picture 3"/>
          <p:cNvPicPr>
            <a:picLocks noChangeAspect="1"/>
          </p:cNvPicPr>
          <p:nvPr/>
        </p:nvPicPr>
        <p:blipFill>
          <a:blip r:embed="rId5"/>
          <a:stretch>
            <a:fillRect/>
          </a:stretch>
        </p:blipFill>
        <p:spPr>
          <a:xfrm>
            <a:off x="0" y="855133"/>
            <a:ext cx="4201802" cy="4267200"/>
          </a:xfrm>
          <a:prstGeom prst="rect">
            <a:avLst/>
          </a:prstGeom>
        </p:spPr>
      </p:pic>
      <p:sp>
        <p:nvSpPr>
          <p:cNvPr id="5" name="TextBox 4"/>
          <p:cNvSpPr txBox="1"/>
          <p:nvPr/>
        </p:nvSpPr>
        <p:spPr>
          <a:xfrm>
            <a:off x="105833" y="5090584"/>
            <a:ext cx="5315503" cy="369332"/>
          </a:xfrm>
          <a:prstGeom prst="rect">
            <a:avLst/>
          </a:prstGeom>
          <a:noFill/>
        </p:spPr>
        <p:txBody>
          <a:bodyPr wrap="none" rtlCol="0">
            <a:spAutoFit/>
          </a:bodyPr>
          <a:lstStyle/>
          <a:p>
            <a:r>
              <a:rPr lang="en-US" dirty="0"/>
              <a:t>Gold: A=197,  </a:t>
            </a:r>
            <a:r>
              <a:rPr lang="en-US" dirty="0" smtClean="0">
                <a:solidFill>
                  <a:srgbClr val="0000FF"/>
                </a:solidFill>
              </a:rPr>
              <a:t>effective</a:t>
            </a:r>
            <a:r>
              <a:rPr lang="en-US" dirty="0" smtClean="0"/>
              <a:t> </a:t>
            </a:r>
            <a:r>
              <a:rPr lang="en-US" i="1" dirty="0" smtClean="0">
                <a:solidFill>
                  <a:srgbClr val="0000FF"/>
                </a:solidFill>
              </a:rPr>
              <a:t>x</a:t>
            </a:r>
            <a:r>
              <a:rPr lang="en-US" dirty="0" smtClean="0">
                <a:solidFill>
                  <a:srgbClr val="0000FF"/>
                </a:solidFill>
              </a:rPr>
              <a:t> </a:t>
            </a:r>
            <a:r>
              <a:rPr lang="en-US" dirty="0">
                <a:solidFill>
                  <a:srgbClr val="0000FF"/>
                </a:solidFill>
              </a:rPr>
              <a:t>197 times smaller!</a:t>
            </a:r>
          </a:p>
        </p:txBody>
      </p:sp>
    </p:spTree>
    <p:extLst>
      <p:ext uri="{BB962C8B-B14F-4D97-AF65-F5344CB8AC3E}">
        <p14:creationId xmlns:p14="http://schemas.microsoft.com/office/powerpoint/2010/main" val="300651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4861 -0.06944 " pathEditMode="relative" ptsTypes="AA">
                                      <p:cBhvr>
                                        <p:cTn id="8" dur="2000" fill="hold"/>
                                        <p:tgtEl>
                                          <p:spTgt spid="3174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499"/>
                                          </p:stCondLst>
                                        </p:cTn>
                                        <p:tgtEl>
                                          <p:spTgt spid="3174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499"/>
                                          </p:stCondLst>
                                        </p:cTn>
                                        <p:tgtEl>
                                          <p:spTgt spid="3174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3175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499"/>
                                          </p:stCondLst>
                                        </p:cTn>
                                        <p:tgtEl>
                                          <p:spTgt spid="317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317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31755"/>
                                        </p:tgtEl>
                                        <p:attrNameLst>
                                          <p:attrName>style.visibility</p:attrName>
                                        </p:attrNameLst>
                                      </p:cBhvr>
                                      <p:to>
                                        <p:strVal val="visible"/>
                                      </p:to>
                                    </p:set>
                                  </p:childTnLst>
                                </p:cTn>
                              </p:par>
                            </p:childTnLst>
                          </p:cTn>
                        </p:par>
                        <p:par>
                          <p:cTn id="23" fill="hold">
                            <p:stCondLst>
                              <p:cond delay="500"/>
                            </p:stCondLst>
                            <p:childTnLst>
                              <p:par>
                                <p:cTn id="24" presetID="1" presetClass="exit" presetSubtype="0" fill="hold" grpId="0" nodeType="afterEffect">
                                  <p:stCondLst>
                                    <p:cond delay="0"/>
                                  </p:stCondLst>
                                  <p:childTnLst>
                                    <p:set>
                                      <p:cBhvr>
                                        <p:cTn id="25" dur="1" fill="hold">
                                          <p:stCondLst>
                                            <p:cond delay="0"/>
                                          </p:stCondLst>
                                        </p:cTn>
                                        <p:tgtEl>
                                          <p:spTgt spid="31748"/>
                                        </p:tgtEl>
                                        <p:attrNameLst>
                                          <p:attrName>style.visibility</p:attrName>
                                        </p:attrNameLst>
                                      </p:cBhvr>
                                      <p:to>
                                        <p:strVal val="hidden"/>
                                      </p:to>
                                    </p:se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animBg="1"/>
      <p:bldP spid="31749" grpId="1" animBg="1"/>
      <p:bldP spid="31750" grpId="1" animBg="1"/>
      <p:bldP spid="31750" grpId="2" animBg="1"/>
      <p:bldP spid="31751" grpId="0" autoUpdateAnimBg="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426"/>
          <p:cNvPicPr/>
          <p:nvPr/>
        </p:nvPicPr>
        <p:blipFill>
          <a:blip r:embed="rId4"/>
          <a:srcRect/>
          <a:stretch>
            <a:fillRect/>
          </a:stretch>
        </p:blipFill>
        <p:spPr bwMode="auto">
          <a:xfrm>
            <a:off x="6855883" y="4620683"/>
            <a:ext cx="1822450" cy="1670051"/>
          </a:xfrm>
          <a:prstGeom prst="rect">
            <a:avLst/>
          </a:prstGeom>
          <a:noFill/>
          <a:ln w="9525">
            <a:noFill/>
            <a:miter lim="800000"/>
            <a:headEnd/>
            <a:tailEnd/>
          </a:ln>
        </p:spPr>
      </p:pic>
      <p:sp>
        <p:nvSpPr>
          <p:cNvPr id="120" name="Arc 119"/>
          <p:cNvSpPr/>
          <p:nvPr/>
        </p:nvSpPr>
        <p:spPr>
          <a:xfrm>
            <a:off x="3173413" y="62166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1" name="Arc 120"/>
          <p:cNvSpPr/>
          <p:nvPr/>
        </p:nvSpPr>
        <p:spPr>
          <a:xfrm flipH="1">
            <a:off x="4595813" y="62103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7" name="Arc 236"/>
          <p:cNvSpPr>
            <a:spLocks noChangeAspect="1"/>
          </p:cNvSpPr>
          <p:nvPr/>
        </p:nvSpPr>
        <p:spPr>
          <a:xfrm rot="18146531">
            <a:off x="1539833" y="11107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0" name="Arc 289"/>
          <p:cNvSpPr>
            <a:spLocks noChangeAspect="1"/>
          </p:cNvSpPr>
          <p:nvPr/>
        </p:nvSpPr>
        <p:spPr>
          <a:xfrm rot="7277956">
            <a:off x="2842486" y="24327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29" name="Text Box 110"/>
          <p:cNvSpPr txBox="1">
            <a:spLocks noChangeArrowheads="1"/>
          </p:cNvSpPr>
          <p:nvPr/>
        </p:nvSpPr>
        <p:spPr bwMode="auto">
          <a:xfrm>
            <a:off x="3962271" y="5693669"/>
            <a:ext cx="857827"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eSTAR</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26630" name="Text Box 111"/>
          <p:cNvSpPr txBox="1">
            <a:spLocks noChangeArrowheads="1"/>
          </p:cNvSpPr>
          <p:nvPr/>
        </p:nvSpPr>
        <p:spPr bwMode="auto">
          <a:xfrm rot="3600000">
            <a:off x="1955602" y="4640923"/>
            <a:ext cx="1113706"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ePHENIX</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146" name="Arc 145"/>
          <p:cNvSpPr>
            <a:spLocks noChangeAspect="1"/>
          </p:cNvSpPr>
          <p:nvPr/>
        </p:nvSpPr>
        <p:spPr>
          <a:xfrm>
            <a:off x="2992438" y="10747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 name="Arc 152"/>
          <p:cNvSpPr>
            <a:spLocks noChangeAspect="1"/>
          </p:cNvSpPr>
          <p:nvPr/>
        </p:nvSpPr>
        <p:spPr>
          <a:xfrm>
            <a:off x="3008313" y="10350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4" name="Arc 153"/>
          <p:cNvSpPr>
            <a:spLocks noChangeAspect="1"/>
          </p:cNvSpPr>
          <p:nvPr/>
        </p:nvSpPr>
        <p:spPr>
          <a:xfrm rot="18000000">
            <a:off x="2117725" y="10334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7" name="Arc 156"/>
          <p:cNvSpPr>
            <a:spLocks noChangeAspect="1"/>
          </p:cNvSpPr>
          <p:nvPr/>
        </p:nvSpPr>
        <p:spPr>
          <a:xfrm rot="14400000">
            <a:off x="1677988" y="18034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9" name="Arc 158"/>
          <p:cNvSpPr>
            <a:spLocks noChangeAspect="1"/>
          </p:cNvSpPr>
          <p:nvPr/>
        </p:nvSpPr>
        <p:spPr>
          <a:xfrm rot="10800000">
            <a:off x="2114550" y="25717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1" name="Arc 160"/>
          <p:cNvSpPr>
            <a:spLocks noChangeAspect="1"/>
          </p:cNvSpPr>
          <p:nvPr/>
        </p:nvSpPr>
        <p:spPr>
          <a:xfrm rot="7200000">
            <a:off x="3005138" y="25685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2" name="Arc 161"/>
          <p:cNvSpPr>
            <a:spLocks noChangeAspect="1"/>
          </p:cNvSpPr>
          <p:nvPr/>
        </p:nvSpPr>
        <p:spPr>
          <a:xfrm rot="3600000">
            <a:off x="3452813" y="18018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5" name="Arc 164"/>
          <p:cNvSpPr>
            <a:spLocks noChangeAspect="1"/>
          </p:cNvSpPr>
          <p:nvPr/>
        </p:nvSpPr>
        <p:spPr>
          <a:xfrm rot="18000000">
            <a:off x="2144713" y="10683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6" name="Arc 165"/>
          <p:cNvSpPr>
            <a:spLocks noChangeAspect="1"/>
          </p:cNvSpPr>
          <p:nvPr/>
        </p:nvSpPr>
        <p:spPr>
          <a:xfrm rot="14400000">
            <a:off x="1722438" y="18034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7" name="Arc 166"/>
          <p:cNvSpPr>
            <a:spLocks noChangeAspect="1"/>
          </p:cNvSpPr>
          <p:nvPr/>
        </p:nvSpPr>
        <p:spPr>
          <a:xfrm rot="10800000">
            <a:off x="2143125" y="25336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9" name="Arc 168"/>
          <p:cNvSpPr>
            <a:spLocks noChangeAspect="1"/>
          </p:cNvSpPr>
          <p:nvPr/>
        </p:nvSpPr>
        <p:spPr>
          <a:xfrm rot="7200000">
            <a:off x="2984500" y="25304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47" name="Arc 146"/>
          <p:cNvSpPr>
            <a:spLocks noChangeAspect="1"/>
          </p:cNvSpPr>
          <p:nvPr/>
        </p:nvSpPr>
        <p:spPr>
          <a:xfrm rot="7200000" flipH="1">
            <a:off x="3409950" y="17907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45" name="Line 184"/>
          <p:cNvSpPr>
            <a:spLocks noChangeShapeType="1"/>
          </p:cNvSpPr>
          <p:nvPr/>
        </p:nvSpPr>
        <p:spPr bwMode="auto">
          <a:xfrm rot="18000000" flipV="1">
            <a:off x="6175375" y="49037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7" name="Line 184"/>
          <p:cNvSpPr>
            <a:spLocks noChangeShapeType="1"/>
          </p:cNvSpPr>
          <p:nvPr/>
        </p:nvSpPr>
        <p:spPr bwMode="auto">
          <a:xfrm flipV="1">
            <a:off x="3919538" y="10541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9" name="Line 184"/>
          <p:cNvSpPr>
            <a:spLocks noChangeShapeType="1"/>
          </p:cNvSpPr>
          <p:nvPr/>
        </p:nvSpPr>
        <p:spPr bwMode="auto">
          <a:xfrm rot="14400000" flipV="1">
            <a:off x="1709738" y="49355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0" name="Line 184"/>
          <p:cNvSpPr>
            <a:spLocks noChangeShapeType="1"/>
          </p:cNvSpPr>
          <p:nvPr/>
        </p:nvSpPr>
        <p:spPr bwMode="auto">
          <a:xfrm flipV="1">
            <a:off x="3948113" y="62087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1" name="Rectangle 13"/>
          <p:cNvSpPr>
            <a:spLocks noChangeArrowheads="1"/>
          </p:cNvSpPr>
          <p:nvPr/>
        </p:nvSpPr>
        <p:spPr bwMode="auto">
          <a:xfrm rot="10800000">
            <a:off x="4249738" y="60795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26652" name="Rectangle 136"/>
          <p:cNvSpPr>
            <a:spLocks noChangeArrowheads="1"/>
          </p:cNvSpPr>
          <p:nvPr/>
        </p:nvSpPr>
        <p:spPr bwMode="auto">
          <a:xfrm rot="3600000">
            <a:off x="2058862" y="4826685"/>
            <a:ext cx="228636" cy="217234"/>
          </a:xfrm>
          <a:prstGeom prst="rect">
            <a:avLst/>
          </a:prstGeom>
          <a:blipFill dpi="0" rotWithShape="1">
            <a:blip r:embed="rId5"/>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112" name="Oval 111"/>
          <p:cNvSpPr/>
          <p:nvPr/>
        </p:nvSpPr>
        <p:spPr>
          <a:xfrm>
            <a:off x="6210817" y="1194060"/>
            <a:ext cx="1828800" cy="1828800"/>
          </a:xfrm>
          <a:prstGeom prst="ellipse">
            <a:avLst/>
          </a:prstGeom>
          <a:noFill/>
          <a:ln w="38100" cap="flat" cmpd="dbl" algn="ctr">
            <a:gradFill>
              <a:gsLst>
                <a:gs pos="0">
                  <a:srgbClr val="FFEFD1">
                    <a:alpha val="44000"/>
                  </a:srgbClr>
                </a:gs>
                <a:gs pos="64999">
                  <a:srgbClr val="F0EBD5"/>
                </a:gs>
                <a:gs pos="100000">
                  <a:srgbClr val="D1C39F"/>
                </a:gs>
              </a:gsLst>
              <a:lin ang="5400000" scaled="0"/>
            </a:gra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Arc 235"/>
          <p:cNvSpPr>
            <a:spLocks noChangeAspect="1"/>
          </p:cNvSpPr>
          <p:nvPr/>
        </p:nvSpPr>
        <p:spPr>
          <a:xfrm rot="577047">
            <a:off x="2286479" y="8629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61" name="Straight Connector 260"/>
          <p:cNvCxnSpPr>
            <a:stCxn id="237" idx="2"/>
            <a:endCxn id="236" idx="0"/>
          </p:cNvCxnSpPr>
          <p:nvPr/>
        </p:nvCxnSpPr>
        <p:spPr>
          <a:xfrm>
            <a:off x="3840494" y="8836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66" name="Arc 265"/>
          <p:cNvSpPr>
            <a:spLocks noChangeAspect="1"/>
          </p:cNvSpPr>
          <p:nvPr/>
        </p:nvSpPr>
        <p:spPr>
          <a:xfrm rot="14995628">
            <a:off x="1197943" y="20343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4" name="Arc 273"/>
          <p:cNvSpPr>
            <a:spLocks noChangeAspect="1"/>
          </p:cNvSpPr>
          <p:nvPr/>
        </p:nvSpPr>
        <p:spPr>
          <a:xfrm rot="11169758">
            <a:off x="1828086" y="25926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86" name="Straight Connector 285"/>
          <p:cNvCxnSpPr>
            <a:stCxn id="266" idx="0"/>
            <a:endCxn id="274" idx="2"/>
          </p:cNvCxnSpPr>
          <p:nvPr/>
        </p:nvCxnSpPr>
        <p:spPr>
          <a:xfrm rot="16200000" flipH="1">
            <a:off x="1559694" y="47942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89" name="Arc 288"/>
          <p:cNvSpPr>
            <a:spLocks noChangeAspect="1"/>
          </p:cNvSpPr>
          <p:nvPr/>
        </p:nvSpPr>
        <p:spPr>
          <a:xfrm rot="3574480">
            <a:off x="2987577" y="14971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91" name="Straight Connector 290"/>
          <p:cNvCxnSpPr>
            <a:stCxn id="289" idx="2"/>
            <a:endCxn id="290" idx="0"/>
          </p:cNvCxnSpPr>
          <p:nvPr/>
        </p:nvCxnSpPr>
        <p:spPr>
          <a:xfrm rot="5400000">
            <a:off x="6273874" y="46562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 name="Group 191"/>
          <p:cNvGrpSpPr>
            <a:grpSpLocks noChangeAspect="1"/>
          </p:cNvGrpSpPr>
          <p:nvPr/>
        </p:nvGrpSpPr>
        <p:grpSpPr bwMode="auto">
          <a:xfrm rot="3651754">
            <a:off x="6410634" y="2196896"/>
            <a:ext cx="623480" cy="136260"/>
            <a:chOff x="786993" y="1745932"/>
            <a:chExt cx="740248" cy="161824"/>
          </a:xfrm>
        </p:grpSpPr>
        <p:grpSp>
          <p:nvGrpSpPr>
            <p:cNvPr id="4" name="Group 102"/>
            <p:cNvGrpSpPr>
              <a:grpSpLocks/>
            </p:cNvGrpSpPr>
            <p:nvPr/>
          </p:nvGrpSpPr>
          <p:grpSpPr bwMode="auto">
            <a:xfrm>
              <a:off x="1335274" y="1746533"/>
              <a:ext cx="191967" cy="158541"/>
              <a:chOff x="1338874" y="1146562"/>
              <a:chExt cx="191967" cy="158541"/>
            </a:xfrm>
          </p:grpSpPr>
          <p:sp>
            <p:nvSpPr>
              <p:cNvPr id="255"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6"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7"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8"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5" name="Group 103"/>
            <p:cNvGrpSpPr>
              <a:grpSpLocks/>
            </p:cNvGrpSpPr>
            <p:nvPr/>
          </p:nvGrpSpPr>
          <p:grpSpPr bwMode="auto">
            <a:xfrm>
              <a:off x="1155938" y="1745932"/>
              <a:ext cx="189214" cy="159104"/>
              <a:chOff x="1343464" y="1144477"/>
              <a:chExt cx="189214" cy="159104"/>
            </a:xfrm>
          </p:grpSpPr>
          <p:sp>
            <p:nvSpPr>
              <p:cNvPr id="251"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2"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3"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4"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6" name="Group 108"/>
            <p:cNvGrpSpPr>
              <a:grpSpLocks/>
            </p:cNvGrpSpPr>
            <p:nvPr/>
          </p:nvGrpSpPr>
          <p:grpSpPr bwMode="auto">
            <a:xfrm>
              <a:off x="970671" y="1748853"/>
              <a:ext cx="191965" cy="158540"/>
              <a:chOff x="1342123" y="1145914"/>
              <a:chExt cx="191965" cy="158540"/>
            </a:xfrm>
          </p:grpSpPr>
          <p:sp>
            <p:nvSpPr>
              <p:cNvPr id="247"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8"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9"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0"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7" name="Group 118"/>
            <p:cNvGrpSpPr>
              <a:grpSpLocks/>
            </p:cNvGrpSpPr>
            <p:nvPr/>
          </p:nvGrpSpPr>
          <p:grpSpPr bwMode="auto">
            <a:xfrm>
              <a:off x="786993" y="1749218"/>
              <a:ext cx="191965" cy="158538"/>
              <a:chOff x="1342461" y="1144795"/>
              <a:chExt cx="191965" cy="158538"/>
            </a:xfrm>
          </p:grpSpPr>
          <p:sp>
            <p:nvSpPr>
              <p:cNvPr id="243"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4"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5"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6"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749" name="Text Box 19"/>
          <p:cNvSpPr txBox="1">
            <a:spLocks noChangeArrowheads="1"/>
          </p:cNvSpPr>
          <p:nvPr/>
        </p:nvSpPr>
        <p:spPr bwMode="auto">
          <a:xfrm rot="17993261">
            <a:off x="1423189" y="2430892"/>
            <a:ext cx="185571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1513D7"/>
                </a:solidFill>
                <a:latin typeface="Comic Sans MS"/>
                <a:cs typeface="Comic Sans MS"/>
              </a:rPr>
              <a:t>Coherent e-cooler</a:t>
            </a:r>
            <a:endParaRPr lang="en-US" sz="1200" i="0" dirty="0">
              <a:solidFill>
                <a:srgbClr val="1513D7"/>
              </a:solidFill>
              <a:latin typeface="Comic Sans MS"/>
              <a:cs typeface="Comic Sans MS"/>
            </a:endParaRPr>
          </a:p>
        </p:txBody>
      </p:sp>
      <p:sp>
        <p:nvSpPr>
          <p:cNvPr id="751" name="Freeform 750"/>
          <p:cNvSpPr/>
          <p:nvPr/>
        </p:nvSpPr>
        <p:spPr>
          <a:xfrm>
            <a:off x="4948518" y="12039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2" name="Freeform 751"/>
          <p:cNvSpPr/>
          <p:nvPr/>
        </p:nvSpPr>
        <p:spPr>
          <a:xfrm rot="15409430">
            <a:off x="1239203" y="35550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4" name="Line 184"/>
          <p:cNvSpPr>
            <a:spLocks noChangeShapeType="1"/>
          </p:cNvSpPr>
          <p:nvPr/>
        </p:nvSpPr>
        <p:spPr bwMode="auto">
          <a:xfrm rot="14400000" flipV="1">
            <a:off x="6168465" y="23345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cxnSp>
        <p:nvCxnSpPr>
          <p:cNvPr id="756" name="Straight Arrow Connector 755"/>
          <p:cNvCxnSpPr/>
          <p:nvPr/>
        </p:nvCxnSpPr>
        <p:spPr>
          <a:xfrm rot="5400000" flipH="1" flipV="1">
            <a:off x="5800832" y="1855602"/>
            <a:ext cx="726865" cy="4794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57" name="Freeform 756"/>
          <p:cNvSpPr/>
          <p:nvPr/>
        </p:nvSpPr>
        <p:spPr>
          <a:xfrm>
            <a:off x="4918038" y="12810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648" name="Line 184"/>
          <p:cNvSpPr>
            <a:spLocks noChangeShapeType="1"/>
          </p:cNvSpPr>
          <p:nvPr/>
        </p:nvSpPr>
        <p:spPr bwMode="auto">
          <a:xfrm rot="18000000" flipV="1">
            <a:off x="1697038" y="23558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8" name="Group 191"/>
          <p:cNvGrpSpPr>
            <a:grpSpLocks noChangeAspect="1"/>
          </p:cNvGrpSpPr>
          <p:nvPr/>
        </p:nvGrpSpPr>
        <p:grpSpPr bwMode="auto">
          <a:xfrm rot="7165234">
            <a:off x="1695758" y="2191068"/>
            <a:ext cx="623480" cy="136260"/>
            <a:chOff x="786993" y="1745932"/>
            <a:chExt cx="740248" cy="161824"/>
          </a:xfrm>
        </p:grpSpPr>
        <p:grpSp>
          <p:nvGrpSpPr>
            <p:cNvPr id="9" name="Group 102"/>
            <p:cNvGrpSpPr>
              <a:grpSpLocks/>
            </p:cNvGrpSpPr>
            <p:nvPr/>
          </p:nvGrpSpPr>
          <p:grpSpPr bwMode="auto">
            <a:xfrm>
              <a:off x="1335274" y="1746533"/>
              <a:ext cx="191967" cy="158541"/>
              <a:chOff x="1338874" y="1146562"/>
              <a:chExt cx="191967" cy="158541"/>
            </a:xfrm>
          </p:grpSpPr>
          <p:sp>
            <p:nvSpPr>
              <p:cNvPr id="193"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4"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5"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6"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0" name="Group 103"/>
            <p:cNvGrpSpPr>
              <a:grpSpLocks/>
            </p:cNvGrpSpPr>
            <p:nvPr/>
          </p:nvGrpSpPr>
          <p:grpSpPr bwMode="auto">
            <a:xfrm>
              <a:off x="1155938" y="1745932"/>
              <a:ext cx="189214" cy="159104"/>
              <a:chOff x="1343464" y="1144477"/>
              <a:chExt cx="189214" cy="159104"/>
            </a:xfrm>
          </p:grpSpPr>
          <p:sp>
            <p:nvSpPr>
              <p:cNvPr id="18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2"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1" name="Group 108"/>
            <p:cNvGrpSpPr>
              <a:grpSpLocks/>
            </p:cNvGrpSpPr>
            <p:nvPr/>
          </p:nvGrpSpPr>
          <p:grpSpPr bwMode="auto">
            <a:xfrm>
              <a:off x="970671" y="1748853"/>
              <a:ext cx="191965" cy="158540"/>
              <a:chOff x="1342123" y="1145914"/>
              <a:chExt cx="191965" cy="158540"/>
            </a:xfrm>
          </p:grpSpPr>
          <p:sp>
            <p:nvSpPr>
              <p:cNvPr id="18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2" name="Group 118"/>
            <p:cNvGrpSpPr>
              <a:grpSpLocks/>
            </p:cNvGrpSpPr>
            <p:nvPr/>
          </p:nvGrpSpPr>
          <p:grpSpPr bwMode="auto">
            <a:xfrm>
              <a:off x="786993" y="1749218"/>
              <a:ext cx="191965" cy="158538"/>
              <a:chOff x="1342461" y="1144795"/>
              <a:chExt cx="191965" cy="158538"/>
            </a:xfrm>
          </p:grpSpPr>
          <p:sp>
            <p:nvSpPr>
              <p:cNvPr id="18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483" name="Line 184"/>
          <p:cNvSpPr>
            <a:spLocks noChangeShapeType="1"/>
          </p:cNvSpPr>
          <p:nvPr/>
        </p:nvSpPr>
        <p:spPr bwMode="auto">
          <a:xfrm rot="18000000" flipV="1">
            <a:off x="1698831" y="23576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487" name="Rectangle 136"/>
          <p:cNvSpPr>
            <a:spLocks noChangeArrowheads="1"/>
          </p:cNvSpPr>
          <p:nvPr/>
        </p:nvSpPr>
        <p:spPr bwMode="auto">
          <a:xfrm>
            <a:off x="4262436" y="951740"/>
            <a:ext cx="190103" cy="194972"/>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488" name="Text Box 110"/>
          <p:cNvSpPr txBox="1">
            <a:spLocks noChangeArrowheads="1"/>
          </p:cNvSpPr>
          <p:nvPr/>
        </p:nvSpPr>
        <p:spPr bwMode="auto">
          <a:xfrm>
            <a:off x="3534776" y="1180513"/>
            <a:ext cx="1602771"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New </a:t>
            </a:r>
          </a:p>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detector</a:t>
            </a:r>
            <a:endParaRPr lang="en-US" sz="1600" dirty="0">
              <a:solidFill>
                <a:srgbClr val="000090"/>
              </a:solidFill>
              <a:latin typeface="Comic Sans MS" pitchFamily="-110" charset="0"/>
              <a:ea typeface="Comic Sans MS" pitchFamily="-110" charset="0"/>
              <a:cs typeface="Comic Sans MS" pitchFamily="-110" charset="0"/>
            </a:endParaRPr>
          </a:p>
        </p:txBody>
      </p:sp>
      <p:sp>
        <p:nvSpPr>
          <p:cNvPr id="489" name="Arc 488"/>
          <p:cNvSpPr/>
          <p:nvPr/>
        </p:nvSpPr>
        <p:spPr>
          <a:xfrm rot="16200000" flipH="1" flipV="1">
            <a:off x="4125184" y="-1027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90" name="Arc 489"/>
          <p:cNvSpPr/>
          <p:nvPr/>
        </p:nvSpPr>
        <p:spPr>
          <a:xfrm rot="5400000" flipH="1">
            <a:off x="4166274" y="54870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25" name="Arc 424"/>
          <p:cNvSpPr/>
          <p:nvPr/>
        </p:nvSpPr>
        <p:spPr>
          <a:xfrm rot="9000000" flipH="1" flipV="1">
            <a:off x="1786584" y="41866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43" name="Straight Connector 442"/>
          <p:cNvCxnSpPr>
            <a:stCxn id="290" idx="2"/>
            <a:endCxn id="274" idx="0"/>
          </p:cNvCxnSpPr>
          <p:nvPr/>
        </p:nvCxnSpPr>
        <p:spPr>
          <a:xfrm rot="10800000" flipV="1">
            <a:off x="3986639" y="63330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16" name="Rounded Rectangle 515"/>
          <p:cNvSpPr/>
          <p:nvPr/>
        </p:nvSpPr>
        <p:spPr>
          <a:xfrm rot="18000000">
            <a:off x="1809936" y="23171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2"/>
          <p:cNvGrpSpPr>
            <a:grpSpLocks/>
          </p:cNvGrpSpPr>
          <p:nvPr/>
        </p:nvGrpSpPr>
        <p:grpSpPr bwMode="auto">
          <a:xfrm flipV="1">
            <a:off x="4620783" y="826601"/>
            <a:ext cx="124677" cy="108170"/>
            <a:chOff x="1348913" y="1142862"/>
            <a:chExt cx="190276" cy="155817"/>
          </a:xfrm>
        </p:grpSpPr>
        <p:sp>
          <p:nvSpPr>
            <p:cNvPr id="463"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4"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465"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6"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450" name="Text Box 113"/>
          <p:cNvSpPr txBox="1">
            <a:spLocks noChangeAspect="1" noChangeArrowheads="1"/>
          </p:cNvSpPr>
          <p:nvPr/>
        </p:nvSpPr>
        <p:spPr bwMode="auto">
          <a:xfrm rot="3778540">
            <a:off x="1683985" y="4474856"/>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452" name="Text Box 113"/>
          <p:cNvSpPr txBox="1">
            <a:spLocks noChangeAspect="1" noChangeArrowheads="1"/>
          </p:cNvSpPr>
          <p:nvPr/>
        </p:nvSpPr>
        <p:spPr bwMode="auto">
          <a:xfrm>
            <a:off x="3471358" y="5966769"/>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cxnSp>
        <p:nvCxnSpPr>
          <p:cNvPr id="455" name="Straight Arrow Connector 454"/>
          <p:cNvCxnSpPr/>
          <p:nvPr/>
        </p:nvCxnSpPr>
        <p:spPr>
          <a:xfrm rot="10800000" flipV="1">
            <a:off x="1593788" y="3370481"/>
            <a:ext cx="977876" cy="766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417"/>
          <p:cNvGrpSpPr/>
          <p:nvPr/>
        </p:nvGrpSpPr>
        <p:grpSpPr>
          <a:xfrm>
            <a:off x="4642881" y="2453164"/>
            <a:ext cx="635583" cy="2018381"/>
            <a:chOff x="5131831" y="2186464"/>
            <a:chExt cx="635583" cy="2018381"/>
          </a:xfrm>
        </p:grpSpPr>
        <p:grpSp>
          <p:nvGrpSpPr>
            <p:cNvPr id="17" name="Group 480"/>
            <p:cNvGrpSpPr>
              <a:grpSpLocks noChangeAspect="1"/>
            </p:cNvGrpSpPr>
            <p:nvPr/>
          </p:nvGrpSpPr>
          <p:grpSpPr>
            <a:xfrm>
              <a:off x="5134689" y="2864541"/>
              <a:ext cx="629867" cy="330067"/>
              <a:chOff x="4166066" y="3056387"/>
              <a:chExt cx="2519466" cy="1320268"/>
            </a:xfrm>
          </p:grpSpPr>
          <p:grpSp>
            <p:nvGrpSpPr>
              <p:cNvPr id="18" name="Group 86"/>
              <p:cNvGrpSpPr>
                <a:grpSpLocks noChangeAspect="1"/>
              </p:cNvGrpSpPr>
              <p:nvPr/>
            </p:nvGrpSpPr>
            <p:grpSpPr bwMode="auto">
              <a:xfrm>
                <a:off x="4166066" y="3056387"/>
                <a:ext cx="1406168" cy="1320268"/>
                <a:chOff x="1815" y="2475"/>
                <a:chExt cx="492" cy="547"/>
              </a:xfrm>
            </p:grpSpPr>
            <p:grpSp>
              <p:nvGrpSpPr>
                <p:cNvPr id="19" name="Group 87"/>
                <p:cNvGrpSpPr>
                  <a:grpSpLocks noChangeAspect="1"/>
                </p:cNvGrpSpPr>
                <p:nvPr/>
              </p:nvGrpSpPr>
              <p:grpSpPr bwMode="auto">
                <a:xfrm>
                  <a:off x="1815" y="2475"/>
                  <a:ext cx="492" cy="273"/>
                  <a:chOff x="1815" y="2475"/>
                  <a:chExt cx="492" cy="273"/>
                </a:xfrm>
              </p:grpSpPr>
              <p:sp>
                <p:nvSpPr>
                  <p:cNvPr id="45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6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6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 name="Group 91"/>
                <p:cNvGrpSpPr>
                  <a:grpSpLocks noChangeAspect="1"/>
                </p:cNvGrpSpPr>
                <p:nvPr/>
              </p:nvGrpSpPr>
              <p:grpSpPr bwMode="auto">
                <a:xfrm flipV="1">
                  <a:off x="1815" y="2749"/>
                  <a:ext cx="492" cy="273"/>
                  <a:chOff x="1813" y="2475"/>
                  <a:chExt cx="492" cy="273"/>
                </a:xfrm>
              </p:grpSpPr>
              <p:sp>
                <p:nvSpPr>
                  <p:cNvPr id="44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76" name="Block Arc 47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8" name="Rounded Rectangle 47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9" name="Rounded Rectangle 47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0" name="Oval 47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480"/>
            <p:cNvGrpSpPr>
              <a:grpSpLocks noChangeAspect="1"/>
            </p:cNvGrpSpPr>
            <p:nvPr/>
          </p:nvGrpSpPr>
          <p:grpSpPr>
            <a:xfrm>
              <a:off x="5131831" y="2524733"/>
              <a:ext cx="629867" cy="330067"/>
              <a:chOff x="4166066" y="3056387"/>
              <a:chExt cx="2519466" cy="1320268"/>
            </a:xfrm>
          </p:grpSpPr>
          <p:grpSp>
            <p:nvGrpSpPr>
              <p:cNvPr id="22" name="Group 86"/>
              <p:cNvGrpSpPr>
                <a:grpSpLocks noChangeAspect="1"/>
              </p:cNvGrpSpPr>
              <p:nvPr/>
            </p:nvGrpSpPr>
            <p:grpSpPr bwMode="auto">
              <a:xfrm>
                <a:off x="4166066" y="3056387"/>
                <a:ext cx="1406168" cy="1320268"/>
                <a:chOff x="1815" y="2475"/>
                <a:chExt cx="492" cy="547"/>
              </a:xfrm>
            </p:grpSpPr>
            <p:grpSp>
              <p:nvGrpSpPr>
                <p:cNvPr id="23" name="Group 87"/>
                <p:cNvGrpSpPr>
                  <a:grpSpLocks noChangeAspect="1"/>
                </p:cNvGrpSpPr>
                <p:nvPr/>
              </p:nvGrpSpPr>
              <p:grpSpPr bwMode="auto">
                <a:xfrm>
                  <a:off x="1815" y="2475"/>
                  <a:ext cx="492" cy="273"/>
                  <a:chOff x="1815" y="2475"/>
                  <a:chExt cx="492" cy="273"/>
                </a:xfrm>
              </p:grpSpPr>
              <p:sp>
                <p:nvSpPr>
                  <p:cNvPr id="27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4" name="Group 91"/>
                <p:cNvGrpSpPr>
                  <a:grpSpLocks noChangeAspect="1"/>
                </p:cNvGrpSpPr>
                <p:nvPr/>
              </p:nvGrpSpPr>
              <p:grpSpPr bwMode="auto">
                <a:xfrm flipV="1">
                  <a:off x="1815" y="2749"/>
                  <a:ext cx="492" cy="273"/>
                  <a:chOff x="1813" y="2475"/>
                  <a:chExt cx="492" cy="273"/>
                </a:xfrm>
              </p:grpSpPr>
              <p:sp>
                <p:nvSpPr>
                  <p:cNvPr id="27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63" name="Block Arc 262"/>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4" name="Rounded Rectangle 263"/>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Rounded Rectangle 264"/>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Oval 26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480"/>
            <p:cNvGrpSpPr>
              <a:grpSpLocks noChangeAspect="1"/>
            </p:cNvGrpSpPr>
            <p:nvPr/>
          </p:nvGrpSpPr>
          <p:grpSpPr>
            <a:xfrm>
              <a:off x="5131831" y="2186464"/>
              <a:ext cx="629867" cy="330067"/>
              <a:chOff x="4166066" y="3056387"/>
              <a:chExt cx="2519466" cy="1320268"/>
            </a:xfrm>
          </p:grpSpPr>
          <p:grpSp>
            <p:nvGrpSpPr>
              <p:cNvPr id="26" name="Group 86"/>
              <p:cNvGrpSpPr>
                <a:grpSpLocks noChangeAspect="1"/>
              </p:cNvGrpSpPr>
              <p:nvPr/>
            </p:nvGrpSpPr>
            <p:grpSpPr bwMode="auto">
              <a:xfrm>
                <a:off x="4166066" y="3056387"/>
                <a:ext cx="1406168" cy="1320268"/>
                <a:chOff x="1815" y="2475"/>
                <a:chExt cx="492" cy="547"/>
              </a:xfrm>
            </p:grpSpPr>
            <p:grpSp>
              <p:nvGrpSpPr>
                <p:cNvPr id="27" name="Group 87"/>
                <p:cNvGrpSpPr>
                  <a:grpSpLocks noChangeAspect="1"/>
                </p:cNvGrpSpPr>
                <p:nvPr/>
              </p:nvGrpSpPr>
              <p:grpSpPr bwMode="auto">
                <a:xfrm>
                  <a:off x="1815" y="2475"/>
                  <a:ext cx="492" cy="273"/>
                  <a:chOff x="1815" y="2475"/>
                  <a:chExt cx="492" cy="273"/>
                </a:xfrm>
              </p:grpSpPr>
              <p:sp>
                <p:nvSpPr>
                  <p:cNvPr id="29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9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94"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8" name="Group 91"/>
                <p:cNvGrpSpPr>
                  <a:grpSpLocks noChangeAspect="1"/>
                </p:cNvGrpSpPr>
                <p:nvPr/>
              </p:nvGrpSpPr>
              <p:grpSpPr bwMode="auto">
                <a:xfrm flipV="1">
                  <a:off x="1815" y="2749"/>
                  <a:ext cx="492" cy="273"/>
                  <a:chOff x="1813" y="2475"/>
                  <a:chExt cx="492" cy="273"/>
                </a:xfrm>
              </p:grpSpPr>
              <p:sp>
                <p:nvSpPr>
                  <p:cNvPr id="28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9" name="Block Arc 27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0" name="Rounded Rectangle 27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1" name="Rounded Rectangle 28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Oval 28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 name="Group 480"/>
            <p:cNvGrpSpPr>
              <a:grpSpLocks noChangeAspect="1"/>
            </p:cNvGrpSpPr>
            <p:nvPr/>
          </p:nvGrpSpPr>
          <p:grpSpPr>
            <a:xfrm>
              <a:off x="5137547" y="3874778"/>
              <a:ext cx="629867" cy="330067"/>
              <a:chOff x="4166066" y="3056387"/>
              <a:chExt cx="2519466" cy="1320268"/>
            </a:xfrm>
          </p:grpSpPr>
          <p:grpSp>
            <p:nvGrpSpPr>
              <p:cNvPr id="30" name="Group 86"/>
              <p:cNvGrpSpPr>
                <a:grpSpLocks noChangeAspect="1"/>
              </p:cNvGrpSpPr>
              <p:nvPr/>
            </p:nvGrpSpPr>
            <p:grpSpPr bwMode="auto">
              <a:xfrm>
                <a:off x="4166066" y="3056387"/>
                <a:ext cx="1406168" cy="1320268"/>
                <a:chOff x="1815" y="2475"/>
                <a:chExt cx="492" cy="547"/>
              </a:xfrm>
            </p:grpSpPr>
            <p:grpSp>
              <p:nvGrpSpPr>
                <p:cNvPr id="31" name="Group 87"/>
                <p:cNvGrpSpPr>
                  <a:grpSpLocks noChangeAspect="1"/>
                </p:cNvGrpSpPr>
                <p:nvPr/>
              </p:nvGrpSpPr>
              <p:grpSpPr bwMode="auto">
                <a:xfrm>
                  <a:off x="1815" y="2475"/>
                  <a:ext cx="492" cy="273"/>
                  <a:chOff x="1815" y="2475"/>
                  <a:chExt cx="492" cy="273"/>
                </a:xfrm>
              </p:grpSpPr>
              <p:sp>
                <p:nvSpPr>
                  <p:cNvPr id="30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36" name="Group 91"/>
                <p:cNvGrpSpPr>
                  <a:grpSpLocks noChangeAspect="1"/>
                </p:cNvGrpSpPr>
                <p:nvPr/>
              </p:nvGrpSpPr>
              <p:grpSpPr bwMode="auto">
                <a:xfrm flipV="1">
                  <a:off x="1815" y="2749"/>
                  <a:ext cx="492" cy="273"/>
                  <a:chOff x="1813" y="2475"/>
                  <a:chExt cx="492" cy="273"/>
                </a:xfrm>
              </p:grpSpPr>
              <p:sp>
                <p:nvSpPr>
                  <p:cNvPr id="30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98" name="Block Arc 29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9" name="Rounded Rectangle 29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0" name="Rounded Rectangle 29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1" name="Oval 30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37" name="Group 480"/>
            <p:cNvGrpSpPr>
              <a:grpSpLocks noChangeAspect="1"/>
            </p:cNvGrpSpPr>
            <p:nvPr/>
          </p:nvGrpSpPr>
          <p:grpSpPr>
            <a:xfrm>
              <a:off x="5134689" y="3534970"/>
              <a:ext cx="629867" cy="330067"/>
              <a:chOff x="4166066" y="3056387"/>
              <a:chExt cx="2519466" cy="1320268"/>
            </a:xfrm>
          </p:grpSpPr>
          <p:grpSp>
            <p:nvGrpSpPr>
              <p:cNvPr id="738" name="Group 86"/>
              <p:cNvGrpSpPr>
                <a:grpSpLocks noChangeAspect="1"/>
              </p:cNvGrpSpPr>
              <p:nvPr/>
            </p:nvGrpSpPr>
            <p:grpSpPr bwMode="auto">
              <a:xfrm>
                <a:off x="4166066" y="3056387"/>
                <a:ext cx="1406168" cy="1320268"/>
                <a:chOff x="1815" y="2475"/>
                <a:chExt cx="492" cy="547"/>
              </a:xfrm>
            </p:grpSpPr>
            <p:grpSp>
              <p:nvGrpSpPr>
                <p:cNvPr id="739" name="Group 87"/>
                <p:cNvGrpSpPr>
                  <a:grpSpLocks noChangeAspect="1"/>
                </p:cNvGrpSpPr>
                <p:nvPr/>
              </p:nvGrpSpPr>
              <p:grpSpPr bwMode="auto">
                <a:xfrm>
                  <a:off x="1815" y="2475"/>
                  <a:ext cx="492" cy="273"/>
                  <a:chOff x="1815" y="2475"/>
                  <a:chExt cx="492" cy="273"/>
                </a:xfrm>
              </p:grpSpPr>
              <p:sp>
                <p:nvSpPr>
                  <p:cNvPr id="32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40" name="Group 91"/>
                <p:cNvGrpSpPr>
                  <a:grpSpLocks noChangeAspect="1"/>
                </p:cNvGrpSpPr>
                <p:nvPr/>
              </p:nvGrpSpPr>
              <p:grpSpPr bwMode="auto">
                <a:xfrm flipV="1">
                  <a:off x="1815" y="2749"/>
                  <a:ext cx="492" cy="273"/>
                  <a:chOff x="1813" y="2475"/>
                  <a:chExt cx="492" cy="273"/>
                </a:xfrm>
              </p:grpSpPr>
              <p:sp>
                <p:nvSpPr>
                  <p:cNvPr id="31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12" name="Block Arc 31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3" name="Rounded Rectangle 31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4" name="Rounded Rectangle 31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5" name="Oval 31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41" name="Group 480"/>
            <p:cNvGrpSpPr>
              <a:grpSpLocks noChangeAspect="1"/>
            </p:cNvGrpSpPr>
            <p:nvPr/>
          </p:nvGrpSpPr>
          <p:grpSpPr>
            <a:xfrm>
              <a:off x="5134689" y="3196701"/>
              <a:ext cx="629867" cy="330067"/>
              <a:chOff x="4166066" y="3056387"/>
              <a:chExt cx="2519466" cy="1320268"/>
            </a:xfrm>
          </p:grpSpPr>
          <p:grpSp>
            <p:nvGrpSpPr>
              <p:cNvPr id="742" name="Group 86"/>
              <p:cNvGrpSpPr>
                <a:grpSpLocks noChangeAspect="1"/>
              </p:cNvGrpSpPr>
              <p:nvPr/>
            </p:nvGrpSpPr>
            <p:grpSpPr bwMode="auto">
              <a:xfrm>
                <a:off x="4166066" y="3056387"/>
                <a:ext cx="1406168" cy="1320268"/>
                <a:chOff x="1815" y="2475"/>
                <a:chExt cx="492" cy="547"/>
              </a:xfrm>
            </p:grpSpPr>
            <p:grpSp>
              <p:nvGrpSpPr>
                <p:cNvPr id="743" name="Group 87"/>
                <p:cNvGrpSpPr>
                  <a:grpSpLocks noChangeAspect="1"/>
                </p:cNvGrpSpPr>
                <p:nvPr/>
              </p:nvGrpSpPr>
              <p:grpSpPr bwMode="auto">
                <a:xfrm>
                  <a:off x="1815" y="2475"/>
                  <a:ext cx="492" cy="273"/>
                  <a:chOff x="1815" y="2475"/>
                  <a:chExt cx="492" cy="273"/>
                </a:xfrm>
              </p:grpSpPr>
              <p:sp>
                <p:nvSpPr>
                  <p:cNvPr id="33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0"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1"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44" name="Group 91"/>
                <p:cNvGrpSpPr>
                  <a:grpSpLocks noChangeAspect="1"/>
                </p:cNvGrpSpPr>
                <p:nvPr/>
              </p:nvGrpSpPr>
              <p:grpSpPr bwMode="auto">
                <a:xfrm flipV="1">
                  <a:off x="1815" y="2749"/>
                  <a:ext cx="492" cy="273"/>
                  <a:chOff x="1813" y="2475"/>
                  <a:chExt cx="492" cy="273"/>
                </a:xfrm>
              </p:grpSpPr>
              <p:sp>
                <p:nvSpPr>
                  <p:cNvPr id="33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27" name="Block Arc 32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1" name="Rounded Rectangle 33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2" name="Rounded Rectangle 33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3" name="Oval 33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59" name="Text Box 19"/>
          <p:cNvSpPr txBox="1">
            <a:spLocks noChangeArrowheads="1"/>
          </p:cNvSpPr>
          <p:nvPr/>
        </p:nvSpPr>
        <p:spPr bwMode="auto">
          <a:xfrm rot="17993261">
            <a:off x="1078235" y="1920819"/>
            <a:ext cx="133616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a:t>
            </a:r>
            <a:endParaRPr lang="en-US" sz="1200" i="0" dirty="0">
              <a:solidFill>
                <a:srgbClr val="FF0000"/>
              </a:solidFill>
              <a:latin typeface="Comic Sans MS"/>
              <a:cs typeface="Comic Sans MS"/>
            </a:endParaRPr>
          </a:p>
        </p:txBody>
      </p:sp>
      <p:sp>
        <p:nvSpPr>
          <p:cNvPr id="366" name="Text Box 19"/>
          <p:cNvSpPr txBox="1">
            <a:spLocks noChangeArrowheads="1"/>
          </p:cNvSpPr>
          <p:nvPr/>
        </p:nvSpPr>
        <p:spPr bwMode="auto">
          <a:xfrm rot="3600000">
            <a:off x="5869107" y="2520525"/>
            <a:ext cx="1465344"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grpSp>
        <p:nvGrpSpPr>
          <p:cNvPr id="745" name="Group 373"/>
          <p:cNvGrpSpPr/>
          <p:nvPr/>
        </p:nvGrpSpPr>
        <p:grpSpPr>
          <a:xfrm>
            <a:off x="1296085" y="5919520"/>
            <a:ext cx="1032733" cy="276999"/>
            <a:chOff x="3041772" y="5302527"/>
            <a:chExt cx="1032733" cy="276999"/>
          </a:xfrm>
        </p:grpSpPr>
        <p:sp>
          <p:nvSpPr>
            <p:cNvPr id="142" name="TextBox 141"/>
            <p:cNvSpPr txBox="1"/>
            <p:nvPr/>
          </p:nvSpPr>
          <p:spPr>
            <a:xfrm>
              <a:off x="3041772" y="5302527"/>
              <a:ext cx="1032733" cy="276999"/>
            </a:xfrm>
            <a:prstGeom prst="rect">
              <a:avLst/>
            </a:prstGeom>
            <a:noFill/>
          </p:spPr>
          <p:txBody>
            <a:bodyPr wrap="square" rtlCol="0">
              <a:spAutoFit/>
            </a:bodyPr>
            <a:lstStyle/>
            <a:p>
              <a:pPr algn="ctr"/>
              <a:r>
                <a:rPr lang="en-US" sz="1200" dirty="0" smtClean="0">
                  <a:latin typeface="Comic Sans MS"/>
                  <a:cs typeface="Comic Sans MS"/>
                </a:rPr>
                <a:t>100 m</a:t>
              </a:r>
              <a:endParaRPr lang="en-US" sz="1200" dirty="0">
                <a:latin typeface="Comic Sans MS"/>
                <a:cs typeface="Comic Sans MS"/>
              </a:endParaRPr>
            </a:p>
          </p:txBody>
        </p:sp>
        <p:cxnSp>
          <p:nvCxnSpPr>
            <p:cNvPr id="369" name="Straight Connector 368"/>
            <p:cNvCxnSpPr/>
            <p:nvPr/>
          </p:nvCxnSpPr>
          <p:spPr>
            <a:xfrm flipV="1">
              <a:off x="3315623" y="53081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747" name="Group 480"/>
          <p:cNvGrpSpPr>
            <a:grpSpLocks noChangeAspect="1"/>
          </p:cNvGrpSpPr>
          <p:nvPr/>
        </p:nvGrpSpPr>
        <p:grpSpPr>
          <a:xfrm flipH="1">
            <a:off x="2659155" y="3259021"/>
            <a:ext cx="629867" cy="330065"/>
            <a:chOff x="4166066" y="3056387"/>
            <a:chExt cx="2519466" cy="1320268"/>
          </a:xfrm>
        </p:grpSpPr>
        <p:grpSp>
          <p:nvGrpSpPr>
            <p:cNvPr id="748" name="Group 86"/>
            <p:cNvGrpSpPr>
              <a:grpSpLocks noChangeAspect="1"/>
            </p:cNvGrpSpPr>
            <p:nvPr/>
          </p:nvGrpSpPr>
          <p:grpSpPr bwMode="auto">
            <a:xfrm>
              <a:off x="4166066" y="3056387"/>
              <a:ext cx="1406168" cy="1320268"/>
              <a:chOff x="1815" y="2475"/>
              <a:chExt cx="492" cy="547"/>
            </a:xfrm>
          </p:grpSpPr>
          <p:grpSp>
            <p:nvGrpSpPr>
              <p:cNvPr id="750" name="Group 87"/>
              <p:cNvGrpSpPr>
                <a:grpSpLocks noChangeAspect="1"/>
              </p:cNvGrpSpPr>
              <p:nvPr/>
            </p:nvGrpSpPr>
            <p:grpSpPr bwMode="auto">
              <a:xfrm>
                <a:off x="1815" y="2475"/>
                <a:ext cx="492" cy="273"/>
                <a:chOff x="1815" y="2475"/>
                <a:chExt cx="492" cy="273"/>
              </a:xfrm>
            </p:grpSpPr>
            <p:sp>
              <p:nvSpPr>
                <p:cNvPr id="43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53" name="Group 91"/>
              <p:cNvGrpSpPr>
                <a:grpSpLocks noChangeAspect="1"/>
              </p:cNvGrpSpPr>
              <p:nvPr/>
            </p:nvGrpSpPr>
            <p:grpSpPr bwMode="auto">
              <a:xfrm flipV="1">
                <a:off x="1815" y="2749"/>
                <a:ext cx="492" cy="273"/>
                <a:chOff x="1813" y="2475"/>
                <a:chExt cx="492" cy="273"/>
              </a:xfrm>
            </p:grpSpPr>
            <p:sp>
              <p:nvSpPr>
                <p:cNvPr id="43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28" name="Block Arc 42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9" name="Rounded Rectangle 42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0" name="Rounded Rectangle 42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1" name="Oval 43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55" name="Group 480"/>
          <p:cNvGrpSpPr>
            <a:grpSpLocks noChangeAspect="1"/>
          </p:cNvGrpSpPr>
          <p:nvPr/>
        </p:nvGrpSpPr>
        <p:grpSpPr>
          <a:xfrm flipH="1">
            <a:off x="2662013" y="2919213"/>
            <a:ext cx="629867" cy="330065"/>
            <a:chOff x="4166066" y="3056387"/>
            <a:chExt cx="2519466" cy="1320268"/>
          </a:xfrm>
        </p:grpSpPr>
        <p:grpSp>
          <p:nvGrpSpPr>
            <p:cNvPr id="758" name="Group 86"/>
            <p:cNvGrpSpPr>
              <a:grpSpLocks noChangeAspect="1"/>
            </p:cNvGrpSpPr>
            <p:nvPr/>
          </p:nvGrpSpPr>
          <p:grpSpPr bwMode="auto">
            <a:xfrm>
              <a:off x="4166066" y="3056387"/>
              <a:ext cx="1406168" cy="1320268"/>
              <a:chOff x="1815" y="2475"/>
              <a:chExt cx="492" cy="547"/>
            </a:xfrm>
          </p:grpSpPr>
          <p:grpSp>
            <p:nvGrpSpPr>
              <p:cNvPr id="759" name="Group 87"/>
              <p:cNvGrpSpPr>
                <a:grpSpLocks noChangeAspect="1"/>
              </p:cNvGrpSpPr>
              <p:nvPr/>
            </p:nvGrpSpPr>
            <p:grpSpPr bwMode="auto">
              <a:xfrm>
                <a:off x="1815" y="2475"/>
                <a:ext cx="492" cy="273"/>
                <a:chOff x="1815" y="2475"/>
                <a:chExt cx="492" cy="273"/>
              </a:xfrm>
            </p:grpSpPr>
            <p:sp>
              <p:nvSpPr>
                <p:cNvPr id="42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60" name="Group 91"/>
              <p:cNvGrpSpPr>
                <a:grpSpLocks noChangeAspect="1"/>
              </p:cNvGrpSpPr>
              <p:nvPr/>
            </p:nvGrpSpPr>
            <p:grpSpPr bwMode="auto">
              <a:xfrm flipV="1">
                <a:off x="1815" y="2749"/>
                <a:ext cx="492" cy="273"/>
                <a:chOff x="1813" y="2475"/>
                <a:chExt cx="492" cy="273"/>
              </a:xfrm>
            </p:grpSpPr>
            <p:sp>
              <p:nvSpPr>
                <p:cNvPr id="42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14" name="Block Arc 41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5" name="Rounded Rectangle 41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6" name="Rounded Rectangle 41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7" name="Oval 41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61" name="Group 480"/>
          <p:cNvGrpSpPr>
            <a:grpSpLocks noChangeAspect="1"/>
          </p:cNvGrpSpPr>
          <p:nvPr/>
        </p:nvGrpSpPr>
        <p:grpSpPr>
          <a:xfrm flipH="1">
            <a:off x="2662013" y="2580944"/>
            <a:ext cx="629867" cy="330065"/>
            <a:chOff x="4166066" y="3056387"/>
            <a:chExt cx="2519466" cy="1320268"/>
          </a:xfrm>
        </p:grpSpPr>
        <p:grpSp>
          <p:nvGrpSpPr>
            <p:cNvPr id="762" name="Group 86"/>
            <p:cNvGrpSpPr>
              <a:grpSpLocks noChangeAspect="1"/>
            </p:cNvGrpSpPr>
            <p:nvPr/>
          </p:nvGrpSpPr>
          <p:grpSpPr bwMode="auto">
            <a:xfrm>
              <a:off x="4166066" y="3056387"/>
              <a:ext cx="1406168" cy="1320268"/>
              <a:chOff x="1815" y="2475"/>
              <a:chExt cx="492" cy="547"/>
            </a:xfrm>
          </p:grpSpPr>
          <p:grpSp>
            <p:nvGrpSpPr>
              <p:cNvPr id="763" name="Group 87"/>
              <p:cNvGrpSpPr>
                <a:grpSpLocks noChangeAspect="1"/>
              </p:cNvGrpSpPr>
              <p:nvPr/>
            </p:nvGrpSpPr>
            <p:grpSpPr bwMode="auto">
              <a:xfrm>
                <a:off x="1815" y="2475"/>
                <a:ext cx="492" cy="273"/>
                <a:chOff x="1815" y="2475"/>
                <a:chExt cx="492" cy="273"/>
              </a:xfrm>
            </p:grpSpPr>
            <p:sp>
              <p:nvSpPr>
                <p:cNvPr id="41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64" name="Group 91"/>
              <p:cNvGrpSpPr>
                <a:grpSpLocks noChangeAspect="1"/>
              </p:cNvGrpSpPr>
              <p:nvPr/>
            </p:nvGrpSpPr>
            <p:grpSpPr bwMode="auto">
              <a:xfrm flipV="1">
                <a:off x="1815" y="2749"/>
                <a:ext cx="492" cy="273"/>
                <a:chOff x="1813" y="2475"/>
                <a:chExt cx="492" cy="273"/>
              </a:xfrm>
            </p:grpSpPr>
            <p:sp>
              <p:nvSpPr>
                <p:cNvPr id="40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1" name="Block Arc 40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2" name="Rounded Rectangle 40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Rounded Rectangle 40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4" name="Oval 40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65" name="Group 480"/>
          <p:cNvGrpSpPr>
            <a:grpSpLocks noChangeAspect="1"/>
          </p:cNvGrpSpPr>
          <p:nvPr/>
        </p:nvGrpSpPr>
        <p:grpSpPr>
          <a:xfrm flipH="1">
            <a:off x="2656297" y="4269258"/>
            <a:ext cx="629867" cy="330065"/>
            <a:chOff x="4166066" y="3056387"/>
            <a:chExt cx="2519466" cy="1320268"/>
          </a:xfrm>
        </p:grpSpPr>
        <p:grpSp>
          <p:nvGrpSpPr>
            <p:cNvPr id="766" name="Group 86"/>
            <p:cNvGrpSpPr>
              <a:grpSpLocks noChangeAspect="1"/>
            </p:cNvGrpSpPr>
            <p:nvPr/>
          </p:nvGrpSpPr>
          <p:grpSpPr bwMode="auto">
            <a:xfrm>
              <a:off x="4166066" y="3056387"/>
              <a:ext cx="1406168" cy="1320268"/>
              <a:chOff x="1815" y="2475"/>
              <a:chExt cx="492" cy="547"/>
            </a:xfrm>
          </p:grpSpPr>
          <p:grpSp>
            <p:nvGrpSpPr>
              <p:cNvPr id="767" name="Group 87"/>
              <p:cNvGrpSpPr>
                <a:grpSpLocks noChangeAspect="1"/>
              </p:cNvGrpSpPr>
              <p:nvPr/>
            </p:nvGrpSpPr>
            <p:grpSpPr bwMode="auto">
              <a:xfrm>
                <a:off x="1815" y="2475"/>
                <a:ext cx="492" cy="273"/>
                <a:chOff x="1815" y="2475"/>
                <a:chExt cx="492" cy="273"/>
              </a:xfrm>
            </p:grpSpPr>
            <p:sp>
              <p:nvSpPr>
                <p:cNvPr id="39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96" name="Group 91"/>
              <p:cNvGrpSpPr>
                <a:grpSpLocks noChangeAspect="1"/>
              </p:cNvGrpSpPr>
              <p:nvPr/>
            </p:nvGrpSpPr>
            <p:grpSpPr bwMode="auto">
              <a:xfrm flipV="1">
                <a:off x="1815" y="2749"/>
                <a:ext cx="492" cy="273"/>
                <a:chOff x="1813" y="2475"/>
                <a:chExt cx="492" cy="273"/>
              </a:xfrm>
            </p:grpSpPr>
            <p:sp>
              <p:nvSpPr>
                <p:cNvPr id="39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88" name="Block Arc 38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9" name="Rounded Rectangle 38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0" name="Rounded Rectangle 38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1" name="Oval 39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7" name="Group 480"/>
          <p:cNvGrpSpPr>
            <a:grpSpLocks noChangeAspect="1"/>
          </p:cNvGrpSpPr>
          <p:nvPr/>
        </p:nvGrpSpPr>
        <p:grpSpPr>
          <a:xfrm flipH="1">
            <a:off x="2659155" y="3929450"/>
            <a:ext cx="629867" cy="330065"/>
            <a:chOff x="4166066" y="3056387"/>
            <a:chExt cx="2519466" cy="1320268"/>
          </a:xfrm>
        </p:grpSpPr>
        <p:grpSp>
          <p:nvGrpSpPr>
            <p:cNvPr id="98" name="Group 86"/>
            <p:cNvGrpSpPr>
              <a:grpSpLocks noChangeAspect="1"/>
            </p:cNvGrpSpPr>
            <p:nvPr/>
          </p:nvGrpSpPr>
          <p:grpSpPr bwMode="auto">
            <a:xfrm>
              <a:off x="4166066" y="3056387"/>
              <a:ext cx="1406168" cy="1320268"/>
              <a:chOff x="1815" y="2475"/>
              <a:chExt cx="492" cy="547"/>
            </a:xfrm>
          </p:grpSpPr>
          <p:grpSp>
            <p:nvGrpSpPr>
              <p:cNvPr id="99" name="Group 87"/>
              <p:cNvGrpSpPr>
                <a:grpSpLocks noChangeAspect="1"/>
              </p:cNvGrpSpPr>
              <p:nvPr/>
            </p:nvGrpSpPr>
            <p:grpSpPr bwMode="auto">
              <a:xfrm>
                <a:off x="1815" y="2475"/>
                <a:ext cx="492" cy="273"/>
                <a:chOff x="1815" y="2475"/>
                <a:chExt cx="492" cy="273"/>
              </a:xfrm>
            </p:grpSpPr>
            <p:sp>
              <p:nvSpPr>
                <p:cNvPr id="38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0" name="Group 91"/>
              <p:cNvGrpSpPr>
                <a:grpSpLocks noChangeAspect="1"/>
              </p:cNvGrpSpPr>
              <p:nvPr/>
            </p:nvGrpSpPr>
            <p:grpSpPr bwMode="auto">
              <a:xfrm flipV="1">
                <a:off x="1815" y="2749"/>
                <a:ext cx="492" cy="273"/>
                <a:chOff x="1813" y="2475"/>
                <a:chExt cx="492" cy="273"/>
              </a:xfrm>
            </p:grpSpPr>
            <p:sp>
              <p:nvSpPr>
                <p:cNvPr id="37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7" name="Block Arc 36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0" name="Rounded Rectangle 36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1" name="Rounded Rectangle 37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2" name="Oval 37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1" name="Group 480"/>
          <p:cNvGrpSpPr>
            <a:grpSpLocks noChangeAspect="1"/>
          </p:cNvGrpSpPr>
          <p:nvPr/>
        </p:nvGrpSpPr>
        <p:grpSpPr>
          <a:xfrm flipH="1">
            <a:off x="2659155" y="3591181"/>
            <a:ext cx="629867" cy="330065"/>
            <a:chOff x="4166066" y="3056387"/>
            <a:chExt cx="2519466" cy="1320268"/>
          </a:xfrm>
        </p:grpSpPr>
        <p:grpSp>
          <p:nvGrpSpPr>
            <p:cNvPr id="102" name="Group 86"/>
            <p:cNvGrpSpPr>
              <a:grpSpLocks noChangeAspect="1"/>
            </p:cNvGrpSpPr>
            <p:nvPr/>
          </p:nvGrpSpPr>
          <p:grpSpPr bwMode="auto">
            <a:xfrm>
              <a:off x="4166066" y="3056387"/>
              <a:ext cx="1406168" cy="1320268"/>
              <a:chOff x="1815" y="2475"/>
              <a:chExt cx="492" cy="547"/>
            </a:xfrm>
          </p:grpSpPr>
          <p:grpSp>
            <p:nvGrpSpPr>
              <p:cNvPr id="103" name="Group 87"/>
              <p:cNvGrpSpPr>
                <a:grpSpLocks noChangeAspect="1"/>
              </p:cNvGrpSpPr>
              <p:nvPr/>
            </p:nvGrpSpPr>
            <p:grpSpPr bwMode="auto">
              <a:xfrm>
                <a:off x="1815" y="2475"/>
                <a:ext cx="492" cy="273"/>
                <a:chOff x="1815" y="2475"/>
                <a:chExt cx="492" cy="273"/>
              </a:xfrm>
            </p:grpSpPr>
            <p:sp>
              <p:nvSpPr>
                <p:cNvPr id="36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4" name="Group 91"/>
              <p:cNvGrpSpPr>
                <a:grpSpLocks noChangeAspect="1"/>
              </p:cNvGrpSpPr>
              <p:nvPr/>
            </p:nvGrpSpPr>
            <p:grpSpPr bwMode="auto">
              <a:xfrm flipV="1">
                <a:off x="1815" y="2749"/>
                <a:ext cx="492" cy="273"/>
                <a:chOff x="1813" y="2475"/>
                <a:chExt cx="492" cy="273"/>
              </a:xfrm>
            </p:grpSpPr>
            <p:sp>
              <p:nvSpPr>
                <p:cNvPr id="36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4" name="Block Arc 35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5" name="Rounded Rectangle 35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6" name="Rounded Rectangle 35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7" name="Oval 35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5" name="Group 480"/>
          <p:cNvGrpSpPr>
            <a:grpSpLocks noChangeAspect="1"/>
          </p:cNvGrpSpPr>
          <p:nvPr/>
        </p:nvGrpSpPr>
        <p:grpSpPr>
          <a:xfrm>
            <a:off x="6045733" y="786707"/>
            <a:ext cx="629867" cy="330065"/>
            <a:chOff x="4166066" y="3056387"/>
            <a:chExt cx="2519466" cy="1320268"/>
          </a:xfrm>
        </p:grpSpPr>
        <p:grpSp>
          <p:nvGrpSpPr>
            <p:cNvPr id="106" name="Group 86"/>
            <p:cNvGrpSpPr>
              <a:grpSpLocks noChangeAspect="1"/>
            </p:cNvGrpSpPr>
            <p:nvPr/>
          </p:nvGrpSpPr>
          <p:grpSpPr bwMode="auto">
            <a:xfrm>
              <a:off x="4166066" y="3056387"/>
              <a:ext cx="1406168" cy="1320268"/>
              <a:chOff x="1815" y="2475"/>
              <a:chExt cx="492" cy="547"/>
            </a:xfrm>
          </p:grpSpPr>
          <p:grpSp>
            <p:nvGrpSpPr>
              <p:cNvPr id="107" name="Group 87"/>
              <p:cNvGrpSpPr>
                <a:grpSpLocks noChangeAspect="1"/>
              </p:cNvGrpSpPr>
              <p:nvPr/>
            </p:nvGrpSpPr>
            <p:grpSpPr bwMode="auto">
              <a:xfrm>
                <a:off x="1815" y="2475"/>
                <a:ext cx="492" cy="273"/>
                <a:chOff x="1815" y="2475"/>
                <a:chExt cx="492" cy="273"/>
              </a:xfrm>
            </p:grpSpPr>
            <p:sp>
              <p:nvSpPr>
                <p:cNvPr id="38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8" name="Group 91"/>
              <p:cNvGrpSpPr>
                <a:grpSpLocks noChangeAspect="1"/>
              </p:cNvGrpSpPr>
              <p:nvPr/>
            </p:nvGrpSpPr>
            <p:grpSpPr bwMode="auto">
              <a:xfrm flipV="1">
                <a:off x="1815" y="2749"/>
                <a:ext cx="492" cy="273"/>
                <a:chOff x="1813" y="2475"/>
                <a:chExt cx="492" cy="273"/>
              </a:xfrm>
            </p:grpSpPr>
            <p:sp>
              <p:nvSpPr>
                <p:cNvPr id="37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1" name="Block Arc 35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2" name="Rounded Rectangle 35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ounded Rectangle 35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Oval 35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05" name="Text Box 113"/>
          <p:cNvSpPr txBox="1">
            <a:spLocks noChangeAspect="1" noChangeArrowheads="1"/>
          </p:cNvSpPr>
          <p:nvPr/>
        </p:nvSpPr>
        <p:spPr bwMode="auto">
          <a:xfrm flipH="1">
            <a:off x="4427140" y="1035050"/>
            <a:ext cx="697627" cy="215444"/>
          </a:xfrm>
          <a:prstGeom prst="rect">
            <a:avLst/>
          </a:prstGeom>
          <a:noFill/>
          <a:ln w="9525">
            <a:noFill/>
            <a:miter lim="800000"/>
            <a:headEnd/>
            <a:tailEnd/>
          </a:ln>
        </p:spPr>
        <p:txBody>
          <a:bodyPr wrap="none">
            <a:prstTxWarp prst="textNoShape">
              <a:avLst/>
            </a:prstTxWarp>
            <a:spAutoFit/>
          </a:bodyPr>
          <a:lstStyle/>
          <a:p>
            <a:pPr eaLnBrk="0" hangingPunct="0"/>
            <a:r>
              <a:rPr lang="en-US" sz="800" dirty="0" smtClean="0">
                <a:solidFill>
                  <a:srgbClr val="FF0000"/>
                </a:solidFill>
                <a:latin typeface="Comic Sans MS"/>
                <a:cs typeface="Comic Sans MS"/>
              </a:rPr>
              <a:t>27.55 GeV </a:t>
            </a:r>
            <a:endParaRPr lang="en-US" sz="800" dirty="0">
              <a:solidFill>
                <a:srgbClr val="FF0000"/>
              </a:solidFill>
              <a:latin typeface="Comic Sans MS"/>
              <a:cs typeface="Comic Sans MS"/>
            </a:endParaRPr>
          </a:p>
        </p:txBody>
      </p:sp>
      <p:sp>
        <p:nvSpPr>
          <p:cNvPr id="317" name="Arc 316"/>
          <p:cNvSpPr/>
          <p:nvPr/>
        </p:nvSpPr>
        <p:spPr>
          <a:xfrm rot="3600000">
            <a:off x="6931034" y="25294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Arc 323"/>
          <p:cNvSpPr>
            <a:spLocks noChangeAspect="1"/>
          </p:cNvSpPr>
          <p:nvPr/>
        </p:nvSpPr>
        <p:spPr>
          <a:xfrm rot="577047">
            <a:off x="2440398" y="7564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2" name="Group 1"/>
          <p:cNvGrpSpPr/>
          <p:nvPr/>
        </p:nvGrpSpPr>
        <p:grpSpPr>
          <a:xfrm rot="3600000">
            <a:off x="4111490" y="845190"/>
            <a:ext cx="3806676" cy="2284552"/>
            <a:chOff x="1719314" y="51753"/>
            <a:chExt cx="3806676" cy="2284552"/>
          </a:xfrm>
        </p:grpSpPr>
        <p:sp>
          <p:nvSpPr>
            <p:cNvPr id="26662" name="Text Box 19"/>
            <p:cNvSpPr txBox="1">
              <a:spLocks noChangeArrowheads="1"/>
            </p:cNvSpPr>
            <p:nvPr/>
          </p:nvSpPr>
          <p:spPr bwMode="auto">
            <a:xfrm>
              <a:off x="4723544" y="51753"/>
              <a:ext cx="802446"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Beam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dump</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26661" name="Text Box 19"/>
            <p:cNvSpPr txBox="1">
              <a:spLocks noChangeArrowheads="1"/>
            </p:cNvSpPr>
            <p:nvPr/>
          </p:nvSpPr>
          <p:spPr bwMode="auto">
            <a:xfrm>
              <a:off x="3457810" y="99167"/>
              <a:ext cx="769110"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e-gun</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152"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9" name="Freeform 468"/>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0" name="Freeform 469"/>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1" name="Oval 470"/>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0" name="Text Box 113"/>
            <p:cNvSpPr txBox="1">
              <a:spLocks noChangeAspect="1" noChangeArrowheads="1"/>
            </p:cNvSpPr>
            <p:nvPr/>
          </p:nvSpPr>
          <p:spPr bwMode="auto">
            <a:xfrm flipH="1">
              <a:off x="4089908" y="160876"/>
              <a:ext cx="63996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cxnSp>
          <p:nvCxnSpPr>
            <p:cNvPr id="334" name="Straight Connector 333"/>
            <p:cNvCxnSpPr>
              <a:stCxn id="324" idx="0"/>
              <a:endCxn id="348"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43" name="Straight Connector 342"/>
          <p:cNvCxnSpPr>
            <a:stCxn id="317" idx="0"/>
          </p:cNvCxnSpPr>
          <p:nvPr/>
        </p:nvCxnSpPr>
        <p:spPr>
          <a:xfrm rot="16200000" flipV="1">
            <a:off x="6561351" y="20269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7" name="Arc 346"/>
          <p:cNvSpPr/>
          <p:nvPr/>
        </p:nvSpPr>
        <p:spPr>
          <a:xfrm rot="7200000">
            <a:off x="1632176" y="24845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Arc 347"/>
          <p:cNvSpPr>
            <a:spLocks noChangeAspect="1"/>
          </p:cNvSpPr>
          <p:nvPr/>
        </p:nvSpPr>
        <p:spPr>
          <a:xfrm rot="18600000">
            <a:off x="1443967" y="9469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68" name="Straight Connector 367"/>
          <p:cNvCxnSpPr>
            <a:stCxn id="347" idx="2"/>
            <a:endCxn id="348" idx="0"/>
          </p:cNvCxnSpPr>
          <p:nvPr/>
        </p:nvCxnSpPr>
        <p:spPr>
          <a:xfrm rot="5400000" flipH="1" flipV="1">
            <a:off x="1552182" y="20495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Freeform 373"/>
          <p:cNvSpPr/>
          <p:nvPr/>
        </p:nvSpPr>
        <p:spPr>
          <a:xfrm rot="15409430" flipH="1" flipV="1">
            <a:off x="6962125" y="36068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1" name="Freeform 450"/>
          <p:cNvSpPr/>
          <p:nvPr/>
        </p:nvSpPr>
        <p:spPr>
          <a:xfrm rot="9050523" flipV="1">
            <a:off x="2446378" y="10667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6" name="Freeform 455"/>
          <p:cNvSpPr/>
          <p:nvPr/>
        </p:nvSpPr>
        <p:spPr>
          <a:xfrm rot="12458037" flipV="1">
            <a:off x="5335083" y="8147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09" name="Straight Connector 108"/>
          <p:cNvCxnSpPr>
            <a:stCxn id="348" idx="2"/>
            <a:endCxn id="324" idx="0"/>
          </p:cNvCxnSpPr>
          <p:nvPr/>
        </p:nvCxnSpPr>
        <p:spPr>
          <a:xfrm flipV="1">
            <a:off x="4031115" y="7481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25" name="Group 102"/>
          <p:cNvGrpSpPr>
            <a:grpSpLocks/>
          </p:cNvGrpSpPr>
          <p:nvPr/>
        </p:nvGrpSpPr>
        <p:grpSpPr bwMode="auto">
          <a:xfrm rot="3600000" flipV="1">
            <a:off x="6882443" y="2231996"/>
            <a:ext cx="124677" cy="108170"/>
            <a:chOff x="1348913" y="1142862"/>
            <a:chExt cx="190276" cy="155817"/>
          </a:xfrm>
        </p:grpSpPr>
        <p:sp>
          <p:nvSpPr>
            <p:cNvPr id="335"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46"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9"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13" name="TextBox 12"/>
          <p:cNvSpPr txBox="1"/>
          <p:nvPr/>
        </p:nvSpPr>
        <p:spPr>
          <a:xfrm>
            <a:off x="8178800" y="3327400"/>
            <a:ext cx="184666" cy="369332"/>
          </a:xfrm>
          <a:prstGeom prst="rect">
            <a:avLst/>
          </a:prstGeom>
          <a:noFill/>
        </p:spPr>
        <p:txBody>
          <a:bodyPr wrap="none" rtlCol="0">
            <a:spAutoFit/>
          </a:bodyPr>
          <a:lstStyle/>
          <a:p>
            <a:endParaRPr lang="en-US" dirty="0"/>
          </a:p>
        </p:txBody>
      </p:sp>
      <p:graphicFrame>
        <p:nvGraphicFramePr>
          <p:cNvPr id="432" name="Table 431"/>
          <p:cNvGraphicFramePr>
            <a:graphicFrameLocks noGrp="1"/>
          </p:cNvGraphicFramePr>
          <p:nvPr>
            <p:extLst>
              <p:ext uri="{D42A27DB-BD31-4B8C-83A1-F6EECF244321}">
                <p14:modId xmlns:p14="http://schemas.microsoft.com/office/powerpoint/2010/main" val="2074595937"/>
              </p:ext>
            </p:extLst>
          </p:nvPr>
        </p:nvGraphicFramePr>
        <p:xfrm>
          <a:off x="239183" y="3501814"/>
          <a:ext cx="825500" cy="2738120"/>
        </p:xfrm>
        <a:graphic>
          <a:graphicData uri="http://schemas.openxmlformats.org/drawingml/2006/table">
            <a:tbl>
              <a:tblPr/>
              <a:tblGrid>
                <a:gridCol w="825500"/>
              </a:tblGrid>
              <a:tr h="0">
                <a:tc>
                  <a:txBody>
                    <a:bodyPr/>
                    <a:lstStyle/>
                    <a:p>
                      <a:pPr algn="ctr" fontAlgn="b"/>
                      <a:r>
                        <a:rPr lang="en-US" sz="1200" b="0" i="0" u="none" strike="noStrike" dirty="0">
                          <a:solidFill>
                            <a:srgbClr val="000000"/>
                          </a:solidFill>
                          <a:effectLst/>
                          <a:latin typeface="Calibri"/>
                        </a:rPr>
                        <a:t>E/</a:t>
                      </a:r>
                      <a:r>
                        <a:rPr lang="en-US" sz="1200" b="0" i="0" u="none" strike="noStrike" dirty="0" err="1">
                          <a:solidFill>
                            <a:srgbClr val="000000"/>
                          </a:solidFill>
                          <a:effectLst/>
                          <a:latin typeface="Calibri"/>
                        </a:rPr>
                        <a:t>Eo</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smtClean="0">
                          <a:solidFill>
                            <a:srgbClr val="000000"/>
                          </a:solidFill>
                          <a:effectLst/>
                          <a:latin typeface="Calibri"/>
                        </a:rPr>
                        <a:t>0.0200</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0.1017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0.1833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0.2650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0.3467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0.4283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0.5100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0.5917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0.6733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0.7550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0.8367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0.9183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1.0000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33" name="Text Box 113"/>
          <p:cNvSpPr txBox="1">
            <a:spLocks noChangeAspect="1" noChangeArrowheads="1"/>
          </p:cNvSpPr>
          <p:nvPr/>
        </p:nvSpPr>
        <p:spPr bwMode="auto">
          <a:xfrm flipH="1">
            <a:off x="5329657" y="2500005"/>
            <a:ext cx="7144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0.9183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40" name="Text Box 117"/>
          <p:cNvSpPr txBox="1">
            <a:spLocks noChangeAspect="1" noChangeArrowheads="1"/>
          </p:cNvSpPr>
          <p:nvPr/>
        </p:nvSpPr>
        <p:spPr bwMode="auto">
          <a:xfrm flipH="1">
            <a:off x="5331774" y="2849450"/>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0.7550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58" name="Text Box 118"/>
          <p:cNvSpPr txBox="1">
            <a:spLocks noChangeAspect="1" noChangeArrowheads="1"/>
          </p:cNvSpPr>
          <p:nvPr/>
        </p:nvSpPr>
        <p:spPr bwMode="auto">
          <a:xfrm flipH="1">
            <a:off x="5329657" y="3167819"/>
            <a:ext cx="7144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0.5917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59" name="Text Box 119"/>
          <p:cNvSpPr txBox="1">
            <a:spLocks noChangeAspect="1" noChangeArrowheads="1"/>
          </p:cNvSpPr>
          <p:nvPr/>
        </p:nvSpPr>
        <p:spPr bwMode="auto">
          <a:xfrm flipH="1">
            <a:off x="5361028" y="3517451"/>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0.4286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0" name="Text Box 113"/>
          <p:cNvSpPr txBox="1">
            <a:spLocks noChangeAspect="1" noChangeArrowheads="1"/>
          </p:cNvSpPr>
          <p:nvPr/>
        </p:nvSpPr>
        <p:spPr bwMode="auto">
          <a:xfrm flipH="1">
            <a:off x="5381713" y="4196081"/>
            <a:ext cx="730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0.1017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7" name="Text Box 119"/>
          <p:cNvSpPr txBox="1">
            <a:spLocks noChangeAspect="1" noChangeArrowheads="1"/>
          </p:cNvSpPr>
          <p:nvPr/>
        </p:nvSpPr>
        <p:spPr bwMode="auto">
          <a:xfrm flipH="1">
            <a:off x="5380076" y="3888963"/>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0.2650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8" name="Text Box 113"/>
          <p:cNvSpPr txBox="1">
            <a:spLocks noChangeAspect="1" noChangeArrowheads="1"/>
          </p:cNvSpPr>
          <p:nvPr/>
        </p:nvSpPr>
        <p:spPr bwMode="auto">
          <a:xfrm>
            <a:off x="3367121" y="2972834"/>
            <a:ext cx="784793"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0.8367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72" name="Text Box 117"/>
          <p:cNvSpPr txBox="1">
            <a:spLocks noChangeAspect="1" noChangeArrowheads="1"/>
          </p:cNvSpPr>
          <p:nvPr/>
        </p:nvSpPr>
        <p:spPr bwMode="auto">
          <a:xfrm>
            <a:off x="3325445" y="3292264"/>
            <a:ext cx="8232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0.6733 </a:t>
            </a:r>
            <a:r>
              <a:rPr lang="en-US" sz="900" dirty="0" err="1" smtClean="0">
                <a:solidFill>
                  <a:srgbClr val="FF0000"/>
                </a:solidFill>
                <a:latin typeface="Comic Sans MS" charset="0"/>
                <a:cs typeface="Comic Sans MS" charset="0"/>
              </a:rPr>
              <a:t>Eo</a:t>
            </a:r>
            <a:r>
              <a:rPr lang="en-US" sz="900" dirty="0" smtClean="0">
                <a:solidFill>
                  <a:srgbClr val="FF0000"/>
                </a:solidFill>
                <a:latin typeface="Comic Sans MS" charset="0"/>
                <a:cs typeface="Comic Sans MS" charset="0"/>
              </a:rPr>
              <a:t> </a:t>
            </a:r>
            <a:endParaRPr lang="en-US" sz="900" dirty="0">
              <a:solidFill>
                <a:srgbClr val="FF0000"/>
              </a:solidFill>
              <a:latin typeface="Comic Sans MS" charset="0"/>
              <a:cs typeface="Comic Sans MS" charset="0"/>
            </a:endParaRPr>
          </a:p>
        </p:txBody>
      </p:sp>
      <p:sp>
        <p:nvSpPr>
          <p:cNvPr id="473" name="Text Box 118"/>
          <p:cNvSpPr txBox="1">
            <a:spLocks noChangeAspect="1" noChangeArrowheads="1"/>
          </p:cNvSpPr>
          <p:nvPr/>
        </p:nvSpPr>
        <p:spPr bwMode="auto">
          <a:xfrm>
            <a:off x="3312339" y="3631046"/>
            <a:ext cx="707983"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0.5100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4" name="Text Box 119"/>
          <p:cNvSpPr txBox="1">
            <a:spLocks noChangeAspect="1" noChangeArrowheads="1"/>
          </p:cNvSpPr>
          <p:nvPr/>
        </p:nvSpPr>
        <p:spPr bwMode="auto">
          <a:xfrm>
            <a:off x="3344749" y="3975606"/>
            <a:ext cx="764060"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0.3467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5" name="Text Box 113"/>
          <p:cNvSpPr txBox="1">
            <a:spLocks noChangeAspect="1" noChangeArrowheads="1"/>
          </p:cNvSpPr>
          <p:nvPr/>
        </p:nvSpPr>
        <p:spPr bwMode="auto">
          <a:xfrm>
            <a:off x="3447347" y="2606281"/>
            <a:ext cx="369004"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7" name="Text Box 119"/>
          <p:cNvSpPr txBox="1">
            <a:spLocks noChangeAspect="1" noChangeArrowheads="1"/>
          </p:cNvSpPr>
          <p:nvPr/>
        </p:nvSpPr>
        <p:spPr bwMode="auto">
          <a:xfrm>
            <a:off x="3384377" y="4333986"/>
            <a:ext cx="81880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0.1833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81" name="Text Box 119"/>
          <p:cNvSpPr txBox="1">
            <a:spLocks noChangeAspect="1" noChangeArrowheads="1"/>
          </p:cNvSpPr>
          <p:nvPr/>
        </p:nvSpPr>
        <p:spPr bwMode="auto">
          <a:xfrm>
            <a:off x="5384627" y="617114"/>
            <a:ext cx="81880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0.02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84" name="Text Box 110"/>
          <p:cNvSpPr txBox="1">
            <a:spLocks noChangeArrowheads="1"/>
          </p:cNvSpPr>
          <p:nvPr/>
        </p:nvSpPr>
        <p:spPr bwMode="auto">
          <a:xfrm>
            <a:off x="0" y="663584"/>
            <a:ext cx="227965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322F31"/>
                </a:solidFill>
                <a:latin typeface="Comic Sans MS" charset="0"/>
                <a:cs typeface="Comic Sans MS" charset="0"/>
              </a:rPr>
              <a:t>All </a:t>
            </a:r>
            <a:r>
              <a:rPr lang="en-US" sz="1400" i="1" dirty="0">
                <a:solidFill>
                  <a:srgbClr val="322F31"/>
                </a:solidFill>
                <a:latin typeface="Comic Sans MS" charset="0"/>
                <a:cs typeface="Comic Sans MS" charset="0"/>
              </a:rPr>
              <a:t>energies scale proportionally </a:t>
            </a:r>
            <a:r>
              <a:rPr lang="en-US" sz="1400" i="1" dirty="0" smtClean="0">
                <a:solidFill>
                  <a:srgbClr val="322F31"/>
                </a:solidFill>
                <a:latin typeface="Comic Sans MS" charset="0"/>
                <a:cs typeface="Comic Sans MS" charset="0"/>
              </a:rPr>
              <a:t>by adding SRF cavities to the injector</a:t>
            </a:r>
            <a:endParaRPr lang="en-US" sz="1400" i="1" dirty="0">
              <a:solidFill>
                <a:srgbClr val="322F31"/>
              </a:solidFill>
              <a:latin typeface="Comic Sans MS" charset="0"/>
              <a:cs typeface="Comic Sans MS" charset="0"/>
            </a:endParaRPr>
          </a:p>
        </p:txBody>
      </p:sp>
      <p:sp>
        <p:nvSpPr>
          <p:cNvPr id="330" name="Text Box 110"/>
          <p:cNvSpPr txBox="1">
            <a:spLocks noChangeArrowheads="1"/>
          </p:cNvSpPr>
          <p:nvPr/>
        </p:nvSpPr>
        <p:spPr bwMode="auto">
          <a:xfrm>
            <a:off x="2901950" y="4609055"/>
            <a:ext cx="364490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FF3712"/>
                </a:solidFill>
                <a:latin typeface="Comic Sans MS" charset="0"/>
                <a:cs typeface="Comic Sans MS" charset="0"/>
              </a:rPr>
              <a:t>All</a:t>
            </a:r>
            <a:r>
              <a:rPr lang="en-US" sz="1400" i="1" dirty="0" smtClean="0">
                <a:latin typeface="Comic Sans MS" charset="0"/>
                <a:cs typeface="Comic Sans MS" charset="0"/>
              </a:rPr>
              <a:t> magnets would installed from </a:t>
            </a:r>
            <a:r>
              <a:rPr lang="en-US" sz="1400" i="1" dirty="0" smtClean="0">
                <a:solidFill>
                  <a:srgbClr val="FF3712"/>
                </a:solidFill>
                <a:latin typeface="Comic Sans MS" charset="0"/>
                <a:cs typeface="Comic Sans MS" charset="0"/>
              </a:rPr>
              <a:t>day one</a:t>
            </a:r>
            <a:r>
              <a:rPr lang="en-US" sz="1400" i="1" dirty="0" smtClean="0">
                <a:latin typeface="Comic Sans MS" charset="0"/>
                <a:cs typeface="Comic Sans MS" charset="0"/>
              </a:rPr>
              <a:t> and we would be cranking power supplies up as energy is increasing</a:t>
            </a:r>
          </a:p>
          <a:p>
            <a:pPr algn="ctr"/>
            <a:r>
              <a:rPr lang="en-US" sz="1400" i="1" dirty="0" smtClean="0">
                <a:solidFill>
                  <a:srgbClr val="FF3712"/>
                </a:solidFill>
                <a:latin typeface="Comic Sans MS" charset="0"/>
                <a:cs typeface="Comic Sans MS" charset="0"/>
              </a:rPr>
              <a:t>All staging in lepton Beam RF</a:t>
            </a:r>
            <a:endParaRPr lang="en-US" sz="1400" i="1" dirty="0">
              <a:solidFill>
                <a:srgbClr val="FF3712"/>
              </a:solidFill>
              <a:latin typeface="Comic Sans MS" charset="0"/>
              <a:cs typeface="Comic Sans MS" charset="0"/>
            </a:endParaRPr>
          </a:p>
        </p:txBody>
      </p:sp>
      <p:pic>
        <p:nvPicPr>
          <p:cNvPr id="344" name="Picture 343" descr="hi_hat_inser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6" y="1720850"/>
            <a:ext cx="1491676" cy="965201"/>
          </a:xfrm>
          <a:prstGeom prst="rect">
            <a:avLst/>
          </a:prstGeom>
        </p:spPr>
      </p:pic>
      <p:pic>
        <p:nvPicPr>
          <p:cNvPr id="345" name="Picture 3" descr="DSC_0014.jpg"/>
          <p:cNvPicPr>
            <a:picLocks noChangeAspect="1"/>
          </p:cNvPicPr>
          <p:nvPr/>
        </p:nvPicPr>
        <p:blipFill>
          <a:blip r:embed="rId8"/>
          <a:srcRect/>
          <a:stretch>
            <a:fillRect/>
          </a:stretch>
        </p:blipFill>
        <p:spPr bwMode="auto">
          <a:xfrm rot="16200000">
            <a:off x="3946040" y="3413081"/>
            <a:ext cx="796917" cy="530322"/>
          </a:xfrm>
          <a:prstGeom prst="rect">
            <a:avLst/>
          </a:prstGeom>
          <a:noFill/>
          <a:ln w="9525">
            <a:noFill/>
            <a:miter lim="800000"/>
            <a:headEnd/>
            <a:tailEnd/>
          </a:ln>
        </p:spPr>
      </p:pic>
      <p:sp>
        <p:nvSpPr>
          <p:cNvPr id="111" name="Title 110"/>
          <p:cNvSpPr>
            <a:spLocks noGrp="1"/>
          </p:cNvSpPr>
          <p:nvPr>
            <p:ph type="title"/>
          </p:nvPr>
        </p:nvSpPr>
        <p:spPr/>
        <p:txBody>
          <a:bodyPr/>
          <a:lstStyle/>
          <a:p>
            <a:r>
              <a:rPr lang="en-US" dirty="0" smtClean="0"/>
              <a:t>EIC@BNL: </a:t>
            </a:r>
            <a:r>
              <a:rPr lang="en-US" cap="none" dirty="0" err="1" smtClean="0"/>
              <a:t>e</a:t>
            </a:r>
            <a:r>
              <a:rPr lang="en-US" dirty="0" err="1" smtClean="0"/>
              <a:t>RHIC</a:t>
            </a:r>
            <a:endParaRPr lang="en-US" dirty="0"/>
          </a:p>
        </p:txBody>
      </p:sp>
      <p:sp>
        <p:nvSpPr>
          <p:cNvPr id="16" name="Slide Number Placeholder 15"/>
          <p:cNvSpPr>
            <a:spLocks noGrp="1"/>
          </p:cNvSpPr>
          <p:nvPr>
            <p:ph type="sldNum" sz="quarter" idx="12"/>
          </p:nvPr>
        </p:nvSpPr>
        <p:spPr/>
        <p:txBody>
          <a:bodyPr/>
          <a:lstStyle/>
          <a:p>
            <a:pPr>
              <a:defRPr/>
            </a:pPr>
            <a:fld id="{D0A2B415-B58F-5B41-A97C-1F9AF06F5635}" type="slidenum">
              <a:rPr lang="en-US" smtClean="0"/>
              <a:pPr>
                <a:defRPr/>
              </a:pPr>
              <a:t>4</a:t>
            </a:fld>
            <a:endParaRPr lang="en-US"/>
          </a:p>
        </p:txBody>
      </p:sp>
      <p:graphicFrame>
        <p:nvGraphicFramePr>
          <p:cNvPr id="373" name="Table 372"/>
          <p:cNvGraphicFramePr>
            <a:graphicFrameLocks noGrp="1"/>
          </p:cNvGraphicFramePr>
          <p:nvPr>
            <p:extLst>
              <p:ext uri="{D42A27DB-BD31-4B8C-83A1-F6EECF244321}">
                <p14:modId xmlns:p14="http://schemas.microsoft.com/office/powerpoint/2010/main" val="1016983918"/>
              </p:ext>
            </p:extLst>
          </p:nvPr>
        </p:nvGraphicFramePr>
        <p:xfrm>
          <a:off x="422276" y="1745678"/>
          <a:ext cx="8721724" cy="4302064"/>
        </p:xfrm>
        <a:graphic>
          <a:graphicData uri="http://schemas.openxmlformats.org/drawingml/2006/table">
            <a:tbl>
              <a:tblPr/>
              <a:tblGrid>
                <a:gridCol w="3862018"/>
                <a:gridCol w="879892"/>
                <a:gridCol w="793649"/>
                <a:gridCol w="976232"/>
                <a:gridCol w="1233701"/>
                <a:gridCol w="976232"/>
              </a:tblGrid>
              <a:tr h="0">
                <a:tc>
                  <a:txBody>
                    <a:bodyPr/>
                    <a:lstStyle/>
                    <a:p>
                      <a:pPr algn="ctr" fontAlgn="b"/>
                      <a:r>
                        <a:rPr lang="en-US" sz="1600" b="0" i="0" u="none" strike="noStrike" dirty="0">
                          <a:latin typeface="Comic Sans MS"/>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a:solidFill>
                            <a:srgbClr val="000090"/>
                          </a:solidFill>
                          <a:latin typeface="Comic Sans MS"/>
                        </a:rPr>
                        <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90"/>
                          </a:solidFill>
                          <a:latin typeface="Comic Sans MS"/>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He</a:t>
                      </a:r>
                      <a:r>
                        <a:rPr lang="en-US" sz="1600" b="1" i="0" u="none" strike="noStrike" baseline="30000" dirty="0">
                          <a:solidFill>
                            <a:srgbClr val="000090"/>
                          </a:solidFill>
                          <a:latin typeface="Comic Sans MS"/>
                        </a:rPr>
                        <a:t>3</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a:solidFill>
                            <a:srgbClr val="000090"/>
                          </a:solidFill>
                          <a:latin typeface="Comic Sans MS"/>
                        </a:rPr>
                        <a:t>79</a:t>
                      </a:r>
                      <a:r>
                        <a:rPr lang="en-US" sz="1600" b="1" i="0" u="none" strike="noStrike">
                          <a:solidFill>
                            <a:srgbClr val="000090"/>
                          </a:solidFill>
                          <a:latin typeface="Comic Sans MS"/>
                        </a:rPr>
                        <a:t>Au</a:t>
                      </a:r>
                      <a:r>
                        <a:rPr lang="en-US" sz="1600" b="1" i="0" u="none" strike="noStrike" baseline="30000">
                          <a:solidFill>
                            <a:srgbClr val="000090"/>
                          </a:solidFill>
                          <a:latin typeface="Comic Sans MS"/>
                        </a:rPr>
                        <a:t>197</a:t>
                      </a:r>
                      <a:endParaRPr lang="en-US" sz="1600" b="1" i="0" u="none" strike="noStrike">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dirty="0">
                          <a:solidFill>
                            <a:srgbClr val="000090"/>
                          </a:solidFill>
                          <a:latin typeface="Comic Sans MS"/>
                        </a:rPr>
                        <a:t>92</a:t>
                      </a:r>
                      <a:r>
                        <a:rPr lang="en-US" sz="1600" b="1" i="0" u="none" strike="noStrike" dirty="0">
                          <a:solidFill>
                            <a:srgbClr val="000090"/>
                          </a:solidFill>
                          <a:latin typeface="Comic Sans MS"/>
                        </a:rPr>
                        <a:t>U</a:t>
                      </a:r>
                      <a:r>
                        <a:rPr lang="en-US" sz="1600" b="1" i="0" u="none" strike="noStrike" baseline="30000" dirty="0">
                          <a:solidFill>
                            <a:srgbClr val="000090"/>
                          </a:solidFill>
                          <a:latin typeface="Comic Sans MS"/>
                        </a:rPr>
                        <a:t>238</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400" b="1" i="0" u="none" strike="noStrike" dirty="0" smtClean="0">
                          <a:solidFill>
                            <a:srgbClr val="4600A5"/>
                          </a:solidFill>
                          <a:latin typeface="Comic Sans MS"/>
                        </a:rPr>
                        <a:t>Energy, </a:t>
                      </a:r>
                      <a:r>
                        <a:rPr lang="en-US" sz="1400" b="1" i="0" u="none" strike="noStrike" dirty="0">
                          <a:solidFill>
                            <a:srgbClr val="4600A5"/>
                          </a:solidFill>
                          <a:latin typeface="Comic Sans MS"/>
                        </a:rPr>
                        <a:t>GeV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DD0806"/>
                          </a:solidFill>
                          <a:latin typeface="Comic Sans MS"/>
                        </a:rPr>
                        <a:t>20</a:t>
                      </a:r>
                      <a:endParaRPr lang="en-US" sz="14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250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167</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600" b="1" i="0" u="none" strike="noStrike" dirty="0">
                          <a:solidFill>
                            <a:srgbClr val="4600A5"/>
                          </a:solidFill>
                          <a:latin typeface="Comic Sans MS"/>
                        </a:rPr>
                        <a:t>CM energy, GeV</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141</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115</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89</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89</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Number of bunches/distance between bunches</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74 nsec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76369">
                <a:tc>
                  <a:txBody>
                    <a:bodyPr/>
                    <a:lstStyle/>
                    <a:p>
                      <a:pPr algn="ctr" fontAlgn="ctr"/>
                      <a:r>
                        <a:rPr lang="en-US" sz="1200" b="1" i="0" u="none" strike="noStrike">
                          <a:solidFill>
                            <a:srgbClr val="4600A5"/>
                          </a:solidFill>
                          <a:latin typeface="Comic Sans MS"/>
                        </a:rPr>
                        <a:t>Bunch intensity (nucleons) ,10</a:t>
                      </a:r>
                      <a:r>
                        <a:rPr lang="en-US" sz="1200" b="1" i="0" u="none" strike="noStrike" baseline="30000">
                          <a:solidFill>
                            <a:srgbClr val="4600A5"/>
                          </a:solidFill>
                          <a:latin typeface="Comic Sans MS"/>
                        </a:rPr>
                        <a:t>11</a:t>
                      </a:r>
                      <a:r>
                        <a:rPr lang="en-US" sz="1200" b="1" i="0" u="none" strike="noStrike">
                          <a:solidFill>
                            <a:srgbClr val="4600A5"/>
                          </a:solidFill>
                          <a:latin typeface="Comic Sans MS"/>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0.24</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0.79</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Bunch charge, nC</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3.8</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5.2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5.2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a:solidFill>
                            <a:srgbClr val="4600A5"/>
                          </a:solidFill>
                          <a:latin typeface="Comic Sans MS"/>
                        </a:rPr>
                        <a:t>Beam current, mA</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DD0806"/>
                          </a:solidFill>
                          <a:latin typeface="Comic Sans MS"/>
                        </a:rPr>
                        <a:t>50 </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67</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67</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Normalized emittance of hadrons , 95% ,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DD0806"/>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000090"/>
                          </a:solidFill>
                          <a:latin typeface="Comic Sans MS"/>
                        </a:rPr>
                        <a:t>Normalized emittance of electrons,</a:t>
                      </a:r>
                      <a:r>
                        <a:rPr lang="en-US" sz="1200" b="1" i="0" u="none" strike="noStrike" dirty="0" smtClean="0">
                          <a:solidFill>
                            <a:srgbClr val="000090"/>
                          </a:solidFill>
                          <a:latin typeface="Comic Sans MS"/>
                        </a:rPr>
                        <a:t> rms, </a:t>
                      </a:r>
                      <a:r>
                        <a:rPr lang="en-US" sz="1200" b="1" i="0" u="none" strike="noStrike" dirty="0">
                          <a:solidFill>
                            <a:srgbClr val="000090"/>
                          </a:solidFill>
                          <a:latin typeface="Comic Sans MS"/>
                        </a:rPr>
                        <a:t>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32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48</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Polarization,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rms bunch length,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400" b="1" i="0" u="none" strike="noStrike" dirty="0" err="1">
                          <a:solidFill>
                            <a:srgbClr val="4600A5"/>
                          </a:solidFill>
                          <a:latin typeface="Comic Sans MS"/>
                        </a:rPr>
                        <a:t>β</a:t>
                      </a:r>
                      <a:r>
                        <a:rPr lang="en-US" sz="1400" b="1" i="0" u="none" strike="noStrike" dirty="0">
                          <a:solidFill>
                            <a:srgbClr val="4600A5"/>
                          </a:solidFill>
                          <a:latin typeface="Comic Sans MS"/>
                        </a:rPr>
                        <a:t>*,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5</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r>
              <a:tr h="409095">
                <a:tc>
                  <a:txBody>
                    <a:bodyPr/>
                    <a:lstStyle/>
                    <a:p>
                      <a:pPr algn="ctr" fontAlgn="b"/>
                      <a:r>
                        <a:rPr lang="en-US" sz="1600" b="1" i="0" u="none" strike="noStrike" dirty="0">
                          <a:solidFill>
                            <a:srgbClr val="000090"/>
                          </a:solidFill>
                          <a:latin typeface="Comic Sans MS"/>
                        </a:rPr>
                        <a:t>Luminosity per </a:t>
                      </a:r>
                      <a:r>
                        <a:rPr lang="en-US" sz="1600" b="1" i="0" u="none" strike="noStrike" dirty="0" smtClean="0">
                          <a:solidFill>
                            <a:srgbClr val="000090"/>
                          </a:solidFill>
                          <a:latin typeface="Comic Sans MS"/>
                        </a:rPr>
                        <a:t>nucleon, </a:t>
                      </a:r>
                      <a:r>
                        <a:rPr lang="en-US" sz="1600" b="1" i="0" u="none" strike="noStrike" dirty="0" smtClean="0">
                          <a:solidFill>
                            <a:srgbClr val="DD0806"/>
                          </a:solidFill>
                          <a:latin typeface="Comic Sans MS"/>
                        </a:rPr>
                        <a:t>x 10</a:t>
                      </a:r>
                      <a:r>
                        <a:rPr lang="en-US" sz="1600" b="1" i="0" u="none" strike="noStrike" baseline="30000" dirty="0" smtClean="0">
                          <a:solidFill>
                            <a:srgbClr val="DD0806"/>
                          </a:solidFill>
                          <a:latin typeface="Comic Sans MS"/>
                        </a:rPr>
                        <a:t>34</a:t>
                      </a:r>
                      <a:r>
                        <a:rPr lang="en-US" sz="1600" b="1" i="0" u="none" strike="noStrike" dirty="0" smtClean="0">
                          <a:solidFill>
                            <a:srgbClr val="DD0806"/>
                          </a:solidFill>
                          <a:latin typeface="Comic Sans MS"/>
                        </a:rPr>
                        <a:t> </a:t>
                      </a:r>
                      <a:r>
                        <a:rPr lang="en-US" sz="1600" b="1" i="0" u="none" strike="noStrike" dirty="0" smtClean="0">
                          <a:solidFill>
                            <a:srgbClr val="000090"/>
                          </a:solidFill>
                          <a:latin typeface="Comic Sans MS"/>
                        </a:rPr>
                        <a:t>cm</a:t>
                      </a:r>
                      <a:r>
                        <a:rPr lang="en-US" sz="1600" b="1" i="0" u="none" strike="noStrike" baseline="30000" dirty="0" smtClean="0">
                          <a:solidFill>
                            <a:srgbClr val="000090"/>
                          </a:solidFill>
                          <a:latin typeface="Comic Sans MS"/>
                        </a:rPr>
                        <a:t>-2</a:t>
                      </a:r>
                      <a:r>
                        <a:rPr lang="en-US" sz="1600" b="1" i="0" u="none" strike="noStrike" dirty="0" smtClean="0">
                          <a:solidFill>
                            <a:srgbClr val="000090"/>
                          </a:solidFill>
                          <a:latin typeface="Comic Sans MS"/>
                        </a:rPr>
                        <a:t>s</a:t>
                      </a:r>
                      <a:r>
                        <a:rPr lang="en-US" sz="1600" b="1" i="0" u="none" strike="noStrike" baseline="30000" dirty="0" smtClean="0">
                          <a:solidFill>
                            <a:srgbClr val="000090"/>
                          </a:solidFill>
                          <a:latin typeface="Comic Sans MS"/>
                        </a:rPr>
                        <a:t>-1</a:t>
                      </a:r>
                      <a:r>
                        <a:rPr lang="en-US" sz="1600" b="1" i="0" u="none" strike="noStrike" dirty="0" smtClean="0">
                          <a:solidFill>
                            <a:srgbClr val="000090"/>
                          </a:solidFill>
                          <a:latin typeface="Comic Sans MS"/>
                        </a:rPr>
                        <a:t> </a:t>
                      </a:r>
                      <a:endParaRPr lang="en-US" sz="16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 </a:t>
                      </a:r>
                      <a:endParaRPr lang="en-US" sz="14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0.97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0.65</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0.39</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0.41</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r>
            </a:tbl>
          </a:graphicData>
        </a:graphic>
      </p:graphicFrame>
      <p:sp>
        <p:nvSpPr>
          <p:cNvPr id="110" name="Date Placeholder 109"/>
          <p:cNvSpPr>
            <a:spLocks noGrp="1"/>
          </p:cNvSpPr>
          <p:nvPr>
            <p:ph type="dt" sz="half" idx="10"/>
          </p:nvPr>
        </p:nvSpPr>
        <p:spPr/>
        <p:txBody>
          <a:bodyPr/>
          <a:lstStyle/>
          <a:p>
            <a:r>
              <a:rPr lang="en-US" smtClean="0"/>
              <a:t>E.C. Aschenauer</a:t>
            </a:r>
            <a:endParaRPr lang="en-US"/>
          </a:p>
        </p:txBody>
      </p:sp>
      <p:sp>
        <p:nvSpPr>
          <p:cNvPr id="113" name="Footer Placeholder 112"/>
          <p:cNvSpPr>
            <a:spLocks noGrp="1"/>
          </p:cNvSpPr>
          <p:nvPr>
            <p:ph type="ftr" sz="quarter" idx="11"/>
          </p:nvPr>
        </p:nvSpPr>
        <p:spPr/>
        <p:txBody>
          <a:bodyPr/>
          <a:lstStyle/>
          <a:p>
            <a:r>
              <a:rPr lang="cs-CZ" smtClean="0"/>
              <a:t>Shanghai  July 2012</a:t>
            </a:r>
            <a:endParaRPr lang="en-US"/>
          </a:p>
        </p:txBody>
      </p:sp>
    </p:spTree>
    <p:custDataLst>
      <p:tags r:id="rId1"/>
    </p:custDataLst>
    <p:extLst>
      <p:ext uri="{BB962C8B-B14F-4D97-AF65-F5344CB8AC3E}">
        <p14:creationId xmlns:p14="http://schemas.microsoft.com/office/powerpoint/2010/main" val="193878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blinds(horizontal)">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ln/>
        </p:spPr>
        <p:txBody>
          <a:bodyPr rIns="133350"/>
          <a:lstStyle/>
          <a:p>
            <a:r>
              <a:rPr lang="en-US" dirty="0" err="1"/>
              <a:t>Dihadron</a:t>
            </a:r>
            <a:r>
              <a:rPr lang="en-US" dirty="0"/>
              <a:t> Correlations in </a:t>
            </a:r>
            <a:r>
              <a:rPr lang="en-US" cap="none" dirty="0" err="1"/>
              <a:t>e</a:t>
            </a:r>
            <a:r>
              <a:rPr lang="en-US" dirty="0" err="1"/>
              <a:t>A</a:t>
            </a:r>
            <a:r>
              <a:rPr lang="en-US" dirty="0"/>
              <a:t> at EIC</a:t>
            </a:r>
          </a:p>
        </p:txBody>
      </p:sp>
      <p:sp>
        <p:nvSpPr>
          <p:cNvPr id="8" name="Slide Number Placeholder 3"/>
          <p:cNvSpPr>
            <a:spLocks noGrp="1"/>
          </p:cNvSpPr>
          <p:nvPr>
            <p:ph type="sldNum" sz="quarter" idx="12"/>
          </p:nvPr>
        </p:nvSpPr>
        <p:spPr/>
        <p:txBody>
          <a:bodyPr/>
          <a:lstStyle/>
          <a:p>
            <a:fld id="{D310E22F-AD9E-5547-911E-6D537BAF6A0B}" type="slidenum">
              <a:rPr lang="en-US"/>
              <a:pPr/>
              <a:t>40</a:t>
            </a:fld>
            <a:endParaRPr lang="en-US"/>
          </a:p>
        </p:txBody>
      </p:sp>
      <p:sp>
        <p:nvSpPr>
          <p:cNvPr id="50182" name="Rectangle 6"/>
          <p:cNvSpPr>
            <a:spLocks noGrp="1" noChangeArrowheads="1"/>
          </p:cNvSpPr>
          <p:nvPr>
            <p:ph type="body" idx="4294967295"/>
          </p:nvPr>
        </p:nvSpPr>
        <p:spPr>
          <a:xfrm>
            <a:off x="-1" y="787400"/>
            <a:ext cx="5132917" cy="6019800"/>
          </a:xfrm>
          <a:ln/>
        </p:spPr>
        <p:txBody>
          <a:bodyPr rIns="133350"/>
          <a:lstStyle/>
          <a:p>
            <a:pPr marL="0" indent="0">
              <a:spcBef>
                <a:spcPct val="0"/>
              </a:spcBef>
              <a:buNone/>
            </a:pPr>
            <a:r>
              <a:rPr lang="en-US" sz="2400" dirty="0">
                <a:solidFill>
                  <a:srgbClr val="0000FF"/>
                </a:solidFill>
              </a:rPr>
              <a:t>EIC:</a:t>
            </a:r>
            <a:r>
              <a:rPr lang="en-US" sz="2400" dirty="0">
                <a:solidFill>
                  <a:srgbClr val="000099"/>
                </a:solidFill>
              </a:rPr>
              <a:t> </a:t>
            </a:r>
          </a:p>
          <a:p>
            <a:pPr marL="254000" lvl="1">
              <a:spcBef>
                <a:spcPts val="1600"/>
              </a:spcBef>
            </a:pPr>
            <a:r>
              <a:rPr lang="en-US" sz="2200" dirty="0"/>
              <a:t>Extract the spatial multi-gluon correlations and study their non-linear evolution</a:t>
            </a:r>
          </a:p>
          <a:p>
            <a:pPr marL="460375" lvl="2">
              <a:spcBef>
                <a:spcPts val="1600"/>
              </a:spcBef>
            </a:pPr>
            <a:r>
              <a:rPr lang="en-US" sz="2000" dirty="0"/>
              <a:t>essential for understanding the transition from a </a:t>
            </a:r>
            <a:r>
              <a:rPr lang="en-US" sz="2000" dirty="0" err="1"/>
              <a:t>deconfined</a:t>
            </a:r>
            <a:r>
              <a:rPr lang="en-US" sz="2000" dirty="0"/>
              <a:t> into a confined state.</a:t>
            </a:r>
          </a:p>
          <a:p>
            <a:pPr marL="0" indent="0">
              <a:spcBef>
                <a:spcPts val="1600"/>
              </a:spcBef>
              <a:buNone/>
            </a:pPr>
            <a:r>
              <a:rPr lang="en-US" sz="2400" dirty="0">
                <a:solidFill>
                  <a:srgbClr val="0000FF"/>
                </a:solidFill>
              </a:rPr>
              <a:t>Advantage over p(d)A:</a:t>
            </a:r>
          </a:p>
          <a:p>
            <a:pPr marL="254000" lvl="1">
              <a:spcBef>
                <a:spcPts val="1600"/>
              </a:spcBef>
            </a:pPr>
            <a:r>
              <a:rPr lang="en-US" sz="2200" dirty="0" err="1"/>
              <a:t>eA</a:t>
            </a:r>
            <a:r>
              <a:rPr lang="en-US" sz="2200" dirty="0"/>
              <a:t> experimentally much cleaner</a:t>
            </a:r>
          </a:p>
          <a:p>
            <a:pPr marL="460375" lvl="2">
              <a:spcBef>
                <a:spcPts val="1600"/>
              </a:spcBef>
            </a:pPr>
            <a:r>
              <a:rPr lang="en-US" sz="2000" dirty="0"/>
              <a:t>no </a:t>
            </a:r>
            <a:r>
              <a:rPr lang="ja-JP" altLang="en-US" sz="2000" dirty="0">
                <a:latin typeface="Arial"/>
              </a:rPr>
              <a:t>“</a:t>
            </a:r>
            <a:r>
              <a:rPr lang="en-US" sz="2000" dirty="0"/>
              <a:t>spectator</a:t>
            </a:r>
            <a:r>
              <a:rPr lang="ja-JP" altLang="en-US" sz="2000" dirty="0">
                <a:latin typeface="Arial"/>
              </a:rPr>
              <a:t>”</a:t>
            </a:r>
            <a:r>
              <a:rPr lang="en-US" sz="2000" dirty="0"/>
              <a:t> background to subtract </a:t>
            </a:r>
          </a:p>
          <a:p>
            <a:pPr marL="460375" lvl="2">
              <a:spcBef>
                <a:spcPts val="1600"/>
              </a:spcBef>
            </a:pPr>
            <a:r>
              <a:rPr lang="en-US" sz="2000" dirty="0"/>
              <a:t>Access to the exact kinematics of the DIS process (x, Q</a:t>
            </a:r>
            <a:r>
              <a:rPr lang="en-US" sz="2000" baseline="32000" dirty="0"/>
              <a:t>2</a:t>
            </a:r>
            <a:r>
              <a:rPr lang="en-US" sz="2000" dirty="0"/>
              <a:t>)</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384300"/>
            <a:ext cx="3022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0180" name="Rectangle 4"/>
          <p:cNvSpPr>
            <a:spLocks/>
          </p:cNvSpPr>
          <p:nvPr/>
        </p:nvSpPr>
        <p:spPr bwMode="auto">
          <a:xfrm>
            <a:off x="5101163" y="4068238"/>
            <a:ext cx="3869267"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Either jets or use leading hadrons from jets (</a:t>
            </a:r>
            <a:r>
              <a:rPr lang="en-US" sz="1900" dirty="0" err="1">
                <a:solidFill>
                  <a:srgbClr val="0000FF"/>
                </a:solidFill>
                <a:latin typeface="Comic Sans MS"/>
                <a:ea typeface="ＭＳ Ｐゴシック" charset="0"/>
                <a:cs typeface="Comic Sans MS"/>
                <a:sym typeface="Arial" charset="0"/>
              </a:rPr>
              <a:t>dihadrons</a:t>
            </a:r>
            <a:r>
              <a:rPr lang="en-US" sz="1900" dirty="0">
                <a:solidFill>
                  <a:srgbClr val="0000FF"/>
                </a:solidFill>
                <a:latin typeface="Comic Sans MS"/>
                <a:ea typeface="ＭＳ Ｐゴシック" charset="0"/>
                <a:cs typeface="Comic Sans MS"/>
                <a:sym typeface="Arial" charset="0"/>
              </a:rPr>
              <a:t>)</a:t>
            </a:r>
          </a:p>
        </p:txBody>
      </p:sp>
      <p:sp>
        <p:nvSpPr>
          <p:cNvPr id="50181" name="Rectangle 5"/>
          <p:cNvSpPr>
            <a:spLocks/>
          </p:cNvSpPr>
          <p:nvPr/>
        </p:nvSpPr>
        <p:spPr bwMode="auto">
          <a:xfrm>
            <a:off x="4951413" y="863600"/>
            <a:ext cx="3319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Perfect saturation signature:</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69228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609600"/>
          </a:xfrm>
          <a:ln/>
        </p:spPr>
        <p:txBody>
          <a:bodyPr rIns="133350"/>
          <a:lstStyle/>
          <a:p>
            <a:r>
              <a:rPr lang="en-US" dirty="0" smtClean="0"/>
              <a:t>EIC: </a:t>
            </a:r>
            <a:r>
              <a:rPr lang="en-US" cap="none" dirty="0" err="1"/>
              <a:t>e</a:t>
            </a:r>
            <a:r>
              <a:rPr lang="en-US" dirty="0" err="1"/>
              <a:t>A</a:t>
            </a:r>
            <a:r>
              <a:rPr lang="en-US" dirty="0"/>
              <a:t> </a:t>
            </a:r>
            <a:r>
              <a:rPr lang="en-US" dirty="0" err="1"/>
              <a:t>Dihadron</a:t>
            </a:r>
            <a:r>
              <a:rPr lang="en-US" dirty="0"/>
              <a:t> Correlations Studies</a:t>
            </a:r>
          </a:p>
        </p:txBody>
      </p:sp>
      <p:sp>
        <p:nvSpPr>
          <p:cNvPr id="10" name="Slide Number Placeholder 3"/>
          <p:cNvSpPr>
            <a:spLocks noGrp="1"/>
          </p:cNvSpPr>
          <p:nvPr>
            <p:ph type="sldNum" sz="quarter" idx="12"/>
          </p:nvPr>
        </p:nvSpPr>
        <p:spPr/>
        <p:txBody>
          <a:bodyPr/>
          <a:lstStyle/>
          <a:p>
            <a:fld id="{96BB2B7B-BE68-2449-A99F-8BDFB2829519}" type="slidenum">
              <a:rPr lang="en-US"/>
              <a:pPr/>
              <a:t>41</a:t>
            </a:fld>
            <a:endParaRPr lang="en-US"/>
          </a:p>
        </p:txBody>
      </p:sp>
      <p:pic>
        <p:nvPicPr>
          <p:cNvPr id="522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988"/>
          <a:stretch/>
        </p:blipFill>
        <p:spPr bwMode="auto">
          <a:xfrm>
            <a:off x="4384675" y="1729323"/>
            <a:ext cx="42433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2228" name="Rectangle 4"/>
          <p:cNvSpPr>
            <a:spLocks/>
          </p:cNvSpPr>
          <p:nvPr/>
        </p:nvSpPr>
        <p:spPr bwMode="auto">
          <a:xfrm>
            <a:off x="893232" y="1511307"/>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Dominguez, Xiao, </a:t>
            </a:r>
            <a:r>
              <a:rPr lang="en-US" sz="1200" dirty="0" smtClean="0">
                <a:latin typeface="Comic Sans MS"/>
                <a:ea typeface="ＭＳ Ｐゴシック" charset="0"/>
                <a:cs typeface="Comic Sans MS"/>
                <a:sym typeface="Arial" charset="0"/>
              </a:rPr>
              <a:t>Yuan, Lee,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‘11/12 </a:t>
            </a:r>
            <a:endParaRPr lang="en-US" sz="1200" dirty="0">
              <a:latin typeface="Comic Sans MS"/>
              <a:ea typeface="ＭＳ Ｐゴシック" charset="0"/>
              <a:cs typeface="Comic Sans MS"/>
              <a:sym typeface="Arial" charset="0"/>
            </a:endParaRPr>
          </a:p>
        </p:txBody>
      </p:sp>
      <p:sp>
        <p:nvSpPr>
          <p:cNvPr id="52229" name="Rectangle 5"/>
          <p:cNvSpPr>
            <a:spLocks/>
          </p:cNvSpPr>
          <p:nvPr/>
        </p:nvSpPr>
        <p:spPr bwMode="auto">
          <a:xfrm>
            <a:off x="1155700" y="1172640"/>
            <a:ext cx="2196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Theory: </a:t>
            </a:r>
            <a:r>
              <a:rPr lang="en-US" dirty="0">
                <a:solidFill>
                  <a:schemeClr val="tx1"/>
                </a:solidFill>
                <a:latin typeface="Comic Sans MS"/>
                <a:ea typeface="ＭＳ Ｐゴシック" charset="0"/>
                <a:cs typeface="Comic Sans MS"/>
                <a:sym typeface="Arial" charset="0"/>
              </a:rPr>
              <a:t>Saturation</a:t>
            </a:r>
          </a:p>
        </p:txBody>
      </p:sp>
      <p:sp>
        <p:nvSpPr>
          <p:cNvPr id="52230" name="Rectangle 6"/>
          <p:cNvSpPr>
            <a:spLocks/>
          </p:cNvSpPr>
          <p:nvPr/>
        </p:nvSpPr>
        <p:spPr bwMode="auto">
          <a:xfrm>
            <a:off x="5450941" y="1005419"/>
            <a:ext cx="2614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a:solidFill>
                  <a:srgbClr val="0000FF"/>
                </a:solidFill>
                <a:latin typeface="Comic Sans MS"/>
                <a:ea typeface="ＭＳ Ｐゴシック" charset="0"/>
                <a:cs typeface="Comic Sans MS"/>
                <a:sym typeface="Arial" charset="0"/>
              </a:rPr>
              <a:t>Exp</a:t>
            </a:r>
            <a:r>
              <a:rPr lang="en-US" dirty="0">
                <a:solidFill>
                  <a:srgbClr val="0000FF"/>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Saturation versus</a:t>
            </a:r>
          </a:p>
          <a:p>
            <a:pPr marL="39688"/>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conventional</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scenario</a:t>
            </a:r>
          </a:p>
        </p:txBody>
      </p:sp>
      <p:sp>
        <p:nvSpPr>
          <p:cNvPr id="52231" name="Rectangle 7"/>
          <p:cNvSpPr>
            <a:spLocks/>
          </p:cNvSpPr>
          <p:nvPr/>
        </p:nvSpPr>
        <p:spPr bwMode="auto">
          <a:xfrm>
            <a:off x="188385" y="5200657"/>
            <a:ext cx="8902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Clr>
                <a:srgbClr val="0000FF"/>
              </a:buClr>
              <a:buSzPct val="100000"/>
              <a:buFont typeface="Wingdings" charset="2"/>
              <a:buChar char="q"/>
            </a:pPr>
            <a:r>
              <a:rPr lang="en-US" sz="1600" dirty="0" err="1" smtClean="0">
                <a:latin typeface="Comic Sans MS"/>
                <a:ea typeface="ＭＳ Ｐゴシック" charset="0"/>
                <a:cs typeface="Comic Sans MS"/>
                <a:sym typeface="Arial" charset="0"/>
              </a:rPr>
              <a:t>eA</a:t>
            </a:r>
            <a:r>
              <a:rPr lang="en-US" sz="1600" dirty="0" smtClean="0">
                <a:latin typeface="Comic Sans MS"/>
                <a:ea typeface="ＭＳ Ｐゴシック" charset="0"/>
                <a:cs typeface="Comic Sans MS"/>
                <a:sym typeface="Arial" charset="0"/>
              </a:rPr>
              <a:t>-MC: Pythia6.4 </a:t>
            </a:r>
            <a:r>
              <a:rPr lang="en-US" sz="1600" dirty="0">
                <a:latin typeface="Comic Sans MS"/>
                <a:ea typeface="ＭＳ Ｐゴシック" charset="0"/>
                <a:cs typeface="Comic Sans MS"/>
                <a:sym typeface="Arial" charset="0"/>
              </a:rPr>
              <a:t>+ </a:t>
            </a:r>
            <a:r>
              <a:rPr lang="en-US" sz="1600" dirty="0" err="1">
                <a:latin typeface="Comic Sans MS"/>
                <a:ea typeface="ＭＳ Ｐゴシック" charset="0"/>
                <a:cs typeface="Comic Sans MS"/>
                <a:sym typeface="Arial" charset="0"/>
              </a:rPr>
              <a:t>nPDF</a:t>
            </a:r>
            <a:r>
              <a:rPr lang="en-US" sz="1600" dirty="0">
                <a:latin typeface="Comic Sans MS"/>
                <a:ea typeface="ＭＳ Ｐゴシック" charset="0"/>
                <a:cs typeface="Comic Sans MS"/>
                <a:sym typeface="Arial" charset="0"/>
              </a:rPr>
              <a:t> (EPS09) </a:t>
            </a:r>
            <a:r>
              <a:rPr lang="en-US" sz="1600" dirty="0" smtClean="0">
                <a:latin typeface="Comic Sans MS"/>
                <a:ea typeface="ＭＳ Ｐゴシック" charset="0"/>
                <a:cs typeface="Comic Sans MS"/>
                <a:sym typeface="Arial" charset="0"/>
              </a:rPr>
              <a:t>+ nuclear </a:t>
            </a:r>
            <a:r>
              <a:rPr lang="en-US" sz="1600" dirty="0">
                <a:latin typeface="Comic Sans MS"/>
                <a:ea typeface="ＭＳ Ｐゴシック" charset="0"/>
                <a:cs typeface="Comic Sans MS"/>
                <a:sym typeface="Arial" charset="0"/>
              </a:rPr>
              <a:t>geometry from </a:t>
            </a:r>
            <a:r>
              <a:rPr lang="en-US" sz="1600" dirty="0" err="1" smtClean="0">
                <a:latin typeface="Comic Sans MS"/>
                <a:ea typeface="ＭＳ Ｐゴシック" charset="0"/>
                <a:cs typeface="Comic Sans MS"/>
                <a:sym typeface="Arial" charset="0"/>
              </a:rPr>
              <a:t>DPMJetIII</a:t>
            </a:r>
            <a:r>
              <a:rPr lang="en-US" sz="1600" dirty="0" smtClean="0">
                <a:latin typeface="Comic Sans MS"/>
                <a:ea typeface="ＭＳ Ｐゴシック" charset="0"/>
                <a:cs typeface="Comic Sans MS"/>
                <a:sym typeface="Arial" charset="0"/>
              </a:rPr>
              <a:t> without PS</a:t>
            </a:r>
            <a:endParaRPr lang="en-US" sz="1600" dirty="0">
              <a:latin typeface="Comic Sans MS"/>
              <a:ea typeface="ＭＳ Ｐゴシック" charset="0"/>
              <a:cs typeface="Comic Sans MS"/>
              <a:sym typeface="Arial" charset="0"/>
            </a:endParaRPr>
          </a:p>
          <a:p>
            <a:pPr marL="325438" indent="-285750">
              <a:buClr>
                <a:srgbClr val="0000FF"/>
              </a:buClr>
              <a:buSzPct val="100000"/>
              <a:buFont typeface="Wingdings" charset="2"/>
              <a:buChar char="q"/>
            </a:pPr>
            <a:r>
              <a:rPr lang="en-US" sz="1600" dirty="0">
                <a:latin typeface="Comic Sans MS"/>
                <a:ea typeface="ＭＳ Ｐゴシック" charset="0"/>
                <a:cs typeface="Comic Sans MS"/>
                <a:sym typeface="Arial" charset="0"/>
              </a:rPr>
              <a:t>Here for 10 fb</a:t>
            </a:r>
            <a:r>
              <a:rPr lang="en-US" sz="1600" baseline="32000" dirty="0">
                <a:latin typeface="Comic Sans MS"/>
                <a:ea typeface="ＭＳ Ｐゴシック" charset="0"/>
                <a:cs typeface="Comic Sans MS"/>
                <a:sym typeface="Arial" charset="0"/>
              </a:rPr>
              <a:t>-1</a:t>
            </a:r>
            <a:r>
              <a:rPr lang="en-US" sz="1600" dirty="0">
                <a:latin typeface="Comic Sans MS"/>
                <a:ea typeface="ＭＳ Ｐゴシック" charset="0"/>
                <a:cs typeface="Comic Sans MS"/>
                <a:sym typeface="Arial" charset="0"/>
              </a:rPr>
              <a:t>/A (~ 20 weeks), std. experimental cuts</a:t>
            </a:r>
          </a:p>
          <a:p>
            <a:pPr marL="325438" indent="-285750">
              <a:buClr>
                <a:srgbClr val="0000FF"/>
              </a:buClr>
              <a:buSzPct val="100000"/>
              <a:buFont typeface="Wingdings" charset="2"/>
              <a:buChar char="q"/>
            </a:pPr>
            <a:r>
              <a:rPr lang="en-US" sz="1600" dirty="0">
                <a:solidFill>
                  <a:srgbClr val="FF29FE"/>
                </a:solidFill>
                <a:latin typeface="Comic Sans MS"/>
                <a:ea typeface="ＭＳ Ｐゴシック" charset="0"/>
                <a:cs typeface="Comic Sans MS"/>
                <a:sym typeface="Arial" charset="0"/>
              </a:rPr>
              <a:t>Clear signal, pronounced differences between sat and no-sat</a:t>
            </a:r>
          </a:p>
        </p:txBody>
      </p:sp>
      <p:sp>
        <p:nvSpPr>
          <p:cNvPr id="52232" name="Line 8"/>
          <p:cNvSpPr>
            <a:spLocks noChangeShapeType="1"/>
          </p:cNvSpPr>
          <p:nvPr/>
        </p:nvSpPr>
        <p:spPr bwMode="auto">
          <a:xfrm rot="10800000">
            <a:off x="2776538" y="3614738"/>
            <a:ext cx="3362325" cy="452437"/>
          </a:xfrm>
          <a:prstGeom prst="line">
            <a:avLst/>
          </a:prstGeom>
          <a:noFill/>
          <a:ln w="28575" cap="flat" cmpd="sng">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070"/>
          <a:stretch/>
        </p:blipFill>
        <p:spPr bwMode="auto">
          <a:xfrm>
            <a:off x="136525" y="1727200"/>
            <a:ext cx="4248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3772"/>
          <a:stretch/>
        </p:blipFill>
        <p:spPr bwMode="auto">
          <a:xfrm>
            <a:off x="303218" y="1712395"/>
            <a:ext cx="3845454"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4" name="Rectangle 4"/>
          <p:cNvSpPr>
            <a:spLocks/>
          </p:cNvSpPr>
          <p:nvPr/>
        </p:nvSpPr>
        <p:spPr bwMode="auto">
          <a:xfrm>
            <a:off x="5088465" y="1526123"/>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J.H. Lee, L.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(CCNU) </a:t>
            </a:r>
            <a:r>
              <a:rPr lang="en-US" sz="1200" dirty="0" smtClean="0">
                <a:latin typeface="Comic Sans MS"/>
                <a:ea typeface="ＭＳ Ｐゴシック" charset="0"/>
                <a:cs typeface="Comic Sans MS"/>
                <a:sym typeface="Arial" charset="0"/>
              </a:rPr>
              <a:t>‘11/12 </a:t>
            </a:r>
            <a:endParaRPr lang="en-US" sz="1200" dirty="0">
              <a:latin typeface="Comic Sans MS"/>
              <a:ea typeface="ＭＳ Ｐゴシック" charset="0"/>
              <a:cs typeface="Comic Sans MS"/>
              <a:sym typeface="Arial" charset="0"/>
            </a:endParaRPr>
          </a:p>
        </p:txBody>
      </p:sp>
    </p:spTree>
    <p:extLst>
      <p:ext uri="{BB962C8B-B14F-4D97-AF65-F5344CB8AC3E}">
        <p14:creationId xmlns:p14="http://schemas.microsoft.com/office/powerpoint/2010/main" val="75900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2232"/>
                                        </p:tgtEl>
                                        <p:attrNameLst>
                                          <p:attrName>style.visibility</p:attrName>
                                        </p:attrNameLst>
                                      </p:cBhvr>
                                      <p:to>
                                        <p:strVal val="hidden"/>
                                      </p:to>
                                    </p:set>
                                  </p:childTnLst>
                                </p:cTn>
                              </p:par>
                              <p:par>
                                <p:cTn id="9" presetID="55"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42</a:t>
            </a:fld>
            <a:endParaRPr lang="en-US"/>
          </a:p>
        </p:txBody>
      </p:sp>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25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err="1">
                  <a:solidFill>
                    <a:schemeClr val="tx1"/>
                  </a:solidFill>
                  <a:latin typeface="Arial" charset="0"/>
                  <a:ea typeface="ＭＳ Ｐゴシック" charset="0"/>
                  <a:cs typeface="Arial" charset="0"/>
                  <a:sym typeface="Arial" charset="0"/>
                </a:rPr>
                <a:t>e+p</a:t>
              </a:r>
              <a:endParaRPr lang="en-US" sz="2000" dirty="0">
                <a:solidFill>
                  <a:schemeClr val="tx1"/>
                </a:solidFill>
                <a:latin typeface="Arial" charset="0"/>
                <a:ea typeface="ＭＳ Ｐゴシック" charset="0"/>
                <a:cs typeface="Arial" charset="0"/>
                <a:sym typeface="Arial" charset="0"/>
              </a:endParaRP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287439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9397"/>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59395"/>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9398"/>
                                        </p:tgtEl>
                                        <p:attrNameLst>
                                          <p:attrName>style.visibility</p:attrName>
                                        </p:attrNameLst>
                                      </p:cBhvr>
                                      <p:to>
                                        <p:strVal val="hidden"/>
                                      </p:to>
                                    </p:set>
                                  </p:childTnLst>
                                </p:cTn>
                              </p:par>
                              <p:par>
                                <p:cTn id="18" presetID="16" presetClass="entr" presetSubtype="37"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59400"/>
                                        </p:tgtEl>
                                        <p:attrNameLst>
                                          <p:attrName>style.visibility</p:attrName>
                                        </p:attrNameLst>
                                      </p:cBhvr>
                                      <p:to>
                                        <p:strVal val="visible"/>
                                      </p:to>
                                    </p:set>
                                    <p:animEffect transition="in" filter="barn(outVertical)">
                                      <p:cBhvr>
                                        <p:cTn id="23"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1"/>
      <p:bldP spid="5939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dirty="0" err="1" smtClean="0"/>
              <a:t>DiFfraction</a:t>
            </a:r>
            <a:r>
              <a:rPr lang="en-US" dirty="0" smtClean="0"/>
              <a:t> So Important</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43</a:t>
            </a:fld>
            <a:endParaRPr lang="en-US"/>
          </a:p>
        </p:txBody>
      </p:sp>
      <p:pic>
        <p:nvPicPr>
          <p:cNvPr id="6" name="Picture 5"/>
          <p:cNvPicPr>
            <a:picLocks noChangeAspect="1"/>
          </p:cNvPicPr>
          <p:nvPr/>
        </p:nvPicPr>
        <p:blipFill>
          <a:blip r:embed="rId3"/>
          <a:stretch>
            <a:fillRect/>
          </a:stretch>
        </p:blipFill>
        <p:spPr>
          <a:xfrm>
            <a:off x="6457950" y="698500"/>
            <a:ext cx="2509520" cy="3103880"/>
          </a:xfrm>
          <a:prstGeom prst="rect">
            <a:avLst/>
          </a:prstGeom>
        </p:spPr>
      </p:pic>
      <p:pic>
        <p:nvPicPr>
          <p:cNvPr id="7" name="Picture 6"/>
          <p:cNvPicPr>
            <a:picLocks noChangeAspect="1"/>
          </p:cNvPicPr>
          <p:nvPr/>
        </p:nvPicPr>
        <p:blipFill>
          <a:blip r:embed="rId4"/>
          <a:stretch>
            <a:fillRect/>
          </a:stretch>
        </p:blipFill>
        <p:spPr>
          <a:xfrm>
            <a:off x="5107516" y="4099983"/>
            <a:ext cx="3956050" cy="2070100"/>
          </a:xfrm>
          <a:prstGeom prst="rect">
            <a:avLst/>
          </a:prstGeom>
        </p:spPr>
      </p:pic>
      <p:grpSp>
        <p:nvGrpSpPr>
          <p:cNvPr id="10" name="Group 6"/>
          <p:cNvGrpSpPr>
            <a:grpSpLocks/>
          </p:cNvGrpSpPr>
          <p:nvPr/>
        </p:nvGrpSpPr>
        <p:grpSpPr bwMode="auto">
          <a:xfrm>
            <a:off x="609600" y="4479925"/>
            <a:ext cx="3810000" cy="1387475"/>
            <a:chOff x="0" y="0"/>
            <a:chExt cx="2400" cy="873"/>
          </a:xfrm>
        </p:grpSpPr>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1"/>
              <a:ext cx="187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0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sp>
        <p:nvSpPr>
          <p:cNvPr id="13" name="TextBox 12"/>
          <p:cNvSpPr txBox="1"/>
          <p:nvPr/>
        </p:nvSpPr>
        <p:spPr>
          <a:xfrm>
            <a:off x="179916" y="730251"/>
            <a:ext cx="6391493" cy="2862323"/>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a:t>
            </a:r>
            <a:r>
              <a:rPr lang="en-US" dirty="0" smtClean="0">
                <a:solidFill>
                  <a:srgbClr val="0000FF"/>
                </a:solidFill>
              </a:rPr>
              <a:t>spatial</a:t>
            </a:r>
            <a:r>
              <a:rPr lang="en-US" dirty="0" smtClean="0"/>
              <a:t> gluon distribution</a:t>
            </a:r>
          </a:p>
          <a:p>
            <a:endParaRPr lang="en-US" dirty="0"/>
          </a:p>
          <a:p>
            <a:endParaRPr lang="en-US" dirty="0" smtClean="0"/>
          </a:p>
          <a:p>
            <a:endParaRPr lang="en-US" dirty="0"/>
          </a:p>
          <a:p>
            <a:endParaRPr lang="en-US" dirty="0" smtClean="0"/>
          </a:p>
          <a:p>
            <a:pPr marL="742950" lvl="1" indent="-285750">
              <a:buClr>
                <a:srgbClr val="0000FF"/>
              </a:buClr>
              <a:buFont typeface="Wingdings" charset="2"/>
              <a:buChar char="q"/>
            </a:pPr>
            <a:r>
              <a:rPr lang="en-US" dirty="0" smtClean="0"/>
              <a:t>Hot topic:</a:t>
            </a:r>
          </a:p>
          <a:p>
            <a:pPr marL="1200150" lvl="2" indent="-285750">
              <a:buClr>
                <a:srgbClr val="0000FF"/>
              </a:buClr>
              <a:buFont typeface="Wingdings" charset="2"/>
              <a:buChar char="Ø"/>
            </a:pPr>
            <a:r>
              <a:rPr lang="en-US" dirty="0" smtClean="0"/>
              <a:t>Lumpiness?</a:t>
            </a:r>
          </a:p>
          <a:p>
            <a:pPr marL="1200150" lvl="2" indent="-285750">
              <a:buClr>
                <a:srgbClr val="0000FF"/>
              </a:buClr>
              <a:buFont typeface="Wingdings" charset="2"/>
              <a:buChar char="Ø"/>
            </a:pPr>
            <a:r>
              <a:rPr lang="en-US" dirty="0" smtClean="0"/>
              <a:t>Just </a:t>
            </a:r>
            <a:r>
              <a:rPr lang="en-US" dirty="0" err="1" smtClean="0"/>
              <a:t>Wood-Saxon+nucleon</a:t>
            </a:r>
            <a:r>
              <a:rPr lang="en-US" dirty="0" smtClean="0"/>
              <a:t> g(b)</a:t>
            </a:r>
          </a:p>
          <a:p>
            <a:pPr marL="742950" lvl="1" indent="-285750">
              <a:buClr>
                <a:srgbClr val="0000FF"/>
              </a:buClr>
              <a:buFont typeface="Wingdings" charset="2"/>
              <a:buChar char="q"/>
            </a:pPr>
            <a:r>
              <a:rPr lang="en-US" dirty="0" smtClean="0"/>
              <a:t>Incoherent case: measure fluctuations/lumpiness </a:t>
            </a:r>
            <a:endParaRPr lang="en-US" dirty="0"/>
          </a:p>
          <a:p>
            <a:pPr lvl="1">
              <a:buClr>
                <a:srgbClr val="0000FF"/>
              </a:buClr>
            </a:pPr>
            <a:r>
              <a:rPr lang="en-US" dirty="0"/>
              <a:t> </a:t>
            </a:r>
            <a:r>
              <a:rPr lang="en-US" dirty="0" smtClean="0"/>
              <a:t>  in </a:t>
            </a:r>
            <a:r>
              <a:rPr lang="en-US" dirty="0" err="1" smtClean="0"/>
              <a:t>g</a:t>
            </a:r>
            <a:r>
              <a:rPr lang="en-US" baseline="-25000" dirty="0" err="1" smtClean="0"/>
              <a:t>A</a:t>
            </a:r>
            <a:r>
              <a:rPr lang="en-US" dirty="0" smtClean="0"/>
              <a:t>(b)</a:t>
            </a:r>
            <a:endParaRPr lang="en-US" dirty="0"/>
          </a:p>
        </p:txBody>
      </p:sp>
      <p:sp>
        <p:nvSpPr>
          <p:cNvPr id="14" name="TextBox 13"/>
          <p:cNvSpPr txBox="1"/>
          <p:nvPr/>
        </p:nvSpPr>
        <p:spPr>
          <a:xfrm>
            <a:off x="232835" y="3704072"/>
            <a:ext cx="5160387" cy="646331"/>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gluon momentum distributions</a:t>
            </a:r>
          </a:p>
          <a:p>
            <a:pPr marL="742950" lvl="1" indent="-285750">
              <a:buClr>
                <a:srgbClr val="0000FF"/>
              </a:buClr>
              <a:buFont typeface="Wingdings" charset="2"/>
              <a:buChar char="Ø"/>
            </a:pPr>
            <a:r>
              <a:rPr lang="en-US" dirty="0" smtClean="0">
                <a:latin typeface="Symbol" charset="2"/>
                <a:cs typeface="Symbol" charset="2"/>
              </a:rPr>
              <a:t>s</a:t>
            </a:r>
            <a:r>
              <a:rPr lang="en-US" dirty="0" smtClean="0"/>
              <a:t> ~ g(x,Q</a:t>
            </a:r>
            <a:r>
              <a:rPr lang="en-US" baseline="30000" dirty="0" smtClean="0"/>
              <a:t>2</a:t>
            </a:r>
            <a:r>
              <a:rPr lang="en-US" dirty="0" smtClean="0"/>
              <a:t>)</a:t>
            </a:r>
            <a:r>
              <a:rPr lang="en-US" baseline="30000" dirty="0" smtClean="0">
                <a:solidFill>
                  <a:srgbClr val="FF29FE"/>
                </a:solidFill>
              </a:rPr>
              <a:t>2</a:t>
            </a:r>
            <a:r>
              <a:rPr lang="en-US" dirty="0" smtClean="0"/>
              <a:t> </a:t>
            </a:r>
            <a:endParaRPr lang="en-US" dirty="0"/>
          </a:p>
        </p:txBody>
      </p:sp>
      <p:sp>
        <p:nvSpPr>
          <p:cNvPr id="15" name="Date Placeholder 14"/>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663720870"/>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584" name="Equation" r:id="rId7" imgW="152400" imgH="241300" progId="Equation.DSMT4">
                  <p:embed/>
                </p:oleObj>
              </mc:Choice>
              <mc:Fallback>
                <p:oleObj name="Equation" r:id="rId7" imgW="152400" imgH="241300" progId="Equation.DSMT4">
                  <p:embed/>
                  <p:pic>
                    <p:nvPicPr>
                      <p:cNvPr id="0" name=""/>
                      <p:cNvPicPr/>
                      <p:nvPr/>
                    </p:nvPicPr>
                    <p:blipFill>
                      <a:blip r:embed="rId8"/>
                      <a:stretch>
                        <a:fillRect/>
                      </a:stretch>
                    </p:blipFill>
                    <p:spPr>
                      <a:xfrm>
                        <a:off x="4927600" y="3556000"/>
                        <a:ext cx="1524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83109291"/>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585" name="Equation" r:id="rId9" imgW="152400" imgH="241300" progId="Equation.DSMT4">
                  <p:embed/>
                </p:oleObj>
              </mc:Choice>
              <mc:Fallback>
                <p:oleObj name="Equation" r:id="rId9" imgW="152400" imgH="241300" progId="Equation.DSMT4">
                  <p:embed/>
                  <p:pic>
                    <p:nvPicPr>
                      <p:cNvPr id="0" name=""/>
                      <p:cNvPicPr/>
                      <p:nvPr/>
                    </p:nvPicPr>
                    <p:blipFill>
                      <a:blip r:embed="rId8"/>
                      <a:stretch>
                        <a:fillRect/>
                      </a:stretch>
                    </p:blipFill>
                    <p:spPr>
                      <a:xfrm>
                        <a:off x="4927600" y="3556000"/>
                        <a:ext cx="152400" cy="241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14675232"/>
              </p:ext>
            </p:extLst>
          </p:nvPr>
        </p:nvGraphicFramePr>
        <p:xfrm>
          <a:off x="575733" y="1246717"/>
          <a:ext cx="3289300" cy="711200"/>
        </p:xfrm>
        <a:graphic>
          <a:graphicData uri="http://schemas.openxmlformats.org/presentationml/2006/ole">
            <mc:AlternateContent xmlns:mc="http://schemas.openxmlformats.org/markup-compatibility/2006">
              <mc:Choice xmlns:v="urn:schemas-microsoft-com:vml" Requires="v">
                <p:oleObj spid="_x0000_s63586" name="Equation" r:id="rId10" imgW="3289300" imgH="711200" progId="Equation.DSMT4">
                  <p:embed/>
                </p:oleObj>
              </mc:Choice>
              <mc:Fallback>
                <p:oleObj name="Equation" r:id="rId10" imgW="3289300" imgH="711200" progId="Equation.DSMT4">
                  <p:embed/>
                  <p:pic>
                    <p:nvPicPr>
                      <p:cNvPr id="0" name=""/>
                      <p:cNvPicPr/>
                      <p:nvPr/>
                    </p:nvPicPr>
                    <p:blipFill>
                      <a:blip r:embed="rId11"/>
                      <a:stretch>
                        <a:fillRect/>
                      </a:stretch>
                    </p:blipFill>
                    <p:spPr>
                      <a:xfrm>
                        <a:off x="575733" y="1246717"/>
                        <a:ext cx="3289300" cy="711200"/>
                      </a:xfrm>
                      <a:prstGeom prst="rect">
                        <a:avLst/>
                      </a:prstGeom>
                    </p:spPr>
                  </p:pic>
                </p:oleObj>
              </mc:Fallback>
            </mc:AlternateContent>
          </a:graphicData>
        </a:graphic>
      </p:graphicFrame>
    </p:spTree>
    <p:extLst>
      <p:ext uri="{BB962C8B-B14F-4D97-AF65-F5344CB8AC3E}">
        <p14:creationId xmlns:p14="http://schemas.microsoft.com/office/powerpoint/2010/main" val="978606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ln/>
        </p:spPr>
        <p:txBody>
          <a:bodyPr rIns="133350"/>
          <a:lstStyle/>
          <a:p>
            <a:r>
              <a:rPr lang="en-US"/>
              <a:t>Exclusive Vector Meson Production </a:t>
            </a:r>
          </a:p>
        </p:txBody>
      </p:sp>
      <p:sp>
        <p:nvSpPr>
          <p:cNvPr id="18" name="Slide Number Placeholder 3"/>
          <p:cNvSpPr>
            <a:spLocks noGrp="1"/>
          </p:cNvSpPr>
          <p:nvPr>
            <p:ph type="sldNum" sz="quarter" idx="12"/>
          </p:nvPr>
        </p:nvSpPr>
        <p:spPr/>
        <p:txBody>
          <a:bodyPr/>
          <a:lstStyle/>
          <a:p>
            <a:fld id="{817D6BE2-78F6-B644-AFEF-29D5EC0E76CF}" type="slidenum">
              <a:rPr lang="en-US"/>
              <a:pPr/>
              <a:t>44</a:t>
            </a:fld>
            <a:endParaRPr lang="en-US"/>
          </a:p>
        </p:txBody>
      </p:sp>
      <p:pic>
        <p:nvPicPr>
          <p:cNvPr id="6451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3327400"/>
            <a:ext cx="1143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64516" name="Rectangle 4"/>
          <p:cNvSpPr>
            <a:spLocks/>
          </p:cNvSpPr>
          <p:nvPr/>
        </p:nvSpPr>
        <p:spPr bwMode="auto">
          <a:xfrm>
            <a:off x="114300" y="774700"/>
            <a:ext cx="5194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85750" lvl="1" indent="-285750">
              <a:spcBef>
                <a:spcPts val="450"/>
              </a:spcBef>
              <a:buClr>
                <a:srgbClr val="0000FF"/>
              </a:buClr>
              <a:buSzPct val="100000"/>
              <a:buFont typeface="Wingdings" charset="2"/>
              <a:buChar char="q"/>
            </a:pPr>
            <a:r>
              <a:rPr lang="en-US" dirty="0">
                <a:latin typeface="Comic Sans MS"/>
                <a:ea typeface="ＭＳ Ｐゴシック" charset="0"/>
                <a:cs typeface="Comic Sans MS"/>
                <a:sym typeface="Arial" charset="0"/>
              </a:rPr>
              <a:t>Golden channel:  e + A </a:t>
            </a:r>
            <a:r>
              <a:rPr lang="en-US" dirty="0">
                <a:latin typeface="Comic Sans MS"/>
                <a:ea typeface="ＭＳ Ｐゴシック" charset="0"/>
                <a:cs typeface="Comic Sans MS"/>
                <a:sym typeface="Symbol" charset="0"/>
              </a:rPr>
              <a:t>→ </a:t>
            </a:r>
            <a:r>
              <a:rPr lang="en-US" dirty="0">
                <a:latin typeface="Comic Sans MS"/>
                <a:ea typeface="ＭＳ Ｐゴシック" charset="0"/>
                <a:cs typeface="Comic Sans MS"/>
                <a:sym typeface="Arial" charset="0"/>
              </a:rPr>
              <a:t>e</a:t>
            </a:r>
            <a:r>
              <a:rPr lang="ja-JP" altLang="en-US" dirty="0">
                <a:latin typeface="Comic Sans MS"/>
                <a:ea typeface="ＭＳ Ｐゴシック" charset="0"/>
                <a:cs typeface="Comic Sans MS"/>
                <a:sym typeface="Arial" charset="0"/>
              </a:rPr>
              <a:t>’</a:t>
            </a:r>
            <a:r>
              <a:rPr lang="en-US" dirty="0">
                <a:latin typeface="Comic Sans MS"/>
                <a:ea typeface="ＭＳ Ｐゴシック" charset="0"/>
                <a:cs typeface="Comic Sans MS"/>
                <a:sym typeface="Arial" charset="0"/>
              </a:rPr>
              <a:t> + A</a:t>
            </a:r>
            <a:r>
              <a:rPr lang="ja-JP" altLang="en-US" dirty="0">
                <a:latin typeface="Comic Sans MS"/>
                <a:ea typeface="ＭＳ Ｐゴシック" charset="0"/>
                <a:cs typeface="Comic Sans MS"/>
                <a:sym typeface="Arial" charset="0"/>
              </a:rPr>
              <a:t>’</a:t>
            </a:r>
            <a:r>
              <a:rPr lang="en-US" dirty="0">
                <a:latin typeface="Comic Sans MS"/>
                <a:ea typeface="ＭＳ Ｐゴシック" charset="0"/>
                <a:cs typeface="Comic Sans MS"/>
                <a:sym typeface="Arial" charset="0"/>
              </a:rPr>
              <a:t> + </a:t>
            </a:r>
            <a:r>
              <a:rPr lang="en-US" dirty="0">
                <a:latin typeface="Comic Sans MS"/>
                <a:ea typeface="ＭＳ Ｐゴシック" charset="0"/>
                <a:cs typeface="Comic Sans MS"/>
                <a:sym typeface="Symbol" charset="0"/>
              </a:rPr>
              <a:t>VM</a:t>
            </a:r>
            <a:endParaRPr lang="en-US" dirty="0">
              <a:latin typeface="Comic Sans MS"/>
              <a:ea typeface="ＭＳ Ｐゴシック" charset="0"/>
              <a:cs typeface="Comic Sans MS"/>
              <a:sym typeface="Arial" charset="0"/>
            </a:endParaRPr>
          </a:p>
          <a:p>
            <a:pPr marL="585788" lvl="2" indent="-228600">
              <a:spcBef>
                <a:spcPts val="413"/>
              </a:spcBef>
              <a:buClr>
                <a:srgbClr val="0000FF"/>
              </a:buClr>
              <a:buSzPct val="100000"/>
              <a:buFont typeface="Lucida Grande" charset="0"/>
              <a:buChar char="‣"/>
            </a:pPr>
            <a:r>
              <a:rPr lang="en-US" dirty="0">
                <a:solidFill>
                  <a:srgbClr val="0000FF"/>
                </a:solidFill>
                <a:latin typeface="Comic Sans MS"/>
                <a:ea typeface="ＭＳ Ｐゴシック" charset="0"/>
                <a:cs typeface="Comic Sans MS"/>
                <a:sym typeface="Arial" charset="0"/>
              </a:rPr>
              <a:t>Only channel where t can be derived from VM and e</a:t>
            </a:r>
            <a:r>
              <a:rPr lang="ja-JP" altLang="en-US" dirty="0">
                <a:solidFill>
                  <a:srgbClr val="0000FF"/>
                </a:solidFill>
                <a:latin typeface="Comic Sans MS"/>
                <a:ea typeface="ＭＳ Ｐゴシック" charset="0"/>
                <a:cs typeface="Comic Sans MS"/>
                <a:sym typeface="Arial" charset="0"/>
              </a:rPr>
              <a:t>’</a:t>
            </a:r>
            <a:endParaRPr lang="en-US" dirty="0">
              <a:solidFill>
                <a:srgbClr val="0000FF"/>
              </a:solidFill>
              <a:latin typeface="Comic Sans MS"/>
              <a:ea typeface="ＭＳ Ｐゴシック" charset="0"/>
              <a:cs typeface="Comic Sans MS"/>
              <a:sym typeface="Arial" charset="0"/>
            </a:endParaRPr>
          </a:p>
          <a:p>
            <a:pPr marL="585788" lvl="2" indent="-228600">
              <a:spcBef>
                <a:spcPts val="413"/>
              </a:spcBef>
              <a:buClr>
                <a:srgbClr val="0000FF"/>
              </a:buClr>
              <a:buSzPct val="100000"/>
              <a:buFont typeface="Lucida Grande" charset="0"/>
              <a:buChar char="‣"/>
            </a:pPr>
            <a:r>
              <a:rPr lang="en-US" dirty="0">
                <a:latin typeface="Comic Sans MS"/>
                <a:ea typeface="ＭＳ Ｐゴシック" charset="0"/>
                <a:cs typeface="Comic Sans MS"/>
                <a:sym typeface="Arial" charset="0"/>
              </a:rPr>
              <a:t>Detecting neutron emission from nuclear breakup allows to separate coherent from incoherent</a:t>
            </a:r>
          </a:p>
        </p:txBody>
      </p:sp>
      <p:pic>
        <p:nvPicPr>
          <p:cNvPr id="645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2901950"/>
            <a:ext cx="8358188"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nvGrpSpPr>
          <p:cNvPr id="64528" name="Group 16"/>
          <p:cNvGrpSpPr>
            <a:grpSpLocks/>
          </p:cNvGrpSpPr>
          <p:nvPr/>
        </p:nvGrpSpPr>
        <p:grpSpPr bwMode="auto">
          <a:xfrm>
            <a:off x="929216" y="1151994"/>
            <a:ext cx="7466013" cy="5310187"/>
            <a:chOff x="0" y="0"/>
            <a:chExt cx="4703" cy="3344"/>
          </a:xfrm>
        </p:grpSpPr>
        <p:grpSp>
          <p:nvGrpSpPr>
            <p:cNvPr id="64521" name="Group 9"/>
            <p:cNvGrpSpPr>
              <a:grpSpLocks/>
            </p:cNvGrpSpPr>
            <p:nvPr/>
          </p:nvGrpSpPr>
          <p:grpSpPr bwMode="auto">
            <a:xfrm>
              <a:off x="-128" y="-96"/>
              <a:ext cx="4960" cy="3704"/>
              <a:chOff x="0" y="0"/>
              <a:chExt cx="4960" cy="3704"/>
            </a:xfrm>
          </p:grpSpPr>
          <p:sp>
            <p:nvSpPr>
              <p:cNvPr id="64519" name="Rectangle 7"/>
              <p:cNvSpPr>
                <a:spLocks/>
              </p:cNvSpPr>
              <p:nvPr/>
            </p:nvSpPr>
            <p:spPr bwMode="auto">
              <a:xfrm>
                <a:off x="128" y="96"/>
                <a:ext cx="4703" cy="3344"/>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6452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60" cy="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645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 y="692"/>
              <a:ext cx="2181" cy="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64523" name="Rectangle 11"/>
            <p:cNvSpPr>
              <a:spLocks/>
            </p:cNvSpPr>
            <p:nvPr/>
          </p:nvSpPr>
          <p:spPr bwMode="auto">
            <a:xfrm>
              <a:off x="42" y="337"/>
              <a:ext cx="208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a:solidFill>
                    <a:srgbClr val="0000FF"/>
                  </a:solidFill>
                  <a:latin typeface="Comic Sans MS"/>
                  <a:ea typeface="ＭＳ Ｐゴシック" charset="0"/>
                  <a:cs typeface="Comic Sans MS"/>
                  <a:sym typeface="Arial" charset="0"/>
                </a:rPr>
                <a:t>Dipole Cross-Section:</a:t>
              </a:r>
            </a:p>
          </p:txBody>
        </p:sp>
        <p:sp>
          <p:nvSpPr>
            <p:cNvPr id="64524" name="Line 12"/>
            <p:cNvSpPr>
              <a:spLocks noChangeShapeType="1"/>
            </p:cNvSpPr>
            <p:nvPr/>
          </p:nvSpPr>
          <p:spPr bwMode="auto">
            <a:xfrm rot="10800000" flipH="1">
              <a:off x="1445" y="2735"/>
              <a:ext cx="611"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525" name="Line 13"/>
            <p:cNvSpPr>
              <a:spLocks noChangeShapeType="1"/>
            </p:cNvSpPr>
            <p:nvPr/>
          </p:nvSpPr>
          <p:spPr bwMode="auto">
            <a:xfrm rot="10800000" flipH="1">
              <a:off x="1436" y="3026"/>
              <a:ext cx="1183"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4526" name="Rectangle 14"/>
            <p:cNvSpPr>
              <a:spLocks/>
            </p:cNvSpPr>
            <p:nvPr/>
          </p:nvSpPr>
          <p:spPr bwMode="auto">
            <a:xfrm>
              <a:off x="1539" y="2505"/>
              <a:ext cx="35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a:solidFill>
                    <a:schemeClr val="tx1"/>
                  </a:solidFill>
                  <a:latin typeface="Arial" charset="0"/>
                  <a:ea typeface="ＭＳ Ｐゴシック" charset="0"/>
                  <a:cs typeface="Arial" charset="0"/>
                  <a:sym typeface="Arial" charset="0"/>
                </a:rPr>
                <a:t>J/</a:t>
              </a:r>
              <a:r>
                <a:rPr lang="en-US" sz="2000">
                  <a:solidFill>
                    <a:schemeClr val="tx1"/>
                  </a:solidFill>
                  <a:latin typeface="Symbol" charset="0"/>
                  <a:ea typeface="ＭＳ Ｐゴシック" charset="0"/>
                  <a:cs typeface="Symbol" charset="0"/>
                  <a:sym typeface="Symbol" charset="0"/>
                </a:rPr>
                <a:t>ψ</a:t>
              </a:r>
            </a:p>
          </p:txBody>
        </p:sp>
        <p:sp>
          <p:nvSpPr>
            <p:cNvPr id="64527" name="Rectangle 15"/>
            <p:cNvSpPr>
              <a:spLocks/>
            </p:cNvSpPr>
            <p:nvPr/>
          </p:nvSpPr>
          <p:spPr bwMode="auto">
            <a:xfrm>
              <a:off x="1864" y="2762"/>
              <a:ext cx="22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Symbol" charset="0"/>
                  <a:ea typeface="ＭＳ Ｐゴシック" charset="0"/>
                  <a:cs typeface="Symbol" charset="0"/>
                  <a:sym typeface="Symbol" charset="0"/>
                </a:rPr>
                <a:t>ϕ</a:t>
              </a:r>
            </a:p>
          </p:txBody>
        </p:sp>
      </p:grpSp>
      <p:pic>
        <p:nvPicPr>
          <p:cNvPr id="2" name="Picture 1"/>
          <p:cNvPicPr>
            <a:picLocks noChangeAspect="1"/>
          </p:cNvPicPr>
          <p:nvPr/>
        </p:nvPicPr>
        <p:blipFill>
          <a:blip r:embed="rId6"/>
          <a:stretch>
            <a:fillRect/>
          </a:stretch>
        </p:blipFill>
        <p:spPr>
          <a:xfrm>
            <a:off x="5755217" y="920750"/>
            <a:ext cx="2692400" cy="1270000"/>
          </a:xfrm>
          <a:prstGeom prst="rect">
            <a:avLst/>
          </a:prstGeom>
        </p:spPr>
      </p:pic>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85497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4528"/>
                                        </p:tgtEl>
                                        <p:attrNameLst>
                                          <p:attrName>style.visibility</p:attrName>
                                        </p:attrNameLst>
                                      </p:cBhvr>
                                      <p:to>
                                        <p:strVal val="visible"/>
                                      </p:to>
                                    </p:set>
                                    <p:anim calcmode="lin" valueType="num">
                                      <p:cBhvr>
                                        <p:cTn id="7" dur="500" fill="hold"/>
                                        <p:tgtEl>
                                          <p:spTgt spid="64528"/>
                                        </p:tgtEl>
                                        <p:attrNameLst>
                                          <p:attrName>ppt_w</p:attrName>
                                        </p:attrNameLst>
                                      </p:cBhvr>
                                      <p:tavLst>
                                        <p:tav tm="0">
                                          <p:val>
                                            <p:fltVal val="0"/>
                                          </p:val>
                                        </p:tav>
                                        <p:tav tm="100000">
                                          <p:val>
                                            <p:strVal val="#ppt_w"/>
                                          </p:val>
                                        </p:tav>
                                      </p:tavLst>
                                    </p:anim>
                                    <p:anim calcmode="lin" valueType="num">
                                      <p:cBhvr>
                                        <p:cTn id="8" dur="500" fill="hold"/>
                                        <p:tgtEl>
                                          <p:spTgt spid="6452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nodeType="clickEffect">
                                  <p:stCondLst>
                                    <p:cond delay="0"/>
                                  </p:stCondLst>
                                  <p:childTnLst>
                                    <p:anim calcmode="lin" valueType="num">
                                      <p:cBhvr>
                                        <p:cTn id="12" dur="500"/>
                                        <p:tgtEl>
                                          <p:spTgt spid="64528"/>
                                        </p:tgtEl>
                                        <p:attrNameLst>
                                          <p:attrName>ppt_w</p:attrName>
                                        </p:attrNameLst>
                                      </p:cBhvr>
                                      <p:tavLst>
                                        <p:tav tm="0">
                                          <p:val>
                                            <p:strVal val="ppt_w"/>
                                          </p:val>
                                        </p:tav>
                                        <p:tav tm="100000">
                                          <p:val>
                                            <p:fltVal val="0"/>
                                          </p:val>
                                        </p:tav>
                                      </p:tavLst>
                                    </p:anim>
                                    <p:anim calcmode="lin" valueType="num">
                                      <p:cBhvr>
                                        <p:cTn id="13" dur="500"/>
                                        <p:tgtEl>
                                          <p:spTgt spid="64528"/>
                                        </p:tgtEl>
                                        <p:attrNameLst>
                                          <p:attrName>ppt_h</p:attrName>
                                        </p:attrNameLst>
                                      </p:cBhvr>
                                      <p:tavLst>
                                        <p:tav tm="0">
                                          <p:val>
                                            <p:strVal val="ppt_h"/>
                                          </p:val>
                                        </p:tav>
                                        <p:tav tm="100000">
                                          <p:val>
                                            <p:fltVal val="0"/>
                                          </p:val>
                                        </p:tav>
                                      </p:tavLst>
                                    </p:anim>
                                    <p:set>
                                      <p:cBhvr>
                                        <p:cTn id="14" dur="1" fill="hold">
                                          <p:stCondLst>
                                            <p:cond delay="499"/>
                                          </p:stCondLst>
                                        </p:cTn>
                                        <p:tgtEl>
                                          <p:spTgt spid="645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609600"/>
          </a:xfrm>
          <a:ln/>
        </p:spPr>
        <p:txBody>
          <a:bodyPr rIns="133350"/>
          <a:lstStyle/>
          <a:p>
            <a:r>
              <a:rPr lang="en-US" sz="2400" dirty="0"/>
              <a:t>Diffraction </a:t>
            </a:r>
            <a:r>
              <a:rPr lang="en-US" sz="2400" dirty="0" smtClean="0"/>
              <a:t>Sensitive </a:t>
            </a:r>
            <a:r>
              <a:rPr lang="en-US" sz="2400" dirty="0"/>
              <a:t>to Saturation</a:t>
            </a:r>
          </a:p>
        </p:txBody>
      </p:sp>
      <p:sp>
        <p:nvSpPr>
          <p:cNvPr id="13" name="Slide Number Placeholder 3"/>
          <p:cNvSpPr>
            <a:spLocks noGrp="1"/>
          </p:cNvSpPr>
          <p:nvPr>
            <p:ph type="sldNum" sz="quarter" idx="12"/>
          </p:nvPr>
        </p:nvSpPr>
        <p:spPr/>
        <p:txBody>
          <a:bodyPr/>
          <a:lstStyle/>
          <a:p>
            <a:fld id="{C6A628E8-17C0-9149-9B09-1E9A062A3A85}" type="slidenum">
              <a:rPr lang="en-US"/>
              <a:pPr/>
              <a:t>45</a:t>
            </a:fld>
            <a:endParaRPr lang="en-US"/>
          </a:p>
        </p:txBody>
      </p:sp>
      <p:sp>
        <p:nvSpPr>
          <p:cNvPr id="65539" name="Rectangle 3"/>
          <p:cNvSpPr>
            <a:spLocks noGrp="1" noChangeArrowheads="1"/>
          </p:cNvSpPr>
          <p:nvPr>
            <p:ph type="body" idx="4294967295"/>
          </p:nvPr>
        </p:nvSpPr>
        <p:spPr>
          <a:xfrm>
            <a:off x="5708650" y="802217"/>
            <a:ext cx="3340100" cy="5930900"/>
          </a:xfrm>
          <a:ln/>
        </p:spPr>
        <p:txBody>
          <a:bodyPr rIns="133350"/>
          <a:lstStyle/>
          <a:p>
            <a:r>
              <a:rPr lang="en-US" sz="2000" dirty="0"/>
              <a:t>Simple </a:t>
            </a:r>
            <a:r>
              <a:rPr lang="en-US" sz="2000" dirty="0" smtClean="0"/>
              <a:t>but effective</a:t>
            </a:r>
            <a:endParaRPr lang="en-US" sz="2000" dirty="0"/>
          </a:p>
          <a:p>
            <a:pPr marL="0" indent="0">
              <a:buNone/>
            </a:pPr>
            <a:r>
              <a:rPr lang="en-US" sz="2000" dirty="0" smtClean="0"/>
              <a:t>   Measurement</a:t>
            </a:r>
            <a:r>
              <a:rPr lang="en-US" sz="2000" dirty="0"/>
              <a:t>:</a:t>
            </a:r>
          </a:p>
          <a:p>
            <a:pPr marL="254000" lvl="1"/>
            <a:r>
              <a:rPr lang="en-US" sz="1800" dirty="0" err="1">
                <a:latin typeface="Symbol" charset="0"/>
                <a:cs typeface="Symbol" charset="0"/>
                <a:sym typeface="Symbol" charset="0"/>
              </a:rPr>
              <a:t>σ</a:t>
            </a:r>
            <a:r>
              <a:rPr lang="en-US" sz="1800" baseline="-25000" dirty="0" err="1">
                <a:latin typeface="Comic Sans MS"/>
                <a:cs typeface="Comic Sans MS"/>
                <a:sym typeface="Symbol" charset="0"/>
              </a:rPr>
              <a:t>Diff</a:t>
            </a:r>
            <a:r>
              <a:rPr lang="en-US" sz="1800" baseline="-25000" dirty="0">
                <a:latin typeface="Comic Sans MS"/>
                <a:cs typeface="Comic Sans MS"/>
                <a:sym typeface="Symbol" charset="0"/>
              </a:rPr>
              <a:t>(</a:t>
            </a:r>
            <a:r>
              <a:rPr lang="en-US" sz="1800" baseline="-25000" dirty="0" err="1">
                <a:latin typeface="Comic Sans MS"/>
                <a:cs typeface="Comic Sans MS"/>
                <a:sym typeface="Symbol" charset="0"/>
              </a:rPr>
              <a:t>eA</a:t>
            </a:r>
            <a:r>
              <a:rPr lang="en-US" sz="1800" baseline="-25000" dirty="0">
                <a:latin typeface="Comic Sans MS"/>
                <a:cs typeface="Comic Sans MS"/>
                <a:sym typeface="Symbol" charset="0"/>
              </a:rPr>
              <a:t>)</a:t>
            </a:r>
            <a:r>
              <a:rPr lang="en-US" sz="1800" dirty="0">
                <a:latin typeface="Symbol" charset="0"/>
                <a:cs typeface="Symbol" charset="0"/>
                <a:sym typeface="Symbol" charset="0"/>
              </a:rPr>
              <a:t>/</a:t>
            </a:r>
            <a:r>
              <a:rPr lang="en-US" sz="1800" dirty="0" err="1">
                <a:latin typeface="Comic Sans MS"/>
                <a:cs typeface="Comic Sans MS"/>
                <a:sym typeface="Symbol" charset="0"/>
              </a:rPr>
              <a:t>σ</a:t>
            </a:r>
            <a:r>
              <a:rPr lang="en-US" sz="1800" baseline="-25000" dirty="0" err="1">
                <a:latin typeface="Comic Sans MS"/>
                <a:cs typeface="Comic Sans MS"/>
                <a:sym typeface="Symbol" charset="0"/>
              </a:rPr>
              <a:t>Diff</a:t>
            </a:r>
            <a:r>
              <a:rPr lang="en-US" sz="1800" baseline="-25000" dirty="0">
                <a:latin typeface="Comic Sans MS"/>
                <a:cs typeface="Comic Sans MS"/>
                <a:sym typeface="Symbol" charset="0"/>
              </a:rPr>
              <a:t>(</a:t>
            </a:r>
            <a:r>
              <a:rPr lang="en-US" sz="1800" baseline="-25000" dirty="0" err="1">
                <a:latin typeface="Comic Sans MS"/>
                <a:cs typeface="Comic Sans MS"/>
                <a:sym typeface="Symbol" charset="0"/>
              </a:rPr>
              <a:t>ep</a:t>
            </a:r>
            <a:r>
              <a:rPr lang="en-US" sz="1800" baseline="-25000" dirty="0">
                <a:latin typeface="Comic Sans MS"/>
                <a:cs typeface="Comic Sans MS"/>
                <a:sym typeface="Symbol" charset="0"/>
              </a:rPr>
              <a:t>)</a:t>
            </a:r>
            <a:r>
              <a:rPr lang="en-US" sz="1800" dirty="0">
                <a:latin typeface="Symbol" charset="0"/>
                <a:cs typeface="Lucida Grande" charset="0"/>
                <a:sym typeface="Symbol" charset="0"/>
              </a:rPr>
              <a:t>/</a:t>
            </a:r>
            <a:r>
              <a:rPr lang="en-US" sz="1800" dirty="0"/>
              <a:t>A</a:t>
            </a:r>
            <a:r>
              <a:rPr lang="en-US" sz="1800" baseline="32000" dirty="0"/>
              <a:t>4/3</a:t>
            </a:r>
            <a:r>
              <a:rPr lang="en-US" sz="1800" baseline="-6000" dirty="0"/>
              <a:t>  </a:t>
            </a:r>
            <a:r>
              <a:rPr lang="en-US" sz="1800" dirty="0"/>
              <a:t>as </a:t>
            </a:r>
            <a:r>
              <a:rPr lang="en-US" sz="1800" dirty="0" err="1"/>
              <a:t>fct</a:t>
            </a:r>
            <a:r>
              <a:rPr lang="en-US" sz="1800" dirty="0"/>
              <a:t>. of Q</a:t>
            </a:r>
            <a:r>
              <a:rPr lang="en-US" sz="1800" baseline="32000" dirty="0"/>
              <a:t>2</a:t>
            </a:r>
            <a:endParaRPr lang="en-US" sz="1800" dirty="0"/>
          </a:p>
          <a:p>
            <a:pPr marL="254000" lvl="1"/>
            <a:r>
              <a:rPr lang="en-US" sz="1800" dirty="0"/>
              <a:t>Coherent events only scale with A</a:t>
            </a:r>
            <a:r>
              <a:rPr lang="en-US" sz="1800" baseline="32000" dirty="0"/>
              <a:t>4/3</a:t>
            </a:r>
            <a:r>
              <a:rPr lang="en-US" sz="1800" dirty="0"/>
              <a:t> for large Q</a:t>
            </a:r>
            <a:r>
              <a:rPr lang="en-US" sz="1800" baseline="32000" dirty="0"/>
              <a:t>2</a:t>
            </a:r>
            <a:endParaRPr lang="en-US" sz="1800" dirty="0"/>
          </a:p>
          <a:p>
            <a:pPr marL="254000" lvl="1"/>
            <a:r>
              <a:rPr lang="en-US" sz="1800" dirty="0"/>
              <a:t>Sartre event generator based on dipole model</a:t>
            </a:r>
          </a:p>
          <a:p>
            <a:pPr marL="612775" lvl="2"/>
            <a:r>
              <a:rPr lang="en-US" dirty="0"/>
              <a:t>describes HERA data</a:t>
            </a:r>
          </a:p>
          <a:p>
            <a:pPr marL="254000" lvl="1"/>
            <a:r>
              <a:rPr lang="en-US" sz="1800" dirty="0" err="1"/>
              <a:t>nosat</a:t>
            </a:r>
            <a:r>
              <a:rPr lang="en-US" sz="1800" dirty="0"/>
              <a:t>: dipole cross-section </a:t>
            </a:r>
            <a:r>
              <a:rPr lang="en-US" sz="1800" dirty="0" smtClean="0"/>
              <a:t>linearized</a:t>
            </a:r>
            <a:endParaRPr lang="en-US" sz="2000" dirty="0"/>
          </a:p>
          <a:p>
            <a:r>
              <a:rPr lang="en-US" sz="2000" dirty="0">
                <a:solidFill>
                  <a:srgbClr val="0000FF"/>
                </a:solidFill>
              </a:rPr>
              <a:t>Clear difference in model prediction between</a:t>
            </a:r>
            <a:r>
              <a:rPr lang="en-US" sz="2000" dirty="0"/>
              <a:t> </a:t>
            </a:r>
            <a:r>
              <a:rPr lang="en-US" sz="2000" dirty="0">
                <a:solidFill>
                  <a:srgbClr val="FF0000"/>
                </a:solidFill>
              </a:rPr>
              <a:t>sat</a:t>
            </a:r>
            <a:r>
              <a:rPr lang="en-US" sz="2000" dirty="0">
                <a:solidFill>
                  <a:srgbClr val="0000FF"/>
                </a:solidFill>
              </a:rPr>
              <a:t> and </a:t>
            </a:r>
            <a:r>
              <a:rPr lang="en-US" sz="2000" dirty="0" err="1"/>
              <a:t>nosat</a:t>
            </a:r>
            <a:endParaRPr lang="en-US" sz="2000" dirty="0"/>
          </a:p>
          <a:p>
            <a:endParaRPr lang="en-US" sz="2000" dirty="0"/>
          </a:p>
        </p:txBody>
      </p:sp>
      <p:sp>
        <p:nvSpPr>
          <p:cNvPr id="65537" name="Line 1"/>
          <p:cNvSpPr>
            <a:spLocks noChangeShapeType="1"/>
          </p:cNvSpPr>
          <p:nvPr/>
        </p:nvSpPr>
        <p:spPr bwMode="auto">
          <a:xfrm>
            <a:off x="152400" y="685800"/>
            <a:ext cx="8839200" cy="1588"/>
          </a:xfrm>
          <a:prstGeom prst="line">
            <a:avLst/>
          </a:prstGeom>
          <a:noFill/>
          <a:ln w="38100" cap="flat">
            <a:solidFill>
              <a:srgbClr val="0000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5542" name="Rectangle 6"/>
          <p:cNvSpPr>
            <a:spLocks/>
          </p:cNvSpPr>
          <p:nvPr/>
        </p:nvSpPr>
        <p:spPr bwMode="auto">
          <a:xfrm>
            <a:off x="3619500" y="1905000"/>
            <a:ext cx="47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1900">
                <a:solidFill>
                  <a:srgbClr val="FF0000"/>
                </a:solidFill>
                <a:latin typeface="Arial" charset="0"/>
                <a:ea typeface="ＭＳ Ｐゴシック" charset="0"/>
                <a:cs typeface="Arial" charset="0"/>
                <a:sym typeface="Arial" charset="0"/>
              </a:rPr>
              <a:t>sat</a:t>
            </a:r>
          </a:p>
        </p:txBody>
      </p:sp>
      <p:sp>
        <p:nvSpPr>
          <p:cNvPr id="65543" name="Rectangle 7"/>
          <p:cNvSpPr>
            <a:spLocks/>
          </p:cNvSpPr>
          <p:nvPr/>
        </p:nvSpPr>
        <p:spPr bwMode="auto">
          <a:xfrm>
            <a:off x="4178300" y="5816600"/>
            <a:ext cx="476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1900">
                <a:solidFill>
                  <a:srgbClr val="FF0000"/>
                </a:solidFill>
                <a:latin typeface="Arial" charset="0"/>
                <a:ea typeface="ＭＳ Ｐゴシック" charset="0"/>
                <a:cs typeface="Arial" charset="0"/>
                <a:sym typeface="Arial" charset="0"/>
              </a:rPr>
              <a:t>sat</a:t>
            </a:r>
          </a:p>
        </p:txBody>
      </p:sp>
      <p:sp>
        <p:nvSpPr>
          <p:cNvPr id="65544" name="Rectangle 8"/>
          <p:cNvSpPr>
            <a:spLocks/>
          </p:cNvSpPr>
          <p:nvPr/>
        </p:nvSpPr>
        <p:spPr bwMode="auto">
          <a:xfrm>
            <a:off x="3886200" y="990600"/>
            <a:ext cx="74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1900">
                <a:solidFill>
                  <a:schemeClr val="tx1"/>
                </a:solidFill>
                <a:latin typeface="Arial" charset="0"/>
                <a:ea typeface="ＭＳ Ｐゴシック" charset="0"/>
                <a:cs typeface="Arial" charset="0"/>
                <a:sym typeface="Arial" charset="0"/>
              </a:rPr>
              <a:t>nosat</a:t>
            </a:r>
          </a:p>
        </p:txBody>
      </p:sp>
      <p:sp>
        <p:nvSpPr>
          <p:cNvPr id="65545" name="Rectangle 9"/>
          <p:cNvSpPr>
            <a:spLocks/>
          </p:cNvSpPr>
          <p:nvPr/>
        </p:nvSpPr>
        <p:spPr bwMode="auto">
          <a:xfrm>
            <a:off x="3543300" y="4762500"/>
            <a:ext cx="744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1900">
                <a:solidFill>
                  <a:schemeClr val="tx1"/>
                </a:solidFill>
                <a:latin typeface="Arial" charset="0"/>
                <a:ea typeface="ＭＳ Ｐゴシック" charset="0"/>
                <a:cs typeface="Arial" charset="0"/>
                <a:sym typeface="Arial" charset="0"/>
              </a:rPr>
              <a:t>nosat</a:t>
            </a:r>
          </a:p>
        </p:txBody>
      </p:sp>
      <p:sp>
        <p:nvSpPr>
          <p:cNvPr id="65546" name="Rectangle 10"/>
          <p:cNvSpPr>
            <a:spLocks/>
          </p:cNvSpPr>
          <p:nvPr/>
        </p:nvSpPr>
        <p:spPr bwMode="auto">
          <a:xfrm>
            <a:off x="774700" y="2895600"/>
            <a:ext cx="3919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Arial" charset="0"/>
                <a:ea typeface="ＭＳ Ｐゴシック" charset="0"/>
                <a:cs typeface="Arial" charset="0"/>
                <a:sym typeface="Arial" charset="0"/>
              </a:rPr>
              <a:t>J/</a:t>
            </a:r>
            <a:r>
              <a:rPr lang="en-US" dirty="0" err="1">
                <a:solidFill>
                  <a:srgbClr val="0000FF"/>
                </a:solidFill>
                <a:latin typeface="Symbol" charset="0"/>
                <a:ea typeface="ＭＳ Ｐゴシック" charset="0"/>
                <a:cs typeface="Symbol" charset="0"/>
                <a:sym typeface="Symbol" charset="0"/>
              </a:rPr>
              <a:t>ψ</a:t>
            </a:r>
            <a:endParaRPr lang="en-US" dirty="0">
              <a:solidFill>
                <a:srgbClr val="0000FF"/>
              </a:solidFill>
              <a:latin typeface="Symbol" charset="0"/>
              <a:ea typeface="ＭＳ Ｐゴシック" charset="0"/>
              <a:cs typeface="Symbol" charset="0"/>
              <a:sym typeface="Symbol" charset="0"/>
            </a:endParaRPr>
          </a:p>
        </p:txBody>
      </p:sp>
      <p:sp>
        <p:nvSpPr>
          <p:cNvPr id="65547" name="Rectangle 11"/>
          <p:cNvSpPr>
            <a:spLocks/>
          </p:cNvSpPr>
          <p:nvPr/>
        </p:nvSpPr>
        <p:spPr bwMode="auto">
          <a:xfrm>
            <a:off x="762000" y="5918200"/>
            <a:ext cx="1692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a:solidFill>
                  <a:srgbClr val="0000FF"/>
                </a:solidFill>
                <a:latin typeface="Symbol" charset="0"/>
                <a:ea typeface="ＭＳ Ｐゴシック" charset="0"/>
                <a:cs typeface="Symbol" charset="0"/>
                <a:sym typeface="Symbol" charset="0"/>
              </a:rPr>
              <a:t>φ</a:t>
            </a:r>
            <a:endParaRPr lang="en-US" dirty="0">
              <a:solidFill>
                <a:srgbClr val="0000FF"/>
              </a:solidFill>
              <a:latin typeface="Symbol" charset="0"/>
              <a:ea typeface="ＭＳ Ｐゴシック" charset="0"/>
              <a:cs typeface="Symbol" charset="0"/>
              <a:sym typeface="Symbol" charset="0"/>
            </a:endParaRPr>
          </a:p>
        </p:txBody>
      </p:sp>
      <p:pic>
        <p:nvPicPr>
          <p:cNvPr id="2" name="Picture 1"/>
          <p:cNvPicPr>
            <a:picLocks noChangeAspect="1"/>
          </p:cNvPicPr>
          <p:nvPr/>
        </p:nvPicPr>
        <p:blipFill>
          <a:blip r:embed="rId2"/>
          <a:stretch>
            <a:fillRect/>
          </a:stretch>
        </p:blipFill>
        <p:spPr>
          <a:xfrm>
            <a:off x="88887" y="865711"/>
            <a:ext cx="5547360" cy="2956560"/>
          </a:xfrm>
          <a:prstGeom prst="rect">
            <a:avLst/>
          </a:prstGeom>
        </p:spPr>
      </p:pic>
      <p:pic>
        <p:nvPicPr>
          <p:cNvPr id="3" name="Picture 2"/>
          <p:cNvPicPr>
            <a:picLocks noChangeAspect="1"/>
          </p:cNvPicPr>
          <p:nvPr/>
        </p:nvPicPr>
        <p:blipFill>
          <a:blip r:embed="rId3"/>
          <a:stretch>
            <a:fillRect/>
          </a:stretch>
        </p:blipFill>
        <p:spPr>
          <a:xfrm>
            <a:off x="-179920" y="3634293"/>
            <a:ext cx="5791200" cy="3108960"/>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026987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err="1" smtClean="0"/>
              <a:t>e</a:t>
            </a:r>
            <a:r>
              <a:rPr lang="en-US" dirty="0" err="1" smtClean="0"/>
              <a:t>RHIC</a:t>
            </a:r>
            <a:r>
              <a:rPr lang="en-US" dirty="0" smtClean="0"/>
              <a:t>: Inclusive Diffraction</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24" y="1737783"/>
            <a:ext cx="8689848" cy="3617383"/>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56" y="82551"/>
            <a:ext cx="2701394" cy="15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8" name="TextBox 7"/>
          <p:cNvSpPr txBox="1"/>
          <p:nvPr/>
        </p:nvSpPr>
        <p:spPr>
          <a:xfrm>
            <a:off x="1185332" y="5471584"/>
            <a:ext cx="7164917" cy="646331"/>
          </a:xfrm>
          <a:prstGeom prst="rect">
            <a:avLst/>
          </a:prstGeom>
          <a:noFill/>
        </p:spPr>
        <p:txBody>
          <a:bodyPr wrap="square" rtlCol="0">
            <a:spAutoFit/>
          </a:bodyPr>
          <a:lstStyle/>
          <a:p>
            <a:pPr algn="ctr"/>
            <a:r>
              <a:rPr lang="en-US" dirty="0">
                <a:solidFill>
                  <a:srgbClr val="0000FF"/>
                </a:solidFill>
              </a:rPr>
              <a:t>Can constrain models a lot with a few months of running!</a:t>
            </a:r>
          </a:p>
          <a:p>
            <a:pPr algn="ctr"/>
            <a:r>
              <a:rPr lang="en-US" dirty="0">
                <a:solidFill>
                  <a:srgbClr val="FF00FF"/>
                </a:solidFill>
              </a:rPr>
              <a:t>Already in Stage 1!</a:t>
            </a:r>
          </a:p>
        </p:txBody>
      </p:sp>
    </p:spTree>
    <p:extLst>
      <p:ext uri="{BB962C8B-B14F-4D97-AF65-F5344CB8AC3E}">
        <p14:creationId xmlns:p14="http://schemas.microsoft.com/office/powerpoint/2010/main" val="257138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ln/>
        </p:spPr>
        <p:txBody>
          <a:bodyPr/>
          <a:lstStyle/>
          <a:p>
            <a:r>
              <a:rPr lang="en-US" dirty="0"/>
              <a:t>Deep Inelastic Scattering - Vacuum</a:t>
            </a:r>
          </a:p>
        </p:txBody>
      </p:sp>
      <p:sp>
        <p:nvSpPr>
          <p:cNvPr id="46" name="AutoShape 49"/>
          <p:cNvSpPr>
            <a:spLocks noChangeArrowheads="1"/>
          </p:cNvSpPr>
          <p:nvPr/>
        </p:nvSpPr>
        <p:spPr bwMode="auto">
          <a:xfrm>
            <a:off x="133632" y="3975422"/>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7" name="TextBox 46"/>
          <p:cNvSpPr txBox="1"/>
          <p:nvPr/>
        </p:nvSpPr>
        <p:spPr>
          <a:xfrm>
            <a:off x="1184557" y="4124647"/>
            <a:ext cx="6660146" cy="461665"/>
          </a:xfrm>
          <a:prstGeom prst="rect">
            <a:avLst/>
          </a:prstGeom>
          <a:noFill/>
        </p:spPr>
        <p:txBody>
          <a:bodyPr wrap="none" rtlCol="0">
            <a:spAutoFit/>
          </a:bodyPr>
          <a:lstStyle/>
          <a:p>
            <a:r>
              <a:rPr lang="en-US" sz="2400" b="1" dirty="0" smtClean="0">
                <a:latin typeface="Comic Sans MS"/>
                <a:cs typeface="Comic Sans MS"/>
              </a:rPr>
              <a:t>What happens if we add a nuclear medium </a:t>
            </a:r>
            <a:endParaRPr lang="en-US" sz="2400" b="1" dirty="0">
              <a:latin typeface="Comic Sans MS"/>
              <a:cs typeface="Comic Sans MS"/>
            </a:endParaRPr>
          </a:p>
        </p:txBody>
      </p:sp>
      <p:sp>
        <p:nvSpPr>
          <p:cNvPr id="75" name="Date Placeholder 74"/>
          <p:cNvSpPr>
            <a:spLocks noGrp="1"/>
          </p:cNvSpPr>
          <p:nvPr>
            <p:ph type="dt" sz="half" idx="10"/>
          </p:nvPr>
        </p:nvSpPr>
        <p:spPr/>
        <p:txBody>
          <a:bodyPr/>
          <a:lstStyle/>
          <a:p>
            <a:r>
              <a:rPr lang="en-US" altLang="ja-JP" smtClean="0"/>
              <a:t>E.C. Aschenauer</a:t>
            </a:r>
            <a:endParaRPr lang="en-US" altLang="ja-JP"/>
          </a:p>
        </p:txBody>
      </p:sp>
      <p:sp>
        <p:nvSpPr>
          <p:cNvPr id="76" name="Slide Number Placeholder 75"/>
          <p:cNvSpPr>
            <a:spLocks noGrp="1"/>
          </p:cNvSpPr>
          <p:nvPr>
            <p:ph type="sldNum" sz="quarter" idx="12"/>
          </p:nvPr>
        </p:nvSpPr>
        <p:spPr/>
        <p:txBody>
          <a:bodyPr/>
          <a:lstStyle/>
          <a:p>
            <a:fld id="{1EC7F85B-340E-9941-AF39-030851572DD6}" type="slidenum">
              <a:rPr lang="en-US" altLang="ja-JP" smtClean="0"/>
              <a:pPr/>
              <a:t>47</a:t>
            </a:fld>
            <a:endParaRPr lang="en-US" altLang="ja-JP"/>
          </a:p>
        </p:txBody>
      </p:sp>
      <p:sp>
        <p:nvSpPr>
          <p:cNvPr id="77" name="Footer Placeholder 76"/>
          <p:cNvSpPr>
            <a:spLocks noGrp="1"/>
          </p:cNvSpPr>
          <p:nvPr>
            <p:ph type="ftr" sz="quarter" idx="11"/>
          </p:nvPr>
        </p:nvSpPr>
        <p:spPr/>
        <p:txBody>
          <a:bodyPr/>
          <a:lstStyle/>
          <a:p>
            <a:r>
              <a:rPr lang="cs-CZ" altLang="ja-JP" smtClean="0"/>
              <a:t>Shanghai  July 2012</a:t>
            </a:r>
            <a:endParaRPr lang="en-US" altLang="ja-JP"/>
          </a:p>
        </p:txBody>
      </p:sp>
      <p:sp>
        <p:nvSpPr>
          <p:cNvPr id="106" name="TextBox 105"/>
          <p:cNvSpPr txBox="1"/>
          <p:nvPr/>
        </p:nvSpPr>
        <p:spPr>
          <a:xfrm>
            <a:off x="279150" y="4567747"/>
            <a:ext cx="1640443" cy="1138773"/>
          </a:xfrm>
          <a:prstGeom prst="rect">
            <a:avLst/>
          </a:prstGeom>
          <a:noFill/>
        </p:spPr>
        <p:txBody>
          <a:bodyPr wrap="none" rtlCol="0">
            <a:spAutoFit/>
          </a:bodyPr>
          <a:lstStyle/>
          <a:p>
            <a:r>
              <a:rPr lang="en-US" b="1" dirty="0" smtClean="0">
                <a:solidFill>
                  <a:srgbClr val="FF00FF"/>
                </a:solidFill>
                <a:latin typeface="Comic Sans MS"/>
                <a:cs typeface="Comic Sans MS"/>
              </a:rPr>
              <a:t>Observables:</a:t>
            </a:r>
          </a:p>
          <a:p>
            <a:r>
              <a:rPr lang="en-US" b="1" dirty="0" smtClean="0">
                <a:latin typeface="Comic Sans MS"/>
                <a:cs typeface="Comic Sans MS"/>
              </a:rPr>
              <a:t>Broadening:</a:t>
            </a:r>
          </a:p>
          <a:p>
            <a:endParaRPr lang="en-US" sz="1200" b="1" dirty="0" smtClean="0">
              <a:latin typeface="Comic Sans MS"/>
              <a:cs typeface="Comic Sans MS"/>
            </a:endParaRPr>
          </a:p>
          <a:p>
            <a:r>
              <a:rPr lang="en-US" b="1" dirty="0" smtClean="0">
                <a:latin typeface="Comic Sans MS"/>
                <a:cs typeface="Comic Sans MS"/>
              </a:rPr>
              <a:t>Attenuation:</a:t>
            </a:r>
            <a:endParaRPr lang="en-US" b="1" dirty="0">
              <a:latin typeface="Comic Sans MS"/>
              <a:cs typeface="Comic Sans MS"/>
            </a:endParaRPr>
          </a:p>
        </p:txBody>
      </p:sp>
      <p:graphicFrame>
        <p:nvGraphicFramePr>
          <p:cNvPr id="107" name="Object 106"/>
          <p:cNvGraphicFramePr>
            <a:graphicFrameLocks noChangeAspect="1"/>
          </p:cNvGraphicFramePr>
          <p:nvPr>
            <p:extLst>
              <p:ext uri="{D42A27DB-BD31-4B8C-83A1-F6EECF244321}">
                <p14:modId xmlns:p14="http://schemas.microsoft.com/office/powerpoint/2010/main" val="845851495"/>
              </p:ext>
            </p:extLst>
          </p:nvPr>
        </p:nvGraphicFramePr>
        <p:xfrm>
          <a:off x="908050" y="1831975"/>
          <a:ext cx="1752600" cy="825500"/>
        </p:xfrm>
        <a:graphic>
          <a:graphicData uri="http://schemas.openxmlformats.org/presentationml/2006/ole">
            <mc:AlternateContent xmlns:mc="http://schemas.openxmlformats.org/markup-compatibility/2006">
              <mc:Choice xmlns:v="urn:schemas-microsoft-com:vml" Requires="v">
                <p:oleObj spid="_x0000_s64548" name="Equation" r:id="rId4" imgW="1752600" imgH="825500" progId="Equation.DSMT4">
                  <p:embed/>
                </p:oleObj>
              </mc:Choice>
              <mc:Fallback>
                <p:oleObj name="Equation" r:id="rId4" imgW="1752600" imgH="825500" progId="Equation.DSMT4">
                  <p:embed/>
                  <p:pic>
                    <p:nvPicPr>
                      <p:cNvPr id="0" name=""/>
                      <p:cNvPicPr>
                        <a:picLocks noChangeAspect="1" noChangeArrowheads="1"/>
                      </p:cNvPicPr>
                      <p:nvPr/>
                    </p:nvPicPr>
                    <p:blipFill>
                      <a:blip r:embed="rId5"/>
                      <a:srcRect/>
                      <a:stretch>
                        <a:fillRect/>
                      </a:stretch>
                    </p:blipFill>
                    <p:spPr bwMode="auto">
                      <a:xfrm>
                        <a:off x="908050" y="1831975"/>
                        <a:ext cx="17526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TextBox 107"/>
          <p:cNvSpPr txBox="1"/>
          <p:nvPr/>
        </p:nvSpPr>
        <p:spPr>
          <a:xfrm>
            <a:off x="2250862" y="4842408"/>
            <a:ext cx="4753149" cy="369332"/>
          </a:xfrm>
          <a:prstGeom prst="rect">
            <a:avLst/>
          </a:prstGeom>
          <a:noFill/>
        </p:spPr>
        <p:txBody>
          <a:bodyPr wrap="none" rtlCol="0">
            <a:spAutoFit/>
          </a:bodyPr>
          <a:lstStyle/>
          <a:p>
            <a:r>
              <a:rPr lang="en-US" b="1" dirty="0" smtClean="0">
                <a:latin typeface="Symbol" charset="2"/>
                <a:cs typeface="Symbol" charset="2"/>
              </a:rPr>
              <a:t>D</a:t>
            </a:r>
            <a:r>
              <a:rPr lang="en-US" b="1" dirty="0" smtClean="0">
                <a:latin typeface="Comic Sans MS"/>
                <a:cs typeface="Comic Sans MS"/>
              </a:rPr>
              <a:t>p</a:t>
            </a:r>
            <a:r>
              <a:rPr lang="en-US" b="1" baseline="-25000" dirty="0" smtClean="0">
                <a:latin typeface="Comic Sans MS"/>
                <a:cs typeface="Comic Sans MS"/>
              </a:rPr>
              <a:t>t</a:t>
            </a:r>
            <a:r>
              <a:rPr lang="en-US" b="1" baseline="30000" dirty="0" smtClean="0">
                <a:latin typeface="Comic Sans MS"/>
                <a:cs typeface="Comic Sans MS"/>
              </a:rPr>
              <a:t>2</a:t>
            </a:r>
            <a:r>
              <a:rPr lang="en-US" b="1" dirty="0" smtClean="0">
                <a:latin typeface="Comic Sans MS"/>
                <a:cs typeface="Comic Sans MS"/>
              </a:rPr>
              <a:t> linked directly with saturation scale</a:t>
            </a:r>
            <a:endParaRPr lang="en-US" b="1" dirty="0">
              <a:latin typeface="Comic Sans MS"/>
              <a:cs typeface="Comic Sans MS"/>
            </a:endParaRPr>
          </a:p>
        </p:txBody>
      </p:sp>
      <p:sp>
        <p:nvSpPr>
          <p:cNvPr id="54" name="TextBox 53"/>
          <p:cNvSpPr txBox="1"/>
          <p:nvPr/>
        </p:nvSpPr>
        <p:spPr>
          <a:xfrm>
            <a:off x="2250862" y="5274208"/>
            <a:ext cx="4274052" cy="646331"/>
          </a:xfrm>
          <a:prstGeom prst="rect">
            <a:avLst/>
          </a:prstGeom>
          <a:noFill/>
        </p:spPr>
        <p:txBody>
          <a:bodyPr wrap="none" rtlCol="0">
            <a:spAutoFit/>
          </a:bodyPr>
          <a:lstStyle/>
          <a:p>
            <a:r>
              <a:rPr lang="en-US" b="1" dirty="0" smtClean="0">
                <a:latin typeface="Comic Sans MS"/>
                <a:cs typeface="Comic Sans MS"/>
              </a:rPr>
              <a:t>ratio of hadron production in A to d</a:t>
            </a:r>
          </a:p>
          <a:p>
            <a:r>
              <a:rPr lang="en-US" b="1" dirty="0" smtClean="0">
                <a:latin typeface="Comic Sans MS"/>
                <a:cs typeface="Comic Sans MS"/>
              </a:rPr>
              <a:t>modifications of </a:t>
            </a:r>
            <a:r>
              <a:rPr lang="en-US" b="1" dirty="0" err="1" smtClean="0">
                <a:latin typeface="Comic Sans MS"/>
                <a:cs typeface="Comic Sans MS"/>
              </a:rPr>
              <a:t>nPDF</a:t>
            </a:r>
            <a:r>
              <a:rPr lang="en-US" b="1" dirty="0" smtClean="0">
                <a:latin typeface="Comic Sans MS"/>
                <a:cs typeface="Comic Sans MS"/>
              </a:rPr>
              <a:t> cancel out</a:t>
            </a:r>
            <a:endParaRPr lang="en-US" b="1" dirty="0">
              <a:latin typeface="Comic Sans MS"/>
              <a:cs typeface="Comic Sans MS"/>
            </a:endParaRPr>
          </a:p>
        </p:txBody>
      </p:sp>
      <p:grpSp>
        <p:nvGrpSpPr>
          <p:cNvPr id="2" name="Group 1"/>
          <p:cNvGrpSpPr/>
          <p:nvPr/>
        </p:nvGrpSpPr>
        <p:grpSpPr>
          <a:xfrm>
            <a:off x="78706" y="650580"/>
            <a:ext cx="7801894" cy="1562696"/>
            <a:chOff x="692540" y="2206330"/>
            <a:chExt cx="7801894" cy="1562696"/>
          </a:xfrm>
        </p:grpSpPr>
        <p:grpSp>
          <p:nvGrpSpPr>
            <p:cNvPr id="56" name="Group 3"/>
            <p:cNvGrpSpPr>
              <a:grpSpLocks/>
            </p:cNvGrpSpPr>
            <p:nvPr/>
          </p:nvGrpSpPr>
          <p:grpSpPr bwMode="auto">
            <a:xfrm>
              <a:off x="2059898" y="2813548"/>
              <a:ext cx="580431" cy="571499"/>
              <a:chOff x="0" y="0"/>
              <a:chExt cx="520" cy="512"/>
            </a:xfrm>
          </p:grpSpPr>
          <p:sp>
            <p:nvSpPr>
              <p:cNvPr id="121" name="Oval 4"/>
              <p:cNvSpPr>
                <a:spLocks/>
              </p:cNvSpPr>
              <p:nvPr/>
            </p:nvSpPr>
            <p:spPr bwMode="auto">
              <a:xfrm>
                <a:off x="104" y="176"/>
                <a:ext cx="168" cy="168"/>
              </a:xfrm>
              <a:prstGeom prst="ellipse">
                <a:avLst/>
              </a:prstGeom>
              <a:solidFill>
                <a:srgbClr val="66CC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122" name="Oval 5"/>
              <p:cNvSpPr>
                <a:spLocks/>
              </p:cNvSpPr>
              <p:nvPr/>
            </p:nvSpPr>
            <p:spPr bwMode="auto">
              <a:xfrm>
                <a:off x="264" y="30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3" name="Oval 6"/>
              <p:cNvSpPr>
                <a:spLocks/>
              </p:cNvSpPr>
              <p:nvPr/>
            </p:nvSpPr>
            <p:spPr bwMode="auto">
              <a:xfrm>
                <a:off x="264" y="6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4" name="Oval 7"/>
              <p:cNvSpPr>
                <a:spLocks/>
              </p:cNvSpPr>
              <p:nvPr/>
            </p:nvSpPr>
            <p:spPr bwMode="auto">
              <a:xfrm>
                <a:off x="0" y="0"/>
                <a:ext cx="520" cy="512"/>
              </a:xfrm>
              <a:prstGeom prst="ellips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7" name="Group 8"/>
            <p:cNvGrpSpPr>
              <a:grpSpLocks/>
            </p:cNvGrpSpPr>
            <p:nvPr/>
          </p:nvGrpSpPr>
          <p:grpSpPr bwMode="auto">
            <a:xfrm>
              <a:off x="692540" y="2206330"/>
              <a:ext cx="1607343" cy="1562696"/>
              <a:chOff x="0" y="0"/>
              <a:chExt cx="1439" cy="1400"/>
            </a:xfrm>
          </p:grpSpPr>
          <p:sp>
            <p:nvSpPr>
              <p:cNvPr id="118" name="Line 9"/>
              <p:cNvSpPr>
                <a:spLocks noChangeShapeType="1"/>
              </p:cNvSpPr>
              <p:nvPr/>
            </p:nvSpPr>
            <p:spPr bwMode="auto">
              <a:xfrm>
                <a:off x="288" y="0"/>
                <a:ext cx="800" cy="800"/>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9" name="Line 10"/>
              <p:cNvSpPr>
                <a:spLocks noChangeShapeType="1"/>
              </p:cNvSpPr>
              <p:nvPr/>
            </p:nvSpPr>
            <p:spPr bwMode="auto">
              <a:xfrm flipH="1">
                <a:off x="0" y="828"/>
                <a:ext cx="1100" cy="572"/>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20" name="Freeform 11"/>
              <p:cNvSpPr>
                <a:spLocks/>
              </p:cNvSpPr>
              <p:nvPr/>
            </p:nvSpPr>
            <p:spPr bwMode="auto">
              <a:xfrm>
                <a:off x="1079" y="749"/>
                <a:ext cx="360" cy="104"/>
              </a:xfrm>
              <a:custGeom>
                <a:avLst/>
                <a:gdLst/>
                <a:ahLst/>
                <a:cxnLst>
                  <a:cxn ang="0">
                    <a:pos x="0" y="7305"/>
                  </a:cxn>
                  <a:cxn ang="0">
                    <a:pos x="3979" y="16436"/>
                  </a:cxn>
                  <a:cxn ang="0">
                    <a:pos x="7389" y="0"/>
                  </a:cxn>
                  <a:cxn ang="0">
                    <a:pos x="10800" y="14610"/>
                  </a:cxn>
                  <a:cxn ang="0">
                    <a:pos x="13642" y="0"/>
                  </a:cxn>
                  <a:cxn ang="0">
                    <a:pos x="17053" y="20089"/>
                  </a:cxn>
                  <a:cxn ang="0">
                    <a:pos x="21600" y="0"/>
                  </a:cxn>
                </a:cxnLst>
                <a:rect l="0" t="0" r="r" b="b"/>
                <a:pathLst>
                  <a:path w="21600" h="20089">
                    <a:moveTo>
                      <a:pt x="0" y="7305"/>
                    </a:moveTo>
                    <a:cubicBezTo>
                      <a:pt x="1326" y="10349"/>
                      <a:pt x="2421" y="17977"/>
                      <a:pt x="3979" y="16436"/>
                    </a:cubicBezTo>
                    <a:cubicBezTo>
                      <a:pt x="5938" y="14500"/>
                      <a:pt x="5347" y="547"/>
                      <a:pt x="7389" y="0"/>
                    </a:cubicBezTo>
                    <a:cubicBezTo>
                      <a:pt x="9278" y="-505"/>
                      <a:pt x="8905" y="14610"/>
                      <a:pt x="10800" y="14610"/>
                    </a:cubicBezTo>
                    <a:cubicBezTo>
                      <a:pt x="12587" y="14610"/>
                      <a:pt x="11918" y="-1511"/>
                      <a:pt x="13642" y="0"/>
                    </a:cubicBezTo>
                    <a:cubicBezTo>
                      <a:pt x="15933" y="2007"/>
                      <a:pt x="14679" y="20089"/>
                      <a:pt x="17053" y="20089"/>
                    </a:cubicBezTo>
                    <a:cubicBezTo>
                      <a:pt x="19630" y="20089"/>
                      <a:pt x="20084" y="6696"/>
                      <a:pt x="21600" y="0"/>
                    </a:cubicBezTo>
                  </a:path>
                </a:pathLst>
              </a:custGeom>
              <a:noFill/>
              <a:ln w="127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8" name="Group 22"/>
            <p:cNvGrpSpPr>
              <a:grpSpLocks/>
            </p:cNvGrpSpPr>
            <p:nvPr/>
          </p:nvGrpSpPr>
          <p:grpSpPr bwMode="auto">
            <a:xfrm>
              <a:off x="2584518" y="2736528"/>
              <a:ext cx="3091904" cy="822651"/>
              <a:chOff x="0" y="-2"/>
              <a:chExt cx="2769" cy="736"/>
            </a:xfrm>
          </p:grpSpPr>
          <p:grpSp>
            <p:nvGrpSpPr>
              <p:cNvPr id="111" name="Group 23"/>
              <p:cNvGrpSpPr>
                <a:grpSpLocks/>
              </p:cNvGrpSpPr>
              <p:nvPr/>
            </p:nvGrpSpPr>
            <p:grpSpPr bwMode="auto">
              <a:xfrm>
                <a:off x="0" y="-2"/>
                <a:ext cx="2754" cy="736"/>
                <a:chOff x="0" y="-2"/>
                <a:chExt cx="2754" cy="736"/>
              </a:xfrm>
            </p:grpSpPr>
            <p:sp>
              <p:nvSpPr>
                <p:cNvPr id="113" name="Freeform 24"/>
                <p:cNvSpPr>
                  <a:spLocks/>
                </p:cNvSpPr>
                <p:nvPr/>
              </p:nvSpPr>
              <p:spPr bwMode="auto">
                <a:xfrm>
                  <a:off x="0" y="177"/>
                  <a:ext cx="2754" cy="236"/>
                </a:xfrm>
                <a:custGeom>
                  <a:avLst/>
                  <a:gdLst/>
                  <a:ahLst/>
                  <a:cxnLst>
                    <a:cxn ang="0">
                      <a:pos x="0" y="13824"/>
                    </a:cxn>
                    <a:cxn ang="0">
                      <a:pos x="4305" y="21600"/>
                    </a:cxn>
                    <a:cxn ang="0">
                      <a:pos x="8610" y="12096"/>
                    </a:cxn>
                    <a:cxn ang="0">
                      <a:pos x="11951" y="20736"/>
                    </a:cxn>
                    <a:cxn ang="0">
                      <a:pos x="14994" y="9504"/>
                    </a:cxn>
                    <a:cxn ang="0">
                      <a:pos x="17740" y="0"/>
                    </a:cxn>
                    <a:cxn ang="0">
                      <a:pos x="21600" y="11232"/>
                    </a:cxn>
                  </a:cxnLst>
                  <a:rect l="0" t="0" r="r" b="b"/>
                  <a:pathLst>
                    <a:path w="21600" h="21600">
                      <a:moveTo>
                        <a:pt x="0" y="13824"/>
                      </a:moveTo>
                      <a:lnTo>
                        <a:pt x="4305" y="21600"/>
                      </a:lnTo>
                      <a:lnTo>
                        <a:pt x="8610" y="12096"/>
                      </a:lnTo>
                      <a:lnTo>
                        <a:pt x="11951" y="20736"/>
                      </a:lnTo>
                      <a:lnTo>
                        <a:pt x="14994" y="9504"/>
                      </a:lnTo>
                      <a:lnTo>
                        <a:pt x="17740" y="0"/>
                      </a:lnTo>
                      <a:lnTo>
                        <a:pt x="21600" y="11232"/>
                      </a:lnTo>
                    </a:path>
                  </a:pathLst>
                </a:custGeom>
                <a:noFill/>
                <a:ln w="63500" cap="flat">
                  <a:solidFill>
                    <a:srgbClr val="FFFF33"/>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4" name="Freeform 25"/>
                <p:cNvSpPr>
                  <a:spLocks/>
                </p:cNvSpPr>
                <p:nvPr/>
              </p:nvSpPr>
              <p:spPr bwMode="auto">
                <a:xfrm rot="1791383">
                  <a:off x="539" y="46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5" name="Freeform 26"/>
                <p:cNvSpPr>
                  <a:spLocks/>
                </p:cNvSpPr>
                <p:nvPr/>
              </p:nvSpPr>
              <p:spPr bwMode="auto">
                <a:xfrm rot="7867030">
                  <a:off x="995" y="126"/>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6" name="Freeform 27"/>
                <p:cNvSpPr>
                  <a:spLocks/>
                </p:cNvSpPr>
                <p:nvPr/>
              </p:nvSpPr>
              <p:spPr bwMode="auto">
                <a:xfrm rot="14128668" flipH="1">
                  <a:off x="1435" y="50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7" name="Freeform 28"/>
                <p:cNvSpPr>
                  <a:spLocks/>
                </p:cNvSpPr>
                <p:nvPr/>
              </p:nvSpPr>
              <p:spPr bwMode="auto">
                <a:xfrm rot="20477346" flipH="1">
                  <a:off x="2259" y="54"/>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112" name="Oval 29"/>
              <p:cNvSpPr>
                <a:spLocks/>
              </p:cNvSpPr>
              <p:nvPr/>
            </p:nvSpPr>
            <p:spPr bwMode="auto">
              <a:xfrm>
                <a:off x="2705" y="266"/>
                <a:ext cx="64" cy="72"/>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65" name="Group 32"/>
            <p:cNvGrpSpPr>
              <a:grpSpLocks/>
            </p:cNvGrpSpPr>
            <p:nvPr/>
          </p:nvGrpSpPr>
          <p:grpSpPr bwMode="auto">
            <a:xfrm>
              <a:off x="5572198" y="2977631"/>
              <a:ext cx="230027" cy="164083"/>
              <a:chOff x="13" y="38"/>
              <a:chExt cx="206" cy="147"/>
            </a:xfrm>
          </p:grpSpPr>
          <p:sp>
            <p:nvSpPr>
              <p:cNvPr id="74" name="Oval 33"/>
              <p:cNvSpPr>
                <a:spLocks/>
              </p:cNvSpPr>
              <p:nvPr/>
            </p:nvSpPr>
            <p:spPr bwMode="auto">
              <a:xfrm>
                <a:off x="109" y="75"/>
                <a:ext cx="68" cy="85"/>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09" name="AutoShape 34"/>
              <p:cNvSpPr>
                <a:spLocks/>
              </p:cNvSpPr>
              <p:nvPr/>
            </p:nvSpPr>
            <p:spPr bwMode="auto">
              <a:xfrm rot="5977430">
                <a:off x="26" y="110"/>
                <a:ext cx="82" cy="68"/>
              </a:xfrm>
              <a:custGeom>
                <a:avLst/>
                <a:gdLst>
                  <a:gd name="T0" fmla="+- 0 10800 1314"/>
                  <a:gd name="T1" fmla="*/ T0 w 19521"/>
                  <a:gd name="T2" fmla="+- 0 10800 1381"/>
                  <a:gd name="T3" fmla="*/ 10800 h 19491"/>
                </a:gdLst>
                <a:ahLst/>
                <a:cxnLst>
                  <a:cxn ang="0">
                    <a:pos x="T1" y="T3"/>
                  </a:cxn>
                </a:cxnLst>
                <a:rect l="0" t="0" r="r" b="b"/>
                <a:pathLst>
                  <a:path w="19521" h="19491">
                    <a:moveTo>
                      <a:pt x="16581" y="2297"/>
                    </a:moveTo>
                    <a:cubicBezTo>
                      <a:pt x="20286" y="5976"/>
                      <a:pt x="20112" y="12146"/>
                      <a:pt x="16194" y="16079"/>
                    </a:cubicBezTo>
                    <a:cubicBezTo>
                      <a:pt x="12275" y="20012"/>
                      <a:pt x="6095" y="20219"/>
                      <a:pt x="2391" y="16541"/>
                    </a:cubicBezTo>
                    <a:cubicBezTo>
                      <a:pt x="-1314" y="12862"/>
                      <a:pt x="-1140" y="6692"/>
                      <a:pt x="2778" y="2759"/>
                    </a:cubicBezTo>
                    <a:cubicBezTo>
                      <a:pt x="6697" y="-1174"/>
                      <a:pt x="12877" y="-1381"/>
                      <a:pt x="16581" y="2297"/>
                    </a:cubicBezTo>
                  </a:path>
                </a:pathLst>
              </a:cu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10" name="AutoShape 35"/>
              <p:cNvSpPr>
                <a:spLocks/>
              </p:cNvSpPr>
              <p:nvPr/>
            </p:nvSpPr>
            <p:spPr bwMode="auto">
              <a:xfrm rot="3784549">
                <a:off x="44" y="7"/>
                <a:ext cx="143" cy="206"/>
              </a:xfrm>
              <a:custGeom>
                <a:avLst/>
                <a:gdLst>
                  <a:gd name="T0" fmla="+- 0 10800 189"/>
                  <a:gd name="T1" fmla="*/ T0 w 19053"/>
                  <a:gd name="T2" fmla="+- 0 10800 620"/>
                  <a:gd name="T3" fmla="*/ 10800 h 19403"/>
                </a:gdLst>
                <a:ahLst/>
                <a:cxnLst>
                  <a:cxn ang="0">
                    <a:pos x="T1" y="T3"/>
                  </a:cxn>
                </a:cxnLst>
                <a:rect l="0" t="0" r="r" b="b"/>
                <a:pathLst>
                  <a:path w="19053" h="19403">
                    <a:moveTo>
                      <a:pt x="16580" y="3658"/>
                    </a:moveTo>
                    <a:cubicBezTo>
                      <a:pt x="20724" y="7634"/>
                      <a:pt x="21411" y="13776"/>
                      <a:pt x="18114" y="17378"/>
                    </a:cubicBezTo>
                    <a:cubicBezTo>
                      <a:pt x="14818" y="20980"/>
                      <a:pt x="8786" y="20677"/>
                      <a:pt x="4642" y="16702"/>
                    </a:cubicBezTo>
                    <a:cubicBezTo>
                      <a:pt x="498" y="12726"/>
                      <a:pt x="-189" y="6584"/>
                      <a:pt x="3108" y="2982"/>
                    </a:cubicBezTo>
                    <a:cubicBezTo>
                      <a:pt x="6404" y="-620"/>
                      <a:pt x="12436" y="-317"/>
                      <a:pt x="16580" y="3658"/>
                    </a:cubicBezTo>
                  </a:path>
                </a:pathLst>
              </a:cu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6" name="Oval 36"/>
            <p:cNvSpPr>
              <a:spLocks/>
            </p:cNvSpPr>
            <p:nvPr/>
          </p:nvSpPr>
          <p:spPr bwMode="auto">
            <a:xfrm>
              <a:off x="8190709" y="3107111"/>
              <a:ext cx="187595" cy="187523"/>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67" name="Oval 37"/>
            <p:cNvSpPr>
              <a:spLocks/>
            </p:cNvSpPr>
            <p:nvPr/>
          </p:nvSpPr>
          <p:spPr bwMode="auto">
            <a:xfrm>
              <a:off x="8271107" y="3276775"/>
              <a:ext cx="187595" cy="187523"/>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68" name="Oval 38"/>
            <p:cNvSpPr>
              <a:spLocks/>
            </p:cNvSpPr>
            <p:nvPr/>
          </p:nvSpPr>
          <p:spPr bwMode="auto">
            <a:xfrm>
              <a:off x="8154977" y="3008885"/>
              <a:ext cx="339457" cy="544711"/>
            </a:xfrm>
            <a:prstGeom prst="ellipse">
              <a:avLst/>
            </a:pr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Oval 39"/>
            <p:cNvSpPr>
              <a:spLocks/>
            </p:cNvSpPr>
            <p:nvPr/>
          </p:nvSpPr>
          <p:spPr bwMode="auto">
            <a:xfrm rot="4053831">
              <a:off x="6617396" y="3145038"/>
              <a:ext cx="139526" cy="130646"/>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70" name="AutoShape 40"/>
            <p:cNvSpPr>
              <a:spLocks/>
            </p:cNvSpPr>
            <p:nvPr/>
          </p:nvSpPr>
          <p:spPr bwMode="auto">
            <a:xfrm rot="10031265">
              <a:off x="6531388" y="3015582"/>
              <a:ext cx="126180" cy="138410"/>
            </a:xfrm>
            <a:custGeom>
              <a:avLst/>
              <a:gdLst>
                <a:gd name="T0" fmla="+- 0 10800 834"/>
                <a:gd name="T1" fmla="*/ T0 w 19576"/>
                <a:gd name="T2" fmla="+- 0 10800 846"/>
                <a:gd name="T3" fmla="*/ 10800 h 19586"/>
              </a:gdLst>
              <a:ahLst/>
              <a:cxnLst>
                <a:cxn ang="0">
                  <a:pos x="T1" y="T3"/>
                </a:cxn>
              </a:cxnLst>
              <a:rect l="0" t="0" r="r" b="b"/>
              <a:pathLst>
                <a:path w="19576" h="19586">
                  <a:moveTo>
                    <a:pt x="16762" y="3143"/>
                  </a:moveTo>
                  <a:cubicBezTo>
                    <a:pt x="20654" y="7030"/>
                    <a:pt x="20766" y="13231"/>
                    <a:pt x="17013" y="16993"/>
                  </a:cubicBezTo>
                  <a:cubicBezTo>
                    <a:pt x="13260" y="20754"/>
                    <a:pt x="7062" y="20652"/>
                    <a:pt x="3170" y="16765"/>
                  </a:cubicBezTo>
                  <a:cubicBezTo>
                    <a:pt x="-722" y="12878"/>
                    <a:pt x="-834" y="6677"/>
                    <a:pt x="2919" y="2915"/>
                  </a:cubicBezTo>
                  <a:cubicBezTo>
                    <a:pt x="6672" y="-846"/>
                    <a:pt x="12870" y="-744"/>
                    <a:pt x="16762" y="3143"/>
                  </a:cubicBezTo>
                </a:path>
              </a:pathLst>
            </a:cu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71" name="AutoShape 41"/>
            <p:cNvSpPr>
              <a:spLocks/>
            </p:cNvSpPr>
            <p:nvPr/>
          </p:nvSpPr>
          <p:spPr bwMode="auto">
            <a:xfrm rot="7838383">
              <a:off x="6526424" y="2953585"/>
              <a:ext cx="231056" cy="395289"/>
            </a:xfrm>
            <a:custGeom>
              <a:avLst/>
              <a:gdLst>
                <a:gd name="T0" fmla="+- 0 10800 1831"/>
                <a:gd name="T1" fmla="*/ T0 w 19289"/>
                <a:gd name="T2" fmla="+- 0 10800 1282"/>
                <a:gd name="T3" fmla="*/ 10800 h 19535"/>
              </a:gdLst>
              <a:ahLst/>
              <a:cxnLst>
                <a:cxn ang="0">
                  <a:pos x="T1" y="T3"/>
                </a:cxn>
              </a:cxnLst>
              <a:rect l="0" t="0" r="r" b="b"/>
              <a:pathLst>
                <a:path w="19289" h="19535">
                  <a:moveTo>
                    <a:pt x="16266" y="2435"/>
                  </a:moveTo>
                  <a:cubicBezTo>
                    <a:pt x="19769" y="6152"/>
                    <a:pt x="19342" y="12336"/>
                    <a:pt x="15311" y="16248"/>
                  </a:cubicBezTo>
                  <a:cubicBezTo>
                    <a:pt x="11281" y="20160"/>
                    <a:pt x="5175" y="20318"/>
                    <a:pt x="1672" y="16601"/>
                  </a:cubicBezTo>
                  <a:cubicBezTo>
                    <a:pt x="-1831" y="12884"/>
                    <a:pt x="-1404" y="6700"/>
                    <a:pt x="2627" y="2788"/>
                  </a:cubicBezTo>
                  <a:cubicBezTo>
                    <a:pt x="6657" y="-1124"/>
                    <a:pt x="12763" y="-1282"/>
                    <a:pt x="16266" y="2435"/>
                  </a:cubicBezTo>
                </a:path>
              </a:pathLst>
            </a:cu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2" name="Line 42"/>
            <p:cNvSpPr>
              <a:spLocks noChangeShapeType="1"/>
            </p:cNvSpPr>
            <p:nvPr/>
          </p:nvSpPr>
          <p:spPr bwMode="auto">
            <a:xfrm>
              <a:off x="5784359" y="2967585"/>
              <a:ext cx="2442083" cy="21208"/>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73" name="Line 43"/>
            <p:cNvSpPr>
              <a:spLocks noChangeShapeType="1"/>
            </p:cNvSpPr>
            <p:nvPr/>
          </p:nvSpPr>
          <p:spPr bwMode="auto">
            <a:xfrm>
              <a:off x="5625797" y="3168503"/>
              <a:ext cx="2674343" cy="401836"/>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64" name="Oval 44"/>
            <p:cNvSpPr>
              <a:spLocks/>
            </p:cNvSpPr>
            <p:nvPr/>
          </p:nvSpPr>
          <p:spPr bwMode="auto">
            <a:xfrm>
              <a:off x="5591181" y="3035674"/>
              <a:ext cx="98264" cy="98227"/>
            </a:xfrm>
            <a:prstGeom prst="ellipse">
              <a:avLst/>
            </a:prstGeom>
            <a:solidFill>
              <a:srgbClr val="3366FF"/>
            </a:solidFill>
            <a:ln w="254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125" name="Group 2"/>
          <p:cNvGrpSpPr>
            <a:grpSpLocks/>
          </p:cNvGrpSpPr>
          <p:nvPr/>
        </p:nvGrpSpPr>
        <p:grpSpPr bwMode="auto">
          <a:xfrm>
            <a:off x="1345559" y="776278"/>
            <a:ext cx="5668963" cy="3278188"/>
            <a:chOff x="0" y="125"/>
            <a:chExt cx="3571" cy="2065"/>
          </a:xfrm>
        </p:grpSpPr>
        <p:grpSp>
          <p:nvGrpSpPr>
            <p:cNvPr id="126" name="Group 3"/>
            <p:cNvGrpSpPr>
              <a:grpSpLocks/>
            </p:cNvGrpSpPr>
            <p:nvPr/>
          </p:nvGrpSpPr>
          <p:grpSpPr bwMode="auto">
            <a:xfrm>
              <a:off x="879" y="130"/>
              <a:ext cx="2058" cy="2060"/>
              <a:chOff x="0" y="0"/>
              <a:chExt cx="2058" cy="2060"/>
            </a:xfrm>
          </p:grpSpPr>
          <p:sp>
            <p:nvSpPr>
              <p:cNvPr id="162"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3"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4"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5"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6"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7"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8"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9"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0"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1"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2"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3"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4"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5"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127" name="Group 18"/>
            <p:cNvGrpSpPr>
              <a:grpSpLocks/>
            </p:cNvGrpSpPr>
            <p:nvPr/>
          </p:nvGrpSpPr>
          <p:grpSpPr bwMode="auto">
            <a:xfrm>
              <a:off x="1272" y="165"/>
              <a:ext cx="1568" cy="1879"/>
              <a:chOff x="0" y="0"/>
              <a:chExt cx="1568" cy="1878"/>
            </a:xfrm>
          </p:grpSpPr>
          <p:sp>
            <p:nvSpPr>
              <p:cNvPr id="140"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1"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2"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43" name="Group 22"/>
              <p:cNvGrpSpPr>
                <a:grpSpLocks/>
              </p:cNvGrpSpPr>
              <p:nvPr/>
            </p:nvGrpSpPr>
            <p:grpSpPr bwMode="auto">
              <a:xfrm>
                <a:off x="78" y="994"/>
                <a:ext cx="443" cy="852"/>
                <a:chOff x="0" y="0"/>
                <a:chExt cx="443" cy="852"/>
              </a:xfrm>
            </p:grpSpPr>
            <p:sp>
              <p:nvSpPr>
                <p:cNvPr id="160"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1"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4" name="Group 25"/>
              <p:cNvGrpSpPr>
                <a:grpSpLocks/>
              </p:cNvGrpSpPr>
              <p:nvPr/>
            </p:nvGrpSpPr>
            <p:grpSpPr bwMode="auto">
              <a:xfrm>
                <a:off x="505" y="925"/>
                <a:ext cx="443" cy="832"/>
                <a:chOff x="0" y="0"/>
                <a:chExt cx="442" cy="832"/>
              </a:xfrm>
            </p:grpSpPr>
            <p:sp>
              <p:nvSpPr>
                <p:cNvPr id="158"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9"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5" name="Rectangle 28"/>
              <p:cNvSpPr>
                <a:spLocks/>
              </p:cNvSpPr>
              <p:nvPr/>
            </p:nvSpPr>
            <p:spPr bwMode="auto">
              <a:xfrm>
                <a:off x="149" y="710"/>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800" b="1" dirty="0">
                    <a:solidFill>
                      <a:schemeClr val="tx1"/>
                    </a:solidFill>
                    <a:latin typeface="Comic Sans MS"/>
                    <a:ea typeface="ＭＳ Ｐゴシック" charset="0"/>
                    <a:cs typeface="Comic Sans MS"/>
                    <a:sym typeface="Times New Roman" charset="0"/>
                  </a:rPr>
                  <a:t>q</a:t>
                </a:r>
              </a:p>
            </p:txBody>
          </p:sp>
          <p:grpSp>
            <p:nvGrpSpPr>
              <p:cNvPr id="146" name="Group 29"/>
              <p:cNvGrpSpPr>
                <a:grpSpLocks/>
              </p:cNvGrpSpPr>
              <p:nvPr/>
            </p:nvGrpSpPr>
            <p:grpSpPr bwMode="auto">
              <a:xfrm>
                <a:off x="1004" y="1046"/>
                <a:ext cx="441" cy="832"/>
                <a:chOff x="0" y="0"/>
                <a:chExt cx="441" cy="832"/>
              </a:xfrm>
            </p:grpSpPr>
            <p:sp>
              <p:nvSpPr>
                <p:cNvPr id="156"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7"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7" name="Group 32"/>
              <p:cNvGrpSpPr>
                <a:grpSpLocks/>
              </p:cNvGrpSpPr>
              <p:nvPr/>
            </p:nvGrpSpPr>
            <p:grpSpPr bwMode="auto">
              <a:xfrm>
                <a:off x="429" y="324"/>
                <a:ext cx="253" cy="475"/>
                <a:chOff x="0" y="0"/>
                <a:chExt cx="253" cy="475"/>
              </a:xfrm>
            </p:grpSpPr>
            <p:sp>
              <p:nvSpPr>
                <p:cNvPr id="154"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5"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8"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9"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0"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51" name="Group 38"/>
              <p:cNvGrpSpPr>
                <a:grpSpLocks/>
              </p:cNvGrpSpPr>
              <p:nvPr/>
            </p:nvGrpSpPr>
            <p:grpSpPr bwMode="auto">
              <a:xfrm>
                <a:off x="622" y="0"/>
                <a:ext cx="253" cy="476"/>
                <a:chOff x="0" y="0"/>
                <a:chExt cx="253" cy="476"/>
              </a:xfrm>
            </p:grpSpPr>
            <p:sp>
              <p:nvSpPr>
                <p:cNvPr id="152"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128" name="Group 41"/>
            <p:cNvGrpSpPr>
              <a:grpSpLocks/>
            </p:cNvGrpSpPr>
            <p:nvPr/>
          </p:nvGrpSpPr>
          <p:grpSpPr bwMode="auto">
            <a:xfrm>
              <a:off x="2260" y="125"/>
              <a:ext cx="1311" cy="837"/>
              <a:chOff x="17" y="125"/>
              <a:chExt cx="1310" cy="837"/>
            </a:xfrm>
          </p:grpSpPr>
          <p:sp>
            <p:nvSpPr>
              <p:cNvPr id="136"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7"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138"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139" name="Rectangle 45"/>
              <p:cNvSpPr>
                <a:spLocks/>
              </p:cNvSpPr>
              <p:nvPr/>
            </p:nvSpPr>
            <p:spPr bwMode="auto">
              <a:xfrm>
                <a:off x="878" y="168"/>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b="1" dirty="0">
                    <a:solidFill>
                      <a:srgbClr val="66CCFF"/>
                    </a:solidFill>
                    <a:latin typeface="Comic Sans MS"/>
                    <a:ea typeface="ＭＳ Ｐゴシック" charset="0"/>
                    <a:cs typeface="Comic Sans MS"/>
                    <a:sym typeface="Times New Roman" charset="0"/>
                  </a:rPr>
                  <a:t>h</a:t>
                </a:r>
              </a:p>
            </p:txBody>
          </p:sp>
        </p:grpSp>
        <p:grpSp>
          <p:nvGrpSpPr>
            <p:cNvPr id="129" name="Group 46"/>
            <p:cNvGrpSpPr>
              <a:grpSpLocks/>
            </p:cNvGrpSpPr>
            <p:nvPr/>
          </p:nvGrpSpPr>
          <p:grpSpPr bwMode="auto">
            <a:xfrm>
              <a:off x="0" y="453"/>
              <a:ext cx="1431" cy="1572"/>
              <a:chOff x="0" y="297"/>
              <a:chExt cx="1431" cy="1572"/>
            </a:xfrm>
          </p:grpSpPr>
          <p:sp>
            <p:nvSpPr>
              <p:cNvPr id="130" name="Rectangle 47"/>
              <p:cNvSpPr>
                <a:spLocks/>
              </p:cNvSpPr>
              <p:nvPr/>
            </p:nvSpPr>
            <p:spPr bwMode="auto">
              <a:xfrm>
                <a:off x="582" y="508"/>
                <a:ext cx="512" cy="2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66CCFF"/>
                    </a:solidFill>
                    <a:latin typeface="Symbol" charset="2"/>
                    <a:ea typeface="ＭＳ Ｐゴシック" charset="0"/>
                    <a:cs typeface="Symbol" charset="2"/>
                    <a:sym typeface="Lucida Grande" charset="0"/>
                  </a:rPr>
                  <a:t>g</a:t>
                </a:r>
                <a:r>
                  <a:rPr lang="en-US" sz="2200" dirty="0">
                    <a:solidFill>
                      <a:srgbClr val="66CCFF"/>
                    </a:solidFill>
                    <a:latin typeface="Times New Roman" charset="0"/>
                    <a:ea typeface="ＭＳ Ｐゴシック" charset="0"/>
                    <a:sym typeface="Times New Roman" charset="0"/>
                  </a:rPr>
                  <a:t>*</a:t>
                </a:r>
              </a:p>
            </p:txBody>
          </p:sp>
          <p:sp>
            <p:nvSpPr>
              <p:cNvPr id="131"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2"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133"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 name="Rectangle 51"/>
              <p:cNvSpPr>
                <a:spLocks/>
              </p:cNvSpPr>
              <p:nvPr/>
            </p:nvSpPr>
            <p:spPr bwMode="auto">
              <a:xfrm>
                <a:off x="116" y="297"/>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r>
                  <a:rPr lang="en-US" sz="2200" baseline="33000" dirty="0" smtClean="0">
                    <a:solidFill>
                      <a:srgbClr val="800000"/>
                    </a:solidFill>
                    <a:latin typeface="Lucida Grande" charset="0"/>
                    <a:ea typeface="ＭＳ Ｐゴシック" charset="0"/>
                    <a:sym typeface="Lucida Grande" charset="0"/>
                  </a:rPr>
                  <a:t>’</a:t>
                </a:r>
                <a:endParaRPr lang="en-US" sz="2200" baseline="33000" dirty="0">
                  <a:solidFill>
                    <a:srgbClr val="800000"/>
                  </a:solidFill>
                  <a:latin typeface="Lucida Grande" charset="0"/>
                  <a:ea typeface="ＭＳ Ｐゴシック" charset="0"/>
                  <a:sym typeface="Lucida Grande" charset="0"/>
                </a:endParaRPr>
              </a:p>
            </p:txBody>
          </p:sp>
          <p:sp>
            <p:nvSpPr>
              <p:cNvPr id="135" name="Rectangle 52"/>
              <p:cNvSpPr>
                <a:spLocks/>
              </p:cNvSpPr>
              <p:nvPr/>
            </p:nvSpPr>
            <p:spPr bwMode="auto">
              <a:xfrm>
                <a:off x="116" y="1589"/>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endParaRPr lang="en-US" sz="2200" baseline="33000" dirty="0">
                  <a:solidFill>
                    <a:srgbClr val="800000"/>
                  </a:solidFill>
                  <a:latin typeface="Lucida Grande" charset="0"/>
                  <a:ea typeface="ＭＳ Ｐゴシック" charset="0"/>
                  <a:sym typeface="Lucida Grande" charset="0"/>
                </a:endParaRPr>
              </a:p>
            </p:txBody>
          </p:sp>
        </p:grpSp>
      </p:grpSp>
    </p:spTree>
    <p:extLst>
      <p:ext uri="{BB962C8B-B14F-4D97-AF65-F5344CB8AC3E}">
        <p14:creationId xmlns:p14="http://schemas.microsoft.com/office/powerpoint/2010/main" val="1600006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par>
                                <p:cTn id="11" presetID="6" presetClass="entr" presetSubtype="16"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circle(in)">
                                      <p:cBhvr>
                                        <p:cTn id="13" dur="1000"/>
                                        <p:tgtEl>
                                          <p:spTgt spid="125"/>
                                        </p:tgtEl>
                                      </p:cBhvr>
                                    </p:animEffect>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blinds(horizontal)">
                                      <p:cBhvr>
                                        <p:cTn id="17" dur="1000"/>
                                        <p:tgtEl>
                                          <p:spTgt spid="10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blinds(horizontal)">
                                      <p:cBhvr>
                                        <p:cTn id="20" dur="500"/>
                                        <p:tgtEl>
                                          <p:spTgt spid="10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linds(horizontal)">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06" grpId="0"/>
      <p:bldP spid="108"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What do we know and what can EIC do</a:t>
            </a:r>
            <a:endParaRPr lang="en-US" sz="2600"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4" name="Footer Placeholder 3"/>
          <p:cNvSpPr>
            <a:spLocks noGrp="1"/>
          </p:cNvSpPr>
          <p:nvPr>
            <p:ph type="ftr" sz="quarter" idx="11"/>
          </p:nvPr>
        </p:nvSpPr>
        <p:spPr/>
        <p:txBody>
          <a:bodyPr/>
          <a:lstStyle/>
          <a:p>
            <a:r>
              <a:rPr lang="cs-CZ" altLang="ja-JP" smtClean="0"/>
              <a:t>Shanghai  July 2012</a:t>
            </a:r>
            <a:endParaRPr lang="en-US" altLang="ja-JP" dirty="0"/>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48</a:t>
            </a:fld>
            <a:endParaRPr lang="en-US" altLang="ja-JP"/>
          </a:p>
        </p:txBody>
      </p:sp>
      <p:pic>
        <p:nvPicPr>
          <p:cNvPr id="13" name="Picture 2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051" y="1909563"/>
            <a:ext cx="3751580" cy="4187190"/>
          </a:xfrm>
          <a:prstGeom prst="rect">
            <a:avLst/>
          </a:prstGeom>
          <a:noFill/>
          <a:ln w="12700" cap="flat">
            <a:noFill/>
            <a:miter lim="800000"/>
            <a:headEnd/>
            <a:tailEnd/>
          </a:ln>
        </p:spPr>
      </p:pic>
      <p:sp>
        <p:nvSpPr>
          <p:cNvPr id="26" name="Text Box 5"/>
          <p:cNvSpPr txBox="1">
            <a:spLocks noChangeArrowheads="1"/>
          </p:cNvSpPr>
          <p:nvPr/>
        </p:nvSpPr>
        <p:spPr bwMode="auto">
          <a:xfrm>
            <a:off x="341313" y="1163638"/>
            <a:ext cx="3338429" cy="276999"/>
          </a:xfrm>
          <a:prstGeom prst="rect">
            <a:avLst/>
          </a:prstGeom>
          <a:noFill/>
          <a:ln w="9525">
            <a:noFill/>
            <a:miter lim="800000"/>
            <a:headEnd/>
            <a:tailEnd/>
          </a:ln>
        </p:spPr>
        <p:txBody>
          <a:bodyPr wrap="none" lIns="0" tIns="0" rIns="0" bIns="0">
            <a:spAutoFit/>
          </a:bodyPr>
          <a:lstStyle/>
          <a:p>
            <a:pPr defTabSz="828675" hangingPunct="0">
              <a:buClr>
                <a:srgbClr val="000000"/>
              </a:buClr>
              <a:buSzPct val="45000"/>
              <a:buFont typeface="StarSymbol" charset="0"/>
              <a:buNone/>
              <a:tabLst>
                <a:tab pos="657225" algn="l"/>
                <a:tab pos="1312863" algn="l"/>
                <a:tab pos="1970088" algn="l"/>
                <a:tab pos="2627313" algn="l"/>
              </a:tabLst>
            </a:pPr>
            <a:r>
              <a:rPr lang="en-GB" b="1" dirty="0" err="1" smtClean="0">
                <a:effectLst>
                  <a:outerShdw blurRad="38100" dist="38100" dir="2700000" algn="tl">
                    <a:srgbClr val="C0C0C0"/>
                  </a:outerShdw>
                </a:effectLst>
                <a:latin typeface="Comic Sans MS"/>
                <a:cs typeface="Comic Sans MS"/>
              </a:rPr>
              <a:t>E</a:t>
            </a:r>
            <a:r>
              <a:rPr lang="en-GB" b="1" baseline="-25000" dirty="0" err="1" smtClean="0">
                <a:effectLst>
                  <a:outerShdw blurRad="38100" dist="38100" dir="2700000" algn="tl">
                    <a:srgbClr val="C0C0C0"/>
                  </a:outerShdw>
                </a:effectLst>
                <a:latin typeface="Comic Sans MS"/>
                <a:cs typeface="Comic Sans MS"/>
              </a:rPr>
              <a:t>e</a:t>
            </a:r>
            <a:r>
              <a:rPr lang="en-GB" b="1" dirty="0" smtClean="0">
                <a:effectLst>
                  <a:outerShdw blurRad="38100" dist="38100" dir="2700000" algn="tl">
                    <a:srgbClr val="C0C0C0"/>
                  </a:outerShdw>
                </a:effectLst>
                <a:latin typeface="Comic Sans MS"/>
                <a:cs typeface="Comic Sans MS"/>
              </a:rPr>
              <a:t> = 27 </a:t>
            </a:r>
            <a:r>
              <a:rPr lang="en-GB" b="1" dirty="0" err="1" smtClean="0">
                <a:effectLst>
                  <a:outerShdw blurRad="38100" dist="38100" dir="2700000" algn="tl">
                    <a:srgbClr val="C0C0C0"/>
                  </a:outerShdw>
                </a:effectLst>
                <a:latin typeface="Comic Sans MS"/>
                <a:cs typeface="Comic Sans MS"/>
              </a:rPr>
              <a:t>GeV</a:t>
            </a:r>
            <a:r>
              <a:rPr lang="en-GB" b="1" dirty="0" smtClean="0">
                <a:effectLst>
                  <a:outerShdw blurRad="38100" dist="38100" dir="2700000" algn="tl">
                    <a:srgbClr val="C0C0C0"/>
                  </a:outerShdw>
                </a:effectLst>
                <a:latin typeface="Comic Sans MS"/>
                <a:cs typeface="Comic Sans MS"/>
              </a:rPr>
              <a:t> </a:t>
            </a:r>
            <a:r>
              <a:rPr lang="en-GB" b="1" dirty="0" smtClean="0">
                <a:effectLst>
                  <a:outerShdw blurRad="38100" dist="38100" dir="2700000" algn="tl">
                    <a:srgbClr val="C0C0C0"/>
                  </a:outerShdw>
                </a:effectLst>
                <a:latin typeface="Comic Sans MS"/>
                <a:cs typeface="Comic Sans MS"/>
                <a:sym typeface="Wingdings"/>
              </a:rPr>
              <a:t> √s = 7.2 </a:t>
            </a:r>
            <a:r>
              <a:rPr lang="en-GB" b="1" dirty="0" err="1" smtClean="0">
                <a:effectLst>
                  <a:outerShdw blurRad="38100" dist="38100" dir="2700000" algn="tl">
                    <a:srgbClr val="C0C0C0"/>
                  </a:outerShdw>
                </a:effectLst>
                <a:latin typeface="Comic Sans MS"/>
                <a:cs typeface="Comic Sans MS"/>
                <a:sym typeface="Wingdings"/>
              </a:rPr>
              <a:t>GeV</a:t>
            </a:r>
            <a:endParaRPr lang="en-GB" b="1" dirty="0">
              <a:effectLst>
                <a:outerShdw blurRad="38100" dist="38100" dir="2700000" algn="tl">
                  <a:srgbClr val="C0C0C0"/>
                </a:outerShdw>
              </a:effectLst>
              <a:latin typeface="Comic Sans MS"/>
              <a:cs typeface="Comic Sans MS"/>
            </a:endParaRPr>
          </a:p>
        </p:txBody>
      </p:sp>
      <p:sp>
        <p:nvSpPr>
          <p:cNvPr id="27" name="Text Box 6"/>
          <p:cNvSpPr txBox="1">
            <a:spLocks noChangeArrowheads="1"/>
          </p:cNvSpPr>
          <p:nvPr/>
        </p:nvSpPr>
        <p:spPr bwMode="auto">
          <a:xfrm>
            <a:off x="333374" y="1509713"/>
            <a:ext cx="3044825" cy="276999"/>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1066800" algn="l"/>
                <a:tab pos="1312863" algn="l"/>
                <a:tab pos="1970088" algn="l"/>
                <a:tab pos="2627313" algn="l"/>
              </a:tabLst>
            </a:pPr>
            <a:r>
              <a:rPr lang="en-GB" b="1" dirty="0" smtClean="0">
                <a:solidFill>
                  <a:srgbClr val="FF00FF"/>
                </a:solidFill>
                <a:effectLst>
                  <a:outerShdw blurRad="38100" dist="38100" dir="2700000" algn="tl">
                    <a:srgbClr val="C0C0C0"/>
                  </a:outerShdw>
                </a:effectLst>
                <a:latin typeface="Comic Sans MS"/>
                <a:cs typeface="Comic Sans MS"/>
              </a:rPr>
              <a:t>E</a:t>
            </a:r>
            <a:r>
              <a:rPr lang="en-GB" b="1" baseline="-33000" dirty="0" smtClean="0">
                <a:solidFill>
                  <a:srgbClr val="FF00FF"/>
                </a:solidFill>
                <a:effectLst>
                  <a:outerShdw blurRad="38100" dist="38100" dir="2700000" algn="tl">
                    <a:srgbClr val="C0C0C0"/>
                  </a:outerShdw>
                </a:effectLst>
                <a:latin typeface="Comic Sans MS"/>
                <a:cs typeface="Comic Sans MS"/>
              </a:rPr>
              <a:t>h</a:t>
            </a:r>
            <a:r>
              <a:rPr lang="en-GB" b="1" dirty="0" smtClean="0">
                <a:solidFill>
                  <a:srgbClr val="FF00FF"/>
                </a:solidFill>
                <a:effectLst>
                  <a:outerShdw blurRad="38100" dist="38100" dir="2700000" algn="tl">
                    <a:srgbClr val="C0C0C0"/>
                  </a:outerShdw>
                </a:effectLst>
                <a:latin typeface="Comic Sans MS"/>
                <a:cs typeface="Comic Sans MS"/>
              </a:rPr>
              <a:t> </a:t>
            </a:r>
            <a:r>
              <a:rPr lang="en-GB" b="1" dirty="0">
                <a:solidFill>
                  <a:srgbClr val="FF00FF"/>
                </a:solidFill>
                <a:effectLst>
                  <a:outerShdw blurRad="38100" dist="38100" dir="2700000" algn="tl">
                    <a:srgbClr val="C0C0C0"/>
                  </a:outerShdw>
                </a:effectLst>
                <a:latin typeface="Comic Sans MS"/>
                <a:cs typeface="Comic Sans MS"/>
              </a:rPr>
              <a:t>= </a:t>
            </a:r>
            <a:r>
              <a:rPr lang="en-GB" b="1" dirty="0" smtClean="0">
                <a:solidFill>
                  <a:srgbClr val="FF00FF"/>
                </a:solidFill>
                <a:effectLst>
                  <a:outerShdw blurRad="38100" dist="38100" dir="2700000" algn="tl">
                    <a:srgbClr val="C0C0C0"/>
                  </a:outerShdw>
                </a:effectLst>
                <a:latin typeface="Comic Sans MS"/>
                <a:cs typeface="Comic Sans MS"/>
              </a:rPr>
              <a:t>2-15 </a:t>
            </a:r>
            <a:r>
              <a:rPr lang="en-GB" b="1" dirty="0" err="1">
                <a:solidFill>
                  <a:srgbClr val="FF00FF"/>
                </a:solidFill>
                <a:effectLst>
                  <a:outerShdw blurRad="38100" dist="38100" dir="2700000" algn="tl">
                    <a:srgbClr val="C0C0C0"/>
                  </a:outerShdw>
                </a:effectLst>
                <a:latin typeface="Comic Sans MS"/>
                <a:cs typeface="Comic Sans MS"/>
              </a:rPr>
              <a:t>GeV</a:t>
            </a:r>
            <a:r>
              <a:rPr lang="en-GB" b="1" dirty="0">
                <a:solidFill>
                  <a:srgbClr val="FF00FF"/>
                </a:solidFill>
                <a:effectLst/>
                <a:latin typeface="Comic Sans MS"/>
                <a:cs typeface="Comic Sans MS"/>
              </a:rPr>
              <a:t> </a:t>
            </a:r>
          </a:p>
        </p:txBody>
      </p:sp>
      <p:sp>
        <p:nvSpPr>
          <p:cNvPr id="28" name="TextBox 27"/>
          <p:cNvSpPr txBox="1"/>
          <p:nvPr/>
        </p:nvSpPr>
        <p:spPr>
          <a:xfrm>
            <a:off x="266700" y="711200"/>
            <a:ext cx="1435459" cy="461665"/>
          </a:xfrm>
          <a:prstGeom prst="rect">
            <a:avLst/>
          </a:prstGeom>
          <a:noFill/>
        </p:spPr>
        <p:txBody>
          <a:bodyPr wrap="none" rtlCol="0">
            <a:spAutoFit/>
          </a:bodyPr>
          <a:lstStyle/>
          <a:p>
            <a:r>
              <a:rPr lang="en-US" sz="2400" b="1" dirty="0" smtClean="0">
                <a:solidFill>
                  <a:srgbClr val="FF00FF"/>
                </a:solidFill>
                <a:latin typeface="Comic Sans MS"/>
                <a:cs typeface="Comic Sans MS"/>
              </a:rPr>
              <a:t>Hermes:</a:t>
            </a:r>
            <a:endParaRPr lang="en-US" sz="2400" b="1" dirty="0">
              <a:solidFill>
                <a:srgbClr val="FF00FF"/>
              </a:solidFill>
              <a:latin typeface="Comic Sans MS"/>
              <a:cs typeface="Comic Sans MS"/>
            </a:endParaRPr>
          </a:p>
        </p:txBody>
      </p:sp>
      <p:sp>
        <p:nvSpPr>
          <p:cNvPr id="35" name="TextBox 34"/>
          <p:cNvSpPr txBox="1"/>
          <p:nvPr/>
        </p:nvSpPr>
        <p:spPr>
          <a:xfrm rot="19500000">
            <a:off x="-88032" y="2207737"/>
            <a:ext cx="4780508" cy="1477328"/>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b="1" dirty="0" smtClean="0">
                <a:solidFill>
                  <a:schemeClr val="bg1"/>
                </a:solidFill>
                <a:latin typeface="Comic Sans MS"/>
                <a:cs typeface="Comic Sans MS"/>
              </a:rPr>
              <a:t>Unprecedented precision to distinguish between different </a:t>
            </a:r>
            <a:r>
              <a:rPr lang="en-US" dirty="0" smtClean="0">
                <a:solidFill>
                  <a:schemeClr val="bg1"/>
                </a:solidFill>
                <a:latin typeface="Comic Sans MS"/>
                <a:cs typeface="Comic Sans MS"/>
              </a:rPr>
              <a:t>models</a:t>
            </a:r>
            <a:endParaRPr lang="en-US" b="1" dirty="0" smtClean="0">
              <a:solidFill>
                <a:schemeClr val="bg1"/>
              </a:solidFill>
              <a:latin typeface="Comic Sans MS"/>
              <a:cs typeface="Comic Sans MS"/>
            </a:endParaRPr>
          </a:p>
          <a:p>
            <a:pPr algn="ctr"/>
            <a:r>
              <a:rPr lang="en-US" b="1" dirty="0" smtClean="0">
                <a:solidFill>
                  <a:srgbClr val="FF00FF"/>
                </a:solidFill>
                <a:latin typeface="Comic Sans MS"/>
                <a:cs typeface="Comic Sans MS"/>
              </a:rPr>
              <a:t>large </a:t>
            </a:r>
            <a:r>
              <a:rPr lang="en-US" b="1" dirty="0" smtClean="0">
                <a:solidFill>
                  <a:srgbClr val="FF00FF"/>
                </a:solidFill>
                <a:latin typeface="Symbol" charset="2"/>
                <a:cs typeface="Symbol" charset="2"/>
              </a:rPr>
              <a:t>n</a:t>
            </a:r>
            <a:r>
              <a:rPr lang="en-US" b="1" dirty="0" smtClean="0">
                <a:solidFill>
                  <a:srgbClr val="FF00FF"/>
                </a:solidFill>
                <a:latin typeface="Comic Sans MS"/>
                <a:cs typeface="Comic Sans MS"/>
              </a:rPr>
              <a:t> range</a:t>
            </a:r>
          </a:p>
          <a:p>
            <a:pPr marL="285750" indent="-285750" algn="ctr">
              <a:buFont typeface="Wingdings" charset="0"/>
              <a:buChar char="à"/>
            </a:pPr>
            <a:r>
              <a:rPr lang="en-US" b="1" dirty="0" err="1" smtClean="0">
                <a:solidFill>
                  <a:schemeClr val="bg1"/>
                </a:solidFill>
                <a:latin typeface="Comic Sans MS"/>
                <a:cs typeface="Comic Sans MS"/>
                <a:sym typeface="Wingdings"/>
              </a:rPr>
              <a:t>hadronization</a:t>
            </a:r>
            <a:r>
              <a:rPr lang="en-US" b="1" dirty="0" smtClean="0">
                <a:solidFill>
                  <a:schemeClr val="bg1"/>
                </a:solidFill>
                <a:latin typeface="Comic Sans MS"/>
                <a:cs typeface="Comic Sans MS"/>
                <a:sym typeface="Wingdings"/>
              </a:rPr>
              <a:t> in and out of nucleus</a:t>
            </a:r>
          </a:p>
          <a:p>
            <a:pPr marL="285750" indent="-285750" algn="ctr">
              <a:buFont typeface="Wingdings" charset="0"/>
              <a:buChar char="à"/>
            </a:pPr>
            <a:r>
              <a:rPr lang="en-US" dirty="0" smtClean="0">
                <a:solidFill>
                  <a:schemeClr val="bg1"/>
                </a:solidFill>
                <a:latin typeface="Comic Sans MS"/>
                <a:cs typeface="Comic Sans MS"/>
                <a:sym typeface="Wingdings"/>
              </a:rPr>
              <a:t>first time for charm</a:t>
            </a:r>
            <a:endParaRPr lang="en-US" b="1" dirty="0" smtClean="0">
              <a:solidFill>
                <a:schemeClr val="bg1"/>
              </a:solidFill>
              <a:latin typeface="Comic Sans MS"/>
              <a:cs typeface="Comic Sans MS"/>
            </a:endParaRPr>
          </a:p>
        </p:txBody>
      </p:sp>
      <p:pic>
        <p:nvPicPr>
          <p:cNvPr id="19" name="Picture 18" descr="MR35_145.eps"/>
          <p:cNvPicPr>
            <a:picLocks noChangeAspect="1"/>
          </p:cNvPicPr>
          <p:nvPr/>
        </p:nvPicPr>
        <p:blipFill rotWithShape="1">
          <a:blip r:embed="rId3">
            <a:extLst>
              <a:ext uri="{28A0092B-C50C-407E-A947-70E740481C1C}">
                <a14:useLocalDpi xmlns:a14="http://schemas.microsoft.com/office/drawing/2010/main" val="0"/>
              </a:ext>
            </a:extLst>
          </a:blip>
          <a:srcRect r="51765"/>
          <a:stretch/>
        </p:blipFill>
        <p:spPr>
          <a:xfrm>
            <a:off x="4550831" y="691449"/>
            <a:ext cx="4495270" cy="3241915"/>
          </a:xfrm>
          <a:prstGeom prst="rect">
            <a:avLst/>
          </a:prstGeom>
          <a:solidFill>
            <a:schemeClr val="bg1">
              <a:lumMod val="85000"/>
            </a:schemeClr>
          </a:solidFill>
        </p:spPr>
      </p:pic>
      <p:pic>
        <p:nvPicPr>
          <p:cNvPr id="21" name="Picture 20" descr="MR35_145.eps"/>
          <p:cNvPicPr>
            <a:picLocks noChangeAspect="1"/>
          </p:cNvPicPr>
          <p:nvPr/>
        </p:nvPicPr>
        <p:blipFill rotWithShape="1">
          <a:blip r:embed="rId3">
            <a:extLst>
              <a:ext uri="{28A0092B-C50C-407E-A947-70E740481C1C}">
                <a14:useLocalDpi xmlns:a14="http://schemas.microsoft.com/office/drawing/2010/main" val="0"/>
              </a:ext>
            </a:extLst>
          </a:blip>
          <a:srcRect l="50955"/>
          <a:stretch/>
        </p:blipFill>
        <p:spPr>
          <a:xfrm>
            <a:off x="4564063" y="3437503"/>
            <a:ext cx="4484687" cy="3180855"/>
          </a:xfrm>
          <a:prstGeom prst="rect">
            <a:avLst/>
          </a:prstGeom>
          <a:solidFill>
            <a:schemeClr val="bg1">
              <a:lumMod val="85000"/>
            </a:schemeClr>
          </a:solidFill>
        </p:spPr>
      </p:pic>
      <p:sp>
        <p:nvSpPr>
          <p:cNvPr id="29" name="TextBox 28"/>
          <p:cNvSpPr txBox="1"/>
          <p:nvPr/>
        </p:nvSpPr>
        <p:spPr>
          <a:xfrm>
            <a:off x="7936436" y="5715000"/>
            <a:ext cx="868898" cy="461665"/>
          </a:xfrm>
          <a:prstGeom prst="rect">
            <a:avLst/>
          </a:prstGeom>
          <a:noFill/>
        </p:spPr>
        <p:txBody>
          <a:bodyPr wrap="none" rtlCol="0">
            <a:spAutoFit/>
          </a:bodyPr>
          <a:lstStyle/>
          <a:p>
            <a:r>
              <a:rPr lang="en-US" sz="2400" b="1" dirty="0" smtClean="0">
                <a:solidFill>
                  <a:srgbClr val="FF00FF"/>
                </a:solidFill>
                <a:latin typeface="Comic Sans MS"/>
                <a:cs typeface="Comic Sans MS"/>
              </a:rPr>
              <a:t>EIC:</a:t>
            </a:r>
            <a:endParaRPr lang="en-US" sz="2400" b="1" dirty="0">
              <a:solidFill>
                <a:srgbClr val="FF00FF"/>
              </a:solidFill>
              <a:latin typeface="Comic Sans MS"/>
              <a:cs typeface="Comic Sans MS"/>
            </a:endParaRPr>
          </a:p>
        </p:txBody>
      </p:sp>
    </p:spTree>
    <p:extLst>
      <p:ext uri="{BB962C8B-B14F-4D97-AF65-F5344CB8AC3E}">
        <p14:creationId xmlns:p14="http://schemas.microsoft.com/office/powerpoint/2010/main" val="93839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Do we need?</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49</a:t>
            </a:fld>
            <a:endParaRPr lang="en-US"/>
          </a:p>
        </p:txBody>
      </p:sp>
      <p:grpSp>
        <p:nvGrpSpPr>
          <p:cNvPr id="6" name="Group 801"/>
          <p:cNvGrpSpPr>
            <a:grpSpLocks noChangeAspect="1"/>
          </p:cNvGrpSpPr>
          <p:nvPr/>
        </p:nvGrpSpPr>
        <p:grpSpPr>
          <a:xfrm>
            <a:off x="151147" y="993346"/>
            <a:ext cx="4143695" cy="5195787"/>
            <a:chOff x="1467622" y="-174770"/>
            <a:chExt cx="5897368" cy="7394720"/>
          </a:xfrm>
        </p:grpSpPr>
        <p:sp>
          <p:nvSpPr>
            <p:cNvPr id="7" name="Arc 6"/>
            <p:cNvSpPr/>
            <p:nvPr/>
          </p:nvSpPr>
          <p:spPr>
            <a:xfrm>
              <a:off x="3173413" y="60134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8" name="Arc 7"/>
            <p:cNvSpPr/>
            <p:nvPr/>
          </p:nvSpPr>
          <p:spPr>
            <a:xfrm flipH="1">
              <a:off x="4595813" y="60071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9" name="Arc 8"/>
            <p:cNvSpPr>
              <a:spLocks noChangeAspect="1"/>
            </p:cNvSpPr>
            <p:nvPr/>
          </p:nvSpPr>
          <p:spPr>
            <a:xfrm rot="18146531">
              <a:off x="1539833" y="9075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0" name="Arc 9"/>
            <p:cNvSpPr>
              <a:spLocks noChangeAspect="1"/>
            </p:cNvSpPr>
            <p:nvPr/>
          </p:nvSpPr>
          <p:spPr>
            <a:xfrm rot="7277956">
              <a:off x="2842486" y="22295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11" name="Group 1"/>
            <p:cNvGrpSpPr/>
            <p:nvPr/>
          </p:nvGrpSpPr>
          <p:grpSpPr>
            <a:xfrm rot="3600000">
              <a:off x="4148493" y="577905"/>
              <a:ext cx="3969171" cy="2463822"/>
              <a:chOff x="1719314" y="-127517"/>
              <a:chExt cx="3969171" cy="2463822"/>
            </a:xfrm>
          </p:grpSpPr>
          <p:sp>
            <p:nvSpPr>
              <p:cNvPr id="321" name="Text Box 19"/>
              <p:cNvSpPr txBox="1">
                <a:spLocks noChangeArrowheads="1"/>
              </p:cNvSpPr>
              <p:nvPr/>
            </p:nvSpPr>
            <p:spPr bwMode="auto">
              <a:xfrm>
                <a:off x="4723543" y="-21529"/>
                <a:ext cx="964942" cy="569443"/>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Beam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dump</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322" name="Text Box 19"/>
              <p:cNvSpPr txBox="1">
                <a:spLocks noChangeArrowheads="1"/>
              </p:cNvSpPr>
              <p:nvPr/>
            </p:nvSpPr>
            <p:spPr bwMode="auto">
              <a:xfrm>
                <a:off x="3256086" y="-127517"/>
                <a:ext cx="1704433" cy="569442"/>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e-gun</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323"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24" name="Freeform 323"/>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5" name="Freeform 324"/>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6" name="Oval 325"/>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7" name="Text Box 113"/>
              <p:cNvSpPr txBox="1">
                <a:spLocks noChangeAspect="1" noChangeArrowheads="1"/>
              </p:cNvSpPr>
              <p:nvPr/>
            </p:nvSpPr>
            <p:spPr bwMode="auto">
              <a:xfrm flipH="1">
                <a:off x="3982102" y="130934"/>
                <a:ext cx="1192892"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cxnSp>
            <p:nvCxnSpPr>
              <p:cNvPr id="328" name="Straight Connector 327"/>
              <p:cNvCxnSpPr>
                <a:stCxn id="81" idx="0"/>
                <a:endCxn id="12"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2" name="Arc 11"/>
            <p:cNvSpPr>
              <a:spLocks noChangeAspect="1"/>
            </p:cNvSpPr>
            <p:nvPr/>
          </p:nvSpPr>
          <p:spPr>
            <a:xfrm rot="18600000">
              <a:off x="1443967" y="7437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13" name="Group 372"/>
            <p:cNvGrpSpPr/>
            <p:nvPr/>
          </p:nvGrpSpPr>
          <p:grpSpPr>
            <a:xfrm>
              <a:off x="1467622" y="227998"/>
              <a:ext cx="5854453" cy="6236837"/>
              <a:chOff x="1467622" y="227998"/>
              <a:chExt cx="5854453" cy="6236837"/>
            </a:xfrm>
          </p:grpSpPr>
          <p:sp>
            <p:nvSpPr>
              <p:cNvPr id="14" name="Text Box 110"/>
              <p:cNvSpPr txBox="1">
                <a:spLocks noChangeArrowheads="1"/>
              </p:cNvSpPr>
              <p:nvPr/>
            </p:nvSpPr>
            <p:spPr bwMode="auto">
              <a:xfrm>
                <a:off x="3763446" y="5436245"/>
                <a:ext cx="1239596" cy="481835"/>
              </a:xfrm>
              <a:prstGeom prst="rect">
                <a:avLst/>
              </a:prstGeom>
              <a:noFill/>
              <a:ln w="9525">
                <a:noFill/>
                <a:miter lim="800000"/>
                <a:headEnd/>
                <a:tailEnd/>
              </a:ln>
            </p:spPr>
            <p:txBody>
              <a:bodyPr wrap="square">
                <a:prstTxWarp prst="textNoShape">
                  <a:avLst/>
                </a:prstTxWarp>
                <a:spAutoFit/>
              </a:bodyPr>
              <a:lstStyle/>
              <a:p>
                <a:pPr eaLnBrk="0" hangingPunct="0"/>
                <a:r>
                  <a:rPr lang="en-US" sz="1600" dirty="0" smtClean="0">
                    <a:solidFill>
                      <a:srgbClr val="0000FF"/>
                    </a:solidFill>
                    <a:latin typeface="Comic Sans MS" pitchFamily="-110" charset="0"/>
                    <a:ea typeface="Comic Sans MS" pitchFamily="-110" charset="0"/>
                    <a:cs typeface="Comic Sans MS" pitchFamily="-110" charset="0"/>
                  </a:rPr>
                  <a:t>eSTAR</a:t>
                </a:r>
                <a:endParaRPr lang="en-US" sz="1600" dirty="0">
                  <a:solidFill>
                    <a:srgbClr val="0000FF"/>
                  </a:solidFill>
                  <a:latin typeface="Comic Sans MS" pitchFamily="-110" charset="0"/>
                  <a:ea typeface="Comic Sans MS" pitchFamily="-110" charset="0"/>
                  <a:cs typeface="Comic Sans MS" pitchFamily="-110" charset="0"/>
                </a:endParaRPr>
              </a:p>
            </p:txBody>
          </p:sp>
          <p:sp>
            <p:nvSpPr>
              <p:cNvPr id="15" name="Text Box 111"/>
              <p:cNvSpPr txBox="1">
                <a:spLocks noChangeArrowheads="1"/>
              </p:cNvSpPr>
              <p:nvPr/>
            </p:nvSpPr>
            <p:spPr bwMode="auto">
              <a:xfrm rot="3600000">
                <a:off x="1874083" y="4600294"/>
                <a:ext cx="1762004" cy="481835"/>
              </a:xfrm>
              <a:prstGeom prst="rect">
                <a:avLst/>
              </a:prstGeom>
              <a:noFill/>
              <a:ln w="9525">
                <a:noFill/>
                <a:miter lim="800000"/>
                <a:headEnd/>
                <a:tailEnd/>
              </a:ln>
            </p:spPr>
            <p:txBody>
              <a:bodyPr wrap="square">
                <a:prstTxWarp prst="textNoShape">
                  <a:avLst/>
                </a:prstTxWarp>
                <a:spAutoFit/>
              </a:bodyPr>
              <a:lstStyle/>
              <a:p>
                <a:pPr eaLnBrk="0" hangingPunct="0"/>
                <a:r>
                  <a:rPr lang="en-US" sz="1600" dirty="0" smtClean="0">
                    <a:solidFill>
                      <a:srgbClr val="0000FF"/>
                    </a:solidFill>
                    <a:latin typeface="Comic Sans MS" pitchFamily="-110" charset="0"/>
                    <a:ea typeface="Comic Sans MS" pitchFamily="-110" charset="0"/>
                    <a:cs typeface="Comic Sans MS" pitchFamily="-110" charset="0"/>
                  </a:rPr>
                  <a:t>ePHENIX</a:t>
                </a:r>
                <a:endParaRPr lang="en-US" sz="1600" dirty="0">
                  <a:solidFill>
                    <a:srgbClr val="0000FF"/>
                  </a:solidFill>
                  <a:latin typeface="Comic Sans MS" pitchFamily="-110" charset="0"/>
                  <a:ea typeface="Comic Sans MS" pitchFamily="-110" charset="0"/>
                  <a:cs typeface="Comic Sans MS" pitchFamily="-110" charset="0"/>
                </a:endParaRPr>
              </a:p>
            </p:txBody>
          </p:sp>
          <p:sp>
            <p:nvSpPr>
              <p:cNvPr id="16" name="Arc 15"/>
              <p:cNvSpPr>
                <a:spLocks noChangeAspect="1"/>
              </p:cNvSpPr>
              <p:nvPr/>
            </p:nvSpPr>
            <p:spPr>
              <a:xfrm>
                <a:off x="2992438" y="8715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7" name="Arc 16"/>
              <p:cNvSpPr>
                <a:spLocks noChangeAspect="1"/>
              </p:cNvSpPr>
              <p:nvPr/>
            </p:nvSpPr>
            <p:spPr>
              <a:xfrm>
                <a:off x="3008313" y="8318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8" name="Arc 17"/>
              <p:cNvSpPr>
                <a:spLocks noChangeAspect="1"/>
              </p:cNvSpPr>
              <p:nvPr/>
            </p:nvSpPr>
            <p:spPr>
              <a:xfrm rot="18000000">
                <a:off x="2117725" y="8302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9" name="Arc 18"/>
              <p:cNvSpPr>
                <a:spLocks noChangeAspect="1"/>
              </p:cNvSpPr>
              <p:nvPr/>
            </p:nvSpPr>
            <p:spPr>
              <a:xfrm rot="14400000">
                <a:off x="1677988" y="16002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0" name="Arc 19"/>
              <p:cNvSpPr>
                <a:spLocks noChangeAspect="1"/>
              </p:cNvSpPr>
              <p:nvPr/>
            </p:nvSpPr>
            <p:spPr>
              <a:xfrm rot="10800000">
                <a:off x="2114550" y="23685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1" name="Arc 20"/>
              <p:cNvSpPr>
                <a:spLocks noChangeAspect="1"/>
              </p:cNvSpPr>
              <p:nvPr/>
            </p:nvSpPr>
            <p:spPr>
              <a:xfrm rot="7200000">
                <a:off x="3005138" y="23653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2" name="Arc 21"/>
              <p:cNvSpPr>
                <a:spLocks noChangeAspect="1"/>
              </p:cNvSpPr>
              <p:nvPr/>
            </p:nvSpPr>
            <p:spPr>
              <a:xfrm rot="3600000">
                <a:off x="3452813" y="15986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 name="Arc 22"/>
              <p:cNvSpPr>
                <a:spLocks noChangeAspect="1"/>
              </p:cNvSpPr>
              <p:nvPr/>
            </p:nvSpPr>
            <p:spPr>
              <a:xfrm rot="18000000">
                <a:off x="2144713" y="8651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4" name="Arc 23"/>
              <p:cNvSpPr>
                <a:spLocks noChangeAspect="1"/>
              </p:cNvSpPr>
              <p:nvPr/>
            </p:nvSpPr>
            <p:spPr>
              <a:xfrm rot="14400000">
                <a:off x="1722438" y="16002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5" name="Arc 24"/>
              <p:cNvSpPr>
                <a:spLocks noChangeAspect="1"/>
              </p:cNvSpPr>
              <p:nvPr/>
            </p:nvSpPr>
            <p:spPr>
              <a:xfrm rot="10800000">
                <a:off x="2143125" y="23304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 name="Arc 25"/>
              <p:cNvSpPr>
                <a:spLocks noChangeAspect="1"/>
              </p:cNvSpPr>
              <p:nvPr/>
            </p:nvSpPr>
            <p:spPr>
              <a:xfrm rot="7200000">
                <a:off x="2984500" y="23272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 name="Arc 26"/>
              <p:cNvSpPr>
                <a:spLocks noChangeAspect="1"/>
              </p:cNvSpPr>
              <p:nvPr/>
            </p:nvSpPr>
            <p:spPr>
              <a:xfrm rot="7200000" flipH="1">
                <a:off x="3409950" y="15875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8" name="Line 184"/>
              <p:cNvSpPr>
                <a:spLocks noChangeShapeType="1"/>
              </p:cNvSpPr>
              <p:nvPr/>
            </p:nvSpPr>
            <p:spPr bwMode="auto">
              <a:xfrm rot="18000000" flipV="1">
                <a:off x="6175375" y="47005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9" name="Line 184"/>
              <p:cNvSpPr>
                <a:spLocks noChangeShapeType="1"/>
              </p:cNvSpPr>
              <p:nvPr/>
            </p:nvSpPr>
            <p:spPr bwMode="auto">
              <a:xfrm flipV="1">
                <a:off x="3919538" y="8509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30" name="Line 184"/>
              <p:cNvSpPr>
                <a:spLocks noChangeShapeType="1"/>
              </p:cNvSpPr>
              <p:nvPr/>
            </p:nvSpPr>
            <p:spPr bwMode="auto">
              <a:xfrm rot="14400000" flipV="1">
                <a:off x="1709738" y="47323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31" name="Line 184"/>
              <p:cNvSpPr>
                <a:spLocks noChangeShapeType="1"/>
              </p:cNvSpPr>
              <p:nvPr/>
            </p:nvSpPr>
            <p:spPr bwMode="auto">
              <a:xfrm flipV="1">
                <a:off x="3948113" y="60055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32" name="Rectangle 13"/>
              <p:cNvSpPr>
                <a:spLocks noChangeArrowheads="1"/>
              </p:cNvSpPr>
              <p:nvPr/>
            </p:nvSpPr>
            <p:spPr bwMode="auto">
              <a:xfrm rot="10800000">
                <a:off x="4249738" y="58763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33" name="Rectangle 136"/>
              <p:cNvSpPr>
                <a:spLocks noChangeArrowheads="1"/>
              </p:cNvSpPr>
              <p:nvPr/>
            </p:nvSpPr>
            <p:spPr bwMode="auto">
              <a:xfrm rot="3600000">
                <a:off x="2058862" y="4623485"/>
                <a:ext cx="228636" cy="217234"/>
              </a:xfrm>
              <a:prstGeom prst="rect">
                <a:avLst/>
              </a:prstGeom>
              <a:blipFill dpi="0" rotWithShape="1">
                <a:blip r:embed="rId2"/>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34" name="Arc 33"/>
              <p:cNvSpPr>
                <a:spLocks noChangeAspect="1"/>
              </p:cNvSpPr>
              <p:nvPr/>
            </p:nvSpPr>
            <p:spPr>
              <a:xfrm rot="577047">
                <a:off x="2286479" y="6597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5" name="Straight Connector 34"/>
              <p:cNvCxnSpPr>
                <a:stCxn id="9" idx="2"/>
                <a:endCxn id="34" idx="0"/>
              </p:cNvCxnSpPr>
              <p:nvPr/>
            </p:nvCxnSpPr>
            <p:spPr>
              <a:xfrm>
                <a:off x="3840494" y="6804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36" name="Arc 35"/>
              <p:cNvSpPr>
                <a:spLocks noChangeAspect="1"/>
              </p:cNvSpPr>
              <p:nvPr/>
            </p:nvSpPr>
            <p:spPr>
              <a:xfrm rot="14995628">
                <a:off x="1197943" y="18311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37" name="Arc 36"/>
              <p:cNvSpPr>
                <a:spLocks noChangeAspect="1"/>
              </p:cNvSpPr>
              <p:nvPr/>
            </p:nvSpPr>
            <p:spPr>
              <a:xfrm rot="11169758">
                <a:off x="1828086" y="23894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8" name="Straight Connector 37"/>
              <p:cNvCxnSpPr>
                <a:stCxn id="36" idx="0"/>
                <a:endCxn id="37" idx="2"/>
              </p:cNvCxnSpPr>
              <p:nvPr/>
            </p:nvCxnSpPr>
            <p:spPr>
              <a:xfrm rot="16200000" flipH="1">
                <a:off x="1559694" y="45910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39" name="Arc 38"/>
              <p:cNvSpPr>
                <a:spLocks noChangeAspect="1"/>
              </p:cNvSpPr>
              <p:nvPr/>
            </p:nvSpPr>
            <p:spPr>
              <a:xfrm rot="3574480">
                <a:off x="2987577" y="12939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0" name="Straight Connector 39"/>
              <p:cNvCxnSpPr>
                <a:stCxn id="39" idx="2"/>
                <a:endCxn id="10" idx="0"/>
              </p:cNvCxnSpPr>
              <p:nvPr/>
            </p:nvCxnSpPr>
            <p:spPr>
              <a:xfrm rot="5400000">
                <a:off x="6273874" y="44530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41" name="Group 191"/>
              <p:cNvGrpSpPr>
                <a:grpSpLocks noChangeAspect="1"/>
              </p:cNvGrpSpPr>
              <p:nvPr/>
            </p:nvGrpSpPr>
            <p:grpSpPr bwMode="auto">
              <a:xfrm rot="3651754">
                <a:off x="6410614" y="1993709"/>
                <a:ext cx="623481" cy="136262"/>
                <a:chOff x="786993" y="1745932"/>
                <a:chExt cx="740248" cy="161824"/>
              </a:xfrm>
            </p:grpSpPr>
            <p:grpSp>
              <p:nvGrpSpPr>
                <p:cNvPr id="301" name="Group 102"/>
                <p:cNvGrpSpPr>
                  <a:grpSpLocks/>
                </p:cNvGrpSpPr>
                <p:nvPr/>
              </p:nvGrpSpPr>
              <p:grpSpPr bwMode="auto">
                <a:xfrm>
                  <a:off x="1335274" y="1746533"/>
                  <a:ext cx="191967" cy="158541"/>
                  <a:chOff x="1338874" y="1146562"/>
                  <a:chExt cx="191967" cy="158541"/>
                </a:xfrm>
              </p:grpSpPr>
              <p:sp>
                <p:nvSpPr>
                  <p:cNvPr id="317"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18"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19"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20"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302" name="Group 103"/>
                <p:cNvGrpSpPr>
                  <a:grpSpLocks/>
                </p:cNvGrpSpPr>
                <p:nvPr/>
              </p:nvGrpSpPr>
              <p:grpSpPr bwMode="auto">
                <a:xfrm>
                  <a:off x="1155938" y="1745932"/>
                  <a:ext cx="189214" cy="159104"/>
                  <a:chOff x="1343464" y="1144477"/>
                  <a:chExt cx="189214" cy="159104"/>
                </a:xfrm>
              </p:grpSpPr>
              <p:sp>
                <p:nvSpPr>
                  <p:cNvPr id="313"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14"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15"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16"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303" name="Group 108"/>
                <p:cNvGrpSpPr>
                  <a:grpSpLocks/>
                </p:cNvGrpSpPr>
                <p:nvPr/>
              </p:nvGrpSpPr>
              <p:grpSpPr bwMode="auto">
                <a:xfrm>
                  <a:off x="970671" y="1748853"/>
                  <a:ext cx="191965" cy="158540"/>
                  <a:chOff x="1342123" y="1145914"/>
                  <a:chExt cx="191965" cy="158540"/>
                </a:xfrm>
              </p:grpSpPr>
              <p:sp>
                <p:nvSpPr>
                  <p:cNvPr id="309"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10"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11"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12"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304" name="Group 118"/>
                <p:cNvGrpSpPr>
                  <a:grpSpLocks/>
                </p:cNvGrpSpPr>
                <p:nvPr/>
              </p:nvGrpSpPr>
              <p:grpSpPr bwMode="auto">
                <a:xfrm>
                  <a:off x="786993" y="1749218"/>
                  <a:ext cx="191965" cy="158538"/>
                  <a:chOff x="1342461" y="1144795"/>
                  <a:chExt cx="191965" cy="158538"/>
                </a:xfrm>
              </p:grpSpPr>
              <p:sp>
                <p:nvSpPr>
                  <p:cNvPr id="305"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06"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07"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08"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42" name="Text Box 19"/>
              <p:cNvSpPr txBox="1">
                <a:spLocks noChangeArrowheads="1"/>
              </p:cNvSpPr>
              <p:nvPr/>
            </p:nvSpPr>
            <p:spPr bwMode="auto">
              <a:xfrm rot="17993261">
                <a:off x="1244023" y="2060508"/>
                <a:ext cx="2455970" cy="39422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1513D7"/>
                    </a:solidFill>
                    <a:latin typeface="Comic Sans MS"/>
                    <a:cs typeface="Comic Sans MS"/>
                  </a:rPr>
                  <a:t>Coherent e-cooler</a:t>
                </a:r>
                <a:endParaRPr lang="en-US" sz="1200" i="0" dirty="0">
                  <a:solidFill>
                    <a:srgbClr val="1513D7"/>
                  </a:solidFill>
                  <a:latin typeface="Comic Sans MS"/>
                  <a:cs typeface="Comic Sans MS"/>
                </a:endParaRPr>
              </a:p>
            </p:txBody>
          </p:sp>
          <p:sp>
            <p:nvSpPr>
              <p:cNvPr id="43" name="Freeform 42"/>
              <p:cNvSpPr/>
              <p:nvPr/>
            </p:nvSpPr>
            <p:spPr>
              <a:xfrm>
                <a:off x="4948518" y="10007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 name="Freeform 43"/>
              <p:cNvSpPr/>
              <p:nvPr/>
            </p:nvSpPr>
            <p:spPr>
              <a:xfrm rot="15409430">
                <a:off x="1239203" y="33518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 name="Line 184"/>
              <p:cNvSpPr>
                <a:spLocks noChangeShapeType="1"/>
              </p:cNvSpPr>
              <p:nvPr/>
            </p:nvSpPr>
            <p:spPr bwMode="auto">
              <a:xfrm rot="14400000" flipV="1">
                <a:off x="6168465" y="21313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cxnSp>
            <p:nvCxnSpPr>
              <p:cNvPr id="46" name="Straight Arrow Connector 45"/>
              <p:cNvCxnSpPr/>
              <p:nvPr/>
            </p:nvCxnSpPr>
            <p:spPr>
              <a:xfrm rot="5400000" flipH="1" flipV="1">
                <a:off x="5800832" y="1652402"/>
                <a:ext cx="726865" cy="4794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4918038" y="10778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8" name="Line 184"/>
              <p:cNvSpPr>
                <a:spLocks noChangeShapeType="1"/>
              </p:cNvSpPr>
              <p:nvPr/>
            </p:nvSpPr>
            <p:spPr bwMode="auto">
              <a:xfrm rot="18000000" flipV="1">
                <a:off x="1697038" y="21526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49" name="Group 191"/>
              <p:cNvGrpSpPr>
                <a:grpSpLocks noChangeAspect="1"/>
              </p:cNvGrpSpPr>
              <p:nvPr/>
            </p:nvGrpSpPr>
            <p:grpSpPr bwMode="auto">
              <a:xfrm rot="7165234">
                <a:off x="1695739" y="1987856"/>
                <a:ext cx="623481" cy="136262"/>
                <a:chOff x="786993" y="1745932"/>
                <a:chExt cx="740248" cy="161824"/>
              </a:xfrm>
            </p:grpSpPr>
            <p:grpSp>
              <p:nvGrpSpPr>
                <p:cNvPr id="281" name="Group 102"/>
                <p:cNvGrpSpPr>
                  <a:grpSpLocks/>
                </p:cNvGrpSpPr>
                <p:nvPr/>
              </p:nvGrpSpPr>
              <p:grpSpPr bwMode="auto">
                <a:xfrm>
                  <a:off x="1335274" y="1746533"/>
                  <a:ext cx="191967" cy="158541"/>
                  <a:chOff x="1338874" y="1146562"/>
                  <a:chExt cx="191967" cy="158541"/>
                </a:xfrm>
              </p:grpSpPr>
              <p:sp>
                <p:nvSpPr>
                  <p:cNvPr id="297"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98"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99"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00"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282" name="Group 103"/>
                <p:cNvGrpSpPr>
                  <a:grpSpLocks/>
                </p:cNvGrpSpPr>
                <p:nvPr/>
              </p:nvGrpSpPr>
              <p:grpSpPr bwMode="auto">
                <a:xfrm>
                  <a:off x="1155938" y="1745932"/>
                  <a:ext cx="189214" cy="159104"/>
                  <a:chOff x="1343464" y="1144477"/>
                  <a:chExt cx="189214" cy="159104"/>
                </a:xfrm>
              </p:grpSpPr>
              <p:sp>
                <p:nvSpPr>
                  <p:cNvPr id="293"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94"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95"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96"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283" name="Group 108"/>
                <p:cNvGrpSpPr>
                  <a:grpSpLocks/>
                </p:cNvGrpSpPr>
                <p:nvPr/>
              </p:nvGrpSpPr>
              <p:grpSpPr bwMode="auto">
                <a:xfrm>
                  <a:off x="970671" y="1748853"/>
                  <a:ext cx="191965" cy="158540"/>
                  <a:chOff x="1342123" y="1145914"/>
                  <a:chExt cx="191965" cy="158540"/>
                </a:xfrm>
              </p:grpSpPr>
              <p:sp>
                <p:nvSpPr>
                  <p:cNvPr id="289"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90"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91"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92"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284" name="Group 118"/>
                <p:cNvGrpSpPr>
                  <a:grpSpLocks/>
                </p:cNvGrpSpPr>
                <p:nvPr/>
              </p:nvGrpSpPr>
              <p:grpSpPr bwMode="auto">
                <a:xfrm>
                  <a:off x="786993" y="1749218"/>
                  <a:ext cx="191965" cy="158538"/>
                  <a:chOff x="1342461" y="1144795"/>
                  <a:chExt cx="191965" cy="158538"/>
                </a:xfrm>
              </p:grpSpPr>
              <p:sp>
                <p:nvSpPr>
                  <p:cNvPr id="285"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86"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87"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88"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50" name="Line 184"/>
              <p:cNvSpPr>
                <a:spLocks noChangeShapeType="1"/>
              </p:cNvSpPr>
              <p:nvPr/>
            </p:nvSpPr>
            <p:spPr bwMode="auto">
              <a:xfrm rot="18000000" flipV="1">
                <a:off x="1698831" y="21544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51" name="Rectangle 136"/>
              <p:cNvSpPr>
                <a:spLocks noChangeArrowheads="1"/>
              </p:cNvSpPr>
              <p:nvPr/>
            </p:nvSpPr>
            <p:spPr bwMode="auto">
              <a:xfrm>
                <a:off x="4262436" y="748540"/>
                <a:ext cx="190103" cy="194972"/>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52" name="Text Box 110"/>
              <p:cNvSpPr txBox="1">
                <a:spLocks noChangeArrowheads="1"/>
              </p:cNvSpPr>
              <p:nvPr/>
            </p:nvSpPr>
            <p:spPr bwMode="auto">
              <a:xfrm>
                <a:off x="3534777" y="977313"/>
                <a:ext cx="1602772" cy="832262"/>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smtClean="0">
                    <a:solidFill>
                      <a:srgbClr val="FF00FF"/>
                    </a:solidFill>
                    <a:latin typeface="Comic Sans MS" pitchFamily="-110" charset="0"/>
                    <a:ea typeface="Comic Sans MS" pitchFamily="-110" charset="0"/>
                    <a:cs typeface="Comic Sans MS" pitchFamily="-110" charset="0"/>
                  </a:rPr>
                  <a:t>New </a:t>
                </a:r>
              </a:p>
              <a:p>
                <a:pPr algn="ctr" eaLnBrk="0" hangingPunct="0"/>
                <a:r>
                  <a:rPr lang="en-US" sz="1600" dirty="0" smtClean="0">
                    <a:solidFill>
                      <a:srgbClr val="FF00FF"/>
                    </a:solidFill>
                    <a:latin typeface="Comic Sans MS" pitchFamily="-110" charset="0"/>
                    <a:ea typeface="Comic Sans MS" pitchFamily="-110" charset="0"/>
                    <a:cs typeface="Comic Sans MS" pitchFamily="-110" charset="0"/>
                  </a:rPr>
                  <a:t>detector</a:t>
                </a:r>
                <a:endParaRPr lang="en-US" sz="1600" dirty="0">
                  <a:solidFill>
                    <a:srgbClr val="FF00FF"/>
                  </a:solidFill>
                  <a:latin typeface="Comic Sans MS" pitchFamily="-110" charset="0"/>
                  <a:ea typeface="Comic Sans MS" pitchFamily="-110" charset="0"/>
                  <a:cs typeface="Comic Sans MS" pitchFamily="-110" charset="0"/>
                </a:endParaRPr>
              </a:p>
            </p:txBody>
          </p:sp>
          <p:sp>
            <p:nvSpPr>
              <p:cNvPr id="53" name="Arc 52"/>
              <p:cNvSpPr/>
              <p:nvPr/>
            </p:nvSpPr>
            <p:spPr>
              <a:xfrm rot="16200000" flipH="1" flipV="1">
                <a:off x="4125184" y="-3059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4" name="Arc 53"/>
              <p:cNvSpPr/>
              <p:nvPr/>
            </p:nvSpPr>
            <p:spPr>
              <a:xfrm rot="5400000" flipH="1">
                <a:off x="4166274" y="52838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55" name="Arc 54"/>
              <p:cNvSpPr/>
              <p:nvPr/>
            </p:nvSpPr>
            <p:spPr>
              <a:xfrm rot="9000000" flipH="1" flipV="1">
                <a:off x="1786584" y="39834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56" name="Straight Connector 55"/>
              <p:cNvCxnSpPr>
                <a:stCxn id="10" idx="2"/>
                <a:endCxn id="37" idx="0"/>
              </p:cNvCxnSpPr>
              <p:nvPr/>
            </p:nvCxnSpPr>
            <p:spPr>
              <a:xfrm rot="10800000" flipV="1">
                <a:off x="3986639" y="61298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rot="18000000">
                <a:off x="1809936" y="21139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8" name="Group 102"/>
              <p:cNvGrpSpPr>
                <a:grpSpLocks/>
              </p:cNvGrpSpPr>
              <p:nvPr/>
            </p:nvGrpSpPr>
            <p:grpSpPr bwMode="auto">
              <a:xfrm flipV="1">
                <a:off x="4621040" y="622497"/>
                <a:ext cx="124781" cy="109122"/>
                <a:chOff x="1349301" y="1142797"/>
                <a:chExt cx="190434" cy="157189"/>
              </a:xfrm>
            </p:grpSpPr>
            <p:sp>
              <p:nvSpPr>
                <p:cNvPr id="277"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78"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79"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80"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59" name="Text Box 113"/>
              <p:cNvSpPr txBox="1">
                <a:spLocks noChangeAspect="1" noChangeArrowheads="1"/>
              </p:cNvSpPr>
              <p:nvPr/>
            </p:nvSpPr>
            <p:spPr bwMode="auto">
              <a:xfrm rot="19800000" flipH="1">
                <a:off x="2187462" y="564527"/>
                <a:ext cx="892639"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sp>
            <p:nvSpPr>
              <p:cNvPr id="60" name="Text Box 113"/>
              <p:cNvSpPr txBox="1">
                <a:spLocks noChangeAspect="1" noChangeArrowheads="1"/>
              </p:cNvSpPr>
              <p:nvPr/>
            </p:nvSpPr>
            <p:spPr bwMode="auto">
              <a:xfrm rot="3778540">
                <a:off x="1215969" y="4425751"/>
                <a:ext cx="1010142"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61" name="Text Box 113"/>
              <p:cNvSpPr txBox="1">
                <a:spLocks noChangeAspect="1" noChangeArrowheads="1"/>
              </p:cNvSpPr>
              <p:nvPr/>
            </p:nvSpPr>
            <p:spPr bwMode="auto">
              <a:xfrm>
                <a:off x="2350719" y="5835867"/>
                <a:ext cx="1152112"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cxnSp>
            <p:nvCxnSpPr>
              <p:cNvPr id="62" name="Straight Arrow Connector 61"/>
              <p:cNvCxnSpPr/>
              <p:nvPr/>
            </p:nvCxnSpPr>
            <p:spPr>
              <a:xfrm rot="10800000" flipV="1">
                <a:off x="1593788" y="3167281"/>
                <a:ext cx="977876" cy="766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417"/>
              <p:cNvGrpSpPr/>
              <p:nvPr/>
            </p:nvGrpSpPr>
            <p:grpSpPr>
              <a:xfrm>
                <a:off x="4261975" y="2186460"/>
                <a:ext cx="1695939" cy="2066759"/>
                <a:chOff x="4071475" y="2186460"/>
                <a:chExt cx="1695939" cy="2066759"/>
              </a:xfrm>
            </p:grpSpPr>
            <p:grpSp>
              <p:nvGrpSpPr>
                <p:cNvPr id="186" name="Group 394"/>
                <p:cNvGrpSpPr/>
                <p:nvPr/>
              </p:nvGrpSpPr>
              <p:grpSpPr>
                <a:xfrm>
                  <a:off x="4071475" y="2246301"/>
                  <a:ext cx="1192592" cy="2006918"/>
                  <a:chOff x="6415037" y="474328"/>
                  <a:chExt cx="1192592" cy="2006918"/>
                </a:xfrm>
              </p:grpSpPr>
              <p:sp>
                <p:nvSpPr>
                  <p:cNvPr id="271" name="Text Box 113"/>
                  <p:cNvSpPr txBox="1">
                    <a:spLocks noChangeAspect="1" noChangeArrowheads="1"/>
                  </p:cNvSpPr>
                  <p:nvPr/>
                </p:nvSpPr>
                <p:spPr bwMode="auto">
                  <a:xfrm flipH="1">
                    <a:off x="6436550" y="2152723"/>
                    <a:ext cx="1044559"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27.55 GeV </a:t>
                    </a:r>
                    <a:endParaRPr lang="en-US" sz="900" dirty="0">
                      <a:solidFill>
                        <a:srgbClr val="FF0000"/>
                      </a:solidFill>
                      <a:latin typeface="Comic Sans MS"/>
                      <a:cs typeface="Comic Sans MS"/>
                    </a:endParaRPr>
                  </a:p>
                </p:txBody>
              </p:sp>
              <p:sp>
                <p:nvSpPr>
                  <p:cNvPr id="272" name="Text Box 117"/>
                  <p:cNvSpPr txBox="1">
                    <a:spLocks noChangeAspect="1" noChangeArrowheads="1"/>
                  </p:cNvSpPr>
                  <p:nvPr/>
                </p:nvSpPr>
                <p:spPr bwMode="auto">
                  <a:xfrm flipH="1">
                    <a:off x="6438504" y="1812913"/>
                    <a:ext cx="1086359"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22.65 </a:t>
                    </a:r>
                    <a:r>
                      <a:rPr lang="en-US" sz="900" dirty="0">
                        <a:solidFill>
                          <a:srgbClr val="FF0000"/>
                        </a:solidFill>
                        <a:latin typeface="Comic Sans MS"/>
                        <a:cs typeface="Comic Sans MS"/>
                      </a:rPr>
                      <a:t>GeV </a:t>
                    </a:r>
                  </a:p>
                </p:txBody>
              </p:sp>
              <p:sp>
                <p:nvSpPr>
                  <p:cNvPr id="273" name="Text Box 118"/>
                  <p:cNvSpPr txBox="1">
                    <a:spLocks noChangeAspect="1" noChangeArrowheads="1"/>
                  </p:cNvSpPr>
                  <p:nvPr/>
                </p:nvSpPr>
                <p:spPr bwMode="auto">
                  <a:xfrm flipH="1">
                    <a:off x="6433111" y="1477362"/>
                    <a:ext cx="1083738"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17.75 GeV </a:t>
                    </a:r>
                    <a:endParaRPr lang="en-US" sz="900" dirty="0">
                      <a:solidFill>
                        <a:srgbClr val="FF0000"/>
                      </a:solidFill>
                      <a:latin typeface="Comic Sans MS"/>
                      <a:cs typeface="Comic Sans MS"/>
                    </a:endParaRPr>
                  </a:p>
                </p:txBody>
              </p:sp>
              <p:sp>
                <p:nvSpPr>
                  <p:cNvPr id="274" name="Text Box 119"/>
                  <p:cNvSpPr txBox="1">
                    <a:spLocks noChangeAspect="1" noChangeArrowheads="1"/>
                  </p:cNvSpPr>
                  <p:nvPr/>
                </p:nvSpPr>
                <p:spPr bwMode="auto">
                  <a:xfrm flipH="1">
                    <a:off x="6415037" y="1131247"/>
                    <a:ext cx="1138372"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12.85 </a:t>
                    </a:r>
                    <a:r>
                      <a:rPr lang="en-US" sz="900" dirty="0">
                        <a:solidFill>
                          <a:srgbClr val="FF0000"/>
                        </a:solidFill>
                        <a:latin typeface="Comic Sans MS"/>
                        <a:cs typeface="Comic Sans MS"/>
                      </a:rPr>
                      <a:t>GeV </a:t>
                    </a:r>
                  </a:p>
                </p:txBody>
              </p:sp>
              <p:sp>
                <p:nvSpPr>
                  <p:cNvPr id="275" name="Text Box 113"/>
                  <p:cNvSpPr txBox="1">
                    <a:spLocks noChangeAspect="1" noChangeArrowheads="1"/>
                  </p:cNvSpPr>
                  <p:nvPr/>
                </p:nvSpPr>
                <p:spPr bwMode="auto">
                  <a:xfrm flipH="1">
                    <a:off x="6451185" y="474328"/>
                    <a:ext cx="1156444"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3.05  GeV </a:t>
                    </a:r>
                    <a:endParaRPr lang="en-US" sz="900" dirty="0">
                      <a:solidFill>
                        <a:srgbClr val="FF0000"/>
                      </a:solidFill>
                      <a:latin typeface="Comic Sans MS"/>
                      <a:cs typeface="Comic Sans MS"/>
                    </a:endParaRPr>
                  </a:p>
                </p:txBody>
              </p:sp>
              <p:sp>
                <p:nvSpPr>
                  <p:cNvPr id="276" name="Text Box 119"/>
                  <p:cNvSpPr txBox="1">
                    <a:spLocks noChangeAspect="1" noChangeArrowheads="1"/>
                  </p:cNvSpPr>
                  <p:nvPr/>
                </p:nvSpPr>
                <p:spPr bwMode="auto">
                  <a:xfrm flipH="1">
                    <a:off x="6469261" y="797245"/>
                    <a:ext cx="1008990"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7.95 </a:t>
                    </a:r>
                    <a:r>
                      <a:rPr lang="en-US" sz="900" dirty="0">
                        <a:solidFill>
                          <a:srgbClr val="FF0000"/>
                        </a:solidFill>
                        <a:latin typeface="Comic Sans MS"/>
                        <a:cs typeface="Comic Sans MS"/>
                      </a:rPr>
                      <a:t>GeV </a:t>
                    </a:r>
                  </a:p>
                </p:txBody>
              </p:sp>
            </p:grpSp>
            <p:grpSp>
              <p:nvGrpSpPr>
                <p:cNvPr id="187" name="Group 480"/>
                <p:cNvGrpSpPr>
                  <a:grpSpLocks noChangeAspect="1"/>
                </p:cNvGrpSpPr>
                <p:nvPr/>
              </p:nvGrpSpPr>
              <p:grpSpPr>
                <a:xfrm>
                  <a:off x="5134689" y="2864537"/>
                  <a:ext cx="629867" cy="330065"/>
                  <a:chOff x="4166066" y="3056387"/>
                  <a:chExt cx="2519466" cy="1320268"/>
                </a:xfrm>
              </p:grpSpPr>
              <p:grpSp>
                <p:nvGrpSpPr>
                  <p:cNvPr id="258" name="Group 86"/>
                  <p:cNvGrpSpPr>
                    <a:grpSpLocks noChangeAspect="1"/>
                  </p:cNvGrpSpPr>
                  <p:nvPr/>
                </p:nvGrpSpPr>
                <p:grpSpPr bwMode="auto">
                  <a:xfrm>
                    <a:off x="4166066" y="3056387"/>
                    <a:ext cx="1406168" cy="1320268"/>
                    <a:chOff x="1815" y="2475"/>
                    <a:chExt cx="492" cy="547"/>
                  </a:xfrm>
                </p:grpSpPr>
                <p:grpSp>
                  <p:nvGrpSpPr>
                    <p:cNvPr id="263" name="Group 87"/>
                    <p:cNvGrpSpPr>
                      <a:grpSpLocks noChangeAspect="1"/>
                    </p:cNvGrpSpPr>
                    <p:nvPr/>
                  </p:nvGrpSpPr>
                  <p:grpSpPr bwMode="auto">
                    <a:xfrm>
                      <a:off x="1815" y="2475"/>
                      <a:ext cx="492" cy="273"/>
                      <a:chOff x="1815" y="2475"/>
                      <a:chExt cx="492" cy="273"/>
                    </a:xfrm>
                  </p:grpSpPr>
                  <p:sp>
                    <p:nvSpPr>
                      <p:cNvPr id="26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64" name="Group 91"/>
                    <p:cNvGrpSpPr>
                      <a:grpSpLocks noChangeAspect="1"/>
                    </p:cNvGrpSpPr>
                    <p:nvPr/>
                  </p:nvGrpSpPr>
                  <p:grpSpPr bwMode="auto">
                    <a:xfrm flipV="1">
                      <a:off x="1815" y="2749"/>
                      <a:ext cx="492" cy="273"/>
                      <a:chOff x="1813" y="2475"/>
                      <a:chExt cx="492" cy="273"/>
                    </a:xfrm>
                  </p:grpSpPr>
                  <p:sp>
                    <p:nvSpPr>
                      <p:cNvPr id="26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59" name="Block Arc 25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0" name="Rounded Rectangle 25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1" name="Rounded Rectangle 26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2" name="Oval 26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8" name="Group 480"/>
                <p:cNvGrpSpPr>
                  <a:grpSpLocks noChangeAspect="1"/>
                </p:cNvGrpSpPr>
                <p:nvPr/>
              </p:nvGrpSpPr>
              <p:grpSpPr>
                <a:xfrm>
                  <a:off x="5131831" y="2524729"/>
                  <a:ext cx="629867" cy="330065"/>
                  <a:chOff x="4166066" y="3056387"/>
                  <a:chExt cx="2519466" cy="1320268"/>
                </a:xfrm>
              </p:grpSpPr>
              <p:grpSp>
                <p:nvGrpSpPr>
                  <p:cNvPr id="245" name="Group 86"/>
                  <p:cNvGrpSpPr>
                    <a:grpSpLocks noChangeAspect="1"/>
                  </p:cNvGrpSpPr>
                  <p:nvPr/>
                </p:nvGrpSpPr>
                <p:grpSpPr bwMode="auto">
                  <a:xfrm>
                    <a:off x="4166066" y="3056387"/>
                    <a:ext cx="1406168" cy="1320268"/>
                    <a:chOff x="1815" y="2475"/>
                    <a:chExt cx="492" cy="547"/>
                  </a:xfrm>
                </p:grpSpPr>
                <p:grpSp>
                  <p:nvGrpSpPr>
                    <p:cNvPr id="250" name="Group 87"/>
                    <p:cNvGrpSpPr>
                      <a:grpSpLocks noChangeAspect="1"/>
                    </p:cNvGrpSpPr>
                    <p:nvPr/>
                  </p:nvGrpSpPr>
                  <p:grpSpPr bwMode="auto">
                    <a:xfrm>
                      <a:off x="1815" y="2475"/>
                      <a:ext cx="492" cy="273"/>
                      <a:chOff x="1815" y="2475"/>
                      <a:chExt cx="492" cy="273"/>
                    </a:xfrm>
                  </p:grpSpPr>
                  <p:sp>
                    <p:nvSpPr>
                      <p:cNvPr id="25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51" name="Group 91"/>
                    <p:cNvGrpSpPr>
                      <a:grpSpLocks noChangeAspect="1"/>
                    </p:cNvGrpSpPr>
                    <p:nvPr/>
                  </p:nvGrpSpPr>
                  <p:grpSpPr bwMode="auto">
                    <a:xfrm flipV="1">
                      <a:off x="1815" y="2749"/>
                      <a:ext cx="492" cy="273"/>
                      <a:chOff x="1813" y="2475"/>
                      <a:chExt cx="492" cy="273"/>
                    </a:xfrm>
                  </p:grpSpPr>
                  <p:sp>
                    <p:nvSpPr>
                      <p:cNvPr id="25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46" name="Block Arc 24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7" name="Rounded Rectangle 246"/>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Rounded Rectangle 247"/>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Oval 24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9" name="Group 480"/>
                <p:cNvGrpSpPr>
                  <a:grpSpLocks noChangeAspect="1"/>
                </p:cNvGrpSpPr>
                <p:nvPr/>
              </p:nvGrpSpPr>
              <p:grpSpPr>
                <a:xfrm>
                  <a:off x="5131831" y="2186460"/>
                  <a:ext cx="629867" cy="330065"/>
                  <a:chOff x="4166066" y="3056387"/>
                  <a:chExt cx="2519466" cy="1320268"/>
                </a:xfrm>
              </p:grpSpPr>
              <p:grpSp>
                <p:nvGrpSpPr>
                  <p:cNvPr id="232" name="Group 86"/>
                  <p:cNvGrpSpPr>
                    <a:grpSpLocks noChangeAspect="1"/>
                  </p:cNvGrpSpPr>
                  <p:nvPr/>
                </p:nvGrpSpPr>
                <p:grpSpPr bwMode="auto">
                  <a:xfrm>
                    <a:off x="4166066" y="3056387"/>
                    <a:ext cx="1406168" cy="1320268"/>
                    <a:chOff x="1815" y="2475"/>
                    <a:chExt cx="492" cy="547"/>
                  </a:xfrm>
                </p:grpSpPr>
                <p:grpSp>
                  <p:nvGrpSpPr>
                    <p:cNvPr id="237" name="Group 87"/>
                    <p:cNvGrpSpPr>
                      <a:grpSpLocks noChangeAspect="1"/>
                    </p:cNvGrpSpPr>
                    <p:nvPr/>
                  </p:nvGrpSpPr>
                  <p:grpSpPr bwMode="auto">
                    <a:xfrm>
                      <a:off x="1815" y="2475"/>
                      <a:ext cx="492" cy="273"/>
                      <a:chOff x="1815" y="2475"/>
                      <a:chExt cx="492" cy="273"/>
                    </a:xfrm>
                  </p:grpSpPr>
                  <p:sp>
                    <p:nvSpPr>
                      <p:cNvPr id="24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4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44"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38" name="Group 91"/>
                    <p:cNvGrpSpPr>
                      <a:grpSpLocks noChangeAspect="1"/>
                    </p:cNvGrpSpPr>
                    <p:nvPr/>
                  </p:nvGrpSpPr>
                  <p:grpSpPr bwMode="auto">
                    <a:xfrm flipV="1">
                      <a:off x="1815" y="2749"/>
                      <a:ext cx="492" cy="273"/>
                      <a:chOff x="1813" y="2475"/>
                      <a:chExt cx="492" cy="273"/>
                    </a:xfrm>
                  </p:grpSpPr>
                  <p:sp>
                    <p:nvSpPr>
                      <p:cNvPr id="23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4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4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33" name="Block Arc 232"/>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4" name="Rounded Rectangle 233"/>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5" name="Rounded Rectangle 234"/>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Oval 235"/>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480"/>
                <p:cNvGrpSpPr>
                  <a:grpSpLocks noChangeAspect="1"/>
                </p:cNvGrpSpPr>
                <p:nvPr/>
              </p:nvGrpSpPr>
              <p:grpSpPr>
                <a:xfrm>
                  <a:off x="5137547" y="3874774"/>
                  <a:ext cx="629867" cy="330065"/>
                  <a:chOff x="4166066" y="3056387"/>
                  <a:chExt cx="2519466" cy="1320268"/>
                </a:xfrm>
              </p:grpSpPr>
              <p:grpSp>
                <p:nvGrpSpPr>
                  <p:cNvPr id="219" name="Group 86"/>
                  <p:cNvGrpSpPr>
                    <a:grpSpLocks noChangeAspect="1"/>
                  </p:cNvGrpSpPr>
                  <p:nvPr/>
                </p:nvGrpSpPr>
                <p:grpSpPr bwMode="auto">
                  <a:xfrm>
                    <a:off x="4166066" y="3056387"/>
                    <a:ext cx="1406168" cy="1320268"/>
                    <a:chOff x="1815" y="2475"/>
                    <a:chExt cx="492" cy="547"/>
                  </a:xfrm>
                </p:grpSpPr>
                <p:grpSp>
                  <p:nvGrpSpPr>
                    <p:cNvPr id="224" name="Group 87"/>
                    <p:cNvGrpSpPr>
                      <a:grpSpLocks noChangeAspect="1"/>
                    </p:cNvGrpSpPr>
                    <p:nvPr/>
                  </p:nvGrpSpPr>
                  <p:grpSpPr bwMode="auto">
                    <a:xfrm>
                      <a:off x="1815" y="2475"/>
                      <a:ext cx="492" cy="273"/>
                      <a:chOff x="1815" y="2475"/>
                      <a:chExt cx="492" cy="273"/>
                    </a:xfrm>
                  </p:grpSpPr>
                  <p:sp>
                    <p:nvSpPr>
                      <p:cNvPr id="22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0"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1"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25" name="Group 91"/>
                    <p:cNvGrpSpPr>
                      <a:grpSpLocks noChangeAspect="1"/>
                    </p:cNvGrpSpPr>
                    <p:nvPr/>
                  </p:nvGrpSpPr>
                  <p:grpSpPr bwMode="auto">
                    <a:xfrm flipV="1">
                      <a:off x="1815" y="2749"/>
                      <a:ext cx="492" cy="273"/>
                      <a:chOff x="1813" y="2475"/>
                      <a:chExt cx="492" cy="273"/>
                    </a:xfrm>
                  </p:grpSpPr>
                  <p:sp>
                    <p:nvSpPr>
                      <p:cNvPr id="22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20" name="Block Arc 21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1" name="Rounded Rectangle 22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Rounded Rectangle 22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Oval 22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1" name="Group 480"/>
                <p:cNvGrpSpPr>
                  <a:grpSpLocks noChangeAspect="1"/>
                </p:cNvGrpSpPr>
                <p:nvPr/>
              </p:nvGrpSpPr>
              <p:grpSpPr>
                <a:xfrm>
                  <a:off x="5134689" y="3534966"/>
                  <a:ext cx="629867" cy="330065"/>
                  <a:chOff x="4166066" y="3056387"/>
                  <a:chExt cx="2519466" cy="1320268"/>
                </a:xfrm>
              </p:grpSpPr>
              <p:grpSp>
                <p:nvGrpSpPr>
                  <p:cNvPr id="206" name="Group 86"/>
                  <p:cNvGrpSpPr>
                    <a:grpSpLocks noChangeAspect="1"/>
                  </p:cNvGrpSpPr>
                  <p:nvPr/>
                </p:nvGrpSpPr>
                <p:grpSpPr bwMode="auto">
                  <a:xfrm>
                    <a:off x="4166066" y="3056387"/>
                    <a:ext cx="1406168" cy="1320268"/>
                    <a:chOff x="1815" y="2475"/>
                    <a:chExt cx="492" cy="547"/>
                  </a:xfrm>
                </p:grpSpPr>
                <p:grpSp>
                  <p:nvGrpSpPr>
                    <p:cNvPr id="211" name="Group 87"/>
                    <p:cNvGrpSpPr>
                      <a:grpSpLocks noChangeAspect="1"/>
                    </p:cNvGrpSpPr>
                    <p:nvPr/>
                  </p:nvGrpSpPr>
                  <p:grpSpPr bwMode="auto">
                    <a:xfrm>
                      <a:off x="1815" y="2475"/>
                      <a:ext cx="492" cy="273"/>
                      <a:chOff x="1815" y="2475"/>
                      <a:chExt cx="492" cy="273"/>
                    </a:xfrm>
                  </p:grpSpPr>
                  <p:sp>
                    <p:nvSpPr>
                      <p:cNvPr id="216"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7"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8"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12" name="Group 91"/>
                    <p:cNvGrpSpPr>
                      <a:grpSpLocks noChangeAspect="1"/>
                    </p:cNvGrpSpPr>
                    <p:nvPr/>
                  </p:nvGrpSpPr>
                  <p:grpSpPr bwMode="auto">
                    <a:xfrm flipV="1">
                      <a:off x="1815" y="2749"/>
                      <a:ext cx="492" cy="273"/>
                      <a:chOff x="1813" y="2475"/>
                      <a:chExt cx="492" cy="273"/>
                    </a:xfrm>
                  </p:grpSpPr>
                  <p:sp>
                    <p:nvSpPr>
                      <p:cNvPr id="21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5"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07" name="Block Arc 20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8" name="Rounded Rectangle 20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Rounded Rectangle 20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Oval 20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2" name="Group 480"/>
                <p:cNvGrpSpPr>
                  <a:grpSpLocks noChangeAspect="1"/>
                </p:cNvGrpSpPr>
                <p:nvPr/>
              </p:nvGrpSpPr>
              <p:grpSpPr>
                <a:xfrm>
                  <a:off x="5134689" y="3196697"/>
                  <a:ext cx="629867" cy="330065"/>
                  <a:chOff x="4166066" y="3056387"/>
                  <a:chExt cx="2519466" cy="1320268"/>
                </a:xfrm>
              </p:grpSpPr>
              <p:grpSp>
                <p:nvGrpSpPr>
                  <p:cNvPr id="193" name="Group 86"/>
                  <p:cNvGrpSpPr>
                    <a:grpSpLocks noChangeAspect="1"/>
                  </p:cNvGrpSpPr>
                  <p:nvPr/>
                </p:nvGrpSpPr>
                <p:grpSpPr bwMode="auto">
                  <a:xfrm>
                    <a:off x="4166066" y="3056387"/>
                    <a:ext cx="1406168" cy="1320268"/>
                    <a:chOff x="1815" y="2475"/>
                    <a:chExt cx="492" cy="547"/>
                  </a:xfrm>
                </p:grpSpPr>
                <p:grpSp>
                  <p:nvGrpSpPr>
                    <p:cNvPr id="198" name="Group 87"/>
                    <p:cNvGrpSpPr>
                      <a:grpSpLocks noChangeAspect="1"/>
                    </p:cNvGrpSpPr>
                    <p:nvPr/>
                  </p:nvGrpSpPr>
                  <p:grpSpPr bwMode="auto">
                    <a:xfrm>
                      <a:off x="1815" y="2475"/>
                      <a:ext cx="492" cy="273"/>
                      <a:chOff x="1815" y="2475"/>
                      <a:chExt cx="492" cy="273"/>
                    </a:xfrm>
                  </p:grpSpPr>
                  <p:sp>
                    <p:nvSpPr>
                      <p:cNvPr id="20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99" name="Group 91"/>
                    <p:cNvGrpSpPr>
                      <a:grpSpLocks noChangeAspect="1"/>
                    </p:cNvGrpSpPr>
                    <p:nvPr/>
                  </p:nvGrpSpPr>
                  <p:grpSpPr bwMode="auto">
                    <a:xfrm flipV="1">
                      <a:off x="1815" y="2749"/>
                      <a:ext cx="492" cy="273"/>
                      <a:chOff x="1813" y="2475"/>
                      <a:chExt cx="492" cy="273"/>
                    </a:xfrm>
                  </p:grpSpPr>
                  <p:sp>
                    <p:nvSpPr>
                      <p:cNvPr id="20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94" name="Block Arc 19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5" name="Rounded Rectangle 19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Rounded Rectangle 19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Oval 19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4" name="Text Box 19"/>
              <p:cNvSpPr txBox="1">
                <a:spLocks noChangeArrowheads="1"/>
              </p:cNvSpPr>
              <p:nvPr/>
            </p:nvSpPr>
            <p:spPr bwMode="auto">
              <a:xfrm rot="17993261">
                <a:off x="573302" y="1717098"/>
                <a:ext cx="2164795" cy="350425"/>
              </a:xfrm>
              <a:prstGeom prst="rect">
                <a:avLst/>
              </a:prstGeom>
              <a:noFill/>
              <a:ln w="9525">
                <a:noFill/>
                <a:miter lim="800000"/>
                <a:headEnd/>
                <a:tailEnd/>
              </a:ln>
            </p:spPr>
            <p:txBody>
              <a:bodyPr wrap="square">
                <a:prstTxWarp prst="textNoShape">
                  <a:avLst/>
                </a:prstTxWarp>
                <a:spAutoFit/>
              </a:bodyPr>
              <a:lstStyle/>
              <a:p>
                <a:pPr algn="ctr" eaLnBrk="0" hangingPunct="0"/>
                <a:r>
                  <a:rPr lang="en-US" sz="1000" i="0" dirty="0" smtClean="0">
                    <a:solidFill>
                      <a:srgbClr val="FF0000"/>
                    </a:solidFill>
                    <a:latin typeface="Comic Sans MS"/>
                    <a:cs typeface="Comic Sans MS"/>
                  </a:rPr>
                  <a:t>Linac 2.45 GeV</a:t>
                </a:r>
                <a:endParaRPr lang="en-US" sz="1000" i="0" dirty="0">
                  <a:solidFill>
                    <a:srgbClr val="FF0000"/>
                  </a:solidFill>
                  <a:latin typeface="Comic Sans MS"/>
                  <a:cs typeface="Comic Sans MS"/>
                </a:endParaRPr>
              </a:p>
            </p:txBody>
          </p:sp>
          <p:sp>
            <p:nvSpPr>
              <p:cNvPr id="65" name="Text Box 19"/>
              <p:cNvSpPr txBox="1">
                <a:spLocks noChangeArrowheads="1"/>
              </p:cNvSpPr>
              <p:nvPr/>
            </p:nvSpPr>
            <p:spPr bwMode="auto">
              <a:xfrm rot="3600000">
                <a:off x="5537385" y="2148532"/>
                <a:ext cx="2093035" cy="350425"/>
              </a:xfrm>
              <a:prstGeom prst="rect">
                <a:avLst/>
              </a:prstGeom>
              <a:noFill/>
              <a:ln w="9525">
                <a:noFill/>
                <a:miter lim="800000"/>
                <a:headEnd/>
                <a:tailEnd/>
              </a:ln>
            </p:spPr>
            <p:txBody>
              <a:bodyPr wrap="square">
                <a:prstTxWarp prst="textNoShape">
                  <a:avLst/>
                </a:prstTxWarp>
                <a:spAutoFit/>
              </a:bodyPr>
              <a:lstStyle/>
              <a:p>
                <a:pPr algn="ctr" eaLnBrk="0" hangingPunct="0"/>
                <a:r>
                  <a:rPr lang="en-US" sz="1000" i="0" dirty="0" smtClean="0">
                    <a:solidFill>
                      <a:srgbClr val="FF0000"/>
                    </a:solidFill>
                    <a:latin typeface="Comic Sans MS"/>
                    <a:cs typeface="Comic Sans MS"/>
                  </a:rPr>
                  <a:t>Linac 2.45 GeV</a:t>
                </a:r>
                <a:endParaRPr lang="en-US" sz="1000" i="0" dirty="0">
                  <a:solidFill>
                    <a:srgbClr val="FF0000"/>
                  </a:solidFill>
                  <a:latin typeface="Comic Sans MS"/>
                  <a:cs typeface="Comic Sans MS"/>
                </a:endParaRPr>
              </a:p>
            </p:txBody>
          </p:sp>
          <p:grpSp>
            <p:nvGrpSpPr>
              <p:cNvPr id="66" name="Group 480"/>
              <p:cNvGrpSpPr>
                <a:grpSpLocks noChangeAspect="1"/>
              </p:cNvGrpSpPr>
              <p:nvPr/>
            </p:nvGrpSpPr>
            <p:grpSpPr>
              <a:xfrm flipH="1">
                <a:off x="2659155" y="3055816"/>
                <a:ext cx="629867" cy="330063"/>
                <a:chOff x="4166066" y="3056387"/>
                <a:chExt cx="2519466" cy="1320268"/>
              </a:xfrm>
            </p:grpSpPr>
            <p:grpSp>
              <p:nvGrpSpPr>
                <p:cNvPr id="173" name="Group 86"/>
                <p:cNvGrpSpPr>
                  <a:grpSpLocks noChangeAspect="1"/>
                </p:cNvGrpSpPr>
                <p:nvPr/>
              </p:nvGrpSpPr>
              <p:grpSpPr bwMode="auto">
                <a:xfrm>
                  <a:off x="4166066" y="3056387"/>
                  <a:ext cx="1406168" cy="1320268"/>
                  <a:chOff x="1815" y="2475"/>
                  <a:chExt cx="492" cy="547"/>
                </a:xfrm>
              </p:grpSpPr>
              <p:grpSp>
                <p:nvGrpSpPr>
                  <p:cNvPr id="178" name="Group 87"/>
                  <p:cNvGrpSpPr>
                    <a:grpSpLocks noChangeAspect="1"/>
                  </p:cNvGrpSpPr>
                  <p:nvPr/>
                </p:nvGrpSpPr>
                <p:grpSpPr bwMode="auto">
                  <a:xfrm>
                    <a:off x="1815" y="2475"/>
                    <a:ext cx="492" cy="273"/>
                    <a:chOff x="1815" y="2475"/>
                    <a:chExt cx="492" cy="273"/>
                  </a:xfrm>
                </p:grpSpPr>
                <p:sp>
                  <p:nvSpPr>
                    <p:cNvPr id="18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79" name="Group 91"/>
                  <p:cNvGrpSpPr>
                    <a:grpSpLocks noChangeAspect="1"/>
                  </p:cNvGrpSpPr>
                  <p:nvPr/>
                </p:nvGrpSpPr>
                <p:grpSpPr bwMode="auto">
                  <a:xfrm flipV="1">
                    <a:off x="1815" y="2749"/>
                    <a:ext cx="492" cy="273"/>
                    <a:chOff x="1813" y="2475"/>
                    <a:chExt cx="492" cy="273"/>
                  </a:xfrm>
                </p:grpSpPr>
                <p:sp>
                  <p:nvSpPr>
                    <p:cNvPr id="18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74" name="Block Arc 17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5" name="Rounded Rectangle 17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6" name="Rounded Rectangle 17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7" name="Oval 17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7" name="Group 480"/>
              <p:cNvGrpSpPr>
                <a:grpSpLocks noChangeAspect="1"/>
              </p:cNvGrpSpPr>
              <p:nvPr/>
            </p:nvGrpSpPr>
            <p:grpSpPr>
              <a:xfrm flipH="1">
                <a:off x="2662013" y="2716008"/>
                <a:ext cx="629867" cy="330063"/>
                <a:chOff x="4166066" y="3056387"/>
                <a:chExt cx="2519466" cy="1320268"/>
              </a:xfrm>
            </p:grpSpPr>
            <p:grpSp>
              <p:nvGrpSpPr>
                <p:cNvPr id="160" name="Group 86"/>
                <p:cNvGrpSpPr>
                  <a:grpSpLocks noChangeAspect="1"/>
                </p:cNvGrpSpPr>
                <p:nvPr/>
              </p:nvGrpSpPr>
              <p:grpSpPr bwMode="auto">
                <a:xfrm>
                  <a:off x="4166066" y="3056387"/>
                  <a:ext cx="1406168" cy="1320268"/>
                  <a:chOff x="1815" y="2475"/>
                  <a:chExt cx="492" cy="547"/>
                </a:xfrm>
              </p:grpSpPr>
              <p:grpSp>
                <p:nvGrpSpPr>
                  <p:cNvPr id="165" name="Group 87"/>
                  <p:cNvGrpSpPr>
                    <a:grpSpLocks noChangeAspect="1"/>
                  </p:cNvGrpSpPr>
                  <p:nvPr/>
                </p:nvGrpSpPr>
                <p:grpSpPr bwMode="auto">
                  <a:xfrm>
                    <a:off x="1815" y="2475"/>
                    <a:ext cx="492" cy="273"/>
                    <a:chOff x="1815" y="2475"/>
                    <a:chExt cx="492" cy="273"/>
                  </a:xfrm>
                </p:grpSpPr>
                <p:sp>
                  <p:nvSpPr>
                    <p:cNvPr id="17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66" name="Group 91"/>
                  <p:cNvGrpSpPr>
                    <a:grpSpLocks noChangeAspect="1"/>
                  </p:cNvGrpSpPr>
                  <p:nvPr/>
                </p:nvGrpSpPr>
                <p:grpSpPr bwMode="auto">
                  <a:xfrm flipV="1">
                    <a:off x="1815" y="2749"/>
                    <a:ext cx="492" cy="273"/>
                    <a:chOff x="1813" y="2475"/>
                    <a:chExt cx="492" cy="273"/>
                  </a:xfrm>
                </p:grpSpPr>
                <p:sp>
                  <p:nvSpPr>
                    <p:cNvPr id="16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61" name="Block Arc 16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2" name="Rounded Rectangle 16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Rounded Rectangle 16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8" name="Group 480"/>
              <p:cNvGrpSpPr>
                <a:grpSpLocks noChangeAspect="1"/>
              </p:cNvGrpSpPr>
              <p:nvPr/>
            </p:nvGrpSpPr>
            <p:grpSpPr>
              <a:xfrm flipH="1">
                <a:off x="2662013" y="2377739"/>
                <a:ext cx="629867" cy="330063"/>
                <a:chOff x="4166066" y="3056387"/>
                <a:chExt cx="2519466" cy="1320268"/>
              </a:xfrm>
            </p:grpSpPr>
            <p:grpSp>
              <p:nvGrpSpPr>
                <p:cNvPr id="147" name="Group 86"/>
                <p:cNvGrpSpPr>
                  <a:grpSpLocks noChangeAspect="1"/>
                </p:cNvGrpSpPr>
                <p:nvPr/>
              </p:nvGrpSpPr>
              <p:grpSpPr bwMode="auto">
                <a:xfrm>
                  <a:off x="4166066" y="3056387"/>
                  <a:ext cx="1406168" cy="1320268"/>
                  <a:chOff x="1815" y="2475"/>
                  <a:chExt cx="492" cy="547"/>
                </a:xfrm>
              </p:grpSpPr>
              <p:grpSp>
                <p:nvGrpSpPr>
                  <p:cNvPr id="152" name="Group 87"/>
                  <p:cNvGrpSpPr>
                    <a:grpSpLocks noChangeAspect="1"/>
                  </p:cNvGrpSpPr>
                  <p:nvPr/>
                </p:nvGrpSpPr>
                <p:grpSpPr bwMode="auto">
                  <a:xfrm>
                    <a:off x="1815" y="2475"/>
                    <a:ext cx="492" cy="273"/>
                    <a:chOff x="1815" y="2475"/>
                    <a:chExt cx="492" cy="273"/>
                  </a:xfrm>
                </p:grpSpPr>
                <p:sp>
                  <p:nvSpPr>
                    <p:cNvPr id="15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53" name="Group 91"/>
                  <p:cNvGrpSpPr>
                    <a:grpSpLocks noChangeAspect="1"/>
                  </p:cNvGrpSpPr>
                  <p:nvPr/>
                </p:nvGrpSpPr>
                <p:grpSpPr bwMode="auto">
                  <a:xfrm flipV="1">
                    <a:off x="1815" y="2749"/>
                    <a:ext cx="492" cy="273"/>
                    <a:chOff x="1813" y="2475"/>
                    <a:chExt cx="492" cy="273"/>
                  </a:xfrm>
                </p:grpSpPr>
                <p:sp>
                  <p:nvSpPr>
                    <p:cNvPr id="15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48" name="Block Arc 14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9" name="Rounded Rectangle 14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Rounded Rectangle 14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Oval 15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9" name="Group 480"/>
              <p:cNvGrpSpPr>
                <a:grpSpLocks noChangeAspect="1"/>
              </p:cNvGrpSpPr>
              <p:nvPr/>
            </p:nvGrpSpPr>
            <p:grpSpPr>
              <a:xfrm flipH="1">
                <a:off x="2656297" y="4066053"/>
                <a:ext cx="629867" cy="330063"/>
                <a:chOff x="4166066" y="3056387"/>
                <a:chExt cx="2519466" cy="1320268"/>
              </a:xfrm>
            </p:grpSpPr>
            <p:grpSp>
              <p:nvGrpSpPr>
                <p:cNvPr id="134" name="Group 86"/>
                <p:cNvGrpSpPr>
                  <a:grpSpLocks noChangeAspect="1"/>
                </p:cNvGrpSpPr>
                <p:nvPr/>
              </p:nvGrpSpPr>
              <p:grpSpPr bwMode="auto">
                <a:xfrm>
                  <a:off x="4166066" y="3056387"/>
                  <a:ext cx="1406168" cy="1320268"/>
                  <a:chOff x="1815" y="2475"/>
                  <a:chExt cx="492" cy="547"/>
                </a:xfrm>
              </p:grpSpPr>
              <p:grpSp>
                <p:nvGrpSpPr>
                  <p:cNvPr id="139" name="Group 87"/>
                  <p:cNvGrpSpPr>
                    <a:grpSpLocks noChangeAspect="1"/>
                  </p:cNvGrpSpPr>
                  <p:nvPr/>
                </p:nvGrpSpPr>
                <p:grpSpPr bwMode="auto">
                  <a:xfrm>
                    <a:off x="1815" y="2475"/>
                    <a:ext cx="492" cy="273"/>
                    <a:chOff x="1815" y="2475"/>
                    <a:chExt cx="492" cy="273"/>
                  </a:xfrm>
                </p:grpSpPr>
                <p:sp>
                  <p:nvSpPr>
                    <p:cNvPr id="14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4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4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40" name="Group 91"/>
                  <p:cNvGrpSpPr>
                    <a:grpSpLocks noChangeAspect="1"/>
                  </p:cNvGrpSpPr>
                  <p:nvPr/>
                </p:nvGrpSpPr>
                <p:grpSpPr bwMode="auto">
                  <a:xfrm flipV="1">
                    <a:off x="1815" y="2749"/>
                    <a:ext cx="492" cy="273"/>
                    <a:chOff x="1813" y="2475"/>
                    <a:chExt cx="492" cy="273"/>
                  </a:xfrm>
                </p:grpSpPr>
                <p:sp>
                  <p:nvSpPr>
                    <p:cNvPr id="141"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42"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4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35" name="Block Arc 13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6" name="Rounded Rectangle 13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7" name="Rounded Rectangle 136"/>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8" name="Oval 13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0" name="Group 480"/>
              <p:cNvGrpSpPr>
                <a:grpSpLocks noChangeAspect="1"/>
              </p:cNvGrpSpPr>
              <p:nvPr/>
            </p:nvGrpSpPr>
            <p:grpSpPr>
              <a:xfrm flipH="1">
                <a:off x="2659155" y="3726245"/>
                <a:ext cx="629867" cy="330063"/>
                <a:chOff x="4166066" y="3056387"/>
                <a:chExt cx="2519466" cy="1320268"/>
              </a:xfrm>
            </p:grpSpPr>
            <p:grpSp>
              <p:nvGrpSpPr>
                <p:cNvPr id="121" name="Group 86"/>
                <p:cNvGrpSpPr>
                  <a:grpSpLocks noChangeAspect="1"/>
                </p:cNvGrpSpPr>
                <p:nvPr/>
              </p:nvGrpSpPr>
              <p:grpSpPr bwMode="auto">
                <a:xfrm>
                  <a:off x="4166066" y="3056387"/>
                  <a:ext cx="1406168" cy="1320268"/>
                  <a:chOff x="1815" y="2475"/>
                  <a:chExt cx="492" cy="547"/>
                </a:xfrm>
              </p:grpSpPr>
              <p:grpSp>
                <p:nvGrpSpPr>
                  <p:cNvPr id="126" name="Group 87"/>
                  <p:cNvGrpSpPr>
                    <a:grpSpLocks noChangeAspect="1"/>
                  </p:cNvGrpSpPr>
                  <p:nvPr/>
                </p:nvGrpSpPr>
                <p:grpSpPr bwMode="auto">
                  <a:xfrm>
                    <a:off x="1815" y="2475"/>
                    <a:ext cx="492" cy="273"/>
                    <a:chOff x="1815" y="2475"/>
                    <a:chExt cx="492" cy="273"/>
                  </a:xfrm>
                </p:grpSpPr>
                <p:sp>
                  <p:nvSpPr>
                    <p:cNvPr id="13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27" name="Group 91"/>
                  <p:cNvGrpSpPr>
                    <a:grpSpLocks noChangeAspect="1"/>
                  </p:cNvGrpSpPr>
                  <p:nvPr/>
                </p:nvGrpSpPr>
                <p:grpSpPr bwMode="auto">
                  <a:xfrm flipV="1">
                    <a:off x="1815" y="2749"/>
                    <a:ext cx="492" cy="273"/>
                    <a:chOff x="1813" y="2475"/>
                    <a:chExt cx="492" cy="273"/>
                  </a:xfrm>
                </p:grpSpPr>
                <p:sp>
                  <p:nvSpPr>
                    <p:cNvPr id="12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22" name="Block Arc 12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3" name="Rounded Rectangle 12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Oval 12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1" name="Group 480"/>
              <p:cNvGrpSpPr>
                <a:grpSpLocks noChangeAspect="1"/>
              </p:cNvGrpSpPr>
              <p:nvPr/>
            </p:nvGrpSpPr>
            <p:grpSpPr>
              <a:xfrm flipH="1">
                <a:off x="2659155" y="3387976"/>
                <a:ext cx="629867" cy="330063"/>
                <a:chOff x="4166066" y="3056387"/>
                <a:chExt cx="2519466" cy="1320268"/>
              </a:xfrm>
            </p:grpSpPr>
            <p:grpSp>
              <p:nvGrpSpPr>
                <p:cNvPr id="108" name="Group 86"/>
                <p:cNvGrpSpPr>
                  <a:grpSpLocks noChangeAspect="1"/>
                </p:cNvGrpSpPr>
                <p:nvPr/>
              </p:nvGrpSpPr>
              <p:grpSpPr bwMode="auto">
                <a:xfrm>
                  <a:off x="4166066" y="3056387"/>
                  <a:ext cx="1406168" cy="1320268"/>
                  <a:chOff x="1815" y="2475"/>
                  <a:chExt cx="492" cy="547"/>
                </a:xfrm>
              </p:grpSpPr>
              <p:grpSp>
                <p:nvGrpSpPr>
                  <p:cNvPr id="113" name="Group 87"/>
                  <p:cNvGrpSpPr>
                    <a:grpSpLocks noChangeAspect="1"/>
                  </p:cNvGrpSpPr>
                  <p:nvPr/>
                </p:nvGrpSpPr>
                <p:grpSpPr bwMode="auto">
                  <a:xfrm>
                    <a:off x="1815" y="2475"/>
                    <a:ext cx="492" cy="273"/>
                    <a:chOff x="1815" y="2475"/>
                    <a:chExt cx="492" cy="273"/>
                  </a:xfrm>
                </p:grpSpPr>
                <p:sp>
                  <p:nvSpPr>
                    <p:cNvPr id="11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1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14" name="Group 91"/>
                  <p:cNvGrpSpPr>
                    <a:grpSpLocks noChangeAspect="1"/>
                  </p:cNvGrpSpPr>
                  <p:nvPr/>
                </p:nvGrpSpPr>
                <p:grpSpPr bwMode="auto">
                  <a:xfrm flipV="1">
                    <a:off x="1815" y="2749"/>
                    <a:ext cx="492" cy="273"/>
                    <a:chOff x="1813" y="2475"/>
                    <a:chExt cx="492" cy="273"/>
                  </a:xfrm>
                </p:grpSpPr>
                <p:sp>
                  <p:nvSpPr>
                    <p:cNvPr id="11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1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1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09" name="Block Arc 10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0" name="Rounded Rectangle 10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Oval 11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2" name="Text Box 113"/>
              <p:cNvSpPr txBox="1">
                <a:spLocks noChangeAspect="1" noChangeArrowheads="1"/>
              </p:cNvSpPr>
              <p:nvPr/>
            </p:nvSpPr>
            <p:spPr bwMode="auto">
              <a:xfrm>
                <a:off x="3289022" y="3775563"/>
                <a:ext cx="1081401"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25.1  GeV </a:t>
                </a:r>
                <a:endParaRPr lang="en-US" sz="900" dirty="0">
                  <a:solidFill>
                    <a:srgbClr val="FF0000"/>
                  </a:solidFill>
                  <a:latin typeface="Comic Sans MS"/>
                  <a:cs typeface="Comic Sans MS"/>
                </a:endParaRPr>
              </a:p>
            </p:txBody>
          </p:sp>
          <p:sp>
            <p:nvSpPr>
              <p:cNvPr id="73" name="Text Box 117"/>
              <p:cNvSpPr txBox="1">
                <a:spLocks noChangeAspect="1" noChangeArrowheads="1"/>
              </p:cNvSpPr>
              <p:nvPr/>
            </p:nvSpPr>
            <p:spPr bwMode="auto">
              <a:xfrm>
                <a:off x="3283827" y="3434579"/>
                <a:ext cx="978146"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20.2 GeV </a:t>
                </a:r>
                <a:endParaRPr lang="en-US" sz="900" dirty="0">
                  <a:solidFill>
                    <a:srgbClr val="FF0000"/>
                  </a:solidFill>
                  <a:latin typeface="Comic Sans MS"/>
                  <a:cs typeface="Comic Sans MS"/>
                </a:endParaRPr>
              </a:p>
            </p:txBody>
          </p:sp>
          <p:sp>
            <p:nvSpPr>
              <p:cNvPr id="74" name="Text Box 118"/>
              <p:cNvSpPr txBox="1">
                <a:spLocks noChangeAspect="1" noChangeArrowheads="1"/>
              </p:cNvSpPr>
              <p:nvPr/>
            </p:nvSpPr>
            <p:spPr bwMode="auto">
              <a:xfrm>
                <a:off x="3291880" y="3099829"/>
                <a:ext cx="1078543"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15.3 GeV </a:t>
                </a:r>
                <a:endParaRPr lang="en-US" sz="900" dirty="0">
                  <a:solidFill>
                    <a:srgbClr val="FF0000"/>
                  </a:solidFill>
                  <a:latin typeface="Comic Sans MS"/>
                  <a:cs typeface="Comic Sans MS"/>
                </a:endParaRPr>
              </a:p>
            </p:txBody>
          </p:sp>
          <p:sp>
            <p:nvSpPr>
              <p:cNvPr id="75" name="Text Box 119"/>
              <p:cNvSpPr txBox="1">
                <a:spLocks noChangeAspect="1" noChangeArrowheads="1"/>
              </p:cNvSpPr>
              <p:nvPr/>
            </p:nvSpPr>
            <p:spPr bwMode="auto">
              <a:xfrm>
                <a:off x="3291880" y="2765327"/>
                <a:ext cx="970094"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10.4 GeV </a:t>
                </a:r>
                <a:endParaRPr lang="en-US" sz="900" dirty="0">
                  <a:solidFill>
                    <a:srgbClr val="FF0000"/>
                  </a:solidFill>
                  <a:latin typeface="Comic Sans MS"/>
                  <a:cs typeface="Comic Sans MS"/>
                </a:endParaRPr>
              </a:p>
            </p:txBody>
          </p:sp>
          <p:sp>
            <p:nvSpPr>
              <p:cNvPr id="76" name="Text Box 113"/>
              <p:cNvSpPr txBox="1">
                <a:spLocks noChangeAspect="1" noChangeArrowheads="1"/>
              </p:cNvSpPr>
              <p:nvPr/>
            </p:nvSpPr>
            <p:spPr bwMode="auto">
              <a:xfrm>
                <a:off x="3286164" y="4115373"/>
                <a:ext cx="1084259"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30.0  GeV </a:t>
                </a:r>
                <a:endParaRPr lang="en-US" sz="900" dirty="0">
                  <a:solidFill>
                    <a:srgbClr val="FF0000"/>
                  </a:solidFill>
                  <a:latin typeface="Comic Sans MS"/>
                  <a:cs typeface="Comic Sans MS"/>
                </a:endParaRPr>
              </a:p>
            </p:txBody>
          </p:sp>
          <p:sp>
            <p:nvSpPr>
              <p:cNvPr id="77" name="Text Box 119"/>
              <p:cNvSpPr txBox="1">
                <a:spLocks noChangeAspect="1" noChangeArrowheads="1"/>
              </p:cNvSpPr>
              <p:nvPr/>
            </p:nvSpPr>
            <p:spPr bwMode="auto">
              <a:xfrm>
                <a:off x="3283829" y="2427057"/>
                <a:ext cx="1104669"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5.50 </a:t>
                </a:r>
                <a:r>
                  <a:rPr lang="en-US" sz="900" dirty="0">
                    <a:solidFill>
                      <a:srgbClr val="FF0000"/>
                    </a:solidFill>
                    <a:latin typeface="Comic Sans MS"/>
                    <a:cs typeface="Comic Sans MS"/>
                  </a:rPr>
                  <a:t>GeV </a:t>
                </a:r>
              </a:p>
            </p:txBody>
          </p:sp>
          <p:grpSp>
            <p:nvGrpSpPr>
              <p:cNvPr id="78" name="Group 480"/>
              <p:cNvGrpSpPr>
                <a:grpSpLocks noChangeAspect="1"/>
              </p:cNvGrpSpPr>
              <p:nvPr/>
            </p:nvGrpSpPr>
            <p:grpSpPr>
              <a:xfrm>
                <a:off x="6045733" y="583502"/>
                <a:ext cx="629867" cy="330063"/>
                <a:chOff x="4166066" y="3056387"/>
                <a:chExt cx="2519466" cy="1320268"/>
              </a:xfrm>
            </p:grpSpPr>
            <p:grpSp>
              <p:nvGrpSpPr>
                <p:cNvPr id="95" name="Group 86"/>
                <p:cNvGrpSpPr>
                  <a:grpSpLocks noChangeAspect="1"/>
                </p:cNvGrpSpPr>
                <p:nvPr/>
              </p:nvGrpSpPr>
              <p:grpSpPr bwMode="auto">
                <a:xfrm>
                  <a:off x="4166066" y="3056387"/>
                  <a:ext cx="1406168" cy="1320268"/>
                  <a:chOff x="1815" y="2475"/>
                  <a:chExt cx="492" cy="547"/>
                </a:xfrm>
              </p:grpSpPr>
              <p:grpSp>
                <p:nvGrpSpPr>
                  <p:cNvPr id="100" name="Group 87"/>
                  <p:cNvGrpSpPr>
                    <a:grpSpLocks noChangeAspect="1"/>
                  </p:cNvGrpSpPr>
                  <p:nvPr/>
                </p:nvGrpSpPr>
                <p:grpSpPr bwMode="auto">
                  <a:xfrm>
                    <a:off x="1815" y="2475"/>
                    <a:ext cx="492" cy="273"/>
                    <a:chOff x="1815" y="2475"/>
                    <a:chExt cx="492" cy="273"/>
                  </a:xfrm>
                </p:grpSpPr>
                <p:sp>
                  <p:nvSpPr>
                    <p:cNvPr id="10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1" name="Group 91"/>
                  <p:cNvGrpSpPr>
                    <a:grpSpLocks noChangeAspect="1"/>
                  </p:cNvGrpSpPr>
                  <p:nvPr/>
                </p:nvGrpSpPr>
                <p:grpSpPr bwMode="auto">
                  <a:xfrm flipV="1">
                    <a:off x="1815" y="2749"/>
                    <a:ext cx="492" cy="273"/>
                    <a:chOff x="1813" y="2475"/>
                    <a:chExt cx="492" cy="273"/>
                  </a:xfrm>
                </p:grpSpPr>
                <p:sp>
                  <p:nvSpPr>
                    <p:cNvPr id="10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96" name="Block Arc 9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97" name="Rounded Rectangle 96"/>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ounded Rectangle 97"/>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Oval 9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9" name="Text Box 113"/>
              <p:cNvSpPr txBox="1">
                <a:spLocks noChangeAspect="1" noChangeArrowheads="1"/>
              </p:cNvSpPr>
              <p:nvPr/>
            </p:nvSpPr>
            <p:spPr bwMode="auto">
              <a:xfrm flipH="1">
                <a:off x="4427140" y="831850"/>
                <a:ext cx="697627" cy="481835"/>
              </a:xfrm>
              <a:prstGeom prst="rect">
                <a:avLst/>
              </a:prstGeom>
              <a:noFill/>
              <a:ln w="9525">
                <a:noFill/>
                <a:miter lim="800000"/>
                <a:headEnd/>
                <a:tailEnd/>
              </a:ln>
            </p:spPr>
            <p:txBody>
              <a:bodyPr wrap="square">
                <a:prstTxWarp prst="textNoShape">
                  <a:avLst/>
                </a:prstTxWarp>
                <a:spAutoFit/>
              </a:bodyPr>
              <a:lstStyle/>
              <a:p>
                <a:pPr eaLnBrk="0" hangingPunct="0"/>
                <a:r>
                  <a:rPr lang="en-US" sz="800" dirty="0" smtClean="0">
                    <a:solidFill>
                      <a:srgbClr val="FF0000"/>
                    </a:solidFill>
                    <a:latin typeface="Comic Sans MS"/>
                    <a:cs typeface="Comic Sans MS"/>
                  </a:rPr>
                  <a:t>27.55 GeV </a:t>
                </a:r>
                <a:endParaRPr lang="en-US" sz="800" dirty="0">
                  <a:solidFill>
                    <a:srgbClr val="FF0000"/>
                  </a:solidFill>
                  <a:latin typeface="Comic Sans MS"/>
                  <a:cs typeface="Comic Sans MS"/>
                </a:endParaRPr>
              </a:p>
            </p:txBody>
          </p:sp>
          <p:sp>
            <p:nvSpPr>
              <p:cNvPr id="80" name="Arc 79"/>
              <p:cNvSpPr/>
              <p:nvPr/>
            </p:nvSpPr>
            <p:spPr>
              <a:xfrm rot="3600000">
                <a:off x="6931034" y="23262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a:spLocks noChangeAspect="1"/>
              </p:cNvSpPr>
              <p:nvPr/>
            </p:nvSpPr>
            <p:spPr>
              <a:xfrm rot="577047">
                <a:off x="2440398" y="5532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82" name="Straight Connector 81"/>
              <p:cNvCxnSpPr>
                <a:stCxn id="80" idx="0"/>
              </p:cNvCxnSpPr>
              <p:nvPr/>
            </p:nvCxnSpPr>
            <p:spPr>
              <a:xfrm rot="16200000" flipV="1">
                <a:off x="6561351" y="18237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Arc 82"/>
              <p:cNvSpPr/>
              <p:nvPr/>
            </p:nvSpPr>
            <p:spPr>
              <a:xfrm rot="7200000">
                <a:off x="1632176" y="22813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4" name="Straight Connector 83"/>
              <p:cNvCxnSpPr>
                <a:stCxn id="83" idx="2"/>
                <a:endCxn id="12" idx="0"/>
              </p:cNvCxnSpPr>
              <p:nvPr/>
            </p:nvCxnSpPr>
            <p:spPr>
              <a:xfrm rot="5400000" flipH="1" flipV="1">
                <a:off x="1552182" y="18463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5" name="Freeform 84"/>
              <p:cNvSpPr/>
              <p:nvPr/>
            </p:nvSpPr>
            <p:spPr>
              <a:xfrm rot="15409430" flipH="1" flipV="1">
                <a:off x="6962125" y="34036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6" name="Freeform 85"/>
              <p:cNvSpPr/>
              <p:nvPr/>
            </p:nvSpPr>
            <p:spPr>
              <a:xfrm rot="9050523" flipV="1">
                <a:off x="2446378" y="8635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Freeform 86"/>
              <p:cNvSpPr/>
              <p:nvPr/>
            </p:nvSpPr>
            <p:spPr>
              <a:xfrm rot="12458037" flipV="1">
                <a:off x="5335083" y="6115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8" name="Text Box 113"/>
              <p:cNvSpPr txBox="1">
                <a:spLocks noChangeAspect="1" noChangeArrowheads="1"/>
              </p:cNvSpPr>
              <p:nvPr/>
            </p:nvSpPr>
            <p:spPr bwMode="auto">
              <a:xfrm flipH="1">
                <a:off x="5773533" y="227998"/>
                <a:ext cx="1091216" cy="328523"/>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0.60  GeV </a:t>
                </a:r>
                <a:endParaRPr lang="en-US" sz="900" dirty="0">
                  <a:solidFill>
                    <a:srgbClr val="FF0000"/>
                  </a:solidFill>
                  <a:latin typeface="Comic Sans MS"/>
                  <a:cs typeface="Comic Sans MS"/>
                </a:endParaRPr>
              </a:p>
            </p:txBody>
          </p:sp>
          <p:cxnSp>
            <p:nvCxnSpPr>
              <p:cNvPr id="89" name="Straight Connector 88"/>
              <p:cNvCxnSpPr>
                <a:stCxn id="12" idx="2"/>
                <a:endCxn id="81" idx="0"/>
              </p:cNvCxnSpPr>
              <p:nvPr/>
            </p:nvCxnSpPr>
            <p:spPr>
              <a:xfrm flipV="1">
                <a:off x="4031115" y="5449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90" name="Group 102"/>
              <p:cNvGrpSpPr>
                <a:grpSpLocks/>
              </p:cNvGrpSpPr>
              <p:nvPr/>
            </p:nvGrpSpPr>
            <p:grpSpPr bwMode="auto">
              <a:xfrm rot="3600000" flipV="1">
                <a:off x="6882916" y="2028374"/>
                <a:ext cx="124781" cy="109122"/>
                <a:chOff x="1349301" y="1142797"/>
                <a:chExt cx="190434" cy="157189"/>
              </a:xfrm>
            </p:grpSpPr>
            <p:sp>
              <p:nvSpPr>
                <p:cNvPr id="91"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9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93"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94"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grpSp>
      <p:sp>
        <p:nvSpPr>
          <p:cNvPr id="330" name="TextBox 329"/>
          <p:cNvSpPr txBox="1"/>
          <p:nvPr/>
        </p:nvSpPr>
        <p:spPr>
          <a:xfrm>
            <a:off x="518583" y="804333"/>
            <a:ext cx="3143897" cy="369332"/>
          </a:xfrm>
          <a:prstGeom prst="rect">
            <a:avLst/>
          </a:prstGeom>
          <a:noFill/>
        </p:spPr>
        <p:txBody>
          <a:bodyPr wrap="none" rtlCol="0">
            <a:spAutoFit/>
          </a:bodyPr>
          <a:lstStyle/>
          <a:p>
            <a:r>
              <a:rPr lang="en-US" u="sng" dirty="0" smtClean="0">
                <a:solidFill>
                  <a:srgbClr val="0000FF"/>
                </a:solidFill>
              </a:rPr>
              <a:t>Innovative Machine Design</a:t>
            </a:r>
            <a:endParaRPr lang="en-US" u="sng" dirty="0">
              <a:solidFill>
                <a:srgbClr val="0000FF"/>
              </a:solidFill>
            </a:endParaRPr>
          </a:p>
        </p:txBody>
      </p:sp>
      <p:sp>
        <p:nvSpPr>
          <p:cNvPr id="331" name="TextBox 330"/>
          <p:cNvSpPr txBox="1"/>
          <p:nvPr/>
        </p:nvSpPr>
        <p:spPr>
          <a:xfrm>
            <a:off x="5126566" y="797987"/>
            <a:ext cx="3310033" cy="369332"/>
          </a:xfrm>
          <a:prstGeom prst="rect">
            <a:avLst/>
          </a:prstGeom>
          <a:noFill/>
        </p:spPr>
        <p:txBody>
          <a:bodyPr wrap="none" rtlCol="0">
            <a:spAutoFit/>
          </a:bodyPr>
          <a:lstStyle/>
          <a:p>
            <a:r>
              <a:rPr lang="en-US" u="sng" dirty="0" smtClean="0">
                <a:solidFill>
                  <a:srgbClr val="0000FF"/>
                </a:solidFill>
              </a:rPr>
              <a:t>Very Novel Physics Program</a:t>
            </a:r>
            <a:endParaRPr lang="en-US" u="sng" dirty="0">
              <a:solidFill>
                <a:srgbClr val="0000FF"/>
              </a:solidFill>
            </a:endParaRPr>
          </a:p>
        </p:txBody>
      </p:sp>
      <p:pic>
        <p:nvPicPr>
          <p:cNvPr id="33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0624"/>
          <a:stretch/>
        </p:blipFill>
        <p:spPr bwMode="auto">
          <a:xfrm>
            <a:off x="4561945" y="1917701"/>
            <a:ext cx="2073111" cy="190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1070"/>
          <a:stretch/>
        </p:blipFill>
        <p:spPr bwMode="auto">
          <a:xfrm>
            <a:off x="6938434" y="1176867"/>
            <a:ext cx="199286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335" name="Bild 2"/>
          <p:cNvPicPr>
            <a:picLocks noChangeAspect="1"/>
          </p:cNvPicPr>
          <p:nvPr/>
        </p:nvPicPr>
        <p:blipFill>
          <a:blip r:embed="rId6"/>
          <a:stretch>
            <a:fillRect/>
          </a:stretch>
        </p:blipFill>
        <p:spPr>
          <a:xfrm>
            <a:off x="6765926" y="2739173"/>
            <a:ext cx="2229908" cy="2292546"/>
          </a:xfrm>
          <a:prstGeom prst="rect">
            <a:avLst/>
          </a:prstGeom>
        </p:spPr>
      </p:pic>
      <p:grpSp>
        <p:nvGrpSpPr>
          <p:cNvPr id="336" name="Group 335"/>
          <p:cNvGrpSpPr>
            <a:grpSpLocks noChangeAspect="1"/>
          </p:cNvGrpSpPr>
          <p:nvPr/>
        </p:nvGrpSpPr>
        <p:grpSpPr>
          <a:xfrm>
            <a:off x="4310592" y="4654237"/>
            <a:ext cx="3543301" cy="1505901"/>
            <a:chOff x="2044700" y="3828737"/>
            <a:chExt cx="7086600" cy="3011801"/>
          </a:xfrm>
        </p:grpSpPr>
        <p:grpSp>
          <p:nvGrpSpPr>
            <p:cNvPr id="337" name="Group 336"/>
            <p:cNvGrpSpPr/>
            <p:nvPr/>
          </p:nvGrpSpPr>
          <p:grpSpPr>
            <a:xfrm>
              <a:off x="2044700" y="3828737"/>
              <a:ext cx="7086600" cy="3011801"/>
              <a:chOff x="2044700" y="3828737"/>
              <a:chExt cx="7086600" cy="3011801"/>
            </a:xfrm>
            <a:solidFill>
              <a:schemeClr val="bg1">
                <a:lumMod val="95000"/>
              </a:schemeClr>
            </a:solidFill>
          </p:grpSpPr>
          <p:pic>
            <p:nvPicPr>
              <p:cNvPr id="339" name="Picture 338" descr="plotGPD2D.eps"/>
              <p:cNvPicPr>
                <a:picLocks noChangeAspect="1"/>
              </p:cNvPicPr>
              <p:nvPr/>
            </p:nvPicPr>
            <p:blipFill rotWithShape="1">
              <a:blip r:embed="rId7">
                <a:extLst>
                  <a:ext uri="{28A0092B-C50C-407E-A947-70E740481C1C}">
                    <a14:useLocalDpi xmlns:a14="http://schemas.microsoft.com/office/drawing/2010/main" val="0"/>
                  </a:ext>
                </a:extLst>
              </a:blip>
              <a:srcRect t="21969" b="15787"/>
              <a:stretch/>
            </p:blipFill>
            <p:spPr>
              <a:xfrm>
                <a:off x="2044700" y="3828737"/>
                <a:ext cx="7086600" cy="3011801"/>
              </a:xfrm>
              <a:prstGeom prst="rect">
                <a:avLst/>
              </a:prstGeom>
              <a:grpFill/>
            </p:spPr>
          </p:pic>
          <p:cxnSp>
            <p:nvCxnSpPr>
              <p:cNvPr id="340" name="Straight Connector 339"/>
              <p:cNvCxnSpPr/>
              <p:nvPr/>
            </p:nvCxnSpPr>
            <p:spPr>
              <a:xfrm>
                <a:off x="2641600" y="5156200"/>
                <a:ext cx="5041900" cy="0"/>
              </a:xfrm>
              <a:prstGeom prst="line">
                <a:avLst/>
              </a:prstGeom>
              <a:grpFill/>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38" name="TextBox 337"/>
            <p:cNvSpPr txBox="1"/>
            <p:nvPr/>
          </p:nvSpPr>
          <p:spPr>
            <a:xfrm>
              <a:off x="5259919" y="6021916"/>
              <a:ext cx="369332" cy="738664"/>
            </a:xfrm>
            <a:prstGeom prst="rect">
              <a:avLst/>
            </a:prstGeom>
            <a:noFill/>
          </p:spPr>
          <p:txBody>
            <a:bodyPr wrap="none" rtlCol="0">
              <a:spAutoFit/>
            </a:bodyPr>
            <a:lstStyle/>
            <a:p>
              <a:endParaRPr lang="en-US" dirty="0">
                <a:solidFill>
                  <a:srgbClr val="0000FF"/>
                </a:solidFill>
              </a:endParaRPr>
            </a:p>
          </p:txBody>
        </p:sp>
      </p:grpSp>
      <p:grpSp>
        <p:nvGrpSpPr>
          <p:cNvPr id="350" name="Group 349"/>
          <p:cNvGrpSpPr/>
          <p:nvPr/>
        </p:nvGrpSpPr>
        <p:grpSpPr>
          <a:xfrm>
            <a:off x="1301761" y="2307165"/>
            <a:ext cx="5778597" cy="2921001"/>
            <a:chOff x="1301761" y="2307165"/>
            <a:chExt cx="5778597" cy="2921001"/>
          </a:xfrm>
        </p:grpSpPr>
        <p:grpSp>
          <p:nvGrpSpPr>
            <p:cNvPr id="341" name="Group 340"/>
            <p:cNvGrpSpPr/>
            <p:nvPr/>
          </p:nvGrpSpPr>
          <p:grpSpPr>
            <a:xfrm>
              <a:off x="1301761" y="2307165"/>
              <a:ext cx="5778597" cy="2921001"/>
              <a:chOff x="338666" y="1471082"/>
              <a:chExt cx="5778597" cy="2921001"/>
            </a:xfrm>
          </p:grpSpPr>
          <p:pic>
            <p:nvPicPr>
              <p:cNvPr id="342" name="Picture 341"/>
              <p:cNvPicPr>
                <a:picLocks noChangeAspect="1"/>
              </p:cNvPicPr>
              <p:nvPr/>
            </p:nvPicPr>
            <p:blipFill rotWithShape="1">
              <a:blip r:embed="rId8" cstate="email">
                <a:extLst>
                  <a:ext uri="{28A0092B-C50C-407E-A947-70E740481C1C}">
                    <a14:useLocalDpi xmlns:a14="http://schemas.microsoft.com/office/drawing/2010/main"/>
                  </a:ext>
                </a:extLst>
              </a:blip>
              <a:srcRect l="5536" t="12315" b="12820"/>
              <a:stretch/>
            </p:blipFill>
            <p:spPr>
              <a:xfrm>
                <a:off x="338666" y="1471082"/>
                <a:ext cx="5778597" cy="2921001"/>
              </a:xfrm>
              <a:prstGeom prst="rect">
                <a:avLst/>
              </a:prstGeom>
            </p:spPr>
          </p:pic>
          <p:sp>
            <p:nvSpPr>
              <p:cNvPr id="343" name="Rectangle 342"/>
              <p:cNvSpPr/>
              <p:nvPr/>
            </p:nvSpPr>
            <p:spPr bwMode="auto">
              <a:xfrm>
                <a:off x="4307417" y="1957917"/>
                <a:ext cx="402166" cy="192616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solidFill>
                      <a:schemeClr val="tx1"/>
                    </a:solidFill>
                  </a:ln>
                  <a:effectLst/>
                  <a:latin typeface="Arial" pitchFamily="-112" charset="0"/>
                  <a:ea typeface="ＭＳ Ｐゴシック" pitchFamily="-112" charset="-128"/>
                  <a:cs typeface="ＭＳ Ｐゴシック" pitchFamily="-112" charset="-128"/>
                </a:endParaRPr>
              </a:p>
            </p:txBody>
          </p:sp>
          <p:sp>
            <p:nvSpPr>
              <p:cNvPr id="344" name="Rectangle 343"/>
              <p:cNvSpPr/>
              <p:nvPr/>
            </p:nvSpPr>
            <p:spPr bwMode="auto">
              <a:xfrm>
                <a:off x="3365493" y="1492250"/>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5" name="Rectangle 344"/>
              <p:cNvSpPr/>
              <p:nvPr/>
            </p:nvSpPr>
            <p:spPr bwMode="auto">
              <a:xfrm>
                <a:off x="353492" y="1496483"/>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6" name="Rectangle 345"/>
              <p:cNvSpPr/>
              <p:nvPr/>
            </p:nvSpPr>
            <p:spPr bwMode="auto">
              <a:xfrm>
                <a:off x="410640" y="3892551"/>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7" name="Rectangle 346"/>
              <p:cNvSpPr/>
              <p:nvPr/>
            </p:nvSpPr>
            <p:spPr bwMode="auto">
              <a:xfrm>
                <a:off x="3367608" y="3907367"/>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8" name="TextBox 347"/>
              <p:cNvSpPr txBox="1"/>
              <p:nvPr/>
            </p:nvSpPr>
            <p:spPr>
              <a:xfrm>
                <a:off x="1693326" y="1545166"/>
                <a:ext cx="1318690" cy="338554"/>
              </a:xfrm>
              <a:prstGeom prst="rect">
                <a:avLst/>
              </a:prstGeom>
              <a:noFill/>
            </p:spPr>
            <p:txBody>
              <a:bodyPr wrap="none" rtlCol="0">
                <a:spAutoFit/>
              </a:bodyPr>
              <a:lstStyle/>
              <a:p>
                <a:r>
                  <a:rPr lang="en-US" sz="1600" dirty="0" smtClean="0">
                    <a:latin typeface="Times"/>
                    <a:cs typeface="Times"/>
                  </a:rPr>
                  <a:t>Magnet 2-3T</a:t>
                </a:r>
                <a:endParaRPr lang="en-US" sz="1600" dirty="0">
                  <a:latin typeface="Times"/>
                  <a:cs typeface="Times"/>
                </a:endParaRPr>
              </a:p>
            </p:txBody>
          </p:sp>
        </p:grpSp>
        <p:sp>
          <p:nvSpPr>
            <p:cNvPr id="349" name="TextBox 348"/>
            <p:cNvSpPr txBox="1"/>
            <p:nvPr/>
          </p:nvSpPr>
          <p:spPr>
            <a:xfrm>
              <a:off x="5715000" y="2381250"/>
              <a:ext cx="1177764" cy="646331"/>
            </a:xfrm>
            <a:prstGeom prst="rect">
              <a:avLst/>
            </a:prstGeom>
            <a:noFill/>
          </p:spPr>
          <p:txBody>
            <a:bodyPr wrap="none" rtlCol="0">
              <a:spAutoFit/>
            </a:bodyPr>
            <a:lstStyle/>
            <a:p>
              <a:pPr algn="ctr"/>
              <a:r>
                <a:rPr lang="en-US" dirty="0" smtClean="0">
                  <a:solidFill>
                    <a:srgbClr val="FFFFFF"/>
                  </a:solidFill>
                </a:rPr>
                <a:t>Detector</a:t>
              </a:r>
            </a:p>
            <a:p>
              <a:pPr algn="ctr"/>
              <a:r>
                <a:rPr lang="en-US" dirty="0" smtClean="0">
                  <a:solidFill>
                    <a:srgbClr val="FFFFFF"/>
                  </a:solidFill>
                </a:rPr>
                <a:t>Concept</a:t>
              </a:r>
              <a:endParaRPr lang="en-US" dirty="0">
                <a:solidFill>
                  <a:srgbClr val="FFFFFF"/>
                </a:solidFill>
              </a:endParaRPr>
            </a:p>
          </p:txBody>
        </p:sp>
      </p:grpSp>
    </p:spTree>
    <p:extLst>
      <p:ext uri="{BB962C8B-B14F-4D97-AF65-F5344CB8AC3E}">
        <p14:creationId xmlns:p14="http://schemas.microsoft.com/office/powerpoint/2010/main" val="1869619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anim calcmode="lin" valueType="num">
                                      <p:cBhvr additive="base">
                                        <p:cTn id="7" dur="500" fill="hold"/>
                                        <p:tgtEl>
                                          <p:spTgt spid="331"/>
                                        </p:tgtEl>
                                        <p:attrNameLst>
                                          <p:attrName>ppt_x</p:attrName>
                                        </p:attrNameLst>
                                      </p:cBhvr>
                                      <p:tavLst>
                                        <p:tav tm="0">
                                          <p:val>
                                            <p:strVal val="#ppt_x"/>
                                          </p:val>
                                        </p:tav>
                                        <p:tav tm="100000">
                                          <p:val>
                                            <p:strVal val="#ppt_x"/>
                                          </p:val>
                                        </p:tav>
                                      </p:tavLst>
                                    </p:anim>
                                    <p:anim calcmode="lin" valueType="num">
                                      <p:cBhvr additive="base">
                                        <p:cTn id="8" dur="500" fill="hold"/>
                                        <p:tgtEl>
                                          <p:spTgt spid="3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4"/>
                                        </p:tgtEl>
                                        <p:attrNameLst>
                                          <p:attrName>style.visibility</p:attrName>
                                        </p:attrNameLst>
                                      </p:cBhvr>
                                      <p:to>
                                        <p:strVal val="visible"/>
                                      </p:to>
                                    </p:set>
                                    <p:anim calcmode="lin" valueType="num">
                                      <p:cBhvr additive="base">
                                        <p:cTn id="12" dur="500" fill="hold"/>
                                        <p:tgtEl>
                                          <p:spTgt spid="334"/>
                                        </p:tgtEl>
                                        <p:attrNameLst>
                                          <p:attrName>ppt_x</p:attrName>
                                        </p:attrNameLst>
                                      </p:cBhvr>
                                      <p:tavLst>
                                        <p:tav tm="0">
                                          <p:val>
                                            <p:strVal val="#ppt_x"/>
                                          </p:val>
                                        </p:tav>
                                        <p:tav tm="100000">
                                          <p:val>
                                            <p:strVal val="#ppt_x"/>
                                          </p:val>
                                        </p:tav>
                                      </p:tavLst>
                                    </p:anim>
                                    <p:anim calcmode="lin" valueType="num">
                                      <p:cBhvr additive="base">
                                        <p:cTn id="13" dur="500" fill="hold"/>
                                        <p:tgtEl>
                                          <p:spTgt spid="33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32"/>
                                        </p:tgtEl>
                                        <p:attrNameLst>
                                          <p:attrName>style.visibility</p:attrName>
                                        </p:attrNameLst>
                                      </p:cBhvr>
                                      <p:to>
                                        <p:strVal val="visible"/>
                                      </p:to>
                                    </p:set>
                                    <p:anim calcmode="lin" valueType="num">
                                      <p:cBhvr additive="base">
                                        <p:cTn id="17" dur="500" fill="hold"/>
                                        <p:tgtEl>
                                          <p:spTgt spid="332"/>
                                        </p:tgtEl>
                                        <p:attrNameLst>
                                          <p:attrName>ppt_x</p:attrName>
                                        </p:attrNameLst>
                                      </p:cBhvr>
                                      <p:tavLst>
                                        <p:tav tm="0">
                                          <p:val>
                                            <p:strVal val="#ppt_x"/>
                                          </p:val>
                                        </p:tav>
                                        <p:tav tm="100000">
                                          <p:val>
                                            <p:strVal val="#ppt_x"/>
                                          </p:val>
                                        </p:tav>
                                      </p:tavLst>
                                    </p:anim>
                                    <p:anim calcmode="lin" valueType="num">
                                      <p:cBhvr additive="base">
                                        <p:cTn id="18" dur="500" fill="hold"/>
                                        <p:tgtEl>
                                          <p:spTgt spid="33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500" fill="hold"/>
                                        <p:tgtEl>
                                          <p:spTgt spid="335"/>
                                        </p:tgtEl>
                                        <p:attrNameLst>
                                          <p:attrName>ppt_x</p:attrName>
                                        </p:attrNameLst>
                                      </p:cBhvr>
                                      <p:tavLst>
                                        <p:tav tm="0">
                                          <p:val>
                                            <p:strVal val="#ppt_x"/>
                                          </p:val>
                                        </p:tav>
                                        <p:tav tm="100000">
                                          <p:val>
                                            <p:strVal val="#ppt_x"/>
                                          </p:val>
                                        </p:tav>
                                      </p:tavLst>
                                    </p:anim>
                                    <p:anim calcmode="lin" valueType="num">
                                      <p:cBhvr additive="base">
                                        <p:cTn id="23" dur="500" fill="hold"/>
                                        <p:tgtEl>
                                          <p:spTgt spid="33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36"/>
                                        </p:tgtEl>
                                        <p:attrNameLst>
                                          <p:attrName>style.visibility</p:attrName>
                                        </p:attrNameLst>
                                      </p:cBhvr>
                                      <p:to>
                                        <p:strVal val="visible"/>
                                      </p:to>
                                    </p:set>
                                    <p:anim calcmode="lin" valueType="num">
                                      <p:cBhvr additive="base">
                                        <p:cTn id="27" dur="500" fill="hold"/>
                                        <p:tgtEl>
                                          <p:spTgt spid="336"/>
                                        </p:tgtEl>
                                        <p:attrNameLst>
                                          <p:attrName>ppt_x</p:attrName>
                                        </p:attrNameLst>
                                      </p:cBhvr>
                                      <p:tavLst>
                                        <p:tav tm="0">
                                          <p:val>
                                            <p:strVal val="#ppt_x"/>
                                          </p:val>
                                        </p:tav>
                                        <p:tav tm="100000">
                                          <p:val>
                                            <p:strVal val="#ppt_x"/>
                                          </p:val>
                                        </p:tav>
                                      </p:tavLst>
                                    </p:anim>
                                    <p:anim calcmode="lin" valueType="num">
                                      <p:cBhvr additive="base">
                                        <p:cTn id="28" dur="500" fill="hold"/>
                                        <p:tgtEl>
                                          <p:spTgt spid="33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circle(in)">
                                      <p:cBhvr>
                                        <p:cTn id="33" dur="2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E.C. Aschenauer</a:t>
            </a:r>
            <a:endParaRPr lang="en-US" dirty="0"/>
          </a:p>
        </p:txBody>
      </p:sp>
      <p:sp>
        <p:nvSpPr>
          <p:cNvPr id="3" name="Footer Placeholder 2"/>
          <p:cNvSpPr>
            <a:spLocks noGrp="1"/>
          </p:cNvSpPr>
          <p:nvPr>
            <p:ph type="ftr" sz="quarter" idx="11"/>
          </p:nvPr>
        </p:nvSpPr>
        <p:spPr/>
        <p:txBody>
          <a:bodyPr/>
          <a:lstStyle/>
          <a:p>
            <a:r>
              <a:rPr lang="cs-CZ" smtClean="0"/>
              <a:t>Shanghai  July 2012</a:t>
            </a:r>
            <a:endParaRPr lang="en-US"/>
          </a:p>
        </p:txBody>
      </p:sp>
      <p:sp>
        <p:nvSpPr>
          <p:cNvPr id="158721" name="Title 1"/>
          <p:cNvSpPr>
            <a:spLocks noGrp="1"/>
          </p:cNvSpPr>
          <p:nvPr>
            <p:ph type="title"/>
          </p:nvPr>
        </p:nvSpPr>
        <p:spPr bwMode="auto">
          <a:xfrm>
            <a:off x="0" y="0"/>
            <a:ext cx="8382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3200" cap="none" dirty="0" err="1">
                <a:latin typeface="Comic Sans MS" charset="0"/>
                <a:cs typeface="Comic Sans MS" charset="0"/>
              </a:rPr>
              <a:t>e</a:t>
            </a:r>
            <a:r>
              <a:rPr lang="en-US" sz="3200" dirty="0" err="1">
                <a:latin typeface="Comic Sans MS" charset="0"/>
                <a:cs typeface="Comic Sans MS" charset="0"/>
              </a:rPr>
              <a:t>RHIC</a:t>
            </a:r>
            <a:r>
              <a:rPr lang="en-US" sz="3200" dirty="0">
                <a:latin typeface="Comic Sans MS" charset="0"/>
                <a:cs typeface="Comic Sans MS" charset="0"/>
              </a:rPr>
              <a:t> R&amp;D highlights</a:t>
            </a:r>
          </a:p>
        </p:txBody>
      </p:sp>
      <p:sp>
        <p:nvSpPr>
          <p:cNvPr id="68611" name="Content Placeholder 2"/>
          <p:cNvSpPr>
            <a:spLocks noGrp="1"/>
          </p:cNvSpPr>
          <p:nvPr>
            <p:ph idx="4294967295"/>
          </p:nvPr>
        </p:nvSpPr>
        <p:spPr>
          <a:xfrm>
            <a:off x="0" y="673100"/>
            <a:ext cx="5149850" cy="4622800"/>
          </a:xfrm>
        </p:spPr>
        <p:txBody>
          <a:bodyPr/>
          <a:lstStyle/>
          <a:p>
            <a:pPr eaLnBrk="1" hangingPunct="1">
              <a:spcAft>
                <a:spcPts val="1200"/>
              </a:spcAft>
            </a:pPr>
            <a:r>
              <a:rPr lang="en-US" sz="1800" dirty="0">
                <a:latin typeface="Comic Sans MS" charset="0"/>
              </a:rPr>
              <a:t>Polarized gun for e-p program – </a:t>
            </a:r>
            <a:r>
              <a:rPr lang="en-US" sz="1800" b="1" dirty="0">
                <a:latin typeface="Comic Sans MS" charset="0"/>
              </a:rPr>
              <a:t>LDRD at BNL </a:t>
            </a:r>
            <a:r>
              <a:rPr lang="en-US" sz="1800" b="1" dirty="0">
                <a:solidFill>
                  <a:srgbClr val="FF00FF"/>
                </a:solidFill>
                <a:latin typeface="Comic Sans MS" charset="0"/>
              </a:rPr>
              <a:t>+ MIT</a:t>
            </a:r>
          </a:p>
          <a:p>
            <a:pPr eaLnBrk="1" hangingPunct="1">
              <a:spcAft>
                <a:spcPts val="1200"/>
              </a:spcAft>
            </a:pPr>
            <a:r>
              <a:rPr lang="en-US" sz="1800" dirty="0">
                <a:latin typeface="Comic Sans MS" charset="0"/>
              </a:rPr>
              <a:t>Development of  compact magnets -   </a:t>
            </a:r>
            <a:r>
              <a:rPr lang="en-US" sz="1800" b="1" dirty="0">
                <a:latin typeface="Comic Sans MS" charset="0"/>
              </a:rPr>
              <a:t>LDRD at BNL, ongoing</a:t>
            </a:r>
          </a:p>
          <a:p>
            <a:pPr eaLnBrk="1" hangingPunct="1">
              <a:spcAft>
                <a:spcPts val="1200"/>
              </a:spcAft>
            </a:pPr>
            <a:r>
              <a:rPr lang="en-US" sz="1800" dirty="0">
                <a:latin typeface="Comic Sans MS" charset="0"/>
              </a:rPr>
              <a:t>SRF R&amp;D ERL – </a:t>
            </a:r>
            <a:r>
              <a:rPr lang="en-US" sz="1800" b="1" dirty="0">
                <a:latin typeface="Comic Sans MS" charset="0"/>
              </a:rPr>
              <a:t>ongoing</a:t>
            </a:r>
          </a:p>
          <a:p>
            <a:pPr eaLnBrk="1" hangingPunct="1">
              <a:spcAft>
                <a:spcPts val="1200"/>
              </a:spcAft>
            </a:pPr>
            <a:r>
              <a:rPr lang="en-US" sz="1800" dirty="0">
                <a:solidFill>
                  <a:srgbClr val="FF00FF"/>
                </a:solidFill>
                <a:latin typeface="Comic Sans MS" charset="0"/>
              </a:rPr>
              <a:t>Beam-beam effects, beam disruption, kink instability suppression, etc.</a:t>
            </a:r>
          </a:p>
          <a:p>
            <a:pPr eaLnBrk="1" hangingPunct="1">
              <a:spcAft>
                <a:spcPts val="1200"/>
              </a:spcAft>
            </a:pPr>
            <a:r>
              <a:rPr lang="en-US" sz="1800" dirty="0">
                <a:solidFill>
                  <a:srgbClr val="FF00FF"/>
                </a:solidFill>
                <a:latin typeface="Comic Sans MS" charset="0"/>
              </a:rPr>
              <a:t>Polarized He</a:t>
            </a:r>
            <a:r>
              <a:rPr lang="en-US" sz="1800" baseline="30000" dirty="0">
                <a:solidFill>
                  <a:srgbClr val="FF00FF"/>
                </a:solidFill>
                <a:latin typeface="Comic Sans MS" charset="0"/>
              </a:rPr>
              <a:t>3</a:t>
            </a:r>
            <a:r>
              <a:rPr lang="en-US" sz="1800" dirty="0">
                <a:solidFill>
                  <a:srgbClr val="FF00FF"/>
                </a:solidFill>
                <a:latin typeface="Comic Sans MS" charset="0"/>
              </a:rPr>
              <a:t> source </a:t>
            </a:r>
            <a:r>
              <a:rPr lang="en-US" sz="1800" dirty="0" smtClean="0">
                <a:solidFill>
                  <a:srgbClr val="FFFFFF"/>
                </a:solidFill>
                <a:latin typeface="Comic Sans MS" charset="0"/>
              </a:rPr>
              <a:t>- </a:t>
            </a:r>
            <a:r>
              <a:rPr lang="en-US" sz="1800" dirty="0" smtClean="0">
                <a:latin typeface="Comic Sans MS" charset="0"/>
              </a:rPr>
              <a:t>Workshop: https</a:t>
            </a:r>
            <a:r>
              <a:rPr lang="en-US" sz="1800" dirty="0">
                <a:latin typeface="Comic Sans MS" charset="0"/>
              </a:rPr>
              <a:t>://</a:t>
            </a:r>
            <a:r>
              <a:rPr lang="en-US" sz="1800" dirty="0" err="1">
                <a:latin typeface="Comic Sans MS" charset="0"/>
              </a:rPr>
              <a:t>indico.bnl.gov</a:t>
            </a:r>
            <a:r>
              <a:rPr lang="en-US" sz="1800" dirty="0">
                <a:latin typeface="Comic Sans MS" charset="0"/>
              </a:rPr>
              <a:t>/</a:t>
            </a:r>
            <a:r>
              <a:rPr lang="en-US" sz="1800" dirty="0" err="1">
                <a:latin typeface="Comic Sans MS" charset="0"/>
              </a:rPr>
              <a:t>conferenceDisplay.py?confId</a:t>
            </a:r>
            <a:r>
              <a:rPr lang="en-US" sz="1800" dirty="0">
                <a:latin typeface="Comic Sans MS" charset="0"/>
              </a:rPr>
              <a:t>=405</a:t>
            </a:r>
          </a:p>
          <a:p>
            <a:pPr eaLnBrk="1" hangingPunct="1">
              <a:spcAft>
                <a:spcPts val="1200"/>
              </a:spcAft>
            </a:pPr>
            <a:r>
              <a:rPr lang="en-US" sz="1800" dirty="0">
                <a:latin typeface="Comic Sans MS" charset="0"/>
              </a:rPr>
              <a:t>Coherent Electron Cooling including </a:t>
            </a:r>
            <a:r>
              <a:rPr lang="en-US" sz="1800" dirty="0" err="1">
                <a:latin typeface="Comic Sans MS" charset="0"/>
              </a:rPr>
              <a:t>PoP</a:t>
            </a:r>
            <a:r>
              <a:rPr lang="en-US" sz="1800" dirty="0">
                <a:latin typeface="Comic Sans MS" charset="0"/>
              </a:rPr>
              <a:t> – </a:t>
            </a:r>
            <a:r>
              <a:rPr lang="en-US" sz="1800" b="1" dirty="0">
                <a:latin typeface="Comic Sans MS" charset="0"/>
              </a:rPr>
              <a:t>plan </a:t>
            </a:r>
            <a:r>
              <a:rPr lang="en-US" sz="1800" b="1" dirty="0">
                <a:solidFill>
                  <a:srgbClr val="FF00FF"/>
                </a:solidFill>
                <a:latin typeface="Comic Sans MS" charset="0"/>
              </a:rPr>
              <a:t>to pursue </a:t>
            </a:r>
          </a:p>
          <a:p>
            <a:pPr eaLnBrk="1" hangingPunct="1">
              <a:spcAft>
                <a:spcPts val="1200"/>
              </a:spcAft>
            </a:pPr>
            <a:endParaRPr lang="en-US" sz="2000" dirty="0">
              <a:solidFill>
                <a:srgbClr val="000090"/>
              </a:solidFill>
              <a:latin typeface="Comic Sans MS" charset="0"/>
            </a:endParaRPr>
          </a:p>
          <a:p>
            <a:pPr eaLnBrk="1" hangingPunct="1">
              <a:spcAft>
                <a:spcPts val="1200"/>
              </a:spcAft>
              <a:buFont typeface="Arial" charset="0"/>
              <a:buNone/>
            </a:pPr>
            <a:r>
              <a:rPr lang="en-US" sz="2000" dirty="0">
                <a:solidFill>
                  <a:srgbClr val="000090"/>
                </a:solidFill>
                <a:latin typeface="Comic Sans MS" charset="0"/>
              </a:rPr>
              <a:t> </a:t>
            </a:r>
          </a:p>
          <a:p>
            <a:pPr eaLnBrk="1" hangingPunct="1">
              <a:spcAft>
                <a:spcPts val="1200"/>
              </a:spcAft>
            </a:pPr>
            <a:endParaRPr lang="en-US" sz="2000" dirty="0">
              <a:solidFill>
                <a:srgbClr val="000090"/>
              </a:solidFill>
              <a:latin typeface="Comic Sans MS" charset="0"/>
            </a:endParaRPr>
          </a:p>
          <a:p>
            <a:pPr eaLnBrk="1" hangingPunct="1">
              <a:spcAft>
                <a:spcPts val="1200"/>
              </a:spcAft>
            </a:pPr>
            <a:endParaRPr lang="en-US" sz="2000" dirty="0">
              <a:solidFill>
                <a:srgbClr val="000090"/>
              </a:solidFill>
              <a:latin typeface="Comic Sans MS"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594" y="0"/>
            <a:ext cx="35306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2003425"/>
            <a:ext cx="385603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4410075"/>
            <a:ext cx="348615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4625975"/>
            <a:ext cx="16446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noChangeAspect="1"/>
          </p:cNvGrpSpPr>
          <p:nvPr/>
        </p:nvGrpSpPr>
        <p:grpSpPr bwMode="auto">
          <a:xfrm>
            <a:off x="95250" y="5041900"/>
            <a:ext cx="5032375" cy="1663700"/>
            <a:chOff x="399625" y="1639571"/>
            <a:chExt cx="8388775" cy="2773680"/>
          </a:xfrm>
        </p:grpSpPr>
        <p:pic>
          <p:nvPicPr>
            <p:cNvPr id="158728" name="Picture 3" descr="i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625" y="1965127"/>
              <a:ext cx="3579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15" descr="beta0.5m_emit0.94nm_s0_distribution.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6000" y="1639571"/>
              <a:ext cx="3962400" cy="277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115032" y="2997299"/>
              <a:ext cx="907682" cy="45786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 name="Slide Number Placeholder 3"/>
          <p:cNvSpPr>
            <a:spLocks noGrp="1"/>
          </p:cNvSpPr>
          <p:nvPr>
            <p:ph type="sldNum" sz="quarter" idx="12"/>
          </p:nvPr>
        </p:nvSpPr>
        <p:spPr/>
        <p:txBody>
          <a:bodyPr/>
          <a:lstStyle/>
          <a:p>
            <a:fld id="{5CB51F1B-CFB1-C34C-B14F-6886EAB095EE}" type="slidenum">
              <a:rPr lang="en-US" smtClean="0"/>
              <a:pPr/>
              <a:t>5</a:t>
            </a:fld>
            <a:endParaRPr lang="en-US"/>
          </a:p>
        </p:txBody>
      </p:sp>
    </p:spTree>
    <p:custDataLst>
      <p:tags r:id="rId1"/>
    </p:custDataLst>
    <p:extLst>
      <p:ext uri="{BB962C8B-B14F-4D97-AF65-F5344CB8AC3E}">
        <p14:creationId xmlns:p14="http://schemas.microsoft.com/office/powerpoint/2010/main" val="807019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par>
                                <p:cTn id="7" presetID="5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385" decel="100000"/>
                                        <p:tgtEl>
                                          <p:spTgt spid="8"/>
                                        </p:tgtEl>
                                      </p:cBhvr>
                                    </p:animEffect>
                                    <p:animScale>
                                      <p:cBhvr>
                                        <p:cTn id="10" dur="385" decel="100000"/>
                                        <p:tgtEl>
                                          <p:spTgt spid="8"/>
                                        </p:tgtEl>
                                      </p:cBhvr>
                                      <p:from x="10000" y="10000"/>
                                      <p:to x="200000" y="450000"/>
                                    </p:animScale>
                                    <p:animScale>
                                      <p:cBhvr>
                                        <p:cTn id="11" dur="615" accel="100000" fill="hold">
                                          <p:stCondLst>
                                            <p:cond delay="385"/>
                                          </p:stCondLst>
                                        </p:cTn>
                                        <p:tgtEl>
                                          <p:spTgt spid="8"/>
                                        </p:tgtEl>
                                      </p:cBhvr>
                                      <p:from x="200000" y="450000"/>
                                      <p:to x="100000" y="100000"/>
                                    </p:animScale>
                                    <p:set>
                                      <p:cBhvr>
                                        <p:cTn id="12" dur="385" fill="hold"/>
                                        <p:tgtEl>
                                          <p:spTgt spid="8"/>
                                        </p:tgtEl>
                                        <p:attrNameLst>
                                          <p:attrName>ppt_x</p:attrName>
                                        </p:attrNameLst>
                                      </p:cBhvr>
                                      <p:to>
                                        <p:strVal val="(0.5)"/>
                                      </p:to>
                                    </p:set>
                                    <p:anim from="(0.5)" to="(#ppt_x)" calcmode="lin" valueType="num">
                                      <p:cBhvr>
                                        <p:cTn id="13" dur="615" accel="100000" fill="hold">
                                          <p:stCondLst>
                                            <p:cond delay="385"/>
                                          </p:stCondLst>
                                        </p:cTn>
                                        <p:tgtEl>
                                          <p:spTgt spid="8"/>
                                        </p:tgtEl>
                                        <p:attrNameLst>
                                          <p:attrName>ppt_x</p:attrName>
                                        </p:attrNameLst>
                                      </p:cBhvr>
                                    </p:anim>
                                    <p:set>
                                      <p:cBhvr>
                                        <p:cTn id="14" dur="385" fill="hold"/>
                                        <p:tgtEl>
                                          <p:spTgt spid="8"/>
                                        </p:tgtEl>
                                        <p:attrNameLst>
                                          <p:attrName>ppt_y</p:attrName>
                                        </p:attrNameLst>
                                      </p:cBhvr>
                                      <p:to>
                                        <p:strVal val="(#ppt_y+0.4)"/>
                                      </p:to>
                                    </p:set>
                                    <p:anim from="(#ppt_y+0.4)" to="(#ppt_y)" calcmode="lin" valueType="num">
                                      <p:cBhvr>
                                        <p:cTn id="15" dur="615" accel="100000" fill="hold">
                                          <p:stCondLst>
                                            <p:cond delay="385"/>
                                          </p:stCondLst>
                                        </p:cTn>
                                        <p:tgtEl>
                                          <p:spTgt spid="8"/>
                                        </p:tgtEl>
                                        <p:attrNameLst>
                                          <p:attrName>ppt_y</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8611">
                                            <p:txEl>
                                              <p:pRg st="1" end="1"/>
                                            </p:txEl>
                                          </p:spTgt>
                                        </p:tgtEl>
                                        <p:attrNameLst>
                                          <p:attrName>style.visibility</p:attrName>
                                        </p:attrNameLst>
                                      </p:cBhvr>
                                      <p:to>
                                        <p:strVal val="visible"/>
                                      </p:to>
                                    </p:set>
                                  </p:childTnLst>
                                </p:cTn>
                              </p:par>
                              <p:par>
                                <p:cTn id="20" presetID="5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85" decel="100000"/>
                                        <p:tgtEl>
                                          <p:spTgt spid="10"/>
                                        </p:tgtEl>
                                      </p:cBhvr>
                                    </p:animEffect>
                                    <p:animScale>
                                      <p:cBhvr>
                                        <p:cTn id="23" dur="385" decel="100000"/>
                                        <p:tgtEl>
                                          <p:spTgt spid="10"/>
                                        </p:tgtEl>
                                      </p:cBhvr>
                                      <p:from x="10000" y="10000"/>
                                      <p:to x="200000" y="450000"/>
                                    </p:animScale>
                                    <p:animScale>
                                      <p:cBhvr>
                                        <p:cTn id="24" dur="615" accel="100000" fill="hold">
                                          <p:stCondLst>
                                            <p:cond delay="385"/>
                                          </p:stCondLst>
                                        </p:cTn>
                                        <p:tgtEl>
                                          <p:spTgt spid="10"/>
                                        </p:tgtEl>
                                      </p:cBhvr>
                                      <p:from x="200000" y="450000"/>
                                      <p:to x="100000" y="100000"/>
                                    </p:animScale>
                                    <p:set>
                                      <p:cBhvr>
                                        <p:cTn id="25" dur="385" fill="hold"/>
                                        <p:tgtEl>
                                          <p:spTgt spid="10"/>
                                        </p:tgtEl>
                                        <p:attrNameLst>
                                          <p:attrName>ppt_x</p:attrName>
                                        </p:attrNameLst>
                                      </p:cBhvr>
                                      <p:to>
                                        <p:strVal val="(0.5)"/>
                                      </p:to>
                                    </p:set>
                                    <p:anim from="(0.5)" to="(#ppt_x)" calcmode="lin" valueType="num">
                                      <p:cBhvr>
                                        <p:cTn id="26" dur="615" accel="100000" fill="hold">
                                          <p:stCondLst>
                                            <p:cond delay="385"/>
                                          </p:stCondLst>
                                        </p:cTn>
                                        <p:tgtEl>
                                          <p:spTgt spid="10"/>
                                        </p:tgtEl>
                                        <p:attrNameLst>
                                          <p:attrName>ppt_x</p:attrName>
                                        </p:attrNameLst>
                                      </p:cBhvr>
                                    </p:anim>
                                    <p:set>
                                      <p:cBhvr>
                                        <p:cTn id="27" dur="385" fill="hold"/>
                                        <p:tgtEl>
                                          <p:spTgt spid="10"/>
                                        </p:tgtEl>
                                        <p:attrNameLst>
                                          <p:attrName>ppt_y</p:attrName>
                                        </p:attrNameLst>
                                      </p:cBhvr>
                                      <p:to>
                                        <p:strVal val="(#ppt_y+0.4)"/>
                                      </p:to>
                                    </p:set>
                                    <p:anim from="(#ppt_y+0.4)" to="(#ppt_y)" calcmode="lin" valueType="num">
                                      <p:cBhvr>
                                        <p:cTn id="28" dur="615" accel="100000" fill="hold">
                                          <p:stCondLst>
                                            <p:cond delay="385"/>
                                          </p:stCondLst>
                                        </p:cTn>
                                        <p:tgtEl>
                                          <p:spTgt spid="10"/>
                                        </p:tgtEl>
                                        <p:attrNameLst>
                                          <p:attrName>ppt_y</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8611">
                                            <p:txEl>
                                              <p:pRg st="2" end="2"/>
                                            </p:txEl>
                                          </p:spTgt>
                                        </p:tgtEl>
                                        <p:attrNameLst>
                                          <p:attrName>style.visibility</p:attrName>
                                        </p:attrNameLst>
                                      </p:cBhvr>
                                      <p:to>
                                        <p:strVal val="visible"/>
                                      </p:to>
                                    </p:set>
                                  </p:childTnLst>
                                </p:cTn>
                              </p:par>
                              <p:par>
                                <p:cTn id="33" presetID="5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385" decel="100000"/>
                                        <p:tgtEl>
                                          <p:spTgt spid="11"/>
                                        </p:tgtEl>
                                      </p:cBhvr>
                                    </p:animEffect>
                                    <p:animScale>
                                      <p:cBhvr>
                                        <p:cTn id="36" dur="385" decel="100000"/>
                                        <p:tgtEl>
                                          <p:spTgt spid="11"/>
                                        </p:tgtEl>
                                      </p:cBhvr>
                                      <p:from x="10000" y="10000"/>
                                      <p:to x="200000" y="450000"/>
                                    </p:animScale>
                                    <p:animScale>
                                      <p:cBhvr>
                                        <p:cTn id="37" dur="615" accel="100000" fill="hold">
                                          <p:stCondLst>
                                            <p:cond delay="385"/>
                                          </p:stCondLst>
                                        </p:cTn>
                                        <p:tgtEl>
                                          <p:spTgt spid="11"/>
                                        </p:tgtEl>
                                      </p:cBhvr>
                                      <p:from x="200000" y="450000"/>
                                      <p:to x="100000" y="100000"/>
                                    </p:animScale>
                                    <p:set>
                                      <p:cBhvr>
                                        <p:cTn id="38" dur="385" fill="hold"/>
                                        <p:tgtEl>
                                          <p:spTgt spid="11"/>
                                        </p:tgtEl>
                                        <p:attrNameLst>
                                          <p:attrName>ppt_x</p:attrName>
                                        </p:attrNameLst>
                                      </p:cBhvr>
                                      <p:to>
                                        <p:strVal val="(0.5)"/>
                                      </p:to>
                                    </p:set>
                                    <p:anim from="(0.5)" to="(#ppt_x)" calcmode="lin" valueType="num">
                                      <p:cBhvr>
                                        <p:cTn id="39" dur="615" accel="100000" fill="hold">
                                          <p:stCondLst>
                                            <p:cond delay="385"/>
                                          </p:stCondLst>
                                        </p:cTn>
                                        <p:tgtEl>
                                          <p:spTgt spid="11"/>
                                        </p:tgtEl>
                                        <p:attrNameLst>
                                          <p:attrName>ppt_x</p:attrName>
                                        </p:attrNameLst>
                                      </p:cBhvr>
                                    </p:anim>
                                    <p:set>
                                      <p:cBhvr>
                                        <p:cTn id="40" dur="385" fill="hold"/>
                                        <p:tgtEl>
                                          <p:spTgt spid="11"/>
                                        </p:tgtEl>
                                        <p:attrNameLst>
                                          <p:attrName>ppt_y</p:attrName>
                                        </p:attrNameLst>
                                      </p:cBhvr>
                                      <p:to>
                                        <p:strVal val="(#ppt_y+0.4)"/>
                                      </p:to>
                                    </p:set>
                                    <p:anim from="(#ppt_y+0.4)" to="(#ppt_y)" calcmode="lin" valueType="num">
                                      <p:cBhvr>
                                        <p:cTn id="41" dur="615" accel="100000" fill="hold">
                                          <p:stCondLst>
                                            <p:cond delay="385"/>
                                          </p:stCondLst>
                                        </p:cTn>
                                        <p:tgtEl>
                                          <p:spTgt spid="11"/>
                                        </p:tgtEl>
                                        <p:attrNameLst>
                                          <p:attrName>ppt_y</p:attrName>
                                        </p:attrNameLst>
                                      </p:cBhvr>
                                    </p:anim>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3000"/>
                                        <p:tgtEl>
                                          <p:spTgt spid="1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611">
                                            <p:txEl>
                                              <p:pRg st="3" end="3"/>
                                            </p:txEl>
                                          </p:spTgt>
                                        </p:tgtEl>
                                        <p:attrNameLst>
                                          <p:attrName>style.visibility</p:attrName>
                                        </p:attrNameLst>
                                      </p:cBhvr>
                                      <p:to>
                                        <p:strVal val="visible"/>
                                      </p:to>
                                    </p:set>
                                  </p:childTnLst>
                                </p:cTn>
                              </p:par>
                              <p:par>
                                <p:cTn id="49" presetID="2" presetClass="entr" presetSubtype="4" accel="50000" decel="5000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1000" fill="hold"/>
                                        <p:tgtEl>
                                          <p:spTgt spid="9"/>
                                        </p:tgtEl>
                                        <p:attrNameLst>
                                          <p:attrName>ppt_x</p:attrName>
                                        </p:attrNameLst>
                                      </p:cBhvr>
                                      <p:tavLst>
                                        <p:tav tm="0">
                                          <p:val>
                                            <p:strVal val="#ppt_x"/>
                                          </p:val>
                                        </p:tav>
                                        <p:tav tm="100000">
                                          <p:val>
                                            <p:strVal val="#ppt_x"/>
                                          </p:val>
                                        </p:tav>
                                      </p:tavLst>
                                    </p:anim>
                                    <p:anim calcmode="lin" valueType="num">
                                      <p:cBhvr additive="base">
                                        <p:cTn id="5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611">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Emerging Detector Concept</a:t>
            </a:r>
            <a:endParaRPr lang="en-US" dirty="0"/>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50</a:t>
            </a:fld>
            <a:endParaRPr lang="en-US" altLang="ja-JP"/>
          </a:p>
        </p:txBody>
      </p:sp>
      <p:sp>
        <p:nvSpPr>
          <p:cNvPr id="10" name="TextBox 9"/>
          <p:cNvSpPr txBox="1"/>
          <p:nvPr/>
        </p:nvSpPr>
        <p:spPr>
          <a:xfrm>
            <a:off x="0" y="4638526"/>
            <a:ext cx="8930650" cy="1815882"/>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none" rtlCol="0">
            <a:spAutoFit/>
          </a:bodyPr>
          <a:lstStyle/>
          <a:p>
            <a:r>
              <a:rPr lang="en-US" sz="1600" dirty="0" smtClean="0"/>
              <a:t>high acceptance -5 &lt; </a:t>
            </a:r>
            <a:r>
              <a:rPr lang="en-US" sz="1600" dirty="0" err="1" smtClean="0">
                <a:latin typeface="Symbol" charset="2"/>
                <a:cs typeface="Symbol" charset="2"/>
              </a:rPr>
              <a:t>h</a:t>
            </a:r>
            <a:r>
              <a:rPr lang="en-US" sz="1600" dirty="0" smtClean="0"/>
              <a:t> &lt; 5 central detector</a:t>
            </a:r>
          </a:p>
          <a:p>
            <a:r>
              <a:rPr lang="en-US" sz="1600" dirty="0" smtClean="0"/>
              <a:t>good PID (</a:t>
            </a:r>
            <a:r>
              <a:rPr lang="en-US" sz="1600" dirty="0" err="1" smtClean="0">
                <a:latin typeface="Symbol" charset="2"/>
                <a:cs typeface="Symbol" charset="2"/>
              </a:rPr>
              <a:t>p</a:t>
            </a:r>
            <a:r>
              <a:rPr lang="en-US" sz="1600" dirty="0" err="1" smtClean="0"/>
              <a:t>,K,p</a:t>
            </a:r>
            <a:r>
              <a:rPr lang="en-US" sz="1600" dirty="0" smtClean="0"/>
              <a:t> and lepton) and vertex resolution (&lt; 5</a:t>
            </a:r>
            <a:r>
              <a:rPr lang="en-US" sz="1600" dirty="0" smtClean="0">
                <a:latin typeface="Symbol" charset="2"/>
                <a:cs typeface="Symbol" charset="2"/>
              </a:rPr>
              <a:t>m</a:t>
            </a:r>
            <a:r>
              <a:rPr lang="en-US" sz="1600" dirty="0" smtClean="0"/>
              <a:t>m)</a:t>
            </a:r>
          </a:p>
          <a:p>
            <a:r>
              <a:rPr lang="en-US" sz="1600" dirty="0" smtClean="0"/>
              <a:t>tracking and calorimeter coverage the same </a:t>
            </a:r>
            <a:r>
              <a:rPr lang="en-US" sz="1600" dirty="0" smtClean="0">
                <a:sym typeface="Wingdings"/>
              </a:rPr>
              <a:t> good momentum resolution, lepton PID</a:t>
            </a:r>
          </a:p>
          <a:p>
            <a:r>
              <a:rPr lang="en-US" sz="1600" dirty="0" smtClean="0">
                <a:sym typeface="Wingdings"/>
              </a:rPr>
              <a:t>low material density  minimal multiple scattering and </a:t>
            </a:r>
            <a:r>
              <a:rPr lang="en-US" sz="1600" dirty="0" err="1" smtClean="0">
                <a:sym typeface="Wingdings"/>
              </a:rPr>
              <a:t>brems-strahlung</a:t>
            </a:r>
            <a:endParaRPr lang="en-US" sz="1600" dirty="0" smtClean="0">
              <a:sym typeface="Wingdings"/>
            </a:endParaRPr>
          </a:p>
          <a:p>
            <a:r>
              <a:rPr lang="en-US" sz="1600" dirty="0" smtClean="0">
                <a:sym typeface="Wingdings"/>
              </a:rPr>
              <a:t>Magnetic field extremely critical to get good tracking resolution in forward direction</a:t>
            </a:r>
          </a:p>
          <a:p>
            <a:r>
              <a:rPr lang="en-US" sz="1600" dirty="0" smtClean="0">
                <a:sym typeface="Wingdings"/>
              </a:rPr>
              <a:t>very forward electron and proton/neutron detection  Roman Pots, ZDC, low e-tagger</a:t>
            </a:r>
          </a:p>
          <a:p>
            <a:r>
              <a:rPr lang="en-US" sz="1600" dirty="0" smtClean="0">
                <a:sym typeface="Wingdings"/>
              </a:rPr>
              <a:t>Integration of detector in IR design</a:t>
            </a:r>
            <a:endParaRPr lang="en-US" sz="1600" dirty="0">
              <a:sym typeface="Wingdings"/>
            </a:endParaRPr>
          </a:p>
        </p:txBody>
      </p:sp>
      <p:sp>
        <p:nvSpPr>
          <p:cNvPr id="11" name="TextBox 10"/>
          <p:cNvSpPr txBox="1"/>
          <p:nvPr/>
        </p:nvSpPr>
        <p:spPr>
          <a:xfrm>
            <a:off x="6142566" y="1462633"/>
            <a:ext cx="2872334" cy="584776"/>
          </a:xfrm>
          <a:prstGeom prst="rect">
            <a:avLst/>
          </a:prstGeom>
          <a:noFill/>
        </p:spPr>
        <p:txBody>
          <a:bodyPr wrap="none" rtlCol="0">
            <a:spAutoFit/>
          </a:bodyPr>
          <a:lstStyle/>
          <a:p>
            <a:r>
              <a:rPr lang="en-US" sz="1600" dirty="0" smtClean="0"/>
              <a:t>Backward</a:t>
            </a:r>
            <a:r>
              <a:rPr lang="en-US" sz="1600" dirty="0"/>
              <a:t> </a:t>
            </a:r>
            <a:r>
              <a:rPr lang="en-US" sz="1600" dirty="0" smtClean="0"/>
              <a:t>Spectrometer</a:t>
            </a:r>
          </a:p>
          <a:p>
            <a:r>
              <a:rPr lang="en-US" sz="1600" dirty="0" smtClean="0"/>
              <a:t>For very low Q</a:t>
            </a:r>
            <a:r>
              <a:rPr lang="en-US" sz="1600" baseline="30000" dirty="0" smtClean="0"/>
              <a:t>2</a:t>
            </a:r>
            <a:r>
              <a:rPr lang="en-US" sz="1600" dirty="0" smtClean="0"/>
              <a:t>-electrons:</a:t>
            </a:r>
            <a:endParaRPr lang="en-US" sz="1600" dirty="0"/>
          </a:p>
        </p:txBody>
      </p:sp>
      <p:grpSp>
        <p:nvGrpSpPr>
          <p:cNvPr id="14" name="Group 13"/>
          <p:cNvGrpSpPr/>
          <p:nvPr/>
        </p:nvGrpSpPr>
        <p:grpSpPr>
          <a:xfrm>
            <a:off x="-10573" y="656165"/>
            <a:ext cx="5778597" cy="2921001"/>
            <a:chOff x="338666" y="1471082"/>
            <a:chExt cx="5778597" cy="2921001"/>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l="5536" t="12315" b="12820"/>
            <a:stretch/>
          </p:blipFill>
          <p:spPr>
            <a:xfrm>
              <a:off x="338666" y="1471082"/>
              <a:ext cx="5778597" cy="2921001"/>
            </a:xfrm>
            <a:prstGeom prst="rect">
              <a:avLst/>
            </a:prstGeom>
          </p:spPr>
        </p:pic>
        <p:sp>
          <p:nvSpPr>
            <p:cNvPr id="16" name="Rectangle 15"/>
            <p:cNvSpPr/>
            <p:nvPr/>
          </p:nvSpPr>
          <p:spPr bwMode="auto">
            <a:xfrm>
              <a:off x="4307417" y="1957917"/>
              <a:ext cx="402166" cy="192616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solidFill>
                    <a:schemeClr val="tx1"/>
                  </a:solidFill>
                </a:ln>
                <a:effectLst/>
                <a:latin typeface="Arial" pitchFamily="-112" charset="0"/>
                <a:ea typeface="ＭＳ Ｐゴシック" pitchFamily="-112" charset="-128"/>
                <a:cs typeface="ＭＳ Ｐゴシック" pitchFamily="-112" charset="-128"/>
              </a:endParaRPr>
            </a:p>
          </p:txBody>
        </p:sp>
        <p:sp>
          <p:nvSpPr>
            <p:cNvPr id="17" name="Rectangle 16"/>
            <p:cNvSpPr/>
            <p:nvPr/>
          </p:nvSpPr>
          <p:spPr bwMode="auto">
            <a:xfrm>
              <a:off x="3365493" y="1492250"/>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Rectangle 17"/>
            <p:cNvSpPr/>
            <p:nvPr/>
          </p:nvSpPr>
          <p:spPr bwMode="auto">
            <a:xfrm>
              <a:off x="353492" y="1496483"/>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Rectangle 18"/>
            <p:cNvSpPr/>
            <p:nvPr/>
          </p:nvSpPr>
          <p:spPr bwMode="auto">
            <a:xfrm>
              <a:off x="410640" y="3892551"/>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Rectangle 19"/>
            <p:cNvSpPr/>
            <p:nvPr/>
          </p:nvSpPr>
          <p:spPr bwMode="auto">
            <a:xfrm>
              <a:off x="3367608" y="3907367"/>
              <a:ext cx="952500" cy="465667"/>
            </a:xfrm>
            <a:prstGeom prst="rect">
              <a:avLst/>
            </a:prstGeom>
            <a:solidFill>
              <a:srgbClr val="322F31"/>
            </a:solidFill>
            <a:ln w="9525" cap="flat" cmpd="sng" algn="ctr">
              <a:solidFill>
                <a:srgbClr val="322F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TextBox 20"/>
            <p:cNvSpPr txBox="1"/>
            <p:nvPr/>
          </p:nvSpPr>
          <p:spPr>
            <a:xfrm>
              <a:off x="1693326" y="1545166"/>
              <a:ext cx="1318690" cy="338554"/>
            </a:xfrm>
            <a:prstGeom prst="rect">
              <a:avLst/>
            </a:prstGeom>
            <a:noFill/>
          </p:spPr>
          <p:txBody>
            <a:bodyPr wrap="none" rtlCol="0">
              <a:spAutoFit/>
            </a:bodyPr>
            <a:lstStyle/>
            <a:p>
              <a:r>
                <a:rPr lang="en-US" sz="1600" dirty="0" smtClean="0">
                  <a:latin typeface="Times"/>
                  <a:cs typeface="Times"/>
                </a:rPr>
                <a:t>Magnet 2-3T</a:t>
              </a:r>
              <a:endParaRPr lang="en-US" sz="1600" dirty="0">
                <a:latin typeface="Times"/>
                <a:cs typeface="Times"/>
              </a:endParaRPr>
            </a:p>
          </p:txBody>
        </p:sp>
      </p:gr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b="22121"/>
          <a:stretch/>
        </p:blipFill>
        <p:spPr>
          <a:xfrm flipH="1">
            <a:off x="4351869" y="3160156"/>
            <a:ext cx="2724150" cy="1394579"/>
          </a:xfrm>
          <a:prstGeom prst="rect">
            <a:avLst/>
          </a:prstGeom>
          <a:solidFill>
            <a:schemeClr val="bg1"/>
          </a:solidFill>
        </p:spPr>
      </p:pic>
      <p:grpSp>
        <p:nvGrpSpPr>
          <p:cNvPr id="3" name="Group 2"/>
          <p:cNvGrpSpPr/>
          <p:nvPr/>
        </p:nvGrpSpPr>
        <p:grpSpPr>
          <a:xfrm>
            <a:off x="6815668" y="2190766"/>
            <a:ext cx="2202573" cy="1705276"/>
            <a:chOff x="4434418" y="2000250"/>
            <a:chExt cx="2202573" cy="1705276"/>
          </a:xfrm>
        </p:grpSpPr>
        <p:grpSp>
          <p:nvGrpSpPr>
            <p:cNvPr id="22" name="Group 21"/>
            <p:cNvGrpSpPr>
              <a:grpSpLocks noChangeAspect="1"/>
            </p:cNvGrpSpPr>
            <p:nvPr/>
          </p:nvGrpSpPr>
          <p:grpSpPr>
            <a:xfrm>
              <a:off x="4434418" y="2000250"/>
              <a:ext cx="2202573" cy="1705276"/>
              <a:chOff x="167217" y="3181350"/>
              <a:chExt cx="4405146" cy="3410551"/>
            </a:xfrm>
          </p:grpSpPr>
          <p:pic>
            <p:nvPicPr>
              <p:cNvPr id="23" name="Picture 5" descr="VerticalMAtching2.pdf"/>
              <p:cNvPicPr>
                <a:picLocks noChangeAspect="1"/>
              </p:cNvPicPr>
              <p:nvPr/>
            </p:nvPicPr>
            <p:blipFill rotWithShape="1">
              <a:blip r:embed="rId4"/>
              <a:srcRect l="3325" t="5187" r="9090" b="7058"/>
              <a:stretch/>
            </p:blipFill>
            <p:spPr bwMode="auto">
              <a:xfrm>
                <a:off x="167217" y="3181350"/>
                <a:ext cx="4405146" cy="3410551"/>
              </a:xfrm>
              <a:prstGeom prst="rect">
                <a:avLst/>
              </a:prstGeom>
              <a:noFill/>
              <a:ln w="9525">
                <a:noFill/>
                <a:miter lim="800000"/>
                <a:headEnd/>
                <a:tailEnd/>
              </a:ln>
            </p:spPr>
          </p:pic>
          <p:sp>
            <p:nvSpPr>
              <p:cNvPr id="24" name="TextBox 23"/>
              <p:cNvSpPr txBox="1"/>
              <p:nvPr/>
            </p:nvSpPr>
            <p:spPr>
              <a:xfrm>
                <a:off x="732367" y="3661834"/>
                <a:ext cx="2816316" cy="923330"/>
              </a:xfrm>
              <a:prstGeom prst="rect">
                <a:avLst/>
              </a:prstGeom>
              <a:noFill/>
            </p:spPr>
            <p:txBody>
              <a:bodyPr wrap="none" rtlCol="0">
                <a:spAutoFit/>
              </a:bodyPr>
              <a:lstStyle/>
              <a:p>
                <a:r>
                  <a:rPr lang="en-US" sz="1200" dirty="0" smtClean="0">
                    <a:solidFill>
                      <a:srgbClr val="0000FF"/>
                    </a:solidFill>
                  </a:rPr>
                  <a:t>space for low-</a:t>
                </a:r>
                <a:r>
                  <a:rPr lang="en-US" sz="1200" dirty="0" smtClean="0">
                    <a:solidFill>
                      <a:srgbClr val="0000FF"/>
                    </a:solidFill>
                    <a:latin typeface="Symbol" charset="2"/>
                    <a:cs typeface="Symbol" charset="2"/>
                  </a:rPr>
                  <a:t>Q</a:t>
                </a:r>
              </a:p>
              <a:p>
                <a:r>
                  <a:rPr lang="en-US" sz="1200" dirty="0" smtClean="0">
                    <a:solidFill>
                      <a:srgbClr val="0000FF"/>
                    </a:solidFill>
                  </a:rPr>
                  <a:t>e-tagger</a:t>
                </a:r>
                <a:endParaRPr lang="en-US" sz="1200" dirty="0">
                  <a:solidFill>
                    <a:srgbClr val="0000FF"/>
                  </a:solidFill>
                </a:endParaRPr>
              </a:p>
            </p:txBody>
          </p:sp>
        </p:grpSp>
        <p:sp>
          <p:nvSpPr>
            <p:cNvPr id="2" name="Rectangle 1"/>
            <p:cNvSpPr/>
            <p:nvPr/>
          </p:nvSpPr>
          <p:spPr bwMode="auto">
            <a:xfrm>
              <a:off x="5365751" y="3312582"/>
              <a:ext cx="349250" cy="105833"/>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00FF"/>
                </a:solidFill>
                <a:effectLst/>
                <a:latin typeface="Arial" pitchFamily="-112" charset="0"/>
                <a:ea typeface="ＭＳ Ｐゴシック" pitchFamily="-112" charset="-128"/>
                <a:cs typeface="ＭＳ Ｐゴシック" pitchFamily="-112" charset="-128"/>
              </a:endParaRPr>
            </a:p>
          </p:txBody>
        </p:sp>
      </p:grpSp>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069418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3" y="0"/>
            <a:ext cx="9281583" cy="609600"/>
          </a:xfrm>
        </p:spPr>
        <p:txBody>
          <a:bodyPr/>
          <a:lstStyle/>
          <a:p>
            <a:r>
              <a:rPr lang="en-US" dirty="0" smtClean="0"/>
              <a:t>Vibrant Detector </a:t>
            </a:r>
            <a:r>
              <a:rPr lang="en-US" dirty="0" err="1" smtClean="0"/>
              <a:t>r&amp;D</a:t>
            </a:r>
            <a:r>
              <a:rPr lang="en-US" dirty="0" smtClean="0"/>
              <a:t> Program Started </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51</a:t>
            </a:fld>
            <a:endParaRPr lang="en-US"/>
          </a:p>
        </p:txBody>
      </p:sp>
      <p:sp>
        <p:nvSpPr>
          <p:cNvPr id="6" name="TextBox 5"/>
          <p:cNvSpPr txBox="1"/>
          <p:nvPr/>
        </p:nvSpPr>
        <p:spPr>
          <a:xfrm>
            <a:off x="10588" y="762000"/>
            <a:ext cx="4596130" cy="1200329"/>
          </a:xfrm>
          <a:prstGeom prst="rect">
            <a:avLst/>
          </a:prstGeom>
          <a:noFill/>
        </p:spPr>
        <p:txBody>
          <a:bodyPr wrap="none" rtlCol="0">
            <a:spAutoFit/>
          </a:bodyPr>
          <a:lstStyle/>
          <a:p>
            <a:pPr marL="285750" indent="-285750">
              <a:buClr>
                <a:srgbClr val="0000FF"/>
              </a:buClr>
              <a:buFont typeface="Wingdings" charset="2"/>
              <a:buChar char="q"/>
            </a:pPr>
            <a:r>
              <a:rPr lang="en-US" dirty="0" err="1" smtClean="0"/>
              <a:t>Calorimetry</a:t>
            </a:r>
            <a:endParaRPr lang="en-US" dirty="0" smtClean="0"/>
          </a:p>
          <a:p>
            <a:pPr marL="742950" lvl="1" indent="-285750">
              <a:buClr>
                <a:srgbClr val="0000FF"/>
              </a:buClr>
              <a:buFont typeface="Wingdings" charset="2"/>
              <a:buChar char="Ø"/>
            </a:pPr>
            <a:r>
              <a:rPr lang="en-US" dirty="0" smtClean="0"/>
              <a:t>W-Scintillator &amp; W-Si</a:t>
            </a:r>
          </a:p>
          <a:p>
            <a:pPr marL="1200150" lvl="2" indent="-285750">
              <a:buClr>
                <a:srgbClr val="0000FF"/>
              </a:buClr>
              <a:buFont typeface="Wingdings" charset="2"/>
              <a:buChar char="Ø"/>
            </a:pPr>
            <a:r>
              <a:rPr lang="en-US" dirty="0" smtClean="0"/>
              <a:t>compact and high resolution</a:t>
            </a:r>
          </a:p>
          <a:p>
            <a:pPr marL="742950" lvl="1" indent="-285750">
              <a:buClr>
                <a:srgbClr val="0000FF"/>
              </a:buClr>
              <a:buFont typeface="Wingdings" charset="2"/>
              <a:buChar char="Ø"/>
            </a:pPr>
            <a:r>
              <a:rPr lang="en-US" dirty="0" smtClean="0"/>
              <a:t>Crystal calorimeters </a:t>
            </a:r>
            <a:r>
              <a:rPr lang="en-US" dirty="0" err="1" smtClean="0"/>
              <a:t>PbW</a:t>
            </a:r>
            <a:r>
              <a:rPr lang="en-US" baseline="-25000" dirty="0" smtClean="0"/>
              <a:t> </a:t>
            </a:r>
            <a:r>
              <a:rPr lang="en-US" dirty="0" smtClean="0"/>
              <a:t>&amp; BGO  </a:t>
            </a:r>
            <a:endParaRPr lang="en-US"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312" y="651431"/>
            <a:ext cx="1688688" cy="130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15" y="667811"/>
            <a:ext cx="1725228" cy="14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2290202"/>
            <a:ext cx="5281013" cy="1200329"/>
          </a:xfrm>
          <a:prstGeom prst="rect">
            <a:avLst/>
          </a:prstGeom>
          <a:noFill/>
        </p:spPr>
        <p:txBody>
          <a:bodyPr wrap="none" rtlCol="0">
            <a:spAutoFit/>
          </a:bodyPr>
          <a:lstStyle/>
          <a:p>
            <a:pPr marL="285750" indent="-285750">
              <a:buClr>
                <a:srgbClr val="0000FF"/>
              </a:buClr>
              <a:buFont typeface="Wingdings" charset="2"/>
              <a:buChar char="q"/>
            </a:pPr>
            <a:r>
              <a:rPr lang="en-US" dirty="0" smtClean="0"/>
              <a:t>Pre-Shower</a:t>
            </a:r>
          </a:p>
          <a:p>
            <a:pPr marL="742950" lvl="1" indent="-285750">
              <a:buClr>
                <a:srgbClr val="0000FF"/>
              </a:buClr>
              <a:buFont typeface="Wingdings" charset="2"/>
              <a:buChar char="Ø"/>
            </a:pPr>
            <a:r>
              <a:rPr lang="en-US" dirty="0" smtClean="0"/>
              <a:t>W-Si</a:t>
            </a:r>
          </a:p>
          <a:p>
            <a:pPr marL="742950" lvl="1" indent="-285750">
              <a:buClr>
                <a:srgbClr val="0000FF"/>
              </a:buClr>
              <a:buFont typeface="Wingdings" charset="2"/>
              <a:buChar char="Ø"/>
            </a:pPr>
            <a:r>
              <a:rPr lang="en-US" dirty="0" smtClean="0"/>
              <a:t>LYSO pixel array with</a:t>
            </a:r>
          </a:p>
          <a:p>
            <a:pPr lvl="1">
              <a:buClr>
                <a:srgbClr val="0000FF"/>
              </a:buClr>
            </a:pPr>
            <a:r>
              <a:rPr lang="en-US" dirty="0"/>
              <a:t> </a:t>
            </a:r>
            <a:r>
              <a:rPr lang="en-US" dirty="0" smtClean="0"/>
              <a:t>  </a:t>
            </a:r>
            <a:r>
              <a:rPr lang="en-US" dirty="0" err="1" smtClean="0"/>
              <a:t>cartesian</a:t>
            </a:r>
            <a:r>
              <a:rPr lang="en-US" dirty="0" smtClean="0"/>
              <a:t> readout via X-Y WLS fibers</a:t>
            </a:r>
          </a:p>
        </p:txBody>
      </p:sp>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46" t="23622" r="1046" b="-1372"/>
          <a:stretch/>
        </p:blipFill>
        <p:spPr bwMode="auto">
          <a:xfrm>
            <a:off x="6327148" y="1980805"/>
            <a:ext cx="2816852" cy="9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177" y="2854876"/>
            <a:ext cx="13239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075" y="2840588"/>
            <a:ext cx="130492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783621" y="2139671"/>
            <a:ext cx="2524045" cy="1053970"/>
            <a:chOff x="4568564" y="4965405"/>
            <a:chExt cx="3851092" cy="1987590"/>
          </a:xfrm>
        </p:grpSpPr>
        <p:pic>
          <p:nvPicPr>
            <p:cNvPr id="1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25376" b="3909"/>
            <a:stretch/>
          </p:blipFill>
          <p:spPr bwMode="auto">
            <a:xfrm>
              <a:off x="4568564" y="4965405"/>
              <a:ext cx="3851092" cy="18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389802" y="6488668"/>
              <a:ext cx="2419349" cy="464327"/>
            </a:xfrm>
            <a:prstGeom prst="rect">
              <a:avLst/>
            </a:prstGeom>
            <a:solidFill>
              <a:schemeClr val="bg1">
                <a:lumMod val="85000"/>
              </a:schemeClr>
            </a:solidFill>
          </p:spPr>
          <p:txBody>
            <a:bodyPr wrap="none" rtlCol="0">
              <a:spAutoFit/>
            </a:bodyPr>
            <a:lstStyle/>
            <a:p>
              <a:r>
                <a:rPr lang="en-US" sz="1000" dirty="0" smtClean="0"/>
                <a:t>“Cartesian </a:t>
              </a:r>
              <a:r>
                <a:rPr lang="en-US" sz="1000" dirty="0" err="1" smtClean="0"/>
                <a:t>PreShower</a:t>
              </a:r>
              <a:r>
                <a:rPr lang="en-US" sz="1000" dirty="0" smtClean="0"/>
                <a:t>”</a:t>
              </a:r>
              <a:endParaRPr lang="en-US" sz="1000" dirty="0"/>
            </a:p>
          </p:txBody>
        </p:sp>
      </p:grpSp>
      <p:sp>
        <p:nvSpPr>
          <p:cNvPr id="18" name="TextBox 17"/>
          <p:cNvSpPr txBox="1"/>
          <p:nvPr/>
        </p:nvSpPr>
        <p:spPr>
          <a:xfrm>
            <a:off x="0" y="3464983"/>
            <a:ext cx="4839786" cy="1200329"/>
          </a:xfrm>
          <a:prstGeom prst="rect">
            <a:avLst/>
          </a:prstGeom>
          <a:noFill/>
        </p:spPr>
        <p:txBody>
          <a:bodyPr wrap="none" rtlCol="0">
            <a:spAutoFit/>
          </a:bodyPr>
          <a:lstStyle/>
          <a:p>
            <a:pPr marL="285750" indent="-285750">
              <a:buClr>
                <a:srgbClr val="0000FF"/>
              </a:buClr>
              <a:buFont typeface="Wingdings" charset="2"/>
              <a:buChar char="q"/>
            </a:pPr>
            <a:r>
              <a:rPr lang="en-US" dirty="0" smtClean="0"/>
              <a:t>PID via Cerenkov </a:t>
            </a:r>
          </a:p>
          <a:p>
            <a:pPr marL="742950" lvl="1" indent="-285750">
              <a:buClr>
                <a:srgbClr val="0000FF"/>
              </a:buClr>
              <a:buFont typeface="Wingdings" charset="2"/>
              <a:buChar char="Ø"/>
            </a:pPr>
            <a:r>
              <a:rPr lang="en-US" dirty="0" smtClean="0"/>
              <a:t>DIRC and timing info</a:t>
            </a:r>
          </a:p>
          <a:p>
            <a:pPr marL="742950" lvl="1" indent="-285750">
              <a:buClr>
                <a:srgbClr val="0000FF"/>
              </a:buClr>
              <a:buFont typeface="Wingdings" charset="2"/>
              <a:buChar char="Ø"/>
            </a:pPr>
            <a:r>
              <a:rPr lang="en-US" dirty="0" smtClean="0"/>
              <a:t>RICH based on GEM readout</a:t>
            </a:r>
          </a:p>
          <a:p>
            <a:pPr marL="742950" lvl="1" indent="-285750">
              <a:buClr>
                <a:srgbClr val="0000FF"/>
              </a:buClr>
              <a:buFont typeface="Wingdings" charset="2"/>
              <a:buChar char="Ø"/>
            </a:pPr>
            <a:r>
              <a:rPr lang="en-US" dirty="0" smtClean="0"/>
              <a:t>e-PID: GEM based TRD </a:t>
            </a:r>
            <a:r>
              <a:rPr lang="en-US" dirty="0" smtClean="0">
                <a:sym typeface="Wingdings"/>
              </a:rPr>
              <a:t> </a:t>
            </a:r>
            <a:r>
              <a:rPr lang="en-US" dirty="0" err="1" smtClean="0">
                <a:sym typeface="Wingdings"/>
              </a:rPr>
              <a:t>eSTAR</a:t>
            </a:r>
            <a:r>
              <a:rPr lang="en-US" dirty="0" smtClean="0"/>
              <a:t>   </a:t>
            </a:r>
          </a:p>
        </p:txBody>
      </p:sp>
      <p:pic>
        <p:nvPicPr>
          <p:cNvPr id="1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41018"/>
          <a:stretch/>
        </p:blipFill>
        <p:spPr bwMode="auto">
          <a:xfrm>
            <a:off x="6295418" y="3769578"/>
            <a:ext cx="2848582" cy="92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0" y="4516968"/>
            <a:ext cx="6250429" cy="2031325"/>
          </a:xfrm>
          <a:prstGeom prst="rect">
            <a:avLst/>
          </a:prstGeom>
          <a:noFill/>
        </p:spPr>
        <p:txBody>
          <a:bodyPr wrap="none" rtlCol="0">
            <a:spAutoFit/>
          </a:bodyPr>
          <a:lstStyle/>
          <a:p>
            <a:pPr marL="285750" indent="-285750">
              <a:buClr>
                <a:srgbClr val="0000FF"/>
              </a:buClr>
              <a:buFont typeface="Wingdings" charset="2"/>
              <a:buChar char="q"/>
            </a:pPr>
            <a:r>
              <a:rPr lang="en-US" dirty="0" smtClean="0"/>
              <a:t>Tracking</a:t>
            </a:r>
          </a:p>
          <a:p>
            <a:pPr marL="742950" lvl="1" indent="-285750">
              <a:buClr>
                <a:srgbClr val="0000FF"/>
              </a:buClr>
              <a:buFont typeface="Wingdings" charset="2"/>
              <a:buChar char="Ø"/>
            </a:pPr>
            <a:r>
              <a:rPr lang="en-US" dirty="0" smtClean="0">
                <a:solidFill>
                  <a:srgbClr val="FF00FF"/>
                </a:solidFill>
                <a:latin typeface="Symbol" charset="2"/>
                <a:cs typeface="Symbol" charset="2"/>
              </a:rPr>
              <a:t>m</a:t>
            </a:r>
            <a:r>
              <a:rPr lang="en-US" dirty="0" smtClean="0">
                <a:solidFill>
                  <a:srgbClr val="FF00FF"/>
                </a:solidFill>
              </a:rPr>
              <a:t>-Vertex: </a:t>
            </a:r>
            <a:r>
              <a:rPr lang="en-US" dirty="0" smtClean="0"/>
              <a:t>central and forward based on MAPS</a:t>
            </a:r>
          </a:p>
          <a:p>
            <a:pPr marL="742950" lvl="1" indent="-285750">
              <a:buClr>
                <a:srgbClr val="0000FF"/>
              </a:buClr>
              <a:buFont typeface="Wingdings" charset="2"/>
              <a:buChar char="Ø"/>
            </a:pPr>
            <a:r>
              <a:rPr lang="en-US" dirty="0" smtClean="0">
                <a:solidFill>
                  <a:srgbClr val="0000FF"/>
                </a:solidFill>
              </a:rPr>
              <a:t>Central: </a:t>
            </a:r>
            <a:r>
              <a:rPr lang="en-US" dirty="0" smtClean="0">
                <a:solidFill>
                  <a:srgbClr val="FF0000"/>
                </a:solidFill>
              </a:rPr>
              <a:t>TPC</a:t>
            </a:r>
            <a:r>
              <a:rPr lang="en-US" dirty="0">
                <a:solidFill>
                  <a:srgbClr val="FF0000"/>
                </a:solidFill>
              </a:rPr>
              <a:t>/HBD </a:t>
            </a:r>
            <a:r>
              <a:rPr lang="en-US" dirty="0"/>
              <a:t>provides low mass, </a:t>
            </a:r>
            <a:endParaRPr lang="en-US" dirty="0" smtClean="0"/>
          </a:p>
          <a:p>
            <a:pPr lvl="1">
              <a:buClr>
                <a:srgbClr val="0000FF"/>
              </a:buClr>
            </a:pPr>
            <a:r>
              <a:rPr lang="en-US" dirty="0"/>
              <a:t> </a:t>
            </a:r>
            <a:r>
              <a:rPr lang="en-US" dirty="0" smtClean="0"/>
              <a:t>             good </a:t>
            </a:r>
            <a:r>
              <a:rPr lang="en-US" dirty="0"/>
              <a:t>momentum, </a:t>
            </a:r>
            <a:r>
              <a:rPr lang="en-US" dirty="0" err="1"/>
              <a:t>dE</a:t>
            </a:r>
            <a:r>
              <a:rPr lang="en-US" dirty="0"/>
              <a:t>/dx, </a:t>
            </a:r>
            <a:r>
              <a:rPr lang="en-US" dirty="0" err="1" smtClean="0"/>
              <a:t>eID</a:t>
            </a:r>
            <a:endParaRPr lang="en-US" dirty="0" smtClean="0"/>
          </a:p>
          <a:p>
            <a:pPr lvl="1">
              <a:buClr>
                <a:srgbClr val="0000FF"/>
              </a:buClr>
            </a:pPr>
            <a:r>
              <a:rPr lang="en-US" dirty="0"/>
              <a:t> </a:t>
            </a:r>
            <a:r>
              <a:rPr lang="en-US" dirty="0" smtClean="0"/>
              <a:t>            Fast Layer: </a:t>
            </a:r>
            <a:r>
              <a:rPr lang="en-US" dirty="0" smtClean="0">
                <a:latin typeface="Symbol" charset="2"/>
                <a:cs typeface="Symbol" charset="2"/>
              </a:rPr>
              <a:t>m</a:t>
            </a:r>
            <a:r>
              <a:rPr lang="en-US" dirty="0" smtClean="0"/>
              <a:t>-</a:t>
            </a:r>
            <a:r>
              <a:rPr lang="en-US" dirty="0" err="1" smtClean="0"/>
              <a:t>Megas</a:t>
            </a:r>
            <a:r>
              <a:rPr lang="en-US" dirty="0" smtClean="0"/>
              <a:t> or </a:t>
            </a:r>
          </a:p>
          <a:p>
            <a:pPr lvl="1">
              <a:buClr>
                <a:srgbClr val="0000FF"/>
              </a:buClr>
            </a:pPr>
            <a:r>
              <a:rPr lang="en-US" dirty="0"/>
              <a:t> </a:t>
            </a:r>
            <a:r>
              <a:rPr lang="en-US" dirty="0" smtClean="0"/>
              <a:t>                          </a:t>
            </a:r>
            <a:r>
              <a:rPr lang="en-US" dirty="0" err="1" smtClean="0"/>
              <a:t>PImMS</a:t>
            </a:r>
            <a:r>
              <a:rPr lang="en-US" dirty="0" smtClean="0"/>
              <a:t> (MAPS+ timing)</a:t>
            </a:r>
          </a:p>
          <a:p>
            <a:pPr marL="742950" lvl="1" indent="-285750">
              <a:buClr>
                <a:srgbClr val="0000FF"/>
              </a:buClr>
              <a:buFont typeface="Wingdings" charset="2"/>
              <a:buChar char="Ø"/>
            </a:pPr>
            <a:r>
              <a:rPr lang="en-US" dirty="0" smtClean="0">
                <a:solidFill>
                  <a:srgbClr val="00FF00"/>
                </a:solidFill>
              </a:rPr>
              <a:t>Forward: </a:t>
            </a:r>
            <a:r>
              <a:rPr lang="en-US" dirty="0" smtClean="0"/>
              <a:t>Planar GEM detectors</a:t>
            </a:r>
          </a:p>
        </p:txBody>
      </p:sp>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2188" y="4756680"/>
            <a:ext cx="3071812" cy="170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0" y="6476999"/>
            <a:ext cx="6653784" cy="338554"/>
          </a:xfrm>
          <a:prstGeom prst="rect">
            <a:avLst/>
          </a:prstGeom>
          <a:solidFill>
            <a:schemeClr val="bg1">
              <a:lumMod val="95000"/>
            </a:schemeClr>
          </a:solidFill>
        </p:spPr>
        <p:txBody>
          <a:bodyPr wrap="none" rtlCol="0">
            <a:spAutoFit/>
          </a:bodyPr>
          <a:lstStyle/>
          <a:p>
            <a:r>
              <a:rPr lang="en-US" sz="1600" dirty="0" smtClean="0">
                <a:hlinkClick r:id="rId10"/>
              </a:rPr>
              <a:t>Details: https</a:t>
            </a:r>
            <a:r>
              <a:rPr lang="en-US" sz="1600" dirty="0">
                <a:hlinkClick r:id="rId10"/>
              </a:rPr>
              <a:t>://wiki.bnl.gov/conferences/index.php/EIC_R%</a:t>
            </a:r>
            <a:r>
              <a:rPr lang="en-US" sz="1600" dirty="0" smtClean="0">
                <a:hlinkClick r:id="rId10"/>
              </a:rPr>
              <a:t>25D</a:t>
            </a:r>
            <a:endParaRPr lang="en-US" sz="1600" dirty="0"/>
          </a:p>
        </p:txBody>
      </p:sp>
    </p:spTree>
    <p:extLst>
      <p:ext uri="{BB962C8B-B14F-4D97-AF65-F5344CB8AC3E}">
        <p14:creationId xmlns:p14="http://schemas.microsoft.com/office/powerpoint/2010/main" val="1117147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SummaRY</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52</a:t>
            </a:fld>
            <a:endParaRPr lang="en-US"/>
          </a:p>
        </p:txBody>
      </p:sp>
      <p:pic>
        <p:nvPicPr>
          <p:cNvPr id="6" name="Picture 5" descr="mission-impossible-ii-mobile-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2" y="529164"/>
            <a:ext cx="4064000" cy="6096000"/>
          </a:xfrm>
          <a:prstGeom prst="rect">
            <a:avLst/>
          </a:prstGeom>
        </p:spPr>
      </p:pic>
      <p:sp>
        <p:nvSpPr>
          <p:cNvPr id="7" name="TextBox 6"/>
          <p:cNvSpPr txBox="1"/>
          <p:nvPr/>
        </p:nvSpPr>
        <p:spPr>
          <a:xfrm>
            <a:off x="4310063" y="1842557"/>
            <a:ext cx="4544834" cy="4616648"/>
          </a:xfrm>
          <a:prstGeom prst="rect">
            <a:avLst/>
          </a:prstGeom>
          <a:noFill/>
        </p:spPr>
        <p:txBody>
          <a:bodyPr wrap="none" rtlCol="0">
            <a:spAutoFit/>
          </a:bodyPr>
          <a:lstStyle/>
          <a:p>
            <a:pPr marL="342900" indent="-342900">
              <a:buClr>
                <a:srgbClr val="0000FF"/>
              </a:buClr>
              <a:buFont typeface="Wingdings" charset="2"/>
              <a:buChar char="q"/>
            </a:pPr>
            <a:r>
              <a:rPr lang="en-US" sz="1600" dirty="0" smtClean="0">
                <a:ea typeface="ＭＳ Ｐゴシック" charset="0"/>
                <a:cs typeface="Gill Sans" charset="0"/>
              </a:rPr>
              <a:t>What are </a:t>
            </a:r>
            <a:r>
              <a:rPr lang="en-US" sz="1600" dirty="0">
                <a:ea typeface="ＭＳ Ｐゴシック" charset="0"/>
                <a:cs typeface="Gill Sans" charset="0"/>
              </a:rPr>
              <a:t>the spatial transverse </a:t>
            </a:r>
            <a:endParaRPr lang="en-US" sz="1600" dirty="0" smtClean="0">
              <a:ea typeface="ＭＳ Ｐゴシック" charset="0"/>
              <a:cs typeface="Gill Sans" charset="0"/>
            </a:endParaRPr>
          </a:p>
          <a:p>
            <a:pPr>
              <a:buClr>
                <a:srgbClr val="0000FF"/>
              </a:buClr>
            </a:pPr>
            <a:r>
              <a:rPr lang="en-US" sz="1600" dirty="0">
                <a:ea typeface="ＭＳ Ｐゴシック" charset="0"/>
                <a:cs typeface="Gill Sans" charset="0"/>
              </a:rPr>
              <a:t> </a:t>
            </a:r>
            <a:r>
              <a:rPr lang="en-US" sz="1600" dirty="0" smtClean="0">
                <a:ea typeface="ＭＳ Ｐゴシック" charset="0"/>
                <a:cs typeface="Gill Sans" charset="0"/>
              </a:rPr>
              <a:t>  distributions of </a:t>
            </a:r>
            <a:r>
              <a:rPr lang="en-US" sz="1600" dirty="0">
                <a:ea typeface="ＭＳ Ｐゴシック" charset="0"/>
                <a:cs typeface="Gill Sans" charset="0"/>
              </a:rPr>
              <a:t>nucleons and gluons?</a:t>
            </a:r>
          </a:p>
          <a:p>
            <a:pPr marL="285750" indent="-285750">
              <a:buClr>
                <a:srgbClr val="0000FF"/>
              </a:buClr>
              <a:buFont typeface="Wingdings" charset="2"/>
              <a:buChar char="q"/>
            </a:pPr>
            <a:r>
              <a:rPr lang="en-US" sz="1600" dirty="0" smtClean="0">
                <a:ea typeface="ＭＳ Ｐゴシック" charset="0"/>
                <a:cs typeface="Gill Sans" charset="0"/>
              </a:rPr>
              <a:t>How </a:t>
            </a:r>
            <a:r>
              <a:rPr lang="en-US" sz="1600" dirty="0">
                <a:ea typeface="ＭＳ Ｐゴシック" charset="0"/>
                <a:cs typeface="Gill Sans" charset="0"/>
              </a:rPr>
              <a:t>much does the spatial distribution </a:t>
            </a:r>
          </a:p>
          <a:p>
            <a:pPr>
              <a:buClr>
                <a:srgbClr val="0000FF"/>
              </a:buClr>
            </a:pPr>
            <a:r>
              <a:rPr lang="en-US" sz="1600" dirty="0" smtClean="0">
                <a:ea typeface="ＭＳ Ｐゴシック" charset="0"/>
                <a:cs typeface="Gill Sans" charset="0"/>
              </a:rPr>
              <a:t>   fluctuate</a:t>
            </a:r>
            <a:r>
              <a:rPr lang="en-US" sz="1600" dirty="0">
                <a:ea typeface="ＭＳ Ｐゴシック" charset="0"/>
                <a:cs typeface="Gill Sans" charset="0"/>
              </a:rPr>
              <a:t>? Lumpiness, hot-spots etc.</a:t>
            </a:r>
          </a:p>
          <a:p>
            <a:pPr marL="285750" indent="-285750">
              <a:buClr>
                <a:srgbClr val="0000FF"/>
              </a:buClr>
              <a:buFont typeface="Wingdings" charset="2"/>
              <a:buChar char="q"/>
            </a:pPr>
            <a:r>
              <a:rPr lang="en-US" sz="1600" dirty="0" smtClean="0">
                <a:ea typeface="ＭＳ Ｐゴシック" charset="0"/>
                <a:cs typeface="Gill Sans" charset="0"/>
              </a:rPr>
              <a:t>How </a:t>
            </a:r>
            <a:r>
              <a:rPr lang="en-US" sz="1600" dirty="0">
                <a:ea typeface="ＭＳ Ｐゴシック" charset="0"/>
                <a:cs typeface="Gill Sans" charset="0"/>
              </a:rPr>
              <a:t>saturated is the initial state of the </a:t>
            </a:r>
          </a:p>
          <a:p>
            <a:pPr>
              <a:buClr>
                <a:srgbClr val="0000FF"/>
              </a:buClr>
            </a:pPr>
            <a:r>
              <a:rPr lang="en-US" sz="1600" dirty="0" smtClean="0">
                <a:ea typeface="ＭＳ Ｐゴシック" charset="0"/>
                <a:cs typeface="Gill Sans" charset="0"/>
              </a:rPr>
              <a:t>   nucleus?</a:t>
            </a:r>
          </a:p>
          <a:p>
            <a:pPr>
              <a:buClr>
                <a:srgbClr val="0000FF"/>
              </a:buClr>
            </a:pPr>
            <a:endParaRPr lang="en-US" sz="1600" dirty="0">
              <a:ea typeface="ＭＳ Ｐゴシック" charset="0"/>
              <a:cs typeface="Gill Sans" charset="0"/>
            </a:endParaRPr>
          </a:p>
          <a:p>
            <a:pPr marL="285750" indent="-285750">
              <a:buClr>
                <a:srgbClr val="0000FF"/>
              </a:buClr>
              <a:buFont typeface="Wingdings" charset="2"/>
              <a:buChar char="q"/>
            </a:pPr>
            <a:r>
              <a:rPr lang="en-US" sz="1600" dirty="0" smtClean="0">
                <a:ea typeface="ＭＳ Ｐゴシック" charset="0"/>
                <a:cs typeface="Gill Sans" charset="0"/>
              </a:rPr>
              <a:t>2d +1 imaging in transverse momentum </a:t>
            </a:r>
          </a:p>
          <a:p>
            <a:pPr>
              <a:buClr>
                <a:srgbClr val="0000FF"/>
              </a:buClr>
            </a:pPr>
            <a:r>
              <a:rPr lang="en-US" sz="1600" dirty="0">
                <a:ea typeface="ＭＳ Ｐゴシック" charset="0"/>
                <a:cs typeface="Gill Sans" charset="0"/>
              </a:rPr>
              <a:t> </a:t>
            </a:r>
            <a:r>
              <a:rPr lang="en-US" sz="1600" dirty="0" smtClean="0">
                <a:ea typeface="ＭＳ Ｐゴシック" charset="0"/>
                <a:cs typeface="Gill Sans" charset="0"/>
              </a:rPr>
              <a:t>  and impact parameter space of the </a:t>
            </a:r>
          </a:p>
          <a:p>
            <a:pPr>
              <a:buClr>
                <a:srgbClr val="0000FF"/>
              </a:buClr>
            </a:pPr>
            <a:r>
              <a:rPr lang="en-US" sz="1600" dirty="0">
                <a:ea typeface="ＭＳ Ｐゴシック" charset="0"/>
                <a:cs typeface="Gill Sans" charset="0"/>
              </a:rPr>
              <a:t> </a:t>
            </a:r>
            <a:r>
              <a:rPr lang="en-US" sz="1600" dirty="0" smtClean="0">
                <a:ea typeface="ＭＳ Ｐゴシック" charset="0"/>
                <a:cs typeface="Gill Sans" charset="0"/>
              </a:rPr>
              <a:t>  </a:t>
            </a:r>
            <a:r>
              <a:rPr lang="en-US" sz="1600" dirty="0" err="1" smtClean="0">
                <a:ea typeface="ＭＳ Ｐゴシック" charset="0"/>
                <a:cs typeface="Gill Sans" charset="0"/>
              </a:rPr>
              <a:t>partons</a:t>
            </a:r>
            <a:r>
              <a:rPr lang="en-US" sz="1600" dirty="0" smtClean="0">
                <a:ea typeface="ＭＳ Ｐゴシック" charset="0"/>
                <a:cs typeface="Gill Sans" charset="0"/>
              </a:rPr>
              <a:t> in the proton</a:t>
            </a:r>
          </a:p>
          <a:p>
            <a:pPr marL="285750" indent="-285750">
              <a:buClr>
                <a:srgbClr val="0000FF"/>
              </a:buClr>
              <a:buFont typeface="Wingdings" charset="2"/>
              <a:buChar char="q"/>
            </a:pPr>
            <a:r>
              <a:rPr lang="en-US" sz="1600" dirty="0" smtClean="0">
                <a:ea typeface="ＭＳ Ｐゴシック" charset="0"/>
                <a:cs typeface="Gill Sans" charset="0"/>
              </a:rPr>
              <a:t>will determine the quark and </a:t>
            </a:r>
          </a:p>
          <a:p>
            <a:pPr>
              <a:buClr>
                <a:srgbClr val="0000FF"/>
              </a:buClr>
            </a:pPr>
            <a:r>
              <a:rPr lang="en-US" sz="1600" dirty="0">
                <a:ea typeface="ＭＳ Ｐゴシック" charset="0"/>
                <a:cs typeface="Gill Sans" charset="0"/>
              </a:rPr>
              <a:t> </a:t>
            </a:r>
            <a:r>
              <a:rPr lang="en-US" sz="1600" dirty="0" smtClean="0">
                <a:ea typeface="ＭＳ Ｐゴシック" charset="0"/>
                <a:cs typeface="Gill Sans" charset="0"/>
              </a:rPr>
              <a:t>  gluon contribution to the spin and get a</a:t>
            </a:r>
          </a:p>
          <a:p>
            <a:pPr>
              <a:buClr>
                <a:srgbClr val="0000FF"/>
              </a:buClr>
            </a:pPr>
            <a:r>
              <a:rPr lang="en-US" sz="1600" dirty="0">
                <a:ea typeface="ＭＳ Ｐゴシック" charset="0"/>
                <a:cs typeface="Gill Sans" charset="0"/>
              </a:rPr>
              <a:t> </a:t>
            </a:r>
            <a:r>
              <a:rPr lang="en-US" sz="1600" dirty="0" smtClean="0">
                <a:ea typeface="ＭＳ Ｐゴシック" charset="0"/>
                <a:cs typeface="Gill Sans" charset="0"/>
              </a:rPr>
              <a:t>  shot on the orbital contribution</a:t>
            </a:r>
          </a:p>
          <a:p>
            <a:pPr>
              <a:buClr>
                <a:srgbClr val="0000FF"/>
              </a:buClr>
            </a:pPr>
            <a:endParaRPr lang="en-US" sz="1600" dirty="0">
              <a:ea typeface="ＭＳ Ｐゴシック" charset="0"/>
              <a:cs typeface="Gill Sans" charset="0"/>
            </a:endParaRPr>
          </a:p>
          <a:p>
            <a:pPr marL="285750" indent="-285750">
              <a:buClr>
                <a:srgbClr val="0000FF"/>
              </a:buClr>
              <a:buFont typeface="Wingdings" charset="2"/>
              <a:buChar char="q"/>
            </a:pPr>
            <a:r>
              <a:rPr lang="en-US" sz="1600" dirty="0" smtClean="0">
                <a:ea typeface="ＭＳ Ｐゴシック" charset="0"/>
                <a:cs typeface="Gill Sans" charset="0"/>
              </a:rPr>
              <a:t>and many things not mentioned</a:t>
            </a:r>
          </a:p>
          <a:p>
            <a:pPr>
              <a:buClr>
                <a:srgbClr val="0000FF"/>
              </a:buClr>
            </a:pPr>
            <a:endParaRPr lang="en-US" sz="1400" dirty="0">
              <a:ea typeface="ＭＳ Ｐゴシック" charset="0"/>
              <a:cs typeface="Gill Sans" charset="0"/>
            </a:endParaRPr>
          </a:p>
          <a:p>
            <a:pPr>
              <a:buClr>
                <a:srgbClr val="0000FF"/>
              </a:buClr>
            </a:pPr>
            <a:r>
              <a:rPr lang="en-US" sz="2000" dirty="0" smtClean="0">
                <a:solidFill>
                  <a:srgbClr val="FF00FF"/>
                </a:solidFill>
                <a:ea typeface="ＭＳ Ｐゴシック" charset="0"/>
                <a:cs typeface="Gill Sans" charset="0"/>
              </a:rPr>
              <a:t>    using a novel accelerator and </a:t>
            </a:r>
          </a:p>
          <a:p>
            <a:pPr>
              <a:buClr>
                <a:srgbClr val="0000FF"/>
              </a:buClr>
            </a:pPr>
            <a:r>
              <a:rPr lang="en-US" sz="2000" dirty="0" smtClean="0">
                <a:solidFill>
                  <a:srgbClr val="FF00FF"/>
                </a:solidFill>
                <a:ea typeface="ＭＳ Ｐゴシック" charset="0"/>
                <a:cs typeface="Gill Sans" charset="0"/>
              </a:rPr>
              <a:t>       a 21</a:t>
            </a:r>
            <a:r>
              <a:rPr lang="en-US" sz="2000" baseline="30000" dirty="0" smtClean="0">
                <a:solidFill>
                  <a:srgbClr val="FF00FF"/>
                </a:solidFill>
                <a:ea typeface="ＭＳ Ｐゴシック" charset="0"/>
                <a:cs typeface="Gill Sans" charset="0"/>
              </a:rPr>
              <a:t>st</a:t>
            </a:r>
            <a:r>
              <a:rPr lang="en-US" sz="2000" dirty="0" smtClean="0">
                <a:solidFill>
                  <a:srgbClr val="FF00FF"/>
                </a:solidFill>
                <a:ea typeface="ＭＳ Ｐゴシック" charset="0"/>
                <a:cs typeface="Gill Sans" charset="0"/>
              </a:rPr>
              <a:t> century detector</a:t>
            </a:r>
          </a:p>
        </p:txBody>
      </p:sp>
      <p:sp>
        <p:nvSpPr>
          <p:cNvPr id="8" name="TextBox 7"/>
          <p:cNvSpPr txBox="1"/>
          <p:nvPr/>
        </p:nvSpPr>
        <p:spPr>
          <a:xfrm rot="20400000">
            <a:off x="388014" y="3329345"/>
            <a:ext cx="2908519" cy="707886"/>
          </a:xfrm>
          <a:prstGeom prst="rect">
            <a:avLst/>
          </a:prstGeom>
          <a:noFill/>
        </p:spPr>
        <p:txBody>
          <a:bodyPr wrap="none" rtlCol="0">
            <a:spAutoFit/>
          </a:bodyPr>
          <a:lstStyle/>
          <a:p>
            <a:r>
              <a:rPr lang="en-US" sz="4000" dirty="0" smtClean="0">
                <a:solidFill>
                  <a:schemeClr val="bg1"/>
                </a:solidFill>
              </a:rPr>
              <a:t>ACHIEVED</a:t>
            </a:r>
            <a:endParaRPr lang="en-US" sz="4000" dirty="0">
              <a:solidFill>
                <a:schemeClr val="bg1"/>
              </a:solidFill>
            </a:endParaRPr>
          </a:p>
        </p:txBody>
      </p:sp>
      <p:sp>
        <p:nvSpPr>
          <p:cNvPr id="10" name="TextBox 9"/>
          <p:cNvSpPr txBox="1"/>
          <p:nvPr/>
        </p:nvSpPr>
        <p:spPr>
          <a:xfrm>
            <a:off x="4420129" y="530225"/>
            <a:ext cx="4314001" cy="1292662"/>
          </a:xfrm>
          <a:prstGeom prst="rect">
            <a:avLst/>
          </a:prstGeom>
          <a:noFill/>
        </p:spPr>
        <p:txBody>
          <a:bodyPr wrap="none" rtlCol="0">
            <a:spAutoFit/>
          </a:bodyPr>
          <a:lstStyle/>
          <a:p>
            <a:r>
              <a:rPr lang="en-US" sz="2400" dirty="0" smtClean="0">
                <a:solidFill>
                  <a:srgbClr val="FF00FF"/>
                </a:solidFill>
              </a:rPr>
              <a:t>  </a:t>
            </a:r>
            <a:r>
              <a:rPr lang="en-US" sz="2400" dirty="0" err="1" smtClean="0">
                <a:solidFill>
                  <a:srgbClr val="FF00FF"/>
                </a:solidFill>
              </a:rPr>
              <a:t>ep</a:t>
            </a:r>
            <a:r>
              <a:rPr lang="en-US" sz="2400" dirty="0" smtClean="0">
                <a:solidFill>
                  <a:srgbClr val="FF00FF"/>
                </a:solidFill>
              </a:rPr>
              <a:t> /</a:t>
            </a:r>
            <a:r>
              <a:rPr lang="en-US" sz="2400" dirty="0" err="1" smtClean="0">
                <a:solidFill>
                  <a:srgbClr val="FF00FF"/>
                </a:solidFill>
              </a:rPr>
              <a:t>eA</a:t>
            </a:r>
            <a:r>
              <a:rPr lang="en-US" sz="2400" dirty="0" smtClean="0">
                <a:solidFill>
                  <a:srgbClr val="FF00FF"/>
                </a:solidFill>
              </a:rPr>
              <a:t> Data from an EIC</a:t>
            </a:r>
          </a:p>
          <a:p>
            <a:endParaRPr lang="en-US" sz="1400" dirty="0">
              <a:solidFill>
                <a:srgbClr val="FF00FF"/>
              </a:solidFill>
            </a:endParaRPr>
          </a:p>
          <a:p>
            <a:r>
              <a:rPr lang="en-US" sz="2000" dirty="0" smtClean="0">
                <a:solidFill>
                  <a:srgbClr val="FF00FF"/>
                </a:solidFill>
              </a:rPr>
              <a:t>    will provide answers to many</a:t>
            </a:r>
          </a:p>
          <a:p>
            <a:r>
              <a:rPr lang="en-US" sz="2000" dirty="0" smtClean="0">
                <a:solidFill>
                  <a:srgbClr val="FF00FF"/>
                </a:solidFill>
              </a:rPr>
              <a:t>               questions</a:t>
            </a:r>
          </a:p>
        </p:txBody>
      </p:sp>
    </p:spTree>
    <p:extLst>
      <p:ext uri="{BB962C8B-B14F-4D97-AF65-F5344CB8AC3E}">
        <p14:creationId xmlns:p14="http://schemas.microsoft.com/office/powerpoint/2010/main" val="806254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7C2DFF1-6A7E-5841-980E-96BA788216E4}" type="slidenum">
              <a:rPr lang="en-US" smtClean="0"/>
              <a:pPr/>
              <a:t>53</a:t>
            </a:fld>
            <a:endParaRPr lang="en-US"/>
          </a:p>
        </p:txBody>
      </p:sp>
      <p:sp>
        <p:nvSpPr>
          <p:cNvPr id="4" name="TextBox 3"/>
          <p:cNvSpPr txBox="1"/>
          <p:nvPr/>
        </p:nvSpPr>
        <p:spPr>
          <a:xfrm>
            <a:off x="3481922" y="3069174"/>
            <a:ext cx="2363172" cy="769441"/>
          </a:xfrm>
          <a:prstGeom prst="rect">
            <a:avLst/>
          </a:prstGeom>
          <a:noFill/>
        </p:spPr>
        <p:txBody>
          <a:bodyPr wrap="none" rtlCol="0">
            <a:spAutoFit/>
          </a:bodyPr>
          <a:lstStyle/>
          <a:p>
            <a:r>
              <a:rPr lang="en-US" sz="4400" dirty="0" smtClean="0">
                <a:solidFill>
                  <a:srgbClr val="0000FF"/>
                </a:solidFill>
              </a:rPr>
              <a:t>BACKUP</a:t>
            </a:r>
            <a:endParaRPr lang="en-US" sz="4400" dirty="0">
              <a:solidFill>
                <a:srgbClr val="0000FF"/>
              </a:solidFill>
            </a:endParaRPr>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86575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Electron Ion Collider in the US</a:t>
            </a:r>
            <a:endParaRPr lang="en-US" dirty="0"/>
          </a:p>
        </p:txBody>
      </p:sp>
      <p:sp>
        <p:nvSpPr>
          <p:cNvPr id="6" name="Slide Number Placeholder 5"/>
          <p:cNvSpPr>
            <a:spLocks noGrp="1"/>
          </p:cNvSpPr>
          <p:nvPr>
            <p:ph type="sldNum" sz="quarter" idx="12"/>
          </p:nvPr>
        </p:nvSpPr>
        <p:spPr/>
        <p:txBody>
          <a:bodyPr/>
          <a:lstStyle/>
          <a:p>
            <a:fld id="{4AEEEB45-469B-C445-A2A6-597CC1D4FAC3}" type="slidenum">
              <a:rPr lang="en-US" smtClean="0"/>
              <a:pPr/>
              <a:t>54</a:t>
            </a:fld>
            <a:endParaRPr lang="en-US"/>
          </a:p>
        </p:txBody>
      </p:sp>
      <p:sp>
        <p:nvSpPr>
          <p:cNvPr id="2" name="TextBox 1"/>
          <p:cNvSpPr txBox="1"/>
          <p:nvPr/>
        </p:nvSpPr>
        <p:spPr>
          <a:xfrm>
            <a:off x="289984" y="988483"/>
            <a:ext cx="7994496" cy="3293209"/>
          </a:xfrm>
          <a:prstGeom prst="rect">
            <a:avLst/>
          </a:prstGeom>
          <a:noFill/>
        </p:spPr>
        <p:txBody>
          <a:bodyPr wrap="none" rtlCol="0">
            <a:spAutoFit/>
          </a:bodyPr>
          <a:lstStyle/>
          <a:p>
            <a:pPr>
              <a:buClr>
                <a:srgbClr val="0000FF"/>
              </a:buClr>
            </a:pPr>
            <a:r>
              <a:rPr lang="en-US" sz="2400" u="sng" dirty="0" smtClean="0">
                <a:solidFill>
                  <a:srgbClr val="0000FF"/>
                </a:solidFill>
              </a:rPr>
              <a:t>Requirements:</a:t>
            </a:r>
          </a:p>
          <a:p>
            <a:pPr>
              <a:buClr>
                <a:srgbClr val="0000FF"/>
              </a:buClr>
            </a:pPr>
            <a:endParaRPr lang="en-US" sz="2400" u="sng" dirty="0" smtClean="0">
              <a:solidFill>
                <a:srgbClr val="0000FF"/>
              </a:solidFill>
            </a:endParaRPr>
          </a:p>
          <a:p>
            <a:pPr marL="285750" indent="-285750">
              <a:buClr>
                <a:srgbClr val="0000FF"/>
              </a:buClr>
              <a:buFont typeface="Wingdings" charset="2"/>
              <a:buChar char="q"/>
            </a:pPr>
            <a:r>
              <a:rPr lang="en-US" sz="2000" dirty="0" smtClean="0"/>
              <a:t>High Luminosity &gt; 10</a:t>
            </a:r>
            <a:r>
              <a:rPr lang="en-US" sz="2000" baseline="30000" dirty="0" smtClean="0"/>
              <a:t>33 </a:t>
            </a:r>
            <a:r>
              <a:rPr lang="en-US" sz="2000" dirty="0" smtClean="0"/>
              <a:t>cm</a:t>
            </a:r>
            <a:r>
              <a:rPr lang="en-US" sz="2000" baseline="30000" dirty="0" smtClean="0"/>
              <a:t>-2</a:t>
            </a:r>
            <a:r>
              <a:rPr lang="en-US" sz="2000" dirty="0" smtClean="0"/>
              <a:t>s</a:t>
            </a:r>
            <a:r>
              <a:rPr lang="en-US" sz="2000" baseline="30000" dirty="0" smtClean="0"/>
              <a:t>-1</a:t>
            </a:r>
          </a:p>
          <a:p>
            <a:pPr marL="285750" indent="-285750">
              <a:buClr>
                <a:srgbClr val="0000FF"/>
              </a:buClr>
              <a:buFont typeface="Wingdings" charset="2"/>
              <a:buChar char="q"/>
            </a:pPr>
            <a:r>
              <a:rPr lang="en-US" sz="2000" dirty="0" smtClean="0"/>
              <a:t>Flexible center of mass energies</a:t>
            </a:r>
          </a:p>
          <a:p>
            <a:pPr marL="285750" indent="-285750">
              <a:buClr>
                <a:srgbClr val="0000FF"/>
              </a:buClr>
              <a:buFont typeface="Wingdings" charset="2"/>
              <a:buChar char="q"/>
            </a:pPr>
            <a:r>
              <a:rPr lang="en-US" sz="2000" dirty="0" smtClean="0"/>
              <a:t>Electrons and protons/light nuclei </a:t>
            </a:r>
            <a:r>
              <a:rPr lang="en-US" sz="2000" dirty="0" err="1" smtClean="0"/>
              <a:t>polarised</a:t>
            </a:r>
            <a:endParaRPr lang="en-US" sz="2000" dirty="0" smtClean="0"/>
          </a:p>
          <a:p>
            <a:pPr marL="285750" indent="-285750">
              <a:buClr>
                <a:srgbClr val="0000FF"/>
              </a:buClr>
              <a:buFont typeface="Wingdings" charset="2"/>
              <a:buChar char="q"/>
            </a:pPr>
            <a:r>
              <a:rPr lang="en-US" sz="2000" dirty="0" smtClean="0"/>
              <a:t>Wide range of nuclear beams</a:t>
            </a:r>
          </a:p>
          <a:p>
            <a:pPr marL="285750" indent="-285750">
              <a:buClr>
                <a:srgbClr val="0000FF"/>
              </a:buClr>
              <a:buFont typeface="Wingdings" charset="2"/>
              <a:buChar char="q"/>
            </a:pPr>
            <a:r>
              <a:rPr lang="en-US" sz="2000" dirty="0" smtClean="0"/>
              <a:t>a wide acceptance detector with good PID (e/h and </a:t>
            </a:r>
            <a:r>
              <a:rPr lang="en-US" sz="2000" dirty="0" smtClean="0">
                <a:latin typeface="Symbol" charset="2"/>
                <a:cs typeface="Symbol" charset="2"/>
              </a:rPr>
              <a:t>p</a:t>
            </a:r>
            <a:r>
              <a:rPr lang="en-US" sz="2000" dirty="0" smtClean="0"/>
              <a:t>, K, p)</a:t>
            </a:r>
          </a:p>
          <a:p>
            <a:pPr marL="285750" indent="-285750">
              <a:buClr>
                <a:srgbClr val="0000FF"/>
              </a:buClr>
              <a:buFont typeface="Wingdings" charset="2"/>
              <a:buChar char="q"/>
            </a:pPr>
            <a:r>
              <a:rPr lang="en-US" sz="2000" dirty="0" smtClean="0"/>
              <a:t>wide acceptance for protons from elastic reactions and</a:t>
            </a:r>
          </a:p>
          <a:p>
            <a:pPr>
              <a:buClr>
                <a:srgbClr val="0000FF"/>
              </a:buClr>
            </a:pPr>
            <a:r>
              <a:rPr lang="en-US" sz="2000" dirty="0"/>
              <a:t> </a:t>
            </a:r>
            <a:r>
              <a:rPr lang="en-US" sz="2000" dirty="0" smtClean="0"/>
              <a:t>  neutrons from nuclear breakup</a:t>
            </a:r>
          </a:p>
          <a:p>
            <a:pPr marL="285750" indent="-285750">
              <a:buClr>
                <a:srgbClr val="0000FF"/>
              </a:buClr>
              <a:buFont typeface="Wingdings" charset="2"/>
              <a:buChar char="q"/>
            </a:pPr>
            <a:endParaRPr lang="en-US" sz="20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03822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426"/>
          <p:cNvPicPr/>
          <p:nvPr/>
        </p:nvPicPr>
        <p:blipFill>
          <a:blip r:embed="rId4"/>
          <a:srcRect/>
          <a:stretch>
            <a:fillRect/>
          </a:stretch>
        </p:blipFill>
        <p:spPr bwMode="auto">
          <a:xfrm>
            <a:off x="6855883" y="4620683"/>
            <a:ext cx="1822450" cy="1670051"/>
          </a:xfrm>
          <a:prstGeom prst="rect">
            <a:avLst/>
          </a:prstGeom>
          <a:noFill/>
          <a:ln w="9525">
            <a:noFill/>
            <a:miter lim="800000"/>
            <a:headEnd/>
            <a:tailEnd/>
          </a:ln>
        </p:spPr>
      </p:pic>
      <p:sp>
        <p:nvSpPr>
          <p:cNvPr id="120" name="Arc 119"/>
          <p:cNvSpPr/>
          <p:nvPr/>
        </p:nvSpPr>
        <p:spPr>
          <a:xfrm>
            <a:off x="3173413" y="62166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1" name="Arc 120"/>
          <p:cNvSpPr/>
          <p:nvPr/>
        </p:nvSpPr>
        <p:spPr>
          <a:xfrm flipH="1">
            <a:off x="4595813" y="62103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7" name="Arc 236"/>
          <p:cNvSpPr>
            <a:spLocks noChangeAspect="1"/>
          </p:cNvSpPr>
          <p:nvPr/>
        </p:nvSpPr>
        <p:spPr>
          <a:xfrm rot="18146531">
            <a:off x="1539833" y="11107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0" name="Arc 289"/>
          <p:cNvSpPr>
            <a:spLocks noChangeAspect="1"/>
          </p:cNvSpPr>
          <p:nvPr/>
        </p:nvSpPr>
        <p:spPr>
          <a:xfrm rot="7277956">
            <a:off x="2842486" y="24327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29" name="Text Box 110"/>
          <p:cNvSpPr txBox="1">
            <a:spLocks noChangeArrowheads="1"/>
          </p:cNvSpPr>
          <p:nvPr/>
        </p:nvSpPr>
        <p:spPr bwMode="auto">
          <a:xfrm>
            <a:off x="3962271" y="5693669"/>
            <a:ext cx="857827"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eSTAR</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26630" name="Text Box 111"/>
          <p:cNvSpPr txBox="1">
            <a:spLocks noChangeArrowheads="1"/>
          </p:cNvSpPr>
          <p:nvPr/>
        </p:nvSpPr>
        <p:spPr bwMode="auto">
          <a:xfrm rot="3600000">
            <a:off x="1955602" y="4640923"/>
            <a:ext cx="1113706"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ePHENIX</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146" name="Arc 145"/>
          <p:cNvSpPr>
            <a:spLocks noChangeAspect="1"/>
          </p:cNvSpPr>
          <p:nvPr/>
        </p:nvSpPr>
        <p:spPr>
          <a:xfrm>
            <a:off x="2992438" y="10747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 name="Arc 152"/>
          <p:cNvSpPr>
            <a:spLocks noChangeAspect="1"/>
          </p:cNvSpPr>
          <p:nvPr/>
        </p:nvSpPr>
        <p:spPr>
          <a:xfrm>
            <a:off x="3008313" y="10350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4" name="Arc 153"/>
          <p:cNvSpPr>
            <a:spLocks noChangeAspect="1"/>
          </p:cNvSpPr>
          <p:nvPr/>
        </p:nvSpPr>
        <p:spPr>
          <a:xfrm rot="18000000">
            <a:off x="2117725" y="10334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7" name="Arc 156"/>
          <p:cNvSpPr>
            <a:spLocks noChangeAspect="1"/>
          </p:cNvSpPr>
          <p:nvPr/>
        </p:nvSpPr>
        <p:spPr>
          <a:xfrm rot="14400000">
            <a:off x="1677988" y="18034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9" name="Arc 158"/>
          <p:cNvSpPr>
            <a:spLocks noChangeAspect="1"/>
          </p:cNvSpPr>
          <p:nvPr/>
        </p:nvSpPr>
        <p:spPr>
          <a:xfrm rot="10800000">
            <a:off x="2114550" y="25717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1" name="Arc 160"/>
          <p:cNvSpPr>
            <a:spLocks noChangeAspect="1"/>
          </p:cNvSpPr>
          <p:nvPr/>
        </p:nvSpPr>
        <p:spPr>
          <a:xfrm rot="7200000">
            <a:off x="3005138" y="25685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2" name="Arc 161"/>
          <p:cNvSpPr>
            <a:spLocks noChangeAspect="1"/>
          </p:cNvSpPr>
          <p:nvPr/>
        </p:nvSpPr>
        <p:spPr>
          <a:xfrm rot="3600000">
            <a:off x="3452813" y="18018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5" name="Arc 164"/>
          <p:cNvSpPr>
            <a:spLocks noChangeAspect="1"/>
          </p:cNvSpPr>
          <p:nvPr/>
        </p:nvSpPr>
        <p:spPr>
          <a:xfrm rot="18000000">
            <a:off x="2144713" y="10683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6" name="Arc 165"/>
          <p:cNvSpPr>
            <a:spLocks noChangeAspect="1"/>
          </p:cNvSpPr>
          <p:nvPr/>
        </p:nvSpPr>
        <p:spPr>
          <a:xfrm rot="14400000">
            <a:off x="1722438" y="18034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7" name="Arc 166"/>
          <p:cNvSpPr>
            <a:spLocks noChangeAspect="1"/>
          </p:cNvSpPr>
          <p:nvPr/>
        </p:nvSpPr>
        <p:spPr>
          <a:xfrm rot="10800000">
            <a:off x="2143125" y="25336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9" name="Arc 168"/>
          <p:cNvSpPr>
            <a:spLocks noChangeAspect="1"/>
          </p:cNvSpPr>
          <p:nvPr/>
        </p:nvSpPr>
        <p:spPr>
          <a:xfrm rot="7200000">
            <a:off x="2984500" y="25304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47" name="Arc 146"/>
          <p:cNvSpPr>
            <a:spLocks noChangeAspect="1"/>
          </p:cNvSpPr>
          <p:nvPr/>
        </p:nvSpPr>
        <p:spPr>
          <a:xfrm rot="7200000" flipH="1">
            <a:off x="3409950" y="17907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45" name="Line 184"/>
          <p:cNvSpPr>
            <a:spLocks noChangeShapeType="1"/>
          </p:cNvSpPr>
          <p:nvPr/>
        </p:nvSpPr>
        <p:spPr bwMode="auto">
          <a:xfrm rot="18000000" flipV="1">
            <a:off x="6175375" y="49037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7" name="Line 184"/>
          <p:cNvSpPr>
            <a:spLocks noChangeShapeType="1"/>
          </p:cNvSpPr>
          <p:nvPr/>
        </p:nvSpPr>
        <p:spPr bwMode="auto">
          <a:xfrm flipV="1">
            <a:off x="3919538" y="10541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9" name="Line 184"/>
          <p:cNvSpPr>
            <a:spLocks noChangeShapeType="1"/>
          </p:cNvSpPr>
          <p:nvPr/>
        </p:nvSpPr>
        <p:spPr bwMode="auto">
          <a:xfrm rot="14400000" flipV="1">
            <a:off x="1709738" y="49355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0" name="Line 184"/>
          <p:cNvSpPr>
            <a:spLocks noChangeShapeType="1"/>
          </p:cNvSpPr>
          <p:nvPr/>
        </p:nvSpPr>
        <p:spPr bwMode="auto">
          <a:xfrm flipV="1">
            <a:off x="3948113" y="62087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1" name="Rectangle 13"/>
          <p:cNvSpPr>
            <a:spLocks noChangeArrowheads="1"/>
          </p:cNvSpPr>
          <p:nvPr/>
        </p:nvSpPr>
        <p:spPr bwMode="auto">
          <a:xfrm rot="10800000">
            <a:off x="4249738" y="60795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26652" name="Rectangle 136"/>
          <p:cNvSpPr>
            <a:spLocks noChangeArrowheads="1"/>
          </p:cNvSpPr>
          <p:nvPr/>
        </p:nvSpPr>
        <p:spPr bwMode="auto">
          <a:xfrm rot="3600000">
            <a:off x="2058862" y="4826685"/>
            <a:ext cx="228636" cy="217234"/>
          </a:xfrm>
          <a:prstGeom prst="rect">
            <a:avLst/>
          </a:prstGeom>
          <a:blipFill dpi="0" rotWithShape="1">
            <a:blip r:embed="rId5"/>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112" name="Oval 111"/>
          <p:cNvSpPr/>
          <p:nvPr/>
        </p:nvSpPr>
        <p:spPr>
          <a:xfrm>
            <a:off x="6210817" y="1194060"/>
            <a:ext cx="1828800" cy="1828800"/>
          </a:xfrm>
          <a:prstGeom prst="ellipse">
            <a:avLst/>
          </a:prstGeom>
          <a:noFill/>
          <a:ln w="38100" cap="flat" cmpd="dbl" algn="ctr">
            <a:gradFill>
              <a:gsLst>
                <a:gs pos="0">
                  <a:srgbClr val="FFEFD1">
                    <a:alpha val="44000"/>
                  </a:srgbClr>
                </a:gs>
                <a:gs pos="64999">
                  <a:srgbClr val="F0EBD5"/>
                </a:gs>
                <a:gs pos="100000">
                  <a:srgbClr val="D1C39F"/>
                </a:gs>
              </a:gsLst>
              <a:lin ang="5400000" scaled="0"/>
            </a:gra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Arc 235"/>
          <p:cNvSpPr>
            <a:spLocks noChangeAspect="1"/>
          </p:cNvSpPr>
          <p:nvPr/>
        </p:nvSpPr>
        <p:spPr>
          <a:xfrm rot="577047">
            <a:off x="2286479" y="8629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61" name="Straight Connector 260"/>
          <p:cNvCxnSpPr>
            <a:stCxn id="237" idx="2"/>
            <a:endCxn id="236" idx="0"/>
          </p:cNvCxnSpPr>
          <p:nvPr/>
        </p:nvCxnSpPr>
        <p:spPr>
          <a:xfrm>
            <a:off x="3840494" y="8836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66" name="Arc 265"/>
          <p:cNvSpPr>
            <a:spLocks noChangeAspect="1"/>
          </p:cNvSpPr>
          <p:nvPr/>
        </p:nvSpPr>
        <p:spPr>
          <a:xfrm rot="14995628">
            <a:off x="1197943" y="20343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4" name="Arc 273"/>
          <p:cNvSpPr>
            <a:spLocks noChangeAspect="1"/>
          </p:cNvSpPr>
          <p:nvPr/>
        </p:nvSpPr>
        <p:spPr>
          <a:xfrm rot="11169758">
            <a:off x="1828086" y="25926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86" name="Straight Connector 285"/>
          <p:cNvCxnSpPr>
            <a:stCxn id="266" idx="0"/>
            <a:endCxn id="274" idx="2"/>
          </p:cNvCxnSpPr>
          <p:nvPr/>
        </p:nvCxnSpPr>
        <p:spPr>
          <a:xfrm rot="16200000" flipH="1">
            <a:off x="1559694" y="47942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89" name="Arc 288"/>
          <p:cNvSpPr>
            <a:spLocks noChangeAspect="1"/>
          </p:cNvSpPr>
          <p:nvPr/>
        </p:nvSpPr>
        <p:spPr>
          <a:xfrm rot="3574480">
            <a:off x="2987577" y="14971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91" name="Straight Connector 290"/>
          <p:cNvCxnSpPr>
            <a:stCxn id="289" idx="2"/>
            <a:endCxn id="290" idx="0"/>
          </p:cNvCxnSpPr>
          <p:nvPr/>
        </p:nvCxnSpPr>
        <p:spPr>
          <a:xfrm rot="5400000">
            <a:off x="6273874" y="46562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 name="Group 191"/>
          <p:cNvGrpSpPr>
            <a:grpSpLocks noChangeAspect="1"/>
          </p:cNvGrpSpPr>
          <p:nvPr/>
        </p:nvGrpSpPr>
        <p:grpSpPr bwMode="auto">
          <a:xfrm rot="3651754">
            <a:off x="6410634" y="2196896"/>
            <a:ext cx="623480" cy="136260"/>
            <a:chOff x="786993" y="1745932"/>
            <a:chExt cx="740248" cy="161824"/>
          </a:xfrm>
        </p:grpSpPr>
        <p:grpSp>
          <p:nvGrpSpPr>
            <p:cNvPr id="4" name="Group 102"/>
            <p:cNvGrpSpPr>
              <a:grpSpLocks/>
            </p:cNvGrpSpPr>
            <p:nvPr/>
          </p:nvGrpSpPr>
          <p:grpSpPr bwMode="auto">
            <a:xfrm>
              <a:off x="1335274" y="1746533"/>
              <a:ext cx="191967" cy="158541"/>
              <a:chOff x="1338874" y="1146562"/>
              <a:chExt cx="191967" cy="158541"/>
            </a:xfrm>
          </p:grpSpPr>
          <p:sp>
            <p:nvSpPr>
              <p:cNvPr id="255"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6"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7"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8"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5" name="Group 103"/>
            <p:cNvGrpSpPr>
              <a:grpSpLocks/>
            </p:cNvGrpSpPr>
            <p:nvPr/>
          </p:nvGrpSpPr>
          <p:grpSpPr bwMode="auto">
            <a:xfrm>
              <a:off x="1155938" y="1745932"/>
              <a:ext cx="189214" cy="159104"/>
              <a:chOff x="1343464" y="1144477"/>
              <a:chExt cx="189214" cy="159104"/>
            </a:xfrm>
          </p:grpSpPr>
          <p:sp>
            <p:nvSpPr>
              <p:cNvPr id="251"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2"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3"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4"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6" name="Group 108"/>
            <p:cNvGrpSpPr>
              <a:grpSpLocks/>
            </p:cNvGrpSpPr>
            <p:nvPr/>
          </p:nvGrpSpPr>
          <p:grpSpPr bwMode="auto">
            <a:xfrm>
              <a:off x="970671" y="1748853"/>
              <a:ext cx="191965" cy="158540"/>
              <a:chOff x="1342123" y="1145914"/>
              <a:chExt cx="191965" cy="158540"/>
            </a:xfrm>
          </p:grpSpPr>
          <p:sp>
            <p:nvSpPr>
              <p:cNvPr id="247"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8"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9"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0"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7" name="Group 118"/>
            <p:cNvGrpSpPr>
              <a:grpSpLocks/>
            </p:cNvGrpSpPr>
            <p:nvPr/>
          </p:nvGrpSpPr>
          <p:grpSpPr bwMode="auto">
            <a:xfrm>
              <a:off x="786993" y="1749218"/>
              <a:ext cx="191965" cy="158538"/>
              <a:chOff x="1342461" y="1144795"/>
              <a:chExt cx="191965" cy="158538"/>
            </a:xfrm>
          </p:grpSpPr>
          <p:sp>
            <p:nvSpPr>
              <p:cNvPr id="243"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4"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5"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6"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749" name="Text Box 19"/>
          <p:cNvSpPr txBox="1">
            <a:spLocks noChangeArrowheads="1"/>
          </p:cNvSpPr>
          <p:nvPr/>
        </p:nvSpPr>
        <p:spPr bwMode="auto">
          <a:xfrm rot="17993261">
            <a:off x="1423189" y="2430892"/>
            <a:ext cx="185571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1513D7"/>
                </a:solidFill>
                <a:latin typeface="Comic Sans MS"/>
                <a:cs typeface="Comic Sans MS"/>
              </a:rPr>
              <a:t>Coherent e-cooler</a:t>
            </a:r>
            <a:endParaRPr lang="en-US" sz="1200" i="0" dirty="0">
              <a:solidFill>
                <a:srgbClr val="1513D7"/>
              </a:solidFill>
              <a:latin typeface="Comic Sans MS"/>
              <a:cs typeface="Comic Sans MS"/>
            </a:endParaRPr>
          </a:p>
        </p:txBody>
      </p:sp>
      <p:sp>
        <p:nvSpPr>
          <p:cNvPr id="751" name="Freeform 750"/>
          <p:cNvSpPr/>
          <p:nvPr/>
        </p:nvSpPr>
        <p:spPr>
          <a:xfrm>
            <a:off x="4948518" y="12039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2" name="Freeform 751"/>
          <p:cNvSpPr/>
          <p:nvPr/>
        </p:nvSpPr>
        <p:spPr>
          <a:xfrm rot="15409430">
            <a:off x="1239203" y="35550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4" name="Line 184"/>
          <p:cNvSpPr>
            <a:spLocks noChangeShapeType="1"/>
          </p:cNvSpPr>
          <p:nvPr/>
        </p:nvSpPr>
        <p:spPr bwMode="auto">
          <a:xfrm rot="14400000" flipV="1">
            <a:off x="6168465" y="23345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cxnSp>
        <p:nvCxnSpPr>
          <p:cNvPr id="756" name="Straight Arrow Connector 755"/>
          <p:cNvCxnSpPr/>
          <p:nvPr/>
        </p:nvCxnSpPr>
        <p:spPr>
          <a:xfrm rot="5400000" flipH="1" flipV="1">
            <a:off x="5800832" y="1855602"/>
            <a:ext cx="726865" cy="4794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57" name="Freeform 756"/>
          <p:cNvSpPr/>
          <p:nvPr/>
        </p:nvSpPr>
        <p:spPr>
          <a:xfrm>
            <a:off x="4918038" y="12810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648" name="Line 184"/>
          <p:cNvSpPr>
            <a:spLocks noChangeShapeType="1"/>
          </p:cNvSpPr>
          <p:nvPr/>
        </p:nvSpPr>
        <p:spPr bwMode="auto">
          <a:xfrm rot="18000000" flipV="1">
            <a:off x="1697038" y="23558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8" name="Group 191"/>
          <p:cNvGrpSpPr>
            <a:grpSpLocks noChangeAspect="1"/>
          </p:cNvGrpSpPr>
          <p:nvPr/>
        </p:nvGrpSpPr>
        <p:grpSpPr bwMode="auto">
          <a:xfrm rot="7165234">
            <a:off x="1695758" y="2191068"/>
            <a:ext cx="623480" cy="136260"/>
            <a:chOff x="786993" y="1745932"/>
            <a:chExt cx="740248" cy="161824"/>
          </a:xfrm>
        </p:grpSpPr>
        <p:grpSp>
          <p:nvGrpSpPr>
            <p:cNvPr id="9" name="Group 102"/>
            <p:cNvGrpSpPr>
              <a:grpSpLocks/>
            </p:cNvGrpSpPr>
            <p:nvPr/>
          </p:nvGrpSpPr>
          <p:grpSpPr bwMode="auto">
            <a:xfrm>
              <a:off x="1335274" y="1746533"/>
              <a:ext cx="191967" cy="158541"/>
              <a:chOff x="1338874" y="1146562"/>
              <a:chExt cx="191967" cy="158541"/>
            </a:xfrm>
          </p:grpSpPr>
          <p:sp>
            <p:nvSpPr>
              <p:cNvPr id="193"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4"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5"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6"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0" name="Group 103"/>
            <p:cNvGrpSpPr>
              <a:grpSpLocks/>
            </p:cNvGrpSpPr>
            <p:nvPr/>
          </p:nvGrpSpPr>
          <p:grpSpPr bwMode="auto">
            <a:xfrm>
              <a:off x="1155938" y="1745932"/>
              <a:ext cx="189214" cy="159104"/>
              <a:chOff x="1343464" y="1144477"/>
              <a:chExt cx="189214" cy="159104"/>
            </a:xfrm>
          </p:grpSpPr>
          <p:sp>
            <p:nvSpPr>
              <p:cNvPr id="18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2"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1" name="Group 108"/>
            <p:cNvGrpSpPr>
              <a:grpSpLocks/>
            </p:cNvGrpSpPr>
            <p:nvPr/>
          </p:nvGrpSpPr>
          <p:grpSpPr bwMode="auto">
            <a:xfrm>
              <a:off x="970671" y="1748853"/>
              <a:ext cx="191965" cy="158540"/>
              <a:chOff x="1342123" y="1145914"/>
              <a:chExt cx="191965" cy="158540"/>
            </a:xfrm>
          </p:grpSpPr>
          <p:sp>
            <p:nvSpPr>
              <p:cNvPr id="18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2" name="Group 118"/>
            <p:cNvGrpSpPr>
              <a:grpSpLocks/>
            </p:cNvGrpSpPr>
            <p:nvPr/>
          </p:nvGrpSpPr>
          <p:grpSpPr bwMode="auto">
            <a:xfrm>
              <a:off x="786993" y="1749218"/>
              <a:ext cx="191965" cy="158538"/>
              <a:chOff x="1342461" y="1144795"/>
              <a:chExt cx="191965" cy="158538"/>
            </a:xfrm>
          </p:grpSpPr>
          <p:sp>
            <p:nvSpPr>
              <p:cNvPr id="18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483" name="Line 184"/>
          <p:cNvSpPr>
            <a:spLocks noChangeShapeType="1"/>
          </p:cNvSpPr>
          <p:nvPr/>
        </p:nvSpPr>
        <p:spPr bwMode="auto">
          <a:xfrm rot="18000000" flipV="1">
            <a:off x="1698831" y="23576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487" name="Rectangle 136"/>
          <p:cNvSpPr>
            <a:spLocks noChangeArrowheads="1"/>
          </p:cNvSpPr>
          <p:nvPr/>
        </p:nvSpPr>
        <p:spPr bwMode="auto">
          <a:xfrm>
            <a:off x="4262436" y="951740"/>
            <a:ext cx="190103" cy="194972"/>
          </a:xfrm>
          <a:prstGeom prst="rect">
            <a:avLst/>
          </a:prstGeom>
          <a:blipFill dpi="0" rotWithShape="1">
            <a:blip r:embed="rId6"/>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488" name="Text Box 110"/>
          <p:cNvSpPr txBox="1">
            <a:spLocks noChangeArrowheads="1"/>
          </p:cNvSpPr>
          <p:nvPr/>
        </p:nvSpPr>
        <p:spPr bwMode="auto">
          <a:xfrm>
            <a:off x="3534776" y="1180513"/>
            <a:ext cx="1602771"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New </a:t>
            </a:r>
          </a:p>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detector</a:t>
            </a:r>
            <a:endParaRPr lang="en-US" sz="1600" dirty="0">
              <a:solidFill>
                <a:srgbClr val="000090"/>
              </a:solidFill>
              <a:latin typeface="Comic Sans MS" pitchFamily="-110" charset="0"/>
              <a:ea typeface="Comic Sans MS" pitchFamily="-110" charset="0"/>
              <a:cs typeface="Comic Sans MS" pitchFamily="-110" charset="0"/>
            </a:endParaRPr>
          </a:p>
        </p:txBody>
      </p:sp>
      <p:sp>
        <p:nvSpPr>
          <p:cNvPr id="489" name="Arc 488"/>
          <p:cNvSpPr/>
          <p:nvPr/>
        </p:nvSpPr>
        <p:spPr>
          <a:xfrm rot="16200000" flipH="1" flipV="1">
            <a:off x="4125184" y="-1027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90" name="Arc 489"/>
          <p:cNvSpPr/>
          <p:nvPr/>
        </p:nvSpPr>
        <p:spPr>
          <a:xfrm rot="5400000" flipH="1">
            <a:off x="4166274" y="54870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25" name="Arc 424"/>
          <p:cNvSpPr/>
          <p:nvPr/>
        </p:nvSpPr>
        <p:spPr>
          <a:xfrm rot="9000000" flipH="1" flipV="1">
            <a:off x="1786584" y="41866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43" name="Straight Connector 442"/>
          <p:cNvCxnSpPr>
            <a:stCxn id="290" idx="2"/>
            <a:endCxn id="274" idx="0"/>
          </p:cNvCxnSpPr>
          <p:nvPr/>
        </p:nvCxnSpPr>
        <p:spPr>
          <a:xfrm rot="10800000" flipV="1">
            <a:off x="3986639" y="63330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16" name="Rounded Rectangle 515"/>
          <p:cNvSpPr/>
          <p:nvPr/>
        </p:nvSpPr>
        <p:spPr>
          <a:xfrm rot="18000000">
            <a:off x="1809936" y="23171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02"/>
          <p:cNvGrpSpPr>
            <a:grpSpLocks/>
          </p:cNvGrpSpPr>
          <p:nvPr/>
        </p:nvGrpSpPr>
        <p:grpSpPr bwMode="auto">
          <a:xfrm flipV="1">
            <a:off x="4620783" y="826601"/>
            <a:ext cx="124677" cy="108170"/>
            <a:chOff x="1348913" y="1142862"/>
            <a:chExt cx="190276" cy="155817"/>
          </a:xfrm>
        </p:grpSpPr>
        <p:sp>
          <p:nvSpPr>
            <p:cNvPr id="463"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4"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465"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6"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450" name="Text Box 113"/>
          <p:cNvSpPr txBox="1">
            <a:spLocks noChangeAspect="1" noChangeArrowheads="1"/>
          </p:cNvSpPr>
          <p:nvPr/>
        </p:nvSpPr>
        <p:spPr bwMode="auto">
          <a:xfrm rot="3778540">
            <a:off x="1683985" y="4474856"/>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452" name="Text Box 113"/>
          <p:cNvSpPr txBox="1">
            <a:spLocks noChangeAspect="1" noChangeArrowheads="1"/>
          </p:cNvSpPr>
          <p:nvPr/>
        </p:nvSpPr>
        <p:spPr bwMode="auto">
          <a:xfrm>
            <a:off x="3471358" y="5966769"/>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cxnSp>
        <p:nvCxnSpPr>
          <p:cNvPr id="455" name="Straight Arrow Connector 454"/>
          <p:cNvCxnSpPr/>
          <p:nvPr/>
        </p:nvCxnSpPr>
        <p:spPr>
          <a:xfrm rot="10800000" flipV="1">
            <a:off x="1593788" y="3370481"/>
            <a:ext cx="977876" cy="766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417"/>
          <p:cNvGrpSpPr/>
          <p:nvPr/>
        </p:nvGrpSpPr>
        <p:grpSpPr>
          <a:xfrm>
            <a:off x="4642881" y="2453164"/>
            <a:ext cx="635583" cy="2018381"/>
            <a:chOff x="5131831" y="2186464"/>
            <a:chExt cx="635583" cy="2018381"/>
          </a:xfrm>
        </p:grpSpPr>
        <p:grpSp>
          <p:nvGrpSpPr>
            <p:cNvPr id="17" name="Group 480"/>
            <p:cNvGrpSpPr>
              <a:grpSpLocks noChangeAspect="1"/>
            </p:cNvGrpSpPr>
            <p:nvPr/>
          </p:nvGrpSpPr>
          <p:grpSpPr>
            <a:xfrm>
              <a:off x="5134689" y="2864541"/>
              <a:ext cx="629867" cy="330067"/>
              <a:chOff x="4166066" y="3056387"/>
              <a:chExt cx="2519466" cy="1320268"/>
            </a:xfrm>
          </p:grpSpPr>
          <p:grpSp>
            <p:nvGrpSpPr>
              <p:cNvPr id="18" name="Group 86"/>
              <p:cNvGrpSpPr>
                <a:grpSpLocks noChangeAspect="1"/>
              </p:cNvGrpSpPr>
              <p:nvPr/>
            </p:nvGrpSpPr>
            <p:grpSpPr bwMode="auto">
              <a:xfrm>
                <a:off x="4166066" y="3056387"/>
                <a:ext cx="1406168" cy="1320268"/>
                <a:chOff x="1815" y="2475"/>
                <a:chExt cx="492" cy="547"/>
              </a:xfrm>
            </p:grpSpPr>
            <p:grpSp>
              <p:nvGrpSpPr>
                <p:cNvPr id="19" name="Group 87"/>
                <p:cNvGrpSpPr>
                  <a:grpSpLocks noChangeAspect="1"/>
                </p:cNvGrpSpPr>
                <p:nvPr/>
              </p:nvGrpSpPr>
              <p:grpSpPr bwMode="auto">
                <a:xfrm>
                  <a:off x="1815" y="2475"/>
                  <a:ext cx="492" cy="273"/>
                  <a:chOff x="1815" y="2475"/>
                  <a:chExt cx="492" cy="273"/>
                </a:xfrm>
              </p:grpSpPr>
              <p:sp>
                <p:nvSpPr>
                  <p:cNvPr id="45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6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6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 name="Group 91"/>
                <p:cNvGrpSpPr>
                  <a:grpSpLocks noChangeAspect="1"/>
                </p:cNvGrpSpPr>
                <p:nvPr/>
              </p:nvGrpSpPr>
              <p:grpSpPr bwMode="auto">
                <a:xfrm flipV="1">
                  <a:off x="1815" y="2749"/>
                  <a:ext cx="492" cy="273"/>
                  <a:chOff x="1813" y="2475"/>
                  <a:chExt cx="492" cy="273"/>
                </a:xfrm>
              </p:grpSpPr>
              <p:sp>
                <p:nvSpPr>
                  <p:cNvPr id="44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76" name="Block Arc 47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8" name="Rounded Rectangle 47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9" name="Rounded Rectangle 47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0" name="Oval 47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480"/>
            <p:cNvGrpSpPr>
              <a:grpSpLocks noChangeAspect="1"/>
            </p:cNvGrpSpPr>
            <p:nvPr/>
          </p:nvGrpSpPr>
          <p:grpSpPr>
            <a:xfrm>
              <a:off x="5131831" y="2524733"/>
              <a:ext cx="629867" cy="330067"/>
              <a:chOff x="4166066" y="3056387"/>
              <a:chExt cx="2519466" cy="1320268"/>
            </a:xfrm>
          </p:grpSpPr>
          <p:grpSp>
            <p:nvGrpSpPr>
              <p:cNvPr id="22" name="Group 86"/>
              <p:cNvGrpSpPr>
                <a:grpSpLocks noChangeAspect="1"/>
              </p:cNvGrpSpPr>
              <p:nvPr/>
            </p:nvGrpSpPr>
            <p:grpSpPr bwMode="auto">
              <a:xfrm>
                <a:off x="4166066" y="3056387"/>
                <a:ext cx="1406168" cy="1320268"/>
                <a:chOff x="1815" y="2475"/>
                <a:chExt cx="492" cy="547"/>
              </a:xfrm>
            </p:grpSpPr>
            <p:grpSp>
              <p:nvGrpSpPr>
                <p:cNvPr id="23" name="Group 87"/>
                <p:cNvGrpSpPr>
                  <a:grpSpLocks noChangeAspect="1"/>
                </p:cNvGrpSpPr>
                <p:nvPr/>
              </p:nvGrpSpPr>
              <p:grpSpPr bwMode="auto">
                <a:xfrm>
                  <a:off x="1815" y="2475"/>
                  <a:ext cx="492" cy="273"/>
                  <a:chOff x="1815" y="2475"/>
                  <a:chExt cx="492" cy="273"/>
                </a:xfrm>
              </p:grpSpPr>
              <p:sp>
                <p:nvSpPr>
                  <p:cNvPr id="27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4" name="Group 91"/>
                <p:cNvGrpSpPr>
                  <a:grpSpLocks noChangeAspect="1"/>
                </p:cNvGrpSpPr>
                <p:nvPr/>
              </p:nvGrpSpPr>
              <p:grpSpPr bwMode="auto">
                <a:xfrm flipV="1">
                  <a:off x="1815" y="2749"/>
                  <a:ext cx="492" cy="273"/>
                  <a:chOff x="1813" y="2475"/>
                  <a:chExt cx="492" cy="273"/>
                </a:xfrm>
              </p:grpSpPr>
              <p:sp>
                <p:nvSpPr>
                  <p:cNvPr id="27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63" name="Block Arc 262"/>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4" name="Rounded Rectangle 263"/>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Rounded Rectangle 264"/>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Oval 26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480"/>
            <p:cNvGrpSpPr>
              <a:grpSpLocks noChangeAspect="1"/>
            </p:cNvGrpSpPr>
            <p:nvPr/>
          </p:nvGrpSpPr>
          <p:grpSpPr>
            <a:xfrm>
              <a:off x="5131831" y="2186464"/>
              <a:ext cx="629867" cy="330067"/>
              <a:chOff x="4166066" y="3056387"/>
              <a:chExt cx="2519466" cy="1320268"/>
            </a:xfrm>
          </p:grpSpPr>
          <p:grpSp>
            <p:nvGrpSpPr>
              <p:cNvPr id="26" name="Group 86"/>
              <p:cNvGrpSpPr>
                <a:grpSpLocks noChangeAspect="1"/>
              </p:cNvGrpSpPr>
              <p:nvPr/>
            </p:nvGrpSpPr>
            <p:grpSpPr bwMode="auto">
              <a:xfrm>
                <a:off x="4166066" y="3056387"/>
                <a:ext cx="1406168" cy="1320268"/>
                <a:chOff x="1815" y="2475"/>
                <a:chExt cx="492" cy="547"/>
              </a:xfrm>
            </p:grpSpPr>
            <p:grpSp>
              <p:nvGrpSpPr>
                <p:cNvPr id="27" name="Group 87"/>
                <p:cNvGrpSpPr>
                  <a:grpSpLocks noChangeAspect="1"/>
                </p:cNvGrpSpPr>
                <p:nvPr/>
              </p:nvGrpSpPr>
              <p:grpSpPr bwMode="auto">
                <a:xfrm>
                  <a:off x="1815" y="2475"/>
                  <a:ext cx="492" cy="273"/>
                  <a:chOff x="1815" y="2475"/>
                  <a:chExt cx="492" cy="273"/>
                </a:xfrm>
              </p:grpSpPr>
              <p:sp>
                <p:nvSpPr>
                  <p:cNvPr id="29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9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94"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8" name="Group 91"/>
                <p:cNvGrpSpPr>
                  <a:grpSpLocks noChangeAspect="1"/>
                </p:cNvGrpSpPr>
                <p:nvPr/>
              </p:nvGrpSpPr>
              <p:grpSpPr bwMode="auto">
                <a:xfrm flipV="1">
                  <a:off x="1815" y="2749"/>
                  <a:ext cx="492" cy="273"/>
                  <a:chOff x="1813" y="2475"/>
                  <a:chExt cx="492" cy="273"/>
                </a:xfrm>
              </p:grpSpPr>
              <p:sp>
                <p:nvSpPr>
                  <p:cNvPr id="28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9" name="Block Arc 27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0" name="Rounded Rectangle 27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1" name="Rounded Rectangle 28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Oval 28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 name="Group 480"/>
            <p:cNvGrpSpPr>
              <a:grpSpLocks noChangeAspect="1"/>
            </p:cNvGrpSpPr>
            <p:nvPr/>
          </p:nvGrpSpPr>
          <p:grpSpPr>
            <a:xfrm>
              <a:off x="5137547" y="3874778"/>
              <a:ext cx="629867" cy="330067"/>
              <a:chOff x="4166066" y="3056387"/>
              <a:chExt cx="2519466" cy="1320268"/>
            </a:xfrm>
          </p:grpSpPr>
          <p:grpSp>
            <p:nvGrpSpPr>
              <p:cNvPr id="30" name="Group 86"/>
              <p:cNvGrpSpPr>
                <a:grpSpLocks noChangeAspect="1"/>
              </p:cNvGrpSpPr>
              <p:nvPr/>
            </p:nvGrpSpPr>
            <p:grpSpPr bwMode="auto">
              <a:xfrm>
                <a:off x="4166066" y="3056387"/>
                <a:ext cx="1406168" cy="1320268"/>
                <a:chOff x="1815" y="2475"/>
                <a:chExt cx="492" cy="547"/>
              </a:xfrm>
            </p:grpSpPr>
            <p:grpSp>
              <p:nvGrpSpPr>
                <p:cNvPr id="31" name="Group 87"/>
                <p:cNvGrpSpPr>
                  <a:grpSpLocks noChangeAspect="1"/>
                </p:cNvGrpSpPr>
                <p:nvPr/>
              </p:nvGrpSpPr>
              <p:grpSpPr bwMode="auto">
                <a:xfrm>
                  <a:off x="1815" y="2475"/>
                  <a:ext cx="492" cy="273"/>
                  <a:chOff x="1815" y="2475"/>
                  <a:chExt cx="492" cy="273"/>
                </a:xfrm>
              </p:grpSpPr>
              <p:sp>
                <p:nvSpPr>
                  <p:cNvPr id="30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36" name="Group 91"/>
                <p:cNvGrpSpPr>
                  <a:grpSpLocks noChangeAspect="1"/>
                </p:cNvGrpSpPr>
                <p:nvPr/>
              </p:nvGrpSpPr>
              <p:grpSpPr bwMode="auto">
                <a:xfrm flipV="1">
                  <a:off x="1815" y="2749"/>
                  <a:ext cx="492" cy="273"/>
                  <a:chOff x="1813" y="2475"/>
                  <a:chExt cx="492" cy="273"/>
                </a:xfrm>
              </p:grpSpPr>
              <p:sp>
                <p:nvSpPr>
                  <p:cNvPr id="30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98" name="Block Arc 29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9" name="Rounded Rectangle 29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0" name="Rounded Rectangle 29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1" name="Oval 30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37" name="Group 480"/>
            <p:cNvGrpSpPr>
              <a:grpSpLocks noChangeAspect="1"/>
            </p:cNvGrpSpPr>
            <p:nvPr/>
          </p:nvGrpSpPr>
          <p:grpSpPr>
            <a:xfrm>
              <a:off x="5134689" y="3534970"/>
              <a:ext cx="629867" cy="330067"/>
              <a:chOff x="4166066" y="3056387"/>
              <a:chExt cx="2519466" cy="1320268"/>
            </a:xfrm>
          </p:grpSpPr>
          <p:grpSp>
            <p:nvGrpSpPr>
              <p:cNvPr id="738" name="Group 86"/>
              <p:cNvGrpSpPr>
                <a:grpSpLocks noChangeAspect="1"/>
              </p:cNvGrpSpPr>
              <p:nvPr/>
            </p:nvGrpSpPr>
            <p:grpSpPr bwMode="auto">
              <a:xfrm>
                <a:off x="4166066" y="3056387"/>
                <a:ext cx="1406168" cy="1320268"/>
                <a:chOff x="1815" y="2475"/>
                <a:chExt cx="492" cy="547"/>
              </a:xfrm>
            </p:grpSpPr>
            <p:grpSp>
              <p:nvGrpSpPr>
                <p:cNvPr id="739" name="Group 87"/>
                <p:cNvGrpSpPr>
                  <a:grpSpLocks noChangeAspect="1"/>
                </p:cNvGrpSpPr>
                <p:nvPr/>
              </p:nvGrpSpPr>
              <p:grpSpPr bwMode="auto">
                <a:xfrm>
                  <a:off x="1815" y="2475"/>
                  <a:ext cx="492" cy="273"/>
                  <a:chOff x="1815" y="2475"/>
                  <a:chExt cx="492" cy="273"/>
                </a:xfrm>
              </p:grpSpPr>
              <p:sp>
                <p:nvSpPr>
                  <p:cNvPr id="32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40" name="Group 91"/>
                <p:cNvGrpSpPr>
                  <a:grpSpLocks noChangeAspect="1"/>
                </p:cNvGrpSpPr>
                <p:nvPr/>
              </p:nvGrpSpPr>
              <p:grpSpPr bwMode="auto">
                <a:xfrm flipV="1">
                  <a:off x="1815" y="2749"/>
                  <a:ext cx="492" cy="273"/>
                  <a:chOff x="1813" y="2475"/>
                  <a:chExt cx="492" cy="273"/>
                </a:xfrm>
              </p:grpSpPr>
              <p:sp>
                <p:nvSpPr>
                  <p:cNvPr id="31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12" name="Block Arc 31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3" name="Rounded Rectangle 31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4" name="Rounded Rectangle 31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5" name="Oval 31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41" name="Group 480"/>
            <p:cNvGrpSpPr>
              <a:grpSpLocks noChangeAspect="1"/>
            </p:cNvGrpSpPr>
            <p:nvPr/>
          </p:nvGrpSpPr>
          <p:grpSpPr>
            <a:xfrm>
              <a:off x="5134689" y="3196701"/>
              <a:ext cx="629867" cy="330067"/>
              <a:chOff x="4166066" y="3056387"/>
              <a:chExt cx="2519466" cy="1320268"/>
            </a:xfrm>
          </p:grpSpPr>
          <p:grpSp>
            <p:nvGrpSpPr>
              <p:cNvPr id="742" name="Group 86"/>
              <p:cNvGrpSpPr>
                <a:grpSpLocks noChangeAspect="1"/>
              </p:cNvGrpSpPr>
              <p:nvPr/>
            </p:nvGrpSpPr>
            <p:grpSpPr bwMode="auto">
              <a:xfrm>
                <a:off x="4166066" y="3056387"/>
                <a:ext cx="1406168" cy="1320268"/>
                <a:chOff x="1815" y="2475"/>
                <a:chExt cx="492" cy="547"/>
              </a:xfrm>
            </p:grpSpPr>
            <p:grpSp>
              <p:nvGrpSpPr>
                <p:cNvPr id="743" name="Group 87"/>
                <p:cNvGrpSpPr>
                  <a:grpSpLocks noChangeAspect="1"/>
                </p:cNvGrpSpPr>
                <p:nvPr/>
              </p:nvGrpSpPr>
              <p:grpSpPr bwMode="auto">
                <a:xfrm>
                  <a:off x="1815" y="2475"/>
                  <a:ext cx="492" cy="273"/>
                  <a:chOff x="1815" y="2475"/>
                  <a:chExt cx="492" cy="273"/>
                </a:xfrm>
              </p:grpSpPr>
              <p:sp>
                <p:nvSpPr>
                  <p:cNvPr id="33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0"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1"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44" name="Group 91"/>
                <p:cNvGrpSpPr>
                  <a:grpSpLocks noChangeAspect="1"/>
                </p:cNvGrpSpPr>
                <p:nvPr/>
              </p:nvGrpSpPr>
              <p:grpSpPr bwMode="auto">
                <a:xfrm flipV="1">
                  <a:off x="1815" y="2749"/>
                  <a:ext cx="492" cy="273"/>
                  <a:chOff x="1813" y="2475"/>
                  <a:chExt cx="492" cy="273"/>
                </a:xfrm>
              </p:grpSpPr>
              <p:sp>
                <p:nvSpPr>
                  <p:cNvPr id="33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27" name="Block Arc 32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1" name="Rounded Rectangle 33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2" name="Rounded Rectangle 33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3" name="Oval 33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359" name="Text Box 19"/>
          <p:cNvSpPr txBox="1">
            <a:spLocks noChangeArrowheads="1"/>
          </p:cNvSpPr>
          <p:nvPr/>
        </p:nvSpPr>
        <p:spPr bwMode="auto">
          <a:xfrm rot="17993261">
            <a:off x="1078235" y="1920819"/>
            <a:ext cx="133616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a:t>
            </a:r>
            <a:endParaRPr lang="en-US" sz="1200" i="0" dirty="0">
              <a:solidFill>
                <a:srgbClr val="FF0000"/>
              </a:solidFill>
              <a:latin typeface="Comic Sans MS"/>
              <a:cs typeface="Comic Sans MS"/>
            </a:endParaRPr>
          </a:p>
        </p:txBody>
      </p:sp>
      <p:sp>
        <p:nvSpPr>
          <p:cNvPr id="366" name="Text Box 19"/>
          <p:cNvSpPr txBox="1">
            <a:spLocks noChangeArrowheads="1"/>
          </p:cNvSpPr>
          <p:nvPr/>
        </p:nvSpPr>
        <p:spPr bwMode="auto">
          <a:xfrm rot="3600000">
            <a:off x="5869107" y="2520525"/>
            <a:ext cx="1465344"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grpSp>
        <p:nvGrpSpPr>
          <p:cNvPr id="745" name="Group 373"/>
          <p:cNvGrpSpPr/>
          <p:nvPr/>
        </p:nvGrpSpPr>
        <p:grpSpPr>
          <a:xfrm>
            <a:off x="1296085" y="5919520"/>
            <a:ext cx="1032733" cy="276999"/>
            <a:chOff x="3041772" y="5302527"/>
            <a:chExt cx="1032733" cy="276999"/>
          </a:xfrm>
        </p:grpSpPr>
        <p:sp>
          <p:nvSpPr>
            <p:cNvPr id="142" name="TextBox 141"/>
            <p:cNvSpPr txBox="1"/>
            <p:nvPr/>
          </p:nvSpPr>
          <p:spPr>
            <a:xfrm>
              <a:off x="3041772" y="5302527"/>
              <a:ext cx="1032733" cy="276999"/>
            </a:xfrm>
            <a:prstGeom prst="rect">
              <a:avLst/>
            </a:prstGeom>
            <a:noFill/>
          </p:spPr>
          <p:txBody>
            <a:bodyPr wrap="square" rtlCol="0">
              <a:spAutoFit/>
            </a:bodyPr>
            <a:lstStyle/>
            <a:p>
              <a:pPr algn="ctr"/>
              <a:r>
                <a:rPr lang="en-US" sz="1200" dirty="0" smtClean="0">
                  <a:latin typeface="Comic Sans MS"/>
                  <a:cs typeface="Comic Sans MS"/>
                </a:rPr>
                <a:t>100 m</a:t>
              </a:r>
              <a:endParaRPr lang="en-US" sz="1200" dirty="0">
                <a:latin typeface="Comic Sans MS"/>
                <a:cs typeface="Comic Sans MS"/>
              </a:endParaRPr>
            </a:p>
          </p:txBody>
        </p:sp>
        <p:cxnSp>
          <p:nvCxnSpPr>
            <p:cNvPr id="369" name="Straight Connector 368"/>
            <p:cNvCxnSpPr/>
            <p:nvPr/>
          </p:nvCxnSpPr>
          <p:spPr>
            <a:xfrm flipV="1">
              <a:off x="3315623" y="53081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747" name="Group 480"/>
          <p:cNvGrpSpPr>
            <a:grpSpLocks noChangeAspect="1"/>
          </p:cNvGrpSpPr>
          <p:nvPr/>
        </p:nvGrpSpPr>
        <p:grpSpPr>
          <a:xfrm flipH="1">
            <a:off x="2659155" y="3259021"/>
            <a:ext cx="629867" cy="330065"/>
            <a:chOff x="4166066" y="3056387"/>
            <a:chExt cx="2519466" cy="1320268"/>
          </a:xfrm>
        </p:grpSpPr>
        <p:grpSp>
          <p:nvGrpSpPr>
            <p:cNvPr id="748" name="Group 86"/>
            <p:cNvGrpSpPr>
              <a:grpSpLocks noChangeAspect="1"/>
            </p:cNvGrpSpPr>
            <p:nvPr/>
          </p:nvGrpSpPr>
          <p:grpSpPr bwMode="auto">
            <a:xfrm>
              <a:off x="4166066" y="3056387"/>
              <a:ext cx="1406168" cy="1320268"/>
              <a:chOff x="1815" y="2475"/>
              <a:chExt cx="492" cy="547"/>
            </a:xfrm>
          </p:grpSpPr>
          <p:grpSp>
            <p:nvGrpSpPr>
              <p:cNvPr id="750" name="Group 87"/>
              <p:cNvGrpSpPr>
                <a:grpSpLocks noChangeAspect="1"/>
              </p:cNvGrpSpPr>
              <p:nvPr/>
            </p:nvGrpSpPr>
            <p:grpSpPr bwMode="auto">
              <a:xfrm>
                <a:off x="1815" y="2475"/>
                <a:ext cx="492" cy="273"/>
                <a:chOff x="1815" y="2475"/>
                <a:chExt cx="492" cy="273"/>
              </a:xfrm>
            </p:grpSpPr>
            <p:sp>
              <p:nvSpPr>
                <p:cNvPr id="43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53" name="Group 91"/>
              <p:cNvGrpSpPr>
                <a:grpSpLocks noChangeAspect="1"/>
              </p:cNvGrpSpPr>
              <p:nvPr/>
            </p:nvGrpSpPr>
            <p:grpSpPr bwMode="auto">
              <a:xfrm flipV="1">
                <a:off x="1815" y="2749"/>
                <a:ext cx="492" cy="273"/>
                <a:chOff x="1813" y="2475"/>
                <a:chExt cx="492" cy="273"/>
              </a:xfrm>
            </p:grpSpPr>
            <p:sp>
              <p:nvSpPr>
                <p:cNvPr id="43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3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28" name="Block Arc 42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9" name="Rounded Rectangle 42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0" name="Rounded Rectangle 42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1" name="Oval 43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55" name="Group 480"/>
          <p:cNvGrpSpPr>
            <a:grpSpLocks noChangeAspect="1"/>
          </p:cNvGrpSpPr>
          <p:nvPr/>
        </p:nvGrpSpPr>
        <p:grpSpPr>
          <a:xfrm flipH="1">
            <a:off x="2662013" y="2919213"/>
            <a:ext cx="629867" cy="330065"/>
            <a:chOff x="4166066" y="3056387"/>
            <a:chExt cx="2519466" cy="1320268"/>
          </a:xfrm>
        </p:grpSpPr>
        <p:grpSp>
          <p:nvGrpSpPr>
            <p:cNvPr id="758" name="Group 86"/>
            <p:cNvGrpSpPr>
              <a:grpSpLocks noChangeAspect="1"/>
            </p:cNvGrpSpPr>
            <p:nvPr/>
          </p:nvGrpSpPr>
          <p:grpSpPr bwMode="auto">
            <a:xfrm>
              <a:off x="4166066" y="3056387"/>
              <a:ext cx="1406168" cy="1320268"/>
              <a:chOff x="1815" y="2475"/>
              <a:chExt cx="492" cy="547"/>
            </a:xfrm>
          </p:grpSpPr>
          <p:grpSp>
            <p:nvGrpSpPr>
              <p:cNvPr id="759" name="Group 87"/>
              <p:cNvGrpSpPr>
                <a:grpSpLocks noChangeAspect="1"/>
              </p:cNvGrpSpPr>
              <p:nvPr/>
            </p:nvGrpSpPr>
            <p:grpSpPr bwMode="auto">
              <a:xfrm>
                <a:off x="1815" y="2475"/>
                <a:ext cx="492" cy="273"/>
                <a:chOff x="1815" y="2475"/>
                <a:chExt cx="492" cy="273"/>
              </a:xfrm>
            </p:grpSpPr>
            <p:sp>
              <p:nvSpPr>
                <p:cNvPr id="42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60" name="Group 91"/>
              <p:cNvGrpSpPr>
                <a:grpSpLocks noChangeAspect="1"/>
              </p:cNvGrpSpPr>
              <p:nvPr/>
            </p:nvGrpSpPr>
            <p:grpSpPr bwMode="auto">
              <a:xfrm flipV="1">
                <a:off x="1815" y="2749"/>
                <a:ext cx="492" cy="273"/>
                <a:chOff x="1813" y="2475"/>
                <a:chExt cx="492" cy="273"/>
              </a:xfrm>
            </p:grpSpPr>
            <p:sp>
              <p:nvSpPr>
                <p:cNvPr id="42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2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14" name="Block Arc 41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5" name="Rounded Rectangle 41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6" name="Rounded Rectangle 41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7" name="Oval 41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61" name="Group 480"/>
          <p:cNvGrpSpPr>
            <a:grpSpLocks noChangeAspect="1"/>
          </p:cNvGrpSpPr>
          <p:nvPr/>
        </p:nvGrpSpPr>
        <p:grpSpPr>
          <a:xfrm flipH="1">
            <a:off x="2662013" y="2580944"/>
            <a:ext cx="629867" cy="330065"/>
            <a:chOff x="4166066" y="3056387"/>
            <a:chExt cx="2519466" cy="1320268"/>
          </a:xfrm>
        </p:grpSpPr>
        <p:grpSp>
          <p:nvGrpSpPr>
            <p:cNvPr id="762" name="Group 86"/>
            <p:cNvGrpSpPr>
              <a:grpSpLocks noChangeAspect="1"/>
            </p:cNvGrpSpPr>
            <p:nvPr/>
          </p:nvGrpSpPr>
          <p:grpSpPr bwMode="auto">
            <a:xfrm>
              <a:off x="4166066" y="3056387"/>
              <a:ext cx="1406168" cy="1320268"/>
              <a:chOff x="1815" y="2475"/>
              <a:chExt cx="492" cy="547"/>
            </a:xfrm>
          </p:grpSpPr>
          <p:grpSp>
            <p:nvGrpSpPr>
              <p:cNvPr id="763" name="Group 87"/>
              <p:cNvGrpSpPr>
                <a:grpSpLocks noChangeAspect="1"/>
              </p:cNvGrpSpPr>
              <p:nvPr/>
            </p:nvGrpSpPr>
            <p:grpSpPr bwMode="auto">
              <a:xfrm>
                <a:off x="1815" y="2475"/>
                <a:ext cx="492" cy="273"/>
                <a:chOff x="1815" y="2475"/>
                <a:chExt cx="492" cy="273"/>
              </a:xfrm>
            </p:grpSpPr>
            <p:sp>
              <p:nvSpPr>
                <p:cNvPr id="41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64" name="Group 91"/>
              <p:cNvGrpSpPr>
                <a:grpSpLocks noChangeAspect="1"/>
              </p:cNvGrpSpPr>
              <p:nvPr/>
            </p:nvGrpSpPr>
            <p:grpSpPr bwMode="auto">
              <a:xfrm flipV="1">
                <a:off x="1815" y="2749"/>
                <a:ext cx="492" cy="273"/>
                <a:chOff x="1813" y="2475"/>
                <a:chExt cx="492" cy="273"/>
              </a:xfrm>
            </p:grpSpPr>
            <p:sp>
              <p:nvSpPr>
                <p:cNvPr id="40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1" name="Block Arc 40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2" name="Rounded Rectangle 40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Rounded Rectangle 40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4" name="Oval 403"/>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65" name="Group 480"/>
          <p:cNvGrpSpPr>
            <a:grpSpLocks noChangeAspect="1"/>
          </p:cNvGrpSpPr>
          <p:nvPr/>
        </p:nvGrpSpPr>
        <p:grpSpPr>
          <a:xfrm flipH="1">
            <a:off x="2656297" y="4269258"/>
            <a:ext cx="629867" cy="330065"/>
            <a:chOff x="4166066" y="3056387"/>
            <a:chExt cx="2519466" cy="1320268"/>
          </a:xfrm>
        </p:grpSpPr>
        <p:grpSp>
          <p:nvGrpSpPr>
            <p:cNvPr id="766" name="Group 86"/>
            <p:cNvGrpSpPr>
              <a:grpSpLocks noChangeAspect="1"/>
            </p:cNvGrpSpPr>
            <p:nvPr/>
          </p:nvGrpSpPr>
          <p:grpSpPr bwMode="auto">
            <a:xfrm>
              <a:off x="4166066" y="3056387"/>
              <a:ext cx="1406168" cy="1320268"/>
              <a:chOff x="1815" y="2475"/>
              <a:chExt cx="492" cy="547"/>
            </a:xfrm>
          </p:grpSpPr>
          <p:grpSp>
            <p:nvGrpSpPr>
              <p:cNvPr id="767" name="Group 87"/>
              <p:cNvGrpSpPr>
                <a:grpSpLocks noChangeAspect="1"/>
              </p:cNvGrpSpPr>
              <p:nvPr/>
            </p:nvGrpSpPr>
            <p:grpSpPr bwMode="auto">
              <a:xfrm>
                <a:off x="1815" y="2475"/>
                <a:ext cx="492" cy="273"/>
                <a:chOff x="1815" y="2475"/>
                <a:chExt cx="492" cy="273"/>
              </a:xfrm>
            </p:grpSpPr>
            <p:sp>
              <p:nvSpPr>
                <p:cNvPr id="39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96" name="Group 91"/>
              <p:cNvGrpSpPr>
                <a:grpSpLocks noChangeAspect="1"/>
              </p:cNvGrpSpPr>
              <p:nvPr/>
            </p:nvGrpSpPr>
            <p:grpSpPr bwMode="auto">
              <a:xfrm flipV="1">
                <a:off x="1815" y="2749"/>
                <a:ext cx="492" cy="273"/>
                <a:chOff x="1813" y="2475"/>
                <a:chExt cx="492" cy="273"/>
              </a:xfrm>
            </p:grpSpPr>
            <p:sp>
              <p:nvSpPr>
                <p:cNvPr id="394"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88" name="Block Arc 387"/>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9" name="Rounded Rectangle 388"/>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0" name="Rounded Rectangle 389"/>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1" name="Oval 390"/>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7" name="Group 480"/>
          <p:cNvGrpSpPr>
            <a:grpSpLocks noChangeAspect="1"/>
          </p:cNvGrpSpPr>
          <p:nvPr/>
        </p:nvGrpSpPr>
        <p:grpSpPr>
          <a:xfrm flipH="1">
            <a:off x="2659155" y="3929450"/>
            <a:ext cx="629867" cy="330065"/>
            <a:chOff x="4166066" y="3056387"/>
            <a:chExt cx="2519466" cy="1320268"/>
          </a:xfrm>
        </p:grpSpPr>
        <p:grpSp>
          <p:nvGrpSpPr>
            <p:cNvPr id="98" name="Group 86"/>
            <p:cNvGrpSpPr>
              <a:grpSpLocks noChangeAspect="1"/>
            </p:cNvGrpSpPr>
            <p:nvPr/>
          </p:nvGrpSpPr>
          <p:grpSpPr bwMode="auto">
            <a:xfrm>
              <a:off x="4166066" y="3056387"/>
              <a:ext cx="1406168" cy="1320268"/>
              <a:chOff x="1815" y="2475"/>
              <a:chExt cx="492" cy="547"/>
            </a:xfrm>
          </p:grpSpPr>
          <p:grpSp>
            <p:nvGrpSpPr>
              <p:cNvPr id="99" name="Group 87"/>
              <p:cNvGrpSpPr>
                <a:grpSpLocks noChangeAspect="1"/>
              </p:cNvGrpSpPr>
              <p:nvPr/>
            </p:nvGrpSpPr>
            <p:grpSpPr bwMode="auto">
              <a:xfrm>
                <a:off x="1815" y="2475"/>
                <a:ext cx="492" cy="273"/>
                <a:chOff x="1815" y="2475"/>
                <a:chExt cx="492" cy="273"/>
              </a:xfrm>
            </p:grpSpPr>
            <p:sp>
              <p:nvSpPr>
                <p:cNvPr id="38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0" name="Group 91"/>
              <p:cNvGrpSpPr>
                <a:grpSpLocks noChangeAspect="1"/>
              </p:cNvGrpSpPr>
              <p:nvPr/>
            </p:nvGrpSpPr>
            <p:grpSpPr bwMode="auto">
              <a:xfrm flipV="1">
                <a:off x="1815" y="2749"/>
                <a:ext cx="492" cy="273"/>
                <a:chOff x="1813" y="2475"/>
                <a:chExt cx="492" cy="273"/>
              </a:xfrm>
            </p:grpSpPr>
            <p:sp>
              <p:nvSpPr>
                <p:cNvPr id="37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7" name="Block Arc 366"/>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0" name="Rounded Rectangle 36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1" name="Rounded Rectangle 37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2" name="Oval 37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1" name="Group 480"/>
          <p:cNvGrpSpPr>
            <a:grpSpLocks noChangeAspect="1"/>
          </p:cNvGrpSpPr>
          <p:nvPr/>
        </p:nvGrpSpPr>
        <p:grpSpPr>
          <a:xfrm flipH="1">
            <a:off x="2659155" y="3591181"/>
            <a:ext cx="629867" cy="330065"/>
            <a:chOff x="4166066" y="3056387"/>
            <a:chExt cx="2519466" cy="1320268"/>
          </a:xfrm>
        </p:grpSpPr>
        <p:grpSp>
          <p:nvGrpSpPr>
            <p:cNvPr id="102" name="Group 86"/>
            <p:cNvGrpSpPr>
              <a:grpSpLocks noChangeAspect="1"/>
            </p:cNvGrpSpPr>
            <p:nvPr/>
          </p:nvGrpSpPr>
          <p:grpSpPr bwMode="auto">
            <a:xfrm>
              <a:off x="4166066" y="3056387"/>
              <a:ext cx="1406168" cy="1320268"/>
              <a:chOff x="1815" y="2475"/>
              <a:chExt cx="492" cy="547"/>
            </a:xfrm>
          </p:grpSpPr>
          <p:grpSp>
            <p:nvGrpSpPr>
              <p:cNvPr id="103" name="Group 87"/>
              <p:cNvGrpSpPr>
                <a:grpSpLocks noChangeAspect="1"/>
              </p:cNvGrpSpPr>
              <p:nvPr/>
            </p:nvGrpSpPr>
            <p:grpSpPr bwMode="auto">
              <a:xfrm>
                <a:off x="1815" y="2475"/>
                <a:ext cx="492" cy="273"/>
                <a:chOff x="1815" y="2475"/>
                <a:chExt cx="492" cy="273"/>
              </a:xfrm>
            </p:grpSpPr>
            <p:sp>
              <p:nvSpPr>
                <p:cNvPr id="363"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4" name="Group 91"/>
              <p:cNvGrpSpPr>
                <a:grpSpLocks noChangeAspect="1"/>
              </p:cNvGrpSpPr>
              <p:nvPr/>
            </p:nvGrpSpPr>
            <p:grpSpPr bwMode="auto">
              <a:xfrm flipV="1">
                <a:off x="1815" y="2749"/>
                <a:ext cx="492" cy="273"/>
                <a:chOff x="1813" y="2475"/>
                <a:chExt cx="492" cy="273"/>
              </a:xfrm>
            </p:grpSpPr>
            <p:sp>
              <p:nvSpPr>
                <p:cNvPr id="36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2"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4" name="Block Arc 353"/>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5" name="Rounded Rectangle 354"/>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6" name="Rounded Rectangle 35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7" name="Oval 35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5" name="Group 480"/>
          <p:cNvGrpSpPr>
            <a:grpSpLocks noChangeAspect="1"/>
          </p:cNvGrpSpPr>
          <p:nvPr/>
        </p:nvGrpSpPr>
        <p:grpSpPr>
          <a:xfrm>
            <a:off x="6045733" y="786707"/>
            <a:ext cx="629867" cy="330065"/>
            <a:chOff x="4166066" y="3056387"/>
            <a:chExt cx="2519466" cy="1320268"/>
          </a:xfrm>
        </p:grpSpPr>
        <p:grpSp>
          <p:nvGrpSpPr>
            <p:cNvPr id="106" name="Group 86"/>
            <p:cNvGrpSpPr>
              <a:grpSpLocks noChangeAspect="1"/>
            </p:cNvGrpSpPr>
            <p:nvPr/>
          </p:nvGrpSpPr>
          <p:grpSpPr bwMode="auto">
            <a:xfrm>
              <a:off x="4166066" y="3056387"/>
              <a:ext cx="1406168" cy="1320268"/>
              <a:chOff x="1815" y="2475"/>
              <a:chExt cx="492" cy="547"/>
            </a:xfrm>
          </p:grpSpPr>
          <p:grpSp>
            <p:nvGrpSpPr>
              <p:cNvPr id="107" name="Group 87"/>
              <p:cNvGrpSpPr>
                <a:grpSpLocks noChangeAspect="1"/>
              </p:cNvGrpSpPr>
              <p:nvPr/>
            </p:nvGrpSpPr>
            <p:grpSpPr bwMode="auto">
              <a:xfrm>
                <a:off x="1815" y="2475"/>
                <a:ext cx="492" cy="273"/>
                <a:chOff x="1815" y="2475"/>
                <a:chExt cx="492" cy="273"/>
              </a:xfrm>
            </p:grpSpPr>
            <p:sp>
              <p:nvSpPr>
                <p:cNvPr id="38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8" name="Group 91"/>
              <p:cNvGrpSpPr>
                <a:grpSpLocks noChangeAspect="1"/>
              </p:cNvGrpSpPr>
              <p:nvPr/>
            </p:nvGrpSpPr>
            <p:grpSpPr bwMode="auto">
              <a:xfrm flipV="1">
                <a:off x="1815" y="2749"/>
                <a:ext cx="492" cy="273"/>
                <a:chOff x="1813" y="2475"/>
                <a:chExt cx="492" cy="273"/>
              </a:xfrm>
            </p:grpSpPr>
            <p:sp>
              <p:nvSpPr>
                <p:cNvPr id="37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1" name="Block Arc 35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2" name="Rounded Rectangle 35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ounded Rectangle 35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Oval 35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05" name="Text Box 113"/>
          <p:cNvSpPr txBox="1">
            <a:spLocks noChangeAspect="1" noChangeArrowheads="1"/>
          </p:cNvSpPr>
          <p:nvPr/>
        </p:nvSpPr>
        <p:spPr bwMode="auto">
          <a:xfrm flipH="1">
            <a:off x="4427140" y="1035050"/>
            <a:ext cx="697627" cy="215444"/>
          </a:xfrm>
          <a:prstGeom prst="rect">
            <a:avLst/>
          </a:prstGeom>
          <a:noFill/>
          <a:ln w="9525">
            <a:noFill/>
            <a:miter lim="800000"/>
            <a:headEnd/>
            <a:tailEnd/>
          </a:ln>
        </p:spPr>
        <p:txBody>
          <a:bodyPr wrap="none">
            <a:prstTxWarp prst="textNoShape">
              <a:avLst/>
            </a:prstTxWarp>
            <a:spAutoFit/>
          </a:bodyPr>
          <a:lstStyle/>
          <a:p>
            <a:pPr eaLnBrk="0" hangingPunct="0"/>
            <a:r>
              <a:rPr lang="en-US" sz="800" dirty="0" smtClean="0">
                <a:solidFill>
                  <a:srgbClr val="FF0000"/>
                </a:solidFill>
                <a:latin typeface="Comic Sans MS"/>
                <a:cs typeface="Comic Sans MS"/>
              </a:rPr>
              <a:t>27.55 GeV </a:t>
            </a:r>
            <a:endParaRPr lang="en-US" sz="800" dirty="0">
              <a:solidFill>
                <a:srgbClr val="FF0000"/>
              </a:solidFill>
              <a:latin typeface="Comic Sans MS"/>
              <a:cs typeface="Comic Sans MS"/>
            </a:endParaRPr>
          </a:p>
        </p:txBody>
      </p:sp>
      <p:sp>
        <p:nvSpPr>
          <p:cNvPr id="317" name="Arc 316"/>
          <p:cNvSpPr/>
          <p:nvPr/>
        </p:nvSpPr>
        <p:spPr>
          <a:xfrm rot="3600000">
            <a:off x="6931034" y="25294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Arc 323"/>
          <p:cNvSpPr>
            <a:spLocks noChangeAspect="1"/>
          </p:cNvSpPr>
          <p:nvPr/>
        </p:nvSpPr>
        <p:spPr>
          <a:xfrm rot="577047">
            <a:off x="2440398" y="7564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2" name="Group 1"/>
          <p:cNvGrpSpPr/>
          <p:nvPr/>
        </p:nvGrpSpPr>
        <p:grpSpPr>
          <a:xfrm rot="3600000">
            <a:off x="4111490" y="845190"/>
            <a:ext cx="3806676" cy="2284552"/>
            <a:chOff x="1719314" y="51753"/>
            <a:chExt cx="3806676" cy="2284552"/>
          </a:xfrm>
        </p:grpSpPr>
        <p:sp>
          <p:nvSpPr>
            <p:cNvPr id="26662" name="Text Box 19"/>
            <p:cNvSpPr txBox="1">
              <a:spLocks noChangeArrowheads="1"/>
            </p:cNvSpPr>
            <p:nvPr/>
          </p:nvSpPr>
          <p:spPr bwMode="auto">
            <a:xfrm>
              <a:off x="4723544" y="51753"/>
              <a:ext cx="802446"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Beam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dump</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26661" name="Text Box 19"/>
            <p:cNvSpPr txBox="1">
              <a:spLocks noChangeArrowheads="1"/>
            </p:cNvSpPr>
            <p:nvPr/>
          </p:nvSpPr>
          <p:spPr bwMode="auto">
            <a:xfrm>
              <a:off x="3457810" y="99167"/>
              <a:ext cx="769110"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e-gun</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152"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9" name="Freeform 468"/>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0" name="Freeform 469"/>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1" name="Oval 470"/>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0" name="Text Box 113"/>
            <p:cNvSpPr txBox="1">
              <a:spLocks noChangeAspect="1" noChangeArrowheads="1"/>
            </p:cNvSpPr>
            <p:nvPr/>
          </p:nvSpPr>
          <p:spPr bwMode="auto">
            <a:xfrm flipH="1">
              <a:off x="4089908" y="160876"/>
              <a:ext cx="63996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cxnSp>
          <p:nvCxnSpPr>
            <p:cNvPr id="334" name="Straight Connector 333"/>
            <p:cNvCxnSpPr>
              <a:stCxn id="324" idx="0"/>
              <a:endCxn id="348"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43" name="Straight Connector 342"/>
          <p:cNvCxnSpPr>
            <a:stCxn id="317" idx="0"/>
          </p:cNvCxnSpPr>
          <p:nvPr/>
        </p:nvCxnSpPr>
        <p:spPr>
          <a:xfrm rot="16200000" flipV="1">
            <a:off x="6561351" y="20269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7" name="Arc 346"/>
          <p:cNvSpPr/>
          <p:nvPr/>
        </p:nvSpPr>
        <p:spPr>
          <a:xfrm rot="7200000">
            <a:off x="1632176" y="24845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Arc 347"/>
          <p:cNvSpPr>
            <a:spLocks noChangeAspect="1"/>
          </p:cNvSpPr>
          <p:nvPr/>
        </p:nvSpPr>
        <p:spPr>
          <a:xfrm rot="18600000">
            <a:off x="1443967" y="9469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68" name="Straight Connector 367"/>
          <p:cNvCxnSpPr>
            <a:stCxn id="347" idx="2"/>
            <a:endCxn id="348" idx="0"/>
          </p:cNvCxnSpPr>
          <p:nvPr/>
        </p:nvCxnSpPr>
        <p:spPr>
          <a:xfrm rot="5400000" flipH="1" flipV="1">
            <a:off x="1552182" y="20495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Freeform 373"/>
          <p:cNvSpPr/>
          <p:nvPr/>
        </p:nvSpPr>
        <p:spPr>
          <a:xfrm rot="15409430" flipH="1" flipV="1">
            <a:off x="6962125" y="36068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1" name="Freeform 450"/>
          <p:cNvSpPr/>
          <p:nvPr/>
        </p:nvSpPr>
        <p:spPr>
          <a:xfrm rot="9050523" flipV="1">
            <a:off x="2446378" y="10667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6" name="Freeform 455"/>
          <p:cNvSpPr/>
          <p:nvPr/>
        </p:nvSpPr>
        <p:spPr>
          <a:xfrm rot="12458037" flipV="1">
            <a:off x="5335083" y="8147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09" name="Straight Connector 108"/>
          <p:cNvCxnSpPr>
            <a:stCxn id="348" idx="2"/>
            <a:endCxn id="324" idx="0"/>
          </p:cNvCxnSpPr>
          <p:nvPr/>
        </p:nvCxnSpPr>
        <p:spPr>
          <a:xfrm flipV="1">
            <a:off x="4031115" y="7481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25" name="Group 102"/>
          <p:cNvGrpSpPr>
            <a:grpSpLocks/>
          </p:cNvGrpSpPr>
          <p:nvPr/>
        </p:nvGrpSpPr>
        <p:grpSpPr bwMode="auto">
          <a:xfrm rot="3600000" flipV="1">
            <a:off x="6882443" y="2231996"/>
            <a:ext cx="124677" cy="108170"/>
            <a:chOff x="1348913" y="1142862"/>
            <a:chExt cx="190276" cy="155817"/>
          </a:xfrm>
        </p:grpSpPr>
        <p:sp>
          <p:nvSpPr>
            <p:cNvPr id="335"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46"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9"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13" name="TextBox 12"/>
          <p:cNvSpPr txBox="1"/>
          <p:nvPr/>
        </p:nvSpPr>
        <p:spPr>
          <a:xfrm>
            <a:off x="8178800" y="3327400"/>
            <a:ext cx="184666" cy="369332"/>
          </a:xfrm>
          <a:prstGeom prst="rect">
            <a:avLst/>
          </a:prstGeom>
          <a:noFill/>
        </p:spPr>
        <p:txBody>
          <a:bodyPr wrap="none" rtlCol="0">
            <a:spAutoFit/>
          </a:bodyPr>
          <a:lstStyle/>
          <a:p>
            <a:endParaRPr lang="en-US" dirty="0"/>
          </a:p>
        </p:txBody>
      </p:sp>
      <p:graphicFrame>
        <p:nvGraphicFramePr>
          <p:cNvPr id="432" name="Table 431"/>
          <p:cNvGraphicFramePr>
            <a:graphicFrameLocks noGrp="1"/>
          </p:cNvGraphicFramePr>
          <p:nvPr>
            <p:extLst>
              <p:ext uri="{D42A27DB-BD31-4B8C-83A1-F6EECF244321}">
                <p14:modId xmlns:p14="http://schemas.microsoft.com/office/powerpoint/2010/main" val="2074595937"/>
              </p:ext>
            </p:extLst>
          </p:nvPr>
        </p:nvGraphicFramePr>
        <p:xfrm>
          <a:off x="239183" y="3501814"/>
          <a:ext cx="825500" cy="2738120"/>
        </p:xfrm>
        <a:graphic>
          <a:graphicData uri="http://schemas.openxmlformats.org/drawingml/2006/table">
            <a:tbl>
              <a:tblPr/>
              <a:tblGrid>
                <a:gridCol w="825500"/>
              </a:tblGrid>
              <a:tr h="0">
                <a:tc>
                  <a:txBody>
                    <a:bodyPr/>
                    <a:lstStyle/>
                    <a:p>
                      <a:pPr algn="ctr" fontAlgn="b"/>
                      <a:r>
                        <a:rPr lang="en-US" sz="1200" b="0" i="0" u="none" strike="noStrike" dirty="0">
                          <a:solidFill>
                            <a:srgbClr val="000000"/>
                          </a:solidFill>
                          <a:effectLst/>
                          <a:latin typeface="Calibri"/>
                        </a:rPr>
                        <a:t>E/</a:t>
                      </a:r>
                      <a:r>
                        <a:rPr lang="en-US" sz="1200" b="0" i="0" u="none" strike="noStrike" dirty="0" err="1">
                          <a:solidFill>
                            <a:srgbClr val="000000"/>
                          </a:solidFill>
                          <a:effectLst/>
                          <a:latin typeface="Calibri"/>
                        </a:rPr>
                        <a:t>Eo</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smtClean="0">
                          <a:solidFill>
                            <a:srgbClr val="000000"/>
                          </a:solidFill>
                          <a:effectLst/>
                          <a:latin typeface="Calibri"/>
                        </a:rPr>
                        <a:t>0.0200</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0.1017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0.1833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0.2650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0.3467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0.4283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0.5100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0.5917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0.6733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0.7550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0.8367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0.9183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1.0000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33" name="Text Box 113"/>
          <p:cNvSpPr txBox="1">
            <a:spLocks noChangeAspect="1" noChangeArrowheads="1"/>
          </p:cNvSpPr>
          <p:nvPr/>
        </p:nvSpPr>
        <p:spPr bwMode="auto">
          <a:xfrm flipH="1">
            <a:off x="5329657" y="2500005"/>
            <a:ext cx="7144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0.9183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40" name="Text Box 117"/>
          <p:cNvSpPr txBox="1">
            <a:spLocks noChangeAspect="1" noChangeArrowheads="1"/>
          </p:cNvSpPr>
          <p:nvPr/>
        </p:nvSpPr>
        <p:spPr bwMode="auto">
          <a:xfrm flipH="1">
            <a:off x="5331774" y="2849450"/>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0.7550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58" name="Text Box 118"/>
          <p:cNvSpPr txBox="1">
            <a:spLocks noChangeAspect="1" noChangeArrowheads="1"/>
          </p:cNvSpPr>
          <p:nvPr/>
        </p:nvSpPr>
        <p:spPr bwMode="auto">
          <a:xfrm flipH="1">
            <a:off x="5329657" y="3167819"/>
            <a:ext cx="7144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0.5917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59" name="Text Box 119"/>
          <p:cNvSpPr txBox="1">
            <a:spLocks noChangeAspect="1" noChangeArrowheads="1"/>
          </p:cNvSpPr>
          <p:nvPr/>
        </p:nvSpPr>
        <p:spPr bwMode="auto">
          <a:xfrm flipH="1">
            <a:off x="5361028" y="3517451"/>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0.4286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0" name="Text Box 113"/>
          <p:cNvSpPr txBox="1">
            <a:spLocks noChangeAspect="1" noChangeArrowheads="1"/>
          </p:cNvSpPr>
          <p:nvPr/>
        </p:nvSpPr>
        <p:spPr bwMode="auto">
          <a:xfrm flipH="1">
            <a:off x="5381713" y="4196081"/>
            <a:ext cx="73041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0.1017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7" name="Text Box 119"/>
          <p:cNvSpPr txBox="1">
            <a:spLocks noChangeAspect="1" noChangeArrowheads="1"/>
          </p:cNvSpPr>
          <p:nvPr/>
        </p:nvSpPr>
        <p:spPr bwMode="auto">
          <a:xfrm flipH="1">
            <a:off x="5380076" y="3888963"/>
            <a:ext cx="7328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0.2650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68" name="Text Box 113"/>
          <p:cNvSpPr txBox="1">
            <a:spLocks noChangeAspect="1" noChangeArrowheads="1"/>
          </p:cNvSpPr>
          <p:nvPr/>
        </p:nvSpPr>
        <p:spPr bwMode="auto">
          <a:xfrm>
            <a:off x="3367121" y="2972834"/>
            <a:ext cx="784793"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0.8367 </a:t>
            </a:r>
            <a:r>
              <a:rPr lang="en-US" sz="900" dirty="0" err="1">
                <a:solidFill>
                  <a:srgbClr val="FF0000"/>
                </a:solidFill>
                <a:latin typeface="Comic Sans MS" charset="0"/>
                <a:cs typeface="Comic Sans MS" charset="0"/>
              </a:rPr>
              <a:t>Eo</a:t>
            </a:r>
            <a:r>
              <a:rPr lang="en-US" sz="900" dirty="0">
                <a:solidFill>
                  <a:srgbClr val="FF0000"/>
                </a:solidFill>
                <a:latin typeface="Comic Sans MS" charset="0"/>
                <a:cs typeface="Comic Sans MS" charset="0"/>
              </a:rPr>
              <a:t> </a:t>
            </a:r>
          </a:p>
        </p:txBody>
      </p:sp>
      <p:sp>
        <p:nvSpPr>
          <p:cNvPr id="472" name="Text Box 117"/>
          <p:cNvSpPr txBox="1">
            <a:spLocks noChangeAspect="1" noChangeArrowheads="1"/>
          </p:cNvSpPr>
          <p:nvPr/>
        </p:nvSpPr>
        <p:spPr bwMode="auto">
          <a:xfrm>
            <a:off x="3325445" y="3292264"/>
            <a:ext cx="8232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0.6733 </a:t>
            </a:r>
            <a:r>
              <a:rPr lang="en-US" sz="900" dirty="0" err="1" smtClean="0">
                <a:solidFill>
                  <a:srgbClr val="FF0000"/>
                </a:solidFill>
                <a:latin typeface="Comic Sans MS" charset="0"/>
                <a:cs typeface="Comic Sans MS" charset="0"/>
              </a:rPr>
              <a:t>Eo</a:t>
            </a:r>
            <a:r>
              <a:rPr lang="en-US" sz="900" dirty="0" smtClean="0">
                <a:solidFill>
                  <a:srgbClr val="FF0000"/>
                </a:solidFill>
                <a:latin typeface="Comic Sans MS" charset="0"/>
                <a:cs typeface="Comic Sans MS" charset="0"/>
              </a:rPr>
              <a:t> </a:t>
            </a:r>
            <a:endParaRPr lang="en-US" sz="900" dirty="0">
              <a:solidFill>
                <a:srgbClr val="FF0000"/>
              </a:solidFill>
              <a:latin typeface="Comic Sans MS" charset="0"/>
              <a:cs typeface="Comic Sans MS" charset="0"/>
            </a:endParaRPr>
          </a:p>
        </p:txBody>
      </p:sp>
      <p:sp>
        <p:nvSpPr>
          <p:cNvPr id="473" name="Text Box 118"/>
          <p:cNvSpPr txBox="1">
            <a:spLocks noChangeAspect="1" noChangeArrowheads="1"/>
          </p:cNvSpPr>
          <p:nvPr/>
        </p:nvSpPr>
        <p:spPr bwMode="auto">
          <a:xfrm>
            <a:off x="3312339" y="3631046"/>
            <a:ext cx="707983"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0.5100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4" name="Text Box 119"/>
          <p:cNvSpPr txBox="1">
            <a:spLocks noChangeAspect="1" noChangeArrowheads="1"/>
          </p:cNvSpPr>
          <p:nvPr/>
        </p:nvSpPr>
        <p:spPr bwMode="auto">
          <a:xfrm>
            <a:off x="3344749" y="3975606"/>
            <a:ext cx="764060"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0.3467 </a:t>
            </a:r>
            <a:r>
              <a:rPr lang="en-US" sz="900" dirty="0" err="1">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5" name="Text Box 113"/>
          <p:cNvSpPr txBox="1">
            <a:spLocks noChangeAspect="1" noChangeArrowheads="1"/>
          </p:cNvSpPr>
          <p:nvPr/>
        </p:nvSpPr>
        <p:spPr bwMode="auto">
          <a:xfrm>
            <a:off x="3447347" y="2606281"/>
            <a:ext cx="369004"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77" name="Text Box 119"/>
          <p:cNvSpPr txBox="1">
            <a:spLocks noChangeAspect="1" noChangeArrowheads="1"/>
          </p:cNvSpPr>
          <p:nvPr/>
        </p:nvSpPr>
        <p:spPr bwMode="auto">
          <a:xfrm>
            <a:off x="3384377" y="4333986"/>
            <a:ext cx="81880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0.1833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81" name="Text Box 119"/>
          <p:cNvSpPr txBox="1">
            <a:spLocks noChangeAspect="1" noChangeArrowheads="1"/>
          </p:cNvSpPr>
          <p:nvPr/>
        </p:nvSpPr>
        <p:spPr bwMode="auto">
          <a:xfrm>
            <a:off x="5384627" y="617114"/>
            <a:ext cx="818808"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00" dirty="0" smtClean="0">
                <a:solidFill>
                  <a:srgbClr val="FF0000"/>
                </a:solidFill>
                <a:latin typeface="Comic Sans MS" charset="0"/>
                <a:cs typeface="Comic Sans MS" charset="0"/>
              </a:rPr>
              <a:t>0.02 </a:t>
            </a:r>
            <a:r>
              <a:rPr lang="en-US" sz="900" dirty="0" err="1" smtClean="0">
                <a:solidFill>
                  <a:srgbClr val="FF0000"/>
                </a:solidFill>
                <a:latin typeface="Comic Sans MS" charset="0"/>
                <a:cs typeface="Comic Sans MS" charset="0"/>
              </a:rPr>
              <a:t>Eo</a:t>
            </a:r>
            <a:endParaRPr lang="en-US" sz="900" dirty="0">
              <a:solidFill>
                <a:srgbClr val="FF0000"/>
              </a:solidFill>
              <a:latin typeface="Comic Sans MS" charset="0"/>
              <a:cs typeface="Comic Sans MS" charset="0"/>
            </a:endParaRPr>
          </a:p>
        </p:txBody>
      </p:sp>
      <p:sp>
        <p:nvSpPr>
          <p:cNvPr id="484" name="Text Box 110"/>
          <p:cNvSpPr txBox="1">
            <a:spLocks noChangeArrowheads="1"/>
          </p:cNvSpPr>
          <p:nvPr/>
        </p:nvSpPr>
        <p:spPr bwMode="auto">
          <a:xfrm>
            <a:off x="0" y="663584"/>
            <a:ext cx="227965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322F31"/>
                </a:solidFill>
                <a:latin typeface="Comic Sans MS" charset="0"/>
                <a:cs typeface="Comic Sans MS" charset="0"/>
              </a:rPr>
              <a:t>All </a:t>
            </a:r>
            <a:r>
              <a:rPr lang="en-US" sz="1400" i="1" dirty="0">
                <a:solidFill>
                  <a:srgbClr val="322F31"/>
                </a:solidFill>
                <a:latin typeface="Comic Sans MS" charset="0"/>
                <a:cs typeface="Comic Sans MS" charset="0"/>
              </a:rPr>
              <a:t>energies scale proportionally </a:t>
            </a:r>
            <a:r>
              <a:rPr lang="en-US" sz="1400" i="1" dirty="0" smtClean="0">
                <a:solidFill>
                  <a:srgbClr val="322F31"/>
                </a:solidFill>
                <a:latin typeface="Comic Sans MS" charset="0"/>
                <a:cs typeface="Comic Sans MS" charset="0"/>
              </a:rPr>
              <a:t>by adding SRF cavities to the injector</a:t>
            </a:r>
            <a:endParaRPr lang="en-US" sz="1400" i="1" dirty="0">
              <a:solidFill>
                <a:srgbClr val="322F31"/>
              </a:solidFill>
              <a:latin typeface="Comic Sans MS" charset="0"/>
              <a:cs typeface="Comic Sans MS" charset="0"/>
            </a:endParaRPr>
          </a:p>
        </p:txBody>
      </p:sp>
      <p:sp>
        <p:nvSpPr>
          <p:cNvPr id="330" name="Text Box 110"/>
          <p:cNvSpPr txBox="1">
            <a:spLocks noChangeArrowheads="1"/>
          </p:cNvSpPr>
          <p:nvPr/>
        </p:nvSpPr>
        <p:spPr bwMode="auto">
          <a:xfrm>
            <a:off x="2901950" y="4609055"/>
            <a:ext cx="364490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FF3712"/>
                </a:solidFill>
                <a:latin typeface="Comic Sans MS" charset="0"/>
                <a:cs typeface="Comic Sans MS" charset="0"/>
              </a:rPr>
              <a:t>All</a:t>
            </a:r>
            <a:r>
              <a:rPr lang="en-US" sz="1400" i="1" dirty="0" smtClean="0">
                <a:latin typeface="Comic Sans MS" charset="0"/>
                <a:cs typeface="Comic Sans MS" charset="0"/>
              </a:rPr>
              <a:t> magnets would installed from </a:t>
            </a:r>
            <a:r>
              <a:rPr lang="en-US" sz="1400" i="1" dirty="0" smtClean="0">
                <a:solidFill>
                  <a:srgbClr val="FF3712"/>
                </a:solidFill>
                <a:latin typeface="Comic Sans MS" charset="0"/>
                <a:cs typeface="Comic Sans MS" charset="0"/>
              </a:rPr>
              <a:t>day one</a:t>
            </a:r>
            <a:r>
              <a:rPr lang="en-US" sz="1400" i="1" dirty="0" smtClean="0">
                <a:latin typeface="Comic Sans MS" charset="0"/>
                <a:cs typeface="Comic Sans MS" charset="0"/>
              </a:rPr>
              <a:t> and we would be cranking power supplies up as energy is increasing</a:t>
            </a:r>
          </a:p>
          <a:p>
            <a:pPr algn="ctr"/>
            <a:r>
              <a:rPr lang="en-US" sz="1400" i="1" dirty="0" smtClean="0">
                <a:solidFill>
                  <a:srgbClr val="FF3712"/>
                </a:solidFill>
                <a:latin typeface="Comic Sans MS" charset="0"/>
                <a:cs typeface="Comic Sans MS" charset="0"/>
              </a:rPr>
              <a:t>All staging in lepton Beam RF</a:t>
            </a:r>
            <a:endParaRPr lang="en-US" sz="1400" i="1" dirty="0">
              <a:solidFill>
                <a:srgbClr val="FF3712"/>
              </a:solidFill>
              <a:latin typeface="Comic Sans MS" charset="0"/>
              <a:cs typeface="Comic Sans MS" charset="0"/>
            </a:endParaRPr>
          </a:p>
        </p:txBody>
      </p:sp>
      <p:pic>
        <p:nvPicPr>
          <p:cNvPr id="344" name="Picture 343" descr="hi_hat_inser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6" y="1720850"/>
            <a:ext cx="1491676" cy="965201"/>
          </a:xfrm>
          <a:prstGeom prst="rect">
            <a:avLst/>
          </a:prstGeom>
        </p:spPr>
      </p:pic>
      <p:pic>
        <p:nvPicPr>
          <p:cNvPr id="345" name="Picture 3" descr="DSC_0014.jpg"/>
          <p:cNvPicPr>
            <a:picLocks noChangeAspect="1"/>
          </p:cNvPicPr>
          <p:nvPr/>
        </p:nvPicPr>
        <p:blipFill>
          <a:blip r:embed="rId8"/>
          <a:srcRect/>
          <a:stretch>
            <a:fillRect/>
          </a:stretch>
        </p:blipFill>
        <p:spPr bwMode="auto">
          <a:xfrm rot="16200000">
            <a:off x="3946040" y="3413081"/>
            <a:ext cx="796917" cy="530322"/>
          </a:xfrm>
          <a:prstGeom prst="rect">
            <a:avLst/>
          </a:prstGeom>
          <a:noFill/>
          <a:ln w="9525">
            <a:noFill/>
            <a:miter lim="800000"/>
            <a:headEnd/>
            <a:tailEnd/>
          </a:ln>
        </p:spPr>
      </p:pic>
      <p:sp>
        <p:nvSpPr>
          <p:cNvPr id="111" name="Title 110"/>
          <p:cNvSpPr>
            <a:spLocks noGrp="1"/>
          </p:cNvSpPr>
          <p:nvPr>
            <p:ph type="title"/>
          </p:nvPr>
        </p:nvSpPr>
        <p:spPr/>
        <p:txBody>
          <a:bodyPr/>
          <a:lstStyle/>
          <a:p>
            <a:r>
              <a:rPr lang="en-US" dirty="0" smtClean="0"/>
              <a:t>EIC@BNL: </a:t>
            </a:r>
            <a:r>
              <a:rPr lang="en-US" cap="none" dirty="0" err="1" smtClean="0"/>
              <a:t>e</a:t>
            </a:r>
            <a:r>
              <a:rPr lang="en-US" dirty="0" err="1" smtClean="0"/>
              <a:t>RHIC</a:t>
            </a:r>
            <a:endParaRPr lang="en-US" dirty="0"/>
          </a:p>
        </p:txBody>
      </p:sp>
      <p:sp>
        <p:nvSpPr>
          <p:cNvPr id="16" name="Slide Number Placeholder 15"/>
          <p:cNvSpPr>
            <a:spLocks noGrp="1"/>
          </p:cNvSpPr>
          <p:nvPr>
            <p:ph type="sldNum" sz="quarter" idx="12"/>
          </p:nvPr>
        </p:nvSpPr>
        <p:spPr/>
        <p:txBody>
          <a:bodyPr/>
          <a:lstStyle/>
          <a:p>
            <a:pPr>
              <a:defRPr/>
            </a:pPr>
            <a:fld id="{D0A2B415-B58F-5B41-A97C-1F9AF06F5635}" type="slidenum">
              <a:rPr lang="en-US" smtClean="0"/>
              <a:pPr>
                <a:defRPr/>
              </a:pPr>
              <a:t>55</a:t>
            </a:fld>
            <a:endParaRPr lang="en-US"/>
          </a:p>
        </p:txBody>
      </p:sp>
      <p:graphicFrame>
        <p:nvGraphicFramePr>
          <p:cNvPr id="373" name="Table 372"/>
          <p:cNvGraphicFramePr>
            <a:graphicFrameLocks noGrp="1"/>
          </p:cNvGraphicFramePr>
          <p:nvPr>
            <p:extLst>
              <p:ext uri="{D42A27DB-BD31-4B8C-83A1-F6EECF244321}">
                <p14:modId xmlns:p14="http://schemas.microsoft.com/office/powerpoint/2010/main" val="1016983918"/>
              </p:ext>
            </p:extLst>
          </p:nvPr>
        </p:nvGraphicFramePr>
        <p:xfrm>
          <a:off x="422276" y="1745678"/>
          <a:ext cx="8721724" cy="4302064"/>
        </p:xfrm>
        <a:graphic>
          <a:graphicData uri="http://schemas.openxmlformats.org/drawingml/2006/table">
            <a:tbl>
              <a:tblPr/>
              <a:tblGrid>
                <a:gridCol w="3862018"/>
                <a:gridCol w="879892"/>
                <a:gridCol w="793649"/>
                <a:gridCol w="976232"/>
                <a:gridCol w="1233701"/>
                <a:gridCol w="976232"/>
              </a:tblGrid>
              <a:tr h="0">
                <a:tc>
                  <a:txBody>
                    <a:bodyPr/>
                    <a:lstStyle/>
                    <a:p>
                      <a:pPr algn="ctr" fontAlgn="b"/>
                      <a:r>
                        <a:rPr lang="en-US" sz="1600" b="0" i="0" u="none" strike="noStrike" dirty="0">
                          <a:latin typeface="Comic Sans MS"/>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a:solidFill>
                            <a:srgbClr val="000090"/>
                          </a:solidFill>
                          <a:latin typeface="Comic Sans MS"/>
                        </a:rPr>
                        <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90"/>
                          </a:solidFill>
                          <a:latin typeface="Comic Sans MS"/>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He</a:t>
                      </a:r>
                      <a:r>
                        <a:rPr lang="en-US" sz="1600" b="1" i="0" u="none" strike="noStrike" baseline="30000" dirty="0">
                          <a:solidFill>
                            <a:srgbClr val="000090"/>
                          </a:solidFill>
                          <a:latin typeface="Comic Sans MS"/>
                        </a:rPr>
                        <a:t>3</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a:solidFill>
                            <a:srgbClr val="000090"/>
                          </a:solidFill>
                          <a:latin typeface="Comic Sans MS"/>
                        </a:rPr>
                        <a:t>79</a:t>
                      </a:r>
                      <a:r>
                        <a:rPr lang="en-US" sz="1600" b="1" i="0" u="none" strike="noStrike">
                          <a:solidFill>
                            <a:srgbClr val="000090"/>
                          </a:solidFill>
                          <a:latin typeface="Comic Sans MS"/>
                        </a:rPr>
                        <a:t>Au</a:t>
                      </a:r>
                      <a:r>
                        <a:rPr lang="en-US" sz="1600" b="1" i="0" u="none" strike="noStrike" baseline="30000">
                          <a:solidFill>
                            <a:srgbClr val="000090"/>
                          </a:solidFill>
                          <a:latin typeface="Comic Sans MS"/>
                        </a:rPr>
                        <a:t>197</a:t>
                      </a:r>
                      <a:endParaRPr lang="en-US" sz="1600" b="1" i="0" u="none" strike="noStrike">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baseline="30000" dirty="0">
                          <a:solidFill>
                            <a:srgbClr val="000090"/>
                          </a:solidFill>
                          <a:latin typeface="Comic Sans MS"/>
                        </a:rPr>
                        <a:t>92</a:t>
                      </a:r>
                      <a:r>
                        <a:rPr lang="en-US" sz="1600" b="1" i="0" u="none" strike="noStrike" dirty="0">
                          <a:solidFill>
                            <a:srgbClr val="000090"/>
                          </a:solidFill>
                          <a:latin typeface="Comic Sans MS"/>
                        </a:rPr>
                        <a:t>U</a:t>
                      </a:r>
                      <a:r>
                        <a:rPr lang="en-US" sz="1600" b="1" i="0" u="none" strike="noStrike" baseline="30000" dirty="0">
                          <a:solidFill>
                            <a:srgbClr val="000090"/>
                          </a:solidFill>
                          <a:latin typeface="Comic Sans MS"/>
                        </a:rPr>
                        <a:t>238</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400" b="1" i="0" u="none" strike="noStrike" dirty="0" smtClean="0">
                          <a:solidFill>
                            <a:srgbClr val="4600A5"/>
                          </a:solidFill>
                          <a:latin typeface="Comic Sans MS"/>
                        </a:rPr>
                        <a:t>Energy, </a:t>
                      </a:r>
                      <a:r>
                        <a:rPr lang="en-US" sz="1400" b="1" i="0" u="none" strike="noStrike" dirty="0">
                          <a:solidFill>
                            <a:srgbClr val="4600A5"/>
                          </a:solidFill>
                          <a:latin typeface="Comic Sans MS"/>
                        </a:rPr>
                        <a:t>GeV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DD0806"/>
                          </a:solidFill>
                          <a:latin typeface="Comic Sans MS"/>
                        </a:rPr>
                        <a:t>20</a:t>
                      </a:r>
                      <a:endParaRPr lang="en-US" sz="14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250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167</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600" b="1" i="0" u="none" strike="noStrike" dirty="0">
                          <a:solidFill>
                            <a:srgbClr val="4600A5"/>
                          </a:solidFill>
                          <a:latin typeface="Comic Sans MS"/>
                        </a:rPr>
                        <a:t>CM energy, GeV</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141</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115</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89</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DD0806"/>
                          </a:solidFill>
                          <a:latin typeface="Comic Sans MS"/>
                        </a:rPr>
                        <a:t>89</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Number of bunches/distance between bunches</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74 nsec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166</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76369">
                <a:tc>
                  <a:txBody>
                    <a:bodyPr/>
                    <a:lstStyle/>
                    <a:p>
                      <a:pPr algn="ctr" fontAlgn="ctr"/>
                      <a:r>
                        <a:rPr lang="en-US" sz="1200" b="1" i="0" u="none" strike="noStrike">
                          <a:solidFill>
                            <a:srgbClr val="4600A5"/>
                          </a:solidFill>
                          <a:latin typeface="Comic Sans MS"/>
                        </a:rPr>
                        <a:t>Bunch intensity (nucleons) ,10</a:t>
                      </a:r>
                      <a:r>
                        <a:rPr lang="en-US" sz="1200" b="1" i="0" u="none" strike="noStrike" baseline="30000">
                          <a:solidFill>
                            <a:srgbClr val="4600A5"/>
                          </a:solidFill>
                          <a:latin typeface="Comic Sans MS"/>
                        </a:rPr>
                        <a:t>11</a:t>
                      </a:r>
                      <a:r>
                        <a:rPr lang="en-US" sz="1200" b="1" i="0" u="none" strike="noStrike">
                          <a:solidFill>
                            <a:srgbClr val="4600A5"/>
                          </a:solidFill>
                          <a:latin typeface="Comic Sans MS"/>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0.24</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0.79</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0.83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Bunch charge, nC</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3.8</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5.2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5.2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a:solidFill>
                            <a:srgbClr val="4600A5"/>
                          </a:solidFill>
                          <a:latin typeface="Comic Sans MS"/>
                        </a:rPr>
                        <a:t>Beam current, mA</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DD0806"/>
                          </a:solidFill>
                          <a:latin typeface="Comic Sans MS"/>
                        </a:rPr>
                        <a:t>50 </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140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67</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67</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Normalized emittance of hadrons , 95% ,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DD0806"/>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000090"/>
                          </a:solidFill>
                          <a:latin typeface="Comic Sans MS"/>
                        </a:rPr>
                        <a:t>Normalized emittance of electrons,</a:t>
                      </a:r>
                      <a:r>
                        <a:rPr lang="en-US" sz="1200" b="1" i="0" u="none" strike="noStrike" dirty="0" smtClean="0">
                          <a:solidFill>
                            <a:srgbClr val="000090"/>
                          </a:solidFill>
                          <a:latin typeface="Comic Sans MS"/>
                        </a:rPr>
                        <a:t> rms, </a:t>
                      </a:r>
                      <a:r>
                        <a:rPr lang="en-US" sz="1200" b="1" i="0" u="none" strike="noStrike" dirty="0">
                          <a:solidFill>
                            <a:srgbClr val="000090"/>
                          </a:solidFill>
                          <a:latin typeface="Comic Sans MS"/>
                        </a:rPr>
                        <a:t>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32</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48</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Polarization,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200" b="1" i="0" u="none" strike="noStrike" dirty="0">
                          <a:solidFill>
                            <a:srgbClr val="4600A5"/>
                          </a:solidFill>
                          <a:latin typeface="Comic Sans MS"/>
                        </a:rPr>
                        <a:t>rms bunch length,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a:solidFill>
                            <a:srgbClr val="000090"/>
                          </a:solidFill>
                          <a:latin typeface="Comic Sans MS"/>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200" b="1" i="0" u="none" strike="noStrike" dirty="0" smtClean="0">
                          <a:solidFill>
                            <a:srgbClr val="000090"/>
                          </a:solidFill>
                          <a:latin typeface="Comic Sans MS"/>
                        </a:rPr>
                        <a:t>8.3</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r>
              <a:tr h="327276">
                <a:tc>
                  <a:txBody>
                    <a:bodyPr/>
                    <a:lstStyle/>
                    <a:p>
                      <a:pPr algn="ctr" fontAlgn="ctr"/>
                      <a:r>
                        <a:rPr lang="en-US" sz="1400" b="1" i="0" u="none" strike="noStrike" dirty="0" err="1">
                          <a:solidFill>
                            <a:srgbClr val="4600A5"/>
                          </a:solidFill>
                          <a:latin typeface="Comic Sans MS"/>
                        </a:rPr>
                        <a:t>β</a:t>
                      </a:r>
                      <a:r>
                        <a:rPr lang="en-US" sz="1400" b="1" i="0" u="none" strike="noStrike" dirty="0">
                          <a:solidFill>
                            <a:srgbClr val="4600A5"/>
                          </a:solidFill>
                          <a:latin typeface="Comic Sans MS"/>
                        </a:rPr>
                        <a:t>*,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5</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r>
              <a:tr h="409095">
                <a:tc>
                  <a:txBody>
                    <a:bodyPr/>
                    <a:lstStyle/>
                    <a:p>
                      <a:pPr algn="ctr" fontAlgn="b"/>
                      <a:r>
                        <a:rPr lang="en-US" sz="1600" b="1" i="0" u="none" strike="noStrike" dirty="0">
                          <a:solidFill>
                            <a:srgbClr val="000090"/>
                          </a:solidFill>
                          <a:latin typeface="Comic Sans MS"/>
                        </a:rPr>
                        <a:t>Luminosity per </a:t>
                      </a:r>
                      <a:r>
                        <a:rPr lang="en-US" sz="1600" b="1" i="0" u="none" strike="noStrike" dirty="0" smtClean="0">
                          <a:solidFill>
                            <a:srgbClr val="000090"/>
                          </a:solidFill>
                          <a:latin typeface="Comic Sans MS"/>
                        </a:rPr>
                        <a:t>nucleon, </a:t>
                      </a:r>
                      <a:r>
                        <a:rPr lang="en-US" sz="1600" b="1" i="0" u="none" strike="noStrike" dirty="0" smtClean="0">
                          <a:solidFill>
                            <a:srgbClr val="DD0806"/>
                          </a:solidFill>
                          <a:latin typeface="Comic Sans MS"/>
                        </a:rPr>
                        <a:t>x 10</a:t>
                      </a:r>
                      <a:r>
                        <a:rPr lang="en-US" sz="1600" b="1" i="0" u="none" strike="noStrike" baseline="30000" dirty="0" smtClean="0">
                          <a:solidFill>
                            <a:srgbClr val="DD0806"/>
                          </a:solidFill>
                          <a:latin typeface="Comic Sans MS"/>
                        </a:rPr>
                        <a:t>34</a:t>
                      </a:r>
                      <a:r>
                        <a:rPr lang="en-US" sz="1600" b="1" i="0" u="none" strike="noStrike" dirty="0" smtClean="0">
                          <a:solidFill>
                            <a:srgbClr val="DD0806"/>
                          </a:solidFill>
                          <a:latin typeface="Comic Sans MS"/>
                        </a:rPr>
                        <a:t> </a:t>
                      </a:r>
                      <a:r>
                        <a:rPr lang="en-US" sz="1600" b="1" i="0" u="none" strike="noStrike" dirty="0" smtClean="0">
                          <a:solidFill>
                            <a:srgbClr val="000090"/>
                          </a:solidFill>
                          <a:latin typeface="Comic Sans MS"/>
                        </a:rPr>
                        <a:t>cm</a:t>
                      </a:r>
                      <a:r>
                        <a:rPr lang="en-US" sz="1600" b="1" i="0" u="none" strike="noStrike" baseline="30000" dirty="0" smtClean="0">
                          <a:solidFill>
                            <a:srgbClr val="000090"/>
                          </a:solidFill>
                          <a:latin typeface="Comic Sans MS"/>
                        </a:rPr>
                        <a:t>-2</a:t>
                      </a:r>
                      <a:r>
                        <a:rPr lang="en-US" sz="1600" b="1" i="0" u="none" strike="noStrike" dirty="0" smtClean="0">
                          <a:solidFill>
                            <a:srgbClr val="000090"/>
                          </a:solidFill>
                          <a:latin typeface="Comic Sans MS"/>
                        </a:rPr>
                        <a:t>s</a:t>
                      </a:r>
                      <a:r>
                        <a:rPr lang="en-US" sz="1600" b="1" i="0" u="none" strike="noStrike" baseline="30000" dirty="0" smtClean="0">
                          <a:solidFill>
                            <a:srgbClr val="000090"/>
                          </a:solidFill>
                          <a:latin typeface="Comic Sans MS"/>
                        </a:rPr>
                        <a:t>-1</a:t>
                      </a:r>
                      <a:r>
                        <a:rPr lang="en-US" sz="1600" b="1" i="0" u="none" strike="noStrike" dirty="0" smtClean="0">
                          <a:solidFill>
                            <a:srgbClr val="000090"/>
                          </a:solidFill>
                          <a:latin typeface="Comic Sans MS"/>
                        </a:rPr>
                        <a:t> </a:t>
                      </a:r>
                      <a:endParaRPr lang="en-US" sz="16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smtClean="0">
                          <a:solidFill>
                            <a:srgbClr val="000090"/>
                          </a:solidFill>
                          <a:latin typeface="Comic Sans MS"/>
                        </a:rPr>
                        <a:t> </a:t>
                      </a:r>
                      <a:endParaRPr lang="en-US" sz="14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0.97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0.65</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0.39</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smtClean="0">
                          <a:solidFill>
                            <a:srgbClr val="FF0000"/>
                          </a:solidFill>
                          <a:latin typeface="Comic Sans MS"/>
                        </a:rPr>
                        <a:t>0.41</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solidFill>
                      <a:schemeClr val="bg1">
                        <a:lumMod val="95000"/>
                      </a:schemeClr>
                    </a:solidFill>
                  </a:tcPr>
                </a:tc>
              </a:tr>
            </a:tbl>
          </a:graphicData>
        </a:graphic>
      </p:graphicFrame>
      <p:graphicFrame>
        <p:nvGraphicFramePr>
          <p:cNvPr id="378" name="Table 377"/>
          <p:cNvGraphicFramePr>
            <a:graphicFrameLocks noGrp="1"/>
          </p:cNvGraphicFramePr>
          <p:nvPr>
            <p:extLst>
              <p:ext uri="{D42A27DB-BD31-4B8C-83A1-F6EECF244321}">
                <p14:modId xmlns:p14="http://schemas.microsoft.com/office/powerpoint/2010/main" val="3782777025"/>
              </p:ext>
            </p:extLst>
          </p:nvPr>
        </p:nvGraphicFramePr>
        <p:xfrm>
          <a:off x="555626" y="967320"/>
          <a:ext cx="7766047" cy="5408934"/>
        </p:xfrm>
        <a:graphic>
          <a:graphicData uri="http://schemas.openxmlformats.org/drawingml/2006/table">
            <a:tbl>
              <a:tblPr firstRow="1" bandRow="1">
                <a:tableStyleId>{5C22544A-7EE6-4342-B048-85BDC9FD1C3A}</a:tableStyleId>
              </a:tblPr>
              <a:tblGrid>
                <a:gridCol w="452712"/>
                <a:gridCol w="253961"/>
                <a:gridCol w="7059374"/>
              </a:tblGrid>
              <a:tr h="539344">
                <a:tc>
                  <a:txBody>
                    <a:bodyPr/>
                    <a:lstStyle/>
                    <a:p>
                      <a:endParaRPr lang="en-US" sz="2800"/>
                    </a:p>
                  </a:txBody>
                  <a:tcPr/>
                </a:tc>
                <a:tc gridSpan="2">
                  <a:txBody>
                    <a:bodyPr/>
                    <a:lstStyle/>
                    <a:p>
                      <a:pPr algn="ctr"/>
                      <a:r>
                        <a:rPr lang="en-US" sz="2800" dirty="0" smtClean="0">
                          <a:latin typeface="Comic Sans MS"/>
                          <a:cs typeface="Comic Sans MS"/>
                        </a:rPr>
                        <a:t>Main Accelerator Challenges</a:t>
                      </a:r>
                      <a:br>
                        <a:rPr lang="en-US" sz="2800" dirty="0" smtClean="0">
                          <a:latin typeface="Comic Sans MS"/>
                          <a:cs typeface="Comic Sans MS"/>
                        </a:rPr>
                      </a:br>
                      <a:r>
                        <a:rPr lang="en-US" sz="1600" b="1" dirty="0" smtClean="0">
                          <a:solidFill>
                            <a:srgbClr val="FF0000"/>
                          </a:solidFill>
                          <a:latin typeface="Comic Sans MS"/>
                          <a:cs typeface="Comic Sans MS"/>
                        </a:rPr>
                        <a:t>In red –increase/reduction beyond the state of the art</a:t>
                      </a:r>
                      <a:endParaRPr lang="en-US" sz="1600" dirty="0">
                        <a:latin typeface="Comic Sans MS"/>
                        <a:cs typeface="Comic Sans MS"/>
                      </a:endParaRPr>
                    </a:p>
                  </a:txBody>
                  <a:tcPr/>
                </a:tc>
                <a:tc hMerge="1">
                  <a:txBody>
                    <a:bodyPr/>
                    <a:lstStyle/>
                    <a:p>
                      <a:pPr algn="ctr"/>
                      <a:endParaRPr lang="en-US" sz="1400" dirty="0">
                        <a:latin typeface="Comic Sans MS"/>
                        <a:cs typeface="Comic Sans MS"/>
                      </a:endParaRPr>
                    </a:p>
                  </a:txBody>
                  <a:tcPr/>
                </a:tc>
              </a:tr>
              <a:tr h="386944">
                <a:tc>
                  <a:txBody>
                    <a:bodyPr/>
                    <a:lstStyle/>
                    <a:p>
                      <a:endParaRPr lang="en-US" sz="2800"/>
                    </a:p>
                  </a:txBody>
                  <a:tcPr/>
                </a:tc>
                <a:tc gridSpan="2">
                  <a:txBody>
                    <a:bodyPr/>
                    <a:lstStyle/>
                    <a:p>
                      <a:pPr algn="ctr"/>
                      <a:r>
                        <a:rPr lang="en-US" sz="1600" dirty="0" smtClean="0">
                          <a:latin typeface="Comic Sans MS"/>
                          <a:cs typeface="Comic Sans MS"/>
                        </a:rPr>
                        <a:t>Polarized electron gun – </a:t>
                      </a:r>
                      <a:r>
                        <a:rPr lang="en-US" sz="1600" dirty="0" smtClean="0">
                          <a:solidFill>
                            <a:srgbClr val="FF0000"/>
                          </a:solidFill>
                          <a:latin typeface="Comic Sans MS"/>
                          <a:cs typeface="Comic Sans MS"/>
                        </a:rPr>
                        <a:t>10x</a:t>
                      </a:r>
                      <a:r>
                        <a:rPr lang="en-US" sz="1600" baseline="0" dirty="0" smtClean="0">
                          <a:solidFill>
                            <a:srgbClr val="FF0000"/>
                          </a:solidFill>
                          <a:latin typeface="Comic Sans MS"/>
                          <a:cs typeface="Comic Sans MS"/>
                        </a:rPr>
                        <a:t> increase</a:t>
                      </a:r>
                      <a:r>
                        <a:rPr lang="en-US" sz="1600" dirty="0" smtClean="0">
                          <a:solidFill>
                            <a:srgbClr val="FF0000"/>
                          </a:solidFill>
                          <a:latin typeface="Comic Sans MS"/>
                          <a:cs typeface="Comic Sans MS"/>
                        </a:rPr>
                        <a:t> </a:t>
                      </a:r>
                      <a:endParaRPr lang="en-US" sz="1600" dirty="0">
                        <a:solidFill>
                          <a:srgbClr val="FF0000"/>
                        </a:solidFill>
                        <a:latin typeface="Comic Sans MS"/>
                        <a:cs typeface="Comic Sans MS"/>
                      </a:endParaRPr>
                    </a:p>
                  </a:txBody>
                  <a:tcPr/>
                </a:tc>
                <a:tc hMerge="1">
                  <a:txBody>
                    <a:bodyPr/>
                    <a:lstStyle/>
                    <a:p>
                      <a:pPr algn="ctr"/>
                      <a:endParaRPr lang="en-US" sz="1100" dirty="0">
                        <a:solidFill>
                          <a:srgbClr val="FF0000"/>
                        </a:solidFill>
                        <a:latin typeface="Comic Sans MS"/>
                        <a:cs typeface="Comic Sans MS"/>
                      </a:endParaRPr>
                    </a:p>
                  </a:txBody>
                  <a:tcPr/>
                </a:tc>
              </a:tr>
              <a:tr h="386944">
                <a:tc>
                  <a:txBody>
                    <a:bodyPr/>
                    <a:lstStyle/>
                    <a:p>
                      <a:endParaRPr lang="en-US" sz="2800"/>
                    </a:p>
                  </a:txBody>
                  <a:tcPr/>
                </a:tc>
                <a:tc gridSpan="2">
                  <a:txBody>
                    <a:bodyPr/>
                    <a:lstStyle/>
                    <a:p>
                      <a:pPr algn="ctr"/>
                      <a:r>
                        <a:rPr lang="en-US" sz="1600" dirty="0" smtClean="0">
                          <a:latin typeface="Comic Sans MS"/>
                          <a:cs typeface="Comic Sans MS"/>
                        </a:rPr>
                        <a:t>Coherent Electron</a:t>
                      </a:r>
                      <a:r>
                        <a:rPr lang="en-US" sz="1600" baseline="0" dirty="0" smtClean="0">
                          <a:latin typeface="Comic Sans MS"/>
                          <a:cs typeface="Comic Sans MS"/>
                        </a:rPr>
                        <a:t> Cooling – </a:t>
                      </a:r>
                      <a:r>
                        <a:rPr lang="en-US" sz="1600" baseline="0" dirty="0" smtClean="0">
                          <a:solidFill>
                            <a:srgbClr val="FF0000"/>
                          </a:solidFill>
                          <a:latin typeface="Comic Sans MS"/>
                          <a:cs typeface="Comic Sans MS"/>
                        </a:rPr>
                        <a:t>New concept</a:t>
                      </a:r>
                      <a:endParaRPr lang="en-US" sz="1600" dirty="0">
                        <a:solidFill>
                          <a:srgbClr val="FF0000"/>
                        </a:solidFill>
                        <a:latin typeface="Comic Sans MS"/>
                        <a:cs typeface="Comic Sans MS"/>
                      </a:endParaRPr>
                    </a:p>
                  </a:txBody>
                  <a:tcPr/>
                </a:tc>
                <a:tc hMerge="1">
                  <a:txBody>
                    <a:bodyPr/>
                    <a:lstStyle/>
                    <a:p>
                      <a:pPr algn="ctr"/>
                      <a:endParaRPr lang="en-US" sz="1100" dirty="0">
                        <a:solidFill>
                          <a:srgbClr val="FF0000"/>
                        </a:solidFill>
                        <a:latin typeface="Comic Sans MS"/>
                        <a:cs typeface="Comic Sans MS"/>
                      </a:endParaRPr>
                    </a:p>
                  </a:txBody>
                  <a:tcPr/>
                </a:tc>
              </a:tr>
              <a:tr h="620171">
                <a:tc>
                  <a:txBody>
                    <a:bodyPr/>
                    <a:lstStyle/>
                    <a:p>
                      <a:endParaRPr lang="en-US" sz="2800"/>
                    </a:p>
                  </a:txBody>
                  <a:tcPr/>
                </a:tc>
                <a:tc gridSpan="2">
                  <a:txBody>
                    <a:bodyPr/>
                    <a:lstStyle/>
                    <a:p>
                      <a:pPr algn="ctr"/>
                      <a:r>
                        <a:rPr lang="en-US" sz="1600" baseline="0" dirty="0" smtClean="0">
                          <a:latin typeface="Comic Sans MS"/>
                          <a:cs typeface="Comic Sans MS"/>
                        </a:rPr>
                        <a:t>Multi-pass SRF ERL </a:t>
                      </a:r>
                    </a:p>
                    <a:p>
                      <a:pPr algn="ctr"/>
                      <a:r>
                        <a:rPr lang="en-US" sz="1600" dirty="0" smtClean="0">
                          <a:solidFill>
                            <a:srgbClr val="FF0000"/>
                          </a:solidFill>
                          <a:latin typeface="Comic Sans MS"/>
                          <a:cs typeface="Comic Sans MS"/>
                        </a:rPr>
                        <a:t>5x</a:t>
                      </a:r>
                      <a:r>
                        <a:rPr lang="en-US" sz="1600" baseline="0" dirty="0" smtClean="0">
                          <a:solidFill>
                            <a:srgbClr val="FF0000"/>
                          </a:solidFill>
                          <a:latin typeface="Comic Sans MS"/>
                          <a:cs typeface="Comic Sans MS"/>
                        </a:rPr>
                        <a:t> increase in current    30x increase in energy</a:t>
                      </a:r>
                    </a:p>
                  </a:txBody>
                  <a:tcPr/>
                </a:tc>
                <a:tc hMerge="1">
                  <a:txBody>
                    <a:bodyPr/>
                    <a:lstStyle/>
                    <a:p>
                      <a:pPr algn="ctr"/>
                      <a:endParaRPr lang="en-US" sz="1100" baseline="0" dirty="0" smtClean="0">
                        <a:solidFill>
                          <a:srgbClr val="FF0000"/>
                        </a:solidFill>
                        <a:latin typeface="Comic Sans MS"/>
                        <a:cs typeface="Comic Sans MS"/>
                      </a:endParaRPr>
                    </a:p>
                  </a:txBody>
                  <a:tcPr/>
                </a:tc>
              </a:tr>
              <a:tr h="445251">
                <a:tc>
                  <a:txBody>
                    <a:bodyPr/>
                    <a:lstStyle/>
                    <a:p>
                      <a:endParaRPr lang="en-US" sz="2800"/>
                    </a:p>
                  </a:txBody>
                  <a:tcPr/>
                </a:tc>
                <a:tc gridSpan="2">
                  <a:txBody>
                    <a:bodyPr/>
                    <a:lstStyle/>
                    <a:p>
                      <a:pPr algn="ctr"/>
                      <a:r>
                        <a:rPr lang="en-US" sz="1600" dirty="0" smtClean="0">
                          <a:solidFill>
                            <a:schemeClr val="tx1"/>
                          </a:solidFill>
                          <a:latin typeface="Comic Sans MS"/>
                          <a:cs typeface="Comic Sans MS"/>
                        </a:rPr>
                        <a:t>Crab crossing</a:t>
                      </a:r>
                      <a:r>
                        <a:rPr lang="en-US" sz="1600" baseline="30000" dirty="0" smtClean="0">
                          <a:solidFill>
                            <a:schemeClr val="tx1"/>
                          </a:solidFill>
                          <a:latin typeface="Comic Sans MS"/>
                          <a:cs typeface="Comic Sans MS"/>
                        </a:rPr>
                        <a:t> </a:t>
                      </a:r>
                      <a:r>
                        <a:rPr lang="en-US" sz="1600" baseline="0" dirty="0" smtClean="0">
                          <a:solidFill>
                            <a:schemeClr val="tx1"/>
                          </a:solidFill>
                          <a:latin typeface="Comic Sans MS"/>
                          <a:cs typeface="Comic Sans MS"/>
                        </a:rPr>
                        <a:t>   </a:t>
                      </a:r>
                      <a:r>
                        <a:rPr lang="en-US" sz="1600" dirty="0" smtClean="0">
                          <a:solidFill>
                            <a:srgbClr val="FF0000"/>
                          </a:solidFill>
                          <a:latin typeface="Comic Sans MS"/>
                          <a:cs typeface="Comic Sans MS"/>
                        </a:rPr>
                        <a:t>New</a:t>
                      </a:r>
                      <a:r>
                        <a:rPr lang="en-US" sz="1600" baseline="0" dirty="0" smtClean="0">
                          <a:solidFill>
                            <a:srgbClr val="FF0000"/>
                          </a:solidFill>
                          <a:latin typeface="Comic Sans MS"/>
                          <a:cs typeface="Comic Sans MS"/>
                        </a:rPr>
                        <a:t> for hadrons</a:t>
                      </a:r>
                      <a:endParaRPr lang="en-US" sz="1600" dirty="0" smtClean="0">
                        <a:solidFill>
                          <a:srgbClr val="FF0000"/>
                        </a:solidFill>
                        <a:latin typeface="Comic Sans MS"/>
                        <a:cs typeface="Comic Sans MS"/>
                      </a:endParaRPr>
                    </a:p>
                  </a:txBody>
                  <a:tcPr/>
                </a:tc>
                <a:tc hMerge="1">
                  <a:txBody>
                    <a:bodyPr/>
                    <a:lstStyle/>
                    <a:p>
                      <a:pPr algn="ctr"/>
                      <a:endParaRPr lang="en-US" sz="1100" dirty="0" smtClean="0">
                        <a:solidFill>
                          <a:srgbClr val="FF0000"/>
                        </a:solidFill>
                        <a:latin typeface="Comic Sans MS"/>
                        <a:cs typeface="Comic Sans MS"/>
                      </a:endParaRPr>
                    </a:p>
                  </a:txBody>
                  <a:tcPr/>
                </a:tc>
              </a:tr>
              <a:tr h="386944">
                <a:tc gridSpan="3">
                  <a:txBody>
                    <a:bodyPr/>
                    <a:lstStyle/>
                    <a:p>
                      <a:pPr algn="ctr"/>
                      <a:r>
                        <a:rPr lang="en-US" sz="1600" dirty="0" smtClean="0">
                          <a:solidFill>
                            <a:srgbClr val="FF0000"/>
                          </a:solidFill>
                          <a:latin typeface="Comic Sans MS"/>
                          <a:cs typeface="Comic Sans MS"/>
                        </a:rPr>
                        <a:t>Polarized </a:t>
                      </a:r>
                      <a:r>
                        <a:rPr lang="en-US" sz="1600" baseline="30000" dirty="0" smtClean="0">
                          <a:solidFill>
                            <a:srgbClr val="FF0000"/>
                          </a:solidFill>
                          <a:latin typeface="Comic Sans MS"/>
                          <a:cs typeface="Comic Sans MS"/>
                        </a:rPr>
                        <a:t>3</a:t>
                      </a:r>
                      <a:r>
                        <a:rPr lang="en-US" sz="1600" dirty="0" smtClean="0">
                          <a:solidFill>
                            <a:srgbClr val="FF0000"/>
                          </a:solidFill>
                          <a:latin typeface="Comic Sans MS"/>
                          <a:cs typeface="Comic Sans MS"/>
                        </a:rPr>
                        <a:t>He production</a:t>
                      </a:r>
                      <a:endParaRPr lang="en-US" sz="1600" dirty="0">
                        <a:solidFill>
                          <a:srgbClr val="FF0000"/>
                        </a:solidFill>
                        <a:latin typeface="Comic Sans MS"/>
                        <a:cs typeface="Comic Sans MS"/>
                      </a:endParaRPr>
                    </a:p>
                  </a:txBody>
                  <a:tcPr/>
                </a:tc>
                <a:tc hMerge="1">
                  <a:txBody>
                    <a:bodyPr/>
                    <a:lstStyle/>
                    <a:p>
                      <a:endParaRPr lang="en-US"/>
                    </a:p>
                  </a:txBody>
                  <a:tcPr/>
                </a:tc>
                <a:tc hMerge="1">
                  <a:txBody>
                    <a:bodyPr/>
                    <a:lstStyle/>
                    <a:p>
                      <a:pPr algn="ctr"/>
                      <a:endParaRPr lang="en-US" sz="1400" dirty="0">
                        <a:latin typeface="Comic Sans MS"/>
                        <a:cs typeface="Comic Sans MS"/>
                      </a:endParaRPr>
                    </a:p>
                  </a:txBody>
                  <a:tcPr/>
                </a:tc>
              </a:tr>
              <a:tr h="445251">
                <a:tc gridSpan="2">
                  <a:txBody>
                    <a:bodyPr/>
                    <a:lstStyle/>
                    <a:p>
                      <a:endParaRPr lang="en-US" sz="2800" dirty="0"/>
                    </a:p>
                  </a:txBody>
                  <a:tcPr/>
                </a:tc>
                <a:tc hMerge="1">
                  <a:txBody>
                    <a:bodyPr/>
                    <a:lstStyle/>
                    <a:p>
                      <a:endParaRPr lang="en-US"/>
                    </a:p>
                  </a:txBody>
                  <a:tcPr/>
                </a:tc>
                <a:tc>
                  <a:txBody>
                    <a:bodyPr/>
                    <a:lstStyle/>
                    <a:p>
                      <a:pPr algn="ctr"/>
                      <a:r>
                        <a:rPr lang="en-US" sz="1600" baseline="0" dirty="0" smtClean="0">
                          <a:latin typeface="Comic Sans MS"/>
                          <a:cs typeface="Comic Sans MS"/>
                        </a:rPr>
                        <a:t>Understanding of beam-beam affects  </a:t>
                      </a:r>
                      <a:r>
                        <a:rPr lang="en-US" sz="1600" dirty="0" smtClean="0">
                          <a:solidFill>
                            <a:srgbClr val="FF0000"/>
                          </a:solidFill>
                          <a:latin typeface="Comic Sans MS"/>
                          <a:cs typeface="Comic Sans MS"/>
                        </a:rPr>
                        <a:t>New</a:t>
                      </a:r>
                      <a:r>
                        <a:rPr lang="en-US" sz="1600" baseline="0" dirty="0" smtClean="0">
                          <a:solidFill>
                            <a:srgbClr val="FF0000"/>
                          </a:solidFill>
                          <a:latin typeface="Comic Sans MS"/>
                          <a:cs typeface="Comic Sans MS"/>
                        </a:rPr>
                        <a:t> type of collider</a:t>
                      </a:r>
                      <a:endParaRPr lang="en-US" sz="1600" dirty="0" smtClean="0">
                        <a:solidFill>
                          <a:srgbClr val="FF0000"/>
                        </a:solidFill>
                        <a:latin typeface="Comic Sans MS"/>
                        <a:cs typeface="Comic Sans MS"/>
                      </a:endParaRPr>
                    </a:p>
                  </a:txBody>
                  <a:tcPr/>
                </a:tc>
              </a:tr>
              <a:tr h="445251">
                <a:tc gridSpan="2">
                  <a:txBody>
                    <a:bodyPr/>
                    <a:lstStyle/>
                    <a:p>
                      <a:endParaRPr lang="en-US" sz="2800"/>
                    </a:p>
                  </a:txBody>
                  <a:tcPr/>
                </a:tc>
                <a:tc hMerge="1">
                  <a:txBody>
                    <a:bodyPr/>
                    <a:lstStyle/>
                    <a:p>
                      <a:endParaRPr lang="en-US"/>
                    </a:p>
                  </a:txBody>
                  <a:tcPr/>
                </a:tc>
                <a:tc>
                  <a:txBody>
                    <a:bodyPr/>
                    <a:lstStyle/>
                    <a:p>
                      <a:pPr algn="ctr"/>
                      <a:r>
                        <a:rPr lang="en-US" sz="1600" dirty="0" err="1" smtClean="0">
                          <a:latin typeface="Comic Sans MS"/>
                          <a:cs typeface="Comic Sans MS"/>
                        </a:rPr>
                        <a:t>β</a:t>
                      </a:r>
                      <a:r>
                        <a:rPr lang="en-US" sz="1600" dirty="0" smtClean="0">
                          <a:latin typeface="Comic Sans MS"/>
                          <a:cs typeface="Comic Sans MS"/>
                        </a:rPr>
                        <a:t>*=5 cm</a:t>
                      </a:r>
                      <a:r>
                        <a:rPr lang="en-US" sz="1600" baseline="0" dirty="0" smtClean="0">
                          <a:latin typeface="Comic Sans MS"/>
                          <a:cs typeface="Comic Sans MS"/>
                        </a:rPr>
                        <a:t>    </a:t>
                      </a:r>
                      <a:r>
                        <a:rPr lang="en-US" sz="1600" dirty="0" smtClean="0">
                          <a:solidFill>
                            <a:srgbClr val="FF0000"/>
                          </a:solidFill>
                          <a:latin typeface="Comic Sans MS"/>
                          <a:cs typeface="Comic Sans MS"/>
                        </a:rPr>
                        <a:t>5x reduction</a:t>
                      </a:r>
                    </a:p>
                  </a:txBody>
                  <a:tcPr/>
                </a:tc>
              </a:tr>
              <a:tr h="445251">
                <a:tc gridSpan="2">
                  <a:txBody>
                    <a:bodyPr/>
                    <a:lstStyle/>
                    <a:p>
                      <a:endParaRPr lang="en-US" sz="2800"/>
                    </a:p>
                  </a:txBody>
                  <a:tcPr/>
                </a:tc>
                <a:tc hMerge="1">
                  <a:txBody>
                    <a:bodyPr/>
                    <a:lstStyle/>
                    <a:p>
                      <a:endParaRPr lang="en-US"/>
                    </a:p>
                  </a:txBody>
                  <a:tcPr/>
                </a:tc>
                <a:tc>
                  <a:txBody>
                    <a:bodyPr/>
                    <a:lstStyle/>
                    <a:p>
                      <a:pPr algn="ctr"/>
                      <a:r>
                        <a:rPr lang="en-US" sz="1600" baseline="0" dirty="0" smtClean="0">
                          <a:latin typeface="Comic Sans MS"/>
                          <a:cs typeface="Comic Sans MS"/>
                        </a:rPr>
                        <a:t>Multi-pass SRF ERL  </a:t>
                      </a:r>
                      <a:r>
                        <a:rPr lang="en-US" sz="1600" baseline="0" dirty="0" smtClean="0">
                          <a:solidFill>
                            <a:srgbClr val="FF0000"/>
                          </a:solidFill>
                          <a:latin typeface="Comic Sans MS"/>
                          <a:cs typeface="Comic Sans MS"/>
                        </a:rPr>
                        <a:t>3-4x in # of passes</a:t>
                      </a:r>
                      <a:endParaRPr lang="en-US" sz="1600" dirty="0" smtClean="0">
                        <a:latin typeface="Comic Sans MS"/>
                        <a:cs typeface="Comic Sans MS"/>
                      </a:endParaRPr>
                    </a:p>
                  </a:txBody>
                  <a:tcPr/>
                </a:tc>
              </a:tr>
              <a:tr h="445251">
                <a:tc gridSpan="2">
                  <a:txBody>
                    <a:bodyPr/>
                    <a:lstStyle/>
                    <a:p>
                      <a:endParaRPr lang="en-US" sz="2800"/>
                    </a:p>
                  </a:txBody>
                  <a:tcPr/>
                </a:tc>
                <a:tc hMerge="1">
                  <a:txBody>
                    <a:bodyPr/>
                    <a:lstStyle/>
                    <a:p>
                      <a:endParaRPr lang="en-US"/>
                    </a:p>
                  </a:txBody>
                  <a:tcPr/>
                </a:tc>
                <a:tc>
                  <a:txBody>
                    <a:bodyPr/>
                    <a:lstStyle/>
                    <a:p>
                      <a:pPr algn="ctr"/>
                      <a:r>
                        <a:rPr lang="en-US" sz="1600" baseline="0" dirty="0" smtClean="0">
                          <a:latin typeface="Comic Sans MS"/>
                          <a:cs typeface="Comic Sans MS"/>
                        </a:rPr>
                        <a:t>Feedback for kink instability suppression </a:t>
                      </a:r>
                      <a:r>
                        <a:rPr lang="en-US" sz="1600" baseline="0" dirty="0" smtClean="0">
                          <a:solidFill>
                            <a:srgbClr val="FF0000"/>
                          </a:solidFill>
                          <a:latin typeface="Comic Sans MS"/>
                          <a:cs typeface="Comic Sans MS"/>
                        </a:rPr>
                        <a:t>Novel concept</a:t>
                      </a:r>
                      <a:endParaRPr lang="en-US" sz="1600" dirty="0" smtClean="0">
                        <a:latin typeface="Comic Sans MS"/>
                        <a:cs typeface="Comic Sans MS"/>
                      </a:endParaRPr>
                    </a:p>
                  </a:txBody>
                  <a:tcPr/>
                </a:tc>
              </a:tr>
            </a:tbl>
          </a:graphicData>
        </a:graphic>
      </p:graphicFrame>
      <p:sp>
        <p:nvSpPr>
          <p:cNvPr id="110" name="Date Placeholder 109"/>
          <p:cNvSpPr>
            <a:spLocks noGrp="1"/>
          </p:cNvSpPr>
          <p:nvPr>
            <p:ph type="dt" sz="half" idx="10"/>
          </p:nvPr>
        </p:nvSpPr>
        <p:spPr/>
        <p:txBody>
          <a:bodyPr/>
          <a:lstStyle/>
          <a:p>
            <a:r>
              <a:rPr lang="en-US" smtClean="0"/>
              <a:t>E.C. Aschenauer</a:t>
            </a:r>
            <a:endParaRPr lang="en-US"/>
          </a:p>
        </p:txBody>
      </p:sp>
      <p:sp>
        <p:nvSpPr>
          <p:cNvPr id="113" name="Footer Placeholder 112"/>
          <p:cNvSpPr>
            <a:spLocks noGrp="1"/>
          </p:cNvSpPr>
          <p:nvPr>
            <p:ph type="ftr" sz="quarter" idx="11"/>
          </p:nvPr>
        </p:nvSpPr>
        <p:spPr/>
        <p:txBody>
          <a:bodyPr/>
          <a:lstStyle/>
          <a:p>
            <a:r>
              <a:rPr lang="cs-CZ" smtClean="0"/>
              <a:t>Shanghai  July 2012</a:t>
            </a:r>
            <a:endParaRPr lang="en-US"/>
          </a:p>
        </p:txBody>
      </p:sp>
    </p:spTree>
    <p:custDataLst>
      <p:tags r:id="rId1"/>
    </p:custDataLst>
    <p:extLst>
      <p:ext uri="{BB962C8B-B14F-4D97-AF65-F5344CB8AC3E}">
        <p14:creationId xmlns:p14="http://schemas.microsoft.com/office/powerpoint/2010/main" val="193878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blinds(horizontal)">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73"/>
                                        </p:tgtEl>
                                        <p:attrNameLst>
                                          <p:attrName>style.visibility</p:attrName>
                                        </p:attrNameLst>
                                      </p:cBhvr>
                                      <p:to>
                                        <p:strVal val="hidden"/>
                                      </p:to>
                                    </p:set>
                                  </p:childTnLst>
                                </p:cTn>
                              </p:par>
                              <p:par>
                                <p:cTn id="12" presetID="3" presetClass="entr" presetSubtype="10" fill="hold" nodeType="withEffect">
                                  <p:stCondLst>
                                    <p:cond delay="0"/>
                                  </p:stCondLst>
                                  <p:childTnLst>
                                    <p:set>
                                      <p:cBhvr>
                                        <p:cTn id="13" dur="1" fill="hold">
                                          <p:stCondLst>
                                            <p:cond delay="0"/>
                                          </p:stCondLst>
                                        </p:cTn>
                                        <p:tgtEl>
                                          <p:spTgt spid="378"/>
                                        </p:tgtEl>
                                        <p:attrNameLst>
                                          <p:attrName>style.visibility</p:attrName>
                                        </p:attrNameLst>
                                      </p:cBhvr>
                                      <p:to>
                                        <p:strVal val="visible"/>
                                      </p:to>
                                    </p:set>
                                    <p:animEffect transition="in" filter="blinds(horizontal)">
                                      <p:cBhvr>
                                        <p:cTn id="14"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56</a:t>
            </a:fld>
            <a:endParaRPr lang="en-US"/>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5359400" y="838200"/>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6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pic>
        <p:nvPicPr>
          <p:cNvPr id="594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e+p</a:t>
            </a:r>
          </a:p>
        </p:txBody>
      </p:sp>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nvGrpSpPr>
          <p:cNvPr id="59408" name="Group 16"/>
          <p:cNvGrpSpPr>
            <a:grpSpLocks/>
          </p:cNvGrpSpPr>
          <p:nvPr/>
        </p:nvGrpSpPr>
        <p:grpSpPr bwMode="auto">
          <a:xfrm>
            <a:off x="717550" y="1371600"/>
            <a:ext cx="7924800" cy="4114800"/>
            <a:chOff x="0" y="0"/>
            <a:chExt cx="4992" cy="2592"/>
          </a:xfrm>
        </p:grpSpPr>
        <p:grpSp>
          <p:nvGrpSpPr>
            <p:cNvPr id="59405" name="Group 13"/>
            <p:cNvGrpSpPr>
              <a:grpSpLocks/>
            </p:cNvGrpSpPr>
            <p:nvPr/>
          </p:nvGrpSpPr>
          <p:grpSpPr bwMode="auto">
            <a:xfrm>
              <a:off x="-128" y="-96"/>
              <a:ext cx="5248" cy="2944"/>
              <a:chOff x="0" y="0"/>
              <a:chExt cx="5248" cy="2944"/>
            </a:xfrm>
          </p:grpSpPr>
          <p:sp>
            <p:nvSpPr>
              <p:cNvPr id="59403"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59404" name="Picture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5940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192"/>
              <a:ext cx="4720"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7" name="Rectangle 15"/>
            <p:cNvSpPr>
              <a:spLocks/>
            </p:cNvSpPr>
            <p:nvPr/>
          </p:nvSpPr>
          <p:spPr bwMode="auto">
            <a:xfrm>
              <a:off x="8" y="144"/>
              <a:ext cx="3168" cy="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Diffraction Analogy: plane monochromatic wave incident on a circular screen of radius R</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561543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499"/>
                                          </p:stCondLst>
                                        </p:cTn>
                                        <p:tgtEl>
                                          <p:spTgt spid="59395"/>
                                        </p:tgtEl>
                                        <p:attrNameLst>
                                          <p:attrName>style.visibility</p:attrName>
                                        </p:attrNameLst>
                                      </p:cBhvr>
                                      <p:to>
                                        <p:strVal val="hidden"/>
                                      </p:to>
                                    </p:set>
                                  </p:childTnLst>
                                </p:cTn>
                              </p:par>
                            </p:childTnLst>
                          </p:cTn>
                        </p:par>
                        <p:par>
                          <p:cTn id="14" fill="hold" nodeType="afterGroup">
                            <p:stCondLst>
                              <p:cond delay="500"/>
                            </p:stCondLst>
                            <p:childTnLst>
                              <p:par>
                                <p:cTn id="15" presetID="1" presetClass="exit" presetSubtype="0" fill="hold" grpId="0" nodeType="afterEffect">
                                  <p:stCondLst>
                                    <p:cond delay="0"/>
                                  </p:stCondLst>
                                  <p:childTnLst>
                                    <p:set>
                                      <p:cBhvr>
                                        <p:cTn id="16" dur="1" fill="hold">
                                          <p:stCondLst>
                                            <p:cond delay="499"/>
                                          </p:stCondLst>
                                        </p:cTn>
                                        <p:tgtEl>
                                          <p:spTgt spid="59397"/>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xit" presetSubtype="0" fill="hold" nodeType="afterEffect">
                                  <p:stCondLst>
                                    <p:cond delay="0"/>
                                  </p:stCondLst>
                                  <p:childTnLst>
                                    <p:set>
                                      <p:cBhvr>
                                        <p:cTn id="19" dur="1" fill="hold">
                                          <p:stCondLst>
                                            <p:cond delay="499"/>
                                          </p:stCondLst>
                                        </p:cTn>
                                        <p:tgtEl>
                                          <p:spTgt spid="59398"/>
                                        </p:tgtEl>
                                        <p:attrNameLst>
                                          <p:attrName>style.visibility</p:attrName>
                                        </p:attrNameLst>
                                      </p:cBhvr>
                                      <p:to>
                                        <p:strVal val="hidden"/>
                                      </p:to>
                                    </p:set>
                                  </p:childTnLst>
                                </p:cTn>
                              </p:par>
                            </p:childTnLst>
                          </p:cTn>
                        </p:par>
                        <p:par>
                          <p:cTn id="20" fill="hold" nodeType="afterGroup">
                            <p:stCondLst>
                              <p:cond delay="1500"/>
                            </p:stCondLst>
                            <p:childTnLst>
                              <p:par>
                                <p:cTn id="21" presetID="1" presetClass="entr" presetSubtype="0" fill="hold" nodeType="afterEffect">
                                  <p:stCondLst>
                                    <p:cond delay="0"/>
                                  </p:stCondLst>
                                  <p:childTnLst>
                                    <p:set>
                                      <p:cBhvr>
                                        <p:cTn id="22" dur="1" fill="hold">
                                          <p:stCondLst>
                                            <p:cond delay="499"/>
                                          </p:stCondLst>
                                        </p:cTn>
                                        <p:tgtEl>
                                          <p:spTgt spid="59402"/>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499"/>
                                          </p:stCondLst>
                                        </p:cTn>
                                        <p:tgtEl>
                                          <p:spTgt spid="5940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5940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9408"/>
                                        </p:tgtEl>
                                        <p:attrNameLst>
                                          <p:attrName>style.visibility</p:attrName>
                                        </p:attrNameLst>
                                      </p:cBhvr>
                                      <p:to>
                                        <p:strVal val="visible"/>
                                      </p:to>
                                    </p:set>
                                    <p:anim calcmode="lin" valueType="num">
                                      <p:cBhvr>
                                        <p:cTn id="34" dur="500" fill="hold"/>
                                        <p:tgtEl>
                                          <p:spTgt spid="59408"/>
                                        </p:tgtEl>
                                        <p:attrNameLst>
                                          <p:attrName>ppt_w</p:attrName>
                                        </p:attrNameLst>
                                      </p:cBhvr>
                                      <p:tavLst>
                                        <p:tav tm="0">
                                          <p:val>
                                            <p:fltVal val="0"/>
                                          </p:val>
                                        </p:tav>
                                        <p:tav tm="100000">
                                          <p:val>
                                            <p:strVal val="#ppt_w"/>
                                          </p:val>
                                        </p:tav>
                                      </p:tavLst>
                                    </p:anim>
                                    <p:anim calcmode="lin" valueType="num">
                                      <p:cBhvr>
                                        <p:cTn id="35" dur="500" fill="hold"/>
                                        <p:tgtEl>
                                          <p:spTgt spid="59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autoUpdateAnimBg="0"/>
      <p:bldP spid="59399" grpId="0" autoUpdateAnimBg="0"/>
      <p:bldP spid="5940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ln/>
        </p:spPr>
        <p:txBody>
          <a:bodyPr rIns="133350"/>
          <a:lstStyle/>
          <a:p>
            <a:r>
              <a:rPr lang="en-US"/>
              <a:t>Why Is Diffraction So Difficult?</a:t>
            </a:r>
          </a:p>
        </p:txBody>
      </p:sp>
      <p:sp>
        <p:nvSpPr>
          <p:cNvPr id="10" name="Slide Number Placeholder 3"/>
          <p:cNvSpPr>
            <a:spLocks noGrp="1"/>
          </p:cNvSpPr>
          <p:nvPr>
            <p:ph type="sldNum" sz="quarter" idx="12"/>
          </p:nvPr>
        </p:nvSpPr>
        <p:spPr/>
        <p:txBody>
          <a:bodyPr/>
          <a:lstStyle/>
          <a:p>
            <a:fld id="{53103D48-3895-5144-B01B-5AA54C123F66}" type="slidenum">
              <a:rPr lang="en-US"/>
              <a:pPr/>
              <a:t>57</a:t>
            </a:fld>
            <a:endParaRPr lang="en-US"/>
          </a:p>
        </p:txBody>
      </p:sp>
      <p:sp>
        <p:nvSpPr>
          <p:cNvPr id="62467" name="Rectangle 3"/>
          <p:cNvSpPr>
            <a:spLocks/>
          </p:cNvSpPr>
          <p:nvPr/>
        </p:nvSpPr>
        <p:spPr bwMode="auto">
          <a:xfrm>
            <a:off x="4762500" y="3670300"/>
            <a:ext cx="4165600" cy="246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latin typeface="Comic Sans MS"/>
                <a:ea typeface="ＭＳ Ｐゴシック" charset="0"/>
                <a:cs typeface="Comic Sans MS"/>
                <a:sym typeface="Arial" charset="0"/>
              </a:rPr>
              <a:t>Cannot measure </a:t>
            </a:r>
            <a:r>
              <a:rPr lang="en-US" dirty="0">
                <a:latin typeface="Comic Sans MS"/>
                <a:ea typeface="Arial Italic" charset="0"/>
                <a:cs typeface="Comic Sans MS"/>
                <a:sym typeface="Arial Italic" charset="0"/>
              </a:rPr>
              <a:t>t</a:t>
            </a:r>
            <a:r>
              <a:rPr lang="en-US" dirty="0">
                <a:latin typeface="Comic Sans MS"/>
                <a:ea typeface="ＭＳ Ｐゴシック" charset="0"/>
                <a:cs typeface="Comic Sans MS"/>
                <a:sym typeface="Arial" charset="0"/>
              </a:rPr>
              <a:t> in </a:t>
            </a:r>
            <a:r>
              <a:rPr lang="en-US" dirty="0" err="1">
                <a:latin typeface="Comic Sans MS"/>
                <a:ea typeface="ＭＳ Ｐゴシック" charset="0"/>
                <a:cs typeface="Comic Sans MS"/>
                <a:sym typeface="Arial" charset="0"/>
              </a:rPr>
              <a:t>eA</a:t>
            </a:r>
            <a:r>
              <a:rPr lang="en-US" dirty="0">
                <a:latin typeface="Comic Sans MS"/>
                <a:ea typeface="ＭＳ Ｐゴシック" charset="0"/>
                <a:cs typeface="Comic Sans MS"/>
                <a:sym typeface="Arial" charset="0"/>
              </a:rPr>
              <a:t> </a:t>
            </a:r>
            <a:r>
              <a:rPr lang="en-US" dirty="0">
                <a:solidFill>
                  <a:srgbClr val="0000FF"/>
                </a:solidFill>
                <a:latin typeface="Comic Sans MS"/>
                <a:ea typeface="ＭＳ Ｐゴシック" charset="0"/>
                <a:cs typeface="Comic Sans MS"/>
                <a:sym typeface="Arial" charset="0"/>
              </a:rPr>
              <a:t>excep</a:t>
            </a:r>
            <a:r>
              <a:rPr lang="en-US" dirty="0">
                <a:latin typeface="Comic Sans MS"/>
                <a:ea typeface="ＭＳ Ｐゴシック" charset="0"/>
                <a:cs typeface="Comic Sans MS"/>
                <a:sym typeface="Arial" charset="0"/>
              </a:rPr>
              <a:t>t in </a:t>
            </a:r>
            <a:r>
              <a:rPr lang="en-US" dirty="0">
                <a:solidFill>
                  <a:srgbClr val="0000FF"/>
                </a:solidFill>
                <a:latin typeface="Comic Sans MS"/>
                <a:ea typeface="ＭＳ Ｐゴシック" charset="0"/>
                <a:cs typeface="Comic Sans MS"/>
                <a:sym typeface="Arial" charset="0"/>
              </a:rPr>
              <a:t>exclusive vector meson production</a:t>
            </a:r>
            <a:r>
              <a:rPr lang="en-US" dirty="0">
                <a:latin typeface="Comic Sans MS"/>
                <a:ea typeface="ＭＳ Ｐゴシック" charset="0"/>
                <a:cs typeface="Comic Sans MS"/>
                <a:sym typeface="Arial" charset="0"/>
              </a:rPr>
              <a:t>, e.g.:</a:t>
            </a:r>
          </a:p>
          <a:p>
            <a:pPr marL="254000" indent="-254000">
              <a:spcBef>
                <a:spcPts val="450"/>
              </a:spcBef>
              <a:buClr>
                <a:srgbClr val="FF0000"/>
              </a:buClr>
              <a:buSzPct val="150000"/>
              <a:buFont typeface="Arial" charset="0"/>
              <a:buChar char="•"/>
            </a:pPr>
            <a:endParaRPr lang="en-US" dirty="0">
              <a:latin typeface="Comic Sans MS"/>
              <a:ea typeface="ＭＳ Ｐゴシック" charset="0"/>
              <a:cs typeface="Comic Sans MS"/>
              <a:sym typeface="Arial" charset="0"/>
            </a:endParaRPr>
          </a:p>
          <a:p>
            <a:pPr marL="254000" indent="-254000">
              <a:spcBef>
                <a:spcPts val="450"/>
              </a:spcBef>
              <a:buClr>
                <a:srgbClr val="FF0000"/>
              </a:buClr>
              <a:buSzPct val="150000"/>
              <a:buFont typeface="Arial" charset="0"/>
              <a:buChar char="•"/>
            </a:pPr>
            <a:endParaRPr lang="en-US" dirty="0">
              <a:latin typeface="Comic Sans MS"/>
              <a:ea typeface="ＭＳ Ｐゴシック" charset="0"/>
              <a:cs typeface="Comic Sans MS"/>
              <a:sym typeface="Arial" charset="0"/>
            </a:endParaRPr>
          </a:p>
          <a:p>
            <a:pPr marL="254000" indent="-254000">
              <a:spcBef>
                <a:spcPts val="450"/>
              </a:spcBef>
              <a:buClr>
                <a:srgbClr val="FF0000"/>
              </a:buClr>
              <a:buSzPct val="150000"/>
              <a:buFont typeface="Arial" charset="0"/>
              <a:buChar char="•"/>
            </a:pPr>
            <a:r>
              <a:rPr lang="en-US" dirty="0">
                <a:latin typeface="Comic Sans MS"/>
                <a:ea typeface="ＭＳ Ｐゴシック" charset="0"/>
                <a:cs typeface="Comic Sans MS"/>
                <a:sym typeface="Arial" charset="0"/>
              </a:rPr>
              <a:t>Lack of t not a big issue for measurements of F</a:t>
            </a:r>
            <a:r>
              <a:rPr lang="en-US" baseline="-6000" dirty="0">
                <a:latin typeface="Comic Sans MS"/>
                <a:ea typeface="ＭＳ Ｐゴシック" charset="0"/>
                <a:cs typeface="Comic Sans MS"/>
                <a:sym typeface="Arial" charset="0"/>
              </a:rPr>
              <a:t>2</a:t>
            </a:r>
            <a:r>
              <a:rPr lang="en-US" baseline="32000" dirty="0">
                <a:latin typeface="Comic Sans MS"/>
                <a:ea typeface="ＭＳ Ｐゴシック" charset="0"/>
                <a:cs typeface="Comic Sans MS"/>
                <a:sym typeface="Arial" charset="0"/>
              </a:rPr>
              <a:t>D</a:t>
            </a:r>
            <a:r>
              <a:rPr lang="en-US" dirty="0">
                <a:latin typeface="Comic Sans MS"/>
                <a:ea typeface="ＭＳ Ｐゴシック" charset="0"/>
                <a:cs typeface="Comic Sans MS"/>
                <a:sym typeface="Arial" charset="0"/>
              </a:rPr>
              <a:t>, F</a:t>
            </a:r>
            <a:r>
              <a:rPr lang="en-US" baseline="-6000" dirty="0">
                <a:latin typeface="Comic Sans MS"/>
                <a:ea typeface="ＭＳ Ｐゴシック" charset="0"/>
                <a:cs typeface="Comic Sans MS"/>
                <a:sym typeface="Arial" charset="0"/>
              </a:rPr>
              <a:t>L</a:t>
            </a:r>
            <a:r>
              <a:rPr lang="en-US" baseline="32000" dirty="0">
                <a:latin typeface="Comic Sans MS"/>
                <a:ea typeface="ＭＳ Ｐゴシック" charset="0"/>
                <a:cs typeface="Comic Sans MS"/>
                <a:sym typeface="Arial" charset="0"/>
              </a:rPr>
              <a:t>D </a:t>
            </a:r>
            <a:r>
              <a:rPr lang="en-US" dirty="0">
                <a:latin typeface="Comic Sans MS"/>
                <a:ea typeface="ＭＳ Ｐゴシック" charset="0"/>
                <a:cs typeface="Comic Sans MS"/>
                <a:sym typeface="Arial" charset="0"/>
              </a:rPr>
              <a:t>and hence G(x,Q</a:t>
            </a:r>
            <a:r>
              <a:rPr lang="en-US" baseline="32000" dirty="0">
                <a:latin typeface="Comic Sans MS"/>
                <a:ea typeface="ＭＳ Ｐゴシック" charset="0"/>
                <a:cs typeface="Comic Sans MS"/>
                <a:sym typeface="Arial" charset="0"/>
              </a:rPr>
              <a:t>2</a:t>
            </a:r>
            <a:r>
              <a:rPr lang="en-US" dirty="0">
                <a:latin typeface="Comic Sans MS"/>
                <a:ea typeface="ＭＳ Ｐゴシック" charset="0"/>
                <a:cs typeface="Comic Sans MS"/>
                <a:sym typeface="Arial" charset="0"/>
              </a:rPr>
              <a:t>)</a:t>
            </a:r>
          </a:p>
        </p:txBody>
      </p:sp>
      <p:sp>
        <p:nvSpPr>
          <p:cNvPr id="62468" name="Rectangle 4"/>
          <p:cNvSpPr>
            <a:spLocks/>
          </p:cNvSpPr>
          <p:nvPr/>
        </p:nvSpPr>
        <p:spPr bwMode="auto">
          <a:xfrm>
            <a:off x="5459413" y="4739217"/>
            <a:ext cx="27371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smtClean="0">
                <a:solidFill>
                  <a:srgbClr val="0000FF"/>
                </a:solidFill>
                <a:latin typeface="Comic Sans MS"/>
                <a:ea typeface="ＭＳ Ｐゴシック" charset="0"/>
                <a:cs typeface="Comic Sans MS"/>
                <a:sym typeface="Arial" charset="0"/>
              </a:rPr>
              <a:t>e + A → e</a:t>
            </a:r>
            <a:r>
              <a:rPr lang="ja-JP" altLang="en-US" dirty="0" smtClean="0">
                <a:solidFill>
                  <a:srgbClr val="0000FF"/>
                </a:solidFill>
                <a:latin typeface="Comic Sans MS"/>
                <a:ea typeface="ＭＳ Ｐゴシック" charset="0"/>
                <a:cs typeface="Comic Sans MS"/>
                <a:sym typeface="Arial" charset="0"/>
              </a:rPr>
              <a:t>’</a:t>
            </a:r>
            <a:r>
              <a:rPr lang="en-US" dirty="0" smtClean="0">
                <a:solidFill>
                  <a:srgbClr val="0000FF"/>
                </a:solidFill>
                <a:latin typeface="Comic Sans MS"/>
                <a:ea typeface="ＭＳ Ｐゴシック" charset="0"/>
                <a:cs typeface="Comic Sans MS"/>
                <a:sym typeface="Arial" charset="0"/>
              </a:rPr>
              <a:t> + J/</a:t>
            </a:r>
            <a:r>
              <a:rPr lang="en-US" dirty="0" err="1" smtClean="0">
                <a:solidFill>
                  <a:srgbClr val="0000FF"/>
                </a:solidFill>
                <a:latin typeface="Comic Sans MS"/>
                <a:ea typeface="ＭＳ Ｐゴシック" charset="0"/>
                <a:cs typeface="Comic Sans MS"/>
                <a:sym typeface="Symbol" charset="0"/>
              </a:rPr>
              <a:t>ψ</a:t>
            </a:r>
            <a:r>
              <a:rPr lang="en-US" dirty="0" smtClean="0">
                <a:solidFill>
                  <a:srgbClr val="0000FF"/>
                </a:solidFill>
                <a:latin typeface="Comic Sans MS"/>
                <a:ea typeface="ＭＳ Ｐゴシック" charset="0"/>
                <a:cs typeface="Comic Sans MS"/>
                <a:sym typeface="Arial" charset="0"/>
              </a:rPr>
              <a:t> + A</a:t>
            </a:r>
            <a:r>
              <a:rPr lang="ja-JP" altLang="en-US" dirty="0" smtClean="0">
                <a:solidFill>
                  <a:srgbClr val="0000FF"/>
                </a:solidFill>
                <a:latin typeface="Comic Sans MS"/>
                <a:ea typeface="ＭＳ Ｐゴシック" charset="0"/>
                <a:cs typeface="Comic Sans MS"/>
                <a:sym typeface="Arial" charset="0"/>
              </a:rPr>
              <a:t>’</a:t>
            </a:r>
            <a:endParaRPr lang="en-US" dirty="0">
              <a:solidFill>
                <a:srgbClr val="0000FF"/>
              </a:solidFill>
              <a:latin typeface="Comic Sans MS"/>
              <a:ea typeface="ＭＳ Ｐゴシック" charset="0"/>
              <a:cs typeface="Comic Sans MS"/>
              <a:sym typeface="Arial" charset="0"/>
            </a:endParaRPr>
          </a:p>
        </p:txBody>
      </p:sp>
      <p:grpSp>
        <p:nvGrpSpPr>
          <p:cNvPr id="62472" name="Group 8"/>
          <p:cNvGrpSpPr>
            <a:grpSpLocks/>
          </p:cNvGrpSpPr>
          <p:nvPr/>
        </p:nvGrpSpPr>
        <p:grpSpPr bwMode="auto">
          <a:xfrm>
            <a:off x="4889500" y="760413"/>
            <a:ext cx="3556000" cy="2687637"/>
            <a:chOff x="0" y="0"/>
            <a:chExt cx="2240" cy="1692"/>
          </a:xfrm>
        </p:grpSpPr>
        <p:pic>
          <p:nvPicPr>
            <p:cNvPr id="62469" name="Picture 5"/>
            <p:cNvPicPr>
              <a:picLocks noChangeAspect="1" noChangeArrowheads="1"/>
            </p:cNvPicPr>
            <p:nvPr/>
          </p:nvPicPr>
          <p:blipFill>
            <a:blip r:embed="rId2">
              <a:extLst>
                <a:ext uri="{28A0092B-C50C-407E-A947-70E740481C1C}">
                  <a14:useLocalDpi xmlns:a14="http://schemas.microsoft.com/office/drawing/2010/main" val="0"/>
                </a:ext>
              </a:extLst>
            </a:blip>
            <a:srcRect l="22424" t="38515" r="48254" b="32793"/>
            <a:stretch>
              <a:fillRect/>
            </a:stretch>
          </p:blipFill>
          <p:spPr bwMode="auto">
            <a:xfrm>
              <a:off x="0" y="0"/>
              <a:ext cx="2240"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62470" name="Freeform 6"/>
            <p:cNvSpPr>
              <a:spLocks/>
            </p:cNvSpPr>
            <p:nvPr/>
          </p:nvSpPr>
          <p:spPr bwMode="auto">
            <a:xfrm>
              <a:off x="529" y="498"/>
              <a:ext cx="902" cy="349"/>
            </a:xfrm>
            <a:custGeom>
              <a:avLst/>
              <a:gdLst>
                <a:gd name="T0" fmla="*/ 21600 w 21600"/>
                <a:gd name="T1" fmla="+- 0 1525 1268"/>
                <a:gd name="T2" fmla="*/ 1525 h 20332"/>
                <a:gd name="T3" fmla="*/ 0 w 21600"/>
                <a:gd name="T4" fmla="+- 0 21600 1268"/>
                <a:gd name="T5" fmla="*/ 21600 h 20332"/>
              </a:gdLst>
              <a:ahLst/>
              <a:cxnLst>
                <a:cxn ang="0">
                  <a:pos x="T0" y="T2"/>
                </a:cxn>
                <a:cxn ang="0">
                  <a:pos x="T3" y="T5"/>
                </a:cxn>
              </a:cxnLst>
              <a:rect l="0" t="0" r="r" b="b"/>
              <a:pathLst>
                <a:path w="21600" h="20332">
                  <a:moveTo>
                    <a:pt x="21600" y="257"/>
                  </a:moveTo>
                  <a:cubicBezTo>
                    <a:pt x="13670" y="-1268"/>
                    <a:pt x="0" y="3814"/>
                    <a:pt x="0" y="20332"/>
                  </a:cubicBezTo>
                </a:path>
              </a:pathLst>
            </a:custGeom>
            <a:noFill/>
            <a:ln w="38100" cap="flat">
              <a:solidFill>
                <a:srgbClr val="FFFF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2471" name="Rectangle 7"/>
            <p:cNvSpPr>
              <a:spLocks/>
            </p:cNvSpPr>
            <p:nvPr/>
          </p:nvSpPr>
          <p:spPr bwMode="auto">
            <a:xfrm>
              <a:off x="784" y="538"/>
              <a:ext cx="56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a:solidFill>
                    <a:srgbClr val="FFFFFF"/>
                  </a:solidFill>
                  <a:latin typeface="Arial" charset="0"/>
                  <a:ea typeface="ＭＳ Ｐゴシック" charset="0"/>
                  <a:cs typeface="Arial" charset="0"/>
                  <a:sym typeface="Arial" charset="0"/>
                </a:rPr>
                <a:t>LRG</a:t>
              </a:r>
            </a:p>
          </p:txBody>
        </p:sp>
      </p:grpSp>
      <p:sp>
        <p:nvSpPr>
          <p:cNvPr id="3" name="TextBox 2"/>
          <p:cNvSpPr txBox="1"/>
          <p:nvPr/>
        </p:nvSpPr>
        <p:spPr>
          <a:xfrm>
            <a:off x="148166" y="1365250"/>
            <a:ext cx="4673074" cy="3970318"/>
          </a:xfrm>
          <a:prstGeom prst="rect">
            <a:avLst/>
          </a:prstGeom>
          <a:noFill/>
        </p:spPr>
        <p:txBody>
          <a:bodyPr wrap="none" rtlCol="0">
            <a:spAutoFit/>
          </a:bodyPr>
          <a:lstStyle/>
          <a:p>
            <a:pPr marL="285750" indent="-285750">
              <a:buClr>
                <a:srgbClr val="0000FF"/>
              </a:buClr>
              <a:buFont typeface="Wingdings" charset="2"/>
              <a:buChar char="q"/>
            </a:pPr>
            <a:r>
              <a:rPr lang="en-US" dirty="0" smtClean="0"/>
              <a:t>Key in identifying diffraction is</a:t>
            </a:r>
          </a:p>
          <a:p>
            <a:r>
              <a:rPr lang="en-US" dirty="0">
                <a:solidFill>
                  <a:srgbClr val="0000FF"/>
                </a:solidFill>
              </a:rPr>
              <a:t> </a:t>
            </a:r>
            <a:r>
              <a:rPr lang="en-US" dirty="0" smtClean="0">
                <a:solidFill>
                  <a:srgbClr val="0000FF"/>
                </a:solidFill>
              </a:rPr>
              <a:t>  rapidity gap</a:t>
            </a:r>
          </a:p>
          <a:p>
            <a:pPr marL="742950" lvl="1" indent="-285750">
              <a:buClr>
                <a:srgbClr val="0000FF"/>
              </a:buClr>
              <a:buFont typeface="Wingdings" charset="2"/>
              <a:buChar char="Ø"/>
            </a:pPr>
            <a:r>
              <a:rPr lang="en-US" dirty="0" smtClean="0"/>
              <a:t>requires hermetic detector</a:t>
            </a:r>
          </a:p>
          <a:p>
            <a:pPr marL="742950" lvl="1" indent="-285750">
              <a:buClr>
                <a:srgbClr val="0000FF"/>
              </a:buClr>
              <a:buFont typeface="Wingdings" charset="2"/>
              <a:buChar char="Ø"/>
            </a:pPr>
            <a:r>
              <a:rPr lang="en-US" dirty="0" smtClean="0"/>
              <a:t>does not allow separation of </a:t>
            </a:r>
          </a:p>
          <a:p>
            <a:r>
              <a:rPr lang="en-US" dirty="0"/>
              <a:t> </a:t>
            </a:r>
            <a:r>
              <a:rPr lang="en-US" dirty="0" smtClean="0"/>
              <a:t>       coherent from incoherent</a:t>
            </a:r>
          </a:p>
          <a:p>
            <a:pPr marL="285750" indent="-285750">
              <a:buFont typeface="Arial"/>
              <a:buChar char="•"/>
            </a:pPr>
            <a:endParaRPr lang="en-US" dirty="0"/>
          </a:p>
          <a:p>
            <a:pPr marL="285750" indent="-285750">
              <a:buClr>
                <a:srgbClr val="0000FF"/>
              </a:buClr>
              <a:buFont typeface="Wingdings" charset="2"/>
              <a:buChar char="q"/>
            </a:pPr>
            <a:r>
              <a:rPr lang="en-US" dirty="0" smtClean="0"/>
              <a:t>Measuring the scattered nucleus with</a:t>
            </a:r>
          </a:p>
          <a:p>
            <a:r>
              <a:rPr lang="en-US" dirty="0" smtClean="0"/>
              <a:t>   Forward Spectrometer (Roman Pots)</a:t>
            </a:r>
          </a:p>
          <a:p>
            <a:endParaRPr lang="en-US" dirty="0"/>
          </a:p>
          <a:p>
            <a:pPr marL="742950" lvl="1" indent="-285750">
              <a:buClr>
                <a:srgbClr val="0000FF"/>
              </a:buClr>
              <a:buFont typeface="Wingdings" charset="2"/>
              <a:buChar char="Ø"/>
            </a:pPr>
            <a:r>
              <a:rPr lang="en-US" dirty="0" smtClean="0"/>
              <a:t>coherent </a:t>
            </a:r>
            <a:r>
              <a:rPr lang="en-US" dirty="0" smtClean="0">
                <a:sym typeface="Wingdings"/>
              </a:rPr>
              <a:t> cannot separate </a:t>
            </a:r>
          </a:p>
          <a:p>
            <a:pPr lvl="1">
              <a:buClr>
                <a:srgbClr val="0000FF"/>
              </a:buClr>
            </a:pPr>
            <a:r>
              <a:rPr lang="en-US" dirty="0">
                <a:sym typeface="Wingdings"/>
              </a:rPr>
              <a:t> </a:t>
            </a:r>
            <a:r>
              <a:rPr lang="en-US" dirty="0" smtClean="0">
                <a:sym typeface="Wingdings"/>
              </a:rPr>
              <a:t>  from beam</a:t>
            </a:r>
          </a:p>
          <a:p>
            <a:pPr marL="285750" indent="-285750">
              <a:buFont typeface="Arial"/>
              <a:buChar char="•"/>
            </a:pPr>
            <a:endParaRPr lang="en-US" dirty="0">
              <a:sym typeface="Wingdings"/>
            </a:endParaRPr>
          </a:p>
          <a:p>
            <a:pPr marL="742950" lvl="1" indent="-285750">
              <a:buClr>
                <a:srgbClr val="0000FF"/>
              </a:buClr>
              <a:buFont typeface="Wingdings" charset="2"/>
              <a:buChar char="Ø"/>
            </a:pPr>
            <a:r>
              <a:rPr lang="en-US" dirty="0" smtClean="0">
                <a:sym typeface="Wingdings"/>
              </a:rPr>
              <a:t>incoherent  cannot reconstruct</a:t>
            </a:r>
          </a:p>
          <a:p>
            <a:r>
              <a:rPr lang="en-US" dirty="0" smtClean="0">
                <a:sym typeface="Wingdings"/>
              </a:rPr>
              <a:t>        all fragments to get p’</a:t>
            </a:r>
            <a:endParaRPr lang="en-US" dirty="0"/>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2" name="Footer Placeholder 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099889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ln/>
        </p:spPr>
        <p:txBody>
          <a:bodyPr rIns="133350"/>
          <a:lstStyle/>
          <a:p>
            <a:r>
              <a:rPr lang="en-US"/>
              <a:t>Large Rapidity Gap Method (LRG)</a:t>
            </a:r>
          </a:p>
        </p:txBody>
      </p:sp>
      <p:sp>
        <p:nvSpPr>
          <p:cNvPr id="12" name="Slide Number Placeholder 3"/>
          <p:cNvSpPr>
            <a:spLocks noGrp="1"/>
          </p:cNvSpPr>
          <p:nvPr>
            <p:ph type="sldNum" sz="quarter" idx="12"/>
          </p:nvPr>
        </p:nvSpPr>
        <p:spPr/>
        <p:txBody>
          <a:bodyPr/>
          <a:lstStyle/>
          <a:p>
            <a:fld id="{907A746B-7772-4B41-B783-9F39C92BC925}" type="slidenum">
              <a:rPr lang="en-US"/>
              <a:pPr/>
              <a:t>58</a:t>
            </a:fld>
            <a:endParaRPr lang="en-US"/>
          </a:p>
        </p:txBody>
      </p:sp>
      <p:sp>
        <p:nvSpPr>
          <p:cNvPr id="63491" name="Rectangle 3"/>
          <p:cNvSpPr>
            <a:spLocks noGrp="1" noChangeArrowheads="1"/>
          </p:cNvSpPr>
          <p:nvPr>
            <p:ph type="body" idx="4294967295"/>
          </p:nvPr>
        </p:nvSpPr>
        <p:spPr>
          <a:xfrm>
            <a:off x="0" y="812800"/>
            <a:ext cx="4724400" cy="1625600"/>
          </a:xfrm>
          <a:ln/>
        </p:spPr>
        <p:txBody>
          <a:bodyPr rIns="133350"/>
          <a:lstStyle/>
          <a:p>
            <a:pPr marL="311150" lvl="1" indent="-342900">
              <a:buFont typeface="Wingdings" charset="2"/>
              <a:buChar char="q"/>
            </a:pPr>
            <a:r>
              <a:rPr lang="en-US" dirty="0">
                <a:latin typeface="Comic Sans MS"/>
                <a:cs typeface="Comic Sans MS"/>
              </a:rPr>
              <a:t>Identify </a:t>
            </a:r>
            <a:r>
              <a:rPr lang="en-US" dirty="0">
                <a:solidFill>
                  <a:srgbClr val="0000FF"/>
                </a:solidFill>
                <a:latin typeface="Comic Sans MS"/>
                <a:cs typeface="Comic Sans MS"/>
              </a:rPr>
              <a:t>Most Forward Going </a:t>
            </a:r>
            <a:r>
              <a:rPr lang="en-US" dirty="0" smtClean="0">
                <a:solidFill>
                  <a:srgbClr val="0000FF"/>
                </a:solidFill>
                <a:latin typeface="Comic Sans MS"/>
                <a:cs typeface="Comic Sans MS"/>
              </a:rPr>
              <a:t> </a:t>
            </a:r>
          </a:p>
          <a:p>
            <a:pPr marL="0" lvl="1" indent="0">
              <a:buNone/>
            </a:pPr>
            <a:r>
              <a:rPr lang="en-US" dirty="0">
                <a:solidFill>
                  <a:srgbClr val="0000FF"/>
                </a:solidFill>
                <a:latin typeface="Comic Sans MS"/>
                <a:cs typeface="Comic Sans MS"/>
              </a:rPr>
              <a:t> </a:t>
            </a:r>
            <a:r>
              <a:rPr lang="en-US" dirty="0" smtClean="0">
                <a:solidFill>
                  <a:srgbClr val="0000FF"/>
                </a:solidFill>
                <a:latin typeface="Comic Sans MS"/>
                <a:cs typeface="Comic Sans MS"/>
              </a:rPr>
              <a:t>   Particle </a:t>
            </a:r>
            <a:r>
              <a:rPr lang="en-US" dirty="0">
                <a:solidFill>
                  <a:srgbClr val="0000FF"/>
                </a:solidFill>
                <a:latin typeface="Comic Sans MS"/>
                <a:cs typeface="Comic Sans MS"/>
              </a:rPr>
              <a:t>(MFP) </a:t>
            </a:r>
          </a:p>
          <a:p>
            <a:pPr marL="584200" lvl="2" indent="-342900">
              <a:buFont typeface="Wingdings" charset="2"/>
              <a:buChar char="Ø"/>
            </a:pPr>
            <a:r>
              <a:rPr lang="en-US" sz="1600" dirty="0">
                <a:latin typeface="Comic Sans MS"/>
                <a:cs typeface="Comic Sans MS"/>
              </a:rPr>
              <a:t>Works at HERA but at higher </a:t>
            </a:r>
            <a:r>
              <a:rPr lang="en-US" sz="1600" dirty="0">
                <a:latin typeface="Comic Sans MS"/>
                <a:cs typeface="Comic Sans MS"/>
                <a:sym typeface="Symbol" charset="0"/>
              </a:rPr>
              <a:t>√</a:t>
            </a:r>
            <a:r>
              <a:rPr lang="en-US" sz="1600" dirty="0">
                <a:latin typeface="Comic Sans MS"/>
                <a:cs typeface="Comic Sans MS"/>
              </a:rPr>
              <a:t>s</a:t>
            </a:r>
          </a:p>
          <a:p>
            <a:pPr marL="584200" lvl="2" indent="-342900">
              <a:buFont typeface="Wingdings" charset="2"/>
              <a:buChar char="Ø"/>
            </a:pPr>
            <a:r>
              <a:rPr lang="en-US" sz="1600" dirty="0">
                <a:latin typeface="Comic Sans MS"/>
                <a:cs typeface="Comic Sans MS"/>
              </a:rPr>
              <a:t>EIC smaller beam </a:t>
            </a:r>
            <a:r>
              <a:rPr lang="en-US" sz="1600" dirty="0" err="1">
                <a:latin typeface="Comic Sans MS"/>
                <a:cs typeface="Comic Sans MS"/>
              </a:rPr>
              <a:t>rapidit</a:t>
            </a:r>
            <a:r>
              <a:rPr lang="en-US" sz="2100" dirty="0" err="1">
                <a:latin typeface="Comic Sans MS"/>
                <a:cs typeface="Comic Sans MS"/>
              </a:rPr>
              <a:t>ies</a:t>
            </a:r>
            <a:endParaRPr lang="en-US" sz="2100" dirty="0">
              <a:latin typeface="Comic Sans MS"/>
              <a:cs typeface="Comic Sans MS"/>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2444750"/>
            <a:ext cx="4699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t="7646" r="6760"/>
          <a:stretch>
            <a:fillRect/>
          </a:stretch>
        </p:blipFill>
        <p:spPr bwMode="auto">
          <a:xfrm>
            <a:off x="5243513" y="2300288"/>
            <a:ext cx="3652837"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4" name="Rectangle 6"/>
          <p:cNvSpPr>
            <a:spLocks/>
          </p:cNvSpPr>
          <p:nvPr/>
        </p:nvSpPr>
        <p:spPr bwMode="auto">
          <a:xfrm>
            <a:off x="4679950" y="1570566"/>
            <a:ext cx="446405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chemeClr val="tx1"/>
                </a:solidFill>
                <a:latin typeface="Comic Sans MS"/>
                <a:ea typeface="ＭＳ Ｐゴシック" charset="0"/>
                <a:cs typeface="Comic Sans MS"/>
                <a:sym typeface="Arial" charset="0"/>
              </a:rPr>
              <a:t>Diffractive</a:t>
            </a:r>
            <a:r>
              <a:rPr lang="en-US" sz="1900" dirty="0">
                <a:solidFill>
                  <a:schemeClr val="tx1"/>
                </a:solidFill>
                <a:latin typeface="Comic Sans MS"/>
                <a:ea typeface="ＭＳ Ｐゴシック" charset="0"/>
                <a:cs typeface="Comic Sans MS"/>
                <a:sym typeface="Symbol" charset="0"/>
              </a:rPr>
              <a:t> ρ</a:t>
            </a:r>
            <a:r>
              <a:rPr lang="en-US" sz="1900" baseline="32000" dirty="0">
                <a:solidFill>
                  <a:schemeClr val="tx1"/>
                </a:solidFill>
                <a:latin typeface="Comic Sans MS"/>
                <a:ea typeface="ＭＳ Ｐゴシック" charset="0"/>
                <a:cs typeface="Comic Sans MS"/>
                <a:sym typeface="Arial" charset="0"/>
              </a:rPr>
              <a:t>0  </a:t>
            </a:r>
            <a:r>
              <a:rPr lang="en-US" sz="1900" dirty="0">
                <a:solidFill>
                  <a:schemeClr val="tx1"/>
                </a:solidFill>
                <a:latin typeface="Comic Sans MS"/>
                <a:ea typeface="ＭＳ Ｐゴシック" charset="0"/>
                <a:cs typeface="Comic Sans MS"/>
                <a:sym typeface="Arial" charset="0"/>
              </a:rPr>
              <a:t>production at EIC:</a:t>
            </a:r>
          </a:p>
          <a:p>
            <a:pPr marL="39688"/>
            <a:r>
              <a:rPr lang="en-US" sz="1900" dirty="0" err="1" smtClean="0">
                <a:solidFill>
                  <a:srgbClr val="0000FF"/>
                </a:solidFill>
                <a:latin typeface="Comic Sans MS"/>
                <a:ea typeface="ＭＳ Ｐゴシック" charset="0"/>
                <a:cs typeface="Comic Sans MS"/>
                <a:sym typeface="Symbol" charset="0"/>
              </a:rPr>
              <a:t>η</a:t>
            </a:r>
            <a:r>
              <a:rPr lang="en-US" sz="1900" dirty="0" smtClean="0">
                <a:solidFill>
                  <a:srgbClr val="0000FF"/>
                </a:solidFill>
                <a:latin typeface="Comic Sans MS"/>
                <a:ea typeface="ＭＳ Ｐゴシック" charset="0"/>
                <a:cs typeface="Comic Sans MS"/>
                <a:sym typeface="Symbol" charset="0"/>
              </a:rPr>
              <a:t> </a:t>
            </a:r>
            <a:r>
              <a:rPr lang="en-US" sz="1900" dirty="0">
                <a:solidFill>
                  <a:srgbClr val="0000FF"/>
                </a:solidFill>
                <a:latin typeface="Comic Sans MS"/>
                <a:ea typeface="ＭＳ Ｐゴシック" charset="0"/>
                <a:cs typeface="Comic Sans MS"/>
                <a:sym typeface="Arial" charset="0"/>
              </a:rPr>
              <a:t>of MFP</a:t>
            </a:r>
          </a:p>
        </p:txBody>
      </p:sp>
      <p:sp>
        <p:nvSpPr>
          <p:cNvPr id="63495" name="Rectangle 7"/>
          <p:cNvSpPr>
            <a:spLocks/>
          </p:cNvSpPr>
          <p:nvPr/>
        </p:nvSpPr>
        <p:spPr bwMode="auto">
          <a:xfrm>
            <a:off x="7593015" y="2192866"/>
            <a:ext cx="11656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latin typeface="Comic Sans MS"/>
                <a:ea typeface="ＭＳ Ｐゴシック" charset="0"/>
                <a:cs typeface="Comic Sans MS"/>
                <a:sym typeface="Arial" charset="0"/>
              </a:rPr>
              <a:t>M. Lamont </a:t>
            </a:r>
            <a:r>
              <a:rPr lang="ja-JP" altLang="en-US" sz="1200" dirty="0">
                <a:solidFill>
                  <a:schemeClr val="tx1"/>
                </a:solidFill>
                <a:latin typeface="Comic Sans MS"/>
                <a:ea typeface="ＭＳ Ｐゴシック" charset="0"/>
                <a:cs typeface="Comic Sans MS"/>
                <a:sym typeface="Arial" charset="0"/>
              </a:rPr>
              <a:t>’</a:t>
            </a:r>
            <a:r>
              <a:rPr lang="en-US" sz="1200" dirty="0">
                <a:solidFill>
                  <a:schemeClr val="tx1"/>
                </a:solidFill>
                <a:latin typeface="Comic Sans MS"/>
                <a:ea typeface="ＭＳ Ｐゴシック" charset="0"/>
                <a:cs typeface="Comic Sans MS"/>
                <a:sym typeface="Arial" charset="0"/>
              </a:rPr>
              <a:t>10</a:t>
            </a:r>
          </a:p>
        </p:txBody>
      </p:sp>
      <p:sp>
        <p:nvSpPr>
          <p:cNvPr id="63496" name="Rectangle 8"/>
          <p:cNvSpPr>
            <a:spLocks/>
          </p:cNvSpPr>
          <p:nvPr/>
        </p:nvSpPr>
        <p:spPr bwMode="auto">
          <a:xfrm>
            <a:off x="6297613" y="3898900"/>
            <a:ext cx="6635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DIS</a:t>
            </a:r>
          </a:p>
        </p:txBody>
      </p:sp>
      <p:sp>
        <p:nvSpPr>
          <p:cNvPr id="63497" name="Rectangle 9"/>
          <p:cNvSpPr>
            <a:spLocks/>
          </p:cNvSpPr>
          <p:nvPr/>
        </p:nvSpPr>
        <p:spPr bwMode="auto">
          <a:xfrm>
            <a:off x="7200900" y="4889500"/>
            <a:ext cx="15033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Diffractive</a:t>
            </a:r>
          </a:p>
        </p:txBody>
      </p:sp>
      <p:sp>
        <p:nvSpPr>
          <p:cNvPr id="63498" name="Rectangle 10"/>
          <p:cNvSpPr>
            <a:spLocks/>
          </p:cNvSpPr>
          <p:nvPr/>
        </p:nvSpPr>
        <p:spPr bwMode="auto">
          <a:xfrm>
            <a:off x="203200" y="4800600"/>
            <a:ext cx="4991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err="1">
                <a:solidFill>
                  <a:srgbClr val="0000FF"/>
                </a:solidFill>
                <a:latin typeface="Comic Sans MS"/>
                <a:ea typeface="ＭＳ Ｐゴシック" charset="0"/>
                <a:cs typeface="Comic Sans MS"/>
                <a:sym typeface="Arial" charset="0"/>
              </a:rPr>
              <a:t>Hermeticity</a:t>
            </a:r>
            <a:r>
              <a:rPr lang="en-US" u="sng" dirty="0">
                <a:solidFill>
                  <a:srgbClr val="0000FF"/>
                </a:solidFill>
                <a:latin typeface="Comic Sans MS"/>
                <a:ea typeface="ＭＳ Ｐゴシック" charset="0"/>
                <a:cs typeface="Comic Sans MS"/>
                <a:sym typeface="Arial" charset="0"/>
              </a:rPr>
              <a:t> requirement:</a:t>
            </a:r>
          </a:p>
          <a:p>
            <a:pPr marL="39688">
              <a:buSzPct val="125000"/>
              <a:buFont typeface="Arial" charset="0"/>
              <a:buChar char="•"/>
            </a:pPr>
            <a:r>
              <a:rPr lang="en-US" sz="2000" dirty="0" smtClean="0">
                <a:solidFill>
                  <a:schemeClr val="tx1"/>
                </a:solidFill>
                <a:latin typeface="Comic Sans MS"/>
                <a:ea typeface="ＭＳ Ｐゴシック" charset="0"/>
                <a:cs typeface="Comic Sans MS"/>
                <a:sym typeface="Arial" charset="0"/>
              </a:rPr>
              <a:t> </a:t>
            </a:r>
            <a:r>
              <a:rPr lang="en-US" sz="1600" dirty="0" smtClean="0">
                <a:solidFill>
                  <a:schemeClr val="tx1"/>
                </a:solidFill>
                <a:latin typeface="Comic Sans MS"/>
                <a:ea typeface="ＭＳ Ｐゴシック" charset="0"/>
                <a:cs typeface="Comic Sans MS"/>
                <a:sym typeface="Arial" charset="0"/>
              </a:rPr>
              <a:t>needs </a:t>
            </a:r>
            <a:r>
              <a:rPr lang="en-US" sz="1600" dirty="0">
                <a:solidFill>
                  <a:schemeClr val="tx1"/>
                </a:solidFill>
                <a:latin typeface="Comic Sans MS"/>
                <a:ea typeface="ＭＳ Ｐゴシック" charset="0"/>
                <a:cs typeface="Comic Sans MS"/>
                <a:sym typeface="Arial" charset="0"/>
              </a:rPr>
              <a:t>just to detector presence</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does </a:t>
            </a:r>
            <a:r>
              <a:rPr lang="en-US" sz="1600" dirty="0">
                <a:solidFill>
                  <a:schemeClr val="tx1"/>
                </a:solidFill>
                <a:latin typeface="Comic Sans MS"/>
                <a:ea typeface="ＭＳ Ｐゴシック" charset="0"/>
                <a:cs typeface="Comic Sans MS"/>
                <a:sym typeface="Arial" charset="0"/>
              </a:rPr>
              <a:t>not need momentum or PID</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simulations</a:t>
            </a:r>
            <a:r>
              <a:rPr lang="en-US" sz="1600" dirty="0">
                <a:solidFill>
                  <a:schemeClr val="tx1"/>
                </a:solidFill>
                <a:latin typeface="Comic Sans MS"/>
                <a:ea typeface="ＭＳ Ｐゴシック" charset="0"/>
                <a:cs typeface="Comic Sans MS"/>
                <a:sym typeface="Arial" charset="0"/>
              </a:rPr>
              <a:t>: √s not a show stopper for EIC</a:t>
            </a: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p>
          <a:p>
            <a:pPr marL="39688">
              <a:buSzPct val="125000"/>
            </a:pP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r>
              <a:rPr lang="en-US" sz="1600" dirty="0" smtClean="0">
                <a:solidFill>
                  <a:srgbClr val="0000FF"/>
                </a:solidFill>
                <a:latin typeface="Comic Sans MS"/>
                <a:ea typeface="ＭＳ Ｐゴシック" charset="0"/>
                <a:cs typeface="Comic Sans MS"/>
                <a:sym typeface="Arial" charset="0"/>
              </a:rPr>
              <a:t>(</a:t>
            </a:r>
            <a:r>
              <a:rPr lang="en-US" sz="1600" dirty="0">
                <a:solidFill>
                  <a:srgbClr val="0000FF"/>
                </a:solidFill>
                <a:latin typeface="Comic Sans MS"/>
                <a:ea typeface="ＭＳ Ｐゴシック" charset="0"/>
                <a:cs typeface="Comic Sans MS"/>
                <a:sym typeface="Arial" charset="0"/>
              </a:rPr>
              <a:t>can achieve 1% contamination, 80% efficiency)</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109187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ln/>
        </p:spPr>
        <p:txBody>
          <a:bodyPr rIns="133350"/>
          <a:lstStyle/>
          <a:p>
            <a:r>
              <a:rPr lang="en-US" dirty="0"/>
              <a:t>EIC </a:t>
            </a:r>
            <a:r>
              <a:rPr lang="en-US" cap="none" dirty="0" err="1"/>
              <a:t>e</a:t>
            </a:r>
            <a:r>
              <a:rPr lang="en-US" dirty="0" err="1"/>
              <a:t>A</a:t>
            </a:r>
            <a:r>
              <a:rPr lang="en-US" dirty="0"/>
              <a:t> Key Measurements</a:t>
            </a:r>
          </a:p>
        </p:txBody>
      </p:sp>
      <p:sp>
        <p:nvSpPr>
          <p:cNvPr id="9" name="Slide Number Placeholder 3"/>
          <p:cNvSpPr>
            <a:spLocks noGrp="1"/>
          </p:cNvSpPr>
          <p:nvPr>
            <p:ph type="sldNum" sz="quarter" idx="12"/>
          </p:nvPr>
        </p:nvSpPr>
        <p:spPr/>
        <p:txBody>
          <a:bodyPr/>
          <a:lstStyle/>
          <a:p>
            <a:fld id="{9E269C9F-32F4-EB48-ADAC-B21485B97DA5}" type="slidenum">
              <a:rPr lang="en-US"/>
              <a:pPr/>
              <a:t>59</a:t>
            </a:fld>
            <a:endParaRPr lang="en-US"/>
          </a:p>
        </p:txBody>
      </p:sp>
      <p:sp>
        <p:nvSpPr>
          <p:cNvPr id="35843" name="Rectangle 3"/>
          <p:cNvSpPr>
            <a:spLocks noGrp="1" noChangeArrowheads="1"/>
          </p:cNvSpPr>
          <p:nvPr>
            <p:ph type="body" idx="4294967295"/>
          </p:nvPr>
        </p:nvSpPr>
        <p:spPr>
          <a:xfrm>
            <a:off x="381000" y="736600"/>
            <a:ext cx="8763000" cy="812800"/>
          </a:xfrm>
          <a:ln/>
        </p:spPr>
        <p:txBody>
          <a:bodyPr/>
          <a:lstStyle/>
          <a:p>
            <a:pPr marL="0"/>
            <a:r>
              <a:rPr lang="en-US" sz="2200" dirty="0">
                <a:latin typeface="Comic Sans MS"/>
                <a:cs typeface="Comic Sans MS"/>
                <a:sym typeface="Helvetica" charset="0"/>
              </a:rPr>
              <a:t>Key Measurements: Small set of measurements whose </a:t>
            </a:r>
            <a:endParaRPr lang="en-US" sz="2200" dirty="0" smtClean="0">
              <a:latin typeface="Comic Sans MS"/>
              <a:cs typeface="Comic Sans MS"/>
              <a:sym typeface="Helvetica" charset="0"/>
            </a:endParaRPr>
          </a:p>
          <a:p>
            <a:pPr marL="0" indent="0">
              <a:buNone/>
            </a:pPr>
            <a:r>
              <a:rPr lang="en-US" dirty="0">
                <a:latin typeface="Comic Sans MS"/>
                <a:cs typeface="Comic Sans MS"/>
                <a:sym typeface="Helvetica" charset="0"/>
              </a:rPr>
              <a:t> </a:t>
            </a:r>
            <a:r>
              <a:rPr lang="en-US" dirty="0" smtClean="0">
                <a:latin typeface="Comic Sans MS"/>
                <a:cs typeface="Comic Sans MS"/>
                <a:sym typeface="Helvetica" charset="0"/>
              </a:rPr>
              <a:t>  </a:t>
            </a:r>
            <a:r>
              <a:rPr lang="en-US" sz="2200" dirty="0" smtClean="0">
                <a:latin typeface="Comic Sans MS"/>
                <a:cs typeface="Comic Sans MS"/>
                <a:sym typeface="Helvetica" charset="0"/>
              </a:rPr>
              <a:t>ability </a:t>
            </a:r>
            <a:r>
              <a:rPr lang="en-US" sz="2200" dirty="0">
                <a:latin typeface="Comic Sans MS"/>
                <a:cs typeface="Comic Sans MS"/>
                <a:sym typeface="Helvetica" charset="0"/>
              </a:rPr>
              <a:t>to extract novel physics is beyond question.</a:t>
            </a:r>
          </a:p>
        </p:txBody>
      </p:sp>
      <p:sp>
        <p:nvSpPr>
          <p:cNvPr id="35846" name="Rectangle 6"/>
          <p:cNvSpPr>
            <a:spLocks/>
          </p:cNvSpPr>
          <p:nvPr/>
        </p:nvSpPr>
        <p:spPr bwMode="auto">
          <a:xfrm>
            <a:off x="203200" y="1600200"/>
            <a:ext cx="9079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sz="2200" dirty="0">
                <a:solidFill>
                  <a:srgbClr val="FF29FE"/>
                </a:solidFill>
                <a:latin typeface="Comic Sans MS"/>
                <a:ea typeface="ＭＳ Ｐゴシック" charset="0"/>
                <a:cs typeface="Comic Sans MS"/>
                <a:sym typeface="Helvetica" charset="0"/>
              </a:rPr>
              <a:t>Low x:</a:t>
            </a:r>
          </a:p>
        </p:txBody>
      </p:sp>
      <p:sp>
        <p:nvSpPr>
          <p:cNvPr id="35847" name="Rectangle 7"/>
          <p:cNvSpPr>
            <a:spLocks/>
          </p:cNvSpPr>
          <p:nvPr/>
        </p:nvSpPr>
        <p:spPr bwMode="auto">
          <a:xfrm>
            <a:off x="203200" y="5092700"/>
            <a:ext cx="11663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sz="2200" dirty="0">
                <a:solidFill>
                  <a:srgbClr val="FF29FE"/>
                </a:solidFill>
                <a:latin typeface="Comic Sans MS"/>
                <a:ea typeface="ＭＳ Ｐゴシック" charset="0"/>
                <a:cs typeface="Comic Sans MS"/>
                <a:sym typeface="Helvetica" charset="0"/>
              </a:rPr>
              <a:t>Large x:</a:t>
            </a:r>
          </a:p>
        </p:txBody>
      </p:sp>
      <p:pic>
        <p:nvPicPr>
          <p:cNvPr id="3" name="Picture 2"/>
          <p:cNvPicPr>
            <a:picLocks noChangeAspect="1"/>
          </p:cNvPicPr>
          <p:nvPr/>
        </p:nvPicPr>
        <p:blipFill>
          <a:blip r:embed="rId2"/>
          <a:stretch>
            <a:fillRect/>
          </a:stretch>
        </p:blipFill>
        <p:spPr>
          <a:xfrm>
            <a:off x="0" y="1951566"/>
            <a:ext cx="9026392" cy="3022599"/>
          </a:xfrm>
          <a:prstGeom prst="rect">
            <a:avLst/>
          </a:prstGeom>
        </p:spPr>
      </p:pic>
      <p:pic>
        <p:nvPicPr>
          <p:cNvPr id="6" name="Picture 5"/>
          <p:cNvPicPr>
            <a:picLocks noChangeAspect="1"/>
          </p:cNvPicPr>
          <p:nvPr/>
        </p:nvPicPr>
        <p:blipFill>
          <a:blip r:embed="rId3"/>
          <a:stretch>
            <a:fillRect/>
          </a:stretch>
        </p:blipFill>
        <p:spPr>
          <a:xfrm>
            <a:off x="-1" y="5516032"/>
            <a:ext cx="9057625" cy="960967"/>
          </a:xfrm>
          <a:prstGeom prst="rect">
            <a:avLst/>
          </a:prstGeom>
        </p:spPr>
      </p:pic>
      <p:sp>
        <p:nvSpPr>
          <p:cNvPr id="15" name="TextBox 14"/>
          <p:cNvSpPr txBox="1"/>
          <p:nvPr/>
        </p:nvSpPr>
        <p:spPr>
          <a:xfrm>
            <a:off x="5355167" y="1703916"/>
            <a:ext cx="3477422" cy="307777"/>
          </a:xfrm>
          <a:prstGeom prst="rect">
            <a:avLst/>
          </a:prstGeom>
          <a:noFill/>
        </p:spPr>
        <p:txBody>
          <a:bodyPr wrap="none" rtlCol="0">
            <a:spAutoFit/>
          </a:bodyPr>
          <a:lstStyle/>
          <a:p>
            <a:r>
              <a:rPr lang="en-US" sz="1400" dirty="0" smtClean="0"/>
              <a:t>EIC INT-Report: </a:t>
            </a:r>
            <a:r>
              <a:rPr lang="en-US" sz="1400" dirty="0"/>
              <a:t>arXiv:1108.1713v1</a:t>
            </a:r>
            <a:r>
              <a:rPr lang="en-US" sz="1400" dirty="0" smtClean="0"/>
              <a:t> </a:t>
            </a:r>
            <a:endParaRPr lang="en-US" sz="1400"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090260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bwMode="auto">
          <a:xfrm>
            <a:off x="0" y="0"/>
            <a:ext cx="9144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cap="none" dirty="0" err="1">
                <a:latin typeface="Comic Sans MS" charset="0"/>
                <a:cs typeface="Comic Sans MS" charset="0"/>
              </a:rPr>
              <a:t>e</a:t>
            </a:r>
            <a:r>
              <a:rPr lang="en-US" sz="2800" dirty="0" err="1">
                <a:latin typeface="Comic Sans MS" charset="0"/>
                <a:cs typeface="Comic Sans MS" charset="0"/>
              </a:rPr>
              <a:t>RHIC</a:t>
            </a:r>
            <a:r>
              <a:rPr lang="en-US" sz="2800" dirty="0">
                <a:latin typeface="Comic Sans MS" charset="0"/>
                <a:cs typeface="Comic Sans MS" charset="0"/>
              </a:rPr>
              <a:t> high-luminosity IR with </a:t>
            </a:r>
            <a:r>
              <a:rPr lang="en-US" sz="2800" cap="none" dirty="0">
                <a:latin typeface="Symbol" charset="0"/>
                <a:cs typeface="Symbol" charset="0"/>
              </a:rPr>
              <a:t>b</a:t>
            </a:r>
            <a:r>
              <a:rPr lang="en-US" sz="2800" dirty="0">
                <a:latin typeface="Comic Sans MS" charset="0"/>
                <a:cs typeface="Comic Sans MS" charset="0"/>
              </a:rPr>
              <a:t>*=5 cm</a:t>
            </a:r>
          </a:p>
        </p:txBody>
      </p:sp>
      <p:sp>
        <p:nvSpPr>
          <p:cNvPr id="7" name="Slide Number Placeholder 6"/>
          <p:cNvSpPr>
            <a:spLocks noGrp="1"/>
          </p:cNvSpPr>
          <p:nvPr>
            <p:ph type="sldNum" sz="quarter" idx="12"/>
          </p:nvPr>
        </p:nvSpPr>
        <p:spPr/>
        <p:txBody>
          <a:bodyPr/>
          <a:lstStyle/>
          <a:p>
            <a:fld id="{7700998A-54CD-3E4F-9E45-07D813DEB275}" type="slidenum">
              <a:rPr lang="en-US" smtClean="0"/>
              <a:pPr/>
              <a:t>6</a:t>
            </a:fld>
            <a:endParaRPr lang="en-US"/>
          </a:p>
        </p:txBody>
      </p:sp>
      <p:sp>
        <p:nvSpPr>
          <p:cNvPr id="9" name="Content Placeholder 8"/>
          <p:cNvSpPr>
            <a:spLocks noGrp="1"/>
          </p:cNvSpPr>
          <p:nvPr>
            <p:ph sz="quarter" idx="4294967295"/>
          </p:nvPr>
        </p:nvSpPr>
        <p:spPr>
          <a:xfrm>
            <a:off x="0" y="4594225"/>
            <a:ext cx="8488363" cy="1844675"/>
          </a:xfrm>
        </p:spPr>
        <p:txBody>
          <a:bodyPr>
            <a:normAutofit fontScale="77500" lnSpcReduction="20000"/>
          </a:bodyPr>
          <a:lstStyle/>
          <a:p>
            <a:pPr>
              <a:defRPr/>
            </a:pPr>
            <a:r>
              <a:rPr lang="en-US" dirty="0" smtClean="0"/>
              <a:t>10 mrad crossing angle and crab-crossing</a:t>
            </a:r>
          </a:p>
          <a:p>
            <a:pPr>
              <a:defRPr/>
            </a:pPr>
            <a:r>
              <a:rPr lang="en-US" dirty="0" smtClean="0"/>
              <a:t>High gradient (200 T/</a:t>
            </a:r>
            <a:r>
              <a:rPr lang="en-US" dirty="0" err="1" smtClean="0"/>
              <a:t>m</a:t>
            </a:r>
            <a:r>
              <a:rPr lang="en-US" dirty="0" smtClean="0"/>
              <a:t>) large aperture Nb</a:t>
            </a:r>
            <a:r>
              <a:rPr lang="en-US" baseline="-25000" dirty="0" smtClean="0"/>
              <a:t>3</a:t>
            </a:r>
            <a:r>
              <a:rPr lang="en-US" dirty="0" smtClean="0"/>
              <a:t>Sn</a:t>
            </a:r>
            <a:r>
              <a:rPr lang="en-US" i="1" dirty="0" smtClean="0"/>
              <a:t> </a:t>
            </a:r>
            <a:r>
              <a:rPr lang="en-US" dirty="0" smtClean="0"/>
              <a:t>focusing magnets</a:t>
            </a:r>
          </a:p>
          <a:p>
            <a:pPr>
              <a:defRPr/>
            </a:pPr>
            <a:r>
              <a:rPr lang="en-US" dirty="0" smtClean="0"/>
              <a:t>Arranged free-field electron pass through the hadron triplet magnets</a:t>
            </a:r>
          </a:p>
          <a:p>
            <a:pPr>
              <a:defRPr/>
            </a:pPr>
            <a:r>
              <a:rPr lang="en-US" dirty="0" smtClean="0"/>
              <a:t>Integration with the detector: efficient separation and registration of low angle collision products</a:t>
            </a:r>
          </a:p>
          <a:p>
            <a:pPr>
              <a:defRPr/>
            </a:pPr>
            <a:r>
              <a:rPr lang="en-US" dirty="0" smtClean="0"/>
              <a:t>Gentle bending of the electrons  to avoid SR impact in the detector</a:t>
            </a:r>
          </a:p>
          <a:p>
            <a:pPr>
              <a:defRPr/>
            </a:pPr>
            <a:endParaRPr lang="en-US" dirty="0"/>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450"/>
            <a:ext cx="6397625"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6421438" y="923925"/>
            <a:ext cx="2533650" cy="2768600"/>
            <a:chOff x="6121400" y="589432"/>
            <a:chExt cx="3022600" cy="3051409"/>
          </a:xfrm>
        </p:grpSpPr>
        <p:pic>
          <p:nvPicPr>
            <p:cNvPr id="151573" name="Picture 5" descr="Screen shot 2010-07-30 at 2.32.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079500"/>
              <a:ext cx="3022600" cy="256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4" name="TextBox 6"/>
            <p:cNvSpPr txBox="1">
              <a:spLocks noChangeArrowheads="1"/>
            </p:cNvSpPr>
            <p:nvPr/>
          </p:nvSpPr>
          <p:spPr bwMode="auto">
            <a:xfrm>
              <a:off x="6494281" y="589432"/>
              <a:ext cx="2200277" cy="3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omic Sans MS" charset="0"/>
                  <a:cs typeface="Comic Sans MS" charset="0"/>
                </a:rPr>
                <a:t>Proton beam lattice</a:t>
              </a:r>
            </a:p>
          </p:txBody>
        </p:sp>
      </p:grpSp>
      <p:sp>
        <p:nvSpPr>
          <p:cNvPr id="151557" name="Text Box 55"/>
          <p:cNvSpPr txBox="1">
            <a:spLocks noChangeArrowheads="1"/>
          </p:cNvSpPr>
          <p:nvPr/>
        </p:nvSpPr>
        <p:spPr bwMode="auto">
          <a:xfrm>
            <a:off x="109008" y="6131983"/>
            <a:ext cx="458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solidFill>
                  <a:srgbClr val="3366FF"/>
                </a:solidFill>
                <a:latin typeface="Comic Sans MS" charset="0"/>
                <a:cs typeface="Comic Sans MS" charset="0"/>
              </a:rPr>
              <a:t>© D.Trbojevic, B.Parker, S. Tepikian, J. Beebe-Wang</a:t>
            </a:r>
          </a:p>
        </p:txBody>
      </p:sp>
      <p:cxnSp>
        <p:nvCxnSpPr>
          <p:cNvPr id="12" name="Straight Arrow Connector 11"/>
          <p:cNvCxnSpPr/>
          <p:nvPr/>
        </p:nvCxnSpPr>
        <p:spPr>
          <a:xfrm rot="10800000">
            <a:off x="4373563" y="2752725"/>
            <a:ext cx="457200" cy="12700"/>
          </a:xfrm>
          <a:prstGeom prst="straightConnector1">
            <a:avLst/>
          </a:prstGeom>
          <a:ln w="12700" cap="flat" cmpd="sng" algn="ctr">
            <a:solidFill>
              <a:schemeClr val="tx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17963" y="1203325"/>
            <a:ext cx="495300" cy="88900"/>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1560" name="TextBox 14"/>
          <p:cNvSpPr txBox="1">
            <a:spLocks noChangeArrowheads="1"/>
          </p:cNvSpPr>
          <p:nvPr/>
        </p:nvSpPr>
        <p:spPr bwMode="auto">
          <a:xfrm>
            <a:off x="4437063" y="26765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DD0000"/>
                </a:solidFill>
              </a:rPr>
              <a:t>e</a:t>
            </a:r>
          </a:p>
        </p:txBody>
      </p:sp>
      <p:sp>
        <p:nvSpPr>
          <p:cNvPr id="151561" name="TextBox 15"/>
          <p:cNvSpPr txBox="1">
            <a:spLocks noChangeArrowheads="1"/>
          </p:cNvSpPr>
          <p:nvPr/>
        </p:nvSpPr>
        <p:spPr bwMode="auto">
          <a:xfrm>
            <a:off x="4081463" y="9239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p</a:t>
            </a:r>
          </a:p>
        </p:txBody>
      </p:sp>
      <p:grpSp>
        <p:nvGrpSpPr>
          <p:cNvPr id="25" name="Group 24"/>
          <p:cNvGrpSpPr>
            <a:grpSpLocks/>
          </p:cNvGrpSpPr>
          <p:nvPr/>
        </p:nvGrpSpPr>
        <p:grpSpPr bwMode="auto">
          <a:xfrm>
            <a:off x="5422900" y="2012428"/>
            <a:ext cx="3608388" cy="1887537"/>
            <a:chOff x="4518837" y="4503722"/>
            <a:chExt cx="3608282" cy="1887627"/>
          </a:xfrm>
        </p:grpSpPr>
        <p:grpSp>
          <p:nvGrpSpPr>
            <p:cNvPr id="151566" name="Group 17"/>
            <p:cNvGrpSpPr>
              <a:grpSpLocks/>
            </p:cNvGrpSpPr>
            <p:nvPr/>
          </p:nvGrpSpPr>
          <p:grpSpPr bwMode="auto">
            <a:xfrm>
              <a:off x="4518837" y="4503722"/>
              <a:ext cx="3608282" cy="1887627"/>
              <a:chOff x="5592191" y="3790272"/>
              <a:chExt cx="3857410" cy="2081531"/>
            </a:xfrm>
          </p:grpSpPr>
          <p:pic>
            <p:nvPicPr>
              <p:cNvPr id="151568" name="Picture 18" descr="LHC-LARP-Tripl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191" y="3790272"/>
                <a:ext cx="3857410" cy="208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9" name="Rectangle 21"/>
              <p:cNvSpPr>
                <a:spLocks noChangeArrowheads="1"/>
              </p:cNvSpPr>
              <p:nvPr/>
            </p:nvSpPr>
            <p:spPr bwMode="auto">
              <a:xfrm rot="-371285">
                <a:off x="7696176" y="4551307"/>
                <a:ext cx="87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Nb</a:t>
                </a:r>
                <a:r>
                  <a:rPr lang="en-US" b="1" baseline="-25000"/>
                  <a:t>3</a:t>
                </a:r>
                <a:r>
                  <a:rPr lang="en-US" b="1"/>
                  <a:t>Sn </a:t>
                </a:r>
                <a:endParaRPr lang="en-US"/>
              </a:p>
            </p:txBody>
          </p:sp>
          <p:sp>
            <p:nvSpPr>
              <p:cNvPr id="151570" name="Rectangle 22"/>
              <p:cNvSpPr>
                <a:spLocks noChangeArrowheads="1"/>
              </p:cNvSpPr>
              <p:nvPr/>
            </p:nvSpPr>
            <p:spPr bwMode="auto">
              <a:xfrm rot="-1636018">
                <a:off x="8355764" y="5275537"/>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t>200 T/m</a:t>
                </a:r>
                <a:r>
                  <a:rPr lang="en-US" b="1"/>
                  <a:t> </a:t>
                </a:r>
                <a:endParaRPr lang="en-US"/>
              </a:p>
            </p:txBody>
          </p:sp>
        </p:grpSp>
        <p:sp>
          <p:nvSpPr>
            <p:cNvPr id="151567" name="Rectangle 23"/>
            <p:cNvSpPr>
              <a:spLocks noChangeArrowheads="1"/>
            </p:cNvSpPr>
            <p:nvPr/>
          </p:nvSpPr>
          <p:spPr bwMode="auto">
            <a:xfrm>
              <a:off x="5499937" y="4526148"/>
              <a:ext cx="22717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mic Sans MS" charset="0"/>
                  <a:cs typeface="Comic Sans MS" charset="0"/>
                </a:rPr>
                <a:t>G.Ambrosio et al., IPAC’10</a:t>
              </a:r>
              <a:endParaRPr lang="en-US" sz="1200">
                <a:latin typeface="Comic Sans MS" charset="0"/>
                <a:cs typeface="Comic Sans MS" charset="0"/>
              </a:endParaRPr>
            </a:p>
          </p:txBody>
        </p:sp>
      </p:grpSp>
      <p:pic>
        <p:nvPicPr>
          <p:cNvPr id="26" name="Picture 25" descr="eRHIC IR Combined Function Magnet, 07-Mar-2011, B. Parker.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1886" y="771525"/>
            <a:ext cx="29273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Picture 26" descr="Screen shot 2011-03-09 at 4.05.4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1063625"/>
            <a:ext cx="10318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6048128" y="2925764"/>
            <a:ext cx="2651371" cy="1590244"/>
          </a:xfrm>
          <a:prstGeom prst="rect">
            <a:avLst/>
          </a:prstGeom>
        </p:spPr>
      </p:pic>
      <p:pic>
        <p:nvPicPr>
          <p:cNvPr id="30" name="Picture 2" descr="http://www.linearcollider.org/newsline/images/2007/20070712_ftr1_2.gif"/>
          <p:cNvPicPr>
            <a:picLocks noChangeAspect="1" noChangeArrowheads="1" noCrop="1"/>
          </p:cNvPicPr>
          <p:nvPr/>
        </p:nvPicPr>
        <p:blipFill>
          <a:blip r:embed="rId8" cstate="print"/>
          <a:srcRect/>
          <a:stretch>
            <a:fillRect/>
          </a:stretch>
        </p:blipFill>
        <p:spPr bwMode="auto">
          <a:xfrm>
            <a:off x="5679479" y="1374775"/>
            <a:ext cx="3473911" cy="2317750"/>
          </a:xfrm>
          <a:prstGeom prst="rect">
            <a:avLst/>
          </a:prstGeom>
          <a:noFill/>
        </p:spPr>
      </p:pic>
      <p:sp>
        <p:nvSpPr>
          <p:cNvPr id="28" name="TextBox 27"/>
          <p:cNvSpPr txBox="1"/>
          <p:nvPr/>
        </p:nvSpPr>
        <p:spPr>
          <a:xfrm>
            <a:off x="101600" y="3873500"/>
            <a:ext cx="7401673" cy="646331"/>
          </a:xfrm>
          <a:prstGeom prst="rect">
            <a:avLst/>
          </a:prstGeom>
          <a:noFill/>
        </p:spPr>
        <p:txBody>
          <a:bodyPr wrap="none" rtlCol="0">
            <a:spAutoFit/>
          </a:bodyPr>
          <a:lstStyle/>
          <a:p>
            <a:r>
              <a:rPr lang="en-US" dirty="0" err="1" smtClean="0"/>
              <a:t>eRHIC</a:t>
            </a:r>
            <a:r>
              <a:rPr lang="en-US" dirty="0" smtClean="0"/>
              <a:t> - Geometry high-</a:t>
            </a:r>
            <a:r>
              <a:rPr lang="en-US" dirty="0" err="1" smtClean="0"/>
              <a:t>lumi</a:t>
            </a:r>
            <a:r>
              <a:rPr lang="en-US" dirty="0" smtClean="0"/>
              <a:t> IR with β*=5 cm, l*=4.5 m</a:t>
            </a:r>
            <a:br>
              <a:rPr lang="en-US" dirty="0" smtClean="0"/>
            </a:br>
            <a:r>
              <a:rPr lang="en-US" dirty="0" smtClean="0"/>
              <a:t>and 10 </a:t>
            </a:r>
            <a:r>
              <a:rPr lang="en-US" dirty="0" err="1" smtClean="0"/>
              <a:t>mrad</a:t>
            </a:r>
            <a:r>
              <a:rPr lang="en-US" dirty="0" smtClean="0"/>
              <a:t> crossing angle </a:t>
            </a:r>
            <a:r>
              <a:rPr lang="en-US" dirty="0" smtClean="0">
                <a:solidFill>
                  <a:srgbClr val="0000FF"/>
                </a:solidFill>
                <a:sym typeface="Wingdings"/>
              </a:rPr>
              <a:t></a:t>
            </a:r>
            <a:r>
              <a:rPr lang="en-US" dirty="0" smtClean="0">
                <a:sym typeface="Wingdings"/>
              </a:rPr>
              <a:t> </a:t>
            </a:r>
            <a:r>
              <a:rPr lang="en-US" dirty="0" smtClean="0">
                <a:solidFill>
                  <a:srgbClr val="FF00FF"/>
                </a:solidFill>
                <a:sym typeface="Wingdings"/>
              </a:rPr>
              <a:t>this is required for 10</a:t>
            </a:r>
            <a:r>
              <a:rPr lang="en-US" baseline="30000" dirty="0" smtClean="0">
                <a:solidFill>
                  <a:srgbClr val="FF00FF"/>
                </a:solidFill>
                <a:sym typeface="Wingdings"/>
              </a:rPr>
              <a:t>34</a:t>
            </a:r>
            <a:r>
              <a:rPr lang="en-US" dirty="0" smtClean="0">
                <a:solidFill>
                  <a:srgbClr val="FF00FF"/>
                </a:solidFill>
                <a:sym typeface="Wingdings"/>
              </a:rPr>
              <a:t> cm</a:t>
            </a:r>
            <a:r>
              <a:rPr lang="en-US" baseline="30000" dirty="0" smtClean="0">
                <a:solidFill>
                  <a:srgbClr val="FF00FF"/>
                </a:solidFill>
                <a:sym typeface="Wingdings"/>
              </a:rPr>
              <a:t>-2</a:t>
            </a:r>
            <a:r>
              <a:rPr lang="en-US" dirty="0" smtClean="0">
                <a:solidFill>
                  <a:srgbClr val="FF00FF"/>
                </a:solidFill>
                <a:sym typeface="Wingdings"/>
              </a:rPr>
              <a:t> s</a:t>
            </a:r>
            <a:r>
              <a:rPr lang="en-US" baseline="30000" dirty="0" smtClean="0">
                <a:solidFill>
                  <a:srgbClr val="FF00FF"/>
                </a:solidFill>
                <a:sym typeface="Wingdings"/>
              </a:rPr>
              <a:t>-1</a:t>
            </a:r>
            <a:endParaRPr lang="en-US" baseline="30000" dirty="0" smtClean="0">
              <a:solidFill>
                <a:srgbClr val="FF00FF"/>
              </a:solidFill>
            </a:endParaRPr>
          </a:p>
        </p:txBody>
      </p:sp>
      <p:grpSp>
        <p:nvGrpSpPr>
          <p:cNvPr id="29" name="Group 28"/>
          <p:cNvGrpSpPr/>
          <p:nvPr/>
        </p:nvGrpSpPr>
        <p:grpSpPr>
          <a:xfrm>
            <a:off x="6356846" y="552148"/>
            <a:ext cx="2734232" cy="4369102"/>
            <a:chOff x="430183" y="1197732"/>
            <a:chExt cx="3767257" cy="5596768"/>
          </a:xfrm>
        </p:grpSpPr>
        <p:pic>
          <p:nvPicPr>
            <p:cNvPr id="32" name="Picture 4"/>
            <p:cNvPicPr>
              <a:picLocks noChangeAspect="1" noChangeArrowheads="1"/>
            </p:cNvPicPr>
            <p:nvPr/>
          </p:nvPicPr>
          <p:blipFill>
            <a:blip r:embed="rId9"/>
            <a:srcRect t="8798" r="7619" b="1466"/>
            <a:stretch>
              <a:fillRect/>
            </a:stretch>
          </p:blipFill>
          <p:spPr bwMode="auto">
            <a:xfrm>
              <a:off x="503400" y="1197732"/>
              <a:ext cx="3484400" cy="2930458"/>
            </a:xfrm>
            <a:prstGeom prst="rect">
              <a:avLst/>
            </a:prstGeom>
            <a:noFill/>
            <a:ln w="12700" cap="flat">
              <a:noFill/>
              <a:miter lim="800000"/>
              <a:headEnd/>
              <a:tailEnd/>
            </a:ln>
          </p:spPr>
        </p:pic>
        <p:sp>
          <p:nvSpPr>
            <p:cNvPr id="33" name="Rectangle 5"/>
            <p:cNvSpPr>
              <a:spLocks/>
            </p:cNvSpPr>
            <p:nvPr/>
          </p:nvSpPr>
          <p:spPr bwMode="auto">
            <a:xfrm>
              <a:off x="1029295" y="13780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pic>
          <p:nvPicPr>
            <p:cNvPr id="34" name="Picture 4"/>
            <p:cNvPicPr>
              <a:picLocks noChangeAspect="1" noChangeArrowheads="1"/>
            </p:cNvPicPr>
            <p:nvPr/>
          </p:nvPicPr>
          <p:blipFill>
            <a:blip r:embed="rId10"/>
            <a:srcRect l="5172" t="7627" r="7241"/>
            <a:stretch>
              <a:fillRect/>
            </a:stretch>
          </p:blipFill>
          <p:spPr bwMode="auto">
            <a:xfrm>
              <a:off x="430183" y="4099348"/>
              <a:ext cx="3767257" cy="2695152"/>
            </a:xfrm>
            <a:prstGeom prst="rect">
              <a:avLst/>
            </a:prstGeom>
            <a:noFill/>
            <a:ln w="12700" cap="flat">
              <a:noFill/>
              <a:miter lim="800000"/>
              <a:headEnd/>
              <a:tailEnd/>
            </a:ln>
          </p:spPr>
        </p:pic>
        <p:sp>
          <p:nvSpPr>
            <p:cNvPr id="35"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36"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37"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38"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39"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1"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pic>
        <p:nvPicPr>
          <p:cNvPr id="31" name="Picture 5" descr="VerticalMAtching2.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79479" y="857251"/>
            <a:ext cx="3464521"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728906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0"/>
                                        </p:tgtEl>
                                        <p:attrNameLst>
                                          <p:attrName>ppt_x</p:attrName>
                                        </p:attrNameLst>
                                      </p:cBhvr>
                                      <p:tavLst>
                                        <p:tav tm="0">
                                          <p:val>
                                            <p:strVal val="ppt_x"/>
                                          </p:val>
                                        </p:tav>
                                        <p:tav tm="100000">
                                          <p:val>
                                            <p:strVal val="ppt_x"/>
                                          </p:val>
                                        </p:tav>
                                      </p:tavLst>
                                    </p:anim>
                                    <p:anim calcmode="lin" valueType="num">
                                      <p:cBhvr additive="base">
                                        <p:cTn id="18" dur="500"/>
                                        <p:tgtEl>
                                          <p:spTgt spid="30"/>
                                        </p:tgtEl>
                                        <p:attrNameLst>
                                          <p:attrName>ppt_y</p:attrName>
                                        </p:attrNameLst>
                                      </p:cBhvr>
                                      <p:tavLst>
                                        <p:tav tm="0">
                                          <p:val>
                                            <p:strVal val="ppt_y"/>
                                          </p:val>
                                        </p:tav>
                                        <p:tav tm="100000">
                                          <p:val>
                                            <p:strVal val="1+ppt_h/2"/>
                                          </p:val>
                                        </p:tav>
                                      </p:tavLst>
                                    </p:anim>
                                    <p:set>
                                      <p:cBhvr>
                                        <p:cTn id="19" dur="1" fill="hold">
                                          <p:stCondLst>
                                            <p:cond delay="499"/>
                                          </p:stCondLst>
                                        </p:cTn>
                                        <p:tgtEl>
                                          <p:spTgt spid="3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6" presetClass="exit" presetSubtype="21" fill="hold" nodeType="withEffect">
                                  <p:stCondLst>
                                    <p:cond delay="0"/>
                                  </p:stCondLst>
                                  <p:childTnLst>
                                    <p:animEffect transition="out" filter="barn(inVertic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5"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5"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ppt_w</p:attrName>
                                        </p:attrNameLst>
                                      </p:cBhvr>
                                      <p:tavLst>
                                        <p:tav tm="0">
                                          <p:val>
                                            <p:fltVal val="0"/>
                                          </p:val>
                                        </p:tav>
                                        <p:tav tm="100000">
                                          <p:val>
                                            <p:strVal val="#ppt_w"/>
                                          </p:val>
                                        </p:tav>
                                      </p:tavLst>
                                    </p:anim>
                                    <p:anim calcmode="lin" valueType="num">
                                      <p:cBhvr>
                                        <p:cTn id="58" dur="1000" fill="hold"/>
                                        <p:tgtEl>
                                          <p:spTgt spid="3"/>
                                        </p:tgtEl>
                                        <p:attrNameLst>
                                          <p:attrName>ppt_h</p:attrName>
                                        </p:attrNameLst>
                                      </p:cBhvr>
                                      <p:tavLst>
                                        <p:tav tm="0">
                                          <p:val>
                                            <p:fltVal val="0"/>
                                          </p:val>
                                        </p:tav>
                                        <p:tav tm="100000">
                                          <p:val>
                                            <p:strVal val="#ppt_h"/>
                                          </p:val>
                                        </p:tav>
                                      </p:tavLst>
                                    </p:anim>
                                    <p:anim calcmode="lin" valueType="num">
                                      <p:cBhvr>
                                        <p:cTn id="5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1000" fill="hold"/>
                                        <p:tgtEl>
                                          <p:spTgt spid="31"/>
                                        </p:tgtEl>
                                        <p:attrNameLst>
                                          <p:attrName>ppt_w</p:attrName>
                                        </p:attrNameLst>
                                      </p:cBhvr>
                                      <p:tavLst>
                                        <p:tav tm="0">
                                          <p:val>
                                            <p:fltVal val="0"/>
                                          </p:val>
                                        </p:tav>
                                        <p:tav tm="100000">
                                          <p:val>
                                            <p:strVal val="#ppt_w"/>
                                          </p:val>
                                        </p:tav>
                                      </p:tavLst>
                                    </p:anim>
                                    <p:anim calcmode="lin" valueType="num">
                                      <p:cBhvr>
                                        <p:cTn id="64" dur="1000" fill="hold"/>
                                        <p:tgtEl>
                                          <p:spTgt spid="31"/>
                                        </p:tgtEl>
                                        <p:attrNameLst>
                                          <p:attrName>ppt_h</p:attrName>
                                        </p:attrNameLst>
                                      </p:cBhvr>
                                      <p:tavLst>
                                        <p:tav tm="0">
                                          <p:val>
                                            <p:fltVal val="0"/>
                                          </p:val>
                                        </p:tav>
                                        <p:tav tm="100000">
                                          <p:val>
                                            <p:strVal val="#ppt_h"/>
                                          </p:val>
                                        </p:tav>
                                      </p:tavLst>
                                    </p:anim>
                                    <p:anim calcmode="lin" valueType="num">
                                      <p:cBhvr>
                                        <p:cTn id="6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561"/>
          <a:stretch/>
        </p:blipFill>
        <p:spPr>
          <a:xfrm>
            <a:off x="97374" y="941916"/>
            <a:ext cx="8700770" cy="4474213"/>
          </a:xfrm>
          <a:prstGeom prst="rect">
            <a:avLst/>
          </a:prstGeom>
        </p:spPr>
      </p:pic>
      <p:sp>
        <p:nvSpPr>
          <p:cNvPr id="32770" name="Rectangle 2"/>
          <p:cNvSpPr>
            <a:spLocks noGrp="1" noChangeArrowheads="1"/>
          </p:cNvSpPr>
          <p:nvPr>
            <p:ph type="title"/>
          </p:nvPr>
        </p:nvSpPr>
        <p:spPr>
          <a:ln/>
        </p:spPr>
        <p:txBody>
          <a:bodyPr rIns="133350"/>
          <a:lstStyle/>
          <a:p>
            <a:r>
              <a:rPr lang="en-US" dirty="0"/>
              <a:t>Best Knowledge of Q</a:t>
            </a:r>
            <a:r>
              <a:rPr lang="en-US" baseline="-6000" dirty="0"/>
              <a:t>S</a:t>
            </a:r>
            <a:r>
              <a:rPr lang="en-US" dirty="0"/>
              <a:t> in </a:t>
            </a:r>
            <a:r>
              <a:rPr lang="en-US" cap="none" dirty="0" err="1" smtClean="0"/>
              <a:t>e</a:t>
            </a:r>
            <a:r>
              <a:rPr lang="en-US" dirty="0" err="1" smtClean="0"/>
              <a:t>A</a:t>
            </a:r>
            <a:endParaRPr lang="en-US" dirty="0"/>
          </a:p>
        </p:txBody>
      </p:sp>
      <p:sp>
        <p:nvSpPr>
          <p:cNvPr id="10" name="Slide Number Placeholder 3"/>
          <p:cNvSpPr>
            <a:spLocks noGrp="1"/>
          </p:cNvSpPr>
          <p:nvPr>
            <p:ph type="sldNum" sz="quarter" idx="12"/>
          </p:nvPr>
        </p:nvSpPr>
        <p:spPr/>
        <p:txBody>
          <a:bodyPr/>
          <a:lstStyle/>
          <a:p>
            <a:fld id="{DFFE2537-4124-6B4E-8D15-448F492ACF3C}" type="slidenum">
              <a:rPr lang="en-US"/>
              <a:pPr/>
              <a:t>60</a:t>
            </a:fld>
            <a:endParaRPr lang="en-US"/>
          </a:p>
        </p:txBody>
      </p:sp>
      <p:sp>
        <p:nvSpPr>
          <p:cNvPr id="32771" name="Rectangle 3"/>
          <p:cNvSpPr>
            <a:spLocks/>
          </p:cNvSpPr>
          <p:nvPr/>
        </p:nvSpPr>
        <p:spPr bwMode="auto">
          <a:xfrm>
            <a:off x="480472" y="5439834"/>
            <a:ext cx="8318500" cy="68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Enhancement of </a:t>
            </a:r>
            <a:r>
              <a:rPr lang="en-US" dirty="0">
                <a:solidFill>
                  <a:srgbClr val="0000FF"/>
                </a:solidFill>
                <a:latin typeface="Comic Sans MS"/>
                <a:ea typeface="ＭＳ Ｐゴシック" charset="0"/>
                <a:cs typeface="Comic Sans MS"/>
                <a:sym typeface="Arial Italic" charset="0"/>
              </a:rPr>
              <a:t>Q</a:t>
            </a:r>
            <a:r>
              <a:rPr lang="en-US" baseline="-25000" dirty="0">
                <a:solidFill>
                  <a:srgbClr val="0000FF"/>
                </a:solidFill>
                <a:latin typeface="Comic Sans MS"/>
                <a:ea typeface="ＭＳ Ｐゴシック" charset="0"/>
                <a:cs typeface="Comic Sans MS"/>
                <a:sym typeface="Arial Italic" charset="0"/>
              </a:rPr>
              <a:t>S</a:t>
            </a:r>
            <a:r>
              <a:rPr lang="en-US" dirty="0">
                <a:solidFill>
                  <a:srgbClr val="0000FF"/>
                </a:solidFill>
                <a:latin typeface="Comic Sans MS"/>
                <a:ea typeface="ＭＳ Ｐゴシック" charset="0"/>
                <a:cs typeface="Comic Sans MS"/>
                <a:sym typeface="Arial" charset="0"/>
              </a:rPr>
              <a:t> with A </a:t>
            </a:r>
            <a:endParaRPr lang="en-US" dirty="0" smtClean="0">
              <a:solidFill>
                <a:srgbClr val="0000FF"/>
              </a:solidFill>
              <a:latin typeface="Comic Sans MS"/>
              <a:ea typeface="ＭＳ Ｐゴシック" charset="0"/>
              <a:cs typeface="Comic Sans MS"/>
              <a:sym typeface="Arial" charset="0"/>
            </a:endParaRPr>
          </a:p>
          <a:p>
            <a:pPr marL="39688"/>
            <a:r>
              <a:rPr lang="en-US" dirty="0" smtClean="0">
                <a:solidFill>
                  <a:schemeClr val="tx1"/>
                </a:solidFill>
                <a:latin typeface="Comic Sans MS"/>
                <a:ea typeface="ＭＳ Ｐゴシック" charset="0"/>
                <a:cs typeface="Comic Sans MS"/>
                <a:sym typeface="Symbol" charset="0"/>
              </a:rPr>
              <a:t>⇒</a:t>
            </a:r>
            <a:r>
              <a:rPr lang="en-US" dirty="0" smtClean="0">
                <a:solidFill>
                  <a:schemeClr val="tx1"/>
                </a:solidFill>
                <a:latin typeface="Comic Sans MS"/>
                <a:ea typeface="ＭＳ Ｐゴシック" charset="0"/>
                <a:cs typeface="Comic Sans MS"/>
              </a:rPr>
              <a:t> </a:t>
            </a:r>
            <a:r>
              <a:rPr lang="en-US" dirty="0">
                <a:solidFill>
                  <a:schemeClr val="tx1"/>
                </a:solidFill>
                <a:latin typeface="Comic Sans MS"/>
                <a:ea typeface="ＭＳ Ｐゴシック" charset="0"/>
                <a:cs typeface="Comic Sans MS"/>
                <a:sym typeface="Arial" charset="0"/>
              </a:rPr>
              <a:t>saturation regime reached at significantly lower energy in nuclei</a:t>
            </a:r>
          </a:p>
        </p:txBody>
      </p:sp>
      <p:sp>
        <p:nvSpPr>
          <p:cNvPr id="32773" name="Rectangle 5"/>
          <p:cNvSpPr>
            <a:spLocks/>
          </p:cNvSpPr>
          <p:nvPr/>
        </p:nvSpPr>
        <p:spPr bwMode="auto">
          <a:xfrm>
            <a:off x="5564725" y="1104900"/>
            <a:ext cx="3111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400" dirty="0">
                <a:solidFill>
                  <a:srgbClr val="FF0000"/>
                </a:solidFill>
                <a:latin typeface="Comic Sans MS"/>
                <a:ea typeface="ＭＳ Ｐゴシック" charset="0"/>
                <a:cs typeface="Comic Sans MS"/>
                <a:sym typeface="Arial" charset="0"/>
              </a:rPr>
              <a:t>Model-I: </a:t>
            </a:r>
            <a:r>
              <a:rPr lang="en-US" sz="1400" dirty="0" err="1">
                <a:latin typeface="Comic Sans MS"/>
                <a:ea typeface="ＭＳ Ｐゴシック" charset="0"/>
                <a:cs typeface="Comic Sans MS"/>
                <a:sym typeface="Arial" charset="0"/>
              </a:rPr>
              <a:t>IPSat</a:t>
            </a:r>
            <a:r>
              <a:rPr lang="en-US" sz="1400" dirty="0">
                <a:latin typeface="Comic Sans MS"/>
                <a:ea typeface="ＭＳ Ｐゴシック" charset="0"/>
                <a:cs typeface="Comic Sans MS"/>
                <a:sym typeface="Arial" charset="0"/>
              </a:rPr>
              <a:t> dipole model  </a:t>
            </a:r>
          </a:p>
          <a:p>
            <a:pPr marL="39688"/>
            <a:r>
              <a:rPr lang="en-US" sz="1400" dirty="0">
                <a:solidFill>
                  <a:srgbClr val="FF0000"/>
                </a:solidFill>
                <a:latin typeface="Comic Sans MS"/>
                <a:ea typeface="ＭＳ Ｐゴシック" charset="0"/>
                <a:cs typeface="Comic Sans MS"/>
                <a:sym typeface="Arial" charset="0"/>
              </a:rPr>
              <a:t>Model-II: </a:t>
            </a:r>
            <a:r>
              <a:rPr lang="en-US" sz="1400" dirty="0">
                <a:solidFill>
                  <a:srgbClr val="322F31"/>
                </a:solidFill>
                <a:latin typeface="Comic Sans MS"/>
                <a:ea typeface="ＭＳ Ｐゴシック" charset="0"/>
                <a:cs typeface="Comic Sans MS"/>
                <a:sym typeface="Arial" charset="0"/>
              </a:rPr>
              <a:t>BK + higher order corr.</a:t>
            </a:r>
          </a:p>
        </p:txBody>
      </p:sp>
      <p:pic>
        <p:nvPicPr>
          <p:cNvPr id="3" name="Picture 2"/>
          <p:cNvPicPr>
            <a:picLocks noChangeAspect="1"/>
          </p:cNvPicPr>
          <p:nvPr/>
        </p:nvPicPr>
        <p:blipFill>
          <a:blip r:embed="rId3"/>
          <a:stretch>
            <a:fillRect/>
          </a:stretch>
        </p:blipFill>
        <p:spPr>
          <a:xfrm>
            <a:off x="0" y="954617"/>
            <a:ext cx="4622800" cy="4533900"/>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026196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ln/>
        </p:spPr>
        <p:txBody>
          <a:bodyPr rIns="133350"/>
          <a:lstStyle/>
          <a:p>
            <a:r>
              <a:rPr lang="en-US" dirty="0"/>
              <a:t>Measuring F</a:t>
            </a:r>
            <a:r>
              <a:rPr lang="en-US" baseline="-6000" dirty="0"/>
              <a:t>L</a:t>
            </a:r>
            <a:r>
              <a:rPr lang="en-US" dirty="0"/>
              <a:t> with the EIC (I)</a:t>
            </a:r>
          </a:p>
        </p:txBody>
      </p:sp>
      <p:sp>
        <p:nvSpPr>
          <p:cNvPr id="26" name="Slide Number Placeholder 3"/>
          <p:cNvSpPr>
            <a:spLocks noGrp="1"/>
          </p:cNvSpPr>
          <p:nvPr>
            <p:ph type="sldNum" sz="quarter" idx="12"/>
          </p:nvPr>
        </p:nvSpPr>
        <p:spPr/>
        <p:txBody>
          <a:bodyPr/>
          <a:lstStyle/>
          <a:p>
            <a:fld id="{0C0DA588-F314-D348-9686-8CE4311472EF}" type="slidenum">
              <a:rPr lang="en-US"/>
              <a:pPr/>
              <a:t>61</a:t>
            </a:fld>
            <a:endParaRPr lang="en-US"/>
          </a:p>
        </p:txBody>
      </p:sp>
      <p:sp>
        <p:nvSpPr>
          <p:cNvPr id="41997" name="Rectangle 13"/>
          <p:cNvSpPr>
            <a:spLocks noGrp="1" noChangeArrowheads="1"/>
          </p:cNvSpPr>
          <p:nvPr>
            <p:ph type="body" idx="4294967295"/>
          </p:nvPr>
        </p:nvSpPr>
        <p:spPr>
          <a:xfrm>
            <a:off x="0" y="4506913"/>
            <a:ext cx="5626100" cy="1587500"/>
          </a:xfrm>
          <a:ln/>
        </p:spPr>
        <p:txBody>
          <a:bodyPr rIns="133350"/>
          <a:lstStyle/>
          <a:p>
            <a:r>
              <a:rPr lang="en-US" sz="2300" dirty="0">
                <a:solidFill>
                  <a:srgbClr val="0000FF"/>
                </a:solidFill>
              </a:rPr>
              <a:t>How to extract F</a:t>
            </a:r>
            <a:r>
              <a:rPr lang="en-US" sz="2300" baseline="-25000" dirty="0">
                <a:solidFill>
                  <a:srgbClr val="0000FF"/>
                </a:solidFill>
              </a:rPr>
              <a:t>L</a:t>
            </a:r>
          </a:p>
          <a:p>
            <a:pPr marL="508000" lvl="1"/>
            <a:r>
              <a:rPr lang="en-US" sz="2100" dirty="0"/>
              <a:t>Need different values of y</a:t>
            </a:r>
            <a:r>
              <a:rPr lang="en-US" sz="2100" baseline="32000" dirty="0"/>
              <a:t>2</a:t>
            </a:r>
            <a:r>
              <a:rPr lang="en-US" sz="2100" dirty="0"/>
              <a:t>/Y</a:t>
            </a:r>
            <a:r>
              <a:rPr lang="en-US" sz="2100" baseline="32000" dirty="0"/>
              <a:t>+</a:t>
            </a:r>
            <a:endParaRPr lang="en-US" sz="2100" dirty="0"/>
          </a:p>
          <a:p>
            <a:pPr marL="508000" lvl="1"/>
            <a:r>
              <a:rPr lang="en-US" sz="2100" dirty="0"/>
              <a:t>F</a:t>
            </a:r>
            <a:r>
              <a:rPr lang="en-US" sz="2100" baseline="-6000" dirty="0"/>
              <a:t>L</a:t>
            </a:r>
            <a:r>
              <a:rPr lang="en-US" sz="2100" dirty="0"/>
              <a:t> slope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a:t>
            </a:r>
          </a:p>
          <a:p>
            <a:pPr marL="508000" lvl="1"/>
            <a:r>
              <a:rPr lang="en-US" sz="2100" dirty="0"/>
              <a:t>F</a:t>
            </a:r>
            <a:r>
              <a:rPr lang="en-US" sz="2100" baseline="-6000" dirty="0"/>
              <a:t>2</a:t>
            </a:r>
            <a:r>
              <a:rPr lang="en-US" sz="2100" dirty="0"/>
              <a:t> intercept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with y-axis</a:t>
            </a:r>
          </a:p>
        </p:txBody>
      </p:sp>
      <p:grpSp>
        <p:nvGrpSpPr>
          <p:cNvPr id="41993" name="Group 9"/>
          <p:cNvGrpSpPr>
            <a:grpSpLocks/>
          </p:cNvGrpSpPr>
          <p:nvPr/>
        </p:nvGrpSpPr>
        <p:grpSpPr bwMode="auto">
          <a:xfrm>
            <a:off x="622300" y="800100"/>
            <a:ext cx="7262813" cy="1663700"/>
            <a:chOff x="0" y="0"/>
            <a:chExt cx="4575" cy="1048"/>
          </a:xfrm>
        </p:grpSpPr>
        <p:pic>
          <p:nvPicPr>
            <p:cNvPr id="4198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9" name="Rectangle 5"/>
            <p:cNvSpPr>
              <a:spLocks/>
            </p:cNvSpPr>
            <p:nvPr/>
          </p:nvSpPr>
          <p:spPr bwMode="auto">
            <a:xfrm>
              <a:off x="993" y="692"/>
              <a:ext cx="161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41990" name="Rectangle 6"/>
            <p:cNvSpPr>
              <a:spLocks/>
            </p:cNvSpPr>
            <p:nvPr/>
          </p:nvSpPr>
          <p:spPr bwMode="auto">
            <a:xfrm>
              <a:off x="3263" y="693"/>
              <a:ext cx="131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41991" name="Line 7"/>
            <p:cNvSpPr>
              <a:spLocks noChangeShapeType="1"/>
            </p:cNvSpPr>
            <p:nvPr/>
          </p:nvSpPr>
          <p:spPr bwMode="auto">
            <a:xfrm rot="10800000" flipH="1">
              <a:off x="2174" y="418"/>
              <a:ext cx="362" cy="311"/>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n w="28575" cmpd="sng">
                  <a:solidFill>
                    <a:srgbClr val="0000FF"/>
                  </a:solidFill>
                </a:ln>
              </a:endParaRPr>
            </a:p>
          </p:txBody>
        </p:sp>
        <p:sp>
          <p:nvSpPr>
            <p:cNvPr id="41992" name="Line 8"/>
            <p:cNvSpPr>
              <a:spLocks noChangeShapeType="1"/>
            </p:cNvSpPr>
            <p:nvPr/>
          </p:nvSpPr>
          <p:spPr bwMode="auto">
            <a:xfrm rot="10800000">
              <a:off x="3695" y="363"/>
              <a:ext cx="184" cy="301"/>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996" name="Group 12"/>
          <p:cNvGrpSpPr>
            <a:grpSpLocks/>
          </p:cNvGrpSpPr>
          <p:nvPr/>
        </p:nvGrpSpPr>
        <p:grpSpPr bwMode="auto">
          <a:xfrm>
            <a:off x="419100" y="2730500"/>
            <a:ext cx="8382000" cy="1803400"/>
            <a:chOff x="0" y="0"/>
            <a:chExt cx="5280" cy="1136"/>
          </a:xfrm>
        </p:grpSpPr>
        <p:pic>
          <p:nvPicPr>
            <p:cNvPr id="419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333"/>
              <a:ext cx="5272"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95" name="Rectangle 11"/>
            <p:cNvSpPr>
              <a:spLocks/>
            </p:cNvSpPr>
            <p:nvPr/>
          </p:nvSpPr>
          <p:spPr bwMode="auto">
            <a:xfrm>
              <a:off x="0" y="0"/>
              <a:ext cx="27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In practice use reduced cross-section: </a:t>
              </a:r>
            </a:p>
          </p:txBody>
        </p:sp>
      </p:grpSp>
      <p:grpSp>
        <p:nvGrpSpPr>
          <p:cNvPr id="42008" name="Group 24"/>
          <p:cNvGrpSpPr>
            <a:grpSpLocks/>
          </p:cNvGrpSpPr>
          <p:nvPr/>
        </p:nvGrpSpPr>
        <p:grpSpPr bwMode="auto">
          <a:xfrm>
            <a:off x="5528734" y="4480983"/>
            <a:ext cx="3140075" cy="1841500"/>
            <a:chOff x="0" y="0"/>
            <a:chExt cx="1978" cy="1160"/>
          </a:xfrm>
        </p:grpSpPr>
        <p:grpSp>
          <p:nvGrpSpPr>
            <p:cNvPr id="42006" name="Group 22"/>
            <p:cNvGrpSpPr>
              <a:grpSpLocks/>
            </p:cNvGrpSpPr>
            <p:nvPr/>
          </p:nvGrpSpPr>
          <p:grpSpPr bwMode="auto">
            <a:xfrm>
              <a:off x="0" y="0"/>
              <a:ext cx="1978" cy="1104"/>
              <a:chOff x="0" y="0"/>
              <a:chExt cx="1978" cy="1104"/>
            </a:xfrm>
          </p:grpSpPr>
          <p:grpSp>
            <p:nvGrpSpPr>
              <p:cNvPr id="42000" name="Group 16"/>
              <p:cNvGrpSpPr>
                <a:grpSpLocks/>
              </p:cNvGrpSpPr>
              <p:nvPr/>
            </p:nvGrpSpPr>
            <p:grpSpPr bwMode="auto">
              <a:xfrm>
                <a:off x="264" y="72"/>
                <a:ext cx="1262" cy="915"/>
                <a:chOff x="0" y="0"/>
                <a:chExt cx="1262" cy="915"/>
              </a:xfrm>
            </p:grpSpPr>
            <p:sp>
              <p:nvSpPr>
                <p:cNvPr id="41998" name="Line 14"/>
                <p:cNvSpPr>
                  <a:spLocks noChangeShapeType="1"/>
                </p:cNvSpPr>
                <p:nvPr/>
              </p:nvSpPr>
              <p:spPr bwMode="auto">
                <a:xfrm flipH="1">
                  <a:off x="0" y="0"/>
                  <a:ext cx="0" cy="915"/>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9" name="Line 15"/>
                <p:cNvSpPr>
                  <a:spLocks noChangeShapeType="1"/>
                </p:cNvSpPr>
                <p:nvPr/>
              </p:nvSpPr>
              <p:spPr bwMode="auto">
                <a:xfrm rot="10800000">
                  <a:off x="0" y="915"/>
                  <a:ext cx="1262" cy="0"/>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2001" name="Rectangle 17"/>
              <p:cNvSpPr>
                <a:spLocks/>
              </p:cNvSpPr>
              <p:nvPr/>
            </p:nvSpPr>
            <p:spPr bwMode="auto">
              <a:xfrm>
                <a:off x="1536" y="856"/>
                <a:ext cx="4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2</a:t>
                </a: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a:t>
                </a:r>
              </a:p>
            </p:txBody>
          </p:sp>
          <p:sp>
            <p:nvSpPr>
              <p:cNvPr id="42002" name="Rectangle 18"/>
              <p:cNvSpPr>
                <a:spLocks/>
              </p:cNvSpPr>
              <p:nvPr/>
            </p:nvSpPr>
            <p:spPr bwMode="auto">
              <a:xfrm>
                <a:off x="0" y="0"/>
                <a:ext cx="2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σ</a:t>
                </a:r>
                <a:r>
                  <a:rPr lang="en-US" sz="2100" baseline="-6000">
                    <a:solidFill>
                      <a:schemeClr val="tx1"/>
                    </a:solidFill>
                    <a:latin typeface="Arial" charset="0"/>
                    <a:ea typeface="ＭＳ Ｐゴシック" charset="0"/>
                    <a:cs typeface="Arial" charset="0"/>
                    <a:sym typeface="Arial" charset="0"/>
                  </a:rPr>
                  <a:t>r</a:t>
                </a:r>
              </a:p>
            </p:txBody>
          </p:sp>
          <p:sp>
            <p:nvSpPr>
              <p:cNvPr id="42003" name="Line 19"/>
              <p:cNvSpPr>
                <a:spLocks noChangeShapeType="1"/>
              </p:cNvSpPr>
              <p:nvPr/>
            </p:nvSpPr>
            <p:spPr bwMode="auto">
              <a:xfrm>
                <a:off x="264" y="328"/>
                <a:ext cx="974" cy="542"/>
              </a:xfrm>
              <a:prstGeom prst="line">
                <a:avLst/>
              </a:prstGeom>
              <a:noFill/>
              <a:ln w="12700"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4" name="Oval 20"/>
              <p:cNvSpPr>
                <a:spLocks/>
              </p:cNvSpPr>
              <p:nvPr/>
            </p:nvSpPr>
            <p:spPr bwMode="auto">
              <a:xfrm>
                <a:off x="432" y="40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42005" name="Oval 21"/>
              <p:cNvSpPr>
                <a:spLocks/>
              </p:cNvSpPr>
              <p:nvPr/>
            </p:nvSpPr>
            <p:spPr bwMode="auto">
              <a:xfrm>
                <a:off x="1000" y="72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2007" name="Rectangle 23"/>
            <p:cNvSpPr>
              <a:spLocks/>
            </p:cNvSpPr>
            <p:nvPr/>
          </p:nvSpPr>
          <p:spPr bwMode="auto">
            <a:xfrm>
              <a:off x="183" y="976"/>
              <a:ext cx="15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300">
                  <a:solidFill>
                    <a:schemeClr val="tx1"/>
                  </a:solidFill>
                  <a:latin typeface="Arial" charset="0"/>
                  <a:ea typeface="ＭＳ Ｐゴシック" charset="0"/>
                  <a:cs typeface="Arial" charset="0"/>
                  <a:sym typeface="Arial" charset="0"/>
                </a:rPr>
                <a:t>0</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506965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9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4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336800"/>
            <a:ext cx="4802187"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3" y="2436283"/>
            <a:ext cx="49149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4036" name="Rectangle 4"/>
          <p:cNvSpPr>
            <a:spLocks noGrp="1" noChangeArrowheads="1"/>
          </p:cNvSpPr>
          <p:nvPr>
            <p:ph type="title"/>
          </p:nvPr>
        </p:nvSpPr>
        <p:spPr>
          <a:ln/>
        </p:spPr>
        <p:txBody>
          <a:bodyPr rIns="133350"/>
          <a:lstStyle/>
          <a:p>
            <a:r>
              <a:rPr lang="en-US"/>
              <a:t>Measuring F</a:t>
            </a:r>
            <a:r>
              <a:rPr lang="en-US" baseline="-6000"/>
              <a:t>L</a:t>
            </a:r>
            <a:r>
              <a:rPr lang="en-US"/>
              <a:t> with the EIC (II)</a:t>
            </a:r>
          </a:p>
        </p:txBody>
      </p:sp>
      <p:sp>
        <p:nvSpPr>
          <p:cNvPr id="44038" name="Rectangle 6"/>
          <p:cNvSpPr>
            <a:spLocks/>
          </p:cNvSpPr>
          <p:nvPr/>
        </p:nvSpPr>
        <p:spPr bwMode="auto">
          <a:xfrm>
            <a:off x="184944" y="802217"/>
            <a:ext cx="88630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chemeClr val="tx1"/>
                </a:solidFill>
                <a:latin typeface="Comic Sans MS"/>
                <a:ea typeface="ＭＳ Ｐゴシック" charset="0"/>
                <a:cs typeface="Comic Sans MS"/>
                <a:sym typeface="Arial" charset="0"/>
              </a:rPr>
              <a:t>In order to extract F</a:t>
            </a:r>
            <a:r>
              <a:rPr lang="en-US" baseline="-29000" dirty="0">
                <a:solidFill>
                  <a:schemeClr val="tx1"/>
                </a:solidFill>
                <a:latin typeface="Comic Sans MS"/>
                <a:ea typeface="ＭＳ Ｐゴシック" charset="0"/>
                <a:cs typeface="Comic Sans MS"/>
                <a:sym typeface="Arial" charset="0"/>
              </a:rPr>
              <a:t>L</a:t>
            </a:r>
            <a:r>
              <a:rPr lang="en-US" dirty="0">
                <a:solidFill>
                  <a:schemeClr val="tx1"/>
                </a:solidFill>
                <a:latin typeface="Comic Sans MS"/>
                <a:ea typeface="ＭＳ Ｐゴシック" charset="0"/>
                <a:cs typeface="Comic Sans MS"/>
                <a:sym typeface="Arial" charset="0"/>
              </a:rPr>
              <a:t> one needs </a:t>
            </a:r>
            <a:r>
              <a:rPr lang="en-US" dirty="0">
                <a:solidFill>
                  <a:srgbClr val="0000FF"/>
                </a:solidFill>
                <a:latin typeface="Comic Sans MS"/>
                <a:ea typeface="ＭＳ Ｐゴシック" charset="0"/>
                <a:cs typeface="Comic Sans MS"/>
                <a:sym typeface="Arial" charset="0"/>
              </a:rPr>
              <a:t>at least two measurements </a:t>
            </a:r>
            <a:r>
              <a:rPr lang="en-US" dirty="0">
                <a:solidFill>
                  <a:schemeClr val="tx1"/>
                </a:solidFill>
                <a:latin typeface="Comic Sans MS"/>
                <a:ea typeface="ＭＳ Ｐゴシック" charset="0"/>
                <a:cs typeface="Comic Sans MS"/>
                <a:sym typeface="Arial" charset="0"/>
              </a:rPr>
              <a:t>of the inclusive cross section with </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wide</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span in inelasticity parameter </a:t>
            </a:r>
            <a:r>
              <a:rPr lang="en-US" dirty="0">
                <a:solidFill>
                  <a:schemeClr val="tx1"/>
                </a:solidFill>
                <a:latin typeface="Comic Sans MS"/>
                <a:ea typeface="ＭＳ Ｐゴシック" charset="0"/>
                <a:cs typeface="Comic Sans MS"/>
                <a:sym typeface="Arial Bold" charset="0"/>
              </a:rPr>
              <a:t>y</a:t>
            </a:r>
            <a:r>
              <a:rPr lang="en-US" dirty="0">
                <a:solidFill>
                  <a:schemeClr val="tx1"/>
                </a:solidFill>
                <a:latin typeface="Comic Sans MS"/>
                <a:ea typeface="ＭＳ Ｐゴシック" charset="0"/>
                <a:cs typeface="Comic Sans MS"/>
                <a:sym typeface="Arial" charset="0"/>
              </a:rPr>
              <a:t>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 </a:t>
            </a:r>
            <a:r>
              <a:rPr lang="en-US" dirty="0" err="1">
                <a:solidFill>
                  <a:schemeClr val="tx1"/>
                </a:solidFill>
                <a:latin typeface="Comic Sans MS"/>
                <a:ea typeface="ＭＳ Ｐゴシック" charset="0"/>
                <a:cs typeface="Comic Sans MS"/>
                <a:sym typeface="Arial" charset="0"/>
              </a:rPr>
              <a:t>sxy</a:t>
            </a:r>
            <a:r>
              <a:rPr lang="en-US" dirty="0">
                <a:solidFill>
                  <a:schemeClr val="tx1"/>
                </a:solidFill>
                <a:latin typeface="Comic Sans MS"/>
                <a:ea typeface="ＭＳ Ｐゴシック" charset="0"/>
                <a:cs typeface="Comic Sans MS"/>
                <a:sym typeface="Arial" charset="0"/>
              </a:rPr>
              <a:t>)</a:t>
            </a:r>
          </a:p>
        </p:txBody>
      </p:sp>
      <p:sp>
        <p:nvSpPr>
          <p:cNvPr id="44039" name="Rectangle 7"/>
          <p:cNvSpPr>
            <a:spLocks/>
          </p:cNvSpPr>
          <p:nvPr/>
        </p:nvSpPr>
        <p:spPr bwMode="auto">
          <a:xfrm>
            <a:off x="221191" y="1430866"/>
            <a:ext cx="648864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FF29FE"/>
                </a:solidFill>
                <a:latin typeface="Comic Sans MS"/>
                <a:ea typeface="ＭＳ Ｐゴシック" charset="0"/>
                <a:cs typeface="Comic Sans MS"/>
                <a:sym typeface="Arial" charset="0"/>
              </a:rPr>
              <a:t>F</a:t>
            </a:r>
            <a:r>
              <a:rPr lang="en-US" sz="2000" baseline="-28000" dirty="0">
                <a:solidFill>
                  <a:srgbClr val="FF29FE"/>
                </a:solidFill>
                <a:latin typeface="Comic Sans MS"/>
                <a:ea typeface="ＭＳ Ｐゴシック" charset="0"/>
                <a:cs typeface="Comic Sans MS"/>
                <a:sym typeface="Arial" charset="0"/>
              </a:rPr>
              <a:t>L</a:t>
            </a:r>
            <a:r>
              <a:rPr lang="en-US" sz="2000" dirty="0">
                <a:solidFill>
                  <a:srgbClr val="FF29FE"/>
                </a:solidFill>
                <a:latin typeface="Comic Sans MS"/>
                <a:ea typeface="ＭＳ Ｐゴシック" charset="0"/>
                <a:cs typeface="Comic Sans MS"/>
                <a:sym typeface="Arial" charset="0"/>
              </a:rPr>
              <a:t> </a:t>
            </a:r>
            <a:r>
              <a:rPr lang="en-US" sz="2000" dirty="0" smtClean="0">
                <a:solidFill>
                  <a:srgbClr val="FF29FE"/>
                </a:solidFill>
                <a:latin typeface="Comic Sans MS"/>
                <a:ea typeface="ＭＳ Ｐゴシック" charset="0"/>
                <a:cs typeface="Comic Sans MS"/>
                <a:sym typeface="Arial" charset="0"/>
              </a:rPr>
              <a:t>requires runs </a:t>
            </a:r>
            <a:r>
              <a:rPr lang="en-US" sz="2000" dirty="0">
                <a:solidFill>
                  <a:srgbClr val="FF29FE"/>
                </a:solidFill>
                <a:latin typeface="Comic Sans MS"/>
                <a:ea typeface="ＭＳ Ｐゴシック" charset="0"/>
                <a:cs typeface="Comic Sans MS"/>
                <a:sym typeface="Arial" charset="0"/>
              </a:rPr>
              <a:t>at various √s </a:t>
            </a:r>
            <a:r>
              <a:rPr lang="en-US" sz="2000" dirty="0">
                <a:solidFill>
                  <a:srgbClr val="FF29FE"/>
                </a:solidFill>
                <a:latin typeface="Comic Sans MS"/>
                <a:ea typeface="ＭＳ Ｐゴシック" charset="0"/>
                <a:cs typeface="Comic Sans MS"/>
                <a:sym typeface="Symbol" charset="0"/>
              </a:rPr>
              <a:t>⇒ </a:t>
            </a:r>
            <a:r>
              <a:rPr lang="en-US" sz="2000" dirty="0">
                <a:solidFill>
                  <a:srgbClr val="FF29FE"/>
                </a:solidFill>
                <a:latin typeface="Comic Sans MS"/>
                <a:ea typeface="ＭＳ Ｐゴシック" charset="0"/>
                <a:cs typeface="Comic Sans MS"/>
                <a:sym typeface="Arial" charset="0"/>
              </a:rPr>
              <a:t>longer program</a:t>
            </a:r>
          </a:p>
        </p:txBody>
      </p:sp>
      <p:sp>
        <p:nvSpPr>
          <p:cNvPr id="44040" name="Rectangle 8"/>
          <p:cNvSpPr>
            <a:spLocks/>
          </p:cNvSpPr>
          <p:nvPr/>
        </p:nvSpPr>
        <p:spPr bwMode="auto">
          <a:xfrm>
            <a:off x="5245100" y="2336800"/>
            <a:ext cx="38989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Need sufficient lever arm in y</a:t>
            </a:r>
            <a:r>
              <a:rPr lang="en-US" sz="2100" baseline="32000" dirty="0">
                <a:solidFill>
                  <a:schemeClr val="tx1"/>
                </a:solidFill>
                <a:latin typeface="Comic Sans MS"/>
                <a:ea typeface="ＭＳ Ｐゴシック" charset="0"/>
                <a:cs typeface="Comic Sans MS"/>
                <a:sym typeface="Arial" charset="0"/>
              </a:rPr>
              <a:t>2</a:t>
            </a:r>
            <a:r>
              <a:rPr lang="en-US" sz="2100" dirty="0">
                <a:solidFill>
                  <a:schemeClr val="tx1"/>
                </a:solidFill>
                <a:latin typeface="Comic Sans MS"/>
                <a:ea typeface="ＭＳ Ｐゴシック" charset="0"/>
                <a:cs typeface="Comic Sans MS"/>
                <a:sym typeface="Arial" charset="0"/>
              </a:rPr>
              <a:t>/Y</a:t>
            </a:r>
            <a:r>
              <a:rPr lang="en-US" sz="2100" baseline="32000" dirty="0">
                <a:solidFill>
                  <a:schemeClr val="tx1"/>
                </a:solidFill>
                <a:latin typeface="Comic Sans MS"/>
                <a:ea typeface="ＭＳ Ｐゴシック" charset="0"/>
                <a:cs typeface="Comic Sans MS"/>
                <a:sym typeface="Arial" charset="0"/>
              </a:rPr>
              <a:t>+</a:t>
            </a:r>
          </a:p>
          <a:p>
            <a:pPr marL="39688"/>
            <a:r>
              <a:rPr lang="en-US" sz="2100" dirty="0">
                <a:solidFill>
                  <a:srgbClr val="0000FF"/>
                </a:solidFill>
                <a:latin typeface="Comic Sans MS"/>
                <a:ea typeface="ＭＳ Ｐゴシック" charset="0"/>
                <a:cs typeface="Comic Sans MS"/>
                <a:sym typeface="Arial" charset="0"/>
              </a:rPr>
              <a:t>Limits on y</a:t>
            </a:r>
            <a:r>
              <a:rPr lang="en-US" sz="2100" baseline="32000" dirty="0">
                <a:solidFill>
                  <a:srgbClr val="0000FF"/>
                </a:solidFill>
                <a:latin typeface="Comic Sans MS"/>
                <a:ea typeface="ＭＳ Ｐゴシック" charset="0"/>
                <a:cs typeface="Comic Sans MS"/>
                <a:sym typeface="Arial" charset="0"/>
              </a:rPr>
              <a:t>2</a:t>
            </a:r>
            <a:r>
              <a:rPr lang="en-US" sz="2100" dirty="0">
                <a:solidFill>
                  <a:srgbClr val="0000FF"/>
                </a:solidFill>
                <a:latin typeface="Comic Sans MS"/>
                <a:ea typeface="ＭＳ Ｐゴシック" charset="0"/>
                <a:cs typeface="Comic Sans MS"/>
                <a:sym typeface="Arial" charset="0"/>
              </a:rPr>
              <a:t>/Y</a:t>
            </a:r>
            <a:r>
              <a:rPr lang="en-US" sz="2100" baseline="32000" dirty="0">
                <a:solidFill>
                  <a:srgbClr val="0000FF"/>
                </a:solidFill>
                <a:latin typeface="Comic Sans MS"/>
                <a:ea typeface="ＭＳ Ｐゴシック" charset="0"/>
                <a:cs typeface="Comic Sans MS"/>
                <a:sym typeface="Arial" charset="0"/>
              </a:rPr>
              <a:t>+</a:t>
            </a:r>
            <a:r>
              <a:rPr lang="en-US" sz="2100" dirty="0" smtClean="0">
                <a:solidFill>
                  <a:srgbClr val="0000FF"/>
                </a:solidFill>
                <a:latin typeface="Comic Sans MS"/>
                <a:ea typeface="ＭＳ Ｐゴシック" charset="0"/>
                <a:cs typeface="Comic Sans MS"/>
                <a:sym typeface="Arial" charset="0"/>
              </a:rPr>
              <a:t>:</a:t>
            </a: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small y: </a:t>
            </a:r>
          </a:p>
          <a:p>
            <a:pPr marL="39688"/>
            <a:r>
              <a:rPr lang="en-US" sz="2100" dirty="0">
                <a:solidFill>
                  <a:schemeClr val="tx1"/>
                </a:solidFill>
                <a:latin typeface="Comic Sans MS"/>
                <a:ea typeface="ＭＳ Ｐゴシック" charset="0"/>
                <a:cs typeface="Comic Sans MS"/>
                <a:sym typeface="Arial" charset="0"/>
              </a:rPr>
              <a:t>detector resolution for </a:t>
            </a:r>
            <a:r>
              <a:rPr lang="en-US" sz="2100" dirty="0" smtClean="0">
                <a:solidFill>
                  <a:schemeClr val="tx1"/>
                </a:solidFill>
                <a:latin typeface="Comic Sans MS"/>
                <a:ea typeface="ＭＳ Ｐゴシック" charset="0"/>
                <a:cs typeface="Comic Sans MS"/>
                <a:sym typeface="Arial" charset="0"/>
              </a:rPr>
              <a:t>e</a:t>
            </a:r>
            <a:r>
              <a:rPr lang="ja-JP" altLang="en-US" sz="2100" dirty="0" smtClean="0">
                <a:solidFill>
                  <a:schemeClr val="tx1"/>
                </a:solidFill>
                <a:latin typeface="Comic Sans MS"/>
                <a:ea typeface="ＭＳ Ｐゴシック" charset="0"/>
                <a:cs typeface="Comic Sans MS"/>
                <a:sym typeface="Arial" charset="0"/>
              </a:rPr>
              <a:t>’</a:t>
            </a:r>
            <a:endParaRPr lang="en-US" altLang="ja-JP" sz="2100" dirty="0" smtClean="0">
              <a:solidFill>
                <a:schemeClr val="tx1"/>
              </a:solidFill>
              <a:latin typeface="Comic Sans MS"/>
              <a:ea typeface="ＭＳ Ｐゴシック" charset="0"/>
              <a:cs typeface="Comic Sans MS"/>
              <a:sym typeface="Arial" charset="0"/>
            </a:endParaRP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large y: </a:t>
            </a:r>
          </a:p>
          <a:p>
            <a:pPr marL="39688"/>
            <a:r>
              <a:rPr lang="en-US" sz="2100" dirty="0" err="1">
                <a:solidFill>
                  <a:schemeClr val="tx1"/>
                </a:solidFill>
                <a:latin typeface="Comic Sans MS"/>
                <a:ea typeface="ＭＳ Ｐゴシック" charset="0"/>
                <a:cs typeface="Comic Sans MS"/>
                <a:sym typeface="Arial" charset="0"/>
              </a:rPr>
              <a:t>radiative</a:t>
            </a:r>
            <a:r>
              <a:rPr lang="en-US" sz="2100" dirty="0">
                <a:solidFill>
                  <a:schemeClr val="tx1"/>
                </a:solidFill>
                <a:latin typeface="Comic Sans MS"/>
                <a:ea typeface="ＭＳ Ｐゴシック" charset="0"/>
                <a:cs typeface="Comic Sans MS"/>
                <a:sym typeface="Arial" charset="0"/>
              </a:rPr>
              <a:t> corrections and charge </a:t>
            </a:r>
            <a:r>
              <a:rPr lang="en-US" sz="2100" dirty="0" smtClean="0">
                <a:solidFill>
                  <a:schemeClr val="tx1"/>
                </a:solidFill>
                <a:latin typeface="Comic Sans MS"/>
                <a:ea typeface="ＭＳ Ｐゴシック" charset="0"/>
                <a:cs typeface="Comic Sans MS"/>
                <a:sym typeface="Arial" charset="0"/>
              </a:rPr>
              <a:t>symmetric background</a:t>
            </a:r>
            <a:endParaRPr lang="en-US" sz="2100" dirty="0">
              <a:solidFill>
                <a:schemeClr val="tx1"/>
              </a:solidFill>
              <a:latin typeface="Comic Sans MS"/>
              <a:ea typeface="ＭＳ Ｐゴシック" charset="0"/>
              <a:cs typeface="Comic Sans MS"/>
              <a:sym typeface="Arial" charset="0"/>
            </a:endParaRPr>
          </a:p>
        </p:txBody>
      </p:sp>
      <p:grpSp>
        <p:nvGrpSpPr>
          <p:cNvPr id="2" name="Group 1"/>
          <p:cNvGrpSpPr/>
          <p:nvPr/>
        </p:nvGrpSpPr>
        <p:grpSpPr>
          <a:xfrm>
            <a:off x="5147704" y="2388640"/>
            <a:ext cx="3996296" cy="3146443"/>
            <a:chOff x="5147704" y="2388640"/>
            <a:chExt cx="3996296" cy="3146443"/>
          </a:xfrm>
        </p:grpSpPr>
        <p:sp>
          <p:nvSpPr>
            <p:cNvPr id="44042" name="Rectangle 10"/>
            <p:cNvSpPr>
              <a:spLocks/>
            </p:cNvSpPr>
            <p:nvPr/>
          </p:nvSpPr>
          <p:spPr bwMode="auto">
            <a:xfrm>
              <a:off x="5331834" y="2504029"/>
              <a:ext cx="3769783" cy="2692388"/>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smtClean="0">
                  <a:solidFill>
                    <a:srgbClr val="0000FF"/>
                  </a:solidFill>
                  <a:latin typeface="Comic Sans MS"/>
                  <a:ea typeface="ＭＳ Ｐゴシック" charset="0"/>
                  <a:cs typeface="Comic Sans MS"/>
                  <a:sym typeface="Arial" charset="0"/>
                </a:rPr>
                <a:t>EIC </a:t>
              </a:r>
              <a:r>
                <a:rPr lang="en-US" u="sng" dirty="0">
                  <a:solidFill>
                    <a:srgbClr val="0000FF"/>
                  </a:solidFill>
                  <a:latin typeface="Comic Sans MS"/>
                  <a:ea typeface="ＭＳ Ｐゴシック" charset="0"/>
                  <a:cs typeface="Comic Sans MS"/>
                  <a:sym typeface="Arial" charset="0"/>
                </a:rPr>
                <a:t>studies</a:t>
              </a:r>
              <a:r>
                <a:rPr lang="en-US" u="sng" dirty="0" smtClean="0">
                  <a:solidFill>
                    <a:srgbClr val="0000FF"/>
                  </a:solidFill>
                  <a:latin typeface="Comic Sans MS"/>
                  <a:ea typeface="ＭＳ Ｐゴシック" charset="0"/>
                  <a:cs typeface="Comic Sans MS"/>
                  <a:sym typeface="Arial" charset="0"/>
                </a:rPr>
                <a:t>:</a:t>
              </a:r>
            </a:p>
            <a:p>
              <a:pPr marL="39688"/>
              <a:endParaRPr lang="en-US" u="sng" dirty="0">
                <a:solidFill>
                  <a:srgbClr val="0000FF"/>
                </a:solidFill>
                <a:latin typeface="Comic Sans MS"/>
                <a:ea typeface="ＭＳ Ｐゴシック" charset="0"/>
                <a:cs typeface="Comic Sans MS"/>
                <a:sym typeface="Arial" charset="0"/>
              </a:endParaRP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Statistical </a:t>
              </a:r>
              <a:r>
                <a:rPr lang="en-US" dirty="0">
                  <a:solidFill>
                    <a:schemeClr val="tx1"/>
                  </a:solidFill>
                  <a:latin typeface="Comic Sans MS"/>
                  <a:ea typeface="ＭＳ Ｐゴシック" charset="0"/>
                  <a:cs typeface="Comic Sans MS"/>
                  <a:sym typeface="Arial" charset="0"/>
                </a:rPr>
                <a:t>error </a:t>
              </a:r>
              <a:r>
                <a:rPr lang="en-US" dirty="0" smtClean="0">
                  <a:solidFill>
                    <a:schemeClr val="tx1"/>
                  </a:solidFill>
                  <a:latin typeface="Comic Sans MS"/>
                  <a:ea typeface="ＭＳ Ｐゴシック" charset="0"/>
                  <a:cs typeface="Comic Sans MS"/>
                  <a:sym typeface="Arial" charset="0"/>
                </a:rPr>
                <a:t>is negligible </a:t>
              </a:r>
            </a:p>
            <a:p>
              <a:pPr marL="39688">
                <a:buClr>
                  <a:srgbClr val="0000FF"/>
                </a:buClr>
                <a:buSzPct val="125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in </a:t>
              </a:r>
              <a:r>
                <a:rPr lang="en-US" dirty="0">
                  <a:solidFill>
                    <a:schemeClr val="tx1"/>
                  </a:solidFill>
                  <a:latin typeface="Comic Sans MS"/>
                  <a:ea typeface="ＭＳ Ｐゴシック" charset="0"/>
                  <a:cs typeface="Comic Sans MS"/>
                  <a:sym typeface="Arial" charset="0"/>
                </a:rPr>
                <a:t>essentially whole range</a:t>
              </a: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Systematical </a:t>
              </a:r>
              <a:r>
                <a:rPr lang="en-US" dirty="0">
                  <a:solidFill>
                    <a:schemeClr val="tx1"/>
                  </a:solidFill>
                  <a:latin typeface="Comic Sans MS"/>
                  <a:ea typeface="ＭＳ Ｐゴシック" charset="0"/>
                  <a:cs typeface="Comic Sans MS"/>
                  <a:sym typeface="Arial" charset="0"/>
                </a:rPr>
                <a:t>Error</a:t>
              </a: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Calibration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Normalization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Experiment</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err="1" smtClean="0">
                  <a:solidFill>
                    <a:schemeClr val="tx1"/>
                  </a:solidFill>
                  <a:latin typeface="Comic Sans MS"/>
                  <a:ea typeface="ＭＳ Ｐゴシック" charset="0"/>
                  <a:cs typeface="Comic Sans MS"/>
                  <a:sym typeface="Arial" charset="0"/>
                </a:rPr>
                <a:t>Radiative</a:t>
              </a:r>
              <a:r>
                <a:rPr lang="en-US" dirty="0" smtClean="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Corrections</a:t>
              </a:r>
            </a:p>
          </p:txBody>
        </p:sp>
        <p:pic>
          <p:nvPicPr>
            <p:cNvPr id="4404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704" y="2388640"/>
              <a:ext cx="3996296" cy="314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 name="Slide Number Placeholder 2"/>
          <p:cNvSpPr>
            <a:spLocks noGrp="1"/>
          </p:cNvSpPr>
          <p:nvPr>
            <p:ph type="sldNum" sz="quarter" idx="12"/>
          </p:nvPr>
        </p:nvSpPr>
        <p:spPr/>
        <p:txBody>
          <a:bodyPr/>
          <a:lstStyle/>
          <a:p>
            <a:fld id="{E7C2DFF1-6A7E-5841-980E-96BA788216E4}" type="slidenum">
              <a:rPr lang="en-US" smtClean="0"/>
              <a:pPr/>
              <a:t>62</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366540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4034"/>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40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79001" y="2743392"/>
            <a:ext cx="6208847" cy="1363153"/>
          </a:xfrm>
          <a:prstGeom prst="rect">
            <a:avLst/>
          </a:prstGeom>
          <a:gradFill flip="none" rotWithShape="1">
            <a:gsLst>
              <a:gs pos="0">
                <a:schemeClr val="accent3">
                  <a:lumMod val="60000"/>
                  <a:lumOff val="40000"/>
                </a:schemeClr>
              </a:gs>
              <a:gs pos="100000">
                <a:srgbClr val="FFFFFF"/>
              </a:gs>
            </a:gsLst>
            <a:lin ang="0" scaled="1"/>
            <a:tileRect/>
          </a:gradFill>
          <a:ln>
            <a:gradFill flip="none" rotWithShape="1">
              <a:gsLst>
                <a:gs pos="0">
                  <a:schemeClr val="accent3">
                    <a:lumMod val="60000"/>
                    <a:lumOff val="4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Bild 2"/>
          <p:cNvPicPr>
            <a:picLocks noChangeAspect="1"/>
          </p:cNvPicPr>
          <p:nvPr/>
        </p:nvPicPr>
        <p:blipFill>
          <a:blip r:embed="rId3">
            <a:clrChange>
              <a:clrFrom>
                <a:srgbClr val="FFFFFF"/>
              </a:clrFrom>
              <a:clrTo>
                <a:srgbClr val="FFFFFF">
                  <a:alpha val="0"/>
                </a:srgbClr>
              </a:clrTo>
            </a:clrChange>
          </a:blip>
          <a:stretch>
            <a:fillRect/>
          </a:stretch>
        </p:blipFill>
        <p:spPr>
          <a:xfrm>
            <a:off x="667525" y="2536252"/>
            <a:ext cx="8055469" cy="3673069"/>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5" name="Textfeld 4"/>
          <p:cNvSpPr txBox="1"/>
          <p:nvPr/>
        </p:nvSpPr>
        <p:spPr>
          <a:xfrm>
            <a:off x="524345" y="803910"/>
            <a:ext cx="4668804" cy="369332"/>
          </a:xfrm>
          <a:prstGeom prst="rect">
            <a:avLst/>
          </a:prstGeom>
          <a:noFill/>
        </p:spPr>
        <p:txBody>
          <a:bodyPr wrap="none" rtlCol="0">
            <a:spAutoFit/>
          </a:bodyPr>
          <a:lstStyle/>
          <a:p>
            <a:r>
              <a:rPr lang="en-US" b="1" dirty="0" smtClean="0"/>
              <a:t>rough small-</a:t>
            </a:r>
            <a:r>
              <a:rPr lang="en-US" b="1" dirty="0" err="1" smtClean="0"/>
              <a:t>x</a:t>
            </a:r>
            <a:r>
              <a:rPr lang="en-US" b="1" dirty="0" smtClean="0"/>
              <a:t> approximation to Q</a:t>
            </a:r>
            <a:r>
              <a:rPr lang="en-US" b="1" baseline="30000" dirty="0" smtClean="0"/>
              <a:t>2</a:t>
            </a:r>
            <a:r>
              <a:rPr lang="en-US" b="1" dirty="0" smtClean="0"/>
              <a:t>-evolution: </a:t>
            </a:r>
            <a:endParaRPr lang="en-US" b="1" dirty="0"/>
          </a:p>
        </p:txBody>
      </p:sp>
      <p:pic>
        <p:nvPicPr>
          <p:cNvPr id="6" name="Picture 19" descr="C:\Documents and Settings\Marco\Desktop\BNL-JUNE-09\txp_fig.png"/>
          <p:cNvPicPr>
            <a:picLocks noChangeAspect="1" noChangeArrowheads="1"/>
          </p:cNvPicPr>
          <p:nvPr>
            <p:custDataLst>
              <p:tags r:id="rId1"/>
            </p:custDataLst>
          </p:nvPr>
        </p:nvPicPr>
        <p:blipFill>
          <a:blip r:embed="rId4">
            <a:clrChange>
              <a:clrFrom>
                <a:srgbClr val="FFFFFF"/>
              </a:clrFrom>
              <a:clrTo>
                <a:srgbClr val="FFFFFF">
                  <a:alpha val="0"/>
                </a:srgbClr>
              </a:clrTo>
            </a:clrChange>
            <a:alphaModFix/>
          </a:blip>
          <a:srcRect/>
          <a:stretch>
            <a:fillRect/>
          </a:stretch>
        </p:blipFill>
        <p:spPr bwMode="auto">
          <a:xfrm>
            <a:off x="578630" y="1307342"/>
            <a:ext cx="3164449" cy="646331"/>
          </a:xfrm>
          <a:prstGeom prst="rect">
            <a:avLst/>
          </a:prstGeom>
          <a:noFill/>
          <a:ln w="28575">
            <a:noFill/>
            <a:miter lim="800000"/>
            <a:headEnd/>
            <a:tailEnd/>
          </a:ln>
          <a:effectLst/>
        </p:spPr>
      </p:pic>
      <p:sp>
        <p:nvSpPr>
          <p:cNvPr id="7" name="Textfeld 6"/>
          <p:cNvSpPr txBox="1"/>
          <p:nvPr/>
        </p:nvSpPr>
        <p:spPr>
          <a:xfrm>
            <a:off x="4392083" y="1307342"/>
            <a:ext cx="4751917" cy="646331"/>
          </a:xfrm>
          <a:prstGeom prst="rect">
            <a:avLst/>
          </a:prstGeom>
          <a:solidFill>
            <a:srgbClr val="FF3712">
              <a:alpha val="25000"/>
            </a:srgbClr>
          </a:solidFill>
          <a:ln w="25400">
            <a:solidFill>
              <a:srgbClr val="FF3712"/>
            </a:solidFill>
          </a:ln>
          <a:scene3d>
            <a:camera prst="orthographicFront"/>
            <a:lightRig rig="threePt" dir="t"/>
          </a:scene3d>
          <a:sp3d>
            <a:bevelT prst="angle"/>
          </a:sp3d>
        </p:spPr>
        <p:txBody>
          <a:bodyPr wrap="square" rtlCol="0">
            <a:spAutoFit/>
          </a:bodyPr>
          <a:lstStyle/>
          <a:p>
            <a:pPr algn="ctr"/>
            <a:r>
              <a:rPr lang="en-US" b="1" dirty="0" smtClean="0"/>
              <a:t>spread in Δg(x,Q</a:t>
            </a:r>
            <a:r>
              <a:rPr lang="en-US" b="1" baseline="30000" dirty="0" smtClean="0"/>
              <a:t>2</a:t>
            </a:r>
            <a:r>
              <a:rPr lang="en-US" b="1" dirty="0" smtClean="0"/>
              <a:t>) translates into</a:t>
            </a:r>
          </a:p>
          <a:p>
            <a:pPr algn="ctr"/>
            <a:r>
              <a:rPr lang="en-US" b="1" dirty="0" smtClean="0"/>
              <a:t>spread of scaling violations for g</a:t>
            </a:r>
            <a:r>
              <a:rPr lang="en-US" b="1" baseline="-25000" dirty="0" smtClean="0"/>
              <a:t>1</a:t>
            </a:r>
            <a:r>
              <a:rPr lang="en-US" b="1" dirty="0" smtClean="0"/>
              <a:t>(x,Q</a:t>
            </a:r>
            <a:r>
              <a:rPr lang="en-US" b="1" baseline="30000" dirty="0" smtClean="0"/>
              <a:t>2</a:t>
            </a:r>
            <a:r>
              <a:rPr lang="en-US" b="1" dirty="0" smtClean="0"/>
              <a:t>)</a:t>
            </a:r>
          </a:p>
        </p:txBody>
      </p:sp>
      <p:sp>
        <p:nvSpPr>
          <p:cNvPr id="8" name="Textfeld 7"/>
          <p:cNvSpPr txBox="1"/>
          <p:nvPr/>
        </p:nvSpPr>
        <p:spPr>
          <a:xfrm>
            <a:off x="5231247" y="2427070"/>
            <a:ext cx="1569660" cy="307777"/>
          </a:xfrm>
          <a:prstGeom prst="rect">
            <a:avLst/>
          </a:prstGeom>
          <a:noFill/>
        </p:spPr>
        <p:txBody>
          <a:bodyPr wrap="none" rtlCol="0">
            <a:spAutoFit/>
          </a:bodyPr>
          <a:lstStyle/>
          <a:p>
            <a:r>
              <a:rPr lang="en-US" sz="1400" b="1" dirty="0" smtClean="0">
                <a:solidFill>
                  <a:srgbClr val="0000FF"/>
                </a:solidFill>
              </a:rPr>
              <a:t>5 </a:t>
            </a:r>
            <a:r>
              <a:rPr lang="en-US" sz="1400" b="1" dirty="0" err="1" smtClean="0">
                <a:solidFill>
                  <a:srgbClr val="0000FF"/>
                </a:solidFill>
              </a:rPr>
              <a:t>x</a:t>
            </a:r>
            <a:r>
              <a:rPr lang="en-US" sz="1400" b="1" dirty="0" smtClean="0">
                <a:solidFill>
                  <a:srgbClr val="0000FF"/>
                </a:solidFill>
              </a:rPr>
              <a:t> 250 starts here</a:t>
            </a:r>
            <a:endParaRPr lang="en-US" sz="1400" b="1" dirty="0">
              <a:solidFill>
                <a:srgbClr val="0000FF"/>
              </a:solidFill>
            </a:endParaRPr>
          </a:p>
        </p:txBody>
      </p:sp>
      <p:sp>
        <p:nvSpPr>
          <p:cNvPr id="9" name="Textfeld 8"/>
          <p:cNvSpPr txBox="1"/>
          <p:nvPr/>
        </p:nvSpPr>
        <p:spPr>
          <a:xfrm>
            <a:off x="26930" y="6039989"/>
            <a:ext cx="9238426" cy="338554"/>
          </a:xfrm>
          <a:prstGeom prst="rect">
            <a:avLst/>
          </a:prstGeom>
          <a:noFill/>
        </p:spPr>
        <p:txBody>
          <a:bodyPr wrap="none" rtlCol="0">
            <a:spAutoFit/>
          </a:bodyPr>
          <a:lstStyle/>
          <a:p>
            <a:pPr>
              <a:buFont typeface="Arial"/>
              <a:buChar char="•"/>
            </a:pPr>
            <a:r>
              <a:rPr lang="en-US" sz="1600" dirty="0" smtClean="0"/>
              <a:t> </a:t>
            </a:r>
            <a:r>
              <a:rPr lang="en-US" sz="1400" dirty="0" smtClean="0"/>
              <a:t>error bars for moderate 10fb</a:t>
            </a:r>
            <a:r>
              <a:rPr lang="en-US" sz="1400" baseline="30000" dirty="0" smtClean="0"/>
              <a:t>-1</a:t>
            </a:r>
            <a:r>
              <a:rPr lang="en-US" sz="1400" dirty="0" smtClean="0"/>
              <a:t> per </a:t>
            </a:r>
            <a:r>
              <a:rPr lang="en-US" sz="1400" dirty="0" err="1" smtClean="0"/>
              <a:t>c.m.s</a:t>
            </a:r>
            <a:r>
              <a:rPr lang="en-US" sz="1400" dirty="0" smtClean="0"/>
              <a:t>. energy; bands parameterize current DSSV+ uncertainties</a:t>
            </a:r>
            <a:endParaRPr lang="en-US" sz="1400" dirty="0"/>
          </a:p>
        </p:txBody>
      </p:sp>
      <p:sp>
        <p:nvSpPr>
          <p:cNvPr id="10" name="Textfeld 9"/>
          <p:cNvSpPr txBox="1"/>
          <p:nvPr/>
        </p:nvSpPr>
        <p:spPr>
          <a:xfrm>
            <a:off x="-21166" y="2036571"/>
            <a:ext cx="9161482" cy="338554"/>
          </a:xfrm>
          <a:prstGeom prst="rect">
            <a:avLst/>
          </a:prstGeom>
          <a:noFill/>
        </p:spPr>
        <p:txBody>
          <a:bodyPr wrap="none" rtlCol="0">
            <a:spAutoFit/>
          </a:bodyPr>
          <a:lstStyle/>
          <a:p>
            <a:pPr>
              <a:buFont typeface="Arial"/>
              <a:buChar char="•"/>
            </a:pPr>
            <a:r>
              <a:rPr lang="en-US" sz="1600" dirty="0" smtClean="0"/>
              <a:t> need </a:t>
            </a:r>
            <a:r>
              <a:rPr lang="en-US" sz="1600" dirty="0" err="1" smtClean="0"/>
              <a:t>x</a:t>
            </a:r>
            <a:r>
              <a:rPr lang="en-US" sz="1600" dirty="0" smtClean="0"/>
              <a:t>-bins with a least two Q</a:t>
            </a:r>
            <a:r>
              <a:rPr lang="en-US" sz="1600" baseline="30000" dirty="0" smtClean="0"/>
              <a:t>2</a:t>
            </a:r>
            <a:r>
              <a:rPr lang="en-US" sz="1600" dirty="0" smtClean="0"/>
              <a:t> values to compute derivative </a:t>
            </a:r>
            <a:r>
              <a:rPr lang="en-US" sz="1400" dirty="0" smtClean="0"/>
              <a:t>(limits </a:t>
            </a:r>
            <a:r>
              <a:rPr lang="en-US" sz="1400" dirty="0" err="1" smtClean="0"/>
              <a:t>x</a:t>
            </a:r>
            <a:r>
              <a:rPr lang="en-US" sz="1400" dirty="0" smtClean="0"/>
              <a:t> reach somewhat)</a:t>
            </a:r>
            <a:endParaRPr lang="en-US" sz="1400" dirty="0"/>
          </a:p>
        </p:txBody>
      </p:sp>
      <p:sp>
        <p:nvSpPr>
          <p:cNvPr id="11" name="Nach unten gekrümmter Pfeil 10"/>
          <p:cNvSpPr/>
          <p:nvPr/>
        </p:nvSpPr>
        <p:spPr>
          <a:xfrm>
            <a:off x="3845526" y="1479661"/>
            <a:ext cx="547650" cy="337873"/>
          </a:xfrm>
          <a:prstGeom prst="curvedDownArrow">
            <a:avLst>
              <a:gd name="adj1" fmla="val 25000"/>
              <a:gd name="adj2" fmla="val 50000"/>
              <a:gd name="adj3" fmla="val 62931"/>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feld 12"/>
          <p:cNvSpPr txBox="1"/>
          <p:nvPr/>
        </p:nvSpPr>
        <p:spPr>
          <a:xfrm>
            <a:off x="1830179" y="2429843"/>
            <a:ext cx="2954655" cy="307777"/>
          </a:xfrm>
          <a:prstGeom prst="rect">
            <a:avLst/>
          </a:prstGeom>
          <a:noFill/>
        </p:spPr>
        <p:txBody>
          <a:bodyPr wrap="none" rtlCol="0">
            <a:spAutoFit/>
          </a:bodyPr>
          <a:lstStyle/>
          <a:p>
            <a:r>
              <a:rPr lang="en-US" sz="1400" b="1" dirty="0" smtClean="0">
                <a:solidFill>
                  <a:srgbClr val="FF0000"/>
                </a:solidFill>
              </a:rPr>
              <a:t>smallest </a:t>
            </a:r>
            <a:r>
              <a:rPr lang="en-US" sz="1400" b="1" dirty="0" err="1" smtClean="0">
                <a:solidFill>
                  <a:srgbClr val="FF0000"/>
                </a:solidFill>
              </a:rPr>
              <a:t>x</a:t>
            </a:r>
            <a:r>
              <a:rPr lang="en-US" sz="1400" b="1" dirty="0" smtClean="0">
                <a:solidFill>
                  <a:srgbClr val="FF0000"/>
                </a:solidFill>
              </a:rPr>
              <a:t>  bins require 20 </a:t>
            </a:r>
            <a:r>
              <a:rPr lang="en-US" sz="1400" b="1" dirty="0" err="1" smtClean="0">
                <a:solidFill>
                  <a:srgbClr val="FF0000"/>
                </a:solidFill>
              </a:rPr>
              <a:t>x</a:t>
            </a:r>
            <a:r>
              <a:rPr lang="en-US" sz="1400" b="1" dirty="0" smtClean="0">
                <a:solidFill>
                  <a:srgbClr val="FF0000"/>
                </a:solidFill>
              </a:rPr>
              <a:t> 250 </a:t>
            </a:r>
            <a:r>
              <a:rPr lang="en-US" sz="1400" b="1" dirty="0" err="1" smtClean="0">
                <a:solidFill>
                  <a:srgbClr val="FF0000"/>
                </a:solidFill>
              </a:rPr>
              <a:t>GeV</a:t>
            </a:r>
            <a:endParaRPr lang="en-US" sz="1400" b="1" dirty="0">
              <a:solidFill>
                <a:srgbClr val="FF0000"/>
              </a:solidFill>
            </a:endParaRPr>
          </a:p>
        </p:txBody>
      </p:sp>
      <p:sp>
        <p:nvSpPr>
          <p:cNvPr id="16" name="Title 15"/>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scaling violations at small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x</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8" name="Slide Number Placeholder 17"/>
          <p:cNvSpPr>
            <a:spLocks noGrp="1"/>
          </p:cNvSpPr>
          <p:nvPr>
            <p:ph type="sldNum" sz="quarter" idx="12"/>
          </p:nvPr>
        </p:nvSpPr>
        <p:spPr/>
        <p:txBody>
          <a:bodyPr/>
          <a:lstStyle/>
          <a:p>
            <a:fld id="{E7C2DFF1-6A7E-5841-980E-96BA788216E4}" type="slidenum">
              <a:rPr lang="en-US" smtClean="0"/>
              <a:pPr/>
              <a:t>63</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4" name="Footer Placeholder 1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95324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2"/>
          <p:cNvSpPr/>
          <p:nvPr/>
        </p:nvSpPr>
        <p:spPr>
          <a:xfrm>
            <a:off x="243426" y="1332379"/>
            <a:ext cx="8604249" cy="4388203"/>
          </a:xfrm>
          <a:prstGeom prst="roundRect">
            <a:avLst>
              <a:gd name="adj" fmla="val 5515"/>
            </a:avLst>
          </a:prstGeom>
          <a:solidFill>
            <a:srgbClr val="FFF7ED"/>
          </a:solidFill>
          <a:ln w="25400">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el 1"/>
          <p:cNvSpPr txBox="1">
            <a:spLocks/>
          </p:cNvSpPr>
          <p:nvPr/>
        </p:nvSpPr>
        <p:spPr>
          <a:xfrm>
            <a:off x="227849" y="81557"/>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4" name="Bild 3"/>
          <p:cNvPicPr>
            <a:picLocks noChangeAspect="1"/>
          </p:cNvPicPr>
          <p:nvPr/>
        </p:nvPicPr>
        <p:blipFill rotWithShape="1">
          <a:blip r:embed="rId2"/>
          <a:srcRect l="6385" t="10588" r="8687" b="12658"/>
          <a:stretch/>
        </p:blipFill>
        <p:spPr>
          <a:xfrm>
            <a:off x="7810500" y="412760"/>
            <a:ext cx="1185334" cy="920750"/>
          </a:xfrm>
          <a:prstGeom prst="rect">
            <a:avLst/>
          </a:prstGeom>
        </p:spPr>
      </p:pic>
      <p:pic>
        <p:nvPicPr>
          <p:cNvPr id="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00524" y="1390634"/>
            <a:ext cx="1277193" cy="1068529"/>
          </a:xfrm>
          <a:prstGeom prst="rect">
            <a:avLst/>
          </a:prstGeom>
          <a:noFill/>
          <a:ln w="9525">
            <a:noFill/>
            <a:miter lim="800000"/>
            <a:headEnd/>
            <a:tailEnd/>
          </a:ln>
        </p:spPr>
      </p:pic>
      <p:pic>
        <p:nvPicPr>
          <p:cNvPr id="7"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9226" y="1452660"/>
            <a:ext cx="996950" cy="971550"/>
          </a:xfrm>
          <a:prstGeom prst="rect">
            <a:avLst/>
          </a:prstGeom>
          <a:noFill/>
          <a:ln w="9525">
            <a:noFill/>
            <a:miter lim="800000"/>
            <a:headEnd/>
            <a:tailEnd/>
          </a:ln>
        </p:spPr>
      </p:pic>
      <p:sp>
        <p:nvSpPr>
          <p:cNvPr id="12" name="Textfeld 11"/>
          <p:cNvSpPr txBox="1"/>
          <p:nvPr/>
        </p:nvSpPr>
        <p:spPr>
          <a:xfrm>
            <a:off x="393793" y="849464"/>
            <a:ext cx="6675874" cy="369332"/>
          </a:xfrm>
          <a:prstGeom prst="rect">
            <a:avLst/>
          </a:prstGeom>
          <a:noFill/>
        </p:spPr>
        <p:txBody>
          <a:bodyPr wrap="square" rtlCol="0">
            <a:spAutoFit/>
          </a:bodyPr>
          <a:lstStyle/>
          <a:p>
            <a:pPr>
              <a:buFont typeface="Arial"/>
              <a:buChar char="•"/>
            </a:pPr>
            <a:r>
              <a:rPr lang="en-US" dirty="0" smtClean="0"/>
              <a:t> </a:t>
            </a:r>
            <a:r>
              <a:rPr lang="en-US" b="1" dirty="0" smtClean="0">
                <a:solidFill>
                  <a:srgbClr val="0000FF"/>
                </a:solidFill>
              </a:rPr>
              <a:t>PEPSI MC </a:t>
            </a:r>
            <a:r>
              <a:rPr lang="en-US" dirty="0" smtClean="0"/>
              <a:t>to generate </a:t>
            </a:r>
            <a:r>
              <a:rPr lang="en-US" b="1" dirty="0" err="1" smtClean="0">
                <a:solidFill>
                  <a:srgbClr val="0000FF"/>
                </a:solidFill>
              </a:rPr>
              <a:t>σ</a:t>
            </a:r>
            <a:r>
              <a:rPr lang="en-US" b="1" baseline="30000" dirty="0" smtClean="0">
                <a:solidFill>
                  <a:srgbClr val="FF0000"/>
                </a:solidFill>
              </a:rPr>
              <a:t>++</a:t>
            </a:r>
            <a:r>
              <a:rPr lang="en-US" dirty="0" smtClean="0"/>
              <a:t>  and </a:t>
            </a:r>
            <a:r>
              <a:rPr lang="en-US" b="1" dirty="0" err="1" smtClean="0">
                <a:solidFill>
                  <a:srgbClr val="0000FF"/>
                </a:solidFill>
              </a:rPr>
              <a:t>σ</a:t>
            </a:r>
            <a:r>
              <a:rPr lang="en-US" b="1" baseline="30000" dirty="0" smtClean="0">
                <a:solidFill>
                  <a:srgbClr val="FF0000"/>
                </a:solidFill>
              </a:rPr>
              <a:t>+-</a:t>
            </a:r>
            <a:r>
              <a:rPr lang="en-US" b="1" baseline="30000" dirty="0" smtClean="0"/>
              <a:t>  </a:t>
            </a:r>
            <a:r>
              <a:rPr lang="en-US" dirty="0" smtClean="0"/>
              <a:t>with LO </a:t>
            </a:r>
            <a:r>
              <a:rPr lang="en-US" dirty="0" smtClean="0">
                <a:solidFill>
                  <a:srgbClr val="0000FF"/>
                </a:solidFill>
              </a:rPr>
              <a:t>GRSV </a:t>
            </a:r>
            <a:r>
              <a:rPr lang="en-US" dirty="0" err="1" smtClean="0">
                <a:solidFill>
                  <a:srgbClr val="0000FF"/>
                </a:solidFill>
              </a:rPr>
              <a:t>PDFs</a:t>
            </a:r>
            <a:endParaRPr lang="en-US" dirty="0">
              <a:solidFill>
                <a:srgbClr val="0000FF"/>
              </a:solidFill>
            </a:endParaRPr>
          </a:p>
        </p:txBody>
      </p:sp>
      <p:sp>
        <p:nvSpPr>
          <p:cNvPr id="13" name="Textfeld 12"/>
          <p:cNvSpPr txBox="1"/>
          <p:nvPr/>
        </p:nvSpPr>
        <p:spPr>
          <a:xfrm>
            <a:off x="1285813" y="3032724"/>
            <a:ext cx="5754149" cy="369332"/>
          </a:xfrm>
          <a:prstGeom prst="rect">
            <a:avLst/>
          </a:prstGeom>
          <a:noFill/>
        </p:spPr>
        <p:txBody>
          <a:bodyPr wrap="none" rtlCol="0">
            <a:spAutoFit/>
          </a:bodyPr>
          <a:lstStyle/>
          <a:p>
            <a:r>
              <a:rPr lang="en-US" sz="1600" dirty="0" smtClean="0">
                <a:solidFill>
                  <a:srgbClr val="000000"/>
                </a:solidFill>
              </a:rPr>
              <a:t>assume modest </a:t>
            </a:r>
            <a:r>
              <a:rPr lang="en-US" b="1" dirty="0" smtClean="0">
                <a:solidFill>
                  <a:srgbClr val="0000FF"/>
                </a:solidFill>
              </a:rPr>
              <a:t>10 fb</a:t>
            </a:r>
            <a:r>
              <a:rPr lang="en-US" b="1" baseline="30000" dirty="0" smtClean="0">
                <a:solidFill>
                  <a:srgbClr val="0000FF"/>
                </a:solidFill>
              </a:rPr>
              <a:t>-1 </a:t>
            </a:r>
            <a:r>
              <a:rPr lang="en-US" b="1" dirty="0" smtClean="0">
                <a:solidFill>
                  <a:srgbClr val="0000FF"/>
                </a:solidFill>
              </a:rPr>
              <a:t> </a:t>
            </a:r>
            <a:r>
              <a:rPr lang="en-US" sz="1600" dirty="0" smtClean="0"/>
              <a:t>for each energy</a:t>
            </a:r>
            <a:r>
              <a:rPr lang="en-US" dirty="0" smtClean="0"/>
              <a:t>, </a:t>
            </a:r>
            <a:r>
              <a:rPr lang="en-US" b="1" dirty="0" smtClean="0">
                <a:solidFill>
                  <a:srgbClr val="0000FF"/>
                </a:solidFill>
              </a:rPr>
              <a:t>70%</a:t>
            </a:r>
            <a:r>
              <a:rPr lang="en-US" dirty="0" smtClean="0"/>
              <a:t> </a:t>
            </a:r>
            <a:r>
              <a:rPr lang="en-US" sz="1600" dirty="0" smtClean="0"/>
              <a:t>beam polarizations</a:t>
            </a:r>
            <a:endParaRPr lang="en-US" sz="1600" dirty="0"/>
          </a:p>
        </p:txBody>
      </p:sp>
      <p:sp>
        <p:nvSpPr>
          <p:cNvPr id="14" name="Textfeld 13"/>
          <p:cNvSpPr txBox="1"/>
          <p:nvPr/>
        </p:nvSpPr>
        <p:spPr>
          <a:xfrm>
            <a:off x="1130430" y="2531737"/>
            <a:ext cx="2113154" cy="369332"/>
          </a:xfrm>
          <a:prstGeom prst="rect">
            <a:avLst/>
          </a:prstGeom>
          <a:noFill/>
        </p:spPr>
        <p:txBody>
          <a:bodyPr wrap="none" rtlCol="0">
            <a:spAutoFit/>
          </a:bodyPr>
          <a:lstStyle/>
          <a:p>
            <a:r>
              <a:rPr lang="en-US" b="1" dirty="0" smtClean="0"/>
              <a:t>inclusive final-state</a:t>
            </a:r>
            <a:endParaRPr lang="en-US" b="1" dirty="0"/>
          </a:p>
        </p:txBody>
      </p:sp>
      <p:sp>
        <p:nvSpPr>
          <p:cNvPr id="15" name="Textfeld 14"/>
          <p:cNvSpPr txBox="1"/>
          <p:nvPr/>
        </p:nvSpPr>
        <p:spPr>
          <a:xfrm>
            <a:off x="3614295" y="2531737"/>
            <a:ext cx="3639713" cy="369332"/>
          </a:xfrm>
          <a:prstGeom prst="rect">
            <a:avLst/>
          </a:prstGeom>
          <a:noFill/>
        </p:spPr>
        <p:txBody>
          <a:bodyPr wrap="none" rtlCol="0">
            <a:spAutoFit/>
          </a:bodyPr>
          <a:lstStyle/>
          <a:p>
            <a:r>
              <a:rPr lang="en-US" b="1" dirty="0" smtClean="0"/>
              <a:t>identified charged </a:t>
            </a:r>
            <a:r>
              <a:rPr lang="en-US" b="1" dirty="0" err="1" smtClean="0"/>
              <a:t>pions</a:t>
            </a:r>
            <a:r>
              <a:rPr lang="en-US" b="1" dirty="0" smtClean="0"/>
              <a:t> and </a:t>
            </a:r>
            <a:r>
              <a:rPr lang="en-US" b="1" dirty="0" err="1" smtClean="0"/>
              <a:t>kaons</a:t>
            </a:r>
            <a:endParaRPr lang="en-US" b="1" dirty="0"/>
          </a:p>
        </p:txBody>
      </p:sp>
      <p:sp>
        <p:nvSpPr>
          <p:cNvPr id="16" name="Textfeld 15"/>
          <p:cNvSpPr txBox="1"/>
          <p:nvPr/>
        </p:nvSpPr>
        <p:spPr>
          <a:xfrm>
            <a:off x="1091191" y="1738166"/>
            <a:ext cx="659255" cy="461665"/>
          </a:xfrm>
          <a:prstGeom prst="rect">
            <a:avLst/>
          </a:prstGeom>
          <a:noFill/>
        </p:spPr>
        <p:txBody>
          <a:bodyPr wrap="none" rtlCol="0">
            <a:spAutoFit/>
          </a:bodyPr>
          <a:lstStyle/>
          <a:p>
            <a:r>
              <a:rPr lang="en-US" sz="2400" b="1" dirty="0" smtClean="0">
                <a:solidFill>
                  <a:srgbClr val="0000FF"/>
                </a:solidFill>
              </a:rPr>
              <a:t>DIS</a:t>
            </a:r>
            <a:endParaRPr lang="en-US" sz="2400" b="1" dirty="0">
              <a:solidFill>
                <a:srgbClr val="0000FF"/>
              </a:solidFill>
            </a:endParaRPr>
          </a:p>
        </p:txBody>
      </p:sp>
      <p:sp>
        <p:nvSpPr>
          <p:cNvPr id="18" name="Textfeld 17"/>
          <p:cNvSpPr txBox="1"/>
          <p:nvPr/>
        </p:nvSpPr>
        <p:spPr>
          <a:xfrm>
            <a:off x="4075193" y="1738166"/>
            <a:ext cx="921797" cy="461665"/>
          </a:xfrm>
          <a:prstGeom prst="rect">
            <a:avLst/>
          </a:prstGeom>
          <a:noFill/>
        </p:spPr>
        <p:txBody>
          <a:bodyPr wrap="none" rtlCol="0">
            <a:spAutoFit/>
          </a:bodyPr>
          <a:lstStyle/>
          <a:p>
            <a:r>
              <a:rPr lang="en-US" sz="2400" b="1" dirty="0" smtClean="0">
                <a:solidFill>
                  <a:srgbClr val="0000FF"/>
                </a:solidFill>
              </a:rPr>
              <a:t>SIDIS</a:t>
            </a:r>
            <a:endParaRPr lang="en-US" sz="2400" b="1" dirty="0">
              <a:solidFill>
                <a:srgbClr val="0000FF"/>
              </a:solidFill>
            </a:endParaRPr>
          </a:p>
        </p:txBody>
      </p:sp>
      <p:sp>
        <p:nvSpPr>
          <p:cNvPr id="19" name="Textfeld 18"/>
          <p:cNvSpPr txBox="1"/>
          <p:nvPr/>
        </p:nvSpPr>
        <p:spPr>
          <a:xfrm>
            <a:off x="1310366" y="3508662"/>
            <a:ext cx="5634876" cy="369332"/>
          </a:xfrm>
          <a:prstGeom prst="rect">
            <a:avLst/>
          </a:prstGeom>
          <a:noFill/>
        </p:spPr>
        <p:txBody>
          <a:bodyPr wrap="none" rtlCol="0">
            <a:spAutoFit/>
          </a:bodyPr>
          <a:lstStyle/>
          <a:p>
            <a:r>
              <a:rPr lang="en-US" b="1" dirty="0" smtClean="0">
                <a:solidFill>
                  <a:srgbClr val="0000FF"/>
                </a:solidFill>
              </a:rPr>
              <a:t>Q</a:t>
            </a:r>
            <a:r>
              <a:rPr lang="en-US" b="1" baseline="30000" dirty="0" smtClean="0">
                <a:solidFill>
                  <a:srgbClr val="0000FF"/>
                </a:solidFill>
              </a:rPr>
              <a:t>2</a:t>
            </a:r>
            <a:r>
              <a:rPr lang="en-US" b="1" dirty="0" smtClean="0">
                <a:solidFill>
                  <a:srgbClr val="0000FF"/>
                </a:solidFill>
              </a:rPr>
              <a:t> &gt; 1 GeV</a:t>
            </a:r>
            <a:r>
              <a:rPr lang="en-US" b="1" baseline="30000" dirty="0" smtClean="0">
                <a:solidFill>
                  <a:srgbClr val="0000FF"/>
                </a:solidFill>
              </a:rPr>
              <a:t>2 </a:t>
            </a:r>
            <a:r>
              <a:rPr lang="en-US" dirty="0" smtClean="0"/>
              <a:t>, </a:t>
            </a:r>
            <a:r>
              <a:rPr lang="en-US" b="1" dirty="0" smtClean="0">
                <a:solidFill>
                  <a:srgbClr val="0000FF"/>
                </a:solidFill>
              </a:rPr>
              <a:t>0.01 &lt; </a:t>
            </a:r>
            <a:r>
              <a:rPr lang="en-US" b="1" dirty="0" err="1" smtClean="0">
                <a:solidFill>
                  <a:srgbClr val="0000FF"/>
                </a:solidFill>
              </a:rPr>
              <a:t>y</a:t>
            </a:r>
            <a:r>
              <a:rPr lang="en-US" b="1" dirty="0" smtClean="0">
                <a:solidFill>
                  <a:srgbClr val="0000FF"/>
                </a:solidFill>
              </a:rPr>
              <a:t> &lt; 0.95 </a:t>
            </a:r>
            <a:r>
              <a:rPr lang="en-US" dirty="0" smtClean="0"/>
              <a:t>, invariant mass </a:t>
            </a:r>
            <a:r>
              <a:rPr lang="en-US" b="1" dirty="0" smtClean="0">
                <a:solidFill>
                  <a:srgbClr val="0000FF"/>
                </a:solidFill>
              </a:rPr>
              <a:t>W</a:t>
            </a:r>
            <a:r>
              <a:rPr lang="en-US" b="1" baseline="30000" dirty="0" smtClean="0">
                <a:solidFill>
                  <a:srgbClr val="0000FF"/>
                </a:solidFill>
              </a:rPr>
              <a:t>2 </a:t>
            </a:r>
            <a:r>
              <a:rPr lang="en-US" b="1" dirty="0" smtClean="0">
                <a:solidFill>
                  <a:srgbClr val="0000FF"/>
                </a:solidFill>
              </a:rPr>
              <a:t>&gt; 10 GeV</a:t>
            </a:r>
            <a:r>
              <a:rPr lang="en-US" b="1" baseline="30000" dirty="0" smtClean="0">
                <a:solidFill>
                  <a:srgbClr val="0000FF"/>
                </a:solidFill>
              </a:rPr>
              <a:t>2</a:t>
            </a:r>
            <a:endParaRPr lang="en-US" b="1" dirty="0">
              <a:solidFill>
                <a:srgbClr val="0000FF"/>
              </a:solidFill>
            </a:endParaRPr>
          </a:p>
        </p:txBody>
      </p:sp>
      <p:sp>
        <p:nvSpPr>
          <p:cNvPr id="20" name="Textfeld 19"/>
          <p:cNvSpPr txBox="1"/>
          <p:nvPr/>
        </p:nvSpPr>
        <p:spPr>
          <a:xfrm>
            <a:off x="836050" y="4011399"/>
            <a:ext cx="6672357" cy="369332"/>
          </a:xfrm>
          <a:prstGeom prst="rect">
            <a:avLst/>
          </a:prstGeom>
          <a:noFill/>
        </p:spPr>
        <p:txBody>
          <a:bodyPr wrap="none" rtlCol="0">
            <a:spAutoFit/>
          </a:bodyPr>
          <a:lstStyle/>
          <a:p>
            <a:r>
              <a:rPr lang="en-US" b="1" dirty="0" smtClean="0"/>
              <a:t>depolarization factor </a:t>
            </a:r>
            <a:r>
              <a:rPr lang="en-US" dirty="0" smtClean="0"/>
              <a:t>of virtual photon </a:t>
            </a:r>
            <a:r>
              <a:rPr lang="en-US" b="1" dirty="0" smtClean="0">
                <a:solidFill>
                  <a:srgbClr val="0000FF"/>
                </a:solidFill>
              </a:rPr>
              <a:t>D(y,Q</a:t>
            </a:r>
            <a:r>
              <a:rPr lang="en-US" b="1" baseline="30000" dirty="0" smtClean="0">
                <a:solidFill>
                  <a:srgbClr val="0000FF"/>
                </a:solidFill>
              </a:rPr>
              <a:t>2</a:t>
            </a:r>
            <a:r>
              <a:rPr lang="en-US" b="1" dirty="0" smtClean="0">
                <a:solidFill>
                  <a:srgbClr val="0000FF"/>
                </a:solidFill>
              </a:rPr>
              <a:t>) &gt; 0.1  </a:t>
            </a:r>
            <a:r>
              <a:rPr lang="en-US" sz="1600" dirty="0" smtClean="0"/>
              <a:t>(cuts on small </a:t>
            </a:r>
            <a:r>
              <a:rPr lang="en-US" sz="1600" dirty="0" err="1" smtClean="0"/>
              <a:t>y</a:t>
            </a:r>
            <a:r>
              <a:rPr lang="en-US" sz="1600" dirty="0" smtClean="0"/>
              <a:t>)</a:t>
            </a:r>
            <a:endParaRPr lang="en-US" sz="1600" dirty="0"/>
          </a:p>
        </p:txBody>
      </p:sp>
      <p:sp>
        <p:nvSpPr>
          <p:cNvPr id="21" name="Textfeld 20"/>
          <p:cNvSpPr txBox="1"/>
          <p:nvPr/>
        </p:nvSpPr>
        <p:spPr>
          <a:xfrm>
            <a:off x="1559843" y="4486670"/>
            <a:ext cx="5198859" cy="369332"/>
          </a:xfrm>
          <a:prstGeom prst="rect">
            <a:avLst/>
          </a:prstGeom>
          <a:noFill/>
        </p:spPr>
        <p:txBody>
          <a:bodyPr wrap="none" rtlCol="0">
            <a:spAutoFit/>
          </a:bodyPr>
          <a:lstStyle/>
          <a:p>
            <a:r>
              <a:rPr lang="en-US" b="1" dirty="0" smtClean="0"/>
              <a:t>scattered lepton</a:t>
            </a:r>
            <a:r>
              <a:rPr lang="en-US" dirty="0" smtClean="0"/>
              <a:t>: </a:t>
            </a:r>
            <a:r>
              <a:rPr lang="en-US" b="1" dirty="0" smtClean="0">
                <a:solidFill>
                  <a:srgbClr val="0000FF"/>
                </a:solidFill>
              </a:rPr>
              <a:t>1</a:t>
            </a:r>
            <a:r>
              <a:rPr lang="en-US" b="1" baseline="30000" dirty="0" smtClean="0">
                <a:solidFill>
                  <a:srgbClr val="0000FF"/>
                </a:solidFill>
              </a:rPr>
              <a:t>o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elec</a:t>
            </a:r>
            <a:r>
              <a:rPr lang="en-US" b="1" dirty="0" smtClean="0">
                <a:solidFill>
                  <a:srgbClr val="0000FF"/>
                </a:solidFill>
              </a:rPr>
              <a:t> &lt; 179</a:t>
            </a:r>
            <a:r>
              <a:rPr lang="en-US" b="1" baseline="30000" dirty="0" smtClean="0">
                <a:solidFill>
                  <a:srgbClr val="0000FF"/>
                </a:solidFill>
              </a:rPr>
              <a:t>o</a:t>
            </a:r>
            <a:r>
              <a:rPr lang="en-US" b="1" dirty="0" smtClean="0">
                <a:solidFill>
                  <a:srgbClr val="0000FF"/>
                </a:solidFill>
              </a:rPr>
              <a:t> </a:t>
            </a:r>
            <a:r>
              <a:rPr lang="en-US" dirty="0" smtClean="0"/>
              <a:t>and </a:t>
            </a:r>
            <a:r>
              <a:rPr lang="en-US" b="1" dirty="0" err="1" smtClean="0">
                <a:solidFill>
                  <a:srgbClr val="0000FF"/>
                </a:solidFill>
              </a:rPr>
              <a:t>p</a:t>
            </a:r>
            <a:r>
              <a:rPr lang="en-US" b="1" baseline="-25000" dirty="0" err="1" smtClean="0">
                <a:solidFill>
                  <a:srgbClr val="0000FF"/>
                </a:solidFill>
              </a:rPr>
              <a:t>elec</a:t>
            </a:r>
            <a:r>
              <a:rPr lang="en-US" b="1" dirty="0" smtClean="0">
                <a:solidFill>
                  <a:srgbClr val="0000FF"/>
                </a:solidFill>
              </a:rPr>
              <a:t> &gt; 0.5 </a:t>
            </a:r>
            <a:r>
              <a:rPr lang="en-US" b="1" dirty="0" err="1" smtClean="0">
                <a:solidFill>
                  <a:srgbClr val="0000FF"/>
                </a:solidFill>
              </a:rPr>
              <a:t>GeV</a:t>
            </a:r>
            <a:endParaRPr lang="en-US" b="1" dirty="0">
              <a:solidFill>
                <a:srgbClr val="0000FF"/>
              </a:solidFill>
            </a:endParaRPr>
          </a:p>
        </p:txBody>
      </p:sp>
      <p:sp>
        <p:nvSpPr>
          <p:cNvPr id="22" name="Textfeld 21"/>
          <p:cNvSpPr txBox="1"/>
          <p:nvPr/>
        </p:nvSpPr>
        <p:spPr>
          <a:xfrm>
            <a:off x="3682126" y="4974006"/>
            <a:ext cx="3552062" cy="723275"/>
          </a:xfrm>
          <a:prstGeom prst="rect">
            <a:avLst/>
          </a:prstGeom>
          <a:noFill/>
        </p:spPr>
        <p:txBody>
          <a:bodyPr wrap="none" rtlCol="0">
            <a:spAutoFit/>
          </a:bodyPr>
          <a:lstStyle/>
          <a:p>
            <a:pPr>
              <a:spcAft>
                <a:spcPts val="600"/>
              </a:spcAft>
            </a:pPr>
            <a:r>
              <a:rPr lang="en-US" b="1" dirty="0" err="1" smtClean="0"/>
              <a:t>hadron</a:t>
            </a:r>
            <a:r>
              <a:rPr lang="en-US" dirty="0" smtClean="0"/>
              <a:t>: </a:t>
            </a:r>
            <a:r>
              <a:rPr lang="en-US" b="1" dirty="0" err="1" smtClean="0">
                <a:solidFill>
                  <a:srgbClr val="0000FF"/>
                </a:solidFill>
              </a:rPr>
              <a:t>p</a:t>
            </a:r>
            <a:r>
              <a:rPr lang="en-US" b="1" baseline="-25000" dirty="0" err="1" smtClean="0">
                <a:solidFill>
                  <a:srgbClr val="0000FF"/>
                </a:solidFill>
              </a:rPr>
              <a:t>hadr</a:t>
            </a:r>
            <a:r>
              <a:rPr lang="en-US" b="1" dirty="0" smtClean="0">
                <a:solidFill>
                  <a:srgbClr val="0000FF"/>
                </a:solidFill>
              </a:rPr>
              <a:t> &gt; 1 </a:t>
            </a:r>
            <a:r>
              <a:rPr lang="en-US" b="1" dirty="0" err="1" smtClean="0">
                <a:solidFill>
                  <a:srgbClr val="0000FF"/>
                </a:solidFill>
              </a:rPr>
              <a:t>GeV</a:t>
            </a:r>
            <a:r>
              <a:rPr lang="en-US" dirty="0" smtClean="0"/>
              <a:t>, </a:t>
            </a:r>
            <a:r>
              <a:rPr lang="en-US" b="1" dirty="0" smtClean="0">
                <a:solidFill>
                  <a:srgbClr val="0000FF"/>
                </a:solidFill>
              </a:rPr>
              <a:t>0.2 &lt; </a:t>
            </a:r>
            <a:r>
              <a:rPr lang="en-US" b="1" dirty="0" err="1" smtClean="0">
                <a:solidFill>
                  <a:srgbClr val="0000FF"/>
                </a:solidFill>
              </a:rPr>
              <a:t>z</a:t>
            </a:r>
            <a:r>
              <a:rPr lang="en-US" b="1" dirty="0" smtClean="0">
                <a:solidFill>
                  <a:srgbClr val="0000FF"/>
                </a:solidFill>
              </a:rPr>
              <a:t> &lt; 0.9</a:t>
            </a:r>
            <a:r>
              <a:rPr lang="en-US" dirty="0" smtClean="0">
                <a:solidFill>
                  <a:srgbClr val="000000"/>
                </a:solidFill>
              </a:rPr>
              <a:t>,</a:t>
            </a:r>
          </a:p>
          <a:p>
            <a:r>
              <a:rPr lang="en-US" b="1" dirty="0" smtClean="0">
                <a:solidFill>
                  <a:srgbClr val="0000FF"/>
                </a:solidFill>
              </a:rPr>
              <a:t>                 1</a:t>
            </a:r>
            <a:r>
              <a:rPr lang="en-US" b="1" baseline="30000" dirty="0" smtClean="0">
                <a:solidFill>
                  <a:srgbClr val="0000FF"/>
                </a:solidFill>
              </a:rPr>
              <a:t>0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hadr</a:t>
            </a:r>
            <a:r>
              <a:rPr lang="en-US" b="1" dirty="0" smtClean="0">
                <a:solidFill>
                  <a:srgbClr val="0000FF"/>
                </a:solidFill>
              </a:rPr>
              <a:t> &lt; 179</a:t>
            </a:r>
            <a:r>
              <a:rPr lang="en-US" b="1" baseline="30000" dirty="0" smtClean="0">
                <a:solidFill>
                  <a:srgbClr val="0000FF"/>
                </a:solidFill>
              </a:rPr>
              <a:t>o</a:t>
            </a:r>
            <a:endParaRPr lang="en-US" b="1" dirty="0">
              <a:solidFill>
                <a:srgbClr val="0000FF"/>
              </a:solidFill>
            </a:endParaRPr>
          </a:p>
        </p:txBody>
      </p:sp>
      <p:cxnSp>
        <p:nvCxnSpPr>
          <p:cNvPr id="25" name="Gerade Verbindung 24"/>
          <p:cNvCxnSpPr/>
          <p:nvPr/>
        </p:nvCxnSpPr>
        <p:spPr>
          <a:xfrm rot="16200000" flipH="1">
            <a:off x="2704570" y="2217642"/>
            <a:ext cx="1448409" cy="1165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rot="16200000" flipH="1">
            <a:off x="3066673" y="5293836"/>
            <a:ext cx="724202" cy="1165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8" name="Textfeld 27"/>
          <p:cNvSpPr txBox="1"/>
          <p:nvPr/>
        </p:nvSpPr>
        <p:spPr>
          <a:xfrm>
            <a:off x="0" y="5817381"/>
            <a:ext cx="7968848" cy="584776"/>
          </a:xfrm>
          <a:prstGeom prst="rect">
            <a:avLst/>
          </a:prstGeom>
          <a:noFill/>
        </p:spPr>
        <p:txBody>
          <a:bodyPr wrap="none" rtlCol="0">
            <a:spAutoFit/>
          </a:bodyPr>
          <a:lstStyle/>
          <a:p>
            <a:pPr>
              <a:buFont typeface="Arial"/>
              <a:buChar char="•"/>
            </a:pPr>
            <a:r>
              <a:rPr lang="en-US" sz="1600" dirty="0" smtClean="0"/>
              <a:t> use rel. uncertainties of data to generate mock data by </a:t>
            </a:r>
            <a:r>
              <a:rPr lang="en-US" sz="1600" b="1" dirty="0" smtClean="0"/>
              <a:t>randomizing</a:t>
            </a:r>
            <a:r>
              <a:rPr lang="en-US" sz="1600" dirty="0" smtClean="0"/>
              <a:t> around </a:t>
            </a:r>
          </a:p>
          <a:p>
            <a:r>
              <a:rPr lang="en-US" sz="1600" dirty="0">
                <a:solidFill>
                  <a:srgbClr val="0000FF"/>
                </a:solidFill>
              </a:rPr>
              <a:t> </a:t>
            </a:r>
            <a:r>
              <a:rPr lang="en-US" sz="1600" dirty="0" smtClean="0">
                <a:solidFill>
                  <a:srgbClr val="0000FF"/>
                </a:solidFill>
              </a:rPr>
              <a:t> DSSV+</a:t>
            </a:r>
            <a:r>
              <a:rPr lang="en-US" sz="1600" dirty="0" smtClean="0"/>
              <a:t> </a:t>
            </a:r>
            <a:r>
              <a:rPr lang="en-US" sz="1600" b="1" dirty="0" smtClean="0"/>
              <a:t>by 1-σ</a:t>
            </a:r>
            <a:endParaRPr lang="en-US" sz="1600" b="1" dirty="0">
              <a:solidFill>
                <a:srgbClr val="008000"/>
              </a:solidFill>
            </a:endParaRPr>
          </a:p>
        </p:txBody>
      </p:sp>
      <p:sp>
        <p:nvSpPr>
          <p:cNvPr id="29" name="Textfeld 28"/>
          <p:cNvSpPr txBox="1"/>
          <p:nvPr/>
        </p:nvSpPr>
        <p:spPr>
          <a:xfrm>
            <a:off x="10583" y="6310763"/>
            <a:ext cx="8917826" cy="338554"/>
          </a:xfrm>
          <a:prstGeom prst="rect">
            <a:avLst/>
          </a:prstGeom>
          <a:noFill/>
        </p:spPr>
        <p:txBody>
          <a:bodyPr wrap="none" rtlCol="0">
            <a:spAutoFit/>
          </a:bodyPr>
          <a:lstStyle/>
          <a:p>
            <a:pPr>
              <a:buFont typeface="Arial"/>
              <a:buChar char="•"/>
            </a:pPr>
            <a:r>
              <a:rPr lang="en-US" sz="1600" dirty="0" smtClean="0"/>
              <a:t> </a:t>
            </a:r>
            <a:r>
              <a:rPr lang="en-US" sz="1600" b="1" dirty="0" smtClean="0"/>
              <a:t>SIDIS: </a:t>
            </a:r>
            <a:r>
              <a:rPr lang="en-US" sz="1600" dirty="0" smtClean="0"/>
              <a:t>incl. typical </a:t>
            </a:r>
            <a:r>
              <a:rPr lang="en-US" sz="1600" b="1" dirty="0" smtClean="0"/>
              <a:t>5% (10%) uncertainty for </a:t>
            </a:r>
            <a:r>
              <a:rPr lang="en-US" sz="1600" b="1" dirty="0" err="1" smtClean="0"/>
              <a:t>pion</a:t>
            </a:r>
            <a:r>
              <a:rPr lang="en-US" sz="1600" b="1" dirty="0" smtClean="0"/>
              <a:t> (</a:t>
            </a:r>
            <a:r>
              <a:rPr lang="en-US" sz="1600" b="1" dirty="0" err="1" smtClean="0"/>
              <a:t>kaon</a:t>
            </a:r>
            <a:r>
              <a:rPr lang="en-US" sz="1600" b="1" dirty="0" smtClean="0"/>
              <a:t>) </a:t>
            </a:r>
            <a:r>
              <a:rPr lang="en-US" sz="1600" b="1" dirty="0" err="1" smtClean="0"/>
              <a:t>frag</a:t>
            </a:r>
            <a:r>
              <a:rPr lang="en-US" sz="1600" b="1" dirty="0" smtClean="0"/>
              <a:t>. </a:t>
            </a:r>
            <a:r>
              <a:rPr lang="en-US" sz="1600" b="1" dirty="0" err="1" smtClean="0"/>
              <a:t>fcts</a:t>
            </a:r>
            <a:r>
              <a:rPr lang="en-US" sz="1600" dirty="0" smtClean="0"/>
              <a:t>  </a:t>
            </a:r>
            <a:r>
              <a:rPr lang="en-US" sz="1200" dirty="0" smtClean="0"/>
              <a:t>(from </a:t>
            </a:r>
            <a:r>
              <a:rPr lang="en-US" sz="1200" dirty="0" smtClean="0">
                <a:solidFill>
                  <a:srgbClr val="0000FF"/>
                </a:solidFill>
              </a:rPr>
              <a:t>DSS</a:t>
            </a:r>
            <a:r>
              <a:rPr lang="en-US" sz="1200" dirty="0" smtClean="0"/>
              <a:t> analysis</a:t>
            </a:r>
            <a:r>
              <a:rPr lang="en-US" sz="1600" dirty="0" smtClean="0"/>
              <a:t>)</a:t>
            </a:r>
            <a:endParaRPr lang="en-US" sz="1600" dirty="0">
              <a:solidFill>
                <a:srgbClr val="008000"/>
              </a:solidFill>
            </a:endParaRPr>
          </a:p>
        </p:txBody>
      </p:sp>
      <p:sp>
        <p:nvSpPr>
          <p:cNvPr id="2" name="Title 1"/>
          <p:cNvSpPr>
            <a:spLocks noGrp="1"/>
          </p:cNvSpPr>
          <p:nvPr>
            <p:ph type="title"/>
          </p:nvPr>
        </p:nvSpPr>
        <p:spPr>
          <a:xfrm>
            <a:off x="0" y="0"/>
            <a:ext cx="9144000" cy="609600"/>
          </a:xfrm>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preparation of DIS and SIDIS mock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data</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8" name="Slide Number Placeholder 7"/>
          <p:cNvSpPr>
            <a:spLocks noGrp="1"/>
          </p:cNvSpPr>
          <p:nvPr>
            <p:ph type="sldNum" sz="quarter" idx="12"/>
          </p:nvPr>
        </p:nvSpPr>
        <p:spPr/>
        <p:txBody>
          <a:bodyPr/>
          <a:lstStyle/>
          <a:p>
            <a:fld id="{E7C2DFF1-6A7E-5841-980E-96BA788216E4}" type="slidenum">
              <a:rPr lang="en-US" smtClean="0"/>
              <a:pPr/>
              <a:t>64</a:t>
            </a:fld>
            <a:endParaRPr lang="en-US"/>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7819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42" name="Rectangle 46"/>
          <p:cNvSpPr>
            <a:spLocks noGrp="1" noChangeArrowheads="1"/>
          </p:cNvSpPr>
          <p:nvPr>
            <p:ph type="title"/>
          </p:nvPr>
        </p:nvSpPr>
        <p:spPr/>
        <p:txBody>
          <a:bodyPr/>
          <a:lstStyle/>
          <a:p>
            <a:pPr eaLnBrk="1" hangingPunct="1">
              <a:defRPr/>
            </a:pPr>
            <a:r>
              <a:rPr lang="en-US"/>
              <a:t>DVCS ASYMMETRIES</a:t>
            </a:r>
            <a:endParaRPr lang="en-GB"/>
          </a:p>
        </p:txBody>
      </p:sp>
      <p:sp>
        <p:nvSpPr>
          <p:cNvPr id="52" name="Slide Number Placeholder 2"/>
          <p:cNvSpPr>
            <a:spLocks noGrp="1"/>
          </p:cNvSpPr>
          <p:nvPr>
            <p:ph type="sldNum" sz="quarter" idx="12"/>
          </p:nvPr>
        </p:nvSpPr>
        <p:spPr/>
        <p:txBody>
          <a:bodyPr/>
          <a:lstStyle/>
          <a:p>
            <a:pPr>
              <a:defRPr/>
            </a:pPr>
            <a:fld id="{8D5BBF82-B6E2-9F42-9D11-9DBC2F85A174}" type="slidenum">
              <a:rPr lang="it-IT"/>
              <a:pPr>
                <a:defRPr/>
              </a:pPr>
              <a:t>65</a:t>
            </a:fld>
            <a:endParaRPr lang="it-IT"/>
          </a:p>
        </p:txBody>
      </p:sp>
      <p:sp>
        <p:nvSpPr>
          <p:cNvPr id="567298" name="Text Box 2"/>
          <p:cNvSpPr txBox="1">
            <a:spLocks noChangeArrowheads="1"/>
          </p:cNvSpPr>
          <p:nvPr/>
        </p:nvSpPr>
        <p:spPr bwMode="auto">
          <a:xfrm>
            <a:off x="1001713" y="5502275"/>
            <a:ext cx="488041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322F31"/>
                </a:solidFill>
                <a:latin typeface="Symbol" pitchFamily="-65" charset="2"/>
              </a:rPr>
              <a:t>Ds</a:t>
            </a:r>
            <a:r>
              <a:rPr lang="en-US" sz="2400" b="1" baseline="-25000" dirty="0" err="1">
                <a:solidFill>
                  <a:srgbClr val="322F31"/>
                </a:solidFill>
                <a:latin typeface="Tahoma" pitchFamily="-65" charset="0"/>
              </a:rPr>
              <a:t>UT</a:t>
            </a:r>
            <a:r>
              <a:rPr lang="en-US" sz="2400" b="1" dirty="0">
                <a:solidFill>
                  <a:srgbClr val="322F31"/>
                </a:solidFill>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Im{k(</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a:solidFill>
                  <a:srgbClr val="CC66FF"/>
                </a:solidFill>
                <a:latin typeface="Tahoma" pitchFamily="-65" charset="0"/>
              </a:rPr>
              <a:t>E</a:t>
            </a:r>
            <a:r>
              <a:rPr lang="en-US" sz="2400" b="1" dirty="0">
                <a:latin typeface="Tahoma" pitchFamily="-65" charset="0"/>
              </a:rPr>
              <a:t>) + … </a:t>
            </a:r>
            <a:r>
              <a:rPr lang="en-US" sz="2400" b="1" dirty="0">
                <a:solidFill>
                  <a:schemeClr val="tx1"/>
                </a:solidFill>
                <a:latin typeface="Tahoma" pitchFamily="-65" charset="0"/>
              </a:rPr>
              <a:t>}</a:t>
            </a:r>
          </a:p>
        </p:txBody>
      </p:sp>
      <p:grpSp>
        <p:nvGrpSpPr>
          <p:cNvPr id="2" name="Group 3"/>
          <p:cNvGrpSpPr>
            <a:grpSpLocks/>
          </p:cNvGrpSpPr>
          <p:nvPr/>
        </p:nvGrpSpPr>
        <p:grpSpPr bwMode="auto">
          <a:xfrm>
            <a:off x="1042988" y="2216152"/>
            <a:ext cx="4737100" cy="690563"/>
            <a:chOff x="153" y="1496"/>
            <a:chExt cx="2984" cy="435"/>
          </a:xfrm>
        </p:grpSpPr>
        <p:sp>
          <p:nvSpPr>
            <p:cNvPr id="66613" name="Text Box 4"/>
            <p:cNvSpPr txBox="1">
              <a:spLocks noChangeArrowheads="1"/>
            </p:cNvSpPr>
            <p:nvPr/>
          </p:nvSpPr>
          <p:spPr bwMode="auto">
            <a:xfrm>
              <a:off x="153" y="1601"/>
              <a:ext cx="2984"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C</a:t>
              </a:r>
              <a:r>
                <a:rPr lang="en-US" sz="2400" b="1" dirty="0">
                  <a:latin typeface="Tahoma" pitchFamily="-65" charset="0"/>
                </a:rPr>
                <a:t> ~ </a:t>
              </a:r>
              <a:r>
                <a:rPr lang="en-US" sz="2400" b="1" dirty="0" err="1">
                  <a:solidFill>
                    <a:srgbClr val="0000FF"/>
                  </a:solidFill>
                  <a:latin typeface="Tahoma" pitchFamily="-65" charset="0"/>
                </a:rPr>
                <a:t>cos</a:t>
              </a:r>
              <a:r>
                <a:rPr lang="en-US" sz="2400" b="1" dirty="0" err="1">
                  <a:solidFill>
                    <a:srgbClr val="0000FF"/>
                  </a:solidFill>
                  <a:latin typeface="Symbol" pitchFamily="-65" charset="2"/>
                </a:rPr>
                <a:t>f</a:t>
              </a:r>
              <a:r>
                <a:rPr lang="en-US" sz="2400" b="1" dirty="0">
                  <a:solidFill>
                    <a:srgbClr val="0000FF"/>
                  </a:solidFill>
                  <a:latin typeface="Symbol" pitchFamily="-65" charset="2"/>
                </a:rPr>
                <a:t> </a:t>
              </a:r>
              <a:r>
                <a:rPr lang="en-US" sz="2400" b="1" dirty="0">
                  <a:latin typeface="Tahoma" pitchFamily="-65" charset="0"/>
                </a:rPr>
                <a:t>∙</a:t>
              </a:r>
              <a:r>
                <a:rPr lang="en-US" sz="2400" b="1" dirty="0">
                  <a:solidFill>
                    <a:schemeClr val="tx1"/>
                  </a:solidFill>
                  <a:latin typeface="Tahoma" pitchFamily="-65" charset="0"/>
                </a:rPr>
                <a:t>Re{ </a:t>
              </a:r>
              <a:r>
                <a:rPr lang="en-US" sz="2400" b="1" dirty="0">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chemeClr val="tx1"/>
                  </a:solidFill>
                  <a:latin typeface="Tahoma" pitchFamily="-65" charset="0"/>
                </a:rPr>
                <a:t> +… }</a:t>
              </a:r>
            </a:p>
          </p:txBody>
        </p:sp>
        <p:sp>
          <p:nvSpPr>
            <p:cNvPr id="66614" name="Rectangle 5"/>
            <p:cNvSpPr>
              <a:spLocks noChangeArrowheads="1"/>
            </p:cNvSpPr>
            <p:nvPr/>
          </p:nvSpPr>
          <p:spPr bwMode="auto">
            <a:xfrm>
              <a:off x="2266" y="1496"/>
              <a:ext cx="239" cy="307"/>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r>
                <a:rPr lang="en-US" sz="2800" dirty="0">
                  <a:solidFill>
                    <a:srgbClr val="CC66FF"/>
                  </a:solidFill>
                  <a:latin typeface="Times New Roman" pitchFamily="-65" charset="0"/>
                </a:rPr>
                <a:t>~</a:t>
              </a:r>
            </a:p>
          </p:txBody>
        </p:sp>
      </p:grpSp>
      <p:grpSp>
        <p:nvGrpSpPr>
          <p:cNvPr id="3" name="Group 6"/>
          <p:cNvGrpSpPr>
            <a:grpSpLocks/>
          </p:cNvGrpSpPr>
          <p:nvPr/>
        </p:nvGrpSpPr>
        <p:grpSpPr bwMode="auto">
          <a:xfrm>
            <a:off x="1028700" y="3770310"/>
            <a:ext cx="4700588" cy="676274"/>
            <a:chOff x="178" y="2475"/>
            <a:chExt cx="2961" cy="426"/>
          </a:xfrm>
        </p:grpSpPr>
        <p:sp>
          <p:nvSpPr>
            <p:cNvPr id="66611" name="Text Box 7"/>
            <p:cNvSpPr txBox="1">
              <a:spLocks noChangeArrowheads="1"/>
            </p:cNvSpPr>
            <p:nvPr/>
          </p:nvSpPr>
          <p:spPr bwMode="auto">
            <a:xfrm>
              <a:off x="178" y="2571"/>
              <a:ext cx="2961"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LU</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r>
                <a:rPr lang="en-US" sz="2400" b="1" dirty="0" err="1">
                  <a:solidFill>
                    <a:schemeClr val="tx1"/>
                  </a:solidFill>
                  <a:latin typeface="Tahoma" pitchFamily="-65" charset="0"/>
                </a:rPr>
                <a:t>k</a:t>
              </a:r>
              <a:r>
                <a:rPr lang="en-US" sz="2400" b="1" dirty="0" err="1">
                  <a:solidFill>
                    <a:srgbClr val="CC66FF"/>
                  </a:solidFill>
                  <a:latin typeface="Tahoma" pitchFamily="-65" charset="0"/>
                </a:rPr>
                <a:t>E</a:t>
              </a:r>
              <a:r>
                <a:rPr lang="en-US" sz="2400" b="1" dirty="0">
                  <a:solidFill>
                    <a:schemeClr val="tx1"/>
                  </a:solidFill>
                  <a:latin typeface="Tahoma" pitchFamily="-65" charset="0"/>
                </a:rPr>
                <a:t>}</a:t>
              </a:r>
            </a:p>
          </p:txBody>
        </p:sp>
        <p:sp>
          <p:nvSpPr>
            <p:cNvPr id="66612" name="Rectangle 8"/>
            <p:cNvSpPr>
              <a:spLocks noChangeArrowheads="1"/>
            </p:cNvSpPr>
            <p:nvPr/>
          </p:nvSpPr>
          <p:spPr bwMode="auto">
            <a:xfrm>
              <a:off x="2298" y="2475"/>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05" name="Line 9"/>
          <p:cNvSpPr>
            <a:spLocks noChangeShapeType="1"/>
          </p:cNvSpPr>
          <p:nvPr/>
        </p:nvSpPr>
        <p:spPr bwMode="auto">
          <a:xfrm>
            <a:off x="838200" y="6477000"/>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6" name="Line 10"/>
          <p:cNvSpPr>
            <a:spLocks noChangeShapeType="1"/>
          </p:cNvSpPr>
          <p:nvPr/>
        </p:nvSpPr>
        <p:spPr bwMode="auto">
          <a:xfrm>
            <a:off x="838200" y="6477000"/>
            <a:ext cx="71628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7" name="Line 11"/>
          <p:cNvSpPr>
            <a:spLocks noChangeShapeType="1"/>
          </p:cNvSpPr>
          <p:nvPr/>
        </p:nvSpPr>
        <p:spPr bwMode="auto">
          <a:xfrm>
            <a:off x="827088" y="5589588"/>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2" name="Text Box 12"/>
          <p:cNvSpPr txBox="1">
            <a:spLocks noChangeArrowheads="1"/>
          </p:cNvSpPr>
          <p:nvPr/>
        </p:nvSpPr>
        <p:spPr bwMode="auto">
          <a:xfrm>
            <a:off x="0" y="40767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chemeClr val="accent2"/>
              </a:solidFill>
              <a:latin typeface="Tahoma" pitchFamily="-65" charset="0"/>
            </a:endParaRPr>
          </a:p>
        </p:txBody>
      </p:sp>
      <p:sp>
        <p:nvSpPr>
          <p:cNvPr id="567309" name="Line 13"/>
          <p:cNvSpPr>
            <a:spLocks noChangeShapeType="1"/>
          </p:cNvSpPr>
          <p:nvPr/>
        </p:nvSpPr>
        <p:spPr bwMode="auto">
          <a:xfrm>
            <a:off x="179388" y="3933825"/>
            <a:ext cx="0" cy="0"/>
          </a:xfrm>
          <a:prstGeom prst="line">
            <a:avLst/>
          </a:prstGeom>
          <a:noFill/>
          <a:ln w="9525">
            <a:no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10" name="Rectangle 14"/>
          <p:cNvSpPr>
            <a:spLocks noChangeArrowheads="1"/>
          </p:cNvSpPr>
          <p:nvPr/>
        </p:nvSpPr>
        <p:spPr bwMode="auto">
          <a:xfrm>
            <a:off x="4211638" y="4638675"/>
            <a:ext cx="769937" cy="647700"/>
          </a:xfrm>
          <a:prstGeom prst="rect">
            <a:avLst/>
          </a:prstGeom>
          <a:noFill/>
          <a:ln w="9525">
            <a:no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5" name="Text Box 15"/>
          <p:cNvSpPr txBox="1">
            <a:spLocks noChangeArrowheads="1"/>
          </p:cNvSpPr>
          <p:nvPr/>
        </p:nvSpPr>
        <p:spPr bwMode="auto">
          <a:xfrm>
            <a:off x="4335463" y="52578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rgbClr val="FF3300"/>
              </a:solidFill>
              <a:latin typeface="Tahoma" pitchFamily="-65" charset="0"/>
            </a:endParaRPr>
          </a:p>
        </p:txBody>
      </p:sp>
      <p:grpSp>
        <p:nvGrpSpPr>
          <p:cNvPr id="4" name="Group 16"/>
          <p:cNvGrpSpPr>
            <a:grpSpLocks/>
          </p:cNvGrpSpPr>
          <p:nvPr/>
        </p:nvGrpSpPr>
        <p:grpSpPr bwMode="auto">
          <a:xfrm>
            <a:off x="1047750" y="4532310"/>
            <a:ext cx="4633913" cy="698499"/>
            <a:chOff x="113" y="3000"/>
            <a:chExt cx="2919" cy="440"/>
          </a:xfrm>
        </p:grpSpPr>
        <p:sp>
          <p:nvSpPr>
            <p:cNvPr id="66609" name="Text Box 17"/>
            <p:cNvSpPr txBox="1">
              <a:spLocks noChangeArrowheads="1"/>
            </p:cNvSpPr>
            <p:nvPr/>
          </p:nvSpPr>
          <p:spPr bwMode="auto">
            <a:xfrm>
              <a:off x="113" y="3110"/>
              <a:ext cx="2919"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UL</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rgbClr val="CC66FF"/>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p>
          </p:txBody>
        </p:sp>
        <p:sp>
          <p:nvSpPr>
            <p:cNvPr id="66610" name="Rectangle 18"/>
            <p:cNvSpPr>
              <a:spLocks noChangeArrowheads="1"/>
            </p:cNvSpPr>
            <p:nvPr/>
          </p:nvSpPr>
          <p:spPr bwMode="auto">
            <a:xfrm>
              <a:off x="1727" y="3000"/>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17" name="Text Box 21"/>
          <p:cNvSpPr txBox="1">
            <a:spLocks noChangeArrowheads="1"/>
          </p:cNvSpPr>
          <p:nvPr/>
        </p:nvSpPr>
        <p:spPr bwMode="auto">
          <a:xfrm>
            <a:off x="281451" y="3218929"/>
            <a:ext cx="3263947"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none">
            <a:prstTxWarp prst="textNoShape">
              <a:avLst/>
            </a:prstTxWarp>
            <a:spAutoFit/>
          </a:bodyPr>
          <a:lstStyle/>
          <a:p>
            <a:pPr>
              <a:defRPr/>
            </a:pPr>
            <a:r>
              <a:rPr lang="en-US" b="1" dirty="0" err="1" smtClean="0">
                <a:solidFill>
                  <a:schemeClr val="bg1"/>
                </a:solidFill>
                <a:latin typeface="Comic Sans MS"/>
                <a:cs typeface="Comic Sans MS"/>
                <a:sym typeface="Wingdings" charset="2"/>
              </a:rPr>
              <a:t></a:t>
            </a:r>
            <a:r>
              <a:rPr lang="en-US" b="1" dirty="0" smtClean="0">
                <a:solidFill>
                  <a:schemeClr val="bg1"/>
                </a:solidFill>
                <a:latin typeface="Comic Sans MS"/>
                <a:cs typeface="Comic Sans MS"/>
                <a:sym typeface="Wingdings" charset="2"/>
              </a:rPr>
              <a:t> </a:t>
            </a:r>
            <a:r>
              <a:rPr lang="en-US" b="1" dirty="0" smtClean="0">
                <a:solidFill>
                  <a:schemeClr val="bg1"/>
                </a:solidFill>
                <a:effectLst>
                  <a:outerShdw blurRad="38100" dist="38100" dir="2700000" algn="tl">
                    <a:srgbClr val="000000"/>
                  </a:outerShdw>
                </a:effectLst>
                <a:latin typeface="Comic Sans MS"/>
                <a:cs typeface="Comic Sans MS"/>
                <a:sym typeface="Wingdings" charset="2"/>
              </a:rPr>
              <a:t>polarization </a:t>
            </a:r>
            <a:r>
              <a:rPr lang="en-US" b="1" dirty="0">
                <a:solidFill>
                  <a:schemeClr val="bg1"/>
                </a:solidFill>
                <a:effectLst>
                  <a:outerShdw blurRad="38100" dist="38100" dir="2700000" algn="tl">
                    <a:srgbClr val="000000"/>
                  </a:outerShdw>
                </a:effectLst>
                <a:latin typeface="Comic Sans MS"/>
                <a:cs typeface="Comic Sans MS"/>
                <a:sym typeface="Wingdings" charset="2"/>
              </a:rPr>
              <a:t>observables:</a:t>
            </a:r>
            <a:r>
              <a:rPr lang="en-US" b="1" dirty="0">
                <a:solidFill>
                  <a:schemeClr val="bg1"/>
                </a:solidFill>
                <a:latin typeface="Comic Sans MS"/>
                <a:cs typeface="Comic Sans MS"/>
                <a:sym typeface="Wingdings" charset="2"/>
              </a:rPr>
              <a:t> </a:t>
            </a:r>
            <a:endParaRPr lang="en-US" b="1" dirty="0">
              <a:solidFill>
                <a:schemeClr val="bg1"/>
              </a:solidFill>
              <a:latin typeface="Comic Sans MS"/>
              <a:cs typeface="Comic Sans MS"/>
            </a:endParaRPr>
          </a:p>
        </p:txBody>
      </p:sp>
      <p:grpSp>
        <p:nvGrpSpPr>
          <p:cNvPr id="6" name="Group 22"/>
          <p:cNvGrpSpPr>
            <a:grpSpLocks/>
          </p:cNvGrpSpPr>
          <p:nvPr/>
        </p:nvGrpSpPr>
        <p:grpSpPr bwMode="auto">
          <a:xfrm>
            <a:off x="6897687" y="4074319"/>
            <a:ext cx="2206625" cy="1265237"/>
            <a:chOff x="3956" y="2611"/>
            <a:chExt cx="1390" cy="797"/>
          </a:xfrm>
        </p:grpSpPr>
        <p:sp>
          <p:nvSpPr>
            <p:cNvPr id="66601" name="Text Box 23"/>
            <p:cNvSpPr txBox="1">
              <a:spLocks noChangeArrowheads="1"/>
            </p:cNvSpPr>
            <p:nvPr/>
          </p:nvSpPr>
          <p:spPr bwMode="auto">
            <a:xfrm>
              <a:off x="4105" y="2611"/>
              <a:ext cx="682" cy="368"/>
            </a:xfrm>
            <a:prstGeom prst="rect">
              <a:avLst/>
            </a:prstGeom>
            <a:noFill/>
            <a:ln w="9525">
              <a:noFill/>
              <a:miter lim="800000"/>
              <a:headEnd/>
              <a:tailEnd/>
            </a:ln>
          </p:spPr>
          <p:txBody>
            <a:bodyPr wrap="none">
              <a:prstTxWarp prst="textNoShape">
                <a:avLst/>
              </a:prstTxWarp>
              <a:spAutoFit/>
            </a:bodyPr>
            <a:lstStyle/>
            <a:p>
              <a:r>
                <a:rPr lang="en-US" sz="3200" b="1" dirty="0" err="1">
                  <a:solidFill>
                    <a:srgbClr val="CC66FF"/>
                  </a:solidFill>
                  <a:latin typeface="Symbol" pitchFamily="-65" charset="2"/>
                </a:rPr>
                <a:t>Ds</a:t>
              </a:r>
              <a:r>
                <a:rPr lang="en-US" sz="3200" b="1" baseline="-25000" dirty="0" err="1">
                  <a:solidFill>
                    <a:srgbClr val="CC66FF"/>
                  </a:solidFill>
                  <a:latin typeface="Tahoma" pitchFamily="-65" charset="0"/>
                </a:rPr>
                <a:t>UT</a:t>
              </a:r>
              <a:endParaRPr lang="en-US" sz="3200" b="1" baseline="-25000" dirty="0">
                <a:solidFill>
                  <a:srgbClr val="CC66FF"/>
                </a:solidFill>
                <a:latin typeface="Tahoma" pitchFamily="-65" charset="0"/>
              </a:endParaRPr>
            </a:p>
          </p:txBody>
        </p:sp>
        <p:grpSp>
          <p:nvGrpSpPr>
            <p:cNvPr id="7" name="Group 24"/>
            <p:cNvGrpSpPr>
              <a:grpSpLocks/>
            </p:cNvGrpSpPr>
            <p:nvPr/>
          </p:nvGrpSpPr>
          <p:grpSpPr bwMode="auto">
            <a:xfrm>
              <a:off x="3956" y="3022"/>
              <a:ext cx="1390" cy="386"/>
              <a:chOff x="3956" y="3022"/>
              <a:chExt cx="1390" cy="386"/>
            </a:xfrm>
          </p:grpSpPr>
          <p:sp>
            <p:nvSpPr>
              <p:cNvPr id="66603" name="Text Box 25"/>
              <p:cNvSpPr txBox="1">
                <a:spLocks noChangeArrowheads="1"/>
              </p:cNvSpPr>
              <p:nvPr/>
            </p:nvSpPr>
            <p:spPr bwMode="auto">
              <a:xfrm>
                <a:off x="3956" y="3120"/>
                <a:ext cx="1390" cy="288"/>
              </a:xfrm>
              <a:prstGeom prst="rect">
                <a:avLst/>
              </a:prstGeom>
              <a:noFill/>
              <a:ln w="9525">
                <a:noFill/>
                <a:miter lim="800000"/>
                <a:headEnd/>
                <a:tailEnd/>
              </a:ln>
            </p:spPr>
            <p:txBody>
              <a:bodyPr wrap="none">
                <a:prstTxWarp prst="textNoShape">
                  <a:avLst/>
                </a:prstTxWarp>
                <a:spAutoFit/>
              </a:bodyPr>
              <a:lstStyle/>
              <a:p>
                <a:r>
                  <a:rPr lang="en-US" sz="2400" b="0" dirty="0">
                    <a:solidFill>
                      <a:srgbClr val="CC66FF"/>
                    </a:solidFill>
                    <a:latin typeface="Tahoma" pitchFamily="-65" charset="0"/>
                  </a:rPr>
                  <a:t>beam    target </a:t>
                </a:r>
              </a:p>
            </p:txBody>
          </p:sp>
          <p:grpSp>
            <p:nvGrpSpPr>
              <p:cNvPr id="8" name="Group 26"/>
              <p:cNvGrpSpPr>
                <a:grpSpLocks/>
              </p:cNvGrpSpPr>
              <p:nvPr/>
            </p:nvGrpSpPr>
            <p:grpSpPr bwMode="auto">
              <a:xfrm>
                <a:off x="4286" y="3022"/>
                <a:ext cx="499" cy="136"/>
                <a:chOff x="4286" y="3022"/>
                <a:chExt cx="499" cy="136"/>
              </a:xfrm>
            </p:grpSpPr>
            <p:sp>
              <p:nvSpPr>
                <p:cNvPr id="567323" name="Line 27"/>
                <p:cNvSpPr>
                  <a:spLocks noChangeShapeType="1"/>
                </p:cNvSpPr>
                <p:nvPr/>
              </p:nvSpPr>
              <p:spPr bwMode="auto">
                <a:xfrm flipH="1">
                  <a:off x="4286" y="3022"/>
                  <a:ext cx="182"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4" name="Line 28"/>
                <p:cNvSpPr>
                  <a:spLocks noChangeShapeType="1"/>
                </p:cNvSpPr>
                <p:nvPr/>
              </p:nvSpPr>
              <p:spPr bwMode="auto">
                <a:xfrm>
                  <a:off x="4649" y="3022"/>
                  <a:ext cx="136"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grpSp>
        </p:grpSp>
      </p:grpSp>
      <p:sp>
        <p:nvSpPr>
          <p:cNvPr id="567325" name="AutoShape 29"/>
          <p:cNvSpPr>
            <a:spLocks noChangeArrowheads="1"/>
          </p:cNvSpPr>
          <p:nvPr/>
        </p:nvSpPr>
        <p:spPr bwMode="auto">
          <a:xfrm>
            <a:off x="6372225" y="40624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6" name="AutoShape 30"/>
          <p:cNvSpPr>
            <a:spLocks noChangeArrowheads="1"/>
          </p:cNvSpPr>
          <p:nvPr/>
        </p:nvSpPr>
        <p:spPr bwMode="auto">
          <a:xfrm>
            <a:off x="6372225" y="49260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7" name="AutoShape 31"/>
          <p:cNvSpPr>
            <a:spLocks noChangeArrowheads="1"/>
          </p:cNvSpPr>
          <p:nvPr/>
        </p:nvSpPr>
        <p:spPr bwMode="auto">
          <a:xfrm>
            <a:off x="6372225" y="571817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8" name="Line 32"/>
          <p:cNvSpPr>
            <a:spLocks noChangeShapeType="1"/>
          </p:cNvSpPr>
          <p:nvPr/>
        </p:nvSpPr>
        <p:spPr bwMode="auto">
          <a:xfrm flipV="1">
            <a:off x="4106068" y="4854575"/>
            <a:ext cx="576263" cy="360363"/>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9" name="Line 33"/>
          <p:cNvSpPr>
            <a:spLocks noChangeShapeType="1"/>
          </p:cNvSpPr>
          <p:nvPr/>
        </p:nvSpPr>
        <p:spPr bwMode="auto">
          <a:xfrm flipV="1">
            <a:off x="3924300" y="3990975"/>
            <a:ext cx="719138"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0" name="Line 34"/>
          <p:cNvSpPr>
            <a:spLocks noChangeShapeType="1"/>
          </p:cNvSpPr>
          <p:nvPr/>
        </p:nvSpPr>
        <p:spPr bwMode="auto">
          <a:xfrm flipV="1">
            <a:off x="4716463" y="4062413"/>
            <a:ext cx="576262" cy="360362"/>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1" name="Line 35"/>
          <p:cNvSpPr>
            <a:spLocks noChangeShapeType="1"/>
          </p:cNvSpPr>
          <p:nvPr/>
        </p:nvSpPr>
        <p:spPr bwMode="auto">
          <a:xfrm flipV="1">
            <a:off x="4716463" y="5646738"/>
            <a:ext cx="503237" cy="287337"/>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2" name="Text Box 36"/>
          <p:cNvSpPr txBox="1">
            <a:spLocks noChangeArrowheads="1"/>
          </p:cNvSpPr>
          <p:nvPr/>
        </p:nvSpPr>
        <p:spPr bwMode="auto">
          <a:xfrm>
            <a:off x="2189522" y="6047316"/>
            <a:ext cx="2307893" cy="307777"/>
          </a:xfrm>
          <a:prstGeom prst="rect">
            <a:avLst/>
          </a:prstGeom>
          <a:noFill/>
          <a:ln w="9525">
            <a:noFill/>
            <a:miter lim="800000"/>
            <a:headEnd/>
            <a:tailEnd/>
          </a:ln>
          <a:effectLst/>
        </p:spPr>
        <p:txBody>
          <a:bodyPr wrap="none">
            <a:prstTxWarp prst="textNoShape">
              <a:avLst/>
            </a:prstTxWarp>
            <a:spAutoFit/>
          </a:bodyPr>
          <a:lstStyle/>
          <a:p>
            <a:pPr>
              <a:defRPr/>
            </a:pPr>
            <a:r>
              <a:rPr lang="en-US" sz="1400" b="1" dirty="0" err="1">
                <a:effectLst>
                  <a:outerShdw blurRad="38100" dist="38100" dir="2700000" algn="tl">
                    <a:srgbClr val="DDDDDD"/>
                  </a:outerShdw>
                </a:effectLst>
                <a:latin typeface="Comic Sans MS" charset="0"/>
              </a:rPr>
              <a:t>kinematically</a:t>
            </a:r>
            <a:r>
              <a:rPr lang="en-US" sz="1400" b="1" dirty="0">
                <a:effectLst>
                  <a:outerShdw blurRad="38100" dist="38100" dir="2700000" algn="tl">
                    <a:srgbClr val="DDDDDD"/>
                  </a:outerShdw>
                </a:effectLst>
                <a:latin typeface="Comic Sans MS" charset="0"/>
              </a:rPr>
              <a:t> suppressed</a:t>
            </a:r>
          </a:p>
        </p:txBody>
      </p:sp>
      <p:sp>
        <p:nvSpPr>
          <p:cNvPr id="567333" name="Text Box 37"/>
          <p:cNvSpPr txBox="1">
            <a:spLocks noChangeArrowheads="1"/>
          </p:cNvSpPr>
          <p:nvPr/>
        </p:nvSpPr>
        <p:spPr bwMode="auto">
          <a:xfrm>
            <a:off x="7233859" y="399097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34" name="Text Box 38"/>
          <p:cNvSpPr txBox="1">
            <a:spLocks noChangeArrowheads="1"/>
          </p:cNvSpPr>
          <p:nvPr/>
        </p:nvSpPr>
        <p:spPr bwMode="auto">
          <a:xfrm>
            <a:off x="7152263" y="4854575"/>
            <a:ext cx="510025"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 H</a:t>
            </a:r>
          </a:p>
        </p:txBody>
      </p:sp>
      <p:sp>
        <p:nvSpPr>
          <p:cNvPr id="567335" name="Text Box 39"/>
          <p:cNvSpPr txBox="1">
            <a:spLocks noChangeArrowheads="1"/>
          </p:cNvSpPr>
          <p:nvPr/>
        </p:nvSpPr>
        <p:spPr bwMode="auto">
          <a:xfrm>
            <a:off x="7212695" y="5646738"/>
            <a:ext cx="795560"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 E</a:t>
            </a:r>
          </a:p>
        </p:txBody>
      </p:sp>
      <p:sp>
        <p:nvSpPr>
          <p:cNvPr id="567336" name="Rectangle 40"/>
          <p:cNvSpPr>
            <a:spLocks noChangeArrowheads="1"/>
          </p:cNvSpPr>
          <p:nvPr/>
        </p:nvSpPr>
        <p:spPr bwMode="auto">
          <a:xfrm>
            <a:off x="7342188" y="4651375"/>
            <a:ext cx="194264"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sp>
        <p:nvSpPr>
          <p:cNvPr id="567337" name="Rectangle 41"/>
          <p:cNvSpPr>
            <a:spLocks noChangeArrowheads="1"/>
          </p:cNvSpPr>
          <p:nvPr/>
        </p:nvSpPr>
        <p:spPr bwMode="auto">
          <a:xfrm>
            <a:off x="250824" y="1752878"/>
            <a:ext cx="6105525"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square" anchor="ctr">
            <a:prstTxWarp prst="textNoShape">
              <a:avLst/>
            </a:prstTxWarp>
            <a:spAutoFit/>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567338" name="Text Box 42"/>
          <p:cNvSpPr txBox="1">
            <a:spLocks noChangeArrowheads="1"/>
          </p:cNvSpPr>
          <p:nvPr/>
        </p:nvSpPr>
        <p:spPr bwMode="auto">
          <a:xfrm>
            <a:off x="311150" y="1695212"/>
            <a:ext cx="6350000" cy="369332"/>
          </a:xfrm>
          <a:prstGeom prst="rect">
            <a:avLst/>
          </a:prstGeom>
          <a:noFill/>
          <a:ln w="9525">
            <a:noFill/>
            <a:miter lim="800000"/>
            <a:headEnd/>
            <a:tailEnd/>
          </a:ln>
          <a:effectLst/>
        </p:spPr>
        <p:txBody>
          <a:bodyPr wrap="square">
            <a:prstTxWarp prst="textNoShape">
              <a:avLst/>
            </a:prstTxWarp>
            <a:spAutoFit/>
          </a:bodyPr>
          <a:lstStyle/>
          <a:p>
            <a:pPr>
              <a:defRPr/>
            </a:pPr>
            <a:r>
              <a:rPr lang="en-US" b="1" dirty="0">
                <a:solidFill>
                  <a:schemeClr val="bg1"/>
                </a:solidFill>
                <a:latin typeface="Comic Sans MS"/>
                <a:cs typeface="Comic Sans MS"/>
                <a:sym typeface="Wingdings" charset="2"/>
              </a:rPr>
              <a:t> </a:t>
            </a:r>
            <a:r>
              <a:rPr lang="en-US" b="1" dirty="0">
                <a:solidFill>
                  <a:schemeClr val="bg1"/>
                </a:solidFill>
                <a:effectLst>
                  <a:outerShdw blurRad="38100" dist="38100" dir="2700000" algn="tl">
                    <a:srgbClr val="DDDDDD"/>
                  </a:outerShdw>
                </a:effectLst>
                <a:latin typeface="Comic Sans MS"/>
                <a:cs typeface="Comic Sans MS"/>
                <a:sym typeface="Wingdings" charset="2"/>
              </a:rPr>
              <a:t>different charges: e</a:t>
            </a:r>
            <a:r>
              <a:rPr lang="en-US" b="1" baseline="30000" dirty="0">
                <a:solidFill>
                  <a:schemeClr val="bg1"/>
                </a:solidFill>
                <a:effectLst>
                  <a:outerShdw blurRad="38100" dist="38100" dir="2700000" algn="tl">
                    <a:srgbClr val="DDDDDD"/>
                  </a:outerShdw>
                </a:effectLst>
                <a:latin typeface="Comic Sans MS"/>
                <a:cs typeface="Comic Sans MS"/>
                <a:sym typeface="Wingdings" charset="2"/>
              </a:rPr>
              <a:t>+</a:t>
            </a:r>
            <a:r>
              <a:rPr lang="en-US" b="1" dirty="0">
                <a:solidFill>
                  <a:schemeClr val="bg1"/>
                </a:solidFill>
                <a:effectLst>
                  <a:outerShdw blurRad="38100" dist="38100" dir="2700000" algn="tl">
                    <a:srgbClr val="DDDDDD"/>
                  </a:outerShdw>
                </a:effectLst>
                <a:latin typeface="Comic Sans MS"/>
                <a:cs typeface="Comic Sans MS"/>
                <a:sym typeface="Wingdings" charset="2"/>
              </a:rPr>
              <a:t> e</a:t>
            </a:r>
            <a:r>
              <a:rPr lang="en-US" b="1" baseline="30000" dirty="0" smtClean="0">
                <a:solidFill>
                  <a:schemeClr val="bg1"/>
                </a:solidFill>
                <a:effectLst>
                  <a:outerShdw blurRad="38100" dist="38100" dir="2700000" algn="tl">
                    <a:srgbClr val="DDDDDD"/>
                  </a:outerShdw>
                </a:effectLst>
                <a:latin typeface="Comic Sans MS"/>
                <a:cs typeface="Comic Sans MS"/>
                <a:sym typeface="Wingdings" charset="2"/>
              </a:rPr>
              <a:t>-</a:t>
            </a:r>
            <a:r>
              <a:rPr lang="en-US" sz="1800" b="1" dirty="0" smtClean="0">
                <a:solidFill>
                  <a:schemeClr val="bg1"/>
                </a:solidFill>
                <a:effectLst>
                  <a:outerShdw blurRad="38100" dist="38100" dir="2700000" algn="tl">
                    <a:srgbClr val="DDDDDD"/>
                  </a:outerShdw>
                </a:effectLst>
                <a:latin typeface="Comic Sans MS"/>
                <a:cs typeface="Comic Sans MS"/>
                <a:sym typeface="Wingdings" charset="2"/>
              </a:rPr>
              <a:t>:</a:t>
            </a:r>
            <a:endParaRPr lang="en-US" sz="1800" b="1" dirty="0">
              <a:solidFill>
                <a:schemeClr val="bg1"/>
              </a:solidFill>
              <a:effectLst>
                <a:outerShdw blurRad="38100" dist="38100" dir="2700000" algn="tl">
                  <a:srgbClr val="DDDDDD"/>
                </a:outerShdw>
              </a:effectLst>
              <a:latin typeface="Comic Sans MS"/>
              <a:cs typeface="Comic Sans MS"/>
            </a:endParaRPr>
          </a:p>
        </p:txBody>
      </p:sp>
      <p:sp>
        <p:nvSpPr>
          <p:cNvPr id="567339" name="AutoShape 43"/>
          <p:cNvSpPr>
            <a:spLocks noChangeArrowheads="1"/>
          </p:cNvSpPr>
          <p:nvPr/>
        </p:nvSpPr>
        <p:spPr bwMode="auto">
          <a:xfrm>
            <a:off x="6356350" y="254952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0" name="Text Box 44"/>
          <p:cNvSpPr txBox="1">
            <a:spLocks noChangeArrowheads="1"/>
          </p:cNvSpPr>
          <p:nvPr/>
        </p:nvSpPr>
        <p:spPr bwMode="auto">
          <a:xfrm>
            <a:off x="7246559" y="247332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41" name="Line 45"/>
          <p:cNvSpPr>
            <a:spLocks noChangeShapeType="1"/>
          </p:cNvSpPr>
          <p:nvPr/>
        </p:nvSpPr>
        <p:spPr bwMode="auto">
          <a:xfrm flipV="1">
            <a:off x="4067175" y="2478088"/>
            <a:ext cx="720725"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3" name="Text Box 47"/>
          <p:cNvSpPr txBox="1">
            <a:spLocks noChangeArrowheads="1"/>
          </p:cNvSpPr>
          <p:nvPr/>
        </p:nvSpPr>
        <p:spPr bwMode="auto">
          <a:xfrm>
            <a:off x="0" y="6057900"/>
            <a:ext cx="2240684"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0" dirty="0" err="1">
                <a:solidFill>
                  <a:schemeClr val="tx1"/>
                </a:solidFill>
                <a:latin typeface="Symbol" pitchFamily="-65" charset="2"/>
              </a:rPr>
              <a:t>x</a:t>
            </a:r>
            <a:r>
              <a:rPr lang="en-US" sz="1400" b="0" dirty="0">
                <a:solidFill>
                  <a:schemeClr val="tx1"/>
                </a:solidFill>
                <a:latin typeface="Arial" pitchFamily="-65" charset="0"/>
              </a:rPr>
              <a:t> = </a:t>
            </a:r>
            <a:r>
              <a:rPr lang="en-US" sz="1400" b="0" dirty="0">
                <a:solidFill>
                  <a:schemeClr val="tx1"/>
                </a:solidFill>
                <a:latin typeface="Tahoma" pitchFamily="-65" charset="0"/>
              </a:rPr>
              <a:t>x</a:t>
            </a:r>
            <a:r>
              <a:rPr lang="en-US" sz="1400" b="0" baseline="-25000" dirty="0">
                <a:solidFill>
                  <a:schemeClr val="tx1"/>
                </a:solidFill>
                <a:latin typeface="Tahoma" pitchFamily="-65" charset="0"/>
              </a:rPr>
              <a:t>B</a:t>
            </a:r>
            <a:r>
              <a:rPr lang="en-US" sz="1400" b="0" dirty="0">
                <a:solidFill>
                  <a:schemeClr val="tx1"/>
                </a:solidFill>
                <a:latin typeface="Tahoma" pitchFamily="-65" charset="0"/>
              </a:rPr>
              <a:t>/(2-x</a:t>
            </a:r>
            <a:r>
              <a:rPr lang="en-US" sz="1400" b="0" baseline="-25000" dirty="0">
                <a:solidFill>
                  <a:schemeClr val="tx1"/>
                </a:solidFill>
                <a:latin typeface="Tahoma" pitchFamily="-65" charset="0"/>
              </a:rPr>
              <a:t>B </a:t>
            </a:r>
            <a:r>
              <a:rPr lang="en-US" sz="1400" b="0" dirty="0" smtClean="0">
                <a:solidFill>
                  <a:schemeClr val="tx1"/>
                </a:solidFill>
                <a:latin typeface="Tahoma" pitchFamily="-65" charset="0"/>
              </a:rPr>
              <a:t>)</a:t>
            </a:r>
            <a:r>
              <a:rPr lang="en-US" sz="1400" dirty="0" smtClean="0">
                <a:latin typeface="Tahoma" pitchFamily="-65" charset="0"/>
              </a:rPr>
              <a:t> </a:t>
            </a:r>
            <a:r>
              <a:rPr lang="en-US" sz="1400" b="0" dirty="0" smtClean="0">
                <a:solidFill>
                  <a:schemeClr val="tx1"/>
                </a:solidFill>
                <a:latin typeface="Tahoma" pitchFamily="-65" charset="0"/>
              </a:rPr>
              <a:t>    </a:t>
            </a:r>
            <a:r>
              <a:rPr lang="en-US" sz="1400" b="0" dirty="0" err="1" smtClean="0">
                <a:solidFill>
                  <a:schemeClr val="tx1"/>
                </a:solidFill>
                <a:latin typeface="Tahoma" pitchFamily="-65" charset="0"/>
              </a:rPr>
              <a:t>k</a:t>
            </a:r>
            <a:r>
              <a:rPr lang="en-US" sz="1400" b="0" dirty="0" smtClean="0">
                <a:solidFill>
                  <a:schemeClr val="tx1"/>
                </a:solidFill>
                <a:latin typeface="Tahoma" pitchFamily="-65" charset="0"/>
              </a:rPr>
              <a:t> </a:t>
            </a:r>
            <a:r>
              <a:rPr lang="en-US" sz="1400" b="0" dirty="0">
                <a:solidFill>
                  <a:schemeClr val="tx1"/>
                </a:solidFill>
                <a:latin typeface="Tahoma" pitchFamily="-65" charset="0"/>
              </a:rPr>
              <a:t>= t/4M</a:t>
            </a:r>
            <a:r>
              <a:rPr lang="en-US" sz="1400" b="0" baseline="30000" dirty="0">
                <a:solidFill>
                  <a:schemeClr val="tx1"/>
                </a:solidFill>
                <a:latin typeface="Tahoma" pitchFamily="-65" charset="0"/>
              </a:rPr>
              <a:t>2 </a:t>
            </a:r>
            <a:r>
              <a:rPr lang="en-US" sz="1400" b="0" dirty="0">
                <a:solidFill>
                  <a:schemeClr val="tx1"/>
                </a:solidFill>
                <a:latin typeface="Tahoma" pitchFamily="-65" charset="0"/>
              </a:rPr>
              <a:t> </a:t>
            </a:r>
          </a:p>
        </p:txBody>
      </p:sp>
      <p:grpSp>
        <p:nvGrpSpPr>
          <p:cNvPr id="9" name="Group 48"/>
          <p:cNvGrpSpPr>
            <a:grpSpLocks/>
          </p:cNvGrpSpPr>
          <p:nvPr/>
        </p:nvGrpSpPr>
        <p:grpSpPr bwMode="auto">
          <a:xfrm>
            <a:off x="66675" y="231775"/>
            <a:ext cx="6651625" cy="1001713"/>
            <a:chOff x="72" y="88"/>
            <a:chExt cx="4190" cy="631"/>
          </a:xfrm>
        </p:grpSpPr>
        <p:sp>
          <p:nvSpPr>
            <p:cNvPr id="567345" name="AutoShape 49"/>
            <p:cNvSpPr>
              <a:spLocks noChangeArrowheads="1"/>
            </p:cNvSpPr>
            <p:nvPr/>
          </p:nvSpPr>
          <p:spPr bwMode="auto">
            <a:xfrm>
              <a:off x="72" y="88"/>
              <a:ext cx="462" cy="574"/>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66562" name="Object 2"/>
            <p:cNvGraphicFramePr>
              <a:graphicFrameLocks noChangeAspect="1"/>
            </p:cNvGraphicFramePr>
            <p:nvPr>
              <p:extLst>
                <p:ext uri="{D42A27DB-BD31-4B8C-83A1-F6EECF244321}">
                  <p14:modId xmlns:p14="http://schemas.microsoft.com/office/powerpoint/2010/main" val="3232636526"/>
                </p:ext>
              </p:extLst>
            </p:nvPr>
          </p:nvGraphicFramePr>
          <p:xfrm>
            <a:off x="486" y="391"/>
            <a:ext cx="3776" cy="328"/>
          </p:xfrm>
          <a:graphic>
            <a:graphicData uri="http://schemas.openxmlformats.org/presentationml/2006/ole">
              <mc:AlternateContent xmlns:mc="http://schemas.openxmlformats.org/markup-compatibility/2006">
                <mc:Choice xmlns:v="urn:schemas-microsoft-com:vml" Requires="v">
                  <p:oleObj spid="_x0000_s3216" name="Equation" r:id="rId4" imgW="5994400" imgH="520700" progId="Equation.DSMT4">
                    <p:embed/>
                  </p:oleObj>
                </mc:Choice>
                <mc:Fallback>
                  <p:oleObj name="Equation" r:id="rId4" imgW="5994400" imgH="520700" progId="Equation.DSMT4">
                    <p:embed/>
                    <p:pic>
                      <p:nvPicPr>
                        <p:cNvPr id="0" name=""/>
                        <p:cNvPicPr>
                          <a:picLocks noChangeAspect="1" noChangeArrowheads="1"/>
                        </p:cNvPicPr>
                        <p:nvPr/>
                      </p:nvPicPr>
                      <p:blipFill>
                        <a:blip r:embed="rId5"/>
                        <a:srcRect/>
                        <a:stretch>
                          <a:fillRect/>
                        </a:stretch>
                      </p:blipFill>
                      <p:spPr bwMode="auto">
                        <a:xfrm>
                          <a:off x="486" y="391"/>
                          <a:ext cx="3776" cy="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66599" name="Picture 51" descr="Image1"/>
          <p:cNvPicPr>
            <a:picLocks noChangeAspect="1" noChangeArrowheads="1"/>
          </p:cNvPicPr>
          <p:nvPr/>
        </p:nvPicPr>
        <p:blipFill>
          <a:blip r:embed="rId6"/>
          <a:srcRect/>
          <a:stretch>
            <a:fillRect/>
          </a:stretch>
        </p:blipFill>
        <p:spPr bwMode="auto">
          <a:xfrm>
            <a:off x="6804025" y="681038"/>
            <a:ext cx="2238375" cy="13763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652657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729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673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73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5673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673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673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67331"/>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67325"/>
                                        </p:tgtEl>
                                        <p:attrNameLst>
                                          <p:attrName>style.visibility</p:attrName>
                                        </p:attrNameLst>
                                      </p:cBhvr>
                                      <p:to>
                                        <p:strVal val="visible"/>
                                      </p:to>
                                    </p:set>
                                    <p:animEffect transition="in" filter="wipe(left)">
                                      <p:cBhvr>
                                        <p:cTn id="35" dur="500"/>
                                        <p:tgtEl>
                                          <p:spTgt spid="5673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67326"/>
                                        </p:tgtEl>
                                        <p:attrNameLst>
                                          <p:attrName>style.visibility</p:attrName>
                                        </p:attrNameLst>
                                      </p:cBhvr>
                                      <p:to>
                                        <p:strVal val="visible"/>
                                      </p:to>
                                    </p:set>
                                    <p:animEffect transition="in" filter="wipe(left)">
                                      <p:cBhvr>
                                        <p:cTn id="38" dur="500"/>
                                        <p:tgtEl>
                                          <p:spTgt spid="5673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67327"/>
                                        </p:tgtEl>
                                        <p:attrNameLst>
                                          <p:attrName>style.visibility</p:attrName>
                                        </p:attrNameLst>
                                      </p:cBhvr>
                                      <p:to>
                                        <p:strVal val="visible"/>
                                      </p:to>
                                    </p:set>
                                    <p:animEffect transition="in" filter="wipe(left)">
                                      <p:cBhvr>
                                        <p:cTn id="41" dur="500"/>
                                        <p:tgtEl>
                                          <p:spTgt spid="5673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67339"/>
                                        </p:tgtEl>
                                        <p:attrNameLst>
                                          <p:attrName>style.visibility</p:attrName>
                                        </p:attrNameLst>
                                      </p:cBhvr>
                                      <p:to>
                                        <p:strVal val="visible"/>
                                      </p:to>
                                    </p:set>
                                    <p:animEffect transition="in" filter="wipe(left)">
                                      <p:cBhvr>
                                        <p:cTn id="44" dur="500"/>
                                        <p:tgtEl>
                                          <p:spTgt spid="567339"/>
                                        </p:tgtEl>
                                      </p:cBhvr>
                                    </p:animEffect>
                                  </p:childTnLst>
                                </p:cTn>
                              </p:par>
                              <p:par>
                                <p:cTn id="45" presetID="1" presetClass="entr" presetSubtype="0" fill="hold" nodeType="withEffect">
                                  <p:stCondLst>
                                    <p:cond delay="0"/>
                                  </p:stCondLst>
                                  <p:childTnLst>
                                    <p:set>
                                      <p:cBhvr>
                                        <p:cTn id="46" dur="1" fill="hold">
                                          <p:stCondLst>
                                            <p:cond delay="0"/>
                                          </p:stCondLst>
                                        </p:cTn>
                                        <p:tgtEl>
                                          <p:spTgt spid="567341"/>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67333"/>
                                        </p:tgtEl>
                                        <p:attrNameLst>
                                          <p:attrName>style.visibility</p:attrName>
                                        </p:attrNameLst>
                                      </p:cBhvr>
                                      <p:to>
                                        <p:strVal val="visible"/>
                                      </p:to>
                                    </p:set>
                                    <p:animEffect transition="in" filter="wipe(left)">
                                      <p:cBhvr>
                                        <p:cTn id="50" dur="500"/>
                                        <p:tgtEl>
                                          <p:spTgt spid="56733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67334"/>
                                        </p:tgtEl>
                                        <p:attrNameLst>
                                          <p:attrName>style.visibility</p:attrName>
                                        </p:attrNameLst>
                                      </p:cBhvr>
                                      <p:to>
                                        <p:strVal val="visible"/>
                                      </p:to>
                                    </p:set>
                                    <p:animEffect transition="in" filter="wipe(left)">
                                      <p:cBhvr>
                                        <p:cTn id="53" dur="500"/>
                                        <p:tgtEl>
                                          <p:spTgt spid="56733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7335"/>
                                        </p:tgtEl>
                                        <p:attrNameLst>
                                          <p:attrName>style.visibility</p:attrName>
                                        </p:attrNameLst>
                                      </p:cBhvr>
                                      <p:to>
                                        <p:strVal val="visible"/>
                                      </p:to>
                                    </p:set>
                                    <p:animEffect transition="in" filter="wipe(left)">
                                      <p:cBhvr>
                                        <p:cTn id="56" dur="500"/>
                                        <p:tgtEl>
                                          <p:spTgt spid="567335"/>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567336"/>
                                        </p:tgtEl>
                                        <p:attrNameLst>
                                          <p:attrName>style.visibility</p:attrName>
                                        </p:attrNameLst>
                                      </p:cBhvr>
                                      <p:to>
                                        <p:strVal val="visible"/>
                                      </p:to>
                                    </p:set>
                                  </p:childTnLst>
                                </p:cTn>
                              </p:par>
                              <p:par>
                                <p:cTn id="59" presetID="22" presetClass="entr" presetSubtype="8" fill="hold" grpId="0" nodeType="withEffect">
                                  <p:stCondLst>
                                    <p:cond delay="0"/>
                                  </p:stCondLst>
                                  <p:childTnLst>
                                    <p:set>
                                      <p:cBhvr>
                                        <p:cTn id="60" dur="1" fill="hold">
                                          <p:stCondLst>
                                            <p:cond delay="0"/>
                                          </p:stCondLst>
                                        </p:cTn>
                                        <p:tgtEl>
                                          <p:spTgt spid="567340"/>
                                        </p:tgtEl>
                                        <p:attrNameLst>
                                          <p:attrName>style.visibility</p:attrName>
                                        </p:attrNameLst>
                                      </p:cBhvr>
                                      <p:to>
                                        <p:strVal val="visible"/>
                                      </p:to>
                                    </p:set>
                                    <p:animEffect transition="in" filter="wipe(left)">
                                      <p:cBhvr>
                                        <p:cTn id="61" dur="500"/>
                                        <p:tgtEl>
                                          <p:spTgt spid="567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p:bldP spid="567325" grpId="0" animBg="1"/>
      <p:bldP spid="567326" grpId="0" animBg="1"/>
      <p:bldP spid="567327" grpId="0" animBg="1"/>
      <p:bldP spid="567332" grpId="0"/>
      <p:bldP spid="567333" grpId="0"/>
      <p:bldP spid="567334" grpId="0"/>
      <p:bldP spid="567335" grpId="0"/>
      <p:bldP spid="567336" grpId="0"/>
      <p:bldP spid="567339" grpId="0" animBg="1"/>
      <p:bldP spid="567340" grpId="0"/>
      <p:bldP spid="567343"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Modeling and evolution</a:t>
            </a:r>
            <a:endParaRPr lang="en-US" dirty="0"/>
          </a:p>
        </p:txBody>
      </p:sp>
      <p:sp>
        <p:nvSpPr>
          <p:cNvPr id="4" name="Slide Number Placeholder 3"/>
          <p:cNvSpPr>
            <a:spLocks noGrp="1"/>
          </p:cNvSpPr>
          <p:nvPr>
            <p:ph type="sldNum" sz="quarter" idx="12"/>
          </p:nvPr>
        </p:nvSpPr>
        <p:spPr/>
        <p:txBody>
          <a:bodyPr/>
          <a:lstStyle/>
          <a:p>
            <a:fld id="{E7C2DFF1-6A7E-5841-980E-96BA788216E4}" type="slidenum">
              <a:rPr lang="en-US" smtClean="0"/>
              <a:pPr/>
              <a:t>66</a:t>
            </a:fld>
            <a:endParaRPr lang="en-US"/>
          </a:p>
        </p:txBody>
      </p:sp>
      <p:sp>
        <p:nvSpPr>
          <p:cNvPr id="5" name="Text Box 4"/>
          <p:cNvSpPr txBox="1">
            <a:spLocks noChangeArrowheads="1"/>
          </p:cNvSpPr>
          <p:nvPr/>
        </p:nvSpPr>
        <p:spPr bwMode="auto">
          <a:xfrm>
            <a:off x="-46038" y="692150"/>
            <a:ext cx="8161209" cy="400110"/>
          </a:xfrm>
          <a:prstGeom prst="rect">
            <a:avLst/>
          </a:prstGeom>
          <a:noFill/>
          <a:ln w="9525">
            <a:noFill/>
            <a:miter lim="800000"/>
            <a:headEnd/>
            <a:tailEnd/>
          </a:ln>
        </p:spPr>
        <p:txBody>
          <a:bodyPr wrap="none">
            <a:spAutoFit/>
          </a:bodyPr>
          <a:lstStyle/>
          <a:p>
            <a:r>
              <a:rPr lang="en-US" sz="2000" dirty="0">
                <a:solidFill>
                  <a:srgbClr val="322F31"/>
                </a:solidFill>
              </a:rPr>
              <a:t>outer region governs the evolution at the cross-over trajectory</a:t>
            </a:r>
          </a:p>
        </p:txBody>
      </p:sp>
      <p:pic>
        <p:nvPicPr>
          <p:cNvPr id="6" name="Picture 68" descr="Bild2"/>
          <p:cNvPicPr>
            <a:picLocks noChangeAspect="1" noChangeArrowheads="1"/>
          </p:cNvPicPr>
          <p:nvPr/>
        </p:nvPicPr>
        <p:blipFill>
          <a:blip r:embed="rId3" cstate="print"/>
          <a:srcRect/>
          <a:stretch>
            <a:fillRect/>
          </a:stretch>
        </p:blipFill>
        <p:spPr bwMode="auto">
          <a:xfrm>
            <a:off x="0" y="2276475"/>
            <a:ext cx="5797550" cy="4105275"/>
          </a:xfrm>
          <a:prstGeom prst="rect">
            <a:avLst/>
          </a:prstGeom>
          <a:noFill/>
          <a:ln w="9525">
            <a:noFill/>
            <a:miter lim="800000"/>
            <a:headEnd/>
            <a:tailEnd/>
          </a:ln>
        </p:spPr>
      </p:pic>
      <p:sp>
        <p:nvSpPr>
          <p:cNvPr id="7" name="Text Box 5"/>
          <p:cNvSpPr txBox="1">
            <a:spLocks noChangeArrowheads="1"/>
          </p:cNvSpPr>
          <p:nvPr/>
        </p:nvSpPr>
        <p:spPr bwMode="auto">
          <a:xfrm>
            <a:off x="1099608" y="1894946"/>
            <a:ext cx="4975225" cy="369332"/>
          </a:xfrm>
          <a:prstGeom prst="rect">
            <a:avLst/>
          </a:prstGeom>
          <a:noFill/>
          <a:ln w="9525">
            <a:noFill/>
            <a:miter lim="800000"/>
            <a:headEnd/>
            <a:tailEnd/>
          </a:ln>
        </p:spPr>
        <p:txBody>
          <a:bodyPr wrap="square">
            <a:spAutoFit/>
          </a:bodyPr>
          <a:lstStyle/>
          <a:p>
            <a:r>
              <a:rPr lang="en-US" b="1" i="0" dirty="0">
                <a:solidFill>
                  <a:srgbClr val="FF0000"/>
                </a:solidFill>
              </a:rPr>
              <a:t>GPD at </a:t>
            </a:r>
            <a:r>
              <a:rPr lang="en-US" dirty="0" smtClean="0">
                <a:solidFill>
                  <a:srgbClr val="FF0000"/>
                </a:solidFill>
                <a:latin typeface="Symbol" charset="2"/>
                <a:cs typeface="Symbol" charset="2"/>
                <a:sym typeface="Mathematica1" pitchFamily="2" charset="2"/>
              </a:rPr>
              <a:t>h</a:t>
            </a:r>
            <a:r>
              <a:rPr lang="en-US" dirty="0" smtClean="0">
                <a:solidFill>
                  <a:srgbClr val="FF0000"/>
                </a:solidFill>
                <a:sym typeface="Mathematica1" pitchFamily="2" charset="2"/>
              </a:rPr>
              <a:t> </a:t>
            </a:r>
            <a:r>
              <a:rPr lang="en-US" b="1" dirty="0" smtClean="0">
                <a:solidFill>
                  <a:srgbClr val="FF0000"/>
                </a:solidFill>
                <a:sym typeface="Mathematica1" pitchFamily="2" charset="2"/>
              </a:rPr>
              <a:t>= </a:t>
            </a:r>
            <a:r>
              <a:rPr lang="en-US" b="1" dirty="0">
                <a:solidFill>
                  <a:srgbClr val="FF0000"/>
                </a:solidFill>
                <a:cs typeface="Arial" charset="0"/>
                <a:sym typeface="Mathematica1" pitchFamily="2" charset="2"/>
              </a:rPr>
              <a:t>x</a:t>
            </a:r>
            <a:r>
              <a:rPr lang="en-US" b="1" i="0" dirty="0">
                <a:solidFill>
                  <a:srgbClr val="FF0000"/>
                </a:solidFill>
              </a:rPr>
              <a:t> is `measurable’ </a:t>
            </a:r>
            <a:r>
              <a:rPr lang="en-US" b="1" i="0" dirty="0" smtClean="0">
                <a:solidFill>
                  <a:srgbClr val="FF0000"/>
                </a:solidFill>
              </a:rPr>
              <a:t> (</a:t>
            </a:r>
            <a:r>
              <a:rPr lang="en-US" b="1" i="0" dirty="0">
                <a:solidFill>
                  <a:srgbClr val="FF0000"/>
                </a:solidFill>
              </a:rPr>
              <a:t>LO)</a:t>
            </a:r>
          </a:p>
        </p:txBody>
      </p:sp>
      <p:sp>
        <p:nvSpPr>
          <p:cNvPr id="8" name="AutoShape 59"/>
          <p:cNvSpPr>
            <a:spLocks noChangeArrowheads="1"/>
          </p:cNvSpPr>
          <p:nvPr/>
        </p:nvSpPr>
        <p:spPr bwMode="auto">
          <a:xfrm>
            <a:off x="3959225" y="2271713"/>
            <a:ext cx="144463" cy="1804987"/>
          </a:xfrm>
          <a:prstGeom prst="downArrow">
            <a:avLst>
              <a:gd name="adj1" fmla="val 50000"/>
              <a:gd name="adj2" fmla="val 312361"/>
            </a:avLst>
          </a:prstGeom>
          <a:solidFill>
            <a:srgbClr val="FF3712"/>
          </a:solidFill>
          <a:ln w="9525">
            <a:solidFill>
              <a:schemeClr val="tx1"/>
            </a:solidFill>
            <a:miter lim="800000"/>
            <a:headEnd/>
            <a:tailEnd/>
          </a:ln>
        </p:spPr>
        <p:txBody>
          <a:bodyPr wrap="none" anchor="ctr"/>
          <a:lstStyle/>
          <a:p>
            <a:endParaRPr lang="en-US"/>
          </a:p>
        </p:txBody>
      </p:sp>
      <p:sp>
        <p:nvSpPr>
          <p:cNvPr id="9" name="Text Box 69"/>
          <p:cNvSpPr txBox="1">
            <a:spLocks noChangeArrowheads="1"/>
          </p:cNvSpPr>
          <p:nvPr/>
        </p:nvSpPr>
        <p:spPr bwMode="auto">
          <a:xfrm>
            <a:off x="5855758" y="3060171"/>
            <a:ext cx="2942144" cy="923330"/>
          </a:xfrm>
          <a:prstGeom prst="rect">
            <a:avLst/>
          </a:prstGeom>
          <a:noFill/>
          <a:ln w="9525">
            <a:noFill/>
            <a:miter lim="800000"/>
            <a:headEnd/>
            <a:tailEnd/>
          </a:ln>
        </p:spPr>
        <p:txBody>
          <a:bodyPr wrap="none">
            <a:spAutoFit/>
          </a:bodyPr>
          <a:lstStyle/>
          <a:p>
            <a:r>
              <a:rPr lang="en-US" b="1" i="0" dirty="0">
                <a:solidFill>
                  <a:srgbClr val="00FF00"/>
                </a:solidFill>
              </a:rPr>
              <a:t>net contribution of </a:t>
            </a:r>
          </a:p>
          <a:p>
            <a:r>
              <a:rPr lang="en-US" b="1" i="0" dirty="0">
                <a:solidFill>
                  <a:srgbClr val="00FF00"/>
                </a:solidFill>
              </a:rPr>
              <a:t>outer + central region is</a:t>
            </a:r>
          </a:p>
          <a:p>
            <a:r>
              <a:rPr lang="en-US" b="1" i="0" dirty="0">
                <a:solidFill>
                  <a:srgbClr val="00FF00"/>
                </a:solidFill>
              </a:rPr>
              <a:t>governed by a sum rule:</a:t>
            </a:r>
          </a:p>
        </p:txBody>
      </p:sp>
      <p:sp>
        <p:nvSpPr>
          <p:cNvPr id="10" name="AutoShape 70"/>
          <p:cNvSpPr>
            <a:spLocks noChangeArrowheads="1"/>
          </p:cNvSpPr>
          <p:nvPr/>
        </p:nvSpPr>
        <p:spPr bwMode="auto">
          <a:xfrm rot="4312218">
            <a:off x="4467226" y="3009900"/>
            <a:ext cx="157162" cy="2700337"/>
          </a:xfrm>
          <a:prstGeom prst="downArrow">
            <a:avLst>
              <a:gd name="adj1" fmla="val 50000"/>
              <a:gd name="adj2" fmla="val 429547"/>
            </a:avLst>
          </a:prstGeom>
          <a:solidFill>
            <a:srgbClr val="00FF00"/>
          </a:solidFill>
          <a:ln w="9525">
            <a:solidFill>
              <a:schemeClr val="tx1"/>
            </a:solidFill>
            <a:miter lim="800000"/>
            <a:headEnd/>
            <a:tailEnd/>
          </a:ln>
        </p:spPr>
        <p:txBody>
          <a:bodyPr wrap="none" anchor="ct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856593478"/>
              </p:ext>
            </p:extLst>
          </p:nvPr>
        </p:nvGraphicFramePr>
        <p:xfrm>
          <a:off x="1265766" y="1172633"/>
          <a:ext cx="5676900" cy="660400"/>
        </p:xfrm>
        <a:graphic>
          <a:graphicData uri="http://schemas.openxmlformats.org/presentationml/2006/ole">
            <mc:AlternateContent xmlns:mc="http://schemas.openxmlformats.org/markup-compatibility/2006">
              <mc:Choice xmlns:v="urn:schemas-microsoft-com:vml" Requires="v">
                <p:oleObj spid="_x0000_s32929" name="Equation" r:id="rId4" imgW="5676900" imgH="660400" progId="Equation.DSMT4">
                  <p:embed/>
                </p:oleObj>
              </mc:Choice>
              <mc:Fallback>
                <p:oleObj name="Equation" r:id="rId4" imgW="5676900" imgH="660400" progId="Equation.DSMT4">
                  <p:embed/>
                  <p:pic>
                    <p:nvPicPr>
                      <p:cNvPr id="0" name=""/>
                      <p:cNvPicPr/>
                      <p:nvPr/>
                    </p:nvPicPr>
                    <p:blipFill>
                      <a:blip r:embed="rId5"/>
                      <a:stretch>
                        <a:fillRect/>
                      </a:stretch>
                    </p:blipFill>
                    <p:spPr>
                      <a:xfrm>
                        <a:off x="1265766" y="1172633"/>
                        <a:ext cx="5676900" cy="660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82113898"/>
              </p:ext>
            </p:extLst>
          </p:nvPr>
        </p:nvGraphicFramePr>
        <p:xfrm>
          <a:off x="5746752" y="4567767"/>
          <a:ext cx="3403600" cy="1384300"/>
        </p:xfrm>
        <a:graphic>
          <a:graphicData uri="http://schemas.openxmlformats.org/presentationml/2006/ole">
            <mc:AlternateContent xmlns:mc="http://schemas.openxmlformats.org/markup-compatibility/2006">
              <mc:Choice xmlns:v="urn:schemas-microsoft-com:vml" Requires="v">
                <p:oleObj spid="_x0000_s32930" name="Equation" r:id="rId6" imgW="3403600" imgH="1384300" progId="Equation.DSMT4">
                  <p:embed/>
                </p:oleObj>
              </mc:Choice>
              <mc:Fallback>
                <p:oleObj name="Equation" r:id="rId6" imgW="3403600" imgH="1384300" progId="Equation.DSMT4">
                  <p:embed/>
                  <p:pic>
                    <p:nvPicPr>
                      <p:cNvPr id="0" name=""/>
                      <p:cNvPicPr/>
                      <p:nvPr/>
                    </p:nvPicPr>
                    <p:blipFill>
                      <a:blip r:embed="rId7"/>
                      <a:stretch>
                        <a:fillRect/>
                      </a:stretch>
                    </p:blipFill>
                    <p:spPr>
                      <a:xfrm>
                        <a:off x="5746752" y="4567767"/>
                        <a:ext cx="3403600" cy="1384300"/>
                      </a:xfrm>
                      <a:prstGeom prst="rect">
                        <a:avLst/>
                      </a:prstGeom>
                    </p:spPr>
                  </p:pic>
                </p:oleObj>
              </mc:Fallback>
            </mc:AlternateContent>
          </a:graphicData>
        </a:graphic>
      </p:graphicFrame>
      <p:sp>
        <p:nvSpPr>
          <p:cNvPr id="13" name="Date Placeholder 12"/>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966578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86261" y="1716540"/>
            <a:ext cx="8789529" cy="4555094"/>
          </a:xfrm>
          <a:prstGeom prst="rect">
            <a:avLst/>
          </a:prstGeom>
          <a:noFill/>
        </p:spPr>
        <p:txBody>
          <a:bodyPr wrap="square" rtlCol="0">
            <a:spAutoFit/>
          </a:bodyPr>
          <a:lstStyle/>
          <a:p>
            <a:pPr marL="123407" indent="-123407">
              <a:buFont typeface="Wingdings" charset="2"/>
              <a:buChar char="ü"/>
            </a:pPr>
            <a:r>
              <a:rPr lang="en-US" sz="1600" dirty="0" smtClean="0">
                <a:solidFill>
                  <a:srgbClr val="0000FF"/>
                </a:solidFill>
                <a:latin typeface="Comic Sans MS"/>
                <a:cs typeface="Comic Sans MS"/>
              </a:rPr>
              <a:t>GPDs, evolved at NLO by an independent code which provides tables of CFF</a:t>
            </a:r>
          </a:p>
          <a:p>
            <a:pPr marL="123407" indent="-123407"/>
            <a:r>
              <a:rPr lang="en-US" sz="1600" dirty="0" smtClean="0">
                <a:solidFill>
                  <a:srgbClr val="0000FF"/>
                </a:solidFill>
                <a:latin typeface="Comic Sans MS"/>
                <a:cs typeface="Comic Sans MS"/>
              </a:rPr>
              <a:t>        -  at LO, the </a:t>
            </a:r>
            <a:r>
              <a:rPr lang="en-US" sz="1600" dirty="0" err="1" smtClean="0">
                <a:solidFill>
                  <a:srgbClr val="0000FF"/>
                </a:solidFill>
                <a:latin typeface="Comic Sans MS"/>
                <a:cs typeface="Comic Sans MS"/>
              </a:rPr>
              <a:t>CFFs</a:t>
            </a:r>
            <a:r>
              <a:rPr lang="en-US" sz="1600" dirty="0" smtClean="0">
                <a:solidFill>
                  <a:srgbClr val="0000FF"/>
                </a:solidFill>
                <a:latin typeface="Comic Sans MS"/>
                <a:cs typeface="Comic Sans MS"/>
              </a:rPr>
              <a:t> are just a convolution of </a:t>
            </a:r>
            <a:r>
              <a:rPr lang="en-US" sz="1600" dirty="0" err="1" smtClean="0">
                <a:solidFill>
                  <a:srgbClr val="0000FF"/>
                </a:solidFill>
                <a:latin typeface="Comic Sans MS"/>
                <a:cs typeface="Comic Sans MS"/>
              </a:rPr>
              <a:t>GPDs</a:t>
            </a:r>
            <a:r>
              <a:rPr lang="en-US" sz="1600" dirty="0" smtClean="0">
                <a:solidFill>
                  <a:srgbClr val="0000FF"/>
                </a:solidFill>
                <a:latin typeface="Comic Sans MS"/>
                <a:cs typeface="Comic Sans MS"/>
              </a:rPr>
              <a:t>: </a:t>
            </a:r>
          </a:p>
          <a:p>
            <a:pPr marL="123407" indent="-123407"/>
            <a:endParaRPr lang="en-US" sz="1600" dirty="0" smtClean="0">
              <a:solidFill>
                <a:srgbClr val="0000FF"/>
              </a:solidFill>
              <a:latin typeface="Comic Sans MS"/>
              <a:cs typeface="Comic Sans MS"/>
            </a:endParaRPr>
          </a:p>
          <a:p>
            <a:pPr marL="123407" indent="-123407"/>
            <a:endParaRPr lang="en-US" sz="1600" dirty="0" smtClean="0">
              <a:solidFill>
                <a:srgbClr val="0000FF"/>
              </a:solidFill>
              <a:latin typeface="Comic Sans MS"/>
              <a:cs typeface="Comic Sans MS"/>
            </a:endParaRPr>
          </a:p>
          <a:p>
            <a:pPr marL="123407" indent="-123407">
              <a:buFont typeface="Wingdings" charset="2"/>
              <a:buChar char="ü"/>
            </a:pPr>
            <a:r>
              <a:rPr lang="en-US" sz="1600" dirty="0" smtClean="0">
                <a:solidFill>
                  <a:srgbClr val="0000FF"/>
                </a:solidFill>
                <a:latin typeface="Comic Sans MS"/>
                <a:cs typeface="Comic Sans MS"/>
              </a:rPr>
              <a:t>provide the real and imaginary parts of Compton form factors (</a:t>
            </a:r>
            <a:r>
              <a:rPr lang="en-US" sz="1600" dirty="0" err="1" smtClean="0">
                <a:solidFill>
                  <a:srgbClr val="0000FF"/>
                </a:solidFill>
                <a:latin typeface="Comic Sans MS"/>
                <a:cs typeface="Comic Sans MS"/>
              </a:rPr>
              <a:t>CFFs</a:t>
            </a:r>
            <a:r>
              <a:rPr lang="en-US" sz="1600" dirty="0" smtClean="0">
                <a:solidFill>
                  <a:srgbClr val="0000FF"/>
                </a:solidFill>
                <a:latin typeface="Comic Sans MS"/>
                <a:cs typeface="Comic Sans MS"/>
              </a:rPr>
              <a:t>), used to calculate cross sections for DVCS and DVCS-BH interference. </a:t>
            </a:r>
          </a:p>
          <a:p>
            <a:pPr marL="123407" indent="-123407">
              <a:buFont typeface="Arial"/>
              <a:buChar char="•"/>
            </a:pPr>
            <a:endParaRPr lang="en-US" sz="1600" dirty="0" smtClean="0">
              <a:solidFill>
                <a:srgbClr val="0000FF"/>
              </a:solidFill>
              <a:latin typeface="Comic Sans MS"/>
              <a:cs typeface="Comic Sans MS"/>
            </a:endParaRPr>
          </a:p>
          <a:p>
            <a:pPr marL="123407" indent="-123407">
              <a:buFont typeface="Arial"/>
              <a:buChar char="•"/>
            </a:pPr>
            <a:endParaRPr lang="en-US" sz="1600" dirty="0" smtClean="0">
              <a:solidFill>
                <a:srgbClr val="0000FF"/>
              </a:solidFill>
              <a:latin typeface="Comic Sans MS"/>
              <a:cs typeface="Comic Sans MS"/>
            </a:endParaRPr>
          </a:p>
          <a:p>
            <a:pPr marL="123407" indent="-123407">
              <a:buFont typeface="Arial"/>
              <a:buChar char="•"/>
            </a:pPr>
            <a:endParaRPr lang="en-US" sz="1600" dirty="0" smtClean="0">
              <a:solidFill>
                <a:srgbClr val="0000FF"/>
              </a:solidFill>
              <a:latin typeface="Comic Sans MS"/>
              <a:cs typeface="Comic Sans MS"/>
            </a:endParaRPr>
          </a:p>
          <a:p>
            <a:pPr marL="123407" indent="-123407">
              <a:buFont typeface="Arial"/>
              <a:buChar char="•"/>
            </a:pPr>
            <a:endParaRPr lang="en-US" sz="1600" dirty="0" smtClean="0">
              <a:solidFill>
                <a:srgbClr val="0000FF"/>
              </a:solidFill>
              <a:latin typeface="Comic Sans MS"/>
              <a:cs typeface="Comic Sans MS"/>
            </a:endParaRPr>
          </a:p>
          <a:p>
            <a:pPr marL="123407" indent="-123407">
              <a:buFont typeface="Arial"/>
              <a:buChar char="•"/>
            </a:pPr>
            <a:endParaRPr lang="en-US" sz="1600" dirty="0" smtClean="0">
              <a:solidFill>
                <a:srgbClr val="0000FF"/>
              </a:solidFill>
              <a:latin typeface="Comic Sans MS"/>
              <a:cs typeface="Comic Sans MS"/>
            </a:endParaRPr>
          </a:p>
          <a:p>
            <a:pPr marL="123407" indent="-123407"/>
            <a:endParaRPr lang="en-US" sz="1600" dirty="0" smtClean="0">
              <a:solidFill>
                <a:srgbClr val="0000FF"/>
              </a:solidFill>
              <a:latin typeface="Comic Sans MS"/>
              <a:cs typeface="Comic Sans MS"/>
            </a:endParaRPr>
          </a:p>
          <a:p>
            <a:pPr marL="123407" indent="-123407"/>
            <a:endParaRPr lang="en-US" sz="1600" dirty="0" smtClean="0">
              <a:solidFill>
                <a:srgbClr val="0000FF"/>
              </a:solidFill>
              <a:latin typeface="Comic Sans MS"/>
              <a:cs typeface="Comic Sans MS"/>
            </a:endParaRPr>
          </a:p>
          <a:p>
            <a:pPr marL="123407" indent="-123407">
              <a:buFont typeface="Arial"/>
              <a:buChar char="•"/>
            </a:pPr>
            <a:endParaRPr lang="en-US" sz="1600" dirty="0" smtClean="0">
              <a:solidFill>
                <a:srgbClr val="0000FF"/>
              </a:solidFill>
              <a:latin typeface="Comic Sans MS"/>
              <a:cs typeface="Comic Sans MS"/>
            </a:endParaRPr>
          </a:p>
          <a:p>
            <a:pPr marL="123407" indent="-123407">
              <a:buFont typeface="Wingdings" charset="2"/>
              <a:buChar char="ü"/>
            </a:pPr>
            <a:r>
              <a:rPr lang="en-US" sz="1600" dirty="0" smtClean="0">
                <a:solidFill>
                  <a:srgbClr val="0000FF"/>
                </a:solidFill>
                <a:latin typeface="Comic Sans MS"/>
                <a:cs typeface="Comic Sans MS"/>
              </a:rPr>
              <a:t>                   -&gt; The B slope is allowed to be constant or to vary with Q</a:t>
            </a:r>
            <a:r>
              <a:rPr lang="en-US" sz="1600" baseline="30000" dirty="0" smtClean="0">
                <a:solidFill>
                  <a:srgbClr val="0000FF"/>
                </a:solidFill>
                <a:latin typeface="Comic Sans MS"/>
                <a:cs typeface="Comic Sans MS"/>
              </a:rPr>
              <a:t>2</a:t>
            </a:r>
            <a:r>
              <a:rPr lang="en-US" sz="1600" dirty="0" smtClean="0">
                <a:solidFill>
                  <a:srgbClr val="0000FF"/>
                </a:solidFill>
                <a:latin typeface="Comic Sans MS"/>
                <a:cs typeface="Comic Sans MS"/>
              </a:rPr>
              <a:t>:</a:t>
            </a:r>
          </a:p>
          <a:p>
            <a:pPr marL="123407" indent="-123407">
              <a:buFont typeface="Wingdings" charset="2"/>
              <a:buChar char="ü"/>
            </a:pPr>
            <a:endParaRPr lang="en-US" sz="1600" dirty="0" smtClean="0">
              <a:solidFill>
                <a:srgbClr val="0000FF"/>
              </a:solidFill>
              <a:latin typeface="Comic Sans MS"/>
              <a:cs typeface="Comic Sans MS"/>
            </a:endParaRPr>
          </a:p>
          <a:p>
            <a:pPr marL="123407" indent="-123407">
              <a:buFont typeface="Wingdings" charset="2"/>
              <a:buChar char="ü"/>
            </a:pPr>
            <a:r>
              <a:rPr lang="en-US" sz="1600" dirty="0" smtClean="0">
                <a:solidFill>
                  <a:srgbClr val="0000FF"/>
                </a:solidFill>
                <a:latin typeface="Comic Sans MS"/>
                <a:cs typeface="Comic Sans MS"/>
              </a:rPr>
              <a:t>Proton dissociation (</a:t>
            </a:r>
            <a:r>
              <a:rPr lang="en-US" sz="1600" i="1" dirty="0" err="1" smtClean="0">
                <a:solidFill>
                  <a:srgbClr val="0000FF"/>
                </a:solidFill>
                <a:latin typeface="Comic Sans MS"/>
                <a:cs typeface="Comic Sans MS"/>
              </a:rPr>
              <a:t>ep</a:t>
            </a:r>
            <a:r>
              <a:rPr lang="en-US" sz="1600" i="1" dirty="0" smtClean="0">
                <a:solidFill>
                  <a:srgbClr val="0000FF"/>
                </a:solidFill>
                <a:latin typeface="Comic Sans MS"/>
                <a:cs typeface="Comic Sans MS"/>
              </a:rPr>
              <a:t> → </a:t>
            </a:r>
            <a:r>
              <a:rPr lang="en-US" sz="1600" i="1" dirty="0" err="1" smtClean="0">
                <a:solidFill>
                  <a:srgbClr val="0000FF"/>
                </a:solidFill>
                <a:latin typeface="Comic Sans MS"/>
                <a:cs typeface="Comic Sans MS"/>
              </a:rPr>
              <a:t>eγY</a:t>
            </a:r>
            <a:r>
              <a:rPr lang="en-US" sz="1600" dirty="0" smtClean="0">
                <a:solidFill>
                  <a:srgbClr val="0000FF"/>
                </a:solidFill>
                <a:latin typeface="Comic Sans MS"/>
                <a:cs typeface="Comic Sans MS"/>
              </a:rPr>
              <a:t>) can be included</a:t>
            </a:r>
          </a:p>
          <a:p>
            <a:pPr marL="123407" indent="-123407">
              <a:buFont typeface="Wingdings" charset="2"/>
              <a:buChar char="ü"/>
            </a:pPr>
            <a:r>
              <a:rPr lang="en-US" sz="1600" dirty="0" smtClean="0">
                <a:solidFill>
                  <a:srgbClr val="0000FF"/>
                </a:solidFill>
                <a:latin typeface="Comic Sans MS"/>
                <a:cs typeface="Comic Sans MS"/>
              </a:rPr>
              <a:t>Other non-GPD based models are implemented like FFS, D</a:t>
            </a:r>
            <a:r>
              <a:rPr lang="en-US" dirty="0" smtClean="0">
                <a:solidFill>
                  <a:srgbClr val="0000FF"/>
                </a:solidFill>
                <a:latin typeface="Comic Sans MS"/>
                <a:cs typeface="Comic Sans MS"/>
              </a:rPr>
              <a:t>D    </a:t>
            </a:r>
            <a:endParaRPr lang="en-US" dirty="0">
              <a:solidFill>
                <a:srgbClr val="0000FF"/>
              </a:solidFill>
              <a:latin typeface="Comic Sans MS"/>
              <a:cs typeface="Comic Sans MS"/>
            </a:endParaRPr>
          </a:p>
        </p:txBody>
      </p:sp>
      <p:graphicFrame>
        <p:nvGraphicFramePr>
          <p:cNvPr id="17" name="Object 16"/>
          <p:cNvGraphicFramePr>
            <a:graphicFrameLocks noChangeAspect="1"/>
          </p:cNvGraphicFramePr>
          <p:nvPr/>
        </p:nvGraphicFramePr>
        <p:xfrm>
          <a:off x="1593850" y="2282578"/>
          <a:ext cx="4076700" cy="488950"/>
        </p:xfrm>
        <a:graphic>
          <a:graphicData uri="http://schemas.openxmlformats.org/presentationml/2006/ole">
            <mc:AlternateContent xmlns:mc="http://schemas.openxmlformats.org/markup-compatibility/2006">
              <mc:Choice xmlns:v="urn:schemas-microsoft-com:vml" Requires="v">
                <p:oleObj spid="_x0000_s30277" name="Equation" r:id="rId3" imgW="3708400" imgH="444500" progId="Equation.3">
                  <p:embed/>
                </p:oleObj>
              </mc:Choice>
              <mc:Fallback>
                <p:oleObj name="Equation" r:id="rId3" imgW="37084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850" y="2282578"/>
                        <a:ext cx="40767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106556" y="1015514"/>
            <a:ext cx="8926593" cy="646331"/>
          </a:xfrm>
          <a:prstGeom prst="rect">
            <a:avLst/>
          </a:prstGeom>
          <a:noFill/>
          <a:ln w="19050" cmpd="sng">
            <a:solidFill>
              <a:schemeClr val="accent6"/>
            </a:solidFill>
            <a:prstDash val="sysDash"/>
          </a:ln>
        </p:spPr>
        <p:txBody>
          <a:bodyPr wrap="square" rtlCol="0">
            <a:spAutoFit/>
          </a:bodyPr>
          <a:lstStyle/>
          <a:p>
            <a:pPr>
              <a:buClr>
                <a:srgbClr val="FF0000"/>
              </a:buClr>
              <a:tabLst>
                <a:tab pos="0" algn="l"/>
                <a:tab pos="960577" algn="l"/>
                <a:tab pos="1921154" algn="l"/>
                <a:tab pos="2881732" algn="l"/>
                <a:tab pos="3842309" algn="l"/>
                <a:tab pos="4802886" algn="l"/>
                <a:tab pos="5763463" algn="l"/>
                <a:tab pos="6724040" algn="l"/>
                <a:tab pos="7684618" algn="l"/>
                <a:tab pos="8645195" algn="l"/>
                <a:tab pos="9605772" algn="l"/>
                <a:tab pos="10566349" algn="l"/>
              </a:tabLst>
            </a:pPr>
            <a:r>
              <a:rPr lang="en-US" dirty="0" smtClean="0">
                <a:solidFill>
                  <a:srgbClr val="0000FF"/>
                </a:solidFill>
                <a:latin typeface="Comic Sans MS"/>
                <a:cs typeface="Comic Sans MS"/>
              </a:rPr>
              <a:t>The code MILOU is </a:t>
            </a:r>
            <a:r>
              <a:rPr lang="en-GB" dirty="0">
                <a:solidFill>
                  <a:srgbClr val="0000FF"/>
                </a:solidFill>
                <a:latin typeface="Comic Sans MS"/>
                <a:cs typeface="Comic Sans MS"/>
              </a:rPr>
              <a:t>b</a:t>
            </a:r>
            <a:r>
              <a:rPr lang="en-GB" dirty="0" smtClean="0">
                <a:solidFill>
                  <a:srgbClr val="0000FF"/>
                </a:solidFill>
                <a:latin typeface="Comic Sans MS"/>
                <a:cs typeface="Comic Sans MS"/>
              </a:rPr>
              <a:t>ased on GPD convolution by</a:t>
            </a:r>
            <a:r>
              <a:rPr lang="en-GB" dirty="0" smtClean="0">
                <a:solidFill>
                  <a:srgbClr val="000000"/>
                </a:solidFill>
                <a:latin typeface="Comic Sans MS"/>
                <a:cs typeface="Comic Sans MS"/>
              </a:rPr>
              <a:t>: </a:t>
            </a:r>
          </a:p>
          <a:p>
            <a:pPr marL="342900" indent="-342900">
              <a:buClr>
                <a:srgbClr val="FF0000"/>
              </a:buClr>
              <a:buAutoNum type="alphaUcPeriod"/>
              <a:tabLst>
                <a:tab pos="0" algn="l"/>
                <a:tab pos="960577" algn="l"/>
                <a:tab pos="1921154" algn="l"/>
                <a:tab pos="2881732" algn="l"/>
                <a:tab pos="3842309" algn="l"/>
                <a:tab pos="4802886" algn="l"/>
                <a:tab pos="5763463" algn="l"/>
                <a:tab pos="6724040" algn="l"/>
                <a:tab pos="7684618" algn="l"/>
                <a:tab pos="8645195" algn="l"/>
                <a:tab pos="9605772" algn="l"/>
                <a:tab pos="10566349" algn="l"/>
              </a:tabLst>
            </a:pPr>
            <a:r>
              <a:rPr lang="en-GB" dirty="0" smtClean="0">
                <a:solidFill>
                  <a:srgbClr val="FF0000"/>
                </a:solidFill>
                <a:latin typeface="Comic Sans MS"/>
                <a:cs typeface="Comic Sans MS"/>
              </a:rPr>
              <a:t>Freund and M. McDermott </a:t>
            </a:r>
            <a:r>
              <a:rPr lang="en-GB" sz="1400" dirty="0" smtClean="0">
                <a:latin typeface="Comic Sans MS"/>
                <a:cs typeface="Comic Sans MS"/>
              </a:rPr>
              <a:t>[</a:t>
            </a:r>
            <a:r>
              <a:rPr lang="en-GB" sz="1400" dirty="0" smtClean="0">
                <a:latin typeface="Times New Roman" charset="0"/>
              </a:rPr>
              <a:t>All </a:t>
            </a:r>
            <a:r>
              <a:rPr lang="en-GB" sz="1400" dirty="0" err="1" smtClean="0">
                <a:latin typeface="Times New Roman" charset="0"/>
              </a:rPr>
              <a:t>ref.s</a:t>
            </a:r>
            <a:r>
              <a:rPr lang="en-GB" sz="1400" dirty="0" smtClean="0">
                <a:latin typeface="Times New Roman" charset="0"/>
              </a:rPr>
              <a:t> in: </a:t>
            </a:r>
            <a:r>
              <a:rPr lang="en-US" sz="1400" dirty="0" smtClean="0">
                <a:latin typeface="Times New Roman" charset="0"/>
                <a:hlinkClick r:id="rId5"/>
              </a:rPr>
              <a:t>http://durpdg.dur.ac.uk/hepdata/dvcs.html</a:t>
            </a:r>
            <a:r>
              <a:rPr lang="en-US" sz="1400" dirty="0" smtClean="0">
                <a:latin typeface="Comic Sans MS"/>
                <a:cs typeface="Comic Sans MS"/>
              </a:rPr>
              <a:t>]</a:t>
            </a:r>
          </a:p>
        </p:txBody>
      </p:sp>
      <p:sp>
        <p:nvSpPr>
          <p:cNvPr id="20" name="TextBox 19"/>
          <p:cNvSpPr txBox="1"/>
          <p:nvPr/>
        </p:nvSpPr>
        <p:spPr>
          <a:xfrm>
            <a:off x="1150463" y="666286"/>
            <a:ext cx="6679533" cy="369332"/>
          </a:xfrm>
          <a:prstGeom prst="rect">
            <a:avLst/>
          </a:prstGeom>
          <a:noFill/>
        </p:spPr>
        <p:txBody>
          <a:bodyPr wrap="none" rtlCol="0">
            <a:spAutoFit/>
          </a:bodyPr>
          <a:lstStyle/>
          <a:p>
            <a:r>
              <a:rPr lang="en-GB" dirty="0" smtClean="0">
                <a:solidFill>
                  <a:srgbClr val="FF0000"/>
                </a:solidFill>
                <a:latin typeface="Times New Roman" charset="0"/>
              </a:rPr>
              <a:t>Written by E. Perez, L </a:t>
            </a:r>
            <a:r>
              <a:rPr lang="en-GB" dirty="0" err="1" smtClean="0">
                <a:solidFill>
                  <a:srgbClr val="FF0000"/>
                </a:solidFill>
                <a:latin typeface="Times New Roman" charset="0"/>
              </a:rPr>
              <a:t>Schoeffel</a:t>
            </a:r>
            <a:r>
              <a:rPr lang="en-GB" dirty="0" smtClean="0">
                <a:solidFill>
                  <a:srgbClr val="FF0000"/>
                </a:solidFill>
                <a:latin typeface="Times New Roman" charset="0"/>
              </a:rPr>
              <a:t>, L. </a:t>
            </a:r>
            <a:r>
              <a:rPr lang="en-GB" dirty="0" err="1" smtClean="0">
                <a:solidFill>
                  <a:srgbClr val="FF0000"/>
                </a:solidFill>
                <a:latin typeface="Times New Roman" charset="0"/>
              </a:rPr>
              <a:t>Favart</a:t>
            </a:r>
            <a:r>
              <a:rPr lang="en-GB" dirty="0" smtClean="0">
                <a:solidFill>
                  <a:srgbClr val="FF0000"/>
                </a:solidFill>
                <a:latin typeface="Times New Roman" charset="0"/>
              </a:rPr>
              <a:t> </a:t>
            </a:r>
            <a:r>
              <a:rPr lang="en-GB" dirty="0" smtClean="0">
                <a:solidFill>
                  <a:srgbClr val="000000"/>
                </a:solidFill>
                <a:latin typeface="Times New Roman" charset="0"/>
              </a:rPr>
              <a:t>[arXiv:hep-ph/0411389v1]</a:t>
            </a:r>
          </a:p>
        </p:txBody>
      </p:sp>
      <p:graphicFrame>
        <p:nvGraphicFramePr>
          <p:cNvPr id="38918" name="Object 6"/>
          <p:cNvGraphicFramePr>
            <a:graphicFrameLocks noChangeAspect="1"/>
          </p:cNvGraphicFramePr>
          <p:nvPr/>
        </p:nvGraphicFramePr>
        <p:xfrm>
          <a:off x="546100" y="3462648"/>
          <a:ext cx="2824163" cy="522287"/>
        </p:xfrm>
        <a:graphic>
          <a:graphicData uri="http://schemas.openxmlformats.org/presentationml/2006/ole">
            <mc:AlternateContent xmlns:mc="http://schemas.openxmlformats.org/markup-compatibility/2006">
              <mc:Choice xmlns:v="urn:schemas-microsoft-com:vml" Requires="v">
                <p:oleObj spid="_x0000_s30278" name="Equation" r:id="rId6" imgW="2336800" imgH="431800" progId="Equation.3">
                  <p:embed/>
                </p:oleObj>
              </mc:Choice>
              <mc:Fallback>
                <p:oleObj name="Equation" r:id="rId6" imgW="23368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00" y="3462648"/>
                        <a:ext cx="2824163" cy="52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19" name="Object 7"/>
          <p:cNvGraphicFramePr>
            <a:graphicFrameLocks noChangeAspect="1"/>
          </p:cNvGraphicFramePr>
          <p:nvPr/>
        </p:nvGraphicFramePr>
        <p:xfrm>
          <a:off x="682900" y="4177023"/>
          <a:ext cx="785813" cy="190500"/>
        </p:xfrm>
        <a:graphic>
          <a:graphicData uri="http://schemas.openxmlformats.org/presentationml/2006/ole">
            <mc:AlternateContent xmlns:mc="http://schemas.openxmlformats.org/markup-compatibility/2006">
              <mc:Choice xmlns:v="urn:schemas-microsoft-com:vml" Requires="v">
                <p:oleObj spid="_x0000_s30279" name="Equation" r:id="rId8" imgW="736600" imgH="177800" progId="Equation.3">
                  <p:embed/>
                </p:oleObj>
              </mc:Choice>
              <mc:Fallback>
                <p:oleObj name="Equation" r:id="rId8" imgW="736600" imgH="177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900" y="4177023"/>
                        <a:ext cx="785813"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20" name="Object 8"/>
          <p:cNvGraphicFramePr>
            <a:graphicFrameLocks noChangeAspect="1"/>
          </p:cNvGraphicFramePr>
          <p:nvPr/>
        </p:nvGraphicFramePr>
        <p:xfrm>
          <a:off x="651150" y="4534210"/>
          <a:ext cx="858838" cy="190500"/>
        </p:xfrm>
        <a:graphic>
          <a:graphicData uri="http://schemas.openxmlformats.org/presentationml/2006/ole">
            <mc:AlternateContent xmlns:mc="http://schemas.openxmlformats.org/markup-compatibility/2006">
              <mc:Choice xmlns:v="urn:schemas-microsoft-com:vml" Requires="v">
                <p:oleObj spid="_x0000_s30280" name="Equation" r:id="rId10" imgW="800100" imgH="177800" progId="Equation.3">
                  <p:embed/>
                </p:oleObj>
              </mc:Choice>
              <mc:Fallback>
                <p:oleObj name="Equation" r:id="rId10" imgW="800100" imgH="177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150" y="4534210"/>
                        <a:ext cx="858838"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21" name="Object 9"/>
          <p:cNvGraphicFramePr>
            <a:graphicFrameLocks noChangeAspect="1"/>
          </p:cNvGraphicFramePr>
          <p:nvPr/>
        </p:nvGraphicFramePr>
        <p:xfrm>
          <a:off x="2160863" y="4270685"/>
          <a:ext cx="785812" cy="420688"/>
        </p:xfrm>
        <a:graphic>
          <a:graphicData uri="http://schemas.openxmlformats.org/presentationml/2006/ole">
            <mc:AlternateContent xmlns:mc="http://schemas.openxmlformats.org/markup-compatibility/2006">
              <mc:Choice xmlns:v="urn:schemas-microsoft-com:vml" Requires="v">
                <p:oleObj spid="_x0000_s30281" name="Equation" r:id="rId12" imgW="711200" imgH="381000" progId="Equation.3">
                  <p:embed/>
                </p:oleObj>
              </mc:Choice>
              <mc:Fallback>
                <p:oleObj name="Equation" r:id="rId12" imgW="711200" imgH="381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0863" y="4270685"/>
                        <a:ext cx="785812"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22" name="Object 10"/>
          <p:cNvGraphicFramePr>
            <a:graphicFrameLocks noChangeAspect="1"/>
          </p:cNvGraphicFramePr>
          <p:nvPr/>
        </p:nvGraphicFramePr>
        <p:xfrm>
          <a:off x="4211276" y="3419870"/>
          <a:ext cx="4706938" cy="1606550"/>
        </p:xfrm>
        <a:graphic>
          <a:graphicData uri="http://schemas.openxmlformats.org/presentationml/2006/ole">
            <mc:AlternateContent xmlns:mc="http://schemas.openxmlformats.org/markup-compatibility/2006">
              <mc:Choice xmlns:v="urn:schemas-microsoft-com:vml" Requires="v">
                <p:oleObj spid="_x0000_s30282" name="Equation" r:id="rId14" imgW="4279900" imgH="1460500" progId="Equation.3">
                  <p:embed/>
                </p:oleObj>
              </mc:Choice>
              <mc:Fallback>
                <p:oleObj name="Equation" r:id="rId14" imgW="4279900" imgH="14605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1276" y="3419870"/>
                        <a:ext cx="4706938" cy="160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582893" y="5086834"/>
          <a:ext cx="1517650" cy="522288"/>
        </p:xfrm>
        <a:graphic>
          <a:graphicData uri="http://schemas.openxmlformats.org/presentationml/2006/ole">
            <mc:AlternateContent xmlns:mc="http://schemas.openxmlformats.org/markup-compatibility/2006">
              <mc:Choice xmlns:v="urn:schemas-microsoft-com:vml" Requires="v">
                <p:oleObj spid="_x0000_s30283" name="Equation" r:id="rId16" imgW="1143000" imgH="393700" progId="Equation.DSMT4">
                  <p:embed/>
                </p:oleObj>
              </mc:Choice>
              <mc:Fallback>
                <p:oleObj name="Equation" r:id="rId16" imgW="1143000" imgH="3937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2893" y="5086834"/>
                        <a:ext cx="1517650"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p:txBody>
          <a:bodyPr/>
          <a:lstStyle/>
          <a:p>
            <a:r>
              <a:rPr lang="en-US" dirty="0" smtClean="0"/>
              <a:t>MC Simulation</a:t>
            </a:r>
            <a:endParaRPr lang="en-US" dirty="0"/>
          </a:p>
        </p:txBody>
      </p:sp>
      <p:sp>
        <p:nvSpPr>
          <p:cNvPr id="18" name="Slide Number Placeholder 17"/>
          <p:cNvSpPr>
            <a:spLocks noGrp="1"/>
          </p:cNvSpPr>
          <p:nvPr>
            <p:ph type="sldNum" sz="quarter" idx="12"/>
          </p:nvPr>
        </p:nvSpPr>
        <p:spPr/>
        <p:txBody>
          <a:bodyPr/>
          <a:lstStyle/>
          <a:p>
            <a:fld id="{5BBAB1DB-3EEE-774A-AAE9-210163023056}" type="slidenum">
              <a:rPr lang="en-US" smtClean="0"/>
              <a:pPr/>
              <a:t>67</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2" name="Footer Placeholder 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820075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4062" y="5728583"/>
            <a:ext cx="6203065" cy="369332"/>
          </a:xfrm>
          <a:prstGeom prst="rect">
            <a:avLst/>
          </a:prstGeom>
          <a:noFill/>
        </p:spPr>
        <p:txBody>
          <a:bodyPr wrap="none" rtlCol="0">
            <a:spAutoFit/>
          </a:bodyPr>
          <a:lstStyle/>
          <a:p>
            <a:r>
              <a:rPr lang="en-US" dirty="0" err="1" smtClean="0">
                <a:solidFill>
                  <a:srgbClr val="FF0000"/>
                </a:solidFill>
              </a:rPr>
              <a:t>eRHIC</a:t>
            </a:r>
            <a:r>
              <a:rPr lang="en-US" dirty="0" smtClean="0">
                <a:solidFill>
                  <a:srgbClr val="FF0000"/>
                </a:solidFill>
              </a:rPr>
              <a:t>-Stage 1: </a:t>
            </a:r>
            <a:r>
              <a:rPr lang="en-US" dirty="0" smtClean="0">
                <a:solidFill>
                  <a:srgbClr val="0000FF"/>
                </a:solidFill>
              </a:rPr>
              <a:t>5 X 100 </a:t>
            </a:r>
            <a:r>
              <a:rPr lang="en-US" dirty="0" err="1" smtClean="0">
                <a:solidFill>
                  <a:srgbClr val="0000FF"/>
                </a:solidFill>
              </a:rPr>
              <a:t>GeV</a:t>
            </a:r>
            <a:r>
              <a:rPr lang="en-US" dirty="0" smtClean="0">
                <a:solidFill>
                  <a:srgbClr val="0000FF"/>
                </a:solidFill>
              </a:rPr>
              <a:t> </a:t>
            </a:r>
            <a:r>
              <a:rPr lang="en-US" dirty="0" smtClean="0">
                <a:solidFill>
                  <a:srgbClr val="0000FF"/>
                </a:solidFill>
                <a:sym typeface="Wingdings"/>
              </a:rPr>
              <a:t> </a:t>
            </a:r>
            <a:r>
              <a:rPr lang="en-US" b="1" dirty="0" smtClean="0"/>
              <a:t>~10 fb</a:t>
            </a:r>
            <a:r>
              <a:rPr lang="en-US" b="1" baseline="30000" dirty="0" smtClean="0"/>
              <a:t>-1 </a:t>
            </a:r>
            <a:r>
              <a:rPr lang="en-US" b="1" dirty="0" smtClean="0"/>
              <a:t>(~ a year)</a:t>
            </a:r>
            <a:r>
              <a:rPr lang="en-US" dirty="0" smtClean="0">
                <a:solidFill>
                  <a:srgbClr val="0000FF"/>
                </a:solidFill>
                <a:sym typeface="Wingdings"/>
              </a:rPr>
              <a:t> </a:t>
            </a:r>
            <a:r>
              <a:rPr lang="en-US" dirty="0" smtClean="0">
                <a:solidFill>
                  <a:srgbClr val="0000FF"/>
                </a:solidFill>
              </a:rPr>
              <a:t> </a:t>
            </a:r>
          </a:p>
        </p:txBody>
      </p:sp>
      <p:sp>
        <p:nvSpPr>
          <p:cNvPr id="8" name="TextBox 7"/>
          <p:cNvSpPr txBox="1"/>
          <p:nvPr/>
        </p:nvSpPr>
        <p:spPr>
          <a:xfrm>
            <a:off x="406748" y="6097915"/>
            <a:ext cx="6484843" cy="369332"/>
          </a:xfrm>
          <a:prstGeom prst="rect">
            <a:avLst/>
          </a:prstGeom>
          <a:noFill/>
        </p:spPr>
        <p:txBody>
          <a:bodyPr wrap="none" rtlCol="0">
            <a:spAutoFit/>
          </a:bodyPr>
          <a:lstStyle/>
          <a:p>
            <a:r>
              <a:rPr lang="en-US" dirty="0" err="1" smtClean="0">
                <a:solidFill>
                  <a:srgbClr val="FF0000"/>
                </a:solidFill>
              </a:rPr>
              <a:t>eRHIC</a:t>
            </a:r>
            <a:r>
              <a:rPr lang="en-US" dirty="0" smtClean="0">
                <a:solidFill>
                  <a:srgbClr val="FF0000"/>
                </a:solidFill>
              </a:rPr>
              <a:t>-Stage 2: </a:t>
            </a:r>
            <a:r>
              <a:rPr lang="en-US" dirty="0" smtClean="0">
                <a:solidFill>
                  <a:srgbClr val="0000FF"/>
                </a:solidFill>
              </a:rPr>
              <a:t>20 X 250 </a:t>
            </a:r>
            <a:r>
              <a:rPr lang="en-US" dirty="0" err="1" smtClean="0">
                <a:solidFill>
                  <a:srgbClr val="0000FF"/>
                </a:solidFill>
              </a:rPr>
              <a:t>GeV</a:t>
            </a:r>
            <a:r>
              <a:rPr lang="en-US" dirty="0" smtClean="0">
                <a:solidFill>
                  <a:srgbClr val="0000FF"/>
                </a:solidFill>
              </a:rPr>
              <a:t> </a:t>
            </a:r>
            <a:r>
              <a:rPr lang="en-US" dirty="0" smtClean="0">
                <a:solidFill>
                  <a:srgbClr val="0000FF"/>
                </a:solidFill>
                <a:sym typeface="Wingdings"/>
              </a:rPr>
              <a:t> </a:t>
            </a:r>
            <a:r>
              <a:rPr lang="en-US" b="1" dirty="0" smtClean="0"/>
              <a:t>~100 fb</a:t>
            </a:r>
            <a:r>
              <a:rPr lang="en-US" b="1" baseline="30000" dirty="0" smtClean="0"/>
              <a:t>-1 </a:t>
            </a:r>
            <a:r>
              <a:rPr lang="en-US" b="1" dirty="0" smtClean="0"/>
              <a:t>(~ a year)</a:t>
            </a:r>
            <a:r>
              <a:rPr lang="en-US" dirty="0" smtClean="0">
                <a:solidFill>
                  <a:srgbClr val="0000FF"/>
                </a:solidFill>
                <a:sym typeface="Wingdings"/>
              </a:rPr>
              <a:t> </a:t>
            </a:r>
            <a:endParaRPr lang="en-US" dirty="0" smtClean="0">
              <a:solidFill>
                <a:srgbClr val="FF0000"/>
              </a:solidFill>
            </a:endParaRPr>
          </a:p>
        </p:txBody>
      </p:sp>
      <p:sp>
        <p:nvSpPr>
          <p:cNvPr id="3" name="Title 2"/>
          <p:cNvSpPr>
            <a:spLocks noGrp="1"/>
          </p:cNvSpPr>
          <p:nvPr>
            <p:ph type="title"/>
          </p:nvPr>
        </p:nvSpPr>
        <p:spPr/>
        <p:txBody>
          <a:bodyPr/>
          <a:lstStyle/>
          <a:p>
            <a:r>
              <a:rPr lang="en-US" dirty="0" smtClean="0"/>
              <a:t>Data Simulation and Selection </a:t>
            </a:r>
            <a:endParaRPr lang="en-US" dirty="0"/>
          </a:p>
        </p:txBody>
      </p:sp>
      <p:sp>
        <p:nvSpPr>
          <p:cNvPr id="17" name="Slide Number Placeholder 16"/>
          <p:cNvSpPr>
            <a:spLocks noGrp="1"/>
          </p:cNvSpPr>
          <p:nvPr>
            <p:ph type="sldNum" sz="quarter" idx="12"/>
          </p:nvPr>
        </p:nvSpPr>
        <p:spPr/>
        <p:txBody>
          <a:bodyPr/>
          <a:lstStyle/>
          <a:p>
            <a:fld id="{5BBAB1DB-3EEE-774A-AAE9-210163023056}" type="slidenum">
              <a:rPr lang="en-US" smtClean="0"/>
              <a:pPr/>
              <a:t>68</a:t>
            </a:fld>
            <a:endParaRPr lang="en-US"/>
          </a:p>
        </p:txBody>
      </p:sp>
      <p:grpSp>
        <p:nvGrpSpPr>
          <p:cNvPr id="25" name="Group 24"/>
          <p:cNvGrpSpPr/>
          <p:nvPr/>
        </p:nvGrpSpPr>
        <p:grpSpPr>
          <a:xfrm>
            <a:off x="5512076" y="900354"/>
            <a:ext cx="3365110" cy="3174229"/>
            <a:chOff x="2817855" y="726764"/>
            <a:chExt cx="6146390" cy="3781636"/>
          </a:xfrm>
        </p:grpSpPr>
        <p:sp>
          <p:nvSpPr>
            <p:cNvPr id="22" name="TextBox 21"/>
            <p:cNvSpPr txBox="1"/>
            <p:nvPr/>
          </p:nvSpPr>
          <p:spPr>
            <a:xfrm>
              <a:off x="3068221" y="938446"/>
              <a:ext cx="5855325" cy="1299640"/>
            </a:xfrm>
            <a:prstGeom prst="rect">
              <a:avLst/>
            </a:prstGeom>
            <a:noFill/>
            <a:ln>
              <a:noFill/>
            </a:ln>
          </p:spPr>
          <p:txBody>
            <a:bodyPr wrap="square" rtlCol="0">
              <a:spAutoFit/>
            </a:bodyPr>
            <a:lstStyle/>
            <a:p>
              <a:pPr marL="171450" indent="-171450"/>
              <a:r>
                <a:rPr lang="en-US" sz="1400" b="1" dirty="0" smtClean="0">
                  <a:solidFill>
                    <a:srgbClr val="FF0000"/>
                  </a:solidFill>
                  <a:latin typeface="Comic Sans MS"/>
                  <a:cs typeface="Comic Sans MS"/>
                </a:rPr>
                <a:t>0.01 &lt; |</a:t>
              </a:r>
              <a:r>
                <a:rPr lang="en-US" sz="1400" b="1" dirty="0" err="1" smtClean="0">
                  <a:solidFill>
                    <a:srgbClr val="FF0000"/>
                  </a:solidFill>
                  <a:latin typeface="Comic Sans MS"/>
                  <a:cs typeface="Comic Sans MS"/>
                </a:rPr>
                <a:t>t</a:t>
              </a:r>
              <a:r>
                <a:rPr lang="en-US" sz="1400" b="1" dirty="0" smtClean="0">
                  <a:solidFill>
                    <a:srgbClr val="FF0000"/>
                  </a:solidFill>
                  <a:latin typeface="Comic Sans MS"/>
                  <a:cs typeface="Comic Sans MS"/>
                </a:rPr>
                <a:t>| &lt; 0.85 GeV</a:t>
              </a:r>
              <a:r>
                <a:rPr lang="en-US" sz="1400" b="1" baseline="30000" dirty="0" smtClean="0">
                  <a:solidFill>
                    <a:srgbClr val="FF0000"/>
                  </a:solidFill>
                  <a:latin typeface="Comic Sans MS"/>
                  <a:cs typeface="Comic Sans MS"/>
                </a:rPr>
                <a:t>2</a:t>
              </a:r>
              <a:endParaRPr lang="en-US" sz="1400" b="1" dirty="0" smtClean="0">
                <a:solidFill>
                  <a:srgbClr val="FF0000"/>
                </a:solidFill>
                <a:latin typeface="Comic Sans MS"/>
                <a:cs typeface="Comic Sans MS"/>
              </a:endParaRPr>
            </a:p>
            <a:p>
              <a:pPr marL="171450" indent="-171450"/>
              <a:r>
                <a:rPr lang="en-US" sz="1400" b="1" dirty="0" smtClean="0">
                  <a:latin typeface="Comic Sans MS"/>
                  <a:cs typeface="Comic Sans MS"/>
                </a:rPr>
                <a:t>  </a:t>
              </a:r>
              <a:r>
                <a:rPr lang="en-US" sz="1400" b="1" dirty="0" smtClean="0">
                  <a:solidFill>
                    <a:srgbClr val="0000FF"/>
                  </a:solidFill>
                  <a:latin typeface="Comic Sans MS"/>
                  <a:cs typeface="Comic Sans MS"/>
                </a:rPr>
                <a:t>(Low-|</a:t>
              </a:r>
              <a:r>
                <a:rPr lang="en-US" sz="1400" b="1" dirty="0" err="1" smtClean="0">
                  <a:solidFill>
                    <a:srgbClr val="0000FF"/>
                  </a:solidFill>
                  <a:latin typeface="Comic Sans MS"/>
                  <a:cs typeface="Comic Sans MS"/>
                </a:rPr>
                <a:t>t</a:t>
              </a:r>
              <a:r>
                <a:rPr lang="en-US" sz="1400" b="1" dirty="0" smtClean="0">
                  <a:solidFill>
                    <a:srgbClr val="0000FF"/>
                  </a:solidFill>
                  <a:latin typeface="Comic Sans MS"/>
                  <a:cs typeface="Comic Sans MS"/>
                </a:rPr>
                <a:t>| sample)</a:t>
              </a:r>
            </a:p>
            <a:p>
              <a:pPr marL="171450" indent="-171450">
                <a:buFont typeface="Arial"/>
                <a:buChar char="•"/>
              </a:pPr>
              <a:r>
                <a:rPr lang="en-US" sz="1400" b="1" dirty="0" smtClean="0">
                  <a:latin typeface="Comic Sans MS"/>
                  <a:cs typeface="Comic Sans MS"/>
                </a:rPr>
                <a:t>Very high statistics</a:t>
              </a:r>
            </a:p>
            <a:p>
              <a:pPr marL="171450" indent="-171450">
                <a:buFont typeface="Arial"/>
                <a:buChar char="•"/>
              </a:pPr>
              <a:r>
                <a:rPr lang="en-US" sz="1400" b="1" dirty="0" err="1" smtClean="0">
                  <a:latin typeface="Comic Sans MS"/>
                  <a:cs typeface="Comic Sans MS"/>
                </a:rPr>
                <a:t>Systematics</a:t>
              </a:r>
              <a:r>
                <a:rPr lang="en-US" sz="1400" b="1" dirty="0" smtClean="0">
                  <a:latin typeface="Comic Sans MS"/>
                  <a:cs typeface="Comic Sans MS"/>
                </a:rPr>
                <a:t> will dominate!</a:t>
              </a:r>
            </a:p>
            <a:p>
              <a:pPr marL="171450" indent="-171450">
                <a:buFont typeface="Arial"/>
                <a:buChar char="•"/>
              </a:pPr>
              <a:r>
                <a:rPr lang="en-US" sz="1400" b="1" dirty="0" smtClean="0">
                  <a:latin typeface="Comic Sans MS"/>
                  <a:cs typeface="Comic Sans MS"/>
                </a:rPr>
                <a:t>Within Roman pots acceptance</a:t>
              </a:r>
              <a:endParaRPr lang="en-US" sz="1400" b="1" dirty="0">
                <a:latin typeface="Comic Sans MS"/>
                <a:cs typeface="Comic Sans MS"/>
              </a:endParaRPr>
            </a:p>
          </p:txBody>
        </p:sp>
        <p:sp>
          <p:nvSpPr>
            <p:cNvPr id="23" name="TextBox 22"/>
            <p:cNvSpPr txBox="1"/>
            <p:nvPr/>
          </p:nvSpPr>
          <p:spPr>
            <a:xfrm>
              <a:off x="3068221" y="2387933"/>
              <a:ext cx="5855325" cy="1778455"/>
            </a:xfrm>
            <a:prstGeom prst="rect">
              <a:avLst/>
            </a:prstGeom>
            <a:noFill/>
            <a:ln>
              <a:noFill/>
            </a:ln>
          </p:spPr>
          <p:txBody>
            <a:bodyPr wrap="square" rtlCol="0">
              <a:spAutoFit/>
            </a:bodyPr>
            <a:lstStyle/>
            <a:p>
              <a:pPr marL="171450" indent="-171450"/>
              <a:r>
                <a:rPr lang="en-US" sz="1400" b="1" dirty="0" smtClean="0">
                  <a:solidFill>
                    <a:srgbClr val="FF0000"/>
                  </a:solidFill>
                  <a:latin typeface="Comic Sans MS"/>
                  <a:cs typeface="Comic Sans MS"/>
                </a:rPr>
                <a:t>1.0 &lt; |</a:t>
              </a:r>
              <a:r>
                <a:rPr lang="en-US" sz="1400" b="1" dirty="0" err="1" smtClean="0">
                  <a:solidFill>
                    <a:srgbClr val="FF0000"/>
                  </a:solidFill>
                  <a:latin typeface="Comic Sans MS"/>
                  <a:cs typeface="Comic Sans MS"/>
                </a:rPr>
                <a:t>t</a:t>
              </a:r>
              <a:r>
                <a:rPr lang="en-US" sz="1400" b="1" dirty="0" smtClean="0">
                  <a:solidFill>
                    <a:srgbClr val="FF0000"/>
                  </a:solidFill>
                  <a:latin typeface="Comic Sans MS"/>
                  <a:cs typeface="Comic Sans MS"/>
                </a:rPr>
                <a:t>| &lt; 2.0 GeV</a:t>
              </a:r>
              <a:r>
                <a:rPr lang="en-US" sz="1400" b="1" baseline="30000" dirty="0" smtClean="0">
                  <a:solidFill>
                    <a:srgbClr val="FF0000"/>
                  </a:solidFill>
                  <a:latin typeface="Comic Sans MS"/>
                  <a:cs typeface="Comic Sans MS"/>
                </a:rPr>
                <a:t>2</a:t>
              </a:r>
            </a:p>
            <a:p>
              <a:pPr marL="171450" indent="-171450"/>
              <a:r>
                <a:rPr lang="en-US" sz="1400" b="1" dirty="0" smtClean="0">
                  <a:latin typeface="Comic Sans MS"/>
                  <a:cs typeface="Comic Sans MS"/>
                </a:rPr>
                <a:t>  </a:t>
              </a:r>
              <a:r>
                <a:rPr lang="en-US" sz="1400" b="1" dirty="0" smtClean="0">
                  <a:solidFill>
                    <a:srgbClr val="0000FF"/>
                  </a:solidFill>
                  <a:latin typeface="Comic Sans MS"/>
                  <a:cs typeface="Comic Sans MS"/>
                </a:rPr>
                <a:t>(Large-|</a:t>
              </a:r>
              <a:r>
                <a:rPr lang="en-US" sz="1400" b="1" dirty="0" err="1" smtClean="0">
                  <a:solidFill>
                    <a:srgbClr val="0000FF"/>
                  </a:solidFill>
                  <a:latin typeface="Comic Sans MS"/>
                  <a:cs typeface="Comic Sans MS"/>
                </a:rPr>
                <a:t>t</a:t>
              </a:r>
              <a:r>
                <a:rPr lang="en-US" sz="1400" b="1" dirty="0" smtClean="0">
                  <a:solidFill>
                    <a:srgbClr val="0000FF"/>
                  </a:solidFill>
                  <a:latin typeface="Comic Sans MS"/>
                  <a:cs typeface="Comic Sans MS"/>
                </a:rPr>
                <a:t>| sample)</a:t>
              </a:r>
            </a:p>
            <a:p>
              <a:pPr marL="171450" indent="-171450">
                <a:buFont typeface="Arial"/>
                <a:buChar char="•"/>
              </a:pPr>
              <a:r>
                <a:rPr lang="en-US" sz="1400" b="1" dirty="0" err="1" smtClean="0">
                  <a:latin typeface="Comic Sans MS"/>
                  <a:cs typeface="Comic Sans MS"/>
                </a:rPr>
                <a:t>Xsec</a:t>
              </a:r>
              <a:r>
                <a:rPr lang="en-US" sz="1400" b="1" dirty="0" smtClean="0">
                  <a:latin typeface="Comic Sans MS"/>
                  <a:cs typeface="Comic Sans MS"/>
                </a:rPr>
                <a:t> goes down exponentially</a:t>
              </a:r>
            </a:p>
            <a:p>
              <a:pPr marL="171450" indent="-171450">
                <a:buFont typeface="Arial"/>
                <a:buChar char="•"/>
              </a:pPr>
              <a:r>
                <a:rPr lang="en-US" sz="1400" b="1" dirty="0" smtClean="0">
                  <a:latin typeface="Comic Sans MS"/>
                  <a:cs typeface="Comic Sans MS"/>
                </a:rPr>
                <a:t>requires a year of data taking @ 20x250 </a:t>
              </a:r>
              <a:r>
                <a:rPr lang="en-US" sz="1400" b="1" dirty="0" err="1" smtClean="0">
                  <a:latin typeface="Comic Sans MS"/>
                  <a:cs typeface="Comic Sans MS"/>
                </a:rPr>
                <a:t>GeV</a:t>
              </a:r>
              <a:r>
                <a:rPr lang="en-US" sz="1400" b="1" dirty="0" smtClean="0">
                  <a:latin typeface="Comic Sans MS"/>
                  <a:cs typeface="Comic Sans MS"/>
                </a:rPr>
                <a:t> </a:t>
              </a:r>
              <a:r>
                <a:rPr lang="en-US" sz="1400" b="1" dirty="0" smtClean="0">
                  <a:solidFill>
                    <a:srgbClr val="FF0000"/>
                  </a:solidFill>
                  <a:latin typeface="Comic Sans MS"/>
                  <a:cs typeface="Comic Sans MS"/>
                </a:rPr>
                <a:t>(stage 2)</a:t>
              </a:r>
            </a:p>
            <a:p>
              <a:pPr marL="171450" indent="-171450">
                <a:buFont typeface="Arial"/>
                <a:buChar char="•"/>
              </a:pPr>
              <a:r>
                <a:rPr lang="en-US" sz="1400" b="1" dirty="0" smtClean="0">
                  <a:latin typeface="Comic Sans MS"/>
                  <a:cs typeface="Comic Sans MS"/>
                </a:rPr>
                <a:t>Main detector can be used in measuring |</a:t>
              </a:r>
              <a:r>
                <a:rPr lang="en-US" sz="1400" b="1" dirty="0" err="1" smtClean="0">
                  <a:latin typeface="Comic Sans MS"/>
                  <a:cs typeface="Comic Sans MS"/>
                </a:rPr>
                <a:t>t</a:t>
              </a:r>
              <a:r>
                <a:rPr lang="en-US" sz="1400" b="1" dirty="0" smtClean="0">
                  <a:latin typeface="Comic Sans MS"/>
                  <a:cs typeface="Comic Sans MS"/>
                </a:rPr>
                <a:t>|</a:t>
              </a:r>
              <a:endParaRPr lang="en-US" sz="1400" b="1" dirty="0">
                <a:latin typeface="Comic Sans MS"/>
                <a:cs typeface="Comic Sans MS"/>
              </a:endParaRPr>
            </a:p>
          </p:txBody>
        </p:sp>
        <p:sp>
          <p:nvSpPr>
            <p:cNvPr id="24" name="Rounded Rectangle 23"/>
            <p:cNvSpPr/>
            <p:nvPr/>
          </p:nvSpPr>
          <p:spPr>
            <a:xfrm>
              <a:off x="2817855" y="726764"/>
              <a:ext cx="6146390" cy="3781636"/>
            </a:xfrm>
            <a:prstGeom prst="roundRect">
              <a:avLst/>
            </a:prstGeom>
            <a:noFill/>
            <a:ln w="38100" cmpd="sng">
              <a:solidFill>
                <a:srgbClr val="0000FF"/>
              </a:solidFill>
            </a:ln>
            <a:effectLst>
              <a:glow rad="101600">
                <a:srgbClr val="66CCFF">
                  <a:alpha val="75000"/>
                </a:srgbClr>
              </a:glow>
            </a:effectLst>
            <a:scene3d>
              <a:camera prst="orthographicFront"/>
              <a:lightRig rig="threePt" dir="t"/>
            </a:scene3d>
            <a:sp3d>
              <a:bevelT prst="angle"/>
              <a:bevelB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2281" y="780574"/>
            <a:ext cx="6486469" cy="4985981"/>
          </a:xfrm>
          <a:prstGeom prst="rect">
            <a:avLst/>
          </a:prstGeom>
          <a:noFill/>
        </p:spPr>
        <p:txBody>
          <a:bodyPr wrap="square" rtlCol="0">
            <a:spAutoFit/>
          </a:bodyPr>
          <a:lstStyle/>
          <a:p>
            <a:r>
              <a:rPr lang="en-US" dirty="0" smtClean="0">
                <a:solidFill>
                  <a:srgbClr val="0000FF"/>
                </a:solidFill>
              </a:rPr>
              <a:t>Acceptance criteria</a:t>
            </a:r>
          </a:p>
          <a:p>
            <a:pPr marL="457200" lvl="2">
              <a:buClr>
                <a:srgbClr val="0000FF"/>
              </a:buClr>
              <a:buFont typeface="Arial"/>
              <a:buChar char="•"/>
            </a:pPr>
            <a:r>
              <a:rPr lang="en-US" dirty="0" smtClean="0">
                <a:solidFill>
                  <a:srgbClr val="322F31"/>
                </a:solidFill>
              </a:rPr>
              <a:t> for Roman pots: 0.03&lt; |t| &lt; 0.88 GeV</a:t>
            </a:r>
            <a:r>
              <a:rPr lang="en-US" baseline="30000" dirty="0" smtClean="0">
                <a:solidFill>
                  <a:srgbClr val="322F31"/>
                </a:solidFill>
              </a:rPr>
              <a:t>2 </a:t>
            </a:r>
            <a:endParaRPr lang="en-US" dirty="0" smtClean="0">
              <a:solidFill>
                <a:srgbClr val="322F31"/>
              </a:solidFill>
            </a:endParaRPr>
          </a:p>
          <a:p>
            <a:pPr marL="457200" lvl="2">
              <a:buClr>
                <a:srgbClr val="0000FF"/>
              </a:buClr>
              <a:buFont typeface="Arial"/>
              <a:buChar char="•"/>
            </a:pPr>
            <a:r>
              <a:rPr lang="en-US" dirty="0" smtClean="0">
                <a:solidFill>
                  <a:srgbClr val="322F31"/>
                </a:solidFill>
              </a:rPr>
              <a:t> for |t| &gt; 1GeV2 detect recoil proton in </a:t>
            </a:r>
          </a:p>
          <a:p>
            <a:pPr marL="457200" lvl="2">
              <a:buClr>
                <a:srgbClr val="0000FF"/>
              </a:buClr>
            </a:pPr>
            <a:r>
              <a:rPr lang="en-US" dirty="0">
                <a:solidFill>
                  <a:srgbClr val="322F31"/>
                </a:solidFill>
              </a:rPr>
              <a:t> </a:t>
            </a:r>
            <a:r>
              <a:rPr lang="en-US" dirty="0" smtClean="0">
                <a:solidFill>
                  <a:srgbClr val="322F31"/>
                </a:solidFill>
              </a:rPr>
              <a:t> main detector</a:t>
            </a:r>
          </a:p>
          <a:p>
            <a:pPr marL="457200" lvl="2">
              <a:buClr>
                <a:srgbClr val="0000FF"/>
              </a:buClr>
              <a:buFont typeface="Arial"/>
              <a:buChar char="•"/>
            </a:pPr>
            <a:r>
              <a:rPr lang="en-US" dirty="0" smtClean="0">
                <a:solidFill>
                  <a:srgbClr val="322F31"/>
                </a:solidFill>
              </a:rPr>
              <a:t> 0.01 &lt; y &lt; 0.85 GeV</a:t>
            </a:r>
            <a:r>
              <a:rPr lang="en-US" baseline="30000" dirty="0" smtClean="0">
                <a:solidFill>
                  <a:srgbClr val="322F31"/>
                </a:solidFill>
              </a:rPr>
              <a:t>2</a:t>
            </a:r>
          </a:p>
          <a:p>
            <a:pPr marL="457200" lvl="2">
              <a:buClr>
                <a:srgbClr val="0000FF"/>
              </a:buClr>
              <a:buFont typeface="Arial"/>
              <a:buChar char="•"/>
            </a:pPr>
            <a:r>
              <a:rPr lang="en-US" dirty="0" smtClean="0">
                <a:solidFill>
                  <a:srgbClr val="322F31"/>
                </a:solidFill>
                <a:latin typeface="Symbol" charset="2"/>
                <a:cs typeface="Symbol" charset="2"/>
              </a:rPr>
              <a:t> h </a:t>
            </a:r>
            <a:r>
              <a:rPr lang="en-US" dirty="0" smtClean="0">
                <a:solidFill>
                  <a:srgbClr val="322F31"/>
                </a:solidFill>
              </a:rPr>
              <a:t>&lt; 5</a:t>
            </a:r>
          </a:p>
          <a:p>
            <a:pPr marL="457200" lvl="2">
              <a:buClr>
                <a:srgbClr val="0000FF"/>
              </a:buClr>
            </a:pPr>
            <a:endParaRPr lang="en-US" dirty="0" smtClean="0">
              <a:solidFill>
                <a:srgbClr val="322F31"/>
              </a:solidFill>
            </a:endParaRPr>
          </a:p>
          <a:p>
            <a:pPr>
              <a:buClr>
                <a:srgbClr val="0000FF"/>
              </a:buClr>
              <a:buFont typeface="Wingdings" charset="2"/>
              <a:buChar char="Ø"/>
            </a:pPr>
            <a:r>
              <a:rPr lang="en-US" dirty="0" smtClean="0">
                <a:solidFill>
                  <a:srgbClr val="322F31"/>
                </a:solidFill>
              </a:rPr>
              <a:t> BH rejection criteria </a:t>
            </a:r>
          </a:p>
          <a:p>
            <a:pPr>
              <a:buClr>
                <a:srgbClr val="0000FF"/>
              </a:buClr>
            </a:pPr>
            <a:r>
              <a:rPr lang="en-US" dirty="0">
                <a:solidFill>
                  <a:srgbClr val="322F31"/>
                </a:solidFill>
              </a:rPr>
              <a:t> </a:t>
            </a:r>
            <a:r>
              <a:rPr lang="en-US" dirty="0" smtClean="0">
                <a:solidFill>
                  <a:srgbClr val="322F31"/>
                </a:solidFill>
              </a:rPr>
              <a:t>  (applied to x-sec. measurements)</a:t>
            </a:r>
          </a:p>
          <a:p>
            <a:pPr marL="457200" lvl="2">
              <a:buClr>
                <a:srgbClr val="0000FF"/>
              </a:buClr>
              <a:buFont typeface="Arial"/>
              <a:buChar char="•"/>
            </a:pPr>
            <a:r>
              <a:rPr lang="en-US" dirty="0" smtClean="0">
                <a:solidFill>
                  <a:srgbClr val="322F31"/>
                </a:solidFill>
              </a:rPr>
              <a:t> y &lt; 0.6</a:t>
            </a:r>
          </a:p>
          <a:p>
            <a:pPr marL="457200" lvl="2">
              <a:buClr>
                <a:srgbClr val="0000FF"/>
              </a:buClr>
              <a:buFont typeface="Arial"/>
              <a:buChar char="•"/>
            </a:pPr>
            <a:r>
              <a:rPr lang="en-US" dirty="0" smtClean="0">
                <a:solidFill>
                  <a:srgbClr val="322F31"/>
                </a:solidFill>
              </a:rPr>
              <a:t> (</a:t>
            </a:r>
            <a:r>
              <a:rPr lang="en-US" dirty="0" err="1" smtClean="0">
                <a:solidFill>
                  <a:srgbClr val="322F31"/>
                </a:solidFill>
              </a:rPr>
              <a:t>θ</a:t>
            </a:r>
            <a:r>
              <a:rPr lang="en-US" baseline="-25000" dirty="0" err="1" smtClean="0">
                <a:solidFill>
                  <a:srgbClr val="322F31"/>
                </a:solidFill>
              </a:rPr>
              <a:t>el</a:t>
            </a:r>
            <a:r>
              <a:rPr lang="en-US" dirty="0" err="1" smtClean="0">
                <a:solidFill>
                  <a:srgbClr val="322F31"/>
                </a:solidFill>
              </a:rPr>
              <a:t>-θ</a:t>
            </a:r>
            <a:r>
              <a:rPr lang="en-US" baseline="-25000" dirty="0" err="1" smtClean="0">
                <a:solidFill>
                  <a:srgbClr val="322F31"/>
                </a:solidFill>
                <a:latin typeface="Symbol" charset="2"/>
                <a:cs typeface="Symbol" charset="2"/>
              </a:rPr>
              <a:t>g</a:t>
            </a:r>
            <a:r>
              <a:rPr lang="en-US" dirty="0" smtClean="0">
                <a:solidFill>
                  <a:srgbClr val="322F31"/>
                </a:solidFill>
              </a:rPr>
              <a:t>) &gt; 0 </a:t>
            </a:r>
          </a:p>
          <a:p>
            <a:pPr marL="457200" lvl="2">
              <a:buClr>
                <a:srgbClr val="0000FF"/>
              </a:buClr>
              <a:buFont typeface="Arial"/>
              <a:buChar char="•"/>
            </a:pPr>
            <a:r>
              <a:rPr lang="en-US" dirty="0" smtClean="0">
                <a:solidFill>
                  <a:srgbClr val="322F31"/>
                </a:solidFill>
              </a:rPr>
              <a:t> </a:t>
            </a:r>
            <a:r>
              <a:rPr lang="en-US" dirty="0" err="1" smtClean="0">
                <a:solidFill>
                  <a:srgbClr val="322F31"/>
                </a:solidFill>
              </a:rPr>
              <a:t>E</a:t>
            </a:r>
            <a:r>
              <a:rPr lang="en-US" dirty="0" err="1" smtClean="0">
                <a:solidFill>
                  <a:srgbClr val="322F31"/>
                </a:solidFill>
                <a:latin typeface="Symbol" charset="2"/>
                <a:cs typeface="Symbol" charset="2"/>
              </a:rPr>
              <a:t>g</a:t>
            </a:r>
            <a:r>
              <a:rPr lang="en-US" dirty="0" smtClean="0">
                <a:solidFill>
                  <a:srgbClr val="322F31"/>
                </a:solidFill>
                <a:latin typeface="Symbol" charset="2"/>
                <a:cs typeface="Symbol" charset="2"/>
              </a:rPr>
              <a:t> </a:t>
            </a:r>
            <a:r>
              <a:rPr lang="en-US" dirty="0" smtClean="0">
                <a:solidFill>
                  <a:srgbClr val="322F31"/>
                </a:solidFill>
              </a:rPr>
              <a:t>&gt;1GeV</a:t>
            </a:r>
            <a:r>
              <a:rPr lang="en-US" baseline="30000" dirty="0" smtClean="0">
                <a:solidFill>
                  <a:srgbClr val="322F31"/>
                </a:solidFill>
              </a:rPr>
              <a:t>2</a:t>
            </a:r>
            <a:r>
              <a:rPr lang="en-US" dirty="0" smtClean="0">
                <a:solidFill>
                  <a:srgbClr val="322F31"/>
                </a:solidFill>
              </a:rPr>
              <a:t>; </a:t>
            </a:r>
            <a:r>
              <a:rPr lang="en-US" dirty="0" err="1" smtClean="0">
                <a:solidFill>
                  <a:srgbClr val="322F31"/>
                </a:solidFill>
              </a:rPr>
              <a:t>E</a:t>
            </a:r>
            <a:r>
              <a:rPr lang="en-US" baseline="-25000" dirty="0" err="1" smtClean="0">
                <a:solidFill>
                  <a:srgbClr val="322F31"/>
                </a:solidFill>
              </a:rPr>
              <a:t>e</a:t>
            </a:r>
            <a:r>
              <a:rPr lang="en-US" dirty="0" smtClean="0">
                <a:solidFill>
                  <a:srgbClr val="322F31"/>
                </a:solidFill>
              </a:rPr>
              <a:t>&gt;1GeV</a:t>
            </a:r>
            <a:r>
              <a:rPr lang="en-US" baseline="30000" dirty="0" smtClean="0">
                <a:solidFill>
                  <a:srgbClr val="322F31"/>
                </a:solidFill>
              </a:rPr>
              <a:t>2</a:t>
            </a:r>
          </a:p>
          <a:p>
            <a:pPr marL="0" lvl="1">
              <a:buClr>
                <a:srgbClr val="0000FF"/>
              </a:buClr>
              <a:buFont typeface="Arial"/>
              <a:buChar char="•"/>
            </a:pPr>
            <a:endParaRPr lang="en-US" baseline="30000" dirty="0" smtClean="0">
              <a:solidFill>
                <a:srgbClr val="322F31"/>
              </a:solidFill>
            </a:endParaRPr>
          </a:p>
          <a:p>
            <a:pPr>
              <a:buClr>
                <a:srgbClr val="0000FF"/>
              </a:buClr>
              <a:buFont typeface="Wingdings" charset="2"/>
              <a:buChar char="Ø"/>
            </a:pPr>
            <a:r>
              <a:rPr lang="en-US" dirty="0" smtClean="0">
                <a:solidFill>
                  <a:srgbClr val="322F31"/>
                </a:solidFill>
              </a:rPr>
              <a:t> Events smeared for expected resolution in t, Q2, x </a:t>
            </a:r>
          </a:p>
          <a:p>
            <a:pPr>
              <a:buClr>
                <a:srgbClr val="0000FF"/>
              </a:buClr>
              <a:buFont typeface="Wingdings" charset="2"/>
              <a:buChar char="Ø"/>
            </a:pPr>
            <a:r>
              <a:rPr lang="en-US" dirty="0" smtClean="0">
                <a:solidFill>
                  <a:srgbClr val="322F31"/>
                </a:solidFill>
              </a:rPr>
              <a:t> Systematic uncertainty assumed to be ~5% </a:t>
            </a:r>
          </a:p>
          <a:p>
            <a:pPr>
              <a:buClr>
                <a:srgbClr val="0000FF"/>
              </a:buClr>
            </a:pPr>
            <a:r>
              <a:rPr lang="en-US" dirty="0">
                <a:solidFill>
                  <a:srgbClr val="322F31"/>
                </a:solidFill>
              </a:rPr>
              <a:t> </a:t>
            </a:r>
            <a:r>
              <a:rPr lang="en-US" dirty="0" smtClean="0">
                <a:solidFill>
                  <a:srgbClr val="322F31"/>
                </a:solidFill>
              </a:rPr>
              <a:t>  (having in mind experience from HERA)</a:t>
            </a:r>
          </a:p>
          <a:p>
            <a:pPr>
              <a:buClr>
                <a:srgbClr val="0000FF"/>
              </a:buClr>
              <a:buFont typeface="Wingdings" charset="2"/>
              <a:buChar char="Ø"/>
            </a:pPr>
            <a:r>
              <a:rPr lang="en-US" dirty="0" smtClean="0">
                <a:solidFill>
                  <a:srgbClr val="322F31"/>
                </a:solidFill>
              </a:rPr>
              <a:t> Overall systematic uncertainty from luminosity </a:t>
            </a:r>
          </a:p>
          <a:p>
            <a:pPr>
              <a:buClr>
                <a:srgbClr val="0000FF"/>
              </a:buClr>
            </a:pPr>
            <a:r>
              <a:rPr lang="en-US" dirty="0">
                <a:solidFill>
                  <a:srgbClr val="322F31"/>
                </a:solidFill>
              </a:rPr>
              <a:t> </a:t>
            </a:r>
            <a:r>
              <a:rPr lang="en-US" dirty="0" smtClean="0">
                <a:solidFill>
                  <a:srgbClr val="322F31"/>
                </a:solidFill>
              </a:rPr>
              <a:t>  measurement not taken into account</a:t>
            </a:r>
            <a:endParaRPr lang="en-US" dirty="0">
              <a:solidFill>
                <a:srgbClr val="322F31"/>
              </a:solidFill>
            </a:endParaRPr>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2" name="Footer Placeholder 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3455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BH Fraction</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69</a:t>
            </a:fld>
            <a:endParaRPr lang="en-US"/>
          </a:p>
        </p:txBody>
      </p:sp>
      <p:sp>
        <p:nvSpPr>
          <p:cNvPr id="6" name="TextBox 5"/>
          <p:cNvSpPr txBox="1"/>
          <p:nvPr/>
        </p:nvSpPr>
        <p:spPr>
          <a:xfrm>
            <a:off x="5684814" y="951693"/>
            <a:ext cx="2419350" cy="1354217"/>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BH subtraction will be relevant in stage 1, at large y, depending on the x-Q</a:t>
            </a:r>
            <a:r>
              <a:rPr lang="en-US" sz="1600" b="1" baseline="30000" dirty="0" smtClean="0"/>
              <a:t>2</a:t>
            </a:r>
            <a:r>
              <a:rPr lang="en-US" sz="1600" b="1" dirty="0" smtClean="0"/>
              <a:t> bin</a:t>
            </a:r>
            <a:endParaRPr lang="en-US" sz="1600" b="1" dirty="0"/>
          </a:p>
        </p:txBody>
      </p:sp>
      <p:sp>
        <p:nvSpPr>
          <p:cNvPr id="7" name="TextBox 6"/>
          <p:cNvSpPr txBox="1"/>
          <p:nvPr/>
        </p:nvSpPr>
        <p:spPr>
          <a:xfrm>
            <a:off x="6504664" y="2586671"/>
            <a:ext cx="1133243" cy="461665"/>
          </a:xfrm>
          <a:prstGeom prst="rect">
            <a:avLst/>
          </a:prstGeom>
          <a:noFill/>
        </p:spPr>
        <p:txBody>
          <a:bodyPr wrap="none" rtlCol="0">
            <a:spAutoFit/>
          </a:bodyPr>
          <a:lstStyle/>
          <a:p>
            <a:r>
              <a:rPr lang="en-US" sz="2400" b="1" i="1" dirty="0" smtClean="0">
                <a:solidFill>
                  <a:srgbClr val="0000FF"/>
                </a:solidFill>
                <a:latin typeface="Comic Sans MS"/>
                <a:cs typeface="Comic Sans MS"/>
              </a:rPr>
              <a:t>BUT…</a:t>
            </a:r>
            <a:endParaRPr lang="en-US" sz="2400" b="1" i="1" dirty="0">
              <a:solidFill>
                <a:srgbClr val="0000FF"/>
              </a:solidFill>
              <a:latin typeface="Comic Sans MS"/>
              <a:cs typeface="Comic Sans MS"/>
            </a:endParaRPr>
          </a:p>
        </p:txBody>
      </p:sp>
      <p:pic>
        <p:nvPicPr>
          <p:cNvPr id="5" name="Picture 4" descr="5x100_gpd_bhfracbinbybin.eps"/>
          <p:cNvPicPr>
            <a:picLocks noChangeAspect="1"/>
          </p:cNvPicPr>
          <p:nvPr/>
        </p:nvPicPr>
        <p:blipFill>
          <a:blip r:embed="rId2"/>
          <a:stretch>
            <a:fillRect/>
          </a:stretch>
        </p:blipFill>
        <p:spPr>
          <a:xfrm>
            <a:off x="122766" y="675217"/>
            <a:ext cx="5669280" cy="5669280"/>
          </a:xfrm>
          <a:prstGeom prst="rect">
            <a:avLst/>
          </a:prstGeom>
        </p:spPr>
      </p:pic>
      <p:sp>
        <p:nvSpPr>
          <p:cNvPr id="10" name="TextBox 9"/>
          <p:cNvSpPr txBox="1"/>
          <p:nvPr/>
        </p:nvSpPr>
        <p:spPr>
          <a:xfrm>
            <a:off x="5946059" y="3357563"/>
            <a:ext cx="2986273" cy="2062103"/>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        and</a:t>
            </a:r>
          </a:p>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250 </a:t>
            </a:r>
            <a:r>
              <a:rPr lang="en-US" sz="1600" dirty="0" err="1" smtClean="0">
                <a:solidFill>
                  <a:srgbClr val="0000FF"/>
                </a:solidFill>
              </a:rPr>
              <a:t>GeV</a:t>
            </a:r>
            <a:endParaRPr lang="en-US" sz="1600" b="1" dirty="0" smtClean="0"/>
          </a:p>
          <a:p>
            <a:r>
              <a:rPr lang="en-US" sz="1600" b="1" dirty="0" smtClean="0"/>
              <a:t>are overlapping:</a:t>
            </a:r>
          </a:p>
          <a:p>
            <a:r>
              <a:rPr lang="en-US" sz="1600" dirty="0" err="1" smtClean="0"/>
              <a:t>x</a:t>
            </a:r>
            <a:r>
              <a:rPr lang="en-US" sz="1600" dirty="0" smtClean="0"/>
              <a:t>-sec. measurements at 5x250 at low-y can </a:t>
            </a:r>
          </a:p>
          <a:p>
            <a:r>
              <a:rPr lang="en-US" sz="1600" dirty="0" smtClean="0"/>
              <a:t>crosscheck the BH </a:t>
            </a:r>
          </a:p>
          <a:p>
            <a:r>
              <a:rPr lang="en-US" sz="1600" dirty="0" err="1" smtClean="0"/>
              <a:t>subtrac</a:t>
            </a:r>
            <a:r>
              <a:rPr lang="en-US" sz="1600" dirty="0" smtClean="0"/>
              <a:t>. made for 5x100   </a:t>
            </a:r>
            <a:endParaRPr lang="en-US" sz="1600" dirty="0"/>
          </a:p>
        </p:txBody>
      </p:sp>
      <p:pic>
        <p:nvPicPr>
          <p:cNvPr id="13" name="Picture 12" descr="20x250_gpd_bhfracbinbybin.eps"/>
          <p:cNvPicPr>
            <a:picLocks noChangeAspect="1"/>
          </p:cNvPicPr>
          <p:nvPr/>
        </p:nvPicPr>
        <p:blipFill>
          <a:blip r:embed="rId3"/>
          <a:stretch>
            <a:fillRect/>
          </a:stretch>
        </p:blipFill>
        <p:spPr>
          <a:xfrm>
            <a:off x="3841750" y="1818218"/>
            <a:ext cx="5039360" cy="5039360"/>
          </a:xfrm>
          <a:prstGeom prst="rect">
            <a:avLst/>
          </a:prstGeom>
        </p:spPr>
      </p:pic>
      <p:sp>
        <p:nvSpPr>
          <p:cNvPr id="14" name="TextBox 13"/>
          <p:cNvSpPr txBox="1"/>
          <p:nvPr/>
        </p:nvSpPr>
        <p:spPr>
          <a:xfrm>
            <a:off x="1221312" y="5778801"/>
            <a:ext cx="2419350" cy="830997"/>
          </a:xfrm>
          <a:prstGeom prst="rect">
            <a:avLst/>
          </a:prstGeom>
          <a:noFill/>
        </p:spPr>
        <p:txBody>
          <a:bodyPr wrap="square" rtlCol="0">
            <a:spAutoFit/>
          </a:bodyPr>
          <a:lstStyle/>
          <a:p>
            <a:r>
              <a:rPr lang="en-US" sz="1600" dirty="0" smtClean="0">
                <a:solidFill>
                  <a:srgbClr val="0000FF"/>
                </a:solidFill>
              </a:rPr>
              <a:t>20 </a:t>
            </a:r>
            <a:r>
              <a:rPr lang="en-US" sz="1600" dirty="0" err="1" smtClean="0">
                <a:solidFill>
                  <a:srgbClr val="0000FF"/>
                </a:solidFill>
              </a:rPr>
              <a:t>GeV</a:t>
            </a:r>
            <a:r>
              <a:rPr lang="en-US" sz="1600" dirty="0" smtClean="0">
                <a:solidFill>
                  <a:srgbClr val="0000FF"/>
                </a:solidFill>
              </a:rPr>
              <a:t> x 250 </a:t>
            </a:r>
            <a:r>
              <a:rPr lang="en-US" sz="1600" dirty="0" err="1" smtClean="0">
                <a:solidFill>
                  <a:srgbClr val="0000FF"/>
                </a:solidFill>
              </a:rPr>
              <a:t>GeV</a:t>
            </a:r>
            <a:endParaRPr lang="en-US" sz="1600" b="1" dirty="0" smtClean="0"/>
          </a:p>
          <a:p>
            <a:r>
              <a:rPr lang="en-US" sz="1600" b="1" dirty="0" smtClean="0"/>
              <a:t>BH subtraction will be not an issue for y&lt;0.6 </a:t>
            </a:r>
            <a:endParaRPr lang="en-US" sz="1600" b="1"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13240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2.5E-6 4.44444E-6 L -0.14115 -0.25162 " pathEditMode="relative" rAng="0" ptsTypes="AA">
                                      <p:cBhvr>
                                        <p:cTn id="8" dur="1000" fill="hold"/>
                                        <p:tgtEl>
                                          <p:spTgt spid="5"/>
                                        </p:tgtEl>
                                        <p:attrNameLst>
                                          <p:attrName>ppt_x</p:attrName>
                                          <p:attrName>ppt_y</p:attrName>
                                        </p:attrNameLst>
                                      </p:cBhvr>
                                      <p:rCtr x="-7066" y="-12593"/>
                                    </p:animMotion>
                                  </p:childTnLst>
                                </p:cTn>
                              </p:par>
                              <p:par>
                                <p:cTn id="9" presetID="0" presetClass="path" presetSubtype="0" accel="50000" decel="50000" fill="hold" grpId="0" nodeType="withEffect">
                                  <p:stCondLst>
                                    <p:cond delay="0"/>
                                  </p:stCondLst>
                                  <p:childTnLst>
                                    <p:animMotion origin="layout" path="M 2.77778E-6 -3.7037E-7 L -0.24531 -0.06944 " pathEditMode="relative" ptsTypes="AA">
                                      <p:cBhvr>
                                        <p:cTn id="10" dur="5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09600"/>
          </a:xfrm>
        </p:spPr>
        <p:txBody>
          <a:bodyPr/>
          <a:lstStyle/>
          <a:p>
            <a:r>
              <a:rPr lang="en-US" sz="2600" dirty="0" smtClean="0"/>
              <a:t>The Pillars of the </a:t>
            </a:r>
            <a:r>
              <a:rPr lang="en-US" sz="2600" cap="none" dirty="0" err="1" smtClean="0"/>
              <a:t>e</a:t>
            </a:r>
            <a:r>
              <a:rPr lang="en-US" sz="2600" dirty="0" err="1" smtClean="0"/>
              <a:t>RHIC</a:t>
            </a:r>
            <a:r>
              <a:rPr lang="en-US" sz="2600" dirty="0" smtClean="0"/>
              <a:t> Physics program</a:t>
            </a:r>
            <a:endParaRPr lang="en-US" sz="2600" dirty="0"/>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cs-CZ" altLang="ja-JP" smtClean="0"/>
              <a:t>Shanghai  July 2012</a:t>
            </a:r>
            <a:endParaRPr lang="en-US" altLang="ja-JP"/>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7</a:t>
            </a:fld>
            <a:endParaRPr lang="en-US" altLang="ja-JP"/>
          </a:p>
        </p:txBody>
      </p:sp>
      <p:pic>
        <p:nvPicPr>
          <p:cNvPr id="8" name="Picture 7" descr="roman-temple.jpg"/>
          <p:cNvPicPr>
            <a:picLocks noChangeAspect="1"/>
          </p:cNvPicPr>
          <p:nvPr/>
        </p:nvPicPr>
        <p:blipFill>
          <a:blip r:embed="rId2"/>
          <a:stretch>
            <a:fillRect/>
          </a:stretch>
        </p:blipFill>
        <p:spPr>
          <a:xfrm>
            <a:off x="1327150" y="800100"/>
            <a:ext cx="6229350" cy="4762500"/>
          </a:xfrm>
          <a:prstGeom prst="rect">
            <a:avLst/>
          </a:prstGeom>
        </p:spPr>
      </p:pic>
      <p:sp>
        <p:nvSpPr>
          <p:cNvPr id="11" name="TextBox 10"/>
          <p:cNvSpPr txBox="1"/>
          <p:nvPr/>
        </p:nvSpPr>
        <p:spPr>
          <a:xfrm>
            <a:off x="6860139" y="2391509"/>
            <a:ext cx="492443" cy="2525892"/>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err="1" smtClean="0">
                <a:solidFill>
                  <a:srgbClr val="00FF00"/>
                </a:solidFill>
                <a:latin typeface="Comic Sans MS"/>
                <a:cs typeface="Comic Sans MS"/>
              </a:rPr>
              <a:t>Hadronisation</a:t>
            </a:r>
            <a:endParaRPr lang="en-US" sz="2000" b="1" dirty="0">
              <a:solidFill>
                <a:srgbClr val="00FF00"/>
              </a:solidFill>
              <a:latin typeface="Comic Sans MS"/>
              <a:cs typeface="Comic Sans MS"/>
            </a:endParaRPr>
          </a:p>
        </p:txBody>
      </p:sp>
      <p:sp>
        <p:nvSpPr>
          <p:cNvPr id="12" name="TextBox 11"/>
          <p:cNvSpPr txBox="1"/>
          <p:nvPr/>
        </p:nvSpPr>
        <p:spPr>
          <a:xfrm>
            <a:off x="4345539" y="2239109"/>
            <a:ext cx="492443" cy="2454007"/>
          </a:xfrm>
          <a:prstGeom prst="rect">
            <a:avLst/>
          </a:prstGeom>
          <a:solidFill>
            <a:schemeClr val="tx1">
              <a:lumMod val="85000"/>
            </a:schemeClr>
          </a:solidFill>
          <a:ln>
            <a:solidFill>
              <a:schemeClr val="tx1">
                <a:lumMod val="50000"/>
              </a:schemeClr>
            </a:solidFill>
          </a:ln>
          <a:effectLst>
            <a:glow rad="101600">
              <a:srgbClr val="FF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rgbClr val="FF00FF"/>
                </a:solidFill>
                <a:latin typeface="Comic Sans MS"/>
                <a:cs typeface="Comic Sans MS"/>
              </a:rPr>
              <a:t>spin Physics</a:t>
            </a:r>
          </a:p>
        </p:txBody>
      </p:sp>
      <p:sp>
        <p:nvSpPr>
          <p:cNvPr id="13" name="TextBox 12"/>
          <p:cNvSpPr txBox="1"/>
          <p:nvPr/>
        </p:nvSpPr>
        <p:spPr>
          <a:xfrm>
            <a:off x="5628239" y="2292032"/>
            <a:ext cx="492443" cy="2454132"/>
          </a:xfrm>
          <a:prstGeom prst="rect">
            <a:avLst/>
          </a:prstGeom>
          <a:solidFill>
            <a:schemeClr val="tx1">
              <a:lumMod val="85000"/>
            </a:schemeClr>
          </a:solidFill>
          <a:ln>
            <a:solidFill>
              <a:schemeClr val="tx1">
                <a:lumMod val="50000"/>
              </a:schemeClr>
            </a:solidFill>
          </a:ln>
          <a:effectLst>
            <a:glow rad="101600">
              <a:srgbClr val="00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dirty="0" smtClean="0">
                <a:solidFill>
                  <a:srgbClr val="0000FF"/>
                </a:solidFill>
                <a:latin typeface="Comic Sans MS"/>
                <a:cs typeface="Comic Sans MS"/>
              </a:rPr>
              <a:t>2</a:t>
            </a:r>
            <a:r>
              <a:rPr lang="en-US" sz="2000" b="1" dirty="0" smtClean="0">
                <a:solidFill>
                  <a:srgbClr val="0000FF"/>
                </a:solidFill>
                <a:latin typeface="Comic Sans MS"/>
                <a:cs typeface="Comic Sans MS"/>
              </a:rPr>
              <a:t>D+1 </a:t>
            </a:r>
            <a:r>
              <a:rPr lang="en-US" sz="2000" b="1" dirty="0" err="1" smtClean="0">
                <a:solidFill>
                  <a:srgbClr val="0000FF"/>
                </a:solidFill>
                <a:latin typeface="Comic Sans MS"/>
                <a:cs typeface="Comic Sans MS"/>
              </a:rPr>
              <a:t>Imiging</a:t>
            </a:r>
            <a:endParaRPr lang="en-US" sz="2000" b="1" dirty="0" smtClean="0">
              <a:solidFill>
                <a:srgbClr val="0000FF"/>
              </a:solidFill>
              <a:latin typeface="Comic Sans MS"/>
              <a:cs typeface="Comic Sans MS"/>
            </a:endParaRPr>
          </a:p>
        </p:txBody>
      </p:sp>
      <p:sp>
        <p:nvSpPr>
          <p:cNvPr id="14" name="TextBox 13"/>
          <p:cNvSpPr txBox="1"/>
          <p:nvPr/>
        </p:nvSpPr>
        <p:spPr>
          <a:xfrm>
            <a:off x="2554839" y="2313032"/>
            <a:ext cx="1107996" cy="2248497"/>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algn="ctr"/>
            <a:r>
              <a:rPr lang="en-US" sz="2000" b="1" dirty="0" smtClean="0">
                <a:solidFill>
                  <a:srgbClr val="FF8000"/>
                </a:solidFill>
                <a:latin typeface="Comic Sans MS"/>
                <a:cs typeface="Comic Sans MS"/>
              </a:rPr>
              <a:t>physics of </a:t>
            </a:r>
          </a:p>
          <a:p>
            <a:pPr algn="ctr"/>
            <a:r>
              <a:rPr lang="en-US" sz="2000" b="1" dirty="0" smtClean="0">
                <a:solidFill>
                  <a:srgbClr val="FF8000"/>
                </a:solidFill>
                <a:latin typeface="Comic Sans MS"/>
                <a:cs typeface="Comic Sans MS"/>
              </a:rPr>
              <a:t>strong color </a:t>
            </a:r>
          </a:p>
          <a:p>
            <a:pPr algn="ctr"/>
            <a:r>
              <a:rPr lang="en-US" sz="2000" b="1" dirty="0" smtClean="0">
                <a:solidFill>
                  <a:srgbClr val="FF8000"/>
                </a:solidFill>
                <a:latin typeface="Comic Sans MS"/>
                <a:cs typeface="Comic Sans MS"/>
              </a:rPr>
              <a:t>fields</a:t>
            </a:r>
            <a:endParaRPr lang="en-US" sz="2000" b="1" dirty="0">
              <a:solidFill>
                <a:srgbClr val="FF8000"/>
              </a:solidFill>
              <a:latin typeface="Comic Sans MS"/>
              <a:cs typeface="Comic Sans MS"/>
            </a:endParaRPr>
          </a:p>
        </p:txBody>
      </p:sp>
      <p:sp>
        <p:nvSpPr>
          <p:cNvPr id="15" name="TextBox 14"/>
          <p:cNvSpPr txBox="1"/>
          <p:nvPr/>
        </p:nvSpPr>
        <p:spPr>
          <a:xfrm>
            <a:off x="1500739" y="2315309"/>
            <a:ext cx="492443" cy="2327270"/>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chemeClr val="bg1"/>
                </a:solidFill>
                <a:latin typeface="Comic Sans MS"/>
                <a:cs typeface="Comic Sans MS"/>
              </a:rPr>
              <a:t>Electro Weak</a:t>
            </a:r>
          </a:p>
        </p:txBody>
      </p:sp>
      <p:sp>
        <p:nvSpPr>
          <p:cNvPr id="16" name="Curved Right Arrow 15"/>
          <p:cNvSpPr/>
          <p:nvPr/>
        </p:nvSpPr>
        <p:spPr bwMode="auto">
          <a:xfrm>
            <a:off x="393700" y="5397500"/>
            <a:ext cx="749300" cy="4318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7" name="TextBox 16"/>
          <p:cNvSpPr txBox="1"/>
          <p:nvPr/>
        </p:nvSpPr>
        <p:spPr>
          <a:xfrm>
            <a:off x="177800" y="5892800"/>
            <a:ext cx="9123862" cy="353943"/>
          </a:xfrm>
          <a:prstGeom prst="rect">
            <a:avLst/>
          </a:prstGeom>
          <a:noFill/>
        </p:spPr>
        <p:txBody>
          <a:bodyPr wrap="none" rtlCol="0">
            <a:spAutoFit/>
          </a:bodyPr>
          <a:lstStyle/>
          <a:p>
            <a:r>
              <a:rPr lang="en-US" sz="1700" b="1" dirty="0" smtClean="0">
                <a:latin typeface="Comic Sans MS"/>
                <a:cs typeface="Comic Sans MS"/>
              </a:rPr>
              <a:t>Wide physics program with </a:t>
            </a:r>
            <a:r>
              <a:rPr lang="en-US" sz="1700" b="1" dirty="0" smtClean="0">
                <a:solidFill>
                  <a:srgbClr val="FF00FF"/>
                </a:solidFill>
                <a:latin typeface="Comic Sans MS"/>
                <a:cs typeface="Comic Sans MS"/>
              </a:rPr>
              <a:t>high requirements </a:t>
            </a:r>
            <a:r>
              <a:rPr lang="en-US" sz="1700" b="1" dirty="0" smtClean="0">
                <a:latin typeface="Comic Sans MS"/>
                <a:cs typeface="Comic Sans MS"/>
              </a:rPr>
              <a:t>on detector and machine performance</a:t>
            </a:r>
            <a:endParaRPr lang="en-US" sz="1700" b="1" dirty="0">
              <a:latin typeface="Comic Sans MS"/>
              <a:cs typeface="Comic Sans MS"/>
            </a:endParaRPr>
          </a:p>
        </p:txBody>
      </p:sp>
    </p:spTree>
    <p:extLst>
      <p:ext uri="{BB962C8B-B14F-4D97-AF65-F5344CB8AC3E}">
        <p14:creationId xmlns:p14="http://schemas.microsoft.com/office/powerpoint/2010/main" val="205568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4000"/>
                            </p:stCondLst>
                            <p:childTnLst>
                              <p:par>
                                <p:cTn id="21" presetID="6" presetClass="entr" presetSubtype="16" fill="hold" grpId="0" nodeType="afterEffect">
                                  <p:stCondLst>
                                    <p:cond delay="0"/>
                                  </p:stCondLst>
                                  <p:iterate type="lt">
                                    <p:tmPct val="0"/>
                                  </p:iterate>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xit" presetSubtype="0" fill="hold" grpId="1" nodeType="clickEffect">
                                  <p:stCondLst>
                                    <p:cond delay="0"/>
                                  </p:stCondLst>
                                  <p:iterate type="lt">
                                    <p:tmPct val="0"/>
                                  </p:iterate>
                                  <p:childTnLst>
                                    <p:animEffect transition="out" filter="fade">
                                      <p:cBhvr>
                                        <p:cTn id="39" dur="1000" accel="50000">
                                          <p:stCondLst>
                                            <p:cond delay="0"/>
                                          </p:stCondLst>
                                        </p:cTn>
                                        <p:tgtEl>
                                          <p:spTgt spid="15"/>
                                        </p:tgtEl>
                                      </p:cBhvr>
                                    </p:animEffect>
                                    <p:anim calcmode="lin" valueType="num">
                                      <p:cBhvr>
                                        <p:cTn id="40" dur="500" accel="50000">
                                          <p:stCondLst>
                                            <p:cond delay="0"/>
                                          </p:stCondLst>
                                        </p:cTn>
                                        <p:tgtEl>
                                          <p:spTgt spid="15"/>
                                        </p:tgtEl>
                                        <p:attrNameLst>
                                          <p:attrName>ppt_y</p:attrName>
                                        </p:attrNameLst>
                                      </p:cBhvr>
                                      <p:tavLst>
                                        <p:tav tm="0">
                                          <p:val>
                                            <p:strVal val="ppt_y"/>
                                          </p:val>
                                        </p:tav>
                                        <p:tav tm="100000">
                                          <p:val>
                                            <p:strVal val="ppt_y+.1"/>
                                          </p:val>
                                        </p:tav>
                                      </p:tavLst>
                                    </p:anim>
                                    <p:anim calcmode="lin" valueType="num">
                                      <p:cBhvr>
                                        <p:cTn id="41" dur="500" decel="50000">
                                          <p:stCondLst>
                                            <p:cond delay="500"/>
                                          </p:stCondLst>
                                        </p:cTn>
                                        <p:tgtEl>
                                          <p:spTgt spid="15"/>
                                        </p:tgtEl>
                                        <p:attrNameLst>
                                          <p:attrName>ppt_y</p:attrName>
                                        </p:attrNameLst>
                                      </p:cBhvr>
                                      <p:tavLst>
                                        <p:tav tm="0">
                                          <p:val>
                                            <p:strVal val="ppt_y"/>
                                          </p:val>
                                        </p:tav>
                                        <p:tav tm="100000">
                                          <p:val>
                                            <p:strVal val="ppt_y-.1"/>
                                          </p:val>
                                        </p:tav>
                                      </p:tavLst>
                                    </p:anim>
                                    <p:anim calcmode="lin" valueType="num">
                                      <p:cBhvr>
                                        <p:cTn id="42" dur="500" accel="50000">
                                          <p:stCondLst>
                                            <p:cond delay="500"/>
                                          </p:stCondLst>
                                        </p:cTn>
                                        <p:tgtEl>
                                          <p:spTgt spid="15"/>
                                        </p:tgtEl>
                                        <p:attrNameLst>
                                          <p:attrName>ppt_x</p:attrName>
                                        </p:attrNameLst>
                                      </p:cBhvr>
                                      <p:tavLst>
                                        <p:tav tm="0">
                                          <p:val>
                                            <p:strVal val="ppt_x"/>
                                          </p:val>
                                        </p:tav>
                                        <p:tav tm="100000">
                                          <p:val>
                                            <p:strVal val="ppt_x+.4"/>
                                          </p:val>
                                        </p:tav>
                                      </p:tavLst>
                                    </p:anim>
                                    <p:anim calcmode="lin" valueType="num">
                                      <p:cBhvr>
                                        <p:cTn id="43" dur="1000"/>
                                        <p:tgtEl>
                                          <p:spTgt spid="15"/>
                                        </p:tgtEl>
                                        <p:attrNameLst>
                                          <p:attrName>ppt_h</p:attrName>
                                        </p:attrNameLst>
                                      </p:cBhvr>
                                      <p:tavLst>
                                        <p:tav tm="0">
                                          <p:val>
                                            <p:strVal val="ppt_h"/>
                                          </p:val>
                                        </p:tav>
                                        <p:tav tm="100000">
                                          <p:val>
                                            <p:strVal val="ppt_h"/>
                                          </p:val>
                                        </p:tav>
                                      </p:tavLst>
                                    </p:anim>
                                    <p:anim calcmode="lin" valueType="num">
                                      <p:cBhvr>
                                        <p:cTn id="44" dur="500" accel="50000">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decel="50000">
                                          <p:stCondLst>
                                            <p:cond delay="500"/>
                                          </p:stCondLst>
                                        </p:cTn>
                                        <p:tgtEl>
                                          <p:spTgt spid="15"/>
                                        </p:tgtEl>
                                        <p:attrNameLst>
                                          <p:attrName>ppt_w</p:attrName>
                                        </p:attrNameLst>
                                      </p:cBhvr>
                                      <p:tavLst>
                                        <p:tav tm="0">
                                          <p:val>
                                            <p:strVal val="ppt_w"/>
                                          </p:val>
                                        </p:tav>
                                        <p:tav tm="100000">
                                          <p:val>
                                            <p:strVal val="ppt_w/.05"/>
                                          </p:val>
                                        </p:tav>
                                      </p:tavLst>
                                    </p:anim>
                                    <p:anim calcmode="lin" valueType="num">
                                      <p:cBhvr>
                                        <p:cTn id="46" dur="500" accel="50000">
                                          <p:stCondLst>
                                            <p:cond delay="500"/>
                                          </p:stCondLst>
                                        </p:cTn>
                                        <p:tgtEl>
                                          <p:spTgt spid="15"/>
                                        </p:tgtEl>
                                        <p:attrNameLst>
                                          <p:attrName>style.rotation</p:attrName>
                                        </p:attrNameLst>
                                      </p:cBhvr>
                                      <p:tavLst>
                                        <p:tav tm="0">
                                          <p:val>
                                            <p:fltVal val="0"/>
                                          </p:val>
                                        </p:tav>
                                        <p:tav tm="100000">
                                          <p:val>
                                            <p:fltVal val="-90"/>
                                          </p:val>
                                        </p:tav>
                                      </p:tavLst>
                                    </p:anim>
                                    <p:set>
                                      <p:cBhvr>
                                        <p:cTn id="4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5" grpId="1" animBg="1"/>
      <p:bldP spid="16" grpId="0" animBg="1"/>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GPD</a:t>
            </a:r>
            <a:r>
              <a:rPr lang="en-US" cap="none" dirty="0" smtClean="0"/>
              <a:t>s</a:t>
            </a:r>
            <a:r>
              <a:rPr lang="en-US" dirty="0" smtClean="0"/>
              <a:t>: </a:t>
            </a:r>
            <a:r>
              <a:rPr lang="en-US" dirty="0" err="1" smtClean="0"/>
              <a:t>DVCS@</a:t>
            </a:r>
            <a:r>
              <a:rPr lang="en-US" cap="none" dirty="0" err="1" smtClean="0"/>
              <a:t>e</a:t>
            </a:r>
            <a:r>
              <a:rPr lang="en-US" dirty="0" err="1" smtClean="0"/>
              <a:t>RHIC</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70</a:t>
            </a:fld>
            <a:endParaRPr lang="en-US"/>
          </a:p>
        </p:txBody>
      </p:sp>
      <p:pic>
        <p:nvPicPr>
          <p:cNvPr id="5" name="Picture 4" descr="5x100_dvcs_gpd_xsect_smear_panel.eps"/>
          <p:cNvPicPr>
            <a:picLocks noChangeAspect="1"/>
          </p:cNvPicPr>
          <p:nvPr/>
        </p:nvPicPr>
        <p:blipFill>
          <a:blip r:embed="rId3"/>
          <a:stretch>
            <a:fillRect/>
          </a:stretch>
        </p:blipFill>
        <p:spPr>
          <a:xfrm>
            <a:off x="25886" y="-252942"/>
            <a:ext cx="5720378" cy="6858000"/>
          </a:xfrm>
          <a:prstGeom prst="rect">
            <a:avLst/>
          </a:prstGeom>
        </p:spPr>
      </p:pic>
      <p:sp>
        <p:nvSpPr>
          <p:cNvPr id="6" name="TextBox 5"/>
          <p:cNvSpPr txBox="1"/>
          <p:nvPr/>
        </p:nvSpPr>
        <p:spPr>
          <a:xfrm>
            <a:off x="2963486" y="4902163"/>
            <a:ext cx="2338765" cy="338554"/>
          </a:xfrm>
          <a:prstGeom prst="rect">
            <a:avLst/>
          </a:prstGeom>
          <a:noFill/>
        </p:spPr>
        <p:txBody>
          <a:bodyPr wrap="square" rtlCol="0">
            <a:spAutoFit/>
          </a:bodyPr>
          <a:lstStyle/>
          <a:p>
            <a:pPr algn="ctr"/>
            <a:r>
              <a:rPr lang="en-US" sz="1600" b="1" dirty="0" smtClean="0">
                <a:solidFill>
                  <a:srgbClr val="0000FF"/>
                </a:solidFill>
              </a:rPr>
              <a:t>(~ 10 months EIC)</a:t>
            </a:r>
            <a:endParaRPr lang="en-US" sz="1600" b="1" dirty="0">
              <a:solidFill>
                <a:srgbClr val="0000FF"/>
              </a:solidFill>
            </a:endParaRPr>
          </a:p>
        </p:txBody>
      </p:sp>
      <p:graphicFrame>
        <p:nvGraphicFramePr>
          <p:cNvPr id="7" name="Object 2"/>
          <p:cNvGraphicFramePr>
            <a:graphicFrameLocks noChangeAspect="1"/>
          </p:cNvGraphicFramePr>
          <p:nvPr/>
        </p:nvGraphicFramePr>
        <p:xfrm>
          <a:off x="5348601" y="825500"/>
          <a:ext cx="2271713" cy="782638"/>
        </p:xfrm>
        <a:graphic>
          <a:graphicData uri="http://schemas.openxmlformats.org/presentationml/2006/ole">
            <mc:AlternateContent xmlns:mc="http://schemas.openxmlformats.org/markup-compatibility/2006">
              <mc:Choice xmlns:v="urn:schemas-microsoft-com:vml" Requires="v">
                <p:oleObj spid="_x0000_s42090" name="Equation" r:id="rId4" imgW="1143000" imgH="393700" progId="Equation.3">
                  <p:embed/>
                </p:oleObj>
              </mc:Choice>
              <mc:Fallback>
                <p:oleObj name="Equation" r:id="rId4" imgW="11430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601" y="825500"/>
                        <a:ext cx="2271713" cy="782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5"/>
          <p:cNvGraphicFramePr>
            <a:graphicFrameLocks noChangeAspect="1"/>
          </p:cNvGraphicFramePr>
          <p:nvPr/>
        </p:nvGraphicFramePr>
        <p:xfrm>
          <a:off x="7954962" y="866219"/>
          <a:ext cx="731838" cy="328613"/>
        </p:xfrm>
        <a:graphic>
          <a:graphicData uri="http://schemas.openxmlformats.org/presentationml/2006/ole">
            <mc:AlternateContent xmlns:mc="http://schemas.openxmlformats.org/markup-compatibility/2006">
              <mc:Choice xmlns:v="urn:schemas-microsoft-com:vml" Requires="v">
                <p:oleObj spid="_x0000_s42091" name="Equation" r:id="rId6" imgW="368300" imgH="165100" progId="Equation.DSMT4">
                  <p:embed/>
                </p:oleObj>
              </mc:Choice>
              <mc:Fallback>
                <p:oleObj name="Equation" r:id="rId6" imgW="368300" imgH="165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4962" y="866219"/>
                        <a:ext cx="731838"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7942627" y="1287165"/>
            <a:ext cx="917664" cy="400110"/>
          </a:xfrm>
          <a:prstGeom prst="rect">
            <a:avLst/>
          </a:prstGeom>
          <a:noFill/>
        </p:spPr>
        <p:txBody>
          <a:bodyPr wrap="none" rtlCol="0">
            <a:spAutoFit/>
          </a:bodyPr>
          <a:lstStyle/>
          <a:p>
            <a:r>
              <a:rPr lang="en-US" sz="2000" b="1" dirty="0" err="1" smtClean="0">
                <a:solidFill>
                  <a:srgbClr val="0000FF"/>
                </a:solidFill>
              </a:rPr>
              <a:t>b</a:t>
            </a:r>
            <a:r>
              <a:rPr lang="en-US" sz="2000" b="1" dirty="0" smtClean="0">
                <a:solidFill>
                  <a:srgbClr val="0000FF"/>
                </a:solidFill>
              </a:rPr>
              <a:t>=5.6</a:t>
            </a:r>
            <a:endParaRPr lang="en-US" sz="2000" b="1" dirty="0">
              <a:solidFill>
                <a:srgbClr val="0000FF"/>
              </a:solidFill>
            </a:endParaRPr>
          </a:p>
        </p:txBody>
      </p:sp>
      <p:sp>
        <p:nvSpPr>
          <p:cNvPr id="10" name="TextBox 9"/>
          <p:cNvSpPr txBox="1"/>
          <p:nvPr/>
        </p:nvSpPr>
        <p:spPr>
          <a:xfrm>
            <a:off x="5546399" y="1793319"/>
            <a:ext cx="3597602" cy="1754327"/>
          </a:xfrm>
          <a:prstGeom prst="rect">
            <a:avLst/>
          </a:prstGeom>
          <a:noFill/>
        </p:spPr>
        <p:txBody>
          <a:bodyPr wrap="square" rtlCol="0">
            <a:spAutoFit/>
          </a:bodyPr>
          <a:lstStyle/>
          <a:p>
            <a:r>
              <a:rPr lang="en-US" b="1" dirty="0" smtClean="0">
                <a:solidFill>
                  <a:srgbClr val="0000FF"/>
                </a:solidFill>
              </a:rPr>
              <a:t>Specifications:</a:t>
            </a:r>
          </a:p>
          <a:p>
            <a:pPr marL="177800" indent="-177800">
              <a:buFont typeface="Arial"/>
              <a:buChar char="•"/>
            </a:pPr>
            <a:r>
              <a:rPr lang="en-US" b="1" dirty="0" smtClean="0"/>
              <a:t>Statistical error down to 1%</a:t>
            </a:r>
          </a:p>
          <a:p>
            <a:pPr marL="177800" indent="-177800">
              <a:buFont typeface="Arial"/>
              <a:buChar char="•"/>
            </a:pPr>
            <a:r>
              <a:rPr lang="en-US" b="1" dirty="0" smtClean="0"/>
              <a:t>It uses smeared </a:t>
            </a:r>
            <a:r>
              <a:rPr lang="en-US" b="1" dirty="0" err="1" smtClean="0"/>
              <a:t>t</a:t>
            </a:r>
            <a:r>
              <a:rPr lang="en-US" b="1" dirty="0" smtClean="0"/>
              <a:t> values (5% momentum </a:t>
            </a:r>
            <a:r>
              <a:rPr lang="en-US" b="1" dirty="0" err="1" smtClean="0"/>
              <a:t>resol</a:t>
            </a:r>
            <a:r>
              <a:rPr lang="en-US" b="1" dirty="0" smtClean="0"/>
              <a:t>.)</a:t>
            </a:r>
          </a:p>
          <a:p>
            <a:pPr marL="177800" indent="-177800">
              <a:buFont typeface="Arial"/>
              <a:buChar char="•"/>
            </a:pPr>
            <a:r>
              <a:rPr lang="en-US" b="1" dirty="0" smtClean="0"/>
              <a:t>|t|-binning –&gt; 3 * resolution (or higher)</a:t>
            </a:r>
            <a:endParaRPr lang="en-US" b="1" dirty="0"/>
          </a:p>
        </p:txBody>
      </p:sp>
      <p:grpSp>
        <p:nvGrpSpPr>
          <p:cNvPr id="14" name="Group 13"/>
          <p:cNvGrpSpPr/>
          <p:nvPr/>
        </p:nvGrpSpPr>
        <p:grpSpPr>
          <a:xfrm>
            <a:off x="63498" y="305231"/>
            <a:ext cx="5314271" cy="4986337"/>
            <a:chOff x="-969269" y="387281"/>
            <a:chExt cx="5314271" cy="4986337"/>
          </a:xfrm>
        </p:grpSpPr>
        <p:sp>
          <p:nvSpPr>
            <p:cNvPr id="13" name="Rectangle 12"/>
            <p:cNvSpPr/>
            <p:nvPr/>
          </p:nvSpPr>
          <p:spPr>
            <a:xfrm>
              <a:off x="-969269" y="387281"/>
              <a:ext cx="5314271" cy="49863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5x100_dvcs_gpd_xsect_smear_panel.eps"/>
            <p:cNvPicPr>
              <a:picLocks noChangeAspect="1"/>
            </p:cNvPicPr>
            <p:nvPr/>
          </p:nvPicPr>
          <p:blipFill>
            <a:blip r:embed="rId3"/>
            <a:srcRect l="34121" t="51437" r="36587" b="25467"/>
            <a:stretch>
              <a:fillRect/>
            </a:stretch>
          </p:blipFill>
          <p:spPr>
            <a:xfrm>
              <a:off x="-930050" y="387281"/>
              <a:ext cx="5275052" cy="4986337"/>
            </a:xfrm>
            <a:prstGeom prst="rect">
              <a:avLst/>
            </a:prstGeom>
          </p:spPr>
        </p:pic>
      </p:grpSp>
      <p:grpSp>
        <p:nvGrpSpPr>
          <p:cNvPr id="17" name="Group 16"/>
          <p:cNvGrpSpPr/>
          <p:nvPr/>
        </p:nvGrpSpPr>
        <p:grpSpPr>
          <a:xfrm>
            <a:off x="5471832" y="3757212"/>
            <a:ext cx="3537424" cy="2361933"/>
            <a:chOff x="5453848" y="3881732"/>
            <a:chExt cx="3161792" cy="2141319"/>
          </a:xfrm>
        </p:grpSpPr>
        <p:pic>
          <p:nvPicPr>
            <p:cNvPr id="18" name="Picture 17" descr="DVCS.x.Q2.5x100.eps"/>
            <p:cNvPicPr>
              <a:picLocks noChangeAspect="1"/>
            </p:cNvPicPr>
            <p:nvPr/>
          </p:nvPicPr>
          <p:blipFill>
            <a:blip r:embed="rId8"/>
            <a:stretch>
              <a:fillRect/>
            </a:stretch>
          </p:blipFill>
          <p:spPr>
            <a:xfrm>
              <a:off x="5453848" y="3881732"/>
              <a:ext cx="3161792" cy="2141319"/>
            </a:xfrm>
            <a:prstGeom prst="rect">
              <a:avLst/>
            </a:prstGeom>
          </p:spPr>
        </p:pic>
        <p:sp>
          <p:nvSpPr>
            <p:cNvPr id="19" name="TextBox 18"/>
            <p:cNvSpPr txBox="1"/>
            <p:nvPr/>
          </p:nvSpPr>
          <p:spPr>
            <a:xfrm>
              <a:off x="5899937" y="4169211"/>
              <a:ext cx="959349" cy="279029"/>
            </a:xfrm>
            <a:prstGeom prst="rect">
              <a:avLst/>
            </a:prstGeom>
            <a:solidFill>
              <a:schemeClr val="bg1"/>
            </a:solidFill>
            <a:ln>
              <a:solidFill>
                <a:srgbClr val="0000FF"/>
              </a:solidFill>
            </a:ln>
          </p:spPr>
          <p:txBody>
            <a:bodyPr wrap="square" rtlCol="0">
              <a:spAutoFit/>
            </a:bodyPr>
            <a:lstStyle/>
            <a:p>
              <a:pPr algn="ctr"/>
              <a:r>
                <a:rPr lang="en-US" sz="1400" b="1" dirty="0" smtClean="0">
                  <a:solidFill>
                    <a:srgbClr val="FF0000"/>
                  </a:solidFill>
                </a:rPr>
                <a:t>5 X 100</a:t>
              </a:r>
              <a:endParaRPr lang="en-US" sz="1400" b="1" dirty="0">
                <a:solidFill>
                  <a:srgbClr val="FF0000"/>
                </a:solidFill>
              </a:endParaRPr>
            </a:p>
          </p:txBody>
        </p:sp>
      </p:grpSp>
      <p:sp>
        <p:nvSpPr>
          <p:cNvPr id="20" name="Rectangle 19"/>
          <p:cNvSpPr/>
          <p:nvPr/>
        </p:nvSpPr>
        <p:spPr>
          <a:xfrm>
            <a:off x="1968500" y="6488668"/>
            <a:ext cx="1123550" cy="369332"/>
          </a:xfrm>
          <a:prstGeom prst="rect">
            <a:avLst/>
          </a:prstGeom>
        </p:spPr>
        <p:txBody>
          <a:bodyPr wrap="none">
            <a:spAutoFit/>
          </a:bodyPr>
          <a:lstStyle/>
          <a:p>
            <a:r>
              <a:rPr lang="en-US" dirty="0" smtClean="0"/>
              <a:t>S. Fazio</a:t>
            </a:r>
            <a:endParaRPr lang="en-US"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5900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ea typeface="+mj-ea"/>
              </a:rPr>
              <a:t>More insights to the proton</a:t>
            </a:r>
            <a:endParaRPr lang="en-US" dirty="0">
              <a:ea typeface="+mj-ea"/>
            </a:endParaRPr>
          </a:p>
        </p:txBody>
      </p:sp>
      <p:sp>
        <p:nvSpPr>
          <p:cNvPr id="18490" name="Slide Number Placeholder 149"/>
          <p:cNvSpPr>
            <a:spLocks noGrp="1"/>
          </p:cNvSpPr>
          <p:nvPr>
            <p:ph type="sldNum" sz="quarter" idx="12"/>
          </p:nvPr>
        </p:nvSpPr>
        <p:spPr bwMode="auto">
          <a:noFill/>
          <a:ln>
            <a:miter lim="800000"/>
            <a:headEnd/>
            <a:tailEnd/>
          </a:ln>
        </p:spPr>
        <p:txBody>
          <a:bodyPr/>
          <a:lstStyle/>
          <a:p>
            <a:fld id="{09D408F7-FC60-EA4F-B641-88D916029B50}" type="slidenum">
              <a:rPr lang="en-US"/>
              <a:pPr/>
              <a:t>71</a:t>
            </a:fld>
            <a:endParaRPr lang="en-US"/>
          </a:p>
        </p:txBody>
      </p:sp>
      <p:sp>
        <p:nvSpPr>
          <p:cNvPr id="18444" name="Line 137"/>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3" name="Group 138"/>
          <p:cNvGrpSpPr>
            <a:grpSpLocks/>
          </p:cNvGrpSpPr>
          <p:nvPr/>
        </p:nvGrpSpPr>
        <p:grpSpPr bwMode="auto">
          <a:xfrm rot="-5400000">
            <a:off x="647700" y="1181100"/>
            <a:ext cx="838200" cy="1066800"/>
            <a:chOff x="240" y="528"/>
            <a:chExt cx="2496" cy="3168"/>
          </a:xfrm>
        </p:grpSpPr>
        <p:sp>
          <p:nvSpPr>
            <p:cNvPr id="18554" name="AutoShape 139"/>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5" name="Oval 140"/>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6" name="AutoShape 141"/>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7" name="Oval 142"/>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4" name="Group 143"/>
          <p:cNvGrpSpPr>
            <a:grpSpLocks/>
          </p:cNvGrpSpPr>
          <p:nvPr/>
        </p:nvGrpSpPr>
        <p:grpSpPr bwMode="auto">
          <a:xfrm rot="5400000">
            <a:off x="2895600" y="1143000"/>
            <a:ext cx="838200" cy="1143000"/>
            <a:chOff x="3120" y="528"/>
            <a:chExt cx="2496" cy="3168"/>
          </a:xfrm>
        </p:grpSpPr>
        <p:sp>
          <p:nvSpPr>
            <p:cNvPr id="18550" name="AutoShape 144"/>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1" name="Oval 145"/>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2" name="AutoShape 146"/>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3" name="Oval 147"/>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47" name="Line 148"/>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5" name="Group 14"/>
          <p:cNvGrpSpPr>
            <a:grpSpLocks/>
          </p:cNvGrpSpPr>
          <p:nvPr/>
        </p:nvGrpSpPr>
        <p:grpSpPr bwMode="auto">
          <a:xfrm rot="-5400000">
            <a:off x="647700" y="1181100"/>
            <a:ext cx="838200" cy="1066800"/>
            <a:chOff x="240" y="528"/>
            <a:chExt cx="2496" cy="3168"/>
          </a:xfrm>
        </p:grpSpPr>
        <p:sp>
          <p:nvSpPr>
            <p:cNvPr id="18546" name="AutoShape 15"/>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7" name="Oval 16"/>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8" name="AutoShape 17"/>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9" name="Oval 18"/>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6" name="Group 19"/>
          <p:cNvGrpSpPr>
            <a:grpSpLocks/>
          </p:cNvGrpSpPr>
          <p:nvPr/>
        </p:nvGrpSpPr>
        <p:grpSpPr bwMode="auto">
          <a:xfrm rot="5400000">
            <a:off x="2895600" y="1143000"/>
            <a:ext cx="838200" cy="1143000"/>
            <a:chOff x="3120" y="528"/>
            <a:chExt cx="2496" cy="3168"/>
          </a:xfrm>
        </p:grpSpPr>
        <p:sp>
          <p:nvSpPr>
            <p:cNvPr id="18542" name="AutoShape 20"/>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3" name="Oval 21"/>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4" name="AutoShape 22"/>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5" name="Oval 23"/>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0" name="Line 24"/>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sp>
        <p:nvSpPr>
          <p:cNvPr id="18451" name="Line 25"/>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7" name="Group 26"/>
          <p:cNvGrpSpPr>
            <a:grpSpLocks/>
          </p:cNvGrpSpPr>
          <p:nvPr/>
        </p:nvGrpSpPr>
        <p:grpSpPr bwMode="auto">
          <a:xfrm rot="-5400000">
            <a:off x="647700" y="1181100"/>
            <a:ext cx="838200" cy="1066800"/>
            <a:chOff x="240" y="528"/>
            <a:chExt cx="2496" cy="3168"/>
          </a:xfrm>
        </p:grpSpPr>
        <p:sp>
          <p:nvSpPr>
            <p:cNvPr id="18538" name="AutoShape 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9" name="Oval 28"/>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0" name="AutoShape 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1" name="Oval 30"/>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8" name="Group 31"/>
          <p:cNvGrpSpPr>
            <a:grpSpLocks/>
          </p:cNvGrpSpPr>
          <p:nvPr/>
        </p:nvGrpSpPr>
        <p:grpSpPr bwMode="auto">
          <a:xfrm rot="5400000">
            <a:off x="2895600" y="1143000"/>
            <a:ext cx="838200" cy="1143000"/>
            <a:chOff x="3120" y="528"/>
            <a:chExt cx="2496" cy="3168"/>
          </a:xfrm>
        </p:grpSpPr>
        <p:sp>
          <p:nvSpPr>
            <p:cNvPr id="18534" name="AutoShape 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5" name="Oval 33"/>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6" name="AutoShape 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7" name="Oval 35"/>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4" name="Line 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9" name="Group 126"/>
          <p:cNvGrpSpPr>
            <a:grpSpLocks/>
          </p:cNvGrpSpPr>
          <p:nvPr/>
        </p:nvGrpSpPr>
        <p:grpSpPr bwMode="auto">
          <a:xfrm rot="-5400000">
            <a:off x="647700" y="1181100"/>
            <a:ext cx="838200" cy="1066800"/>
            <a:chOff x="240" y="528"/>
            <a:chExt cx="2496" cy="3168"/>
          </a:xfrm>
        </p:grpSpPr>
        <p:sp>
          <p:nvSpPr>
            <p:cNvPr id="18530" name="AutoShape 1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1"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2" name="AutoShape 1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3" name="Oval 130"/>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0" name="Group 131"/>
          <p:cNvGrpSpPr>
            <a:grpSpLocks/>
          </p:cNvGrpSpPr>
          <p:nvPr/>
        </p:nvGrpSpPr>
        <p:grpSpPr bwMode="auto">
          <a:xfrm rot="5400000">
            <a:off x="2895600" y="1143000"/>
            <a:ext cx="838200" cy="1143000"/>
            <a:chOff x="3120" y="528"/>
            <a:chExt cx="2496" cy="3168"/>
          </a:xfrm>
        </p:grpSpPr>
        <p:sp>
          <p:nvSpPr>
            <p:cNvPr id="18526" name="AutoShape 1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7"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8" name="AutoShape 1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9" name="Oval 135"/>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7" name="Line 1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11" name="Group 171"/>
          <p:cNvGrpSpPr>
            <a:grpSpLocks/>
          </p:cNvGrpSpPr>
          <p:nvPr/>
        </p:nvGrpSpPr>
        <p:grpSpPr bwMode="auto">
          <a:xfrm rot="-5400000">
            <a:off x="647700" y="2857500"/>
            <a:ext cx="838200" cy="1066800"/>
            <a:chOff x="240" y="528"/>
            <a:chExt cx="2496" cy="3168"/>
          </a:xfrm>
        </p:grpSpPr>
        <p:sp>
          <p:nvSpPr>
            <p:cNvPr id="18522"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3"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4"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5"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2" name="Group 176"/>
          <p:cNvGrpSpPr>
            <a:grpSpLocks/>
          </p:cNvGrpSpPr>
          <p:nvPr/>
        </p:nvGrpSpPr>
        <p:grpSpPr bwMode="auto">
          <a:xfrm rot="5400000">
            <a:off x="2801938" y="2786063"/>
            <a:ext cx="838200" cy="1143000"/>
            <a:chOff x="3120" y="528"/>
            <a:chExt cx="2496" cy="3168"/>
          </a:xfrm>
        </p:grpSpPr>
        <p:sp>
          <p:nvSpPr>
            <p:cNvPr id="18518"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9"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0"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1"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60" name="Line 181"/>
          <p:cNvSpPr>
            <a:spLocks noChangeShapeType="1"/>
          </p:cNvSpPr>
          <p:nvPr/>
        </p:nvSpPr>
        <p:spPr bwMode="auto">
          <a:xfrm>
            <a:off x="1905000" y="3352800"/>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8461" name="Text Box 184"/>
          <p:cNvSpPr txBox="1">
            <a:spLocks noChangeArrowheads="1"/>
          </p:cNvSpPr>
          <p:nvPr/>
        </p:nvSpPr>
        <p:spPr bwMode="auto">
          <a:xfrm>
            <a:off x="12700" y="2133600"/>
            <a:ext cx="4597400" cy="323850"/>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500" b="1" dirty="0" err="1">
                <a:latin typeface="Comic Sans MS" charset="0"/>
                <a:ea typeface="Comic Sans MS" charset="0"/>
                <a:cs typeface="Comic Sans MS" charset="0"/>
              </a:rPr>
              <a:t>Unpolarized</a:t>
            </a:r>
            <a:r>
              <a:rPr lang="en-US" sz="1500" b="1" dirty="0">
                <a:latin typeface="Comic Sans MS" charset="0"/>
                <a:ea typeface="Comic Sans MS" charset="0"/>
                <a:cs typeface="Comic Sans MS" charset="0"/>
              </a:rPr>
              <a:t> distribution </a:t>
            </a:r>
            <a:r>
              <a:rPr lang="en-US" sz="1500" dirty="0">
                <a:latin typeface="Comic Sans MS Bold"/>
                <a:ea typeface="Comic Sans MS" charset="0"/>
                <a:cs typeface="Comic Sans MS Bold"/>
              </a:rPr>
              <a:t>function</a:t>
            </a:r>
            <a:r>
              <a:rPr lang="en-US" sz="1500" b="1" dirty="0">
                <a:latin typeface="Comic Sans MS" charset="0"/>
                <a:ea typeface="Comic Sans MS" charset="0"/>
                <a:cs typeface="Comic Sans MS" charset="0"/>
              </a:rPr>
              <a:t> q(x), G(x)</a:t>
            </a:r>
          </a:p>
        </p:txBody>
      </p:sp>
      <p:sp>
        <p:nvSpPr>
          <p:cNvPr id="18462" name="Text Box 185"/>
          <p:cNvSpPr txBox="1">
            <a:spLocks noChangeArrowheads="1"/>
          </p:cNvSpPr>
          <p:nvPr/>
        </p:nvSpPr>
        <p:spPr bwMode="auto">
          <a:xfrm>
            <a:off x="76200" y="3870325"/>
            <a:ext cx="4343400" cy="338138"/>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Helicity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r>
              <a:rPr lang="en-US" sz="1400" b="1">
                <a:latin typeface="Comic Sans MS" charset="0"/>
                <a:ea typeface="Comic Sans MS" charset="0"/>
                <a:cs typeface="Comic Sans MS" charset="0"/>
              </a:rPr>
              <a:t> </a:t>
            </a:r>
            <a:r>
              <a:rPr lang="en-US" sz="1400" b="1">
                <a:latin typeface="Symbol" charset="2"/>
                <a:ea typeface="Symbol" charset="2"/>
                <a:cs typeface="Symbol" charset="2"/>
              </a:rPr>
              <a:t>D</a:t>
            </a:r>
            <a:r>
              <a:rPr lang="en-US" sz="1400" b="1">
                <a:latin typeface="Comic Sans MS" charset="0"/>
                <a:ea typeface="Comic Sans MS" charset="0"/>
                <a:cs typeface="Comic Sans MS" charset="0"/>
              </a:rPr>
              <a:t>G(x)</a:t>
            </a:r>
          </a:p>
        </p:txBody>
      </p:sp>
      <p:sp>
        <p:nvSpPr>
          <p:cNvPr id="65" name="Text Box 186"/>
          <p:cNvSpPr txBox="1">
            <a:spLocks noChangeArrowheads="1"/>
          </p:cNvSpPr>
          <p:nvPr/>
        </p:nvSpPr>
        <p:spPr bwMode="auto">
          <a:xfrm>
            <a:off x="4318000" y="1493838"/>
            <a:ext cx="4495800" cy="339725"/>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Transversity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p>
        </p:txBody>
      </p:sp>
      <p:grpSp>
        <p:nvGrpSpPr>
          <p:cNvPr id="13" name="Group 108"/>
          <p:cNvGrpSpPr>
            <a:grpSpLocks/>
          </p:cNvGrpSpPr>
          <p:nvPr/>
        </p:nvGrpSpPr>
        <p:grpSpPr bwMode="auto">
          <a:xfrm>
            <a:off x="4656137" y="3948113"/>
            <a:ext cx="3133195" cy="454025"/>
            <a:chOff x="4715932" y="5294313"/>
            <a:chExt cx="3133196" cy="454556"/>
          </a:xfrm>
        </p:grpSpPr>
        <p:grpSp>
          <p:nvGrpSpPr>
            <p:cNvPr id="14" name="Group 107"/>
            <p:cNvGrpSpPr>
              <a:grpSpLocks/>
            </p:cNvGrpSpPr>
            <p:nvPr/>
          </p:nvGrpSpPr>
          <p:grpSpPr bwMode="auto">
            <a:xfrm>
              <a:off x="4715932" y="5294313"/>
              <a:ext cx="3133196" cy="437508"/>
              <a:chOff x="4715932" y="5294313"/>
              <a:chExt cx="3133196" cy="437508"/>
            </a:xfrm>
          </p:grpSpPr>
          <p:sp>
            <p:nvSpPr>
              <p:cNvPr id="18517" name="TextBox 104"/>
              <p:cNvSpPr txBox="1">
                <a:spLocks noChangeArrowheads="1"/>
              </p:cNvSpPr>
              <p:nvPr/>
            </p:nvSpPr>
            <p:spPr bwMode="auto">
              <a:xfrm>
                <a:off x="4715932" y="5393267"/>
                <a:ext cx="3133196"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41" name="Object 9"/>
              <p:cNvGraphicFramePr>
                <a:graphicFrameLocks noChangeAspect="1"/>
              </p:cNvGraphicFramePr>
              <p:nvPr>
                <p:extLst>
                  <p:ext uri="{D42A27DB-BD31-4B8C-83A1-F6EECF244321}">
                    <p14:modId xmlns:p14="http://schemas.microsoft.com/office/powerpoint/2010/main" val="4251777502"/>
                  </p:ext>
                </p:extLst>
              </p:nvPr>
            </p:nvGraphicFramePr>
            <p:xfrm>
              <a:off x="7495646" y="5294313"/>
              <a:ext cx="327025" cy="414337"/>
            </p:xfrm>
            <a:graphic>
              <a:graphicData uri="http://schemas.openxmlformats.org/presentationml/2006/ole">
                <mc:AlternateContent xmlns:mc="http://schemas.openxmlformats.org/markup-compatibility/2006">
                  <mc:Choice xmlns:v="urn:schemas-microsoft-com:vml" Requires="v">
                    <p:oleObj spid="_x0000_s72739" name="Equation" r:id="rId3" imgW="190500" imgH="241300" progId="Equation.DSMT4">
                      <p:embed/>
                    </p:oleObj>
                  </mc:Choice>
                  <mc:Fallback>
                    <p:oleObj name="Equation" r:id="rId3" imgW="190500" imgH="241300" progId="Equation.DSMT4">
                      <p:embed/>
                      <p:pic>
                        <p:nvPicPr>
                          <p:cNvPr id="0" name=""/>
                          <p:cNvPicPr>
                            <a:picLocks noChangeAspect="1" noChangeArrowheads="1"/>
                          </p:cNvPicPr>
                          <p:nvPr/>
                        </p:nvPicPr>
                        <p:blipFill>
                          <a:blip r:embed="rId4"/>
                          <a:srcRect/>
                          <a:stretch>
                            <a:fillRect/>
                          </a:stretch>
                        </p:blipFill>
                        <p:spPr bwMode="auto">
                          <a:xfrm>
                            <a:off x="7495646" y="5294313"/>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4" name="Object 2"/>
            <p:cNvGraphicFramePr>
              <a:graphicFrameLocks noChangeAspect="1"/>
            </p:cNvGraphicFramePr>
            <p:nvPr>
              <p:extLst>
                <p:ext uri="{D42A27DB-BD31-4B8C-83A1-F6EECF244321}">
                  <p14:modId xmlns:p14="http://schemas.microsoft.com/office/powerpoint/2010/main" val="3273119963"/>
                </p:ext>
              </p:extLst>
            </p:nvPr>
          </p:nvGraphicFramePr>
          <p:xfrm>
            <a:off x="6794501" y="5355169"/>
            <a:ext cx="306211" cy="393700"/>
          </p:xfrm>
          <a:graphic>
            <a:graphicData uri="http://schemas.openxmlformats.org/presentationml/2006/ole">
              <mc:AlternateContent xmlns:mc="http://schemas.openxmlformats.org/markup-compatibility/2006">
                <mc:Choice xmlns:v="urn:schemas-microsoft-com:vml" Requires="v">
                  <p:oleObj spid="_x0000_s72740" name="Equation" r:id="rId5" imgW="177800" imgH="228600" progId="Equation.DSMT4">
                    <p:embed/>
                  </p:oleObj>
                </mc:Choice>
                <mc:Fallback>
                  <p:oleObj name="Equation" r:id="rId5" imgW="177800" imgH="228600" progId="Equation.DSMT4">
                    <p:embed/>
                    <p:pic>
                      <p:nvPicPr>
                        <p:cNvPr id="0" name=""/>
                        <p:cNvPicPr>
                          <a:picLocks noChangeAspect="1" noChangeArrowheads="1"/>
                        </p:cNvPicPr>
                        <p:nvPr/>
                      </p:nvPicPr>
                      <p:blipFill>
                        <a:blip r:embed="rId6"/>
                        <a:srcRect/>
                        <a:stretch>
                          <a:fillRect/>
                        </a:stretch>
                      </p:blipFill>
                      <p:spPr bwMode="auto">
                        <a:xfrm>
                          <a:off x="6794501" y="5355169"/>
                          <a:ext cx="306211"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06"/>
          <p:cNvGrpSpPr>
            <a:grpSpLocks/>
          </p:cNvGrpSpPr>
          <p:nvPr/>
        </p:nvGrpSpPr>
        <p:grpSpPr bwMode="auto">
          <a:xfrm>
            <a:off x="4792662" y="5937250"/>
            <a:ext cx="3271837" cy="447675"/>
            <a:chOff x="4817532" y="2711979"/>
            <a:chExt cx="3271838" cy="446618"/>
          </a:xfrm>
        </p:grpSpPr>
        <p:grpSp>
          <p:nvGrpSpPr>
            <p:cNvPr id="16" name="Group 105"/>
            <p:cNvGrpSpPr>
              <a:grpSpLocks/>
            </p:cNvGrpSpPr>
            <p:nvPr/>
          </p:nvGrpSpPr>
          <p:grpSpPr bwMode="auto">
            <a:xfrm>
              <a:off x="4817532" y="2711979"/>
              <a:ext cx="3271838" cy="437508"/>
              <a:chOff x="4817532" y="2711979"/>
              <a:chExt cx="3271838" cy="437508"/>
            </a:xfrm>
          </p:grpSpPr>
          <p:sp>
            <p:nvSpPr>
              <p:cNvPr id="18515" name="TextBox 88"/>
              <p:cNvSpPr txBox="1">
                <a:spLocks noChangeArrowheads="1"/>
              </p:cNvSpPr>
              <p:nvPr/>
            </p:nvSpPr>
            <p:spPr bwMode="auto">
              <a:xfrm>
                <a:off x="4817532" y="2810933"/>
                <a:ext cx="3271838"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6" name="Object 4"/>
              <p:cNvGraphicFramePr>
                <a:graphicFrameLocks noChangeAspect="1"/>
              </p:cNvGraphicFramePr>
              <p:nvPr>
                <p:extLst>
                  <p:ext uri="{D42A27DB-BD31-4B8C-83A1-F6EECF244321}">
                    <p14:modId xmlns:p14="http://schemas.microsoft.com/office/powerpoint/2010/main" val="3800070864"/>
                  </p:ext>
                </p:extLst>
              </p:nvPr>
            </p:nvGraphicFramePr>
            <p:xfrm>
              <a:off x="7597246" y="2711979"/>
              <a:ext cx="327025" cy="414337"/>
            </p:xfrm>
            <a:graphic>
              <a:graphicData uri="http://schemas.openxmlformats.org/presentationml/2006/ole">
                <mc:AlternateContent xmlns:mc="http://schemas.openxmlformats.org/markup-compatibility/2006">
                  <mc:Choice xmlns:v="urn:schemas-microsoft-com:vml" Requires="v">
                    <p:oleObj spid="_x0000_s72741" name="Equation" r:id="rId7" imgW="190500" imgH="241300" progId="Equation.DSMT4">
                      <p:embed/>
                    </p:oleObj>
                  </mc:Choice>
                  <mc:Fallback>
                    <p:oleObj name="Equation" r:id="rId7" imgW="190500" imgH="241300" progId="Equation.DSMT4">
                      <p:embed/>
                      <p:pic>
                        <p:nvPicPr>
                          <p:cNvPr id="0" name=""/>
                          <p:cNvPicPr>
                            <a:picLocks noChangeAspect="1" noChangeArrowheads="1"/>
                          </p:cNvPicPr>
                          <p:nvPr/>
                        </p:nvPicPr>
                        <p:blipFill>
                          <a:blip r:embed="rId8"/>
                          <a:srcRect/>
                          <a:stretch>
                            <a:fillRect/>
                          </a:stretch>
                        </p:blipFill>
                        <p:spPr bwMode="auto">
                          <a:xfrm>
                            <a:off x="7597246" y="2711979"/>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5" name="Object 3"/>
            <p:cNvGraphicFramePr>
              <a:graphicFrameLocks noChangeAspect="1"/>
            </p:cNvGraphicFramePr>
            <p:nvPr>
              <p:extLst>
                <p:ext uri="{D42A27DB-BD31-4B8C-83A1-F6EECF244321}">
                  <p14:modId xmlns:p14="http://schemas.microsoft.com/office/powerpoint/2010/main" val="1661403942"/>
                </p:ext>
              </p:extLst>
            </p:nvPr>
          </p:nvGraphicFramePr>
          <p:xfrm>
            <a:off x="6898746" y="2764897"/>
            <a:ext cx="371475" cy="393700"/>
          </p:xfrm>
          <a:graphic>
            <a:graphicData uri="http://schemas.openxmlformats.org/presentationml/2006/ole">
              <mc:AlternateContent xmlns:mc="http://schemas.openxmlformats.org/markup-compatibility/2006">
                <mc:Choice xmlns:v="urn:schemas-microsoft-com:vml" Requires="v">
                  <p:oleObj spid="_x0000_s72742" name="Equation" r:id="rId9" imgW="215900" imgH="228600" progId="Equation.DSMT4">
                    <p:embed/>
                  </p:oleObj>
                </mc:Choice>
                <mc:Fallback>
                  <p:oleObj name="Equation" r:id="rId9" imgW="215900" imgH="228600" progId="Equation.DSMT4">
                    <p:embed/>
                    <p:pic>
                      <p:nvPicPr>
                        <p:cNvPr id="0" name=""/>
                        <p:cNvPicPr>
                          <a:picLocks noChangeAspect="1" noChangeArrowheads="1"/>
                        </p:cNvPicPr>
                        <p:nvPr/>
                      </p:nvPicPr>
                      <p:blipFill>
                        <a:blip r:embed="rId10"/>
                        <a:srcRect/>
                        <a:stretch>
                          <a:fillRect/>
                        </a:stretch>
                      </p:blipFill>
                      <p:spPr bwMode="auto">
                        <a:xfrm>
                          <a:off x="6898746" y="2764897"/>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71"/>
          <p:cNvGrpSpPr>
            <a:grpSpLocks/>
          </p:cNvGrpSpPr>
          <p:nvPr/>
        </p:nvGrpSpPr>
        <p:grpSpPr bwMode="auto">
          <a:xfrm>
            <a:off x="4741863" y="1714500"/>
            <a:ext cx="3171825" cy="398463"/>
            <a:chOff x="177800" y="5977465"/>
            <a:chExt cx="3172353" cy="398464"/>
          </a:xfrm>
        </p:grpSpPr>
        <p:sp>
          <p:nvSpPr>
            <p:cNvPr id="18513" name="TextBox 68"/>
            <p:cNvSpPr txBox="1">
              <a:spLocks noChangeArrowheads="1"/>
            </p:cNvSpPr>
            <p:nvPr/>
          </p:nvSpPr>
          <p:spPr bwMode="auto">
            <a:xfrm>
              <a:off x="177800" y="6019800"/>
              <a:ext cx="2941931" cy="338554"/>
            </a:xfrm>
            <a:prstGeom prst="rect">
              <a:avLst/>
            </a:prstGeom>
            <a:noFill/>
            <a:ln w="9525">
              <a:noFill/>
              <a:miter lim="800000"/>
              <a:headEnd/>
              <a:tailEnd/>
            </a:ln>
          </p:spPr>
          <p:txBody>
            <a:bodyPr wrap="non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7" name="Object 5"/>
            <p:cNvGraphicFramePr>
              <a:graphicFrameLocks noChangeAspect="1"/>
            </p:cNvGraphicFramePr>
            <p:nvPr>
              <p:extLst>
                <p:ext uri="{D42A27DB-BD31-4B8C-83A1-F6EECF244321}">
                  <p14:modId xmlns:p14="http://schemas.microsoft.com/office/powerpoint/2010/main" val="1674243737"/>
                </p:ext>
              </p:extLst>
            </p:nvPr>
          </p:nvGraphicFramePr>
          <p:xfrm>
            <a:off x="2253354" y="5977465"/>
            <a:ext cx="306388" cy="393700"/>
          </p:xfrm>
          <a:graphic>
            <a:graphicData uri="http://schemas.openxmlformats.org/presentationml/2006/ole">
              <mc:AlternateContent xmlns:mc="http://schemas.openxmlformats.org/markup-compatibility/2006">
                <mc:Choice xmlns:v="urn:schemas-microsoft-com:vml" Requires="v">
                  <p:oleObj spid="_x0000_s72743" name="Equation" r:id="rId11" imgW="177800" imgH="228600" progId="Equation.DSMT4">
                    <p:embed/>
                  </p:oleObj>
                </mc:Choice>
                <mc:Fallback>
                  <p:oleObj name="Equation" r:id="rId11" imgW="177800" imgH="228600" progId="Equation.DSMT4">
                    <p:embed/>
                    <p:pic>
                      <p:nvPicPr>
                        <p:cNvPr id="0" name=""/>
                        <p:cNvPicPr>
                          <a:picLocks noChangeAspect="1" noChangeArrowheads="1"/>
                        </p:cNvPicPr>
                        <p:nvPr/>
                      </p:nvPicPr>
                      <p:blipFill>
                        <a:blip r:embed="rId12"/>
                        <a:srcRect/>
                        <a:stretch>
                          <a:fillRect/>
                        </a:stretch>
                      </p:blipFill>
                      <p:spPr bwMode="auto">
                        <a:xfrm>
                          <a:off x="2253354" y="5977465"/>
                          <a:ext cx="3063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127846090"/>
                </p:ext>
              </p:extLst>
            </p:nvPr>
          </p:nvGraphicFramePr>
          <p:xfrm>
            <a:off x="2978678" y="5982229"/>
            <a:ext cx="371475" cy="393700"/>
          </p:xfrm>
          <a:graphic>
            <a:graphicData uri="http://schemas.openxmlformats.org/presentationml/2006/ole">
              <mc:AlternateContent xmlns:mc="http://schemas.openxmlformats.org/markup-compatibility/2006">
                <mc:Choice xmlns:v="urn:schemas-microsoft-com:vml" Requires="v">
                  <p:oleObj spid="_x0000_s72744" name="Equation" r:id="rId13" imgW="215900" imgH="228600" progId="Equation.DSMT4">
                    <p:embed/>
                  </p:oleObj>
                </mc:Choice>
                <mc:Fallback>
                  <p:oleObj name="Equation" r:id="rId13" imgW="215900" imgH="228600" progId="Equation.DSMT4">
                    <p:embed/>
                    <p:pic>
                      <p:nvPicPr>
                        <p:cNvPr id="0" name=""/>
                        <p:cNvPicPr>
                          <a:picLocks noChangeAspect="1" noChangeArrowheads="1"/>
                        </p:cNvPicPr>
                        <p:nvPr/>
                      </p:nvPicPr>
                      <p:blipFill>
                        <a:blip r:embed="rId14"/>
                        <a:srcRect/>
                        <a:stretch>
                          <a:fillRect/>
                        </a:stretch>
                      </p:blipFill>
                      <p:spPr bwMode="auto">
                        <a:xfrm>
                          <a:off x="2978678" y="5982229"/>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 name="Group 171"/>
          <p:cNvGrpSpPr>
            <a:grpSpLocks/>
          </p:cNvGrpSpPr>
          <p:nvPr/>
        </p:nvGrpSpPr>
        <p:grpSpPr bwMode="auto">
          <a:xfrm>
            <a:off x="4906963" y="4457700"/>
            <a:ext cx="838200" cy="1066800"/>
            <a:chOff x="240" y="528"/>
            <a:chExt cx="2496" cy="3168"/>
          </a:xfrm>
        </p:grpSpPr>
        <p:sp>
          <p:nvSpPr>
            <p:cNvPr id="18510"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1"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12" name="Oval 175"/>
            <p:cNvSpPr>
              <a:spLocks noChangeArrowheads="1"/>
            </p:cNvSpPr>
            <p:nvPr/>
          </p:nvSpPr>
          <p:spPr bwMode="auto">
            <a:xfrm>
              <a:off x="1225" y="2229"/>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9" name="Group 176"/>
          <p:cNvGrpSpPr>
            <a:grpSpLocks/>
          </p:cNvGrpSpPr>
          <p:nvPr/>
        </p:nvGrpSpPr>
        <p:grpSpPr bwMode="auto">
          <a:xfrm rot="10800000">
            <a:off x="7002463" y="4419600"/>
            <a:ext cx="838200" cy="1143000"/>
            <a:chOff x="3120" y="528"/>
            <a:chExt cx="2496" cy="3168"/>
          </a:xfrm>
        </p:grpSpPr>
        <p:sp>
          <p:nvSpPr>
            <p:cNvPr id="18507"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8"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9" name="Oval 180"/>
            <p:cNvSpPr>
              <a:spLocks noChangeArrowheads="1"/>
            </p:cNvSpPr>
            <p:nvPr/>
          </p:nvSpPr>
          <p:spPr bwMode="auto">
            <a:xfrm>
              <a:off x="4080" y="224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85" name="Line 181"/>
          <p:cNvSpPr>
            <a:spLocks noChangeShapeType="1"/>
          </p:cNvSpPr>
          <p:nvPr/>
        </p:nvSpPr>
        <p:spPr bwMode="auto">
          <a:xfrm>
            <a:off x="6113463" y="4953000"/>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0" name="Group 87"/>
          <p:cNvGrpSpPr>
            <a:grpSpLocks/>
          </p:cNvGrpSpPr>
          <p:nvPr/>
        </p:nvGrpSpPr>
        <p:grpSpPr bwMode="auto">
          <a:xfrm>
            <a:off x="4787900" y="5597525"/>
            <a:ext cx="3176588" cy="414338"/>
            <a:chOff x="4711700" y="2320395"/>
            <a:chExt cx="3176578" cy="414225"/>
          </a:xfrm>
        </p:grpSpPr>
        <p:sp>
          <p:nvSpPr>
            <p:cNvPr id="18506" name="Text Box 186"/>
            <p:cNvSpPr txBox="1">
              <a:spLocks noChangeArrowheads="1"/>
            </p:cNvSpPr>
            <p:nvPr/>
          </p:nvSpPr>
          <p:spPr bwMode="auto">
            <a:xfrm>
              <a:off x="4711700" y="2396066"/>
              <a:ext cx="3064933"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Sivers distribution function</a:t>
              </a:r>
            </a:p>
          </p:txBody>
        </p:sp>
        <p:graphicFrame>
          <p:nvGraphicFramePr>
            <p:cNvPr id="18439" name="Object 7"/>
            <p:cNvGraphicFramePr>
              <a:graphicFrameLocks noChangeAspect="1"/>
            </p:cNvGraphicFramePr>
            <p:nvPr>
              <p:extLst>
                <p:ext uri="{D42A27DB-BD31-4B8C-83A1-F6EECF244321}">
                  <p14:modId xmlns:p14="http://schemas.microsoft.com/office/powerpoint/2010/main" val="2428192858"/>
                </p:ext>
              </p:extLst>
            </p:nvPr>
          </p:nvGraphicFramePr>
          <p:xfrm>
            <a:off x="7518391" y="2320395"/>
            <a:ext cx="369887" cy="392112"/>
          </p:xfrm>
          <a:graphic>
            <a:graphicData uri="http://schemas.openxmlformats.org/presentationml/2006/ole">
              <mc:AlternateContent xmlns:mc="http://schemas.openxmlformats.org/markup-compatibility/2006">
                <mc:Choice xmlns:v="urn:schemas-microsoft-com:vml" Requires="v">
                  <p:oleObj spid="_x0000_s72745" name="Equation" r:id="rId15" imgW="215900" imgH="228600" progId="Equation.DSMT4">
                    <p:embed/>
                  </p:oleObj>
                </mc:Choice>
                <mc:Fallback>
                  <p:oleObj name="Equation" r:id="rId15" imgW="215900" imgH="228600" progId="Equation.DSMT4">
                    <p:embed/>
                    <p:pic>
                      <p:nvPicPr>
                        <p:cNvPr id="0" name=""/>
                        <p:cNvPicPr>
                          <a:picLocks noChangeAspect="1" noChangeArrowheads="1"/>
                        </p:cNvPicPr>
                        <p:nvPr/>
                      </p:nvPicPr>
                      <p:blipFill>
                        <a:blip r:embed="rId16"/>
                        <a:srcRect/>
                        <a:stretch>
                          <a:fillRect/>
                        </a:stretch>
                      </p:blipFill>
                      <p:spPr bwMode="auto">
                        <a:xfrm>
                          <a:off x="7518391" y="2320395"/>
                          <a:ext cx="369887"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126"/>
          <p:cNvGrpSpPr>
            <a:grpSpLocks/>
          </p:cNvGrpSpPr>
          <p:nvPr/>
        </p:nvGrpSpPr>
        <p:grpSpPr bwMode="auto">
          <a:xfrm rot="10800000">
            <a:off x="4933950" y="2919413"/>
            <a:ext cx="838200" cy="808037"/>
            <a:chOff x="240" y="1296"/>
            <a:chExt cx="2496" cy="2400"/>
          </a:xfrm>
        </p:grpSpPr>
        <p:sp>
          <p:nvSpPr>
            <p:cNvPr id="18503"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4" name="AutoShape 129"/>
            <p:cNvSpPr>
              <a:spLocks noChangeArrowheads="1"/>
            </p:cNvSpPr>
            <p:nvPr/>
          </p:nvSpPr>
          <p:spPr bwMode="auto">
            <a:xfrm>
              <a:off x="1321" y="2027"/>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5" name="Oval 130"/>
            <p:cNvSpPr>
              <a:spLocks noChangeArrowheads="1"/>
            </p:cNvSpPr>
            <p:nvPr/>
          </p:nvSpPr>
          <p:spPr bwMode="auto">
            <a:xfrm>
              <a:off x="1225" y="2555"/>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2" name="Group 131"/>
          <p:cNvGrpSpPr>
            <a:grpSpLocks/>
          </p:cNvGrpSpPr>
          <p:nvPr/>
        </p:nvGrpSpPr>
        <p:grpSpPr bwMode="auto">
          <a:xfrm rot="10800000">
            <a:off x="6999288" y="2898775"/>
            <a:ext cx="838200" cy="865188"/>
            <a:chOff x="3120" y="1296"/>
            <a:chExt cx="2496" cy="2400"/>
          </a:xfrm>
        </p:grpSpPr>
        <p:sp>
          <p:nvSpPr>
            <p:cNvPr id="18500"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1" name="AutoShape 134"/>
            <p:cNvSpPr>
              <a:spLocks noChangeArrowheads="1"/>
            </p:cNvSpPr>
            <p:nvPr/>
          </p:nvSpPr>
          <p:spPr bwMode="auto">
            <a:xfrm rot="10800000">
              <a:off x="4176" y="2393"/>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2" name="Oval 135"/>
            <p:cNvSpPr>
              <a:spLocks noChangeArrowheads="1"/>
            </p:cNvSpPr>
            <p:nvPr/>
          </p:nvSpPr>
          <p:spPr bwMode="auto">
            <a:xfrm>
              <a:off x="4080" y="1961"/>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00" name="Line 136"/>
          <p:cNvSpPr>
            <a:spLocks noChangeShapeType="1"/>
          </p:cNvSpPr>
          <p:nvPr/>
        </p:nvSpPr>
        <p:spPr bwMode="auto">
          <a:xfrm>
            <a:off x="6096000" y="3294063"/>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3" name="Group 100"/>
          <p:cNvGrpSpPr>
            <a:grpSpLocks/>
          </p:cNvGrpSpPr>
          <p:nvPr/>
        </p:nvGrpSpPr>
        <p:grpSpPr bwMode="auto">
          <a:xfrm>
            <a:off x="4343400" y="3730625"/>
            <a:ext cx="3940175" cy="392113"/>
            <a:chOff x="4436824" y="2435225"/>
            <a:chExt cx="3278951" cy="392113"/>
          </a:xfrm>
        </p:grpSpPr>
        <p:sp>
          <p:nvSpPr>
            <p:cNvPr id="18499" name="Text Box 186"/>
            <p:cNvSpPr txBox="1">
              <a:spLocks noChangeArrowheads="1"/>
            </p:cNvSpPr>
            <p:nvPr/>
          </p:nvSpPr>
          <p:spPr bwMode="auto">
            <a:xfrm>
              <a:off x="4436824" y="2472266"/>
              <a:ext cx="3064935"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Boer-Mulders distribution function</a:t>
              </a:r>
            </a:p>
          </p:txBody>
        </p:sp>
        <p:graphicFrame>
          <p:nvGraphicFramePr>
            <p:cNvPr id="18440" name="Object 8"/>
            <p:cNvGraphicFramePr>
              <a:graphicFrameLocks noChangeAspect="1"/>
            </p:cNvGraphicFramePr>
            <p:nvPr/>
          </p:nvGraphicFramePr>
          <p:xfrm>
            <a:off x="7389466" y="2435225"/>
            <a:ext cx="326309" cy="392113"/>
          </p:xfrm>
          <a:graphic>
            <a:graphicData uri="http://schemas.openxmlformats.org/presentationml/2006/ole">
              <mc:AlternateContent xmlns:mc="http://schemas.openxmlformats.org/markup-compatibility/2006">
                <mc:Choice xmlns:v="urn:schemas-microsoft-com:vml" Requires="v">
                  <p:oleObj spid="_x0000_s72746" name="Equation" r:id="rId17" imgW="190500" imgH="228600" progId="Equation.3">
                    <p:embed/>
                  </p:oleObj>
                </mc:Choice>
                <mc:Fallback>
                  <p:oleObj name="Equation" r:id="rId17" imgW="1905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9466" y="2435225"/>
                          <a:ext cx="326309"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Group 171"/>
          <p:cNvGrpSpPr>
            <a:grpSpLocks/>
          </p:cNvGrpSpPr>
          <p:nvPr/>
        </p:nvGrpSpPr>
        <p:grpSpPr bwMode="auto">
          <a:xfrm rot="-5400000">
            <a:off x="4872038" y="490538"/>
            <a:ext cx="838200" cy="1066800"/>
            <a:chOff x="240" y="528"/>
            <a:chExt cx="2496" cy="3168"/>
          </a:xfrm>
        </p:grpSpPr>
        <p:sp>
          <p:nvSpPr>
            <p:cNvPr id="18495"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6"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7"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8"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5" name="Group 176"/>
          <p:cNvGrpSpPr>
            <a:grpSpLocks/>
          </p:cNvGrpSpPr>
          <p:nvPr/>
        </p:nvGrpSpPr>
        <p:grpSpPr bwMode="auto">
          <a:xfrm rot="5400000">
            <a:off x="7086600" y="419100"/>
            <a:ext cx="838200" cy="1143000"/>
            <a:chOff x="3120" y="528"/>
            <a:chExt cx="2496" cy="3168"/>
          </a:xfrm>
        </p:grpSpPr>
        <p:sp>
          <p:nvSpPr>
            <p:cNvPr id="18491"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2"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3"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4"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20" name="Line 181"/>
          <p:cNvSpPr>
            <a:spLocks noChangeShapeType="1"/>
          </p:cNvSpPr>
          <p:nvPr/>
        </p:nvSpPr>
        <p:spPr bwMode="auto">
          <a:xfrm>
            <a:off x="6121400" y="985838"/>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22" name="TextBox 121"/>
          <p:cNvSpPr txBox="1"/>
          <p:nvPr/>
        </p:nvSpPr>
        <p:spPr>
          <a:xfrm>
            <a:off x="8606363" y="1689095"/>
            <a:ext cx="461665" cy="4003660"/>
          </a:xfrm>
          <a:prstGeom prst="rect">
            <a:avLst/>
          </a:prstGeom>
          <a:noFill/>
        </p:spPr>
        <p:txBody>
          <a:bodyPr vert="wordArtVert" wrap="none">
            <a:spAutoFit/>
          </a:bodyPr>
          <a:lstStyle/>
          <a:p>
            <a:pPr fontAlgn="auto">
              <a:spcBef>
                <a:spcPts val="0"/>
              </a:spcBef>
              <a:spcAft>
                <a:spcPts val="0"/>
              </a:spcAft>
              <a:defRPr/>
            </a:pPr>
            <a:r>
              <a:rPr lang="en-US" b="1" dirty="0">
                <a:solidFill>
                  <a:srgbClr val="0000FF"/>
                </a:solidFill>
                <a:latin typeface="Comic Sans MS"/>
                <a:ea typeface="+mn-ea"/>
                <a:cs typeface="Comic Sans MS"/>
              </a:rPr>
              <a:t>Single Spin Asymmetries </a:t>
            </a:r>
          </a:p>
        </p:txBody>
      </p:sp>
      <p:sp>
        <p:nvSpPr>
          <p:cNvPr id="123" name="AutoShape 14"/>
          <p:cNvSpPr>
            <a:spLocks noChangeArrowheads="1"/>
          </p:cNvSpPr>
          <p:nvPr/>
        </p:nvSpPr>
        <p:spPr bwMode="auto">
          <a:xfrm>
            <a:off x="4204632" y="2172524"/>
            <a:ext cx="733425" cy="423304"/>
          </a:xfrm>
          <a:prstGeom prst="curvedRightArrow">
            <a:avLst>
              <a:gd name="adj1" fmla="val 24848"/>
              <a:gd name="adj2" fmla="val 49697"/>
              <a:gd name="adj3" fmla="val 33333"/>
            </a:avLst>
          </a:prstGeom>
          <a:gradFill flip="none" rotWithShape="1">
            <a:gsLst>
              <a:gs pos="0">
                <a:srgbClr val="8000FF"/>
              </a:gs>
              <a:gs pos="100000">
                <a:srgbClr val="FFFFFF"/>
              </a:gs>
            </a:gsLst>
            <a:lin ang="0" scaled="1"/>
            <a:tileRect/>
          </a:gradFill>
          <a:ln w="9525">
            <a:solidFill>
              <a:srgbClr val="FF66FF"/>
            </a:solidFill>
            <a:miter lim="800000"/>
            <a:headEnd/>
            <a:tailEnd/>
          </a:ln>
          <a:effectLst>
            <a:glow rad="101600">
              <a:srgbClr val="FF66FF">
                <a:alpha val="75000"/>
              </a:srgbClr>
            </a:glow>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124" name="TextBox 123"/>
          <p:cNvSpPr txBox="1">
            <a:spLocks noChangeArrowheads="1"/>
          </p:cNvSpPr>
          <p:nvPr/>
        </p:nvSpPr>
        <p:spPr bwMode="auto">
          <a:xfrm>
            <a:off x="5004330" y="2134393"/>
            <a:ext cx="3587750" cy="646113"/>
          </a:xfrm>
          <a:prstGeom prst="rect">
            <a:avLst/>
          </a:prstGeom>
          <a:noFill/>
          <a:ln w="9525">
            <a:noFill/>
            <a:miter lim="800000"/>
            <a:headEnd/>
            <a:tailEnd/>
          </a:ln>
        </p:spPr>
        <p:txBody>
          <a:bodyPr wrap="none">
            <a:prstTxWarp prst="textNoShape">
              <a:avLst/>
            </a:prstTxWarp>
            <a:spAutoFit/>
          </a:bodyPr>
          <a:lstStyle/>
          <a:p>
            <a:r>
              <a:rPr lang="en-US" b="1" dirty="0">
                <a:latin typeface="Comic Sans MS" charset="0"/>
                <a:ea typeface="Comic Sans MS" charset="0"/>
                <a:cs typeface="Comic Sans MS" charset="0"/>
              </a:rPr>
              <a:t>beyond collinear picture</a:t>
            </a:r>
          </a:p>
          <a:p>
            <a:r>
              <a:rPr lang="en-US" b="1" dirty="0">
                <a:latin typeface="Comic Sans MS" charset="0"/>
                <a:ea typeface="Comic Sans MS" charset="0"/>
                <a:cs typeface="Comic Sans MS" charset="0"/>
              </a:rPr>
              <a:t>Explore spin orbit correlations</a:t>
            </a:r>
          </a:p>
        </p:txBody>
      </p:sp>
      <p:sp>
        <p:nvSpPr>
          <p:cNvPr id="121" name="Right Brace 120"/>
          <p:cNvSpPr/>
          <p:nvPr/>
        </p:nvSpPr>
        <p:spPr bwMode="auto">
          <a:xfrm>
            <a:off x="8335963" y="813288"/>
            <a:ext cx="371475" cy="5524012"/>
          </a:xfrm>
          <a:prstGeom prst="rightBrace">
            <a:avLst/>
          </a:prstGeom>
          <a:noFill/>
          <a:ln w="38100" cap="flat" cmpd="sng" algn="ctr">
            <a:solidFill>
              <a:srgbClr val="0000FF"/>
            </a:solidFill>
            <a:prstDash val="solid"/>
            <a:round/>
            <a:headEnd type="none" w="med" len="med"/>
            <a:tailEnd type="none" w="med" len="med"/>
          </a:ln>
          <a:effectLst/>
        </p:spPr>
        <p:txBody>
          <a:bodyPr>
            <a:prstTxWarp prst="textNoShape">
              <a:avLst/>
            </a:prstTxWarp>
          </a:bodyPr>
          <a:lstStyle/>
          <a:p>
            <a:pPr defTabSz="914400">
              <a:defRPr/>
            </a:pPr>
            <a:endParaRPr lang="en-US" sz="2000" b="1">
              <a:solidFill>
                <a:schemeClr val="tx2"/>
              </a:solidFill>
              <a:effectLst>
                <a:outerShdw blurRad="38100" dist="38100" dir="2700000" algn="tl">
                  <a:srgbClr val="000000">
                    <a:alpha val="43137"/>
                  </a:srgbClr>
                </a:outerShdw>
              </a:effectLst>
              <a:latin typeface="Comic Sans MS" charset="0"/>
              <a:ea typeface="+mn-ea"/>
              <a:cs typeface="+mn-cs"/>
            </a:endParaRPr>
          </a:p>
        </p:txBody>
      </p:sp>
      <p:sp>
        <p:nvSpPr>
          <p:cNvPr id="119" name="Text Box 25"/>
          <p:cNvSpPr txBox="1">
            <a:spLocks noChangeArrowheads="1"/>
          </p:cNvSpPr>
          <p:nvPr/>
        </p:nvSpPr>
        <p:spPr bwMode="auto">
          <a:xfrm>
            <a:off x="398451" y="4448719"/>
            <a:ext cx="3712107" cy="1795363"/>
          </a:xfrm>
          <a:prstGeom prst="rect">
            <a:avLst/>
          </a:prstGeom>
          <a:solidFill>
            <a:schemeClr val="bg1">
              <a:lumMod val="95000"/>
              <a:lumOff val="5000"/>
            </a:schemeClr>
          </a:solidFill>
          <a:ln w="9525">
            <a:solidFill>
              <a:srgbClr val="CC66FF"/>
            </a:solidFill>
            <a:miter lim="800000"/>
            <a:headEnd/>
            <a:tailEnd/>
          </a:ln>
          <a:effectLst>
            <a:glow rad="101600">
              <a:srgbClr val="FF66FF">
                <a:alpha val="75000"/>
              </a:srgbClr>
            </a:glow>
          </a:effectLst>
        </p:spPr>
        <p:txBody>
          <a:bodyPr>
            <a:prstTxWarp prst="textNoShape">
              <a:avLst/>
            </a:prstTxWarp>
            <a:spAutoFit/>
          </a:bodyPr>
          <a:lstStyle/>
          <a:p>
            <a:pPr algn="ctr"/>
            <a:r>
              <a:rPr lang="en-US" sz="1600" b="1" u="sng" dirty="0">
                <a:solidFill>
                  <a:srgbClr val="FF29FE"/>
                </a:solidFill>
                <a:effectLst>
                  <a:outerShdw blurRad="38100" dist="38100" dir="2700000" algn="tl">
                    <a:srgbClr val="FFFFFF"/>
                  </a:outerShdw>
                </a:effectLst>
                <a:latin typeface="Comic Sans MS" charset="0"/>
                <a:ea typeface="Comic Sans MS" charset="0"/>
                <a:cs typeface="Comic Sans MS" charset="0"/>
              </a:rPr>
              <a:t>peculiarities of  f</a:t>
            </a:r>
            <a:r>
              <a:rPr lang="en-US" b="1" u="sng"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u="sng"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a:t>
            </a:r>
          </a:p>
          <a:p>
            <a:pPr algn="ctr"/>
            <a:endParaRPr lang="en-US" sz="1600" b="1" u="sng" baseline="-25000" dirty="0">
              <a:solidFill>
                <a:srgbClr val="FF0000"/>
              </a:solidFill>
              <a:effectLst>
                <a:outerShdw blurRad="38100" dist="38100" dir="2700000" algn="tl">
                  <a:srgbClr val="FFFFFF"/>
                </a:outerShdw>
              </a:effectLst>
              <a:latin typeface="Comic Sans MS" charset="0"/>
              <a:ea typeface="Comic Sans MS" charset="0"/>
              <a:cs typeface="Comic Sans MS" charset="0"/>
            </a:endParaRPr>
          </a:p>
          <a:p>
            <a:pPr algn="ctr"/>
            <a:r>
              <a:rPr lang="en-US" sz="1600" b="1" dirty="0">
                <a:effectLst>
                  <a:outerShdw blurRad="38100" dist="38100" dir="2700000" algn="tl">
                    <a:srgbClr val="4E5B6F"/>
                  </a:outerShdw>
                </a:effectLst>
                <a:latin typeface="Comic Sans MS" charset="0"/>
                <a:ea typeface="Comic Sans MS" charset="0"/>
                <a:cs typeface="Comic Sans MS" charset="0"/>
              </a:rPr>
              <a:t>chiral even naïve T-odd DF</a:t>
            </a:r>
          </a:p>
          <a:p>
            <a:pPr algn="ctr"/>
            <a:r>
              <a:rPr lang="en-US" sz="1600" b="1" dirty="0">
                <a:effectLst>
                  <a:outerShdw blurRad="38100" dist="38100" dir="2700000" algn="tl">
                    <a:srgbClr val="4E5B6F"/>
                  </a:outerShdw>
                </a:effectLst>
                <a:latin typeface="Comic Sans MS" charset="0"/>
                <a:ea typeface="Comic Sans MS" charset="0"/>
                <a:cs typeface="Comic Sans MS" charset="0"/>
              </a:rPr>
              <a:t>related to </a:t>
            </a:r>
            <a:r>
              <a:rPr lang="en-US" sz="1600" b="1" dirty="0" err="1">
                <a:effectLst>
                  <a:outerShdw blurRad="38100" dist="38100" dir="2700000" algn="tl">
                    <a:srgbClr val="4E5B6F"/>
                  </a:outerShdw>
                </a:effectLst>
                <a:latin typeface="Comic Sans MS" charset="0"/>
                <a:ea typeface="Comic Sans MS" charset="0"/>
                <a:cs typeface="Comic Sans MS" charset="0"/>
              </a:rPr>
              <a:t>parton</a:t>
            </a:r>
            <a:r>
              <a:rPr lang="en-US" sz="1600" b="1" dirty="0">
                <a:effectLst>
                  <a:outerShdw blurRad="38100" dist="38100" dir="2700000" algn="tl">
                    <a:srgbClr val="4E5B6F"/>
                  </a:outerShdw>
                </a:effectLst>
                <a:latin typeface="Comic Sans MS" charset="0"/>
                <a:ea typeface="Comic Sans MS" charset="0"/>
                <a:cs typeface="Comic Sans MS" charset="0"/>
              </a:rPr>
              <a:t> orbital angular momentum</a:t>
            </a:r>
          </a:p>
          <a:p>
            <a:pPr algn="ctr"/>
            <a:r>
              <a:rPr lang="en-US" sz="1600" b="1" dirty="0">
                <a:effectLst>
                  <a:outerShdw blurRad="38100" dist="38100" dir="2700000" algn="tl">
                    <a:srgbClr val="4E5B6F"/>
                  </a:outerShdw>
                </a:effectLst>
                <a:latin typeface="Comic Sans MS" charset="0"/>
                <a:ea typeface="Comic Sans MS" charset="0"/>
                <a:cs typeface="Comic Sans MS" charset="0"/>
              </a:rPr>
              <a:t>violates naïve universality of PDFs</a:t>
            </a:r>
          </a:p>
          <a:p>
            <a:pPr algn="ctr"/>
            <a:r>
              <a:rPr lang="en-US" sz="1600" b="1" dirty="0">
                <a:effectLst>
                  <a:outerShdw blurRad="38100" dist="38100" dir="2700000" algn="tl">
                    <a:srgbClr val="4E5B6F"/>
                  </a:outerShdw>
                </a:effectLst>
                <a:latin typeface="Comic Sans MS" charset="0"/>
                <a:ea typeface="Comic Sans MS" charset="0"/>
                <a:cs typeface="Comic Sans MS" charset="0"/>
              </a:rPr>
              <a:t>QCD-prediction: </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f</a:t>
            </a:r>
            <a:r>
              <a:rPr lang="en-US" sz="1600" b="1"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1T,DY </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 -f</a:t>
            </a:r>
            <a:r>
              <a:rPr lang="en-US" sz="1600" b="1" baseline="30000" dirty="0">
                <a:solidFill>
                  <a:srgbClr val="FF29FE"/>
                </a:solidFill>
                <a:effectLst>
                  <a:outerShdw blurRad="38100" dist="38100" dir="2700000" algn="tl">
                    <a:srgbClr val="FFFFFF"/>
                  </a:outerShdw>
                </a:effectLst>
                <a:latin typeface="Symbol" charset="2"/>
                <a:ea typeface="Symbol" charset="2"/>
                <a:cs typeface="Symbol" charset="2"/>
              </a:rPr>
              <a:t>^</a:t>
            </a:r>
            <a:r>
              <a:rPr lang="en-US" sz="1600" b="1" baseline="-25000" dirty="0">
                <a:solidFill>
                  <a:srgbClr val="FF29FE"/>
                </a:solidFill>
                <a:effectLst>
                  <a:outerShdw blurRad="38100" dist="38100" dir="2700000" algn="tl">
                    <a:srgbClr val="FFFFFF"/>
                  </a:outerShdw>
                </a:effectLst>
                <a:latin typeface="Comic Sans MS" charset="0"/>
                <a:ea typeface="Comic Sans MS" charset="0"/>
                <a:cs typeface="Comic Sans MS" charset="0"/>
              </a:rPr>
              <a:t>1T,DIS</a:t>
            </a:r>
            <a:r>
              <a:rPr lang="en-US" sz="1600" b="1" dirty="0">
                <a:solidFill>
                  <a:srgbClr val="FF29FE"/>
                </a:solidFill>
                <a:effectLst>
                  <a:outerShdw blurRad="38100" dist="38100" dir="2700000" algn="tl">
                    <a:srgbClr val="FFFFFF"/>
                  </a:outerShdw>
                </a:effectLst>
                <a:latin typeface="Comic Sans MS" charset="0"/>
                <a:ea typeface="Comic Sans MS" charset="0"/>
                <a:cs typeface="Comic Sans MS" charset="0"/>
              </a:rPr>
              <a:t> </a:t>
            </a:r>
            <a:r>
              <a:rPr lang="en-US" b="1" dirty="0">
                <a:solidFill>
                  <a:srgbClr val="FF29FE"/>
                </a:solidFill>
                <a:effectLst>
                  <a:outerShdw blurRad="38100" dist="38100" dir="2700000" algn="tl">
                    <a:srgbClr val="FFFFFF"/>
                  </a:outerShdw>
                </a:effectLst>
                <a:latin typeface="Comic Sans MS" charset="0"/>
                <a:ea typeface="Comic Sans MS" charset="0"/>
                <a:cs typeface="Comic Sans MS" charset="0"/>
              </a:rPr>
              <a:t> </a:t>
            </a:r>
            <a:endParaRPr lang="it-IT" b="1" dirty="0">
              <a:solidFill>
                <a:srgbClr val="FF29FE"/>
              </a:solidFill>
              <a:effectLst>
                <a:outerShdw blurRad="38100" dist="38100" dir="2700000" algn="tl">
                  <a:srgbClr val="FFFFFF"/>
                </a:outerShdw>
              </a:effectLst>
              <a:latin typeface="Comic Sans MS" charset="0"/>
              <a:ea typeface="Comic Sans MS" charset="0"/>
              <a:cs typeface="Comic Sans MS" charset="0"/>
            </a:endParaRPr>
          </a:p>
        </p:txBody>
      </p:sp>
      <p:sp>
        <p:nvSpPr>
          <p:cNvPr id="125" name="Left Arrow 124"/>
          <p:cNvSpPr/>
          <p:nvPr/>
        </p:nvSpPr>
        <p:spPr bwMode="auto">
          <a:xfrm>
            <a:off x="4177115" y="4997277"/>
            <a:ext cx="660400" cy="270934"/>
          </a:xfrm>
          <a:prstGeom prst="leftArrow">
            <a:avLst/>
          </a:prstGeom>
          <a:gradFill flip="none" rotWithShape="1">
            <a:gsLst>
              <a:gs pos="0">
                <a:srgbClr val="CC66FF"/>
              </a:gs>
              <a:gs pos="100000">
                <a:srgbClr val="FFFFFF"/>
              </a:gs>
            </a:gsLst>
            <a:path path="circle">
              <a:fillToRect l="100000" t="100000"/>
            </a:path>
            <a:tileRect r="-100000" b="-100000"/>
          </a:gradFill>
          <a:ln w="19050" cap="flat" cmpd="sng" algn="ctr">
            <a:solidFill>
              <a:srgbClr val="FF66FF"/>
            </a:solidFill>
            <a:prstDash val="solid"/>
            <a:round/>
            <a:headEnd type="none" w="med" len="med"/>
            <a:tailEnd type="none" w="med" len="med"/>
          </a:ln>
          <a:effectLst>
            <a:glow rad="101600">
              <a:srgbClr val="FF66FF">
                <a:alpha val="75000"/>
              </a:srgbClr>
            </a:glow>
          </a:effectLst>
        </p:spPr>
        <p:txBody>
          <a:bodyPr>
            <a:prstTxWarp prst="textNoShape">
              <a:avLst/>
            </a:prstTxWarp>
          </a:bodyPr>
          <a:lstStyle/>
          <a:p>
            <a:pPr defTabSz="914400">
              <a:defRPr/>
            </a:pPr>
            <a:endParaRPr lang="en-US" sz="2000" b="1">
              <a:solidFill>
                <a:schemeClr val="tx2"/>
              </a:solidFill>
              <a:effectLst>
                <a:outerShdw blurRad="38100" dist="38100" dir="2700000" algn="tl">
                  <a:srgbClr val="000000">
                    <a:alpha val="43137"/>
                  </a:srgbClr>
                </a:outerShdw>
              </a:effectLst>
              <a:latin typeface="Comic Sans MS" charset="0"/>
              <a:ea typeface="+mn-ea"/>
              <a:cs typeface="+mn-cs"/>
            </a:endParaRPr>
          </a:p>
        </p:txBody>
      </p:sp>
      <p:sp>
        <p:nvSpPr>
          <p:cNvPr id="26" name="Date Placeholder 25"/>
          <p:cNvSpPr>
            <a:spLocks noGrp="1"/>
          </p:cNvSpPr>
          <p:nvPr>
            <p:ph type="dt" sz="half" idx="10"/>
          </p:nvPr>
        </p:nvSpPr>
        <p:spPr/>
        <p:txBody>
          <a:bodyPr/>
          <a:lstStyle/>
          <a:p>
            <a:r>
              <a:rPr lang="en-US" smtClean="0"/>
              <a:t>E.C. Aschenauer</a:t>
            </a:r>
            <a:endParaRPr lang="en-US"/>
          </a:p>
        </p:txBody>
      </p:sp>
      <p:sp>
        <p:nvSpPr>
          <p:cNvPr id="27" name="Footer Placeholder 26"/>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544336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blinds(horizontal)">
                                      <p:cBhvr>
                                        <p:cTn id="11" dur="1000"/>
                                        <p:tgtEl>
                                          <p:spTgt spid="120"/>
                                        </p:tgtEl>
                                      </p:cBhvr>
                                    </p:animEffect>
                                  </p:childTnLst>
                                </p:cTn>
                              </p:par>
                              <p:par>
                                <p:cTn id="12" presetID="3"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linds(horizontal)">
                                      <p:cBhvr>
                                        <p:cTn id="14" dur="500"/>
                                        <p:tgtEl>
                                          <p:spTgt spid="25"/>
                                        </p:tgtEl>
                                      </p:cBhvr>
                                    </p:animEffect>
                                  </p:childTnLst>
                                </p:cTn>
                              </p:par>
                            </p:childTnLst>
                          </p:cTn>
                        </p:par>
                        <p:par>
                          <p:cTn id="15" fill="hold">
                            <p:stCondLst>
                              <p:cond delay="1500"/>
                            </p:stCondLst>
                            <p:childTnLst>
                              <p:par>
                                <p:cTn id="16" presetID="8" presetClass="emph" presetSubtype="0" fill="hold" nodeType="afterEffect">
                                  <p:stCondLst>
                                    <p:cond delay="0"/>
                                  </p:stCondLst>
                                  <p:childTnLst>
                                    <p:animRot by="5400000">
                                      <p:cBhvr>
                                        <p:cTn id="17" dur="1000" fill="hold"/>
                                        <p:tgtEl>
                                          <p:spTgt spid="25"/>
                                        </p:tgtEl>
                                        <p:attrNameLst>
                                          <p:attrName>r</p:attrName>
                                        </p:attrNameLst>
                                      </p:cBhvr>
                                    </p:animRot>
                                  </p:childTnLst>
                                </p:cTn>
                              </p:par>
                              <p:par>
                                <p:cTn id="18" presetID="8" presetClass="emph" presetSubtype="0" fill="hold" nodeType="withEffect">
                                  <p:stCondLst>
                                    <p:cond delay="0"/>
                                  </p:stCondLst>
                                  <p:childTnLst>
                                    <p:animRot by="5400000">
                                      <p:cBhvr>
                                        <p:cTn id="19" dur="1000" fill="hold"/>
                                        <p:tgtEl>
                                          <p:spTgt spid="24"/>
                                        </p:tgtEl>
                                        <p:attrNameLst>
                                          <p:attrName>r</p:attrName>
                                        </p:attrNameLst>
                                      </p:cBhvr>
                                    </p:animRo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up)">
                                      <p:cBhvr>
                                        <p:cTn id="28" dur="500"/>
                                        <p:tgtEl>
                                          <p:spTgt spid="1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wipe(up)">
                                      <p:cBhvr>
                                        <p:cTn id="31" dur="500"/>
                                        <p:tgtEl>
                                          <p:spTgt spid="1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blinds(horizontal)">
                                      <p:cBhvr>
                                        <p:cTn id="39" dur="500"/>
                                        <p:tgtEl>
                                          <p:spTgt spid="100"/>
                                        </p:tgtEl>
                                      </p:cBhvr>
                                    </p:animEffect>
                                  </p:childTnLst>
                                </p:cTn>
                              </p:par>
                              <p:par>
                                <p:cTn id="40" presetID="3"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par>
                                <p:cTn id="46" presetID="3"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blinds(horizontal)">
                                      <p:cBhvr>
                                        <p:cTn id="56" dur="500"/>
                                        <p:tgtEl>
                                          <p:spTgt spid="85"/>
                                        </p:tgtEl>
                                      </p:cBhvr>
                                    </p:animEffect>
                                  </p:childTnLst>
                                </p:cTn>
                              </p:par>
                              <p:par>
                                <p:cTn id="57" presetID="3"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cTn>
                              </p:par>
                              <p:par>
                                <p:cTn id="60" presetID="3"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par>
                                <p:cTn id="63" presetID="3" presetClass="entr" presetSubtype="1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linds(horizontal)">
                                      <p:cBhvr>
                                        <p:cTn id="65" dur="500"/>
                                        <p:tgtEl>
                                          <p:spTgt spid="2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21"/>
                                        </p:tgtEl>
                                        <p:attrNameLst>
                                          <p:attrName>style.visibility</p:attrName>
                                        </p:attrNameLst>
                                      </p:cBhvr>
                                      <p:to>
                                        <p:strVal val="visible"/>
                                      </p:to>
                                    </p:set>
                                    <p:animEffect transition="in" filter="fade">
                                      <p:cBhvr>
                                        <p:cTn id="69" dur="2000"/>
                                        <p:tgtEl>
                                          <p:spTgt spid="121"/>
                                        </p:tgtEl>
                                      </p:cBhvr>
                                    </p:animEffect>
                                  </p:childTnLst>
                                </p:cTn>
                              </p:par>
                              <p:par>
                                <p:cTn id="70" presetID="10" presetClass="entr" presetSubtype="0" fill="hold"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1000"/>
                                        <p:tgtEl>
                                          <p:spTgt spid="122"/>
                                        </p:tgtEl>
                                      </p:cBhvr>
                                    </p:animEffect>
                                  </p:childTnLst>
                                </p:cTn>
                              </p:par>
                            </p:childTnLst>
                          </p:cTn>
                        </p:par>
                        <p:par>
                          <p:cTn id="73" fill="hold">
                            <p:stCondLst>
                              <p:cond delay="2500"/>
                            </p:stCondLst>
                            <p:childTnLst>
                              <p:par>
                                <p:cTn id="74" presetID="17" presetClass="entr" presetSubtype="2" fill="hold" nodeType="afterEffect">
                                  <p:stCondLst>
                                    <p:cond delay="0"/>
                                  </p:stCondLst>
                                  <p:childTnLst>
                                    <p:set>
                                      <p:cBhvr>
                                        <p:cTn id="75" dur="1" fill="hold">
                                          <p:stCondLst>
                                            <p:cond delay="0"/>
                                          </p:stCondLst>
                                        </p:cTn>
                                        <p:tgtEl>
                                          <p:spTgt spid="125"/>
                                        </p:tgtEl>
                                        <p:attrNameLst>
                                          <p:attrName>style.visibility</p:attrName>
                                        </p:attrNameLst>
                                      </p:cBhvr>
                                      <p:to>
                                        <p:strVal val="visible"/>
                                      </p:to>
                                    </p:set>
                                    <p:anim calcmode="lin" valueType="num">
                                      <p:cBhvr>
                                        <p:cTn id="76" dur="500" fill="hold"/>
                                        <p:tgtEl>
                                          <p:spTgt spid="125"/>
                                        </p:tgtEl>
                                        <p:attrNameLst>
                                          <p:attrName>ppt_x</p:attrName>
                                        </p:attrNameLst>
                                      </p:cBhvr>
                                      <p:tavLst>
                                        <p:tav tm="0">
                                          <p:val>
                                            <p:strVal val="#ppt_x+#ppt_w/2"/>
                                          </p:val>
                                        </p:tav>
                                        <p:tav tm="100000">
                                          <p:val>
                                            <p:strVal val="#ppt_x"/>
                                          </p:val>
                                        </p:tav>
                                      </p:tavLst>
                                    </p:anim>
                                    <p:anim calcmode="lin" valueType="num">
                                      <p:cBhvr>
                                        <p:cTn id="77" dur="500" fill="hold"/>
                                        <p:tgtEl>
                                          <p:spTgt spid="125"/>
                                        </p:tgtEl>
                                        <p:attrNameLst>
                                          <p:attrName>ppt_y</p:attrName>
                                        </p:attrNameLst>
                                      </p:cBhvr>
                                      <p:tavLst>
                                        <p:tav tm="0">
                                          <p:val>
                                            <p:strVal val="#ppt_y"/>
                                          </p:val>
                                        </p:tav>
                                        <p:tav tm="100000">
                                          <p:val>
                                            <p:strVal val="#ppt_y"/>
                                          </p:val>
                                        </p:tav>
                                      </p:tavLst>
                                    </p:anim>
                                    <p:anim calcmode="lin" valueType="num">
                                      <p:cBhvr>
                                        <p:cTn id="78" dur="500" fill="hold"/>
                                        <p:tgtEl>
                                          <p:spTgt spid="125"/>
                                        </p:tgtEl>
                                        <p:attrNameLst>
                                          <p:attrName>ppt_w</p:attrName>
                                        </p:attrNameLst>
                                      </p:cBhvr>
                                      <p:tavLst>
                                        <p:tav tm="0">
                                          <p:val>
                                            <p:fltVal val="0"/>
                                          </p:val>
                                        </p:tav>
                                        <p:tav tm="100000">
                                          <p:val>
                                            <p:strVal val="#ppt_w"/>
                                          </p:val>
                                        </p:tav>
                                      </p:tavLst>
                                    </p:anim>
                                    <p:anim calcmode="lin" valueType="num">
                                      <p:cBhvr>
                                        <p:cTn id="79" dur="500" fill="hold"/>
                                        <p:tgtEl>
                                          <p:spTgt spid="125"/>
                                        </p:tgtEl>
                                        <p:attrNameLst>
                                          <p:attrName>ppt_h</p:attrName>
                                        </p:attrNameLst>
                                      </p:cBhvr>
                                      <p:tavLst>
                                        <p:tav tm="0">
                                          <p:val>
                                            <p:strVal val="#ppt_h"/>
                                          </p:val>
                                        </p:tav>
                                        <p:tav tm="100000">
                                          <p:val>
                                            <p:strVal val="#ppt_h"/>
                                          </p:val>
                                        </p:tav>
                                      </p:tavLst>
                                    </p:anim>
                                  </p:childTnLst>
                                </p:cTn>
                              </p:par>
                            </p:childTnLst>
                          </p:cTn>
                        </p:par>
                        <p:par>
                          <p:cTn id="80" fill="hold">
                            <p:stCondLst>
                              <p:cond delay="3000"/>
                            </p:stCondLst>
                            <p:childTnLst>
                              <p:par>
                                <p:cTn id="81" presetID="17" presetClass="entr" presetSubtype="10" fill="hold" nodeType="afterEffect">
                                  <p:stCondLst>
                                    <p:cond delay="0"/>
                                  </p:stCondLst>
                                  <p:childTnLst>
                                    <p:set>
                                      <p:cBhvr>
                                        <p:cTn id="82" dur="1" fill="hold">
                                          <p:stCondLst>
                                            <p:cond delay="0"/>
                                          </p:stCondLst>
                                        </p:cTn>
                                        <p:tgtEl>
                                          <p:spTgt spid="119"/>
                                        </p:tgtEl>
                                        <p:attrNameLst>
                                          <p:attrName>style.visibility</p:attrName>
                                        </p:attrNameLst>
                                      </p:cBhvr>
                                      <p:to>
                                        <p:strVal val="visible"/>
                                      </p:to>
                                    </p:set>
                                    <p:anim calcmode="lin" valueType="num">
                                      <p:cBhvr>
                                        <p:cTn id="83" dur="500" fill="hold"/>
                                        <p:tgtEl>
                                          <p:spTgt spid="119"/>
                                        </p:tgtEl>
                                        <p:attrNameLst>
                                          <p:attrName>ppt_w</p:attrName>
                                        </p:attrNameLst>
                                      </p:cBhvr>
                                      <p:tavLst>
                                        <p:tav tm="0">
                                          <p:val>
                                            <p:fltVal val="0"/>
                                          </p:val>
                                        </p:tav>
                                        <p:tav tm="100000">
                                          <p:val>
                                            <p:strVal val="#ppt_w"/>
                                          </p:val>
                                        </p:tav>
                                      </p:tavLst>
                                    </p:anim>
                                    <p:anim calcmode="lin" valueType="num">
                                      <p:cBhvr>
                                        <p:cTn id="84" dur="500" fill="hold"/>
                                        <p:tgtEl>
                                          <p:spTgt spid="1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5" grpId="0" animBg="1"/>
      <p:bldP spid="100" grpId="0" animBg="1"/>
      <p:bldP spid="120" grpId="0" animBg="1"/>
      <p:bldP spid="124" grpId="0"/>
      <p:bldP spid="1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Comic Sans MS"/>
                <a:ea typeface="MS PGothic" pitchFamily="34" charset="-128"/>
                <a:cs typeface="Comic Sans MS"/>
              </a:rPr>
              <a:t>Quark TMD</a:t>
            </a:r>
            <a:r>
              <a:rPr lang="en-US" altLang="ja-JP" cap="none" dirty="0" smtClean="0">
                <a:latin typeface="Comic Sans MS"/>
                <a:ea typeface="MS PGothic" pitchFamily="34" charset="-128"/>
                <a:cs typeface="Comic Sans MS"/>
              </a:rPr>
              <a:t>s</a:t>
            </a:r>
            <a:r>
              <a:rPr lang="en-US" altLang="ja-JP" dirty="0" smtClean="0">
                <a:latin typeface="Comic Sans MS"/>
                <a:ea typeface="MS PGothic" pitchFamily="34" charset="-128"/>
                <a:cs typeface="Comic Sans MS"/>
              </a:rPr>
              <a:t> @ </a:t>
            </a:r>
            <a:r>
              <a:rPr lang="en-US" altLang="ja-JP" dirty="0">
                <a:latin typeface="Comic Sans MS"/>
                <a:ea typeface="MS PGothic" pitchFamily="34" charset="-128"/>
                <a:cs typeface="Comic Sans MS"/>
              </a:rPr>
              <a:t>EIC</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72</a:t>
            </a:fld>
            <a:endParaRPr lang="en-US"/>
          </a:p>
        </p:txBody>
      </p:sp>
      <p:pic>
        <p:nvPicPr>
          <p:cNvPr id="6" name="Picture 5"/>
          <p:cNvPicPr>
            <a:picLocks noChangeAspect="1"/>
          </p:cNvPicPr>
          <p:nvPr/>
        </p:nvPicPr>
        <p:blipFill>
          <a:blip r:embed="rId2"/>
          <a:stretch>
            <a:fillRect/>
          </a:stretch>
        </p:blipFill>
        <p:spPr>
          <a:xfrm>
            <a:off x="0" y="1260593"/>
            <a:ext cx="9144000" cy="5343407"/>
          </a:xfrm>
          <a:prstGeom prst="rect">
            <a:avLst/>
          </a:prstGeom>
        </p:spPr>
      </p:pic>
      <p:sp>
        <p:nvSpPr>
          <p:cNvPr id="9" name="TextBox 8"/>
          <p:cNvSpPr txBox="1"/>
          <p:nvPr/>
        </p:nvSpPr>
        <p:spPr>
          <a:xfrm>
            <a:off x="0" y="656166"/>
            <a:ext cx="3826689" cy="646331"/>
          </a:xfrm>
          <a:prstGeom prst="rect">
            <a:avLst/>
          </a:prstGeom>
          <a:noFill/>
        </p:spPr>
        <p:txBody>
          <a:bodyPr wrap="none" rtlCol="0">
            <a:spAutoFit/>
          </a:bodyPr>
          <a:lstStyle/>
          <a:p>
            <a:r>
              <a:rPr lang="en-US" dirty="0" err="1" smtClean="0"/>
              <a:t>Sivers</a:t>
            </a:r>
            <a:r>
              <a:rPr lang="en-US" dirty="0" smtClean="0"/>
              <a:t> asymmetry for </a:t>
            </a:r>
            <a:r>
              <a:rPr lang="en-US" dirty="0" smtClean="0">
                <a:latin typeface="Symbol" charset="2"/>
                <a:cs typeface="Symbol" charset="2"/>
              </a:rPr>
              <a:t>p</a:t>
            </a:r>
            <a:r>
              <a:rPr lang="en-US" dirty="0" smtClean="0"/>
              <a:t>+:</a:t>
            </a:r>
          </a:p>
          <a:p>
            <a:r>
              <a:rPr lang="en-US" dirty="0" smtClean="0"/>
              <a:t>√s=</a:t>
            </a:r>
            <a:r>
              <a:rPr lang="en-US" dirty="0" smtClean="0">
                <a:solidFill>
                  <a:srgbClr val="0000FF"/>
                </a:solidFill>
              </a:rPr>
              <a:t>140 </a:t>
            </a:r>
            <a:r>
              <a:rPr lang="en-US" dirty="0" err="1" smtClean="0">
                <a:solidFill>
                  <a:srgbClr val="0000FF"/>
                </a:solidFill>
              </a:rPr>
              <a:t>GeV</a:t>
            </a:r>
            <a:r>
              <a:rPr lang="en-US" dirty="0" smtClean="0">
                <a:solidFill>
                  <a:srgbClr val="0000FF"/>
                </a:solidFill>
              </a:rPr>
              <a:t> </a:t>
            </a:r>
            <a:r>
              <a:rPr lang="en-US" dirty="0" smtClean="0"/>
              <a:t>/ 45 </a:t>
            </a:r>
            <a:r>
              <a:rPr lang="en-US" dirty="0" err="1" smtClean="0"/>
              <a:t>GeV</a:t>
            </a:r>
            <a:r>
              <a:rPr lang="en-US" dirty="0" smtClean="0"/>
              <a:t> / </a:t>
            </a:r>
            <a:r>
              <a:rPr lang="en-US" dirty="0" smtClean="0">
                <a:solidFill>
                  <a:srgbClr val="FF0000"/>
                </a:solidFill>
              </a:rPr>
              <a:t>15 </a:t>
            </a:r>
            <a:r>
              <a:rPr lang="en-US" dirty="0" err="1" smtClean="0">
                <a:solidFill>
                  <a:srgbClr val="FF0000"/>
                </a:solidFill>
              </a:rPr>
              <a:t>GeV</a:t>
            </a:r>
            <a:endParaRPr lang="en-US" dirty="0">
              <a:solidFill>
                <a:srgbClr val="FF0000"/>
              </a:solidFill>
            </a:endParaRPr>
          </a:p>
        </p:txBody>
      </p:sp>
      <p:sp>
        <p:nvSpPr>
          <p:cNvPr id="12" name="TextBox 11"/>
          <p:cNvSpPr txBox="1"/>
          <p:nvPr/>
        </p:nvSpPr>
        <p:spPr>
          <a:xfrm>
            <a:off x="5757333" y="4699000"/>
            <a:ext cx="3086414" cy="646331"/>
          </a:xfrm>
          <a:prstGeom prst="rect">
            <a:avLst/>
          </a:prstGeom>
          <a:noFill/>
        </p:spPr>
        <p:txBody>
          <a:bodyPr wrap="none" rtlCol="0">
            <a:spAutoFit/>
          </a:bodyPr>
          <a:lstStyle/>
          <a:p>
            <a:pPr algn="ctr"/>
            <a:r>
              <a:rPr lang="en-US" dirty="0" smtClean="0">
                <a:solidFill>
                  <a:srgbClr val="0000FF"/>
                </a:solidFill>
              </a:rPr>
              <a:t>Other quarks look similar</a:t>
            </a:r>
          </a:p>
          <a:p>
            <a:pPr algn="ctr"/>
            <a:r>
              <a:rPr lang="en-US" dirty="0">
                <a:solidFill>
                  <a:srgbClr val="0000FF"/>
                </a:solidFill>
              </a:rPr>
              <a:t>w</a:t>
            </a:r>
            <a:r>
              <a:rPr lang="en-US" dirty="0" smtClean="0">
                <a:solidFill>
                  <a:srgbClr val="0000FF"/>
                </a:solidFill>
              </a:rPr>
              <a:t>hat about the gluon ?</a:t>
            </a:r>
            <a:endParaRPr lang="en-US" dirty="0">
              <a:solidFill>
                <a:srgbClr val="0000FF"/>
              </a:solidFill>
            </a:endParaRPr>
          </a:p>
        </p:txBody>
      </p:sp>
      <p:grpSp>
        <p:nvGrpSpPr>
          <p:cNvPr id="4" name="Group 3"/>
          <p:cNvGrpSpPr/>
          <p:nvPr/>
        </p:nvGrpSpPr>
        <p:grpSpPr>
          <a:xfrm>
            <a:off x="4711700" y="1456266"/>
            <a:ext cx="4432300" cy="2971800"/>
            <a:chOff x="4711700" y="1456266"/>
            <a:chExt cx="4432300" cy="2971800"/>
          </a:xfrm>
        </p:grpSpPr>
        <p:grpSp>
          <p:nvGrpSpPr>
            <p:cNvPr id="11" name="Group 10"/>
            <p:cNvGrpSpPr/>
            <p:nvPr/>
          </p:nvGrpSpPr>
          <p:grpSpPr>
            <a:xfrm>
              <a:off x="4711700" y="1456266"/>
              <a:ext cx="4432300" cy="2971800"/>
              <a:chOff x="4711700" y="1911350"/>
              <a:chExt cx="4432300" cy="2971800"/>
            </a:xfrm>
          </p:grpSpPr>
          <p:pic>
            <p:nvPicPr>
              <p:cNvPr id="8" name="Picture 7"/>
              <p:cNvPicPr>
                <a:picLocks noChangeAspect="1"/>
              </p:cNvPicPr>
              <p:nvPr/>
            </p:nvPicPr>
            <p:blipFill>
              <a:blip r:embed="rId3"/>
              <a:stretch>
                <a:fillRect/>
              </a:stretch>
            </p:blipFill>
            <p:spPr>
              <a:xfrm>
                <a:off x="4711700" y="1911350"/>
                <a:ext cx="4432300" cy="2971800"/>
              </a:xfrm>
              <a:prstGeom prst="rect">
                <a:avLst/>
              </a:prstGeom>
            </p:spPr>
          </p:pic>
          <p:sp>
            <p:nvSpPr>
              <p:cNvPr id="10" name="TextBox 9"/>
              <p:cNvSpPr txBox="1"/>
              <p:nvPr/>
            </p:nvSpPr>
            <p:spPr>
              <a:xfrm>
                <a:off x="5746750" y="2106087"/>
                <a:ext cx="2921718" cy="307777"/>
              </a:xfrm>
              <a:prstGeom prst="rect">
                <a:avLst/>
              </a:prstGeom>
              <a:noFill/>
            </p:spPr>
            <p:txBody>
              <a:bodyPr wrap="none" rtlCol="0">
                <a:spAutoFit/>
              </a:bodyPr>
              <a:lstStyle/>
              <a:p>
                <a:r>
                  <a:rPr lang="en-US" sz="1400" dirty="0"/>
                  <a:t>u</a:t>
                </a:r>
                <a:r>
                  <a:rPr lang="en-US" sz="1400" dirty="0" smtClean="0"/>
                  <a:t>-</a:t>
                </a:r>
                <a:r>
                  <a:rPr lang="en-US" sz="1400" dirty="0" err="1" smtClean="0"/>
                  <a:t>Sivers</a:t>
                </a:r>
                <a:r>
                  <a:rPr lang="en-US" sz="1400" dirty="0" smtClean="0"/>
                  <a:t> </a:t>
                </a:r>
                <a:r>
                  <a:rPr lang="en-US" sz="1400" dirty="0" err="1" smtClean="0"/>
                  <a:t>fct</a:t>
                </a:r>
                <a:r>
                  <a:rPr lang="en-US" sz="1400" dirty="0" smtClean="0"/>
                  <a:t>. before and after</a:t>
                </a:r>
                <a:endParaRPr lang="en-US" sz="1400" dirty="0"/>
              </a:p>
            </p:txBody>
          </p:sp>
        </p:grpSp>
        <p:sp>
          <p:nvSpPr>
            <p:cNvPr id="3" name="TextBox 2"/>
            <p:cNvSpPr txBox="1"/>
            <p:nvPr/>
          </p:nvSpPr>
          <p:spPr>
            <a:xfrm>
              <a:off x="5746750" y="3354917"/>
              <a:ext cx="1474758" cy="369332"/>
            </a:xfrm>
            <a:prstGeom prst="rect">
              <a:avLst/>
            </a:prstGeom>
            <a:noFill/>
          </p:spPr>
          <p:txBody>
            <a:bodyPr wrap="none" rtlCol="0">
              <a:spAutoFit/>
            </a:bodyPr>
            <a:lstStyle/>
            <a:p>
              <a:r>
                <a:rPr lang="en-US" dirty="0"/>
                <a:t>A</a:t>
              </a:r>
              <a:r>
                <a:rPr lang="en-US" dirty="0" smtClean="0"/>
                <a:t>. </a:t>
              </a:r>
              <a:r>
                <a:rPr lang="en-US" dirty="0" err="1" smtClean="0"/>
                <a:t>Prokudin</a:t>
              </a:r>
              <a:endParaRPr lang="en-US" dirty="0"/>
            </a:p>
          </p:txBody>
        </p:sp>
      </p:grpSp>
      <p:sp>
        <p:nvSpPr>
          <p:cNvPr id="14" name="TextBox 13"/>
          <p:cNvSpPr txBox="1"/>
          <p:nvPr/>
        </p:nvSpPr>
        <p:spPr>
          <a:xfrm>
            <a:off x="602518" y="4650318"/>
            <a:ext cx="4027665" cy="646331"/>
          </a:xfrm>
          <a:prstGeom prst="rect">
            <a:avLst/>
          </a:prstGeom>
          <a:noFill/>
        </p:spPr>
        <p:txBody>
          <a:bodyPr wrap="none" rtlCol="0">
            <a:spAutoFit/>
          </a:bodyPr>
          <a:lstStyle/>
          <a:p>
            <a:pPr algn="ctr"/>
            <a:r>
              <a:rPr lang="en-US" dirty="0" smtClean="0">
                <a:solidFill>
                  <a:srgbClr val="0000FF"/>
                </a:solidFill>
              </a:rPr>
              <a:t>What is the influence of evolution</a:t>
            </a:r>
          </a:p>
          <a:p>
            <a:pPr algn="ctr"/>
            <a:r>
              <a:rPr lang="en-US" dirty="0" smtClean="0">
                <a:solidFill>
                  <a:srgbClr val="0000FF"/>
                </a:solidFill>
              </a:rPr>
              <a:t>on the size of the asymmetry?</a:t>
            </a:r>
            <a:endParaRPr lang="en-US" dirty="0">
              <a:solidFill>
                <a:srgbClr val="0000FF"/>
              </a:solidFill>
            </a:endParaRPr>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961071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par>
                                <p:cTn id="7" presetID="0" presetClass="path" presetSubtype="0" accel="50000" decel="50000" fill="hold" nodeType="withEffect">
                                  <p:stCondLst>
                                    <p:cond delay="0"/>
                                  </p:stCondLst>
                                  <p:childTnLst>
                                    <p:animMotion origin="layout" path="M 0.03368 0.07268 L -0.25226 -0.15556 " pathEditMode="relative" rAng="0" ptsTypes="AA">
                                      <p:cBhvr>
                                        <p:cTn id="8" dur="2000" fill="hold"/>
                                        <p:tgtEl>
                                          <p:spTgt spid="6"/>
                                        </p:tgtEl>
                                        <p:attrNameLst>
                                          <p:attrName>ppt_x</p:attrName>
                                          <p:attrName>ppt_y</p:attrName>
                                        </p:attrNameLst>
                                      </p:cBhvr>
                                      <p:rCtr x="-14306" y="-11412"/>
                                    </p:animMotion>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0" y="0"/>
            <a:ext cx="9144000" cy="609600"/>
          </a:xfrm>
          <a:ln/>
        </p:spPr>
        <p:txBody>
          <a:bodyPr/>
          <a:lstStyle/>
          <a:p>
            <a:r>
              <a:rPr lang="en-US" sz="3200" cap="none" dirty="0" smtClean="0">
                <a:latin typeface="Comic Sans MS"/>
                <a:cs typeface="Comic Sans MS"/>
                <a:sym typeface="Arial" charset="0"/>
              </a:rPr>
              <a:t>The Gluon </a:t>
            </a:r>
            <a:r>
              <a:rPr lang="en-US" sz="3200" cap="none" dirty="0" err="1" smtClean="0">
                <a:latin typeface="Comic Sans MS"/>
                <a:cs typeface="Comic Sans MS"/>
                <a:sym typeface="Arial" charset="0"/>
              </a:rPr>
              <a:t>Sivers</a:t>
            </a:r>
            <a:r>
              <a:rPr lang="en-US" sz="3200" cap="none" dirty="0" smtClean="0">
                <a:latin typeface="Comic Sans MS"/>
                <a:cs typeface="Comic Sans MS"/>
                <a:sym typeface="Arial" charset="0"/>
              </a:rPr>
              <a:t> Function: </a:t>
            </a:r>
            <a:r>
              <a:rPr lang="en-US" sz="3200" cap="none" dirty="0" err="1" smtClean="0">
                <a:latin typeface="Comic Sans MS"/>
                <a:cs typeface="Comic Sans MS"/>
                <a:sym typeface="Arial" charset="0"/>
              </a:rPr>
              <a:t>γ</a:t>
            </a:r>
            <a:r>
              <a:rPr lang="en-US" sz="3200" cap="none" dirty="0">
                <a:latin typeface="Comic Sans MS"/>
                <a:cs typeface="Comic Sans MS"/>
                <a:sym typeface="Arial" charset="0"/>
              </a:rPr>
              <a:t>*N</a:t>
            </a:r>
            <a:r>
              <a:rPr lang="en-US" sz="3200" cap="none" baseline="32000" dirty="0">
                <a:latin typeface="Comic Sans MS"/>
                <a:cs typeface="Comic Sans MS"/>
                <a:sym typeface="Arial" charset="0"/>
              </a:rPr>
              <a:t>⇑</a:t>
            </a:r>
            <a:r>
              <a:rPr lang="en-US" sz="3200" cap="none" dirty="0">
                <a:latin typeface="Comic Sans MS"/>
                <a:cs typeface="Comic Sans MS"/>
                <a:sym typeface="Arial" charset="0"/>
              </a:rPr>
              <a:t> → </a:t>
            </a:r>
            <a:r>
              <a:rPr lang="en-US" sz="3200" cap="none" dirty="0" err="1" smtClean="0">
                <a:latin typeface="Comic Sans MS"/>
                <a:cs typeface="Comic Sans MS"/>
                <a:sym typeface="Arial" charset="0"/>
              </a:rPr>
              <a:t>h+h+</a:t>
            </a:r>
            <a:r>
              <a:rPr lang="en-US" sz="3200" dirty="0" err="1" smtClean="0">
                <a:latin typeface="Comic Sans MS"/>
                <a:cs typeface="Comic Sans MS"/>
                <a:sym typeface="Arial" charset="0"/>
              </a:rPr>
              <a:t>X</a:t>
            </a:r>
            <a:endParaRPr lang="en-US" sz="3200" dirty="0">
              <a:latin typeface="Comic Sans MS"/>
              <a:cs typeface="Comic Sans MS"/>
              <a:sym typeface="Arial" charset="0"/>
            </a:endParaRPr>
          </a:p>
        </p:txBody>
      </p:sp>
      <p:sp>
        <p:nvSpPr>
          <p:cNvPr id="24" name="Slide Number Placeholder 3"/>
          <p:cNvSpPr>
            <a:spLocks noGrp="1"/>
          </p:cNvSpPr>
          <p:nvPr>
            <p:ph type="sldNum" sz="quarter" idx="12"/>
          </p:nvPr>
        </p:nvSpPr>
        <p:spPr/>
        <p:txBody>
          <a:bodyPr/>
          <a:lstStyle/>
          <a:p>
            <a:fld id="{3085D0F0-E7C0-004F-80A7-4CAD9042A11C}" type="slidenum">
              <a:rPr lang="en-US"/>
              <a:pPr/>
              <a:t>73</a:t>
            </a:fld>
            <a:endParaRPr lang="en-US"/>
          </a:p>
        </p:txBody>
      </p:sp>
      <p:grpSp>
        <p:nvGrpSpPr>
          <p:cNvPr id="20483" name="Group 3"/>
          <p:cNvGrpSpPr>
            <a:grpSpLocks/>
          </p:cNvGrpSpPr>
          <p:nvPr/>
        </p:nvGrpSpPr>
        <p:grpSpPr bwMode="auto">
          <a:xfrm>
            <a:off x="4840224" y="1221055"/>
            <a:ext cx="218611" cy="2125398"/>
            <a:chOff x="0" y="0"/>
            <a:chExt cx="352" cy="2768"/>
          </a:xfrm>
        </p:grpSpPr>
        <p:sp>
          <p:nvSpPr>
            <p:cNvPr id="20481" name="AutoShape 1"/>
            <p:cNvSpPr>
              <a:spLocks/>
            </p:cNvSpPr>
            <p:nvPr/>
          </p:nvSpPr>
          <p:spPr bwMode="auto">
            <a:xfrm>
              <a:off x="8" y="8"/>
              <a:ext cx="344" cy="2752"/>
            </a:xfrm>
            <a:custGeom>
              <a:avLst/>
              <a:gdLst/>
              <a:ahLst/>
              <a:cxnLst/>
              <a:rect l="0" t="0" r="r" b="b"/>
              <a:pathLst>
                <a:path w="16295" h="21600">
                  <a:moveTo>
                    <a:pt x="7579" y="0"/>
                  </a:moveTo>
                  <a:cubicBezTo>
                    <a:pt x="3393" y="0"/>
                    <a:pt x="0" y="562"/>
                    <a:pt x="0" y="1256"/>
                  </a:cubicBezTo>
                  <a:lnTo>
                    <a:pt x="0" y="20344"/>
                  </a:lnTo>
                  <a:cubicBezTo>
                    <a:pt x="0" y="21038"/>
                    <a:pt x="3393" y="21600"/>
                    <a:pt x="7579" y="21600"/>
                  </a:cubicBezTo>
                  <a:lnTo>
                    <a:pt x="8716" y="21600"/>
                  </a:lnTo>
                  <a:cubicBezTo>
                    <a:pt x="12902" y="21600"/>
                    <a:pt x="16295" y="21038"/>
                    <a:pt x="16295" y="20344"/>
                  </a:cubicBezTo>
                  <a:lnTo>
                    <a:pt x="16295" y="11553"/>
                  </a:lnTo>
                  <a:lnTo>
                    <a:pt x="21600" y="10926"/>
                  </a:lnTo>
                  <a:lnTo>
                    <a:pt x="16295" y="10298"/>
                  </a:lnTo>
                  <a:lnTo>
                    <a:pt x="16295" y="1256"/>
                  </a:lnTo>
                  <a:cubicBezTo>
                    <a:pt x="16295" y="562"/>
                    <a:pt x="12902" y="0"/>
                    <a:pt x="8716" y="0"/>
                  </a:cubicBezTo>
                  <a:lnTo>
                    <a:pt x="7579" y="0"/>
                  </a:lnTo>
                  <a:close/>
                  <a:moveTo>
                    <a:pt x="7579"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p:cNvSpPr>
            <p:nvPr/>
          </p:nvSpPr>
          <p:spPr bwMode="auto">
            <a:xfrm>
              <a:off x="0" y="0"/>
              <a:ext cx="208" cy="2768"/>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0485" name="Rectangle 5"/>
          <p:cNvSpPr>
            <a:spLocks/>
          </p:cNvSpPr>
          <p:nvPr/>
        </p:nvSpPr>
        <p:spPr bwMode="auto">
          <a:xfrm>
            <a:off x="5083477" y="1234285"/>
            <a:ext cx="1777008"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latin typeface="Comic Sans MS Bold"/>
                <a:ea typeface="ＭＳ Ｐゴシック" charset="0"/>
                <a:cs typeface="Comic Sans MS Bold"/>
                <a:sym typeface="Arial" charset="0"/>
              </a:rPr>
              <a:t>Measure a pair of </a:t>
            </a:r>
            <a:r>
              <a:rPr lang="en-US" dirty="0">
                <a:solidFill>
                  <a:srgbClr val="0000FF"/>
                </a:solidFill>
                <a:latin typeface="Comic Sans MS Bold"/>
                <a:ea typeface="ＭＳ Ｐゴシック" charset="0"/>
                <a:cs typeface="Comic Sans MS Bold"/>
                <a:sym typeface="Arial Bold" charset="0"/>
              </a:rPr>
              <a:t>D</a:t>
            </a:r>
            <a:r>
              <a:rPr lang="en-US" dirty="0">
                <a:solidFill>
                  <a:srgbClr val="0000FF"/>
                </a:solidFill>
                <a:latin typeface="Comic Sans MS Bold"/>
                <a:ea typeface="ＭＳ Ｐゴシック" charset="0"/>
                <a:cs typeface="Comic Sans MS Bold"/>
                <a:sym typeface="Arial" charset="0"/>
              </a:rPr>
              <a:t> </a:t>
            </a:r>
            <a:r>
              <a:rPr lang="en-US" dirty="0">
                <a:latin typeface="Comic Sans MS Bold"/>
                <a:ea typeface="ＭＳ Ｐゴシック" charset="0"/>
                <a:cs typeface="Comic Sans MS Bold"/>
                <a:sym typeface="Arial" charset="0"/>
              </a:rPr>
              <a:t>mesons</a:t>
            </a:r>
          </a:p>
        </p:txBody>
      </p:sp>
      <p:sp>
        <p:nvSpPr>
          <p:cNvPr id="20486" name="Rectangle 6"/>
          <p:cNvSpPr>
            <a:spLocks/>
          </p:cNvSpPr>
          <p:nvPr/>
        </p:nvSpPr>
        <p:spPr bwMode="auto">
          <a:xfrm>
            <a:off x="6628691" y="1954393"/>
            <a:ext cx="2398200" cy="83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687"/>
              </a:spcBef>
            </a:pPr>
            <a:r>
              <a:rPr lang="en-US" sz="2000" dirty="0">
                <a:latin typeface="Comic Sans MS"/>
                <a:ea typeface="ＭＳ Ｐゴシック" charset="0"/>
                <a:cs typeface="Comic Sans MS"/>
                <a:sym typeface="Arial" charset="0"/>
              </a:rPr>
              <a:t>k</a:t>
            </a:r>
            <a:r>
              <a:rPr lang="en-US" sz="2000" baseline="-25000" dirty="0">
                <a:latin typeface="Comic Sans MS"/>
                <a:ea typeface="ＭＳ Ｐゴシック" charset="0"/>
                <a:cs typeface="Comic Sans MS"/>
                <a:sym typeface="Arial" charset="0"/>
              </a:rPr>
              <a: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a:t>
            </a:r>
          </a:p>
          <a:p>
            <a:pPr>
              <a:spcBef>
                <a:spcPts val="1687"/>
              </a:spcBef>
            </a:pPr>
            <a:r>
              <a:rPr lang="en-US" sz="2000" dirty="0">
                <a:latin typeface="Comic Sans MS"/>
                <a:ea typeface="ＭＳ Ｐゴシック" charset="0"/>
                <a:cs typeface="Comic Sans MS"/>
                <a:sym typeface="Arial" charset="0"/>
              </a:rPr>
              <a:t>P</a:t>
            </a:r>
            <a:r>
              <a:rPr lang="en-US" sz="2000" baseline="-6000" dirty="0">
                <a:latin typeface="Comic Sans MS"/>
                <a:ea typeface="ＭＳ Ｐゴシック" charset="0"/>
                <a:cs typeface="Comic Sans MS"/>
                <a:sym typeface="Arial" charset="0"/>
              </a:rPr>
              <a:t>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 / 2</a:t>
            </a:r>
          </a:p>
        </p:txBody>
      </p:sp>
      <p:grpSp>
        <p:nvGrpSpPr>
          <p:cNvPr id="20500" name="Group 20"/>
          <p:cNvGrpSpPr>
            <a:grpSpLocks/>
          </p:cNvGrpSpPr>
          <p:nvPr/>
        </p:nvGrpSpPr>
        <p:grpSpPr bwMode="auto">
          <a:xfrm>
            <a:off x="178266" y="933985"/>
            <a:ext cx="4679488" cy="2727853"/>
            <a:chOff x="0" y="220"/>
            <a:chExt cx="5952" cy="4032"/>
          </a:xfrm>
        </p:grpSpPr>
        <p:pic>
          <p:nvPicPr>
            <p:cNvPr id="204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564"/>
              <a:ext cx="2944" cy="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8" name="Rectangle 8"/>
            <p:cNvSpPr>
              <a:spLocks/>
            </p:cNvSpPr>
            <p:nvPr/>
          </p:nvSpPr>
          <p:spPr bwMode="auto">
            <a:xfrm>
              <a:off x="0" y="1988"/>
              <a:ext cx="159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sz="1400" dirty="0">
                  <a:latin typeface="Comic Sans MS"/>
                  <a:ea typeface="ＭＳ Ｐゴシック" charset="0"/>
                  <a:cs typeface="Comic Sans MS"/>
                  <a:sym typeface="Arial" charset="0"/>
                </a:rPr>
                <a:t>study </a:t>
              </a:r>
              <a:r>
                <a:rPr lang="en-US" sz="1400" dirty="0">
                  <a:solidFill>
                    <a:srgbClr val="0000FF"/>
                  </a:solidFill>
                  <a:latin typeface="Comic Sans MS"/>
                  <a:ea typeface="ＭＳ Ｐゴシック" charset="0"/>
                  <a:cs typeface="Comic Sans MS"/>
                  <a:sym typeface="Arial" charset="0"/>
                </a:rPr>
                <a:t>charm</a:t>
              </a:r>
              <a:r>
                <a:rPr lang="en-US" sz="1400" dirty="0">
                  <a:latin typeface="Comic Sans MS"/>
                  <a:ea typeface="ＭＳ Ｐゴシック" charset="0"/>
                  <a:cs typeface="Comic Sans MS"/>
                  <a:sym typeface="Arial" charset="0"/>
                </a:rPr>
                <a:t> to </a:t>
              </a:r>
              <a:r>
                <a:rPr lang="en-US" sz="1400" dirty="0" smtClean="0">
                  <a:latin typeface="Comic Sans MS"/>
                  <a:ea typeface="ＭＳ Ｐゴシック" charset="0"/>
                  <a:cs typeface="Comic Sans MS"/>
                  <a:sym typeface="Arial" charset="0"/>
                </a:rPr>
                <a:t>tag PGF</a:t>
              </a:r>
              <a:endParaRPr lang="en-US" sz="1400" dirty="0">
                <a:latin typeface="Comic Sans MS"/>
                <a:ea typeface="ＭＳ Ｐゴシック" charset="0"/>
                <a:cs typeface="Comic Sans MS"/>
                <a:sym typeface="Arial" charset="0"/>
              </a:endParaRPr>
            </a:p>
          </p:txBody>
        </p:sp>
        <p:sp>
          <p:nvSpPr>
            <p:cNvPr id="20489" name="Rectangle 9"/>
            <p:cNvSpPr>
              <a:spLocks/>
            </p:cNvSpPr>
            <p:nvPr/>
          </p:nvSpPr>
          <p:spPr bwMode="auto">
            <a:xfrm>
              <a:off x="376" y="3679"/>
              <a:ext cx="33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N</a:t>
              </a:r>
              <a:r>
                <a:rPr lang="en-US" sz="2400" baseline="32000" dirty="0">
                  <a:solidFill>
                    <a:schemeClr val="tx1"/>
                  </a:solidFill>
                  <a:ea typeface="ＭＳ Ｐゴシック" charset="0"/>
                  <a:cs typeface="Arial Unicode MS" charset="0"/>
                </a:rPr>
                <a:t>⇑</a:t>
              </a:r>
            </a:p>
          </p:txBody>
        </p:sp>
        <p:sp>
          <p:nvSpPr>
            <p:cNvPr id="20490" name="Rectangle 10"/>
            <p:cNvSpPr>
              <a:spLocks/>
            </p:cNvSpPr>
            <p:nvPr/>
          </p:nvSpPr>
          <p:spPr bwMode="auto">
            <a:xfrm>
              <a:off x="444" y="226"/>
              <a:ext cx="15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e</a:t>
              </a:r>
            </a:p>
          </p:txBody>
        </p:sp>
        <p:sp>
          <p:nvSpPr>
            <p:cNvPr id="20491" name="Line 11"/>
            <p:cNvSpPr>
              <a:spLocks noChangeShapeType="1"/>
            </p:cNvSpPr>
            <p:nvPr/>
          </p:nvSpPr>
          <p:spPr bwMode="auto">
            <a:xfrm flipH="1">
              <a:off x="3720" y="836"/>
              <a:ext cx="2176" cy="736"/>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2" name="Line 12"/>
            <p:cNvSpPr>
              <a:spLocks noChangeShapeType="1"/>
            </p:cNvSpPr>
            <p:nvPr/>
          </p:nvSpPr>
          <p:spPr bwMode="auto">
            <a:xfrm rot="10800000">
              <a:off x="3704" y="2932"/>
              <a:ext cx="2248" cy="632"/>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3" name="Line 13"/>
            <p:cNvSpPr>
              <a:spLocks noChangeShapeType="1"/>
            </p:cNvSpPr>
            <p:nvPr/>
          </p:nvSpPr>
          <p:spPr bwMode="auto">
            <a:xfrm rot="10800000">
              <a:off x="3656" y="1644"/>
              <a:ext cx="712" cy="6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4" name="Line 14"/>
            <p:cNvSpPr>
              <a:spLocks noChangeShapeType="1"/>
            </p:cNvSpPr>
            <p:nvPr/>
          </p:nvSpPr>
          <p:spPr bwMode="auto">
            <a:xfrm flipH="1">
              <a:off x="3656" y="1092"/>
              <a:ext cx="600" cy="392"/>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5" name="Line 15"/>
            <p:cNvSpPr>
              <a:spLocks noChangeShapeType="1"/>
            </p:cNvSpPr>
            <p:nvPr/>
          </p:nvSpPr>
          <p:spPr bwMode="auto">
            <a:xfrm flipH="1">
              <a:off x="3712" y="2604"/>
              <a:ext cx="776" cy="288"/>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6" name="Line 16"/>
            <p:cNvSpPr>
              <a:spLocks noChangeShapeType="1"/>
            </p:cNvSpPr>
            <p:nvPr/>
          </p:nvSpPr>
          <p:spPr bwMode="auto">
            <a:xfrm flipH="1">
              <a:off x="3688" y="2308"/>
              <a:ext cx="568" cy="54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7" name="Line 17"/>
            <p:cNvSpPr>
              <a:spLocks noChangeShapeType="1"/>
            </p:cNvSpPr>
            <p:nvPr/>
          </p:nvSpPr>
          <p:spPr bwMode="auto">
            <a:xfrm flipH="1">
              <a:off x="216" y="660"/>
              <a:ext cx="656" cy="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8" name="Line 18"/>
            <p:cNvSpPr>
              <a:spLocks noChangeShapeType="1"/>
            </p:cNvSpPr>
            <p:nvPr/>
          </p:nvSpPr>
          <p:spPr bwMode="auto">
            <a:xfrm flipH="1">
              <a:off x="888" y="220"/>
              <a:ext cx="472" cy="432"/>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9" name="Oval 19"/>
            <p:cNvSpPr>
              <a:spLocks/>
            </p:cNvSpPr>
            <p:nvPr/>
          </p:nvSpPr>
          <p:spPr bwMode="auto">
            <a:xfrm>
              <a:off x="184" y="3452"/>
              <a:ext cx="800" cy="800"/>
            </a:xfrm>
            <a:prstGeom prst="ellips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502" name="Rectangle 22"/>
          <p:cNvSpPr>
            <a:spLocks/>
          </p:cNvSpPr>
          <p:nvPr/>
        </p:nvSpPr>
        <p:spPr bwMode="auto">
          <a:xfrm>
            <a:off x="5051727" y="2369348"/>
            <a:ext cx="1777008" cy="812602"/>
          </a:xfrm>
          <a:prstGeom prst="rect">
            <a:avLst/>
          </a:prstGeom>
          <a:noFill/>
          <a:ln>
            <a:noFill/>
          </a:ln>
        </p:spPr>
        <p:txBody>
          <a:bodyPr lIns="0" tIns="0" rIns="0" bIns="0" anchor="ctr"/>
          <a:lstStyle/>
          <a:p>
            <a:r>
              <a:rPr lang="en-US" dirty="0">
                <a:solidFill>
                  <a:srgbClr val="FF29FE"/>
                </a:solidFill>
                <a:latin typeface="Comic Sans MS Bold"/>
                <a:ea typeface="ＭＳ Ｐゴシック" charset="0"/>
                <a:cs typeface="Comic Sans MS Bold"/>
                <a:sym typeface="Arial" charset="0"/>
              </a:rPr>
              <a:t>Statistically challenging</a:t>
            </a:r>
          </a:p>
        </p:txBody>
      </p:sp>
      <p:sp>
        <p:nvSpPr>
          <p:cNvPr id="2" name="TextBox 1"/>
          <p:cNvSpPr txBox="1"/>
          <p:nvPr/>
        </p:nvSpPr>
        <p:spPr>
          <a:xfrm>
            <a:off x="1693337" y="836087"/>
            <a:ext cx="2069096" cy="738664"/>
          </a:xfrm>
          <a:prstGeom prst="rect">
            <a:avLst/>
          </a:prstGeom>
          <a:noFill/>
        </p:spPr>
        <p:txBody>
          <a:bodyPr wrap="none" rtlCol="0">
            <a:spAutoFit/>
          </a:bodyPr>
          <a:lstStyle/>
          <a:p>
            <a:r>
              <a:rPr lang="en-US" sz="1400" dirty="0" smtClean="0"/>
              <a:t>k</a:t>
            </a:r>
            <a:r>
              <a:rPr lang="en-US" sz="1400" baseline="-25000" dirty="0" smtClean="0"/>
              <a:t>⊥</a:t>
            </a:r>
            <a:r>
              <a:rPr lang="en-US" sz="1400" dirty="0" smtClean="0"/>
              <a:t>&lt;&lt;</a:t>
            </a:r>
            <a:r>
              <a:rPr lang="en-US" sz="1400" dirty="0" err="1" smtClean="0"/>
              <a:t>p</a:t>
            </a:r>
            <a:r>
              <a:rPr lang="en-US" sz="1400" baseline="-25000" dirty="0" err="1" smtClean="0"/>
              <a:t>t</a:t>
            </a:r>
            <a:endParaRPr lang="en-US" sz="1400" baseline="-25000" dirty="0" smtClean="0"/>
          </a:p>
          <a:p>
            <a:r>
              <a:rPr lang="en-US" sz="1400" dirty="0" err="1" smtClean="0"/>
              <a:t>qqbar</a:t>
            </a:r>
            <a:r>
              <a:rPr lang="en-US" sz="1400" dirty="0" smtClean="0"/>
              <a:t> interacts like g</a:t>
            </a:r>
          </a:p>
          <a:p>
            <a:r>
              <a:rPr lang="en-US" sz="1400" dirty="0" smtClean="0"/>
              <a:t>“Correlation limit” </a:t>
            </a:r>
            <a:endParaRPr lang="en-US" sz="1400" dirty="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31" y="4418211"/>
            <a:ext cx="4058285" cy="542290"/>
          </a:xfrm>
          <a:prstGeom prst="rect">
            <a:avLst/>
          </a:prstGeom>
          <a:noFill/>
          <a:ln w="12700" cap="flat">
            <a:solidFill>
              <a:srgbClr val="0000FF"/>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018" y="3338709"/>
            <a:ext cx="44386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 name="Rectangle 8"/>
          <p:cNvSpPr>
            <a:spLocks/>
          </p:cNvSpPr>
          <p:nvPr/>
        </p:nvSpPr>
        <p:spPr bwMode="auto">
          <a:xfrm>
            <a:off x="5506709" y="3462867"/>
            <a:ext cx="17789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200" dirty="0">
                <a:latin typeface="Comic Sans MS"/>
                <a:ea typeface="ＭＳ Ｐゴシック" charset="0"/>
                <a:cs typeface="Comic Sans MS"/>
                <a:sym typeface="Arial" charset="0"/>
              </a:rPr>
              <a:t>EIC INT proceedings</a:t>
            </a:r>
          </a:p>
          <a:p>
            <a:r>
              <a:rPr lang="en-US" sz="1200" dirty="0">
                <a:latin typeface="Comic Sans MS"/>
                <a:ea typeface="ＭＳ Ｐゴシック" charset="0"/>
                <a:cs typeface="Comic Sans MS"/>
                <a:sym typeface="Arial" charset="0"/>
              </a:rPr>
              <a:t> arXiv:1108.1713v1</a:t>
            </a:r>
          </a:p>
          <a:p>
            <a:r>
              <a:rPr lang="en-US" sz="1200" dirty="0">
                <a:latin typeface="Comic Sans MS"/>
                <a:ea typeface="ＭＳ Ｐゴシック" charset="0"/>
                <a:cs typeface="Comic Sans MS"/>
                <a:sym typeface="Arial" charset="0"/>
              </a:rPr>
              <a:t>section 2.3</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836511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Simulation </a:t>
            </a:r>
            <a:r>
              <a:rPr lang="en-US" dirty="0" err="1" smtClean="0"/>
              <a:t>ASsumptions</a:t>
            </a:r>
            <a:endParaRPr lang="en-US" dirty="0"/>
          </a:p>
        </p:txBody>
      </p:sp>
      <p:sp>
        <p:nvSpPr>
          <p:cNvPr id="4" name="Slide Number Placeholder 3"/>
          <p:cNvSpPr>
            <a:spLocks noGrp="1"/>
          </p:cNvSpPr>
          <p:nvPr>
            <p:ph type="sldNum" sz="quarter" idx="12"/>
          </p:nvPr>
        </p:nvSpPr>
        <p:spPr/>
        <p:txBody>
          <a:bodyPr/>
          <a:lstStyle/>
          <a:p>
            <a:fld id="{4AEEEB45-469B-C445-A2A6-597CC1D4FAC3}" type="slidenum">
              <a:rPr lang="en-US" smtClean="0"/>
              <a:pPr/>
              <a:t>74</a:t>
            </a:fld>
            <a:endParaRPr lang="en-US"/>
          </a:p>
        </p:txBody>
      </p:sp>
      <p:sp>
        <p:nvSpPr>
          <p:cNvPr id="6" name="TextBox 5"/>
          <p:cNvSpPr txBox="1"/>
          <p:nvPr/>
        </p:nvSpPr>
        <p:spPr>
          <a:xfrm>
            <a:off x="95255" y="433933"/>
            <a:ext cx="7430239" cy="2954655"/>
          </a:xfrm>
          <a:prstGeom prst="rect">
            <a:avLst/>
          </a:prstGeom>
          <a:noFill/>
        </p:spPr>
        <p:txBody>
          <a:bodyPr wrap="none" rtlCol="0">
            <a:spAutoFit/>
          </a:bodyPr>
          <a:lstStyle/>
          <a:p>
            <a:r>
              <a:rPr lang="en-US" sz="2000" u="sng" dirty="0" err="1" smtClean="0">
                <a:solidFill>
                  <a:srgbClr val="0000FF"/>
                </a:solidFill>
              </a:rPr>
              <a:t>Pythia</a:t>
            </a:r>
            <a:r>
              <a:rPr lang="en-US" sz="2000" u="sng" dirty="0" smtClean="0">
                <a:solidFill>
                  <a:srgbClr val="0000FF"/>
                </a:solidFill>
              </a:rPr>
              <a:t>:</a:t>
            </a:r>
          </a:p>
          <a:p>
            <a:pPr marL="285750" indent="-285750">
              <a:buClr>
                <a:srgbClr val="0000FF"/>
              </a:buClr>
              <a:buFont typeface="Wingdings" charset="2"/>
              <a:buChar char="q"/>
            </a:pPr>
            <a:r>
              <a:rPr lang="en-US" dirty="0" err="1" smtClean="0"/>
              <a:t>unpolarised</a:t>
            </a:r>
            <a:r>
              <a:rPr lang="en-US" dirty="0" smtClean="0"/>
              <a:t> with CEQT 10 PDF</a:t>
            </a:r>
          </a:p>
          <a:p>
            <a:pPr marL="285750" indent="-285750">
              <a:buClr>
                <a:srgbClr val="0000FF"/>
              </a:buClr>
              <a:buFont typeface="Wingdings" charset="2"/>
              <a:buChar char="q"/>
            </a:pPr>
            <a:r>
              <a:rPr lang="en-US" dirty="0" smtClean="0"/>
              <a:t>Beam Energies: 20 </a:t>
            </a:r>
            <a:r>
              <a:rPr lang="en-US" dirty="0" err="1" smtClean="0"/>
              <a:t>GeV</a:t>
            </a:r>
            <a:r>
              <a:rPr lang="en-US" dirty="0" smtClean="0"/>
              <a:t> x 250 </a:t>
            </a:r>
            <a:r>
              <a:rPr lang="en-US" dirty="0" err="1" smtClean="0"/>
              <a:t>GeV</a:t>
            </a:r>
            <a:endParaRPr lang="en-US" dirty="0" smtClean="0"/>
          </a:p>
          <a:p>
            <a:pPr marL="285750" indent="-285750">
              <a:buClr>
                <a:srgbClr val="0000FF"/>
              </a:buClr>
              <a:buFont typeface="Wingdings" charset="2"/>
              <a:buChar char="q"/>
            </a:pPr>
            <a:r>
              <a:rPr lang="en-US" dirty="0" smtClean="0"/>
              <a:t>Q</a:t>
            </a:r>
            <a:r>
              <a:rPr lang="en-US" baseline="30000" dirty="0" smtClean="0"/>
              <a:t>2</a:t>
            </a:r>
            <a:r>
              <a:rPr lang="en-US" dirty="0" smtClean="0"/>
              <a:t>: 1 – 10 GeV</a:t>
            </a:r>
            <a:r>
              <a:rPr lang="en-US" baseline="30000" dirty="0" smtClean="0"/>
              <a:t>2</a:t>
            </a:r>
            <a:r>
              <a:rPr lang="en-US" dirty="0" smtClean="0"/>
              <a:t>, y: 0.01 – 0.95, z&gt;0.25</a:t>
            </a:r>
          </a:p>
          <a:p>
            <a:pPr marL="285750" indent="-285750">
              <a:buClr>
                <a:srgbClr val="0000FF"/>
              </a:buClr>
              <a:buFont typeface="Wingdings" charset="2"/>
              <a:buChar char="q"/>
            </a:pPr>
            <a:r>
              <a:rPr lang="en-US" dirty="0" smtClean="0"/>
              <a:t>no cut on k</a:t>
            </a:r>
            <a:r>
              <a:rPr lang="en-US" baseline="-25000" dirty="0" smtClean="0"/>
              <a:t>⊥</a:t>
            </a:r>
            <a:r>
              <a:rPr lang="en-US" dirty="0" smtClean="0"/>
              <a:t> and </a:t>
            </a:r>
            <a:r>
              <a:rPr lang="en-US" dirty="0" err="1" smtClean="0"/>
              <a:t>p</a:t>
            </a:r>
            <a:r>
              <a:rPr lang="en-US" baseline="-25000" dirty="0" err="1" smtClean="0"/>
              <a:t>t</a:t>
            </a:r>
            <a:r>
              <a:rPr lang="en-US" baseline="-25000" dirty="0" smtClean="0"/>
              <a:t>, </a:t>
            </a:r>
            <a:r>
              <a:rPr lang="en-US" dirty="0" smtClean="0">
                <a:latin typeface="Comic Sans MS"/>
                <a:cs typeface="Comic Sans MS"/>
              </a:rPr>
              <a:t>but on </a:t>
            </a:r>
            <a:r>
              <a:rPr lang="en-US" dirty="0">
                <a:latin typeface="Comic Sans MS"/>
                <a:cs typeface="Comic Sans MS"/>
                <a:sym typeface="Arial" charset="0"/>
              </a:rPr>
              <a:t>k</a:t>
            </a:r>
            <a:r>
              <a:rPr lang="en-US" baseline="-6000" dirty="0" smtClean="0">
                <a:latin typeface="Comic Sans MS"/>
                <a:cs typeface="Comic Sans MS"/>
                <a:sym typeface="Arial" charset="0"/>
              </a:rPr>
              <a:t>⊥</a:t>
            </a:r>
            <a:r>
              <a:rPr lang="en-US" dirty="0" smtClean="0">
                <a:latin typeface="Comic Sans MS"/>
                <a:cs typeface="Comic Sans MS"/>
                <a:sym typeface="Arial" charset="0"/>
              </a:rPr>
              <a:t>/</a:t>
            </a:r>
            <a:r>
              <a:rPr lang="en-US" dirty="0" err="1" smtClean="0">
                <a:latin typeface="Comic Sans MS"/>
                <a:cs typeface="Comic Sans MS"/>
                <a:sym typeface="Arial" charset="0"/>
              </a:rPr>
              <a:t>p</a:t>
            </a:r>
            <a:r>
              <a:rPr lang="en-US" baseline="-25000" dirty="0" err="1" smtClean="0">
                <a:latin typeface="Comic Sans MS"/>
                <a:cs typeface="Comic Sans MS"/>
                <a:sym typeface="Arial" charset="0"/>
              </a:rPr>
              <a:t>t</a:t>
            </a:r>
            <a:r>
              <a:rPr lang="en-US" baseline="-25000" dirty="0" smtClean="0">
                <a:latin typeface="Comic Sans MS"/>
                <a:cs typeface="Comic Sans MS"/>
                <a:sym typeface="Arial" charset="0"/>
              </a:rPr>
              <a:t> </a:t>
            </a:r>
            <a:r>
              <a:rPr lang="en-US" dirty="0">
                <a:latin typeface="Comic Sans MS"/>
                <a:cs typeface="Comic Sans MS"/>
                <a:sym typeface="Arial" charset="0"/>
              </a:rPr>
              <a:t>&lt; 0.5 for </a:t>
            </a:r>
            <a:r>
              <a:rPr lang="ja-JP" altLang="en-US" dirty="0">
                <a:latin typeface="Comic Sans MS"/>
                <a:cs typeface="Comic Sans MS"/>
                <a:sym typeface="Arial" charset="0"/>
              </a:rPr>
              <a:t>“</a:t>
            </a:r>
            <a:r>
              <a:rPr lang="en-US" dirty="0">
                <a:latin typeface="Comic Sans MS"/>
                <a:cs typeface="Comic Sans MS"/>
                <a:sym typeface="Arial" charset="0"/>
              </a:rPr>
              <a:t>correlation limit</a:t>
            </a:r>
            <a:r>
              <a:rPr lang="ja-JP" altLang="en-US" dirty="0" smtClean="0">
                <a:latin typeface="Comic Sans MS"/>
                <a:cs typeface="Comic Sans MS"/>
                <a:sym typeface="Arial" charset="0"/>
              </a:rPr>
              <a:t>”</a:t>
            </a:r>
            <a:endParaRPr lang="en-US" baseline="-25000" dirty="0">
              <a:latin typeface="Comic Sans MS"/>
              <a:cs typeface="Comic Sans MS"/>
            </a:endParaRPr>
          </a:p>
          <a:p>
            <a:pPr marL="285750" indent="-285750">
              <a:buClr>
                <a:srgbClr val="0000FF"/>
              </a:buClr>
              <a:buFont typeface="Wingdings" charset="2"/>
              <a:buChar char="q"/>
            </a:pPr>
            <a:r>
              <a:rPr lang="en-US" dirty="0" smtClean="0">
                <a:latin typeface="Comic Sans MS"/>
                <a:cs typeface="Comic Sans MS"/>
                <a:sym typeface="Arial" charset="0"/>
              </a:rPr>
              <a:t>Both </a:t>
            </a:r>
            <a:r>
              <a:rPr lang="en-US" dirty="0">
                <a:latin typeface="Comic Sans MS"/>
                <a:cs typeface="Comic Sans MS"/>
                <a:sym typeface="Arial" charset="0"/>
              </a:rPr>
              <a:t>D0 and D0-bar → </a:t>
            </a:r>
            <a:r>
              <a:rPr lang="en-US" dirty="0">
                <a:solidFill>
                  <a:srgbClr val="0000FF"/>
                </a:solidFill>
                <a:latin typeface="Comic Sans MS"/>
                <a:cs typeface="Comic Sans MS"/>
                <a:sym typeface="Arial" charset="0"/>
              </a:rPr>
              <a:t>π </a:t>
            </a:r>
            <a:r>
              <a:rPr lang="en-US" dirty="0" smtClean="0">
                <a:solidFill>
                  <a:srgbClr val="0000FF"/>
                </a:solidFill>
                <a:latin typeface="Comic Sans MS"/>
                <a:cs typeface="Comic Sans MS"/>
                <a:sym typeface="Arial" charset="0"/>
              </a:rPr>
              <a:t>K</a:t>
            </a:r>
          </a:p>
          <a:p>
            <a:pPr marL="742950" lvl="1" indent="-285750">
              <a:buClr>
                <a:srgbClr val="0000FF"/>
              </a:buClr>
              <a:buFont typeface="Wingdings" charset="2"/>
              <a:buChar char="q"/>
            </a:pPr>
            <a:r>
              <a:rPr lang="en-US" sz="1600" dirty="0" smtClean="0">
                <a:latin typeface="Comic Sans MS"/>
                <a:cs typeface="Comic Sans MS"/>
                <a:sym typeface="Arial" charset="0"/>
              </a:rPr>
              <a:t>Easily reconstructed</a:t>
            </a:r>
          </a:p>
          <a:p>
            <a:pPr marL="742950" lvl="1" indent="-285750">
              <a:buClr>
                <a:srgbClr val="0000FF"/>
              </a:buClr>
              <a:buFont typeface="Wingdings" charset="2"/>
              <a:buChar char="q"/>
            </a:pPr>
            <a:r>
              <a:rPr lang="en-US" sz="1600" dirty="0" smtClean="0">
                <a:latin typeface="Comic Sans MS"/>
                <a:cs typeface="Comic Sans MS"/>
                <a:sym typeface="Arial" charset="0"/>
              </a:rPr>
              <a:t>Branching </a:t>
            </a:r>
            <a:r>
              <a:rPr lang="en-US" sz="1600" dirty="0">
                <a:latin typeface="Comic Sans MS"/>
                <a:cs typeface="Comic Sans MS"/>
                <a:sym typeface="Arial" charset="0"/>
              </a:rPr>
              <a:t>ratio 3.87</a:t>
            </a:r>
            <a:r>
              <a:rPr lang="en-US" sz="1600" dirty="0" smtClean="0">
                <a:latin typeface="Comic Sans MS"/>
                <a:cs typeface="Comic Sans MS"/>
                <a:sym typeface="Arial" charset="0"/>
              </a:rPr>
              <a:t>%</a:t>
            </a:r>
          </a:p>
          <a:p>
            <a:pPr marL="742950" lvl="1" indent="-285750">
              <a:buClr>
                <a:srgbClr val="0000FF"/>
              </a:buClr>
              <a:buFont typeface="Wingdings" charset="2"/>
              <a:buChar char="q"/>
            </a:pPr>
            <a:r>
              <a:rPr lang="en-US" sz="1600" dirty="0" smtClean="0">
                <a:latin typeface="Comic Sans MS"/>
                <a:cs typeface="Comic Sans MS"/>
                <a:sym typeface="Arial" charset="0"/>
              </a:rPr>
              <a:t>Are down feeds from different Mesons an issue?</a:t>
            </a:r>
          </a:p>
          <a:p>
            <a:pPr marL="742950" lvl="1" indent="-285750">
              <a:buClr>
                <a:srgbClr val="0000FF"/>
              </a:buClr>
              <a:buFont typeface="Wingdings" charset="2"/>
              <a:buChar char="q"/>
            </a:pPr>
            <a:r>
              <a:rPr lang="en-US" sz="1600" dirty="0" smtClean="0">
                <a:latin typeface="Comic Sans MS"/>
                <a:cs typeface="Comic Sans MS"/>
                <a:sym typeface="Arial" charset="0"/>
              </a:rPr>
              <a:t>Is the charm Meson a good proxy for the charm quark</a:t>
            </a:r>
            <a:endParaRPr lang="en-US" sz="1600" dirty="0">
              <a:latin typeface="Comic Sans MS"/>
              <a:cs typeface="Comic Sans MS"/>
              <a:sym typeface="Arial" charset="0"/>
            </a:endParaRPr>
          </a:p>
          <a:p>
            <a:pPr marL="285750" indent="-285750">
              <a:buClr>
                <a:srgbClr val="0000FF"/>
              </a:buClr>
              <a:buFont typeface="Wingdings" charset="2"/>
              <a:buChar char="q"/>
            </a:pPr>
            <a:endParaRPr lang="en-US" baseline="-25000"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160" y="3268935"/>
            <a:ext cx="3000840" cy="28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6"/>
          <p:cNvSpPr>
            <a:spLocks/>
          </p:cNvSpPr>
          <p:nvPr/>
        </p:nvSpPr>
        <p:spPr bwMode="auto">
          <a:xfrm>
            <a:off x="6466045" y="4013433"/>
            <a:ext cx="11723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ＭＳ Ｐゴシック" charset="0"/>
                <a:cs typeface="Gill Sans" charset="0"/>
              </a:rPr>
              <a:t>k</a:t>
            </a:r>
            <a:r>
              <a:rPr lang="en-US" baseline="-6000" dirty="0">
                <a:solidFill>
                  <a:schemeClr val="tx1"/>
                </a:solidFill>
                <a:ea typeface="ＭＳ Ｐゴシック" charset="0"/>
                <a:cs typeface="Gill Sans" charset="0"/>
              </a:rPr>
              <a:t>T</a:t>
            </a:r>
            <a:r>
              <a:rPr lang="en-US" baseline="32000" dirty="0">
                <a:solidFill>
                  <a:schemeClr val="tx1"/>
                </a:solidFill>
                <a:ea typeface="ＭＳ Ｐゴシック" charset="0"/>
                <a:cs typeface="Gill Sans" charset="0"/>
              </a:rPr>
              <a:t>D0</a:t>
            </a:r>
            <a:r>
              <a:rPr lang="en-US" dirty="0">
                <a:solidFill>
                  <a:schemeClr val="tx1"/>
                </a:solidFill>
                <a:ea typeface="ＭＳ Ｐゴシック" charset="0"/>
                <a:cs typeface="Gill Sans" charset="0"/>
              </a:rPr>
              <a:t> </a:t>
            </a:r>
            <a:r>
              <a:rPr lang="en-US" dirty="0" err="1">
                <a:solidFill>
                  <a:schemeClr val="tx1"/>
                </a:solidFill>
                <a:ea typeface="ＭＳ Ｐゴシック" charset="0"/>
                <a:cs typeface="Gill Sans" charset="0"/>
              </a:rPr>
              <a:t>vs</a:t>
            </a:r>
            <a:r>
              <a:rPr lang="en-US" dirty="0">
                <a:solidFill>
                  <a:schemeClr val="tx1"/>
                </a:solidFill>
                <a:ea typeface="ＭＳ Ｐゴシック" charset="0"/>
                <a:cs typeface="Gill Sans" charset="0"/>
              </a:rPr>
              <a:t> </a:t>
            </a:r>
            <a:r>
              <a:rPr lang="en-US" dirty="0" err="1">
                <a:solidFill>
                  <a:schemeClr val="tx1"/>
                </a:solidFill>
                <a:ea typeface="ＭＳ Ｐゴシック" charset="0"/>
                <a:cs typeface="Gill Sans" charset="0"/>
              </a:rPr>
              <a:t>k</a:t>
            </a:r>
            <a:r>
              <a:rPr lang="en-US" baseline="-6000" dirty="0" err="1">
                <a:solidFill>
                  <a:schemeClr val="tx1"/>
                </a:solidFill>
                <a:ea typeface="ＭＳ Ｐゴシック" charset="0"/>
                <a:cs typeface="Gill Sans" charset="0"/>
              </a:rPr>
              <a:t>T</a:t>
            </a:r>
            <a:r>
              <a:rPr lang="en-US" baseline="32000" dirty="0" err="1">
                <a:solidFill>
                  <a:schemeClr val="tx1"/>
                </a:solidFill>
                <a:ea typeface="ＭＳ Ｐゴシック" charset="0"/>
                <a:cs typeface="Gill Sans" charset="0"/>
              </a:rPr>
              <a:t>c</a:t>
            </a:r>
            <a:endParaRPr lang="en-US" baseline="32000" dirty="0">
              <a:solidFill>
                <a:schemeClr val="tx1"/>
              </a:solidFill>
              <a:ea typeface="ＭＳ Ｐゴシック" charset="0"/>
              <a:cs typeface="Gill Sans"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780" y="3828072"/>
            <a:ext cx="3000840" cy="28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 name="Rectangle 5"/>
          <p:cNvSpPr>
            <a:spLocks/>
          </p:cNvSpPr>
          <p:nvPr/>
        </p:nvSpPr>
        <p:spPr bwMode="auto">
          <a:xfrm>
            <a:off x="4733363" y="4483274"/>
            <a:ext cx="1269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err="1">
                <a:solidFill>
                  <a:schemeClr val="tx1"/>
                </a:solidFill>
                <a:ea typeface="ＭＳ Ｐゴシック" charset="0"/>
                <a:cs typeface="Lucida Grande" charset="0"/>
              </a:rPr>
              <a:t>Δϕ</a:t>
            </a:r>
            <a:r>
              <a:rPr lang="en-US" dirty="0">
                <a:solidFill>
                  <a:schemeClr val="tx1"/>
                </a:solidFill>
                <a:ea typeface="ＭＳ Ｐゴシック" charset="0"/>
                <a:cs typeface="Lucida Grande" charset="0"/>
              </a:rPr>
              <a:t>(c ↔ D</a:t>
            </a:r>
            <a:r>
              <a:rPr lang="en-US" baseline="32000" dirty="0">
                <a:solidFill>
                  <a:schemeClr val="tx1"/>
                </a:solidFill>
                <a:ea typeface="ＭＳ Ｐゴシック" charset="0"/>
                <a:cs typeface="Gill Sans" charset="0"/>
              </a:rPr>
              <a:t>0</a:t>
            </a:r>
            <a:r>
              <a:rPr lang="en-US" dirty="0">
                <a:solidFill>
                  <a:schemeClr val="tx1"/>
                </a:solidFill>
                <a:ea typeface="ＭＳ Ｐゴシック" charset="0"/>
                <a:cs typeface="Gill Sans" charset="0"/>
              </a:rPr>
              <a:t>)</a:t>
            </a: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08805"/>
            <a:ext cx="3235960" cy="244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Rectangle 4"/>
          <p:cNvSpPr>
            <a:spLocks/>
          </p:cNvSpPr>
          <p:nvPr/>
        </p:nvSpPr>
        <p:spPr bwMode="auto">
          <a:xfrm>
            <a:off x="1271902" y="4493789"/>
            <a:ext cx="18962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solidFill>
                  <a:schemeClr val="tx1"/>
                </a:solidFill>
                <a:ea typeface="ＭＳ Ｐゴシック" charset="0"/>
                <a:cs typeface="Gill Sans" charset="0"/>
              </a:rPr>
              <a:t>Direct D</a:t>
            </a:r>
            <a:r>
              <a:rPr lang="en-US" sz="1400" baseline="32000" dirty="0">
                <a:solidFill>
                  <a:schemeClr val="tx1"/>
                </a:solidFill>
                <a:ea typeface="ＭＳ Ｐゴシック" charset="0"/>
                <a:cs typeface="Gill Sans" charset="0"/>
              </a:rPr>
              <a:t>0</a:t>
            </a:r>
            <a:r>
              <a:rPr lang="en-US" sz="1400" dirty="0">
                <a:solidFill>
                  <a:schemeClr val="tx1"/>
                </a:solidFill>
                <a:ea typeface="ＭＳ Ｐゴシック" charset="0"/>
                <a:cs typeface="Gill Sans" charset="0"/>
              </a:rPr>
              <a:t>/D</a:t>
            </a:r>
            <a:r>
              <a:rPr lang="en-US" sz="1400" baseline="32000" dirty="0">
                <a:solidFill>
                  <a:schemeClr val="tx1"/>
                </a:solidFill>
                <a:ea typeface="ＭＳ Ｐゴシック" charset="0"/>
                <a:cs typeface="Gill Sans" charset="0"/>
              </a:rPr>
              <a:t>0</a:t>
            </a:r>
            <a:r>
              <a:rPr lang="en-US" sz="1400" dirty="0">
                <a:solidFill>
                  <a:schemeClr val="tx1"/>
                </a:solidFill>
                <a:ea typeface="ＭＳ Ｐゴシック" charset="0"/>
                <a:cs typeface="Gill Sans" charset="0"/>
              </a:rPr>
              <a:t>bar</a:t>
            </a:r>
          </a:p>
          <a:p>
            <a:r>
              <a:rPr lang="en-US" sz="1400" dirty="0">
                <a:solidFill>
                  <a:srgbClr val="FF0000"/>
                </a:solidFill>
                <a:ea typeface="ＭＳ Ｐゴシック" charset="0"/>
                <a:cs typeface="Gill Sans" charset="0"/>
              </a:rPr>
              <a:t>D</a:t>
            </a:r>
            <a:r>
              <a:rPr lang="en-US" sz="1400" baseline="32000" dirty="0">
                <a:solidFill>
                  <a:srgbClr val="FF0000"/>
                </a:solidFill>
                <a:ea typeface="ＭＳ Ｐゴシック" charset="0"/>
                <a:cs typeface="Gill Sans" charset="0"/>
              </a:rPr>
              <a:t>0</a:t>
            </a:r>
            <a:r>
              <a:rPr lang="en-US" sz="1400" dirty="0">
                <a:solidFill>
                  <a:srgbClr val="FF0000"/>
                </a:solidFill>
                <a:ea typeface="ＭＳ Ｐゴシック" charset="0"/>
                <a:cs typeface="Gill Sans" charset="0"/>
              </a:rPr>
              <a:t> from D</a:t>
            </a:r>
            <a:r>
              <a:rPr lang="en-US" sz="1400" baseline="32000" dirty="0">
                <a:solidFill>
                  <a:srgbClr val="FF0000"/>
                </a:solidFill>
                <a:ea typeface="ＭＳ Ｐゴシック" charset="0"/>
                <a:cs typeface="Gill Sans" charset="0"/>
              </a:rPr>
              <a:t>*+</a:t>
            </a:r>
            <a:r>
              <a:rPr lang="en-US" sz="1400" dirty="0">
                <a:solidFill>
                  <a:srgbClr val="FF0000"/>
                </a:solidFill>
                <a:ea typeface="ＭＳ Ｐゴシック" charset="0"/>
                <a:cs typeface="Lucida Grande" charset="0"/>
              </a:rPr>
              <a:t>→π</a:t>
            </a:r>
            <a:r>
              <a:rPr lang="en-US" sz="1400" baseline="32000" dirty="0">
                <a:solidFill>
                  <a:srgbClr val="FF0000"/>
                </a:solidFill>
                <a:ea typeface="ＭＳ Ｐゴシック" charset="0"/>
                <a:cs typeface="Gill Sans" charset="0"/>
              </a:rPr>
              <a:t>+</a:t>
            </a:r>
            <a:r>
              <a:rPr lang="en-US" sz="1400" dirty="0">
                <a:solidFill>
                  <a:srgbClr val="FF0000"/>
                </a:solidFill>
                <a:ea typeface="ＭＳ Ｐゴシック" charset="0"/>
                <a:cs typeface="Gill Sans" charset="0"/>
              </a:rPr>
              <a:t>D</a:t>
            </a:r>
            <a:r>
              <a:rPr lang="en-US" sz="1400" baseline="32000" dirty="0">
                <a:solidFill>
                  <a:srgbClr val="FF0000"/>
                </a:solidFill>
                <a:ea typeface="ＭＳ Ｐゴシック" charset="0"/>
                <a:cs typeface="Gill Sans" charset="0"/>
              </a:rPr>
              <a:t>0</a:t>
            </a:r>
            <a:endParaRPr lang="en-US" sz="1400" dirty="0">
              <a:solidFill>
                <a:srgbClr val="FF0000"/>
              </a:solidFill>
              <a:ea typeface="ＭＳ Ｐゴシック" charset="0"/>
              <a:cs typeface="Gill Sans" charset="0"/>
            </a:endParaRPr>
          </a:p>
          <a:p>
            <a:r>
              <a:rPr lang="en-US" sz="1400" dirty="0">
                <a:solidFill>
                  <a:srgbClr val="FF0000"/>
                </a:solidFill>
                <a:ea typeface="ＭＳ Ｐゴシック" charset="0"/>
                <a:cs typeface="Gill Sans" charset="0"/>
              </a:rPr>
              <a:t>D</a:t>
            </a:r>
            <a:r>
              <a:rPr lang="en-US" sz="1400" baseline="32000" dirty="0">
                <a:solidFill>
                  <a:srgbClr val="FF0000"/>
                </a:solidFill>
                <a:ea typeface="ＭＳ Ｐゴシック" charset="0"/>
                <a:cs typeface="Gill Sans" charset="0"/>
              </a:rPr>
              <a:t>0</a:t>
            </a:r>
            <a:r>
              <a:rPr lang="en-US" sz="1400" dirty="0">
                <a:solidFill>
                  <a:srgbClr val="FF0000"/>
                </a:solidFill>
                <a:ea typeface="ＭＳ Ｐゴシック" charset="0"/>
                <a:cs typeface="Gill Sans" charset="0"/>
              </a:rPr>
              <a:t>bar from D</a:t>
            </a:r>
            <a:r>
              <a:rPr lang="en-US" sz="1400" baseline="32000" dirty="0">
                <a:solidFill>
                  <a:srgbClr val="FF0000"/>
                </a:solidFill>
                <a:ea typeface="ＭＳ Ｐゴシック" charset="0"/>
                <a:cs typeface="Gill Sans" charset="0"/>
              </a:rPr>
              <a:t>*-</a:t>
            </a:r>
            <a:r>
              <a:rPr lang="en-US" sz="1400" dirty="0">
                <a:solidFill>
                  <a:srgbClr val="FF0000"/>
                </a:solidFill>
                <a:ea typeface="ＭＳ Ｐゴシック" charset="0"/>
                <a:cs typeface="Lucida Grande" charset="0"/>
              </a:rPr>
              <a:t>→π</a:t>
            </a:r>
            <a:r>
              <a:rPr lang="en-US" sz="1400" baseline="32000" dirty="0">
                <a:solidFill>
                  <a:srgbClr val="FF0000"/>
                </a:solidFill>
                <a:ea typeface="ＭＳ Ｐゴシック" charset="0"/>
                <a:cs typeface="Gill Sans" charset="0"/>
              </a:rPr>
              <a:t>-</a:t>
            </a:r>
            <a:r>
              <a:rPr lang="en-US" sz="1400" dirty="0">
                <a:solidFill>
                  <a:srgbClr val="FF0000"/>
                </a:solidFill>
                <a:ea typeface="ＭＳ Ｐゴシック" charset="0"/>
                <a:cs typeface="Gill Sans" charset="0"/>
              </a:rPr>
              <a:t>D</a:t>
            </a:r>
            <a:r>
              <a:rPr lang="en-US" sz="1400" baseline="32000" dirty="0">
                <a:solidFill>
                  <a:srgbClr val="FF0000"/>
                </a:solidFill>
                <a:ea typeface="ＭＳ Ｐゴシック" charset="0"/>
                <a:cs typeface="Gill Sans" charset="0"/>
              </a:rPr>
              <a:t>0</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923809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a:lstStyle/>
          <a:p>
            <a:r>
              <a:rPr lang="en-US" dirty="0" smtClean="0">
                <a:latin typeface="Comic Sans MS"/>
                <a:cs typeface="Comic Sans MS"/>
                <a:sym typeface="Arial" charset="0"/>
              </a:rPr>
              <a:t>Simulation Result</a:t>
            </a:r>
            <a:endParaRPr lang="en-US" dirty="0">
              <a:latin typeface="Comic Sans MS"/>
              <a:cs typeface="Comic Sans MS"/>
              <a:sym typeface="Arial" charset="0"/>
            </a:endParaRPr>
          </a:p>
        </p:txBody>
      </p:sp>
      <p:sp>
        <p:nvSpPr>
          <p:cNvPr id="9" name="Slide Number Placeholder 3"/>
          <p:cNvSpPr>
            <a:spLocks noGrp="1"/>
          </p:cNvSpPr>
          <p:nvPr>
            <p:ph type="sldNum" sz="quarter" idx="12"/>
          </p:nvPr>
        </p:nvSpPr>
        <p:spPr/>
        <p:txBody>
          <a:bodyPr/>
          <a:lstStyle/>
          <a:p>
            <a:fld id="{65486E34-5153-EE4F-90AB-5C1643D1DAD9}" type="slidenum">
              <a:rPr lang="en-US"/>
              <a:pPr/>
              <a:t>75</a:t>
            </a:fld>
            <a:endParaRPr lang="en-US"/>
          </a:p>
        </p:txBody>
      </p:sp>
      <p:sp>
        <p:nvSpPr>
          <p:cNvPr id="28674" name="Rectangle 2"/>
          <p:cNvSpPr>
            <a:spLocks/>
          </p:cNvSpPr>
          <p:nvPr/>
        </p:nvSpPr>
        <p:spPr bwMode="auto">
          <a:xfrm>
            <a:off x="217289" y="5587997"/>
            <a:ext cx="475687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285750" indent="-285750">
              <a:spcBef>
                <a:spcPts val="0"/>
              </a:spcBef>
              <a:buClr>
                <a:srgbClr val="0000FF"/>
              </a:buClr>
              <a:buFont typeface="Wingdings" charset="2"/>
              <a:buChar char="q"/>
            </a:pPr>
            <a:r>
              <a:rPr lang="en-US" sz="1600" dirty="0">
                <a:latin typeface="Comic Sans MS"/>
                <a:ea typeface="ＭＳ Ｐゴシック" charset="0"/>
                <a:cs typeface="Comic Sans MS"/>
                <a:sym typeface="Arial" charset="0"/>
              </a:rPr>
              <a:t>1/</a:t>
            </a:r>
            <a:r>
              <a:rPr lang="en-US" sz="1600" dirty="0" err="1">
                <a:latin typeface="Comic Sans MS"/>
                <a:ea typeface="ＭＳ Ｐゴシック" charset="0"/>
                <a:cs typeface="Comic Sans MS"/>
                <a:sym typeface="Arial" charset="0"/>
              </a:rPr>
              <a:t>sqrt</a:t>
            </a:r>
            <a:r>
              <a:rPr lang="en-US" sz="1600" dirty="0">
                <a:latin typeface="Comic Sans MS"/>
                <a:ea typeface="ＭＳ Ｐゴシック" charset="0"/>
                <a:cs typeface="Comic Sans MS"/>
                <a:sym typeface="Arial" charset="0"/>
              </a:rPr>
              <a:t>(N) error per (</a:t>
            </a:r>
            <a:r>
              <a:rPr lang="en-US" sz="1600" dirty="0" err="1">
                <a:latin typeface="Comic Sans MS"/>
                <a:ea typeface="ＭＳ Ｐゴシック" charset="0"/>
                <a:cs typeface="Comic Sans MS"/>
                <a:sym typeface="Arial" charset="0"/>
              </a:rPr>
              <a:t>ϕ</a:t>
            </a:r>
            <a:r>
              <a:rPr lang="en-US" sz="1600" dirty="0">
                <a:latin typeface="Comic Sans MS"/>
                <a:ea typeface="ＭＳ Ｐゴシック" charset="0"/>
                <a:cs typeface="Comic Sans MS"/>
                <a:sym typeface="Arial" charset="0"/>
              </a:rPr>
              <a:t>, k</a:t>
            </a:r>
            <a:r>
              <a:rPr lang="en-US" sz="1600" baseline="-6000" dirty="0">
                <a:latin typeface="Comic Sans MS"/>
                <a:ea typeface="ＭＳ Ｐゴシック" charset="0"/>
                <a:cs typeface="Comic Sans MS"/>
                <a:sym typeface="Arial" charset="0"/>
              </a:rPr>
              <a:t>⊥</a:t>
            </a:r>
            <a:r>
              <a:rPr lang="en-US" sz="1600" dirty="0">
                <a:latin typeface="Comic Sans MS"/>
                <a:ea typeface="ＭＳ Ｐゴシック" charset="0"/>
                <a:cs typeface="Comic Sans MS"/>
                <a:sym typeface="Arial" charset="0"/>
              </a:rPr>
              <a:t>) bin, scaled </a:t>
            </a:r>
            <a:r>
              <a:rPr lang="en-US" sz="1600" dirty="0" smtClean="0">
                <a:latin typeface="Comic Sans MS"/>
                <a:ea typeface="ＭＳ Ｐゴシック" charset="0"/>
                <a:cs typeface="Comic Sans MS"/>
                <a:sym typeface="Arial" charset="0"/>
              </a:rPr>
              <a:t>for</a:t>
            </a:r>
          </a:p>
          <a:p>
            <a:pPr marL="457200" lvl="2">
              <a:spcBef>
                <a:spcPts val="0"/>
              </a:spcBef>
              <a:buClr>
                <a:srgbClr val="0000FF"/>
              </a:buClr>
              <a:buFont typeface="Wingdings" charset="2"/>
              <a:buChar char="q"/>
            </a:pPr>
            <a:r>
              <a:rPr lang="en-US" sz="1600" dirty="0" smtClean="0">
                <a:latin typeface="Comic Sans MS"/>
                <a:ea typeface="ＭＳ Ｐゴシック" charset="0"/>
                <a:cs typeface="Comic Sans MS"/>
                <a:sym typeface="Arial" charset="0"/>
              </a:rPr>
              <a:t>70</a:t>
            </a:r>
            <a:r>
              <a:rPr lang="en-US" sz="1600" dirty="0">
                <a:latin typeface="Comic Sans MS"/>
                <a:ea typeface="ＭＳ Ｐゴシック" charset="0"/>
                <a:cs typeface="Comic Sans MS"/>
                <a:sym typeface="Arial" charset="0"/>
              </a:rPr>
              <a:t>% beam </a:t>
            </a:r>
            <a:r>
              <a:rPr lang="en-US" sz="1600" dirty="0" err="1" smtClean="0">
                <a:latin typeface="Comic Sans MS"/>
                <a:ea typeface="ＭＳ Ｐゴシック" charset="0"/>
                <a:cs typeface="Comic Sans MS"/>
                <a:sym typeface="Arial" charset="0"/>
              </a:rPr>
              <a:t>polarisation</a:t>
            </a:r>
            <a:r>
              <a:rPr lang="en-US" sz="1600" dirty="0" smtClean="0">
                <a:latin typeface="Comic Sans MS"/>
                <a:ea typeface="ＭＳ Ｐゴシック" charset="0"/>
                <a:cs typeface="Comic Sans MS"/>
                <a:sym typeface="Arial" charset="0"/>
              </a:rPr>
              <a:t> </a:t>
            </a:r>
          </a:p>
          <a:p>
            <a:pPr marL="457200" lvl="2">
              <a:spcBef>
                <a:spcPts val="0"/>
              </a:spcBef>
              <a:buClr>
                <a:srgbClr val="0000FF"/>
              </a:buClr>
              <a:buFont typeface="Wingdings" charset="2"/>
              <a:buChar char="q"/>
            </a:pPr>
            <a:r>
              <a:rPr lang="en-US" sz="1600" dirty="0" smtClean="0">
                <a:latin typeface="Comic Sans MS"/>
                <a:ea typeface="ＭＳ Ｐゴシック" charset="0"/>
                <a:cs typeface="Comic Sans MS"/>
                <a:sym typeface="Arial" charset="0"/>
              </a:rPr>
              <a:t>100 </a:t>
            </a:r>
            <a:r>
              <a:rPr lang="en-US" sz="1600" dirty="0">
                <a:latin typeface="Comic Sans MS"/>
                <a:ea typeface="ＭＳ Ｐゴシック" charset="0"/>
                <a:cs typeface="Comic Sans MS"/>
                <a:sym typeface="Arial" charset="0"/>
              </a:rPr>
              <a:t>fb</a:t>
            </a:r>
            <a:r>
              <a:rPr lang="en-US" sz="1600" baseline="32000" dirty="0">
                <a:latin typeface="Comic Sans MS"/>
                <a:ea typeface="ＭＳ Ｐゴシック" charset="0"/>
                <a:cs typeface="Comic Sans MS"/>
                <a:sym typeface="Arial" charset="0"/>
              </a:rPr>
              <a:t>-1</a:t>
            </a:r>
            <a:r>
              <a:rPr lang="en-US" sz="1600" dirty="0">
                <a:latin typeface="Comic Sans MS"/>
                <a:ea typeface="ＭＳ Ｐゴシック" charset="0"/>
                <a:cs typeface="Comic Sans MS"/>
                <a:sym typeface="Arial" charset="0"/>
              </a:rPr>
              <a:t> integrated luminosity</a:t>
            </a:r>
          </a:p>
        </p:txBody>
      </p:sp>
      <p:sp>
        <p:nvSpPr>
          <p:cNvPr id="28675" name="AutoShape 3"/>
          <p:cNvSpPr>
            <a:spLocks/>
          </p:cNvSpPr>
          <p:nvPr/>
        </p:nvSpPr>
        <p:spPr bwMode="auto">
          <a:xfrm>
            <a:off x="4952669" y="5232467"/>
            <a:ext cx="2536031" cy="1321594"/>
          </a:xfrm>
          <a:prstGeom prst="wedgeEllipseCallout">
            <a:avLst>
              <a:gd name="adj1" fmla="val -89083"/>
              <a:gd name="adj2" fmla="val 37162"/>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dirty="0">
                <a:solidFill>
                  <a:srgbClr val="FFFFFF"/>
                </a:solidFill>
                <a:effectLst>
                  <a:outerShdw blurRad="38100" dist="38100" dir="2700000" algn="tl">
                    <a:srgbClr val="DDDDDD"/>
                  </a:outerShdw>
                </a:effectLst>
                <a:ea typeface="ＭＳ Ｐゴシック" charset="0"/>
                <a:cs typeface="Gill Sans" charset="0"/>
              </a:rPr>
              <a:t>~8 months with 50% efficiency and </a:t>
            </a:r>
            <a:endParaRPr lang="en-US" dirty="0" smtClean="0">
              <a:solidFill>
                <a:srgbClr val="FFFFFF"/>
              </a:solidFill>
              <a:effectLst>
                <a:outerShdw blurRad="38100" dist="38100" dir="2700000" algn="tl">
                  <a:srgbClr val="DDDDDD"/>
                </a:outerShdw>
              </a:effectLst>
              <a:ea typeface="ＭＳ Ｐゴシック" charset="0"/>
              <a:cs typeface="Gill Sans" charset="0"/>
            </a:endParaRPr>
          </a:p>
          <a:p>
            <a:pPr algn="ctr"/>
            <a:r>
              <a:rPr lang="en-US" dirty="0" smtClean="0">
                <a:solidFill>
                  <a:srgbClr val="FFFFFF"/>
                </a:solidFill>
                <a:effectLst>
                  <a:outerShdw blurRad="38100" dist="38100" dir="2700000" algn="tl">
                    <a:srgbClr val="DDDDDD"/>
                  </a:outerShdw>
                </a:effectLst>
                <a:ea typeface="ＭＳ Ｐゴシック" charset="0"/>
                <a:cs typeface="Gill Sans" charset="0"/>
              </a:rPr>
              <a:t>L </a:t>
            </a:r>
            <a:r>
              <a:rPr lang="en-US" dirty="0">
                <a:solidFill>
                  <a:srgbClr val="FFFFFF"/>
                </a:solidFill>
                <a:effectLst>
                  <a:outerShdw blurRad="38100" dist="38100" dir="2700000" algn="tl">
                    <a:srgbClr val="DDDDDD"/>
                  </a:outerShdw>
                </a:effectLst>
                <a:ea typeface="ＭＳ Ｐゴシック" charset="0"/>
                <a:cs typeface="Gill Sans" charset="0"/>
              </a:rPr>
              <a:t>= 10</a:t>
            </a:r>
            <a:r>
              <a:rPr lang="en-US" baseline="32000" dirty="0">
                <a:solidFill>
                  <a:srgbClr val="FFFFFF"/>
                </a:solidFill>
                <a:effectLst>
                  <a:outerShdw blurRad="38100" dist="38100" dir="2700000" algn="tl">
                    <a:srgbClr val="DDDDDD"/>
                  </a:outerShdw>
                </a:effectLst>
                <a:ea typeface="ＭＳ Ｐゴシック" charset="0"/>
                <a:cs typeface="Gill Sans" charset="0"/>
              </a:rPr>
              <a:t>34</a:t>
            </a:r>
            <a:r>
              <a:rPr lang="en-US" dirty="0">
                <a:solidFill>
                  <a:srgbClr val="FFFFFF"/>
                </a:solidFill>
                <a:effectLst>
                  <a:outerShdw blurRad="38100" dist="38100" dir="2700000" algn="tl">
                    <a:srgbClr val="DDDDDD"/>
                  </a:outerShdw>
                </a:effectLst>
                <a:ea typeface="ＭＳ Ｐゴシック" charset="0"/>
                <a:cs typeface="Gill Sans" charset="0"/>
              </a:rPr>
              <a:t>cm</a:t>
            </a:r>
            <a:r>
              <a:rPr lang="en-US" baseline="32000" dirty="0">
                <a:solidFill>
                  <a:srgbClr val="FFFFFF"/>
                </a:solidFill>
                <a:effectLst>
                  <a:outerShdw blurRad="38100" dist="38100" dir="2700000" algn="tl">
                    <a:srgbClr val="DDDDDD"/>
                  </a:outerShdw>
                </a:effectLst>
                <a:ea typeface="ＭＳ Ｐゴシック" charset="0"/>
                <a:cs typeface="Gill Sans" charset="0"/>
              </a:rPr>
              <a:t>2</a:t>
            </a:r>
            <a:r>
              <a:rPr lang="en-US" dirty="0">
                <a:solidFill>
                  <a:srgbClr val="FFFFFF"/>
                </a:solidFill>
                <a:effectLst>
                  <a:outerShdw blurRad="38100" dist="38100" dir="2700000" algn="tl">
                    <a:srgbClr val="DDDDDD"/>
                  </a:outerShdw>
                </a:effectLst>
                <a:ea typeface="ＭＳ Ｐゴシック" charset="0"/>
                <a:cs typeface="Gill Sans" charset="0"/>
              </a:rPr>
              <a:t>s</a:t>
            </a:r>
            <a:r>
              <a:rPr lang="en-US" baseline="32000" dirty="0">
                <a:solidFill>
                  <a:srgbClr val="FFFFFF"/>
                </a:solidFill>
                <a:effectLst>
                  <a:outerShdw blurRad="38100" dist="38100" dir="2700000" algn="tl">
                    <a:srgbClr val="DDDDDD"/>
                  </a:outerShdw>
                </a:effectLst>
                <a:ea typeface="ＭＳ Ｐゴシック" charset="0"/>
                <a:cs typeface="Gill Sans" charset="0"/>
              </a:rPr>
              <a:t>-1</a:t>
            </a:r>
          </a:p>
        </p:txBody>
      </p:sp>
      <p:sp>
        <p:nvSpPr>
          <p:cNvPr id="28676" name="Rectangle 4"/>
          <p:cNvSpPr>
            <a:spLocks/>
          </p:cNvSpPr>
          <p:nvPr/>
        </p:nvSpPr>
        <p:spPr bwMode="auto">
          <a:xfrm>
            <a:off x="2259542" y="820790"/>
            <a:ext cx="10651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687"/>
              </a:spcBef>
            </a:pPr>
            <a:r>
              <a:rPr lang="en-US" dirty="0">
                <a:solidFill>
                  <a:schemeClr val="tx1"/>
                </a:solidFill>
                <a:latin typeface="Arial" charset="0"/>
                <a:ea typeface="ＭＳ Ｐゴシック" charset="0"/>
                <a:cs typeface="Arial" charset="0"/>
                <a:sym typeface="Arial" charset="0"/>
              </a:rPr>
              <a:t>1 &lt; k</a:t>
            </a:r>
            <a:r>
              <a:rPr lang="en-US" baseline="-6000" dirty="0">
                <a:solidFill>
                  <a:schemeClr val="tx1"/>
                </a:solidFill>
                <a:latin typeface="Arial" charset="0"/>
                <a:ea typeface="ＭＳ Ｐゴシック" charset="0"/>
                <a:cs typeface="Apple Symbols" charset="0"/>
                <a:sym typeface="Arial" charset="0"/>
              </a:rPr>
              <a:t>⊥</a:t>
            </a:r>
            <a:r>
              <a:rPr lang="en-US" dirty="0">
                <a:solidFill>
                  <a:schemeClr val="tx1"/>
                </a:solidFill>
                <a:latin typeface="Arial" charset="0"/>
                <a:ea typeface="ＭＳ Ｐゴシック" charset="0"/>
                <a:cs typeface="Arial" charset="0"/>
                <a:sym typeface="Arial" charset="0"/>
              </a:rPr>
              <a:t> &lt; 2</a:t>
            </a:r>
          </a:p>
        </p:txBody>
      </p:sp>
      <p:sp>
        <p:nvSpPr>
          <p:cNvPr id="28677" name="Rectangle 5"/>
          <p:cNvSpPr>
            <a:spLocks/>
          </p:cNvSpPr>
          <p:nvPr/>
        </p:nvSpPr>
        <p:spPr bwMode="auto">
          <a:xfrm>
            <a:off x="814585" y="826412"/>
            <a:ext cx="1236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687"/>
              </a:spcBef>
            </a:pPr>
            <a:r>
              <a:rPr lang="en-US" dirty="0">
                <a:solidFill>
                  <a:srgbClr val="FF0000"/>
                </a:solidFill>
                <a:latin typeface="Arial" charset="0"/>
                <a:ea typeface="ＭＳ Ｐゴシック" charset="0"/>
                <a:cs typeface="Arial" charset="0"/>
                <a:sym typeface="Arial" charset="0"/>
              </a:rPr>
              <a:t>0.5 &lt; k</a:t>
            </a:r>
            <a:r>
              <a:rPr lang="en-US" baseline="-6000" dirty="0">
                <a:solidFill>
                  <a:srgbClr val="FF0000"/>
                </a:solidFill>
                <a:latin typeface="Arial" charset="0"/>
                <a:ea typeface="ＭＳ Ｐゴシック" charset="0"/>
                <a:cs typeface="Apple Symbols" charset="0"/>
                <a:sym typeface="Arial" charset="0"/>
              </a:rPr>
              <a:t>⊥ </a:t>
            </a:r>
            <a:r>
              <a:rPr lang="en-US" dirty="0">
                <a:solidFill>
                  <a:srgbClr val="FF0000"/>
                </a:solidFill>
                <a:latin typeface="Arial" charset="0"/>
                <a:ea typeface="ＭＳ Ｐゴシック" charset="0"/>
                <a:cs typeface="Arial" charset="0"/>
                <a:sym typeface="Arial" charset="0"/>
              </a:rPr>
              <a:t>&lt; 1</a:t>
            </a:r>
          </a:p>
        </p:txBody>
      </p:sp>
      <p:grpSp>
        <p:nvGrpSpPr>
          <p:cNvPr id="2" name="Group 1"/>
          <p:cNvGrpSpPr/>
          <p:nvPr/>
        </p:nvGrpSpPr>
        <p:grpSpPr>
          <a:xfrm>
            <a:off x="327660" y="1072736"/>
            <a:ext cx="4320540" cy="4145280"/>
            <a:chOff x="919758" y="169664"/>
            <a:chExt cx="4320540" cy="4145280"/>
          </a:xfrm>
        </p:grpSpPr>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58" y="169664"/>
              <a:ext cx="4320540" cy="4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9" name="Rectangle 7"/>
            <p:cNvSpPr>
              <a:spLocks/>
            </p:cNvSpPr>
            <p:nvPr/>
          </p:nvSpPr>
          <p:spPr bwMode="auto">
            <a:xfrm>
              <a:off x="4303778" y="4112888"/>
              <a:ext cx="1730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nSpc>
                  <a:spcPct val="60000"/>
                </a:lnSpc>
                <a:spcBef>
                  <a:spcPts val="1687"/>
                </a:spcBef>
              </a:pPr>
              <a:r>
                <a:rPr lang="en-US" dirty="0" err="1">
                  <a:latin typeface="Arial" charset="0"/>
                  <a:ea typeface="ＭＳ Ｐゴシック" charset="0"/>
                  <a:cs typeface="Arial" charset="0"/>
                  <a:sym typeface="Arial" charset="0"/>
                </a:rPr>
                <a:t>ϕ</a:t>
              </a:r>
              <a:endParaRPr lang="en-US" dirty="0">
                <a:latin typeface="Arial" charset="0"/>
                <a:ea typeface="ＭＳ Ｐゴシック" charset="0"/>
                <a:cs typeface="Arial" charset="0"/>
                <a:sym typeface="Arial" charset="0"/>
              </a:endParaRPr>
            </a:p>
          </p:txBody>
        </p:sp>
      </p:grpSp>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17299"/>
            <a:ext cx="44386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cxnSp>
        <p:nvCxnSpPr>
          <p:cNvPr id="4" name="Straight Arrow Connector 3"/>
          <p:cNvCxnSpPr/>
          <p:nvPr/>
        </p:nvCxnSpPr>
        <p:spPr bwMode="auto">
          <a:xfrm flipH="1" flipV="1">
            <a:off x="4191000" y="1153583"/>
            <a:ext cx="1185333" cy="1195917"/>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cxnSp>
        <p:nvCxnSpPr>
          <p:cNvPr id="6" name="Straight Arrow Connector 5"/>
          <p:cNvCxnSpPr/>
          <p:nvPr/>
        </p:nvCxnSpPr>
        <p:spPr bwMode="auto">
          <a:xfrm flipH="1">
            <a:off x="4180417" y="3312583"/>
            <a:ext cx="1217083" cy="1651000"/>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sp>
        <p:nvSpPr>
          <p:cNvPr id="16" name="TextBox 15"/>
          <p:cNvSpPr txBox="1"/>
          <p:nvPr/>
        </p:nvSpPr>
        <p:spPr>
          <a:xfrm rot="19680000">
            <a:off x="1230386" y="2980033"/>
            <a:ext cx="5921233" cy="923330"/>
          </a:xfrm>
          <a:prstGeom prst="rect">
            <a:avLst/>
          </a:prstGeom>
          <a:solidFill>
            <a:schemeClr val="bg1">
              <a:lumMod val="85000"/>
            </a:schemeClr>
          </a:solidFill>
          <a:ln>
            <a:solidFill>
              <a:schemeClr val="tx1">
                <a:lumMod val="95000"/>
              </a:schemeClr>
            </a:solidFill>
          </a:ln>
          <a:effectLst>
            <a:glow rad="101600">
              <a:schemeClr val="tx1">
                <a:lumMod val="85000"/>
                <a:alpha val="75000"/>
              </a:schemeClr>
            </a:glow>
            <a:outerShdw blurRad="50800" dist="38100" dir="2700000" algn="tl" rotWithShape="0">
              <a:schemeClr val="tx1">
                <a:lumMod val="65000"/>
                <a:alpha val="43000"/>
              </a:schemeClr>
            </a:outerShdw>
          </a:effectLst>
          <a:scene3d>
            <a:camera prst="orthographicFront"/>
            <a:lightRig rig="threePt" dir="t"/>
          </a:scene3d>
          <a:sp3d>
            <a:bevelT w="114300" prst="artDeco"/>
            <a:bevelB w="114300" prst="artDeco"/>
          </a:sp3d>
        </p:spPr>
        <p:txBody>
          <a:bodyPr wrap="square">
            <a:spAutoFit/>
          </a:bodyPr>
          <a:lstStyle/>
          <a:p>
            <a:pPr algn="ctr" fontAlgn="auto">
              <a:spcBef>
                <a:spcPts val="0"/>
              </a:spcBef>
              <a:spcAft>
                <a:spcPts val="0"/>
              </a:spcAft>
              <a:defRPr/>
            </a:pPr>
            <a:r>
              <a:rPr lang="en-US" b="1" kern="1200" dirty="0" smtClean="0">
                <a:latin typeface="Comic Sans MS"/>
                <a:ea typeface="+mn-ea"/>
                <a:cs typeface="Comic Sans MS"/>
              </a:rPr>
              <a:t>EIC</a:t>
            </a:r>
          </a:p>
          <a:p>
            <a:pPr algn="ctr" fontAlgn="auto">
              <a:spcBef>
                <a:spcPts val="0"/>
              </a:spcBef>
              <a:spcAft>
                <a:spcPts val="0"/>
              </a:spcAft>
              <a:defRPr/>
            </a:pPr>
            <a:r>
              <a:rPr lang="en-US" dirty="0" smtClean="0">
                <a:latin typeface="Comic Sans MS"/>
                <a:ea typeface="+mn-ea"/>
                <a:cs typeface="Comic Sans MS"/>
              </a:rPr>
              <a:t>will allow a measurement of the gluon </a:t>
            </a:r>
            <a:r>
              <a:rPr lang="en-US" dirty="0" err="1" smtClean="0">
                <a:latin typeface="Comic Sans MS"/>
                <a:ea typeface="+mn-ea"/>
                <a:cs typeface="Comic Sans MS"/>
              </a:rPr>
              <a:t>Sivers</a:t>
            </a:r>
            <a:r>
              <a:rPr lang="en-US" dirty="0" smtClean="0">
                <a:latin typeface="Comic Sans MS"/>
                <a:ea typeface="+mn-ea"/>
                <a:cs typeface="Comic Sans MS"/>
              </a:rPr>
              <a:t> function</a:t>
            </a:r>
            <a:endParaRPr lang="en-US" b="1" kern="1200" dirty="0" smtClean="0">
              <a:latin typeface="Comic Sans MS"/>
              <a:ea typeface="+mn-ea"/>
              <a:cs typeface="Comic Sans MS"/>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322285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of Breakup Neutrons</a:t>
            </a:r>
            <a:endParaRPr lang="en-US"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76</a:t>
            </a:fld>
            <a:endParaRPr lang="en-US" altLang="ja-JP"/>
          </a:p>
        </p:txBody>
      </p:sp>
      <p:sp>
        <p:nvSpPr>
          <p:cNvPr id="6" name="TextBox 5"/>
          <p:cNvSpPr txBox="1"/>
          <p:nvPr/>
        </p:nvSpPr>
        <p:spPr>
          <a:xfrm>
            <a:off x="190500" y="749300"/>
            <a:ext cx="4696267" cy="369332"/>
          </a:xfrm>
          <a:prstGeom prst="rect">
            <a:avLst/>
          </a:prstGeom>
          <a:noFill/>
        </p:spPr>
        <p:txBody>
          <a:bodyPr wrap="none" rtlCol="0">
            <a:spAutoFit/>
          </a:bodyPr>
          <a:lstStyle/>
          <a:p>
            <a:r>
              <a:rPr lang="en-US" dirty="0" smtClean="0">
                <a:solidFill>
                  <a:srgbClr val="FF00FF"/>
                </a:solidFill>
              </a:rPr>
              <a:t>Results from GEMINI++</a:t>
            </a:r>
            <a:r>
              <a:rPr lang="en-US" dirty="0" smtClean="0">
                <a:solidFill>
                  <a:srgbClr val="000000"/>
                </a:solidFill>
              </a:rPr>
              <a:t> for </a:t>
            </a:r>
            <a:r>
              <a:rPr lang="en-US" dirty="0" smtClean="0"/>
              <a:t>50 </a:t>
            </a:r>
            <a:r>
              <a:rPr lang="en-US" dirty="0" err="1" smtClean="0"/>
              <a:t>GeV</a:t>
            </a:r>
            <a:r>
              <a:rPr lang="en-US" dirty="0" smtClean="0"/>
              <a:t> Au</a:t>
            </a:r>
            <a:endParaRPr lang="en-US" dirty="0"/>
          </a:p>
        </p:txBody>
      </p:sp>
      <p:pic>
        <p:nvPicPr>
          <p:cNvPr id="7" name="Picture 6"/>
          <p:cNvPicPr>
            <a:picLocks noChangeAspect="1"/>
          </p:cNvPicPr>
          <p:nvPr/>
        </p:nvPicPr>
        <p:blipFill>
          <a:blip r:embed="rId2"/>
          <a:stretch>
            <a:fillRect/>
          </a:stretch>
        </p:blipFill>
        <p:spPr>
          <a:xfrm>
            <a:off x="222250" y="1117600"/>
            <a:ext cx="5448300" cy="4038600"/>
          </a:xfrm>
          <a:prstGeom prst="rect">
            <a:avLst/>
          </a:prstGeom>
        </p:spPr>
      </p:pic>
      <p:pic>
        <p:nvPicPr>
          <p:cNvPr id="8" name="Picture 7"/>
          <p:cNvPicPr>
            <a:picLocks noChangeAspect="1"/>
          </p:cNvPicPr>
          <p:nvPr/>
        </p:nvPicPr>
        <p:blipFill>
          <a:blip r:embed="rId3"/>
          <a:stretch>
            <a:fillRect/>
          </a:stretch>
        </p:blipFill>
        <p:spPr>
          <a:xfrm>
            <a:off x="1676400" y="1555750"/>
            <a:ext cx="5791200" cy="4102100"/>
          </a:xfrm>
          <a:prstGeom prst="rect">
            <a:avLst/>
          </a:prstGeom>
        </p:spPr>
      </p:pic>
      <p:pic>
        <p:nvPicPr>
          <p:cNvPr id="10" name="Picture 9"/>
          <p:cNvPicPr>
            <a:picLocks noChangeAspect="1"/>
          </p:cNvPicPr>
          <p:nvPr/>
        </p:nvPicPr>
        <p:blipFill>
          <a:blip r:embed="rId4"/>
          <a:stretch>
            <a:fillRect/>
          </a:stretch>
        </p:blipFill>
        <p:spPr>
          <a:xfrm>
            <a:off x="3340100" y="2019300"/>
            <a:ext cx="5549900" cy="4038600"/>
          </a:xfrm>
          <a:prstGeom prst="rect">
            <a:avLst/>
          </a:prstGeom>
        </p:spPr>
      </p:pic>
      <p:sp>
        <p:nvSpPr>
          <p:cNvPr id="11" name="TextBox 10"/>
          <p:cNvSpPr txBox="1"/>
          <p:nvPr/>
        </p:nvSpPr>
        <p:spPr>
          <a:xfrm>
            <a:off x="215900" y="5727700"/>
            <a:ext cx="2208733" cy="369332"/>
          </a:xfrm>
          <a:prstGeom prst="rect">
            <a:avLst/>
          </a:prstGeom>
          <a:noFill/>
        </p:spPr>
        <p:txBody>
          <a:bodyPr wrap="none" rtlCol="0">
            <a:spAutoFit/>
          </a:bodyPr>
          <a:lstStyle/>
          <a:p>
            <a:r>
              <a:rPr lang="en-US" dirty="0" smtClean="0"/>
              <a:t>by Thomas </a:t>
            </a:r>
            <a:r>
              <a:rPr lang="en-US" dirty="0" err="1" smtClean="0"/>
              <a:t>Ullrich</a:t>
            </a:r>
            <a:endParaRPr lang="en-US" dirty="0"/>
          </a:p>
        </p:txBody>
      </p:sp>
      <p:sp>
        <p:nvSpPr>
          <p:cNvPr id="12" name="Curved Right Arrow 11"/>
          <p:cNvSpPr/>
          <p:nvPr/>
        </p:nvSpPr>
        <p:spPr bwMode="auto">
          <a:xfrm>
            <a:off x="3022600" y="5981700"/>
            <a:ext cx="723900" cy="2413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3" name="TextBox 12"/>
          <p:cNvSpPr txBox="1"/>
          <p:nvPr/>
        </p:nvSpPr>
        <p:spPr>
          <a:xfrm>
            <a:off x="3822700" y="5943600"/>
            <a:ext cx="4539035" cy="369332"/>
          </a:xfrm>
          <a:prstGeom prst="rect">
            <a:avLst/>
          </a:prstGeom>
          <a:noFill/>
        </p:spPr>
        <p:txBody>
          <a:bodyPr wrap="none" rtlCol="0">
            <a:spAutoFit/>
          </a:bodyPr>
          <a:lstStyle/>
          <a:p>
            <a:r>
              <a:rPr lang="en-US" dirty="0" smtClean="0"/>
              <a:t>+/-5mrad acceptance seems sufficient</a:t>
            </a:r>
            <a:endParaRPr lang="en-US" dirty="0"/>
          </a:p>
        </p:txBody>
      </p:sp>
      <p:sp>
        <p:nvSpPr>
          <p:cNvPr id="14" name="TextBox 13"/>
          <p:cNvSpPr txBox="1"/>
          <p:nvPr/>
        </p:nvSpPr>
        <p:spPr>
          <a:xfrm>
            <a:off x="533400" y="1905000"/>
            <a:ext cx="7734300" cy="2308324"/>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square" rtlCol="0">
            <a:spAutoFit/>
          </a:bodyPr>
          <a:lstStyle/>
          <a:p>
            <a:r>
              <a:rPr lang="en-US" u="sng" dirty="0" smtClean="0">
                <a:solidFill>
                  <a:srgbClr val="FF00FF"/>
                </a:solidFill>
              </a:rPr>
              <a:t>Results:</a:t>
            </a:r>
          </a:p>
          <a:p>
            <a:r>
              <a:rPr lang="en-US" dirty="0" smtClean="0"/>
              <a:t>With an aperture of ±3 </a:t>
            </a:r>
            <a:r>
              <a:rPr lang="en-US" dirty="0" err="1" smtClean="0"/>
              <a:t>mrad</a:t>
            </a:r>
            <a:r>
              <a:rPr lang="en-US" dirty="0" smtClean="0"/>
              <a:t> we are in relative good shape</a:t>
            </a:r>
          </a:p>
          <a:p>
            <a:r>
              <a:rPr lang="en-US" dirty="0" smtClean="0"/>
              <a:t>• enough “detection” power for </a:t>
            </a:r>
            <a:r>
              <a:rPr lang="en-US" dirty="0" err="1" smtClean="0"/>
              <a:t>t</a:t>
            </a:r>
            <a:r>
              <a:rPr lang="en-US" dirty="0" smtClean="0"/>
              <a:t> &gt; 0.025 GeV</a:t>
            </a:r>
            <a:r>
              <a:rPr lang="en-US" baseline="30000" dirty="0" smtClean="0"/>
              <a:t>2</a:t>
            </a:r>
          </a:p>
          <a:p>
            <a:r>
              <a:rPr lang="en-US" dirty="0" smtClean="0"/>
              <a:t>• below </a:t>
            </a:r>
            <a:r>
              <a:rPr lang="en-US" dirty="0" err="1" smtClean="0"/>
              <a:t>t</a:t>
            </a:r>
            <a:r>
              <a:rPr lang="en-US" dirty="0" smtClean="0"/>
              <a:t> ~ 0.02 GeV</a:t>
            </a:r>
            <a:r>
              <a:rPr lang="en-US" baseline="30000" dirty="0" smtClean="0"/>
              <a:t>2</a:t>
            </a:r>
            <a:r>
              <a:rPr lang="en-US" dirty="0" smtClean="0"/>
              <a:t> we have to look into photon detection</a:t>
            </a:r>
          </a:p>
          <a:p>
            <a:r>
              <a:rPr lang="en-US" dirty="0" smtClean="0"/>
              <a:t>‣ Is it needed?</a:t>
            </a:r>
          </a:p>
          <a:p>
            <a:r>
              <a:rPr lang="en-US" u="sng" dirty="0" smtClean="0">
                <a:solidFill>
                  <a:srgbClr val="FF00FF"/>
                </a:solidFill>
              </a:rPr>
              <a:t>Question:</a:t>
            </a:r>
          </a:p>
          <a:p>
            <a:pPr>
              <a:buFont typeface="Arial"/>
              <a:buChar char="•"/>
            </a:pPr>
            <a:r>
              <a:rPr lang="en-US" dirty="0" smtClean="0"/>
              <a:t> For some physics rejection power for incoherent is needed ~10</a:t>
            </a:r>
            <a:r>
              <a:rPr lang="en-US" baseline="30000" dirty="0" smtClean="0"/>
              <a:t>4</a:t>
            </a:r>
          </a:p>
          <a:p>
            <a:r>
              <a:rPr lang="en-US" dirty="0" err="1" smtClean="0">
                <a:solidFill>
                  <a:srgbClr val="FF00FF"/>
                </a:solidFill>
                <a:sym typeface="Wingdings"/>
              </a:rPr>
              <a:t></a:t>
            </a:r>
            <a:r>
              <a:rPr lang="en-US" dirty="0" smtClean="0">
                <a:sym typeface="Wingdings"/>
              </a:rPr>
              <a:t> </a:t>
            </a:r>
            <a:r>
              <a:rPr lang="en-US" dirty="0" smtClean="0"/>
              <a:t>How efficient can the </a:t>
            </a:r>
            <a:r>
              <a:rPr lang="en-US" dirty="0" err="1" smtClean="0"/>
              <a:t>ZDCs</a:t>
            </a:r>
            <a:r>
              <a:rPr lang="en-US" dirty="0" smtClean="0"/>
              <a:t> be made?</a:t>
            </a:r>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1478383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r>
              <a:rPr lang="en-US" dirty="0" smtClean="0"/>
              <a:t>Diffractive Physics: </a:t>
            </a:r>
            <a:r>
              <a:rPr lang="en-US" dirty="0" err="1" smtClean="0"/>
              <a:t>p</a:t>
            </a:r>
            <a:r>
              <a:rPr lang="en-US" dirty="0" smtClean="0"/>
              <a:t>’ kinematics</a:t>
            </a:r>
            <a:endParaRPr lang="en-US" dirty="0"/>
          </a:p>
        </p:txBody>
      </p:sp>
      <p:pic>
        <p:nvPicPr>
          <p:cNvPr id="24579" name="Picture 3"/>
          <p:cNvPicPr>
            <a:picLocks noChangeAspect="1" noChangeArrowheads="1"/>
          </p:cNvPicPr>
          <p:nvPr/>
        </p:nvPicPr>
        <p:blipFill>
          <a:blip r:embed="rId2"/>
          <a:srcRect t="7673"/>
          <a:stretch>
            <a:fillRect/>
          </a:stretch>
        </p:blipFill>
        <p:spPr bwMode="auto">
          <a:xfrm>
            <a:off x="2402086" y="1861536"/>
            <a:ext cx="6741914" cy="4641658"/>
          </a:xfrm>
          <a:prstGeom prst="rect">
            <a:avLst/>
          </a:prstGeom>
          <a:noFill/>
          <a:ln w="12700" cap="flat">
            <a:noFill/>
            <a:miter lim="800000"/>
            <a:headEnd/>
            <a:tailEnd/>
          </a:ln>
        </p:spPr>
      </p:pic>
      <p:sp>
        <p:nvSpPr>
          <p:cNvPr id="24580" name="Rectangle 4"/>
          <p:cNvSpPr>
            <a:spLocks/>
          </p:cNvSpPr>
          <p:nvPr/>
        </p:nvSpPr>
        <p:spPr bwMode="auto">
          <a:xfrm>
            <a:off x="5621238" y="4791184"/>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5x250</a:t>
            </a:r>
          </a:p>
        </p:txBody>
      </p:sp>
      <p:sp>
        <p:nvSpPr>
          <p:cNvPr id="24581" name="Rectangle 5"/>
          <p:cNvSpPr>
            <a:spLocks/>
          </p:cNvSpPr>
          <p:nvPr/>
        </p:nvSpPr>
        <p:spPr bwMode="auto">
          <a:xfrm>
            <a:off x="4254996" y="3463835"/>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5x100</a:t>
            </a:r>
          </a:p>
        </p:txBody>
      </p:sp>
      <p:sp>
        <p:nvSpPr>
          <p:cNvPr id="24582" name="Rectangle 6"/>
          <p:cNvSpPr>
            <a:spLocks/>
          </p:cNvSpPr>
          <p:nvPr/>
        </p:nvSpPr>
        <p:spPr bwMode="auto">
          <a:xfrm>
            <a:off x="3268266" y="218689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77</a:t>
            </a:fld>
            <a:endParaRPr lang="en-US" altLang="ja-JP"/>
          </a:p>
        </p:txBody>
      </p:sp>
      <p:sp>
        <p:nvSpPr>
          <p:cNvPr id="10" name="TextBox 9"/>
          <p:cNvSpPr txBox="1"/>
          <p:nvPr/>
        </p:nvSpPr>
        <p:spPr>
          <a:xfrm>
            <a:off x="2928250" y="960817"/>
            <a:ext cx="6114149" cy="923330"/>
          </a:xfrm>
          <a:prstGeom prst="rect">
            <a:avLst/>
          </a:prstGeom>
          <a:noFill/>
        </p:spPr>
        <p:txBody>
          <a:bodyPr wrap="square" rtlCol="0">
            <a:spAutoFit/>
          </a:bodyPr>
          <a:lstStyle/>
          <a:p>
            <a:r>
              <a:rPr lang="en-US" sz="2000" b="1" dirty="0" err="1" smtClean="0">
                <a:solidFill>
                  <a:srgbClr val="000000"/>
                </a:solidFill>
                <a:latin typeface="Comic Sans MS"/>
                <a:cs typeface="Comic Sans MS"/>
              </a:rPr>
              <a:t>t</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4</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2</a:t>
            </a:r>
            <a:r>
              <a:rPr lang="en-US" sz="2000" b="1" dirty="0" smtClean="0">
                <a:solidFill>
                  <a:srgbClr val="000000"/>
                </a:solidFill>
                <a:latin typeface="Comic Sans MS"/>
                <a:cs typeface="Comic Sans MS"/>
              </a:rPr>
              <a:t>)</a:t>
            </a:r>
            <a:r>
              <a:rPr lang="en-US" sz="2000" b="1" baseline="32000" dirty="0" smtClean="0">
                <a:solidFill>
                  <a:srgbClr val="000000"/>
                </a:solidFill>
                <a:latin typeface="Comic Sans MS"/>
                <a:cs typeface="Comic Sans MS"/>
              </a:rPr>
              <a:t>2</a:t>
            </a:r>
            <a:r>
              <a:rPr lang="en-US" sz="2000" b="1" dirty="0" smtClean="0">
                <a:solidFill>
                  <a:srgbClr val="000000"/>
                </a:solidFill>
                <a:latin typeface="Comic Sans MS"/>
                <a:cs typeface="Comic Sans MS"/>
              </a:rPr>
              <a:t> = 2[(m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 - </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in</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out</a:t>
            </a:r>
            <a:r>
              <a:rPr lang="en-US" sz="2000" b="1" dirty="0" smtClean="0">
                <a:solidFill>
                  <a:srgbClr val="000000"/>
                </a:solidFill>
                <a:latin typeface="Comic Sans MS"/>
                <a:cs typeface="Comic Sans MS"/>
              </a:rPr>
              <a:t>)]</a:t>
            </a:r>
          </a:p>
          <a:p>
            <a:endParaRPr lang="en-US" sz="1400" dirty="0" smtClean="0">
              <a:solidFill>
                <a:srgbClr val="000000"/>
              </a:solidFill>
              <a:latin typeface="Comic Sans MS"/>
              <a:cs typeface="Comic Sans MS"/>
            </a:endParaRPr>
          </a:p>
          <a:p>
            <a:r>
              <a:rPr lang="en-US" sz="2000" b="1" dirty="0" err="1" smtClean="0">
                <a:solidFill>
                  <a:srgbClr val="FF00FF"/>
                </a:solidFill>
                <a:latin typeface="Comic Sans MS"/>
                <a:cs typeface="Comic Sans MS"/>
                <a:sym typeface="Wingdings"/>
              </a:rPr>
              <a:t></a:t>
            </a:r>
            <a:r>
              <a:rPr lang="en-US" sz="2000" dirty="0" smtClean="0">
                <a:solidFill>
                  <a:srgbClr val="FF00FF"/>
                </a:solidFill>
                <a:latin typeface="Comic Sans MS"/>
                <a:cs typeface="Comic Sans MS"/>
                <a:sym typeface="Wingdings"/>
              </a:rPr>
              <a:t> </a:t>
            </a:r>
            <a:r>
              <a:rPr lang="en-US" sz="2000" dirty="0" smtClean="0">
                <a:solidFill>
                  <a:srgbClr val="000000"/>
                </a:solidFill>
                <a:latin typeface="Comic Sans MS"/>
                <a:cs typeface="Comic Sans MS"/>
                <a:sym typeface="Wingdings"/>
              </a:rPr>
              <a:t>“ Roman Pots”</a:t>
            </a:r>
            <a:r>
              <a:rPr lang="en-US" sz="2000" b="1" dirty="0" smtClean="0">
                <a:solidFill>
                  <a:srgbClr val="000000"/>
                </a:solidFill>
                <a:latin typeface="Comic Sans MS"/>
                <a:cs typeface="Comic Sans MS"/>
              </a:rPr>
              <a:t> acceptance studies see later</a:t>
            </a:r>
          </a:p>
        </p:txBody>
      </p:sp>
      <p:grpSp>
        <p:nvGrpSpPr>
          <p:cNvPr id="14" name="Group 30"/>
          <p:cNvGrpSpPr/>
          <p:nvPr/>
        </p:nvGrpSpPr>
        <p:grpSpPr>
          <a:xfrm>
            <a:off x="0" y="732084"/>
            <a:ext cx="2473524" cy="2035970"/>
            <a:chOff x="251498" y="1341684"/>
            <a:chExt cx="2473524" cy="2035970"/>
          </a:xfrm>
        </p:grpSpPr>
        <p:pic>
          <p:nvPicPr>
            <p:cNvPr id="15" name="Picture 19"/>
            <p:cNvPicPr>
              <a:picLocks noChangeArrowheads="1"/>
            </p:cNvPicPr>
            <p:nvPr/>
          </p:nvPicPr>
          <p:blipFill>
            <a:blip r:embed="rId3"/>
            <a:srcRect/>
            <a:stretch>
              <a:fillRect/>
            </a:stretch>
          </p:blipFill>
          <p:spPr bwMode="auto">
            <a:xfrm>
              <a:off x="251498" y="1341684"/>
              <a:ext cx="2473524" cy="2035970"/>
            </a:xfrm>
            <a:prstGeom prst="rect">
              <a:avLst/>
            </a:prstGeom>
            <a:solidFill>
              <a:schemeClr val="bg1">
                <a:lumMod val="75000"/>
              </a:schemeClr>
            </a:solidFill>
            <a:ln w="12700" cap="flat">
              <a:solidFill>
                <a:schemeClr val="bg1">
                  <a:lumMod val="50000"/>
                </a:schemeClr>
              </a:solidFill>
              <a:miter lim="800000"/>
              <a:headEnd/>
              <a:tailEnd/>
            </a:ln>
            <a:scene3d>
              <a:camera prst="orthographicFront"/>
              <a:lightRig rig="threePt" dir="t"/>
            </a:scene3d>
            <a:sp3d>
              <a:bevelT w="114300" prst="artDeco"/>
              <a:bevelB w="114300" prst="artDeco"/>
            </a:sp3d>
          </p:spPr>
        </p:pic>
        <p:sp>
          <p:nvSpPr>
            <p:cNvPr id="16" name="Rectangle 20"/>
            <p:cNvSpPr>
              <a:spLocks/>
            </p:cNvSpPr>
            <p:nvPr/>
          </p:nvSpPr>
          <p:spPr bwMode="auto">
            <a:xfrm>
              <a:off x="1446811" y="2538263"/>
              <a:ext cx="207615" cy="49559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rgbClr val="000000"/>
                  </a:solidFill>
                  <a:ea typeface="Gill Sans" charset="0"/>
                  <a:cs typeface="Gill Sans" charset="0"/>
                </a:rPr>
                <a:t>?</a:t>
              </a:r>
            </a:p>
          </p:txBody>
        </p:sp>
        <p:sp>
          <p:nvSpPr>
            <p:cNvPr id="17" name="TextBox 16"/>
            <p:cNvSpPr txBox="1"/>
            <p:nvPr/>
          </p:nvSpPr>
          <p:spPr>
            <a:xfrm>
              <a:off x="260736" y="1348170"/>
              <a:ext cx="1375296" cy="338554"/>
            </a:xfrm>
            <a:prstGeom prst="rect">
              <a:avLst/>
            </a:prstGeom>
            <a:solidFill>
              <a:schemeClr val="bg1">
                <a:lumMod val="75000"/>
              </a:schemeClr>
            </a:solidFill>
            <a:ln>
              <a:solidFill>
                <a:schemeClr val="bg1">
                  <a:lumMod val="50000"/>
                </a:schemeClr>
              </a:solidFill>
            </a:ln>
            <a:scene3d>
              <a:camera prst="orthographicFront"/>
              <a:lightRig rig="threePt" dir="t"/>
            </a:scene3d>
            <a:sp3d>
              <a:bevelT w="114300" prst="artDeco"/>
              <a:bevelB w="114300" prst="artDeco"/>
            </a:sp3d>
          </p:spPr>
          <p:txBody>
            <a:bodyPr wrap="none" rtlCol="0">
              <a:spAutoFit/>
            </a:bodyPr>
            <a:lstStyle/>
            <a:p>
              <a:r>
                <a:rPr lang="en-US" sz="1600" b="1" dirty="0" smtClean="0">
                  <a:solidFill>
                    <a:srgbClr val="000000"/>
                  </a:solidFill>
                  <a:latin typeface="Comic Sans MS"/>
                  <a:cs typeface="Comic Sans MS"/>
                </a:rPr>
                <a:t>Diffraction:</a:t>
              </a:r>
              <a:endParaRPr lang="en-US" sz="1600" b="1" dirty="0">
                <a:solidFill>
                  <a:srgbClr val="000000"/>
                </a:solidFill>
                <a:latin typeface="Comic Sans MS"/>
                <a:cs typeface="Comic Sans MS"/>
              </a:endParaRPr>
            </a:p>
          </p:txBody>
        </p:sp>
        <p:sp>
          <p:nvSpPr>
            <p:cNvPr id="18" name="TextBox 17"/>
            <p:cNvSpPr txBox="1"/>
            <p:nvPr/>
          </p:nvSpPr>
          <p:spPr>
            <a:xfrm>
              <a:off x="2286000" y="2984500"/>
              <a:ext cx="340758" cy="338554"/>
            </a:xfrm>
            <a:prstGeom prst="rect">
              <a:avLst/>
            </a:prstGeom>
            <a:noFill/>
          </p:spPr>
          <p:txBody>
            <a:bodyPr wrap="square" rtlCol="0">
              <a:spAutoFit/>
            </a:bodyPr>
            <a:lstStyle/>
            <a:p>
              <a:r>
                <a:rPr lang="en-US" sz="1600" dirty="0" err="1" smtClean="0"/>
                <a:t>p</a:t>
              </a:r>
              <a:r>
                <a:rPr lang="en-US" sz="1600" dirty="0" smtClean="0"/>
                <a:t>’</a:t>
              </a:r>
              <a:endParaRPr lang="en-US" sz="1600" dirty="0"/>
            </a:p>
          </p:txBody>
        </p:sp>
      </p:grpSp>
      <p:sp>
        <p:nvSpPr>
          <p:cNvPr id="2" name="TextBox 1"/>
          <p:cNvSpPr txBox="1"/>
          <p:nvPr/>
        </p:nvSpPr>
        <p:spPr>
          <a:xfrm>
            <a:off x="0" y="5092700"/>
            <a:ext cx="2809258" cy="369332"/>
          </a:xfrm>
          <a:prstGeom prst="rect">
            <a:avLst/>
          </a:prstGeom>
          <a:noFill/>
        </p:spPr>
        <p:txBody>
          <a:bodyPr wrap="none" rtlCol="0">
            <a:spAutoFit/>
          </a:bodyPr>
          <a:lstStyle/>
          <a:p>
            <a:r>
              <a:rPr lang="en-US" dirty="0" smtClean="0"/>
              <a:t>Simulations by J.H Lee</a:t>
            </a:r>
            <a:endParaRPr lang="en-US" dirty="0"/>
          </a:p>
        </p:txBody>
      </p:sp>
      <p:sp>
        <p:nvSpPr>
          <p:cNvPr id="3" name="Footer Placeholder 2"/>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404914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9144000" cy="609600"/>
          </a:xfrm>
        </p:spPr>
        <p:txBody>
          <a:bodyPr/>
          <a:lstStyle/>
          <a:p>
            <a:r>
              <a:rPr lang="en-US" dirty="0" smtClean="0"/>
              <a:t/>
            </a:r>
            <a:br>
              <a:rPr lang="en-US" dirty="0" smtClean="0"/>
            </a:br>
            <a:r>
              <a:rPr lang="en-US" dirty="0" smtClean="0"/>
              <a:t>proton distribution in </a:t>
            </a:r>
            <a:r>
              <a:rPr lang="en-US" dirty="0" err="1" smtClean="0"/>
              <a:t>y</a:t>
            </a:r>
            <a:r>
              <a:rPr lang="en-US" dirty="0" smtClean="0"/>
              <a:t> </a:t>
            </a:r>
            <a:r>
              <a:rPr lang="en-US" dirty="0" err="1" smtClean="0"/>
              <a:t>vs</a:t>
            </a:r>
            <a:r>
              <a:rPr lang="en-US" dirty="0" smtClean="0"/>
              <a:t> </a:t>
            </a:r>
            <a:r>
              <a:rPr lang="en-US" dirty="0" err="1" smtClean="0"/>
              <a:t>x</a:t>
            </a:r>
            <a:r>
              <a:rPr lang="en-US" dirty="0" smtClean="0"/>
              <a:t> at </a:t>
            </a:r>
            <a:r>
              <a:rPr lang="en-US" dirty="0" err="1" smtClean="0"/>
              <a:t>s</a:t>
            </a:r>
            <a:r>
              <a:rPr lang="en-US" dirty="0" smtClean="0"/>
              <a:t>=20 </a:t>
            </a:r>
            <a:r>
              <a:rPr lang="en-US" dirty="0" err="1" smtClean="0"/>
              <a:t>m</a:t>
            </a:r>
            <a:endParaRPr lang="en-US" dirty="0"/>
          </a:p>
        </p:txBody>
      </p:sp>
      <p:pic>
        <p:nvPicPr>
          <p:cNvPr id="25603" name="Picture 3"/>
          <p:cNvPicPr>
            <a:picLocks noChangeAspect="1" noChangeArrowheads="1"/>
          </p:cNvPicPr>
          <p:nvPr/>
        </p:nvPicPr>
        <p:blipFill>
          <a:blip r:embed="rId2"/>
          <a:srcRect t="7332"/>
          <a:stretch>
            <a:fillRect/>
          </a:stretch>
        </p:blipFill>
        <p:spPr bwMode="auto">
          <a:xfrm>
            <a:off x="189706" y="921464"/>
            <a:ext cx="3600450" cy="2889249"/>
          </a:xfrm>
          <a:prstGeom prst="rect">
            <a:avLst/>
          </a:prstGeom>
          <a:noFill/>
          <a:ln w="12700" cap="flat">
            <a:noFill/>
            <a:miter lim="800000"/>
            <a:headEnd/>
            <a:tailEnd/>
          </a:ln>
        </p:spPr>
      </p:pic>
      <p:pic>
        <p:nvPicPr>
          <p:cNvPr id="25604" name="Picture 4"/>
          <p:cNvPicPr>
            <a:picLocks noChangeAspect="1" noChangeArrowheads="1"/>
          </p:cNvPicPr>
          <p:nvPr/>
        </p:nvPicPr>
        <p:blipFill>
          <a:blip r:embed="rId3"/>
          <a:srcRect t="7332"/>
          <a:stretch>
            <a:fillRect/>
          </a:stretch>
        </p:blipFill>
        <p:spPr bwMode="auto">
          <a:xfrm>
            <a:off x="4502745" y="924731"/>
            <a:ext cx="3600450" cy="2889249"/>
          </a:xfrm>
          <a:prstGeom prst="rect">
            <a:avLst/>
          </a:prstGeom>
          <a:noFill/>
          <a:ln w="12700" cap="flat">
            <a:noFill/>
            <a:miter lim="800000"/>
            <a:headEnd/>
            <a:tailEnd/>
          </a:ln>
        </p:spPr>
      </p:pic>
      <p:sp>
        <p:nvSpPr>
          <p:cNvPr id="25605" name="Rectangle 5"/>
          <p:cNvSpPr>
            <a:spLocks/>
          </p:cNvSpPr>
          <p:nvPr/>
        </p:nvSpPr>
        <p:spPr bwMode="auto">
          <a:xfrm>
            <a:off x="787995" y="1186170"/>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25606" name="Rectangle 6"/>
          <p:cNvSpPr>
            <a:spLocks/>
          </p:cNvSpPr>
          <p:nvPr/>
        </p:nvSpPr>
        <p:spPr bwMode="auto">
          <a:xfrm>
            <a:off x="5056386" y="118617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78</a:t>
            </a:fld>
            <a:endParaRPr lang="en-US" altLang="ja-JP"/>
          </a:p>
        </p:txBody>
      </p:sp>
      <p:sp>
        <p:nvSpPr>
          <p:cNvPr id="14" name="TextBox 13"/>
          <p:cNvSpPr txBox="1"/>
          <p:nvPr/>
        </p:nvSpPr>
        <p:spPr>
          <a:xfrm>
            <a:off x="546100" y="635000"/>
            <a:ext cx="3912925" cy="369332"/>
          </a:xfrm>
          <a:prstGeom prst="rect">
            <a:avLst/>
          </a:prstGeom>
          <a:noFill/>
        </p:spPr>
        <p:txBody>
          <a:bodyPr wrap="none" rtlCol="0">
            <a:spAutoFit/>
          </a:bodyPr>
          <a:lstStyle/>
          <a:p>
            <a:r>
              <a:rPr lang="en-US" dirty="0" smtClean="0"/>
              <a:t>without </a:t>
            </a:r>
            <a:r>
              <a:rPr lang="en-US" dirty="0" err="1" smtClean="0"/>
              <a:t>quadrupole</a:t>
            </a:r>
            <a:r>
              <a:rPr lang="en-US" dirty="0" smtClean="0"/>
              <a:t> aperture limit</a:t>
            </a:r>
            <a:endParaRPr lang="en-US" dirty="0"/>
          </a:p>
        </p:txBody>
      </p:sp>
      <p:pic>
        <p:nvPicPr>
          <p:cNvPr id="15" name="Picture 2"/>
          <p:cNvPicPr>
            <a:picLocks noChangeAspect="1" noChangeArrowheads="1"/>
          </p:cNvPicPr>
          <p:nvPr/>
        </p:nvPicPr>
        <p:blipFill>
          <a:blip r:embed="rId4"/>
          <a:srcRect t="7332"/>
          <a:stretch>
            <a:fillRect/>
          </a:stretch>
        </p:blipFill>
        <p:spPr bwMode="auto">
          <a:xfrm>
            <a:off x="230981" y="3880839"/>
            <a:ext cx="3600450" cy="2889253"/>
          </a:xfrm>
          <a:prstGeom prst="rect">
            <a:avLst/>
          </a:prstGeom>
          <a:noFill/>
          <a:ln w="12700" cap="flat">
            <a:noFill/>
            <a:miter lim="800000"/>
            <a:headEnd/>
            <a:tailEnd/>
          </a:ln>
        </p:spPr>
      </p:pic>
      <p:pic>
        <p:nvPicPr>
          <p:cNvPr id="16" name="Picture 5"/>
          <p:cNvPicPr>
            <a:picLocks noChangeAspect="1" noChangeArrowheads="1"/>
          </p:cNvPicPr>
          <p:nvPr/>
        </p:nvPicPr>
        <p:blipFill>
          <a:blip r:embed="rId5"/>
          <a:srcRect t="7332"/>
          <a:stretch>
            <a:fillRect/>
          </a:stretch>
        </p:blipFill>
        <p:spPr bwMode="auto">
          <a:xfrm>
            <a:off x="4656533" y="3879847"/>
            <a:ext cx="3600450" cy="2889253"/>
          </a:xfrm>
          <a:prstGeom prst="rect">
            <a:avLst/>
          </a:prstGeom>
          <a:noFill/>
          <a:ln w="12700" cap="flat">
            <a:noFill/>
            <a:miter lim="800000"/>
            <a:headEnd/>
            <a:tailEnd/>
          </a:ln>
        </p:spPr>
      </p:pic>
      <p:sp>
        <p:nvSpPr>
          <p:cNvPr id="17" name="Rectangle 6"/>
          <p:cNvSpPr>
            <a:spLocks/>
          </p:cNvSpPr>
          <p:nvPr/>
        </p:nvSpPr>
        <p:spPr bwMode="auto">
          <a:xfrm>
            <a:off x="720328" y="4089707"/>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18" name="Rectangle 9"/>
          <p:cNvSpPr>
            <a:spLocks/>
          </p:cNvSpPr>
          <p:nvPr/>
        </p:nvSpPr>
        <p:spPr bwMode="auto">
          <a:xfrm>
            <a:off x="5219105" y="4070856"/>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5x50</a:t>
            </a:r>
          </a:p>
        </p:txBody>
      </p:sp>
      <p:sp>
        <p:nvSpPr>
          <p:cNvPr id="19" name="TextBox 18"/>
          <p:cNvSpPr txBox="1"/>
          <p:nvPr/>
        </p:nvSpPr>
        <p:spPr>
          <a:xfrm>
            <a:off x="2374900" y="3632200"/>
            <a:ext cx="3562732" cy="369332"/>
          </a:xfrm>
          <a:prstGeom prst="rect">
            <a:avLst/>
          </a:prstGeom>
          <a:noFill/>
        </p:spPr>
        <p:txBody>
          <a:bodyPr wrap="none" rtlCol="0">
            <a:spAutoFit/>
          </a:bodyPr>
          <a:lstStyle/>
          <a:p>
            <a:r>
              <a:rPr lang="en-US" dirty="0" smtClean="0"/>
              <a:t>with </a:t>
            </a:r>
            <a:r>
              <a:rPr lang="en-US" dirty="0" err="1" smtClean="0"/>
              <a:t>quadrupole</a:t>
            </a:r>
            <a:r>
              <a:rPr lang="en-US" dirty="0" smtClean="0"/>
              <a:t> aperture limit</a:t>
            </a:r>
            <a:endParaRPr lang="en-US" dirty="0"/>
          </a:p>
        </p:txBody>
      </p:sp>
      <p:sp>
        <p:nvSpPr>
          <p:cNvPr id="2" name="Footer Placeholder 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556727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US" dirty="0" smtClean="0"/>
              <a:t>Accepted </a:t>
            </a:r>
            <a:r>
              <a:rPr lang="en-US" dirty="0" err="1" smtClean="0"/>
              <a:t>in“Roman</a:t>
            </a:r>
            <a:r>
              <a:rPr lang="en-US" dirty="0" smtClean="0"/>
              <a:t> </a:t>
            </a:r>
            <a:r>
              <a:rPr lang="en-US" dirty="0" err="1" smtClean="0"/>
              <a:t>Pot”(example</a:t>
            </a:r>
            <a:r>
              <a:rPr lang="en-US" dirty="0" smtClean="0"/>
              <a:t>) at </a:t>
            </a:r>
            <a:r>
              <a:rPr lang="en-US" dirty="0" err="1" smtClean="0"/>
              <a:t>s</a:t>
            </a:r>
            <a:r>
              <a:rPr lang="en-US" dirty="0" smtClean="0"/>
              <a:t>=20m </a:t>
            </a:r>
            <a:endParaRPr lang="en-US" dirty="0"/>
          </a:p>
        </p:txBody>
      </p:sp>
      <p:pic>
        <p:nvPicPr>
          <p:cNvPr id="27651" name="Picture 3"/>
          <p:cNvPicPr>
            <a:picLocks noChangeAspect="1" noChangeArrowheads="1"/>
          </p:cNvPicPr>
          <p:nvPr/>
        </p:nvPicPr>
        <p:blipFill>
          <a:blip r:embed="rId2"/>
          <a:srcRect t="7332"/>
          <a:stretch>
            <a:fillRect/>
          </a:stretch>
        </p:blipFill>
        <p:spPr bwMode="auto">
          <a:xfrm>
            <a:off x="4330700" y="598571"/>
            <a:ext cx="4259467" cy="3418598"/>
          </a:xfrm>
          <a:prstGeom prst="rect">
            <a:avLst/>
          </a:prstGeom>
          <a:noFill/>
          <a:ln w="12700" cap="flat">
            <a:noFill/>
            <a:miter lim="800000"/>
            <a:headEnd/>
            <a:tailEnd/>
          </a:ln>
        </p:spPr>
      </p:pic>
      <p:pic>
        <p:nvPicPr>
          <p:cNvPr id="27652" name="Picture 4"/>
          <p:cNvPicPr>
            <a:picLocks noChangeAspect="1" noChangeArrowheads="1"/>
          </p:cNvPicPr>
          <p:nvPr/>
        </p:nvPicPr>
        <p:blipFill>
          <a:blip r:embed="rId3"/>
          <a:srcRect t="8798" r="7619" b="1466"/>
          <a:stretch>
            <a:fillRect/>
          </a:stretch>
        </p:blipFill>
        <p:spPr bwMode="auto">
          <a:xfrm>
            <a:off x="160500" y="653682"/>
            <a:ext cx="3934982" cy="3309408"/>
          </a:xfrm>
          <a:prstGeom prst="rect">
            <a:avLst/>
          </a:prstGeom>
          <a:noFill/>
          <a:ln w="12700" cap="flat">
            <a:noFill/>
            <a:miter lim="800000"/>
            <a:headEnd/>
            <a:tailEnd/>
          </a:ln>
        </p:spPr>
      </p:pic>
      <p:sp>
        <p:nvSpPr>
          <p:cNvPr id="27653" name="Rectangle 5"/>
          <p:cNvSpPr>
            <a:spLocks/>
          </p:cNvSpPr>
          <p:nvPr/>
        </p:nvSpPr>
        <p:spPr bwMode="auto">
          <a:xfrm>
            <a:off x="1321395" y="8827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27654" name="Rectangle 6"/>
          <p:cNvSpPr>
            <a:spLocks/>
          </p:cNvSpPr>
          <p:nvPr/>
        </p:nvSpPr>
        <p:spPr bwMode="auto">
          <a:xfrm>
            <a:off x="5446911" y="882759"/>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79</a:t>
            </a:fld>
            <a:endParaRPr lang="en-US" altLang="ja-JP"/>
          </a:p>
        </p:txBody>
      </p:sp>
      <p:pic>
        <p:nvPicPr>
          <p:cNvPr id="14" name="Picture 3"/>
          <p:cNvPicPr>
            <a:picLocks noChangeAspect="1" noChangeArrowheads="1"/>
          </p:cNvPicPr>
          <p:nvPr/>
        </p:nvPicPr>
        <p:blipFill>
          <a:blip r:embed="rId4"/>
          <a:srcRect l="5172" t="7627" r="7241"/>
          <a:stretch>
            <a:fillRect/>
          </a:stretch>
        </p:blipFill>
        <p:spPr bwMode="auto">
          <a:xfrm>
            <a:off x="4795641" y="3960017"/>
            <a:ext cx="4001431" cy="2862264"/>
          </a:xfrm>
          <a:prstGeom prst="rect">
            <a:avLst/>
          </a:prstGeom>
          <a:noFill/>
          <a:ln w="12700" cap="flat">
            <a:noFill/>
            <a:miter lim="800000"/>
            <a:headEnd/>
            <a:tailEnd/>
          </a:ln>
        </p:spPr>
      </p:pic>
      <p:pic>
        <p:nvPicPr>
          <p:cNvPr id="15" name="Picture 4"/>
          <p:cNvPicPr>
            <a:picLocks noChangeAspect="1" noChangeArrowheads="1"/>
          </p:cNvPicPr>
          <p:nvPr/>
        </p:nvPicPr>
        <p:blipFill>
          <a:blip r:embed="rId5"/>
          <a:srcRect l="5172" t="7627" r="7241"/>
          <a:stretch>
            <a:fillRect/>
          </a:stretch>
        </p:blipFill>
        <p:spPr bwMode="auto">
          <a:xfrm>
            <a:off x="315883" y="3959648"/>
            <a:ext cx="4051288" cy="2898352"/>
          </a:xfrm>
          <a:prstGeom prst="rect">
            <a:avLst/>
          </a:prstGeom>
          <a:noFill/>
          <a:ln w="12700" cap="flat">
            <a:noFill/>
            <a:miter lim="800000"/>
            <a:headEnd/>
            <a:tailEnd/>
          </a:ln>
        </p:spPr>
      </p:pic>
      <p:sp>
        <p:nvSpPr>
          <p:cNvPr id="16"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17" name="Rectangle 6"/>
          <p:cNvSpPr>
            <a:spLocks/>
          </p:cNvSpPr>
          <p:nvPr/>
        </p:nvSpPr>
        <p:spPr bwMode="auto">
          <a:xfrm>
            <a:off x="7747198" y="4205793"/>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8"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19"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20"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21"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 name="Footer Placeholder 1"/>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228121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smtClean="0">
                <a:effectLst>
                  <a:reflection blurRad="12700" stA="50000" endPos="50000" dist="12700" dir="5400000" sy="-100000" rotWithShape="0"/>
                </a:effectLst>
              </a:rPr>
              <a:t>Most Compelling Physics Questions</a:t>
            </a:r>
            <a:endParaRPr lang="en-US" dirty="0">
              <a:effectLst>
                <a:reflection blurRad="12700" stA="50000" endPos="50000" dist="12700" dir="5400000" sy="-100000" rotWithShape="0"/>
              </a:effectLst>
            </a:endParaRPr>
          </a:p>
        </p:txBody>
      </p:sp>
      <p:sp>
        <p:nvSpPr>
          <p:cNvPr id="2" name="Foliennummernplatzhalter 1"/>
          <p:cNvSpPr>
            <a:spLocks noGrp="1"/>
          </p:cNvSpPr>
          <p:nvPr>
            <p:ph type="sldNum" sz="quarter" idx="12"/>
          </p:nvPr>
        </p:nvSpPr>
        <p:spPr/>
        <p:txBody>
          <a:bodyPr/>
          <a:lstStyle/>
          <a:p>
            <a:fld id="{A290956C-1F8E-0B40-A6DA-3E931C673695}" type="slidenum">
              <a:rPr lang="en-US" smtClean="0"/>
              <a:pPr/>
              <a:t>8</a:t>
            </a:fld>
            <a:endParaRPr lang="en-US"/>
          </a:p>
        </p:txBody>
      </p:sp>
      <p:grpSp>
        <p:nvGrpSpPr>
          <p:cNvPr id="3" name="Gruppierung 40"/>
          <p:cNvGrpSpPr/>
          <p:nvPr/>
        </p:nvGrpSpPr>
        <p:grpSpPr>
          <a:xfrm>
            <a:off x="208472" y="751949"/>
            <a:ext cx="4359161" cy="3832204"/>
            <a:chOff x="208472" y="751949"/>
            <a:chExt cx="4359161" cy="3832204"/>
          </a:xfrm>
        </p:grpSpPr>
        <p:sp>
          <p:nvSpPr>
            <p:cNvPr id="11" name="Abgerundetes Rechteck 10"/>
            <p:cNvSpPr/>
            <p:nvPr/>
          </p:nvSpPr>
          <p:spPr>
            <a:xfrm>
              <a:off x="233968" y="751949"/>
              <a:ext cx="4333665" cy="3832204"/>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pic>
          <p:nvPicPr>
            <p:cNvPr id="13" name="Picture 27" descr="uli_nucle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29919" y="842963"/>
              <a:ext cx="1066800" cy="842963"/>
            </a:xfrm>
            <a:prstGeom prst="rect">
              <a:avLst/>
            </a:prstGeom>
            <a:noFill/>
          </p:spPr>
        </p:pic>
        <p:sp>
          <p:nvSpPr>
            <p:cNvPr id="14" name="Textfeld 13"/>
            <p:cNvSpPr txBox="1"/>
            <p:nvPr/>
          </p:nvSpPr>
          <p:spPr>
            <a:xfrm>
              <a:off x="1293385" y="1036928"/>
              <a:ext cx="1644401" cy="400110"/>
            </a:xfrm>
            <a:prstGeom prst="rect">
              <a:avLst/>
            </a:prstGeom>
            <a:noFill/>
          </p:spPr>
          <p:txBody>
            <a:bodyPr wrap="none" rtlCol="0">
              <a:spAutoFit/>
            </a:bodyPr>
            <a:lstStyle/>
            <a:p>
              <a:r>
                <a:rPr lang="en-US" sz="2000" b="1" dirty="0" smtClean="0">
                  <a:solidFill>
                    <a:srgbClr val="000000"/>
                  </a:solidFill>
                  <a:latin typeface="Comic Sans MS"/>
                  <a:cs typeface="Comic Sans MS"/>
                </a:rPr>
                <a:t>spin physics</a:t>
              </a:r>
              <a:endParaRPr lang="en-US" sz="2000" b="1" dirty="0">
                <a:solidFill>
                  <a:srgbClr val="000000"/>
                </a:solidFill>
                <a:latin typeface="Comic Sans MS"/>
                <a:cs typeface="Comic Sans MS"/>
              </a:endParaRPr>
            </a:p>
          </p:txBody>
        </p:sp>
        <p:grpSp>
          <p:nvGrpSpPr>
            <p:cNvPr id="4" name="Gruppierung 7"/>
            <p:cNvGrpSpPr/>
            <p:nvPr/>
          </p:nvGrpSpPr>
          <p:grpSpPr>
            <a:xfrm>
              <a:off x="208472" y="1735367"/>
              <a:ext cx="871268" cy="524904"/>
              <a:chOff x="-75398" y="2291391"/>
              <a:chExt cx="1069596" cy="698500"/>
            </a:xfrm>
          </p:grpSpPr>
          <p:pic>
            <p:nvPicPr>
              <p:cNvPr id="16" name="Bild 15"/>
              <p:cNvPicPr>
                <a:picLocks noChangeAspect="1"/>
              </p:cNvPicPr>
              <p:nvPr/>
            </p:nvPicPr>
            <p:blipFill>
              <a:blip r:embed="rId3"/>
              <a:stretch>
                <a:fillRect/>
              </a:stretch>
            </p:blipFill>
            <p:spPr>
              <a:xfrm>
                <a:off x="-75398" y="2291391"/>
                <a:ext cx="495300" cy="698500"/>
              </a:xfrm>
              <a:prstGeom prst="rect">
                <a:avLst/>
              </a:prstGeom>
            </p:spPr>
          </p:pic>
          <p:sp>
            <p:nvSpPr>
              <p:cNvPr id="17"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8" name="Textfeld 17"/>
            <p:cNvSpPr txBox="1"/>
            <p:nvPr/>
          </p:nvSpPr>
          <p:spPr>
            <a:xfrm>
              <a:off x="631669" y="1797731"/>
              <a:ext cx="3817371" cy="661720"/>
            </a:xfrm>
            <a:prstGeom prst="rect">
              <a:avLst/>
            </a:prstGeom>
            <a:noFill/>
          </p:spPr>
          <p:txBody>
            <a:bodyPr wrap="none" rtlCol="0">
              <a:spAutoFit/>
            </a:bodyPr>
            <a:lstStyle/>
            <a:p>
              <a:pPr>
                <a:spcAft>
                  <a:spcPts val="600"/>
                </a:spcAft>
              </a:pPr>
              <a:r>
                <a:rPr lang="en-US" sz="1600" dirty="0" smtClean="0">
                  <a:latin typeface="Comic Sans MS"/>
                  <a:cs typeface="Comic Sans MS"/>
                </a:rPr>
                <a:t>what is the polarization of gluons at</a:t>
              </a:r>
            </a:p>
            <a:p>
              <a:pPr>
                <a:spcAft>
                  <a:spcPts val="600"/>
                </a:spcAft>
              </a:pPr>
              <a:r>
                <a:rPr lang="en-US" sz="1600" dirty="0" smtClean="0">
                  <a:latin typeface="Comic Sans MS"/>
                  <a:cs typeface="Comic Sans MS"/>
                </a:rPr>
                <a:t>small </a:t>
              </a:r>
              <a:r>
                <a:rPr lang="en-US" sz="1600" dirty="0" err="1" smtClean="0">
                  <a:latin typeface="Comic Sans MS"/>
                  <a:cs typeface="Comic Sans MS"/>
                </a:rPr>
                <a:t>x</a:t>
              </a:r>
              <a:r>
                <a:rPr lang="en-US" sz="1600" dirty="0" smtClean="0">
                  <a:latin typeface="Comic Sans MS"/>
                  <a:cs typeface="Comic Sans MS"/>
                </a:rPr>
                <a:t> where they are most abundant</a:t>
              </a:r>
            </a:p>
          </p:txBody>
        </p:sp>
        <p:grpSp>
          <p:nvGrpSpPr>
            <p:cNvPr id="5" name="Gruppierung 7"/>
            <p:cNvGrpSpPr/>
            <p:nvPr/>
          </p:nvGrpSpPr>
          <p:grpSpPr>
            <a:xfrm>
              <a:off x="208472" y="2640421"/>
              <a:ext cx="871268" cy="524904"/>
              <a:chOff x="-75398" y="2291391"/>
              <a:chExt cx="1069596" cy="698500"/>
            </a:xfrm>
          </p:grpSpPr>
          <p:pic>
            <p:nvPicPr>
              <p:cNvPr id="21" name="Bild 20"/>
              <p:cNvPicPr>
                <a:picLocks noChangeAspect="1"/>
              </p:cNvPicPr>
              <p:nvPr/>
            </p:nvPicPr>
            <p:blipFill>
              <a:blip r:embed="rId3"/>
              <a:stretch>
                <a:fillRect/>
              </a:stretch>
            </p:blipFill>
            <p:spPr>
              <a:xfrm>
                <a:off x="-75398" y="2291391"/>
                <a:ext cx="495300" cy="698500"/>
              </a:xfrm>
              <a:prstGeom prst="rect">
                <a:avLst/>
              </a:prstGeom>
            </p:spPr>
          </p:pic>
          <p:sp>
            <p:nvSpPr>
              <p:cNvPr id="22"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3" name="Textfeld 22"/>
            <p:cNvSpPr txBox="1"/>
            <p:nvPr/>
          </p:nvSpPr>
          <p:spPr>
            <a:xfrm>
              <a:off x="631669" y="2679702"/>
              <a:ext cx="3583032" cy="661720"/>
            </a:xfrm>
            <a:prstGeom prst="rect">
              <a:avLst/>
            </a:prstGeom>
            <a:noFill/>
          </p:spPr>
          <p:txBody>
            <a:bodyPr wrap="none" rtlCol="0">
              <a:spAutoFit/>
            </a:bodyPr>
            <a:lstStyle/>
            <a:p>
              <a:pPr>
                <a:spcAft>
                  <a:spcPts val="600"/>
                </a:spcAft>
              </a:pPr>
              <a:r>
                <a:rPr lang="en-US" sz="1600" dirty="0" smtClean="0">
                  <a:latin typeface="Comic Sans MS"/>
                  <a:cs typeface="Comic Sans MS"/>
                </a:rPr>
                <a:t>what is the flavor decomposition of</a:t>
              </a:r>
            </a:p>
            <a:p>
              <a:pPr>
                <a:spcAft>
                  <a:spcPts val="600"/>
                </a:spcAft>
              </a:pPr>
              <a:r>
                <a:rPr lang="en-US" sz="1600" dirty="0" smtClean="0">
                  <a:latin typeface="Comic Sans MS"/>
                  <a:cs typeface="Comic Sans MS"/>
                </a:rPr>
                <a:t>the polarized sea depending on </a:t>
              </a:r>
              <a:r>
                <a:rPr lang="en-US" sz="1600" dirty="0" err="1" smtClean="0">
                  <a:latin typeface="Comic Sans MS"/>
                  <a:cs typeface="Comic Sans MS"/>
                </a:rPr>
                <a:t>x</a:t>
              </a:r>
              <a:endParaRPr lang="en-US" sz="1600" dirty="0" smtClean="0">
                <a:latin typeface="Comic Sans MS"/>
                <a:cs typeface="Comic Sans MS"/>
              </a:endParaRPr>
            </a:p>
          </p:txBody>
        </p:sp>
        <p:sp>
          <p:nvSpPr>
            <p:cNvPr id="24" name="Textfeld 23"/>
            <p:cNvSpPr txBox="1"/>
            <p:nvPr/>
          </p:nvSpPr>
          <p:spPr>
            <a:xfrm>
              <a:off x="386245" y="3599006"/>
              <a:ext cx="4161917" cy="661720"/>
            </a:xfrm>
            <a:prstGeom prst="rect">
              <a:avLst/>
            </a:prstGeom>
            <a:noFill/>
          </p:spPr>
          <p:txBody>
            <a:bodyPr wrap="none" rtlCol="0">
              <a:spAutoFit/>
            </a:bodyPr>
            <a:lstStyle/>
            <a:p>
              <a:pPr algn="ctr">
                <a:spcAft>
                  <a:spcPts val="600"/>
                </a:spcAft>
              </a:pPr>
              <a:r>
                <a:rPr lang="en-US" sz="1600" b="1" dirty="0" smtClean="0">
                  <a:solidFill>
                    <a:srgbClr val="FF0000"/>
                  </a:solidFill>
                  <a:latin typeface="Comic Sans MS"/>
                  <a:cs typeface="Comic Sans MS"/>
                </a:rPr>
                <a:t>determine quark and gluon contributions</a:t>
              </a:r>
            </a:p>
            <a:p>
              <a:pPr algn="ctr"/>
              <a:r>
                <a:rPr lang="en-US" sz="1600" b="1" dirty="0" smtClean="0">
                  <a:solidFill>
                    <a:srgbClr val="FF0000"/>
                  </a:solidFill>
                  <a:latin typeface="Comic Sans MS"/>
                  <a:cs typeface="Comic Sans MS"/>
                </a:rPr>
                <a:t>to the proton spin at last</a:t>
              </a:r>
              <a:endParaRPr lang="en-US" sz="1600" b="1" dirty="0">
                <a:solidFill>
                  <a:srgbClr val="FF0000"/>
                </a:solidFill>
                <a:latin typeface="Comic Sans MS"/>
                <a:cs typeface="Comic Sans MS"/>
              </a:endParaRPr>
            </a:p>
          </p:txBody>
        </p:sp>
      </p:grpSp>
      <p:grpSp>
        <p:nvGrpSpPr>
          <p:cNvPr id="7" name="Gruppierung 41"/>
          <p:cNvGrpSpPr/>
          <p:nvPr/>
        </p:nvGrpSpPr>
        <p:grpSpPr>
          <a:xfrm>
            <a:off x="4653123" y="775251"/>
            <a:ext cx="4333665" cy="3821490"/>
            <a:chOff x="4699731" y="775251"/>
            <a:chExt cx="4333665" cy="3821490"/>
          </a:xfrm>
        </p:grpSpPr>
        <p:sp>
          <p:nvSpPr>
            <p:cNvPr id="10" name="Abgerundetes Rechteck 9"/>
            <p:cNvSpPr/>
            <p:nvPr/>
          </p:nvSpPr>
          <p:spPr>
            <a:xfrm>
              <a:off x="4699731" y="775251"/>
              <a:ext cx="4333665" cy="3821490"/>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feld 24"/>
            <p:cNvSpPr txBox="1"/>
            <p:nvPr/>
          </p:nvSpPr>
          <p:spPr>
            <a:xfrm>
              <a:off x="5238955" y="1797731"/>
              <a:ext cx="3596357" cy="661720"/>
            </a:xfrm>
            <a:prstGeom prst="rect">
              <a:avLst/>
            </a:prstGeom>
            <a:noFill/>
          </p:spPr>
          <p:txBody>
            <a:bodyPr wrap="none" rtlCol="0">
              <a:spAutoFit/>
            </a:bodyPr>
            <a:lstStyle/>
            <a:p>
              <a:pPr>
                <a:spcAft>
                  <a:spcPts val="600"/>
                </a:spcAft>
              </a:pPr>
              <a:r>
                <a:rPr lang="en-US" sz="1600" dirty="0" smtClean="0">
                  <a:latin typeface="Comic Sans MS"/>
                  <a:cs typeface="Comic Sans MS"/>
                </a:rPr>
                <a:t>what is the spatial distribution of</a:t>
              </a:r>
            </a:p>
            <a:p>
              <a:pPr>
                <a:spcAft>
                  <a:spcPts val="600"/>
                </a:spcAft>
              </a:pPr>
              <a:r>
                <a:rPr lang="en-US" sz="1600" dirty="0" smtClean="0">
                  <a:latin typeface="Comic Sans MS"/>
                  <a:cs typeface="Comic Sans MS"/>
                </a:rPr>
                <a:t>quarks and gluons in nucleons/nuclei</a:t>
              </a:r>
            </a:p>
          </p:txBody>
        </p:sp>
        <p:pic>
          <p:nvPicPr>
            <p:cNvPr id="26" name="Bild 25"/>
            <p:cNvPicPr>
              <a:picLocks noChangeAspect="1"/>
            </p:cNvPicPr>
            <p:nvPr/>
          </p:nvPicPr>
          <p:blipFill>
            <a:blip r:embed="rId4">
              <a:clrChange>
                <a:clrFrom>
                  <a:srgbClr val="FFFFFF"/>
                </a:clrFrom>
                <a:clrTo>
                  <a:srgbClr val="FFFFFF">
                    <a:alpha val="0"/>
                  </a:srgbClr>
                </a:clrTo>
              </a:clrChange>
            </a:blip>
            <a:stretch>
              <a:fillRect/>
            </a:stretch>
          </p:blipFill>
          <p:spPr>
            <a:xfrm>
              <a:off x="7229428" y="877221"/>
              <a:ext cx="1183405" cy="932380"/>
            </a:xfrm>
            <a:prstGeom prst="rect">
              <a:avLst/>
            </a:prstGeom>
          </p:spPr>
        </p:pic>
        <p:sp>
          <p:nvSpPr>
            <p:cNvPr id="27" name="Textfeld 26"/>
            <p:cNvSpPr txBox="1"/>
            <p:nvPr/>
          </p:nvSpPr>
          <p:spPr>
            <a:xfrm>
              <a:off x="5840996" y="1036928"/>
              <a:ext cx="1076712" cy="400110"/>
            </a:xfrm>
            <a:prstGeom prst="rect">
              <a:avLst/>
            </a:prstGeom>
            <a:noFill/>
          </p:spPr>
          <p:txBody>
            <a:bodyPr wrap="none" rtlCol="0">
              <a:spAutoFit/>
            </a:bodyPr>
            <a:lstStyle/>
            <a:p>
              <a:r>
                <a:rPr lang="en-US" sz="2000" b="1" dirty="0" smtClean="0">
                  <a:solidFill>
                    <a:srgbClr val="000000"/>
                  </a:solidFill>
                  <a:latin typeface="Comic Sans MS"/>
                  <a:cs typeface="Comic Sans MS"/>
                </a:rPr>
                <a:t>imaging</a:t>
              </a:r>
              <a:endParaRPr lang="en-US" sz="2000" b="1" dirty="0">
                <a:solidFill>
                  <a:srgbClr val="000000"/>
                </a:solidFill>
                <a:latin typeface="Comic Sans MS"/>
                <a:cs typeface="Comic Sans MS"/>
              </a:endParaRPr>
            </a:p>
          </p:txBody>
        </p:sp>
        <p:grpSp>
          <p:nvGrpSpPr>
            <p:cNvPr id="8" name="Gruppierung 7"/>
            <p:cNvGrpSpPr/>
            <p:nvPr/>
          </p:nvGrpSpPr>
          <p:grpSpPr>
            <a:xfrm>
              <a:off x="4835709" y="1735367"/>
              <a:ext cx="670191" cy="524904"/>
              <a:chOff x="171450" y="2291391"/>
              <a:chExt cx="822748" cy="698500"/>
            </a:xfrm>
          </p:grpSpPr>
          <p:pic>
            <p:nvPicPr>
              <p:cNvPr id="29" name="Bild 28"/>
              <p:cNvPicPr>
                <a:picLocks noChangeAspect="1"/>
              </p:cNvPicPr>
              <p:nvPr/>
            </p:nvPicPr>
            <p:blipFill>
              <a:blip r:embed="rId3"/>
              <a:stretch>
                <a:fillRect/>
              </a:stretch>
            </p:blipFill>
            <p:spPr>
              <a:xfrm>
                <a:off x="171450" y="2291391"/>
                <a:ext cx="495300" cy="698500"/>
              </a:xfrm>
              <a:prstGeom prst="rect">
                <a:avLst/>
              </a:prstGeom>
            </p:spPr>
          </p:pic>
          <p:sp>
            <p:nvSpPr>
              <p:cNvPr id="30" name="Textfeld 29"/>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9" name="Gruppierung 7"/>
            <p:cNvGrpSpPr/>
            <p:nvPr/>
          </p:nvGrpSpPr>
          <p:grpSpPr>
            <a:xfrm>
              <a:off x="4835709" y="2640421"/>
              <a:ext cx="670191" cy="524904"/>
              <a:chOff x="171450" y="2291391"/>
              <a:chExt cx="822748" cy="698500"/>
            </a:xfrm>
          </p:grpSpPr>
          <p:pic>
            <p:nvPicPr>
              <p:cNvPr id="32" name="Bild 31"/>
              <p:cNvPicPr>
                <a:picLocks noChangeAspect="1"/>
              </p:cNvPicPr>
              <p:nvPr/>
            </p:nvPicPr>
            <p:blipFill>
              <a:blip r:embed="rId3"/>
              <a:stretch>
                <a:fillRect/>
              </a:stretch>
            </p:blipFill>
            <p:spPr>
              <a:xfrm>
                <a:off x="171450" y="2291391"/>
                <a:ext cx="495300" cy="698500"/>
              </a:xfrm>
              <a:prstGeom prst="rect">
                <a:avLst/>
              </a:prstGeom>
            </p:spPr>
          </p:pic>
          <p:sp>
            <p:nvSpPr>
              <p:cNvPr id="33" name="Textfeld 32"/>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34" name="Textfeld 33"/>
            <p:cNvSpPr txBox="1"/>
            <p:nvPr/>
          </p:nvSpPr>
          <p:spPr>
            <a:xfrm>
              <a:off x="5389791" y="3599006"/>
              <a:ext cx="2732639" cy="661720"/>
            </a:xfrm>
            <a:prstGeom prst="rect">
              <a:avLst/>
            </a:prstGeom>
            <a:noFill/>
          </p:spPr>
          <p:txBody>
            <a:bodyPr wrap="none" rtlCol="0">
              <a:spAutoFit/>
            </a:bodyPr>
            <a:lstStyle/>
            <a:p>
              <a:pPr algn="ctr">
                <a:spcAft>
                  <a:spcPts val="600"/>
                </a:spcAft>
              </a:pPr>
              <a:r>
                <a:rPr lang="en-US" sz="1600" b="1" dirty="0" smtClean="0">
                  <a:solidFill>
                    <a:srgbClr val="FF0000"/>
                  </a:solidFill>
                  <a:latin typeface="Comic Sans MS"/>
                  <a:cs typeface="Comic Sans MS"/>
                </a:rPr>
                <a:t>possible window to</a:t>
              </a:r>
            </a:p>
            <a:p>
              <a:pPr algn="ctr"/>
              <a:r>
                <a:rPr lang="en-US" sz="1600" b="1" dirty="0" smtClean="0">
                  <a:solidFill>
                    <a:srgbClr val="FF0000"/>
                  </a:solidFill>
                  <a:latin typeface="Comic Sans MS"/>
                  <a:cs typeface="Comic Sans MS"/>
                </a:rPr>
                <a:t>orbital angular momentum</a:t>
              </a:r>
              <a:endParaRPr lang="en-US" sz="1600" b="1" dirty="0">
                <a:solidFill>
                  <a:srgbClr val="FF0000"/>
                </a:solidFill>
                <a:latin typeface="Comic Sans MS"/>
                <a:cs typeface="Comic Sans MS"/>
              </a:endParaRPr>
            </a:p>
          </p:txBody>
        </p:sp>
        <p:sp>
          <p:nvSpPr>
            <p:cNvPr id="36" name="Textfeld 35"/>
            <p:cNvSpPr txBox="1"/>
            <p:nvPr/>
          </p:nvSpPr>
          <p:spPr>
            <a:xfrm>
              <a:off x="5239169" y="2679702"/>
              <a:ext cx="3535643" cy="661720"/>
            </a:xfrm>
            <a:prstGeom prst="rect">
              <a:avLst/>
            </a:prstGeom>
            <a:noFill/>
          </p:spPr>
          <p:txBody>
            <a:bodyPr wrap="none" rtlCol="0">
              <a:spAutoFit/>
            </a:bodyPr>
            <a:lstStyle/>
            <a:p>
              <a:pPr>
                <a:spcAft>
                  <a:spcPts val="600"/>
                </a:spcAft>
              </a:pPr>
              <a:r>
                <a:rPr lang="en-US" sz="1600" dirty="0" smtClean="0">
                  <a:latin typeface="Comic Sans MS"/>
                  <a:cs typeface="Comic Sans MS"/>
                </a:rPr>
                <a:t>understand deep aspects of gauge</a:t>
              </a:r>
            </a:p>
            <a:p>
              <a:pPr>
                <a:spcAft>
                  <a:spcPts val="600"/>
                </a:spcAft>
              </a:pPr>
              <a:r>
                <a:rPr lang="en-US" sz="1600" dirty="0" smtClean="0">
                  <a:latin typeface="Comic Sans MS"/>
                  <a:cs typeface="Comic Sans MS"/>
                </a:rPr>
                <a:t>theories revealed by </a:t>
              </a:r>
              <a:r>
                <a:rPr lang="en-US" sz="1600" dirty="0" err="1" smtClean="0">
                  <a:latin typeface="Comic Sans MS"/>
                  <a:cs typeface="Comic Sans MS"/>
                </a:rPr>
                <a:t>k</a:t>
              </a:r>
              <a:r>
                <a:rPr lang="en-US" sz="1600" baseline="-25000" dirty="0" err="1" smtClean="0">
                  <a:latin typeface="Comic Sans MS"/>
                  <a:cs typeface="Comic Sans MS"/>
                </a:rPr>
                <a:t>T</a:t>
              </a:r>
              <a:r>
                <a:rPr lang="en-US" sz="1600" baseline="-25000" dirty="0" smtClean="0">
                  <a:latin typeface="Comic Sans MS"/>
                  <a:cs typeface="Comic Sans MS"/>
                </a:rPr>
                <a:t> </a:t>
              </a:r>
              <a:r>
                <a:rPr lang="en-US" sz="1600" dirty="0" smtClean="0">
                  <a:latin typeface="Comic Sans MS"/>
                  <a:cs typeface="Comic Sans MS"/>
                </a:rPr>
                <a:t>dep. </a:t>
              </a:r>
              <a:r>
                <a:rPr lang="en-US" sz="1600" dirty="0" err="1" smtClean="0">
                  <a:latin typeface="Comic Sans MS"/>
                  <a:cs typeface="Comic Sans MS"/>
                </a:rPr>
                <a:t>distr’n</a:t>
              </a:r>
              <a:endParaRPr lang="en-US" sz="1600" baseline="-25000" dirty="0" smtClean="0">
                <a:latin typeface="Comic Sans MS"/>
                <a:cs typeface="Comic Sans MS"/>
              </a:endParaRPr>
            </a:p>
          </p:txBody>
        </p:sp>
      </p:grpSp>
      <p:sp>
        <p:nvSpPr>
          <p:cNvPr id="6" name="Date Placeholder 5"/>
          <p:cNvSpPr>
            <a:spLocks noGrp="1"/>
          </p:cNvSpPr>
          <p:nvPr>
            <p:ph type="dt" sz="half" idx="10"/>
          </p:nvPr>
        </p:nvSpPr>
        <p:spPr/>
        <p:txBody>
          <a:bodyPr/>
          <a:lstStyle/>
          <a:p>
            <a:r>
              <a:rPr lang="en-US" smtClean="0"/>
              <a:t>E.C. Aschenauer</a:t>
            </a:r>
            <a:endParaRPr lang="en-US"/>
          </a:p>
        </p:txBody>
      </p:sp>
      <p:grpSp>
        <p:nvGrpSpPr>
          <p:cNvPr id="15" name="Gruppierung 50"/>
          <p:cNvGrpSpPr/>
          <p:nvPr/>
        </p:nvGrpSpPr>
        <p:grpSpPr>
          <a:xfrm>
            <a:off x="210664" y="4696598"/>
            <a:ext cx="8761467" cy="2322811"/>
            <a:chOff x="210664" y="4696598"/>
            <a:chExt cx="8761467" cy="2322811"/>
          </a:xfrm>
        </p:grpSpPr>
        <p:grpSp>
          <p:nvGrpSpPr>
            <p:cNvPr id="19" name="Gruppierung 48"/>
            <p:cNvGrpSpPr/>
            <p:nvPr/>
          </p:nvGrpSpPr>
          <p:grpSpPr>
            <a:xfrm>
              <a:off x="210664" y="4696598"/>
              <a:ext cx="8761467" cy="2056543"/>
              <a:chOff x="210664" y="4696598"/>
              <a:chExt cx="8761467" cy="2056543"/>
            </a:xfrm>
          </p:grpSpPr>
          <p:sp>
            <p:nvSpPr>
              <p:cNvPr id="12" name="Abgerundetes Rechteck 11"/>
              <p:cNvSpPr/>
              <p:nvPr/>
            </p:nvSpPr>
            <p:spPr>
              <a:xfrm>
                <a:off x="210664" y="4696598"/>
                <a:ext cx="8761467" cy="2056543"/>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feld 34"/>
              <p:cNvSpPr txBox="1"/>
              <p:nvPr/>
            </p:nvSpPr>
            <p:spPr>
              <a:xfrm>
                <a:off x="542020" y="4819484"/>
                <a:ext cx="3835756" cy="400110"/>
              </a:xfrm>
              <a:prstGeom prst="rect">
                <a:avLst/>
              </a:prstGeom>
              <a:noFill/>
            </p:spPr>
            <p:txBody>
              <a:bodyPr wrap="none" rtlCol="0">
                <a:spAutoFit/>
              </a:bodyPr>
              <a:lstStyle/>
              <a:p>
                <a:r>
                  <a:rPr lang="en-US" sz="2000" b="1" dirty="0" smtClean="0">
                    <a:solidFill>
                      <a:srgbClr val="000000"/>
                    </a:solidFill>
                    <a:latin typeface="Comic Sans MS"/>
                    <a:cs typeface="Comic Sans MS"/>
                  </a:rPr>
                  <a:t>physics of strong color fields</a:t>
                </a:r>
                <a:endParaRPr lang="en-US" sz="2000" b="1" dirty="0">
                  <a:solidFill>
                    <a:srgbClr val="000000"/>
                  </a:solidFill>
                  <a:latin typeface="Comic Sans MS"/>
                  <a:cs typeface="Comic Sans MS"/>
                </a:endParaRPr>
              </a:p>
            </p:txBody>
          </p:sp>
          <p:grpSp>
            <p:nvGrpSpPr>
              <p:cNvPr id="20" name="Gruppierung 7"/>
              <p:cNvGrpSpPr/>
              <p:nvPr/>
            </p:nvGrpSpPr>
            <p:grpSpPr>
              <a:xfrm>
                <a:off x="2662053" y="5463398"/>
                <a:ext cx="670191" cy="524904"/>
                <a:chOff x="171450" y="2291391"/>
                <a:chExt cx="822748" cy="698500"/>
              </a:xfrm>
            </p:grpSpPr>
            <p:pic>
              <p:nvPicPr>
                <p:cNvPr id="38" name="Bild 37"/>
                <p:cNvPicPr>
                  <a:picLocks noChangeAspect="1"/>
                </p:cNvPicPr>
                <p:nvPr/>
              </p:nvPicPr>
              <p:blipFill>
                <a:blip r:embed="rId3"/>
                <a:stretch>
                  <a:fillRect/>
                </a:stretch>
              </p:blipFill>
              <p:spPr>
                <a:xfrm>
                  <a:off x="171450" y="2291391"/>
                  <a:ext cx="495300" cy="698500"/>
                </a:xfrm>
                <a:prstGeom prst="rect">
                  <a:avLst/>
                </a:prstGeom>
              </p:spPr>
            </p:pic>
            <p:sp>
              <p:nvSpPr>
                <p:cNvPr id="39" name="Textfeld 38"/>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0" name="Textfeld 39"/>
              <p:cNvSpPr txBox="1"/>
              <p:nvPr/>
            </p:nvSpPr>
            <p:spPr>
              <a:xfrm>
                <a:off x="3158515" y="6297257"/>
                <a:ext cx="5101076" cy="338554"/>
              </a:xfrm>
              <a:prstGeom prst="rect">
                <a:avLst/>
              </a:prstGeom>
              <a:noFill/>
            </p:spPr>
            <p:txBody>
              <a:bodyPr wrap="none" rtlCol="0">
                <a:spAutoFit/>
              </a:bodyPr>
              <a:lstStyle/>
              <a:p>
                <a:pPr>
                  <a:spcAft>
                    <a:spcPts val="600"/>
                  </a:spcAft>
                </a:pPr>
                <a:r>
                  <a:rPr lang="en-US" sz="1600" dirty="0" smtClean="0">
                    <a:latin typeface="Comic Sans MS"/>
                    <a:cs typeface="Comic Sans MS"/>
                  </a:rPr>
                  <a:t>how do hard probes in </a:t>
                </a:r>
                <a:r>
                  <a:rPr lang="en-US" sz="1600" dirty="0" err="1" smtClean="0">
                    <a:latin typeface="Comic Sans MS"/>
                    <a:cs typeface="Comic Sans MS"/>
                  </a:rPr>
                  <a:t>eA</a:t>
                </a:r>
                <a:r>
                  <a:rPr lang="en-US" sz="1600" dirty="0" smtClean="0">
                    <a:latin typeface="Comic Sans MS"/>
                    <a:cs typeface="Comic Sans MS"/>
                  </a:rPr>
                  <a:t> interact with the medium</a:t>
                </a:r>
              </a:p>
            </p:txBody>
          </p:sp>
          <p:grpSp>
            <p:nvGrpSpPr>
              <p:cNvPr id="28" name="Gruppierung 7"/>
              <p:cNvGrpSpPr/>
              <p:nvPr/>
            </p:nvGrpSpPr>
            <p:grpSpPr>
              <a:xfrm>
                <a:off x="2662053" y="6200943"/>
                <a:ext cx="670191" cy="535334"/>
                <a:chOff x="171450" y="2390176"/>
                <a:chExt cx="822748" cy="712379"/>
              </a:xfrm>
            </p:grpSpPr>
            <p:pic>
              <p:nvPicPr>
                <p:cNvPr id="45" name="Bild 44"/>
                <p:cNvPicPr>
                  <a:picLocks noChangeAspect="1"/>
                </p:cNvPicPr>
                <p:nvPr/>
              </p:nvPicPr>
              <p:blipFill>
                <a:blip r:embed="rId3"/>
                <a:stretch>
                  <a:fillRect/>
                </a:stretch>
              </p:blipFill>
              <p:spPr>
                <a:xfrm>
                  <a:off x="171450" y="2404055"/>
                  <a:ext cx="495300" cy="698500"/>
                </a:xfrm>
                <a:prstGeom prst="rect">
                  <a:avLst/>
                </a:prstGeom>
              </p:spPr>
            </p:pic>
            <p:sp>
              <p:nvSpPr>
                <p:cNvPr id="46" name="Textfeld 45"/>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7" name="Textfeld 46"/>
              <p:cNvSpPr txBox="1"/>
              <p:nvPr/>
            </p:nvSpPr>
            <p:spPr>
              <a:xfrm>
                <a:off x="4627346" y="4783875"/>
                <a:ext cx="4095692" cy="661720"/>
              </a:xfrm>
              <a:prstGeom prst="rect">
                <a:avLst/>
              </a:prstGeom>
              <a:noFill/>
            </p:spPr>
            <p:txBody>
              <a:bodyPr wrap="none" rtlCol="0">
                <a:spAutoFit/>
              </a:bodyPr>
              <a:lstStyle/>
              <a:p>
                <a:pPr algn="ctr">
                  <a:spcAft>
                    <a:spcPts val="600"/>
                  </a:spcAft>
                </a:pPr>
                <a:r>
                  <a:rPr lang="en-US" sz="1600" b="1" dirty="0" smtClean="0">
                    <a:solidFill>
                      <a:srgbClr val="FF0000"/>
                    </a:solidFill>
                    <a:latin typeface="Comic Sans MS"/>
                    <a:cs typeface="Comic Sans MS"/>
                  </a:rPr>
                  <a:t>quantitatively probe the universality of</a:t>
                </a:r>
              </a:p>
              <a:p>
                <a:pPr algn="ctr">
                  <a:spcAft>
                    <a:spcPts val="600"/>
                  </a:spcAft>
                </a:pPr>
                <a:r>
                  <a:rPr lang="en-US" sz="1600" b="1" dirty="0" smtClean="0">
                    <a:solidFill>
                      <a:srgbClr val="FF0000"/>
                    </a:solidFill>
                    <a:latin typeface="Comic Sans MS"/>
                    <a:cs typeface="Comic Sans MS"/>
                  </a:rPr>
                  <a:t>strong color fields in AA, </a:t>
                </a:r>
                <a:r>
                  <a:rPr lang="en-US" sz="1600" b="1" dirty="0" err="1" smtClean="0">
                    <a:solidFill>
                      <a:srgbClr val="FF0000"/>
                    </a:solidFill>
                    <a:latin typeface="Comic Sans MS"/>
                    <a:cs typeface="Comic Sans MS"/>
                  </a:rPr>
                  <a:t>pA</a:t>
                </a:r>
                <a:r>
                  <a:rPr lang="en-US" sz="1600" b="1" dirty="0" smtClean="0">
                    <a:solidFill>
                      <a:srgbClr val="FF0000"/>
                    </a:solidFill>
                    <a:latin typeface="Comic Sans MS"/>
                    <a:cs typeface="Comic Sans MS"/>
                  </a:rPr>
                  <a:t>, and </a:t>
                </a:r>
                <a:r>
                  <a:rPr lang="en-US" sz="1600" b="1" dirty="0" err="1" smtClean="0">
                    <a:solidFill>
                      <a:srgbClr val="FF0000"/>
                    </a:solidFill>
                    <a:latin typeface="Comic Sans MS"/>
                    <a:cs typeface="Comic Sans MS"/>
                  </a:rPr>
                  <a:t>eA</a:t>
                </a:r>
                <a:endParaRPr lang="en-US" sz="1600" b="1" dirty="0">
                  <a:solidFill>
                    <a:srgbClr val="FF0000"/>
                  </a:solidFill>
                  <a:latin typeface="Comic Sans MS"/>
                  <a:cs typeface="Comic Sans MS"/>
                </a:endParaRPr>
              </a:p>
            </p:txBody>
          </p:sp>
          <p:sp>
            <p:nvSpPr>
              <p:cNvPr id="48" name="Textfeld 47"/>
              <p:cNvSpPr txBox="1"/>
              <p:nvPr/>
            </p:nvSpPr>
            <p:spPr>
              <a:xfrm>
                <a:off x="3181819" y="5433420"/>
                <a:ext cx="5790312" cy="661720"/>
              </a:xfrm>
              <a:prstGeom prst="rect">
                <a:avLst/>
              </a:prstGeom>
              <a:noFill/>
            </p:spPr>
            <p:txBody>
              <a:bodyPr wrap="square" rtlCol="0">
                <a:spAutoFit/>
              </a:bodyPr>
              <a:lstStyle/>
              <a:p>
                <a:pPr>
                  <a:spcAft>
                    <a:spcPts val="600"/>
                  </a:spcAft>
                </a:pPr>
                <a:r>
                  <a:rPr lang="en-US" sz="1600" dirty="0" smtClean="0">
                    <a:latin typeface="Comic Sans MS"/>
                    <a:cs typeface="Comic Sans MS"/>
                  </a:rPr>
                  <a:t>understand in detail the transition to the non-linear </a:t>
                </a:r>
              </a:p>
              <a:p>
                <a:pPr>
                  <a:spcAft>
                    <a:spcPts val="600"/>
                  </a:spcAft>
                </a:pPr>
                <a:r>
                  <a:rPr lang="en-US" sz="1600" dirty="0" smtClean="0">
                    <a:latin typeface="Comic Sans MS"/>
                    <a:cs typeface="Comic Sans MS"/>
                  </a:rPr>
                  <a:t>regime of strong gluon fields and the physics of saturation</a:t>
                </a:r>
              </a:p>
            </p:txBody>
          </p:sp>
        </p:grpSp>
        <p:pic>
          <p:nvPicPr>
            <p:cNvPr id="43" name="Bild 42"/>
            <p:cNvPicPr>
              <a:picLocks noChangeAspect="1"/>
            </p:cNvPicPr>
            <p:nvPr/>
          </p:nvPicPr>
          <p:blipFill>
            <a:blip r:embed="rId5"/>
            <a:stretch>
              <a:fillRect/>
            </a:stretch>
          </p:blipFill>
          <p:spPr>
            <a:xfrm>
              <a:off x="789705" y="4835437"/>
              <a:ext cx="1687615" cy="2183972"/>
            </a:xfrm>
            <a:prstGeom prst="rect">
              <a:avLst/>
            </a:prstGeom>
          </p:spPr>
        </p:pic>
      </p:grpSp>
      <p:sp>
        <p:nvSpPr>
          <p:cNvPr id="31" name="Footer Placeholder 30"/>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3347318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17" y="0"/>
            <a:ext cx="9450917" cy="609600"/>
          </a:xfrm>
        </p:spPr>
        <p:txBody>
          <a:bodyPr/>
          <a:lstStyle/>
          <a:p>
            <a:r>
              <a:rPr lang="en-US" sz="2400" dirty="0"/>
              <a:t>Processes to study Single Spin Asymmetries</a:t>
            </a:r>
          </a:p>
        </p:txBody>
      </p:sp>
      <p:sp>
        <p:nvSpPr>
          <p:cNvPr id="5" name="Slide Number Placeholder 4"/>
          <p:cNvSpPr>
            <a:spLocks noGrp="1"/>
          </p:cNvSpPr>
          <p:nvPr>
            <p:ph type="sldNum" sz="quarter" idx="12"/>
          </p:nvPr>
        </p:nvSpPr>
        <p:spPr/>
        <p:txBody>
          <a:bodyPr/>
          <a:lstStyle/>
          <a:p>
            <a:fld id="{E7C2DFF1-6A7E-5841-980E-96BA788216E4}" type="slidenum">
              <a:rPr lang="en-US" smtClean="0"/>
              <a:pPr/>
              <a:t>80</a:t>
            </a:fld>
            <a:endParaRPr lang="en-US"/>
          </a:p>
        </p:txBody>
      </p:sp>
      <p:sp>
        <p:nvSpPr>
          <p:cNvPr id="6" name="Text Box 53"/>
          <p:cNvSpPr txBox="1">
            <a:spLocks noChangeArrowheads="1"/>
          </p:cNvSpPr>
          <p:nvPr/>
        </p:nvSpPr>
        <p:spPr bwMode="auto">
          <a:xfrm>
            <a:off x="105834" y="4040106"/>
            <a:ext cx="2296584" cy="646331"/>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0000FF"/>
                </a:solidFill>
                <a:latin typeface="Comic Sans MS" charset="0"/>
                <a:ea typeface="Comic Sans MS" charset="0"/>
                <a:cs typeface="Comic Sans MS" charset="0"/>
              </a:rPr>
              <a:t>polarized</a:t>
            </a:r>
            <a:r>
              <a:rPr lang="en-US" b="1" dirty="0" smtClean="0">
                <a:solidFill>
                  <a:srgbClr val="0000FF"/>
                </a:solidFill>
                <a:latin typeface="Comic Sans MS" charset="0"/>
                <a:ea typeface="Comic Sans MS" charset="0"/>
                <a:cs typeface="Comic Sans MS" charset="0"/>
              </a:rPr>
              <a:t> DY</a:t>
            </a:r>
          </a:p>
          <a:p>
            <a:pPr algn="ctr"/>
            <a:r>
              <a:rPr lang="en-US" b="1" dirty="0">
                <a:solidFill>
                  <a:srgbClr val="0000FF"/>
                </a:solidFill>
                <a:latin typeface="Comic Sans MS" charset="0"/>
                <a:ea typeface="Comic Sans MS" charset="0"/>
                <a:cs typeface="Comic Sans MS" charset="0"/>
              </a:rPr>
              <a:t>f</a:t>
            </a:r>
            <a:r>
              <a:rPr lang="en-US" b="1" baseline="30000" dirty="0">
                <a:solidFill>
                  <a:srgbClr val="0000FF"/>
                </a:solidFill>
                <a:latin typeface="Symbol" charset="2"/>
                <a:ea typeface="Symbol" charset="2"/>
                <a:cs typeface="Symbol" charset="2"/>
              </a:rPr>
              <a:t>^</a:t>
            </a:r>
            <a:r>
              <a:rPr lang="en-US" b="1" baseline="-25000" dirty="0" smtClean="0">
                <a:solidFill>
                  <a:srgbClr val="0000FF"/>
                </a:solidFill>
                <a:latin typeface="Comic Sans MS" charset="0"/>
                <a:ea typeface="Comic Sans MS" charset="0"/>
                <a:cs typeface="Comic Sans MS" charset="0"/>
              </a:rPr>
              <a:t>1T</a:t>
            </a:r>
          </a:p>
        </p:txBody>
      </p:sp>
      <p:grpSp>
        <p:nvGrpSpPr>
          <p:cNvPr id="7" name="Group 139"/>
          <p:cNvGrpSpPr>
            <a:grpSpLocks/>
          </p:cNvGrpSpPr>
          <p:nvPr/>
        </p:nvGrpSpPr>
        <p:grpSpPr bwMode="auto">
          <a:xfrm>
            <a:off x="1411288" y="3338512"/>
            <a:ext cx="3429000" cy="3328988"/>
            <a:chOff x="2656158" y="3061087"/>
            <a:chExt cx="3428601" cy="3328399"/>
          </a:xfrm>
        </p:grpSpPr>
        <p:grpSp>
          <p:nvGrpSpPr>
            <p:cNvPr id="8" name="Group 136"/>
            <p:cNvGrpSpPr>
              <a:grpSpLocks/>
            </p:cNvGrpSpPr>
            <p:nvPr/>
          </p:nvGrpSpPr>
          <p:grpSpPr bwMode="auto">
            <a:xfrm>
              <a:off x="2656158" y="3061087"/>
              <a:ext cx="3428601" cy="3328399"/>
              <a:chOff x="2286306" y="2737922"/>
              <a:chExt cx="3428601" cy="3328399"/>
            </a:xfrm>
          </p:grpSpPr>
          <p:grpSp>
            <p:nvGrpSpPr>
              <p:cNvPr id="10" name="Group 54"/>
              <p:cNvGrpSpPr>
                <a:grpSpLocks/>
              </p:cNvGrpSpPr>
              <p:nvPr/>
            </p:nvGrpSpPr>
            <p:grpSpPr bwMode="auto">
              <a:xfrm>
                <a:off x="2286306" y="3578706"/>
                <a:ext cx="2647950" cy="2487615"/>
                <a:chOff x="931" y="2526"/>
                <a:chExt cx="1668" cy="1567"/>
              </a:xfrm>
            </p:grpSpPr>
            <p:grpSp>
              <p:nvGrpSpPr>
                <p:cNvPr id="23" name="Group 56"/>
                <p:cNvGrpSpPr>
                  <a:grpSpLocks/>
                </p:cNvGrpSpPr>
                <p:nvPr/>
              </p:nvGrpSpPr>
              <p:grpSpPr bwMode="auto">
                <a:xfrm>
                  <a:off x="931" y="2526"/>
                  <a:ext cx="808" cy="1393"/>
                  <a:chOff x="841" y="2639"/>
                  <a:chExt cx="1083" cy="1846"/>
                </a:xfrm>
              </p:grpSpPr>
              <p:sp>
                <p:nvSpPr>
                  <p:cNvPr id="28" name="AutoShape 5"/>
                  <p:cNvSpPr>
                    <a:spLocks noChangeArrowheads="1"/>
                  </p:cNvSpPr>
                  <p:nvPr/>
                </p:nvSpPr>
                <p:spPr bwMode="auto">
                  <a:xfrm rot="5400000">
                    <a:off x="515" y="3440"/>
                    <a:ext cx="1846" cy="244"/>
                  </a:xfrm>
                  <a:prstGeom prst="rightArrow">
                    <a:avLst>
                      <a:gd name="adj1" fmla="val 50000"/>
                      <a:gd name="adj2" fmla="val 199931"/>
                    </a:avLst>
                  </a:prstGeom>
                  <a:solidFill>
                    <a:srgbClr val="FF00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pic>
                <p:nvPicPr>
                  <p:cNvPr id="29"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841" y="2882"/>
                    <a:ext cx="1083" cy="1056"/>
                  </a:xfrm>
                  <a:prstGeom prst="rect">
                    <a:avLst/>
                  </a:prstGeom>
                  <a:noFill/>
                  <a:ln w="9525">
                    <a:noFill/>
                    <a:miter lim="800000"/>
                    <a:headEnd/>
                    <a:tailEnd/>
                  </a:ln>
                  <a:effectLst>
                    <a:outerShdw blurRad="63500" dist="107763" dir="2700000" algn="ctr" rotWithShape="0">
                      <a:srgbClr val="000000">
                        <a:alpha val="50000"/>
                      </a:srgbClr>
                    </a:outerShdw>
                  </a:effectLst>
                </p:spPr>
              </p:pic>
            </p:grpSp>
            <p:sp>
              <p:nvSpPr>
                <p:cNvPr id="24" name="Text Box 59"/>
                <p:cNvSpPr txBox="1">
                  <a:spLocks noChangeArrowheads="1"/>
                </p:cNvSpPr>
                <p:nvPr/>
              </p:nvSpPr>
              <p:spPr bwMode="auto">
                <a:xfrm>
                  <a:off x="1048" y="3054"/>
                  <a:ext cx="592" cy="25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dirty="0" err="1">
                      <a:solidFill>
                        <a:srgbClr val="0000FF"/>
                      </a:solidFill>
                      <a:effectLst>
                        <a:outerShdw blurRad="38100" dist="38100" dir="2700000" algn="tl">
                          <a:srgbClr val="FFFFFF"/>
                        </a:outerShdw>
                      </a:effectLst>
                      <a:latin typeface="Comic Sans MS"/>
                      <a:ea typeface="MS PGothic" charset="0"/>
                      <a:cs typeface="Comic Sans MS"/>
                    </a:rPr>
                    <a:t>u,d,s</a:t>
                  </a:r>
                  <a:endParaRPr lang="en-US" sz="2000" b="1" dirty="0">
                    <a:solidFill>
                      <a:srgbClr val="0000FF"/>
                    </a:solidFill>
                    <a:effectLst>
                      <a:outerShdw blurRad="38100" dist="38100" dir="2700000" algn="tl">
                        <a:srgbClr val="FFFFFF"/>
                      </a:outerShdw>
                    </a:effectLst>
                    <a:latin typeface="Comic Sans MS"/>
                    <a:ea typeface="MS PGothic" charset="0"/>
                    <a:cs typeface="Comic Sans MS"/>
                  </a:endParaRPr>
                </a:p>
              </p:txBody>
            </p:sp>
            <p:pic>
              <p:nvPicPr>
                <p:cNvPr id="25" name="Picture 10"/>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805" y="3277"/>
                  <a:ext cx="794" cy="816"/>
                </a:xfrm>
                <a:prstGeom prst="rect">
                  <a:avLst/>
                </a:prstGeom>
                <a:noFill/>
                <a:ln w="9525">
                  <a:noFill/>
                  <a:miter lim="800000"/>
                  <a:headEnd/>
                  <a:tailEnd/>
                </a:ln>
                <a:effectLst>
                  <a:outerShdw blurRad="63500" dist="107763" dir="2700000" algn="ctr" rotWithShape="0">
                    <a:srgbClr val="000000">
                      <a:alpha val="50000"/>
                    </a:srgbClr>
                  </a:outerShdw>
                </a:effectLst>
              </p:spPr>
            </p:pic>
            <p:sp>
              <p:nvSpPr>
                <p:cNvPr id="26" name="Line 75"/>
                <p:cNvSpPr>
                  <a:spLocks noChangeShapeType="1"/>
                </p:cNvSpPr>
                <p:nvPr/>
              </p:nvSpPr>
              <p:spPr bwMode="auto">
                <a:xfrm>
                  <a:off x="1467" y="2986"/>
                  <a:ext cx="417" cy="68"/>
                </a:xfrm>
                <a:prstGeom prst="line">
                  <a:avLst/>
                </a:prstGeom>
                <a:noFill/>
                <a:ln w="38100">
                  <a:solidFill>
                    <a:srgbClr val="00CCFF"/>
                  </a:solidFill>
                  <a:round/>
                  <a:headEnd/>
                  <a:tailEnd/>
                </a:ln>
              </p:spPr>
              <p:txBody>
                <a:bodyPr>
                  <a:prstTxWarp prst="textNoShape">
                    <a:avLst/>
                  </a:prstTxWarp>
                </a:bodyPr>
                <a:lstStyle/>
                <a:p>
                  <a:endParaRPr lang="en-US"/>
                </a:p>
              </p:txBody>
            </p:sp>
            <p:sp>
              <p:nvSpPr>
                <p:cNvPr id="27" name="Line 76"/>
                <p:cNvSpPr>
                  <a:spLocks noChangeShapeType="1"/>
                </p:cNvSpPr>
                <p:nvPr/>
              </p:nvSpPr>
              <p:spPr bwMode="auto">
                <a:xfrm flipH="1" flipV="1">
                  <a:off x="1924" y="3080"/>
                  <a:ext cx="153" cy="426"/>
                </a:xfrm>
                <a:prstGeom prst="line">
                  <a:avLst/>
                </a:prstGeom>
                <a:noFill/>
                <a:ln w="38100">
                  <a:solidFill>
                    <a:srgbClr val="00CCFF"/>
                  </a:solidFill>
                  <a:round/>
                  <a:headEnd/>
                  <a:tailEnd/>
                </a:ln>
              </p:spPr>
              <p:txBody>
                <a:bodyPr>
                  <a:prstTxWarp prst="textNoShape">
                    <a:avLst/>
                  </a:prstTxWarp>
                </a:bodyPr>
                <a:lstStyle/>
                <a:p>
                  <a:endParaRPr lang="en-US"/>
                </a:p>
              </p:txBody>
            </p:sp>
          </p:grpSp>
          <p:grpSp>
            <p:nvGrpSpPr>
              <p:cNvPr id="11" name="Group 128"/>
              <p:cNvGrpSpPr>
                <a:grpSpLocks/>
              </p:cNvGrpSpPr>
              <p:nvPr/>
            </p:nvGrpSpPr>
            <p:grpSpPr bwMode="auto">
              <a:xfrm rot="-5400000">
                <a:off x="3901585" y="3742388"/>
                <a:ext cx="542999" cy="797831"/>
                <a:chOff x="5431940" y="4796506"/>
                <a:chExt cx="542999" cy="797831"/>
              </a:xfrm>
            </p:grpSpPr>
            <p:sp>
              <p:nvSpPr>
                <p:cNvPr id="17" name="AutoShape 14"/>
                <p:cNvSpPr>
                  <a:spLocks noChangeArrowheads="1"/>
                </p:cNvSpPr>
                <p:nvPr/>
              </p:nvSpPr>
              <p:spPr bwMode="auto">
                <a:xfrm rot="13596639">
                  <a:off x="5790216" y="5407872"/>
                  <a:ext cx="214288" cy="15872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18" name="AutoShape 15"/>
                <p:cNvSpPr>
                  <a:spLocks noChangeArrowheads="1"/>
                </p:cNvSpPr>
                <p:nvPr/>
              </p:nvSpPr>
              <p:spPr bwMode="auto">
                <a:xfrm rot="2796639">
                  <a:off x="5785455" y="5247553"/>
                  <a:ext cx="214287" cy="158722"/>
                </a:xfrm>
                <a:prstGeom prst="curvedDownArrow">
                  <a:avLst>
                    <a:gd name="adj1" fmla="val 29996"/>
                    <a:gd name="adj2" fmla="val 59999"/>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19" name="AutoShape 18"/>
                <p:cNvSpPr>
                  <a:spLocks noChangeArrowheads="1"/>
                </p:cNvSpPr>
                <p:nvPr/>
              </p:nvSpPr>
              <p:spPr bwMode="auto">
                <a:xfrm rot="13596639">
                  <a:off x="5609274" y="5180885"/>
                  <a:ext cx="214287" cy="15872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20" name="AutoShape 19"/>
                <p:cNvSpPr>
                  <a:spLocks noChangeArrowheads="1"/>
                </p:cNvSpPr>
                <p:nvPr/>
              </p:nvSpPr>
              <p:spPr bwMode="auto">
                <a:xfrm rot="2796639">
                  <a:off x="5608479" y="5016598"/>
                  <a:ext cx="214288" cy="160310"/>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21" name="AutoShape 21"/>
                <p:cNvSpPr>
                  <a:spLocks noChangeArrowheads="1"/>
                </p:cNvSpPr>
                <p:nvPr/>
              </p:nvSpPr>
              <p:spPr bwMode="auto">
                <a:xfrm rot="13596639">
                  <a:off x="5410871" y="4980884"/>
                  <a:ext cx="214287" cy="15872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22" name="AutoShape 22"/>
                <p:cNvSpPr>
                  <a:spLocks noChangeArrowheads="1"/>
                </p:cNvSpPr>
                <p:nvPr/>
              </p:nvSpPr>
              <p:spPr bwMode="auto">
                <a:xfrm rot="2796639">
                  <a:off x="5404522" y="4822152"/>
                  <a:ext cx="214287" cy="158722"/>
                </a:xfrm>
                <a:prstGeom prst="curvedDownArrow">
                  <a:avLst>
                    <a:gd name="adj1" fmla="val 29996"/>
                    <a:gd name="adj2" fmla="val 59999"/>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sp>
            <p:nvSpPr>
              <p:cNvPr id="12" name="TextBox 129"/>
              <p:cNvSpPr txBox="1">
                <a:spLocks noChangeArrowheads="1"/>
              </p:cNvSpPr>
              <p:nvPr/>
            </p:nvSpPr>
            <p:spPr bwMode="auto">
              <a:xfrm>
                <a:off x="4254806" y="3955242"/>
                <a:ext cx="428322" cy="461665"/>
              </a:xfrm>
              <a:prstGeom prst="rect">
                <a:avLst/>
              </a:prstGeom>
              <a:noFill/>
              <a:ln w="9525">
                <a:noFill/>
                <a:miter lim="800000"/>
                <a:headEnd/>
                <a:tailEnd/>
              </a:ln>
            </p:spPr>
            <p:txBody>
              <a:bodyPr wrap="none">
                <a:prstTxWarp prst="textNoShape">
                  <a:avLst/>
                </a:prstTxWarp>
                <a:spAutoFit/>
              </a:bodyPr>
              <a:lstStyle/>
              <a:p>
                <a:r>
                  <a:rPr lang="en-US" sz="2400" b="1" u="sng">
                    <a:solidFill>
                      <a:srgbClr val="FFCC66"/>
                    </a:solidFill>
                    <a:latin typeface="Symbol" charset="2"/>
                    <a:ea typeface="Symbol" charset="2"/>
                    <a:cs typeface="Symbol" charset="2"/>
                  </a:rPr>
                  <a:t>g</a:t>
                </a:r>
                <a:r>
                  <a:rPr lang="en-US" sz="2400" b="1" u="sng" baseline="30000">
                    <a:solidFill>
                      <a:srgbClr val="FFCC66"/>
                    </a:solidFill>
                    <a:latin typeface="Symbol" charset="2"/>
                    <a:ea typeface="Symbol" charset="2"/>
                    <a:cs typeface="Symbol" charset="2"/>
                  </a:rPr>
                  <a:t>*</a:t>
                </a:r>
              </a:p>
            </p:txBody>
          </p:sp>
          <p:cxnSp>
            <p:nvCxnSpPr>
              <p:cNvPr id="13" name="Straight Arrow Connector 12"/>
              <p:cNvCxnSpPr/>
              <p:nvPr/>
            </p:nvCxnSpPr>
            <p:spPr>
              <a:xfrm rot="5400000" flipH="1" flipV="1">
                <a:off x="4184633" y="3335803"/>
                <a:ext cx="766727" cy="135007"/>
              </a:xfrm>
              <a:prstGeom prst="straightConnector1">
                <a:avLst/>
              </a:prstGeom>
              <a:ln w="38100">
                <a:solidFill>
                  <a:srgbClr val="0000FF"/>
                </a:solidFill>
                <a:tailEnd type="arrow"/>
              </a:ln>
              <a:effectLst>
                <a:glow rad="63500">
                  <a:srgbClr val="CC66FF">
                    <a:alpha val="45000"/>
                  </a:srgbClr>
                </a:glo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500493" y="3292994"/>
                <a:ext cx="714974" cy="519077"/>
              </a:xfrm>
              <a:prstGeom prst="straightConnector1">
                <a:avLst/>
              </a:prstGeom>
              <a:ln w="38100">
                <a:solidFill>
                  <a:srgbClr val="0000FF"/>
                </a:solidFill>
                <a:tailEnd type="arrow"/>
              </a:ln>
              <a:effectLst>
                <a:glow rad="63500">
                  <a:srgbClr val="CC66FF">
                    <a:alpha val="45000"/>
                  </a:srgbClr>
                </a:glow>
              </a:effectLst>
            </p:spPr>
            <p:style>
              <a:lnRef idx="2">
                <a:schemeClr val="accent1"/>
              </a:lnRef>
              <a:fillRef idx="0">
                <a:schemeClr val="accent1"/>
              </a:fillRef>
              <a:effectRef idx="1">
                <a:schemeClr val="accent1"/>
              </a:effectRef>
              <a:fontRef idx="minor">
                <a:schemeClr val="tx1"/>
              </a:fontRef>
            </p:style>
          </p:cxnSp>
          <p:sp>
            <p:nvSpPr>
              <p:cNvPr id="15" name="TextBox 134"/>
              <p:cNvSpPr txBox="1">
                <a:spLocks noChangeArrowheads="1"/>
              </p:cNvSpPr>
              <p:nvPr/>
            </p:nvSpPr>
            <p:spPr bwMode="auto">
              <a:xfrm>
                <a:off x="4315798" y="2737922"/>
                <a:ext cx="752693" cy="369332"/>
              </a:xfrm>
              <a:prstGeom prst="rect">
                <a:avLst/>
              </a:prstGeom>
              <a:noFill/>
              <a:ln w="9525">
                <a:noFill/>
                <a:miter lim="800000"/>
                <a:headEnd/>
                <a:tailEnd/>
              </a:ln>
            </p:spPr>
            <p:txBody>
              <a:bodyPr wrap="none">
                <a:prstTxWarp prst="textNoShape">
                  <a:avLst/>
                </a:prstTxWarp>
                <a:spAutoFit/>
              </a:bodyPr>
              <a:lstStyle/>
              <a:p>
                <a:r>
                  <a:rPr lang="en-US" b="1" u="sng" dirty="0">
                    <a:solidFill>
                      <a:srgbClr val="0000FF"/>
                    </a:solidFill>
                    <a:latin typeface="Comic Sans MS" charset="0"/>
                    <a:ea typeface="Comic Sans MS" charset="0"/>
                    <a:cs typeface="Comic Sans MS" charset="0"/>
                  </a:rPr>
                  <a:t>e</a:t>
                </a:r>
                <a:r>
                  <a:rPr lang="en-US" b="1" u="sng" baseline="30000" dirty="0">
                    <a:solidFill>
                      <a:srgbClr val="0000FF"/>
                    </a:solidFill>
                    <a:latin typeface="Comic Sans MS" charset="0"/>
                    <a:ea typeface="Comic Sans MS" charset="0"/>
                    <a:cs typeface="Comic Sans MS" charset="0"/>
                  </a:rPr>
                  <a:t>+</a:t>
                </a:r>
                <a:r>
                  <a:rPr lang="en-US" b="1" u="sng" dirty="0">
                    <a:solidFill>
                      <a:srgbClr val="0000FF"/>
                    </a:solidFill>
                    <a:latin typeface="Comic Sans MS" charset="0"/>
                    <a:ea typeface="Comic Sans MS" charset="0"/>
                    <a:cs typeface="Comic Sans MS" charset="0"/>
                  </a:rPr>
                  <a:t>/</a:t>
                </a:r>
                <a:r>
                  <a:rPr lang="en-US" b="1" u="sng" dirty="0">
                    <a:solidFill>
                      <a:srgbClr val="0000FF"/>
                    </a:solidFill>
                    <a:latin typeface="Symbol" charset="2"/>
                    <a:ea typeface="Symbol" charset="2"/>
                    <a:cs typeface="Symbol" charset="2"/>
                  </a:rPr>
                  <a:t>m</a:t>
                </a:r>
                <a:r>
                  <a:rPr lang="en-US" b="1" u="sng" baseline="30000" dirty="0">
                    <a:solidFill>
                      <a:srgbClr val="0000FF"/>
                    </a:solidFill>
                    <a:latin typeface="Comic Sans MS" charset="0"/>
                    <a:ea typeface="Comic Sans MS" charset="0"/>
                    <a:cs typeface="Comic Sans MS" charset="0"/>
                  </a:rPr>
                  <a:t>+</a:t>
                </a:r>
              </a:p>
            </p:txBody>
          </p:sp>
          <p:sp>
            <p:nvSpPr>
              <p:cNvPr id="16" name="TextBox 135"/>
              <p:cNvSpPr txBox="1">
                <a:spLocks noChangeArrowheads="1"/>
              </p:cNvSpPr>
              <p:nvPr/>
            </p:nvSpPr>
            <p:spPr bwMode="auto">
              <a:xfrm>
                <a:off x="4962214" y="2998788"/>
                <a:ext cx="752693" cy="369332"/>
              </a:xfrm>
              <a:prstGeom prst="rect">
                <a:avLst/>
              </a:prstGeom>
              <a:noFill/>
              <a:ln w="9525">
                <a:noFill/>
                <a:miter lim="800000"/>
                <a:headEnd/>
                <a:tailEnd/>
              </a:ln>
            </p:spPr>
            <p:txBody>
              <a:bodyPr wrap="none">
                <a:prstTxWarp prst="textNoShape">
                  <a:avLst/>
                </a:prstTxWarp>
                <a:spAutoFit/>
              </a:bodyPr>
              <a:lstStyle/>
              <a:p>
                <a:r>
                  <a:rPr lang="en-US" b="1" u="sng" dirty="0">
                    <a:solidFill>
                      <a:srgbClr val="0000FF"/>
                    </a:solidFill>
                    <a:latin typeface="Comic Sans MS" charset="0"/>
                    <a:ea typeface="Comic Sans MS" charset="0"/>
                    <a:cs typeface="Comic Sans MS" charset="0"/>
                  </a:rPr>
                  <a:t>e</a:t>
                </a:r>
                <a:r>
                  <a:rPr lang="en-US" b="1" u="sng" baseline="30000" dirty="0">
                    <a:solidFill>
                      <a:srgbClr val="0000FF"/>
                    </a:solidFill>
                    <a:latin typeface="Comic Sans MS" charset="0"/>
                    <a:ea typeface="Comic Sans MS" charset="0"/>
                    <a:cs typeface="Comic Sans MS" charset="0"/>
                  </a:rPr>
                  <a:t>-</a:t>
                </a:r>
                <a:r>
                  <a:rPr lang="en-US" b="1" u="sng" dirty="0">
                    <a:solidFill>
                      <a:srgbClr val="0000FF"/>
                    </a:solidFill>
                    <a:latin typeface="Comic Sans MS" charset="0"/>
                    <a:ea typeface="Comic Sans MS" charset="0"/>
                    <a:cs typeface="Comic Sans MS" charset="0"/>
                  </a:rPr>
                  <a:t>/</a:t>
                </a:r>
                <a:r>
                  <a:rPr lang="en-US" b="1" u="sng" dirty="0">
                    <a:solidFill>
                      <a:srgbClr val="0000FF"/>
                    </a:solidFill>
                    <a:latin typeface="Symbol" charset="2"/>
                    <a:ea typeface="Symbol" charset="2"/>
                    <a:cs typeface="Symbol" charset="2"/>
                  </a:rPr>
                  <a:t>m</a:t>
                </a:r>
                <a:r>
                  <a:rPr lang="en-US" b="1" u="sng" baseline="30000" dirty="0">
                    <a:solidFill>
                      <a:srgbClr val="0000FF"/>
                    </a:solidFill>
                    <a:latin typeface="Comic Sans MS" charset="0"/>
                    <a:ea typeface="Comic Sans MS" charset="0"/>
                    <a:cs typeface="Comic Sans MS" charset="0"/>
                  </a:rPr>
                  <a:t>-</a:t>
                </a:r>
              </a:p>
            </p:txBody>
          </p:sp>
        </p:grpSp>
        <p:graphicFrame>
          <p:nvGraphicFramePr>
            <p:cNvPr id="9" name="Object 2"/>
            <p:cNvGraphicFramePr>
              <a:graphicFrameLocks noChangeAspect="1"/>
            </p:cNvGraphicFramePr>
            <p:nvPr/>
          </p:nvGraphicFramePr>
          <p:xfrm>
            <a:off x="4277746" y="5846561"/>
            <a:ext cx="775234" cy="369998"/>
          </p:xfrm>
          <a:graphic>
            <a:graphicData uri="http://schemas.openxmlformats.org/presentationml/2006/ole">
              <mc:AlternateContent xmlns:mc="http://schemas.openxmlformats.org/markup-compatibility/2006">
                <mc:Choice xmlns:v="urn:schemas-microsoft-com:vml" Requires="v">
                  <p:oleObj spid="_x0000_s6641" name="Equation" r:id="rId4" imgW="558800" imgH="266700" progId="Equation.DSMT4">
                    <p:embed/>
                  </p:oleObj>
                </mc:Choice>
                <mc:Fallback>
                  <p:oleObj name="Equation" r:id="rId4" imgW="558800" imgH="266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746" y="5846561"/>
                          <a:ext cx="775234" cy="3699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1" name="Group 25"/>
          <p:cNvGrpSpPr>
            <a:grpSpLocks/>
          </p:cNvGrpSpPr>
          <p:nvPr/>
        </p:nvGrpSpPr>
        <p:grpSpPr bwMode="auto">
          <a:xfrm>
            <a:off x="5189538" y="896938"/>
            <a:ext cx="3421062" cy="3024187"/>
            <a:chOff x="384" y="1584"/>
            <a:chExt cx="2155" cy="1905"/>
          </a:xfrm>
        </p:grpSpPr>
        <p:grpSp>
          <p:nvGrpSpPr>
            <p:cNvPr id="32" name="Group 26"/>
            <p:cNvGrpSpPr>
              <a:grpSpLocks/>
            </p:cNvGrpSpPr>
            <p:nvPr/>
          </p:nvGrpSpPr>
          <p:grpSpPr bwMode="auto">
            <a:xfrm>
              <a:off x="905" y="2090"/>
              <a:ext cx="809" cy="1399"/>
              <a:chOff x="889" y="2705"/>
              <a:chExt cx="1083" cy="1784"/>
            </a:xfrm>
          </p:grpSpPr>
          <p:sp>
            <p:nvSpPr>
              <p:cNvPr id="55" name="AutoShape 5"/>
              <p:cNvSpPr>
                <a:spLocks noChangeArrowheads="1"/>
              </p:cNvSpPr>
              <p:nvPr/>
            </p:nvSpPr>
            <p:spPr bwMode="auto">
              <a:xfrm rot="5400000">
                <a:off x="529" y="3470"/>
                <a:ext cx="1784" cy="253"/>
              </a:xfrm>
              <a:prstGeom prst="rightArrow">
                <a:avLst>
                  <a:gd name="adj1" fmla="val 50000"/>
                  <a:gd name="adj2" fmla="val 199931"/>
                </a:avLst>
              </a:prstGeom>
              <a:solidFill>
                <a:srgbClr val="FF00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pic>
            <p:nvPicPr>
              <p:cNvPr id="56"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889" y="2784"/>
                <a:ext cx="1083" cy="1056"/>
              </a:xfrm>
              <a:prstGeom prst="rect">
                <a:avLst/>
              </a:prstGeom>
              <a:noFill/>
              <a:ln w="9525">
                <a:noFill/>
                <a:miter lim="800000"/>
                <a:headEnd/>
                <a:tailEnd/>
              </a:ln>
              <a:effectLst>
                <a:outerShdw blurRad="63500" dist="107763" dir="2700000" algn="ctr" rotWithShape="0">
                  <a:srgbClr val="000000">
                    <a:alpha val="50000"/>
                  </a:srgbClr>
                </a:outerShdw>
              </a:effectLst>
            </p:spPr>
          </p:pic>
        </p:grpSp>
        <p:sp>
          <p:nvSpPr>
            <p:cNvPr id="33" name="Line 29"/>
            <p:cNvSpPr>
              <a:spLocks noChangeShapeType="1"/>
            </p:cNvSpPr>
            <p:nvPr/>
          </p:nvSpPr>
          <p:spPr bwMode="auto">
            <a:xfrm>
              <a:off x="671" y="1960"/>
              <a:ext cx="359" cy="0"/>
            </a:xfrm>
            <a:prstGeom prst="line">
              <a:avLst/>
            </a:prstGeom>
            <a:noFill/>
            <a:ln w="38100">
              <a:solidFill>
                <a:srgbClr val="33CC33"/>
              </a:solidFill>
              <a:round/>
              <a:headEnd/>
              <a:tailEnd/>
            </a:ln>
          </p:spPr>
          <p:txBody>
            <a:bodyPr>
              <a:prstTxWarp prst="textNoShape">
                <a:avLst/>
              </a:prstTxWarp>
            </a:bodyPr>
            <a:lstStyle/>
            <a:p>
              <a:endParaRPr lang="en-US"/>
            </a:p>
          </p:txBody>
        </p:sp>
        <p:sp>
          <p:nvSpPr>
            <p:cNvPr id="34" name="AutoShape 5"/>
            <p:cNvSpPr>
              <a:spLocks noChangeArrowheads="1"/>
            </p:cNvSpPr>
            <p:nvPr/>
          </p:nvSpPr>
          <p:spPr bwMode="auto">
            <a:xfrm>
              <a:off x="384" y="1885"/>
              <a:ext cx="359" cy="113"/>
            </a:xfrm>
            <a:prstGeom prst="rightArrow">
              <a:avLst>
                <a:gd name="adj1" fmla="val 50000"/>
                <a:gd name="adj2" fmla="val 79425"/>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35" name="Oval 31"/>
            <p:cNvSpPr>
              <a:spLocks noChangeArrowheads="1"/>
            </p:cNvSpPr>
            <p:nvPr/>
          </p:nvSpPr>
          <p:spPr bwMode="auto">
            <a:xfrm>
              <a:off x="456" y="1848"/>
              <a:ext cx="179" cy="188"/>
            </a:xfrm>
            <a:prstGeom prst="ellipse">
              <a:avLst/>
            </a:prstGeom>
            <a:solidFill>
              <a:srgbClr val="008000"/>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36" name="Line 32"/>
            <p:cNvSpPr>
              <a:spLocks noChangeShapeType="1"/>
            </p:cNvSpPr>
            <p:nvPr/>
          </p:nvSpPr>
          <p:spPr bwMode="auto">
            <a:xfrm flipV="1">
              <a:off x="1030" y="1696"/>
              <a:ext cx="717" cy="264"/>
            </a:xfrm>
            <a:prstGeom prst="line">
              <a:avLst/>
            </a:prstGeom>
            <a:noFill/>
            <a:ln w="38100">
              <a:solidFill>
                <a:srgbClr val="33CC33"/>
              </a:solidFill>
              <a:round/>
              <a:headEnd/>
              <a:tailEnd/>
            </a:ln>
          </p:spPr>
          <p:txBody>
            <a:bodyPr>
              <a:prstTxWarp prst="textNoShape">
                <a:avLst/>
              </a:prstTxWarp>
            </a:bodyPr>
            <a:lstStyle/>
            <a:p>
              <a:endParaRPr lang="en-US"/>
            </a:p>
          </p:txBody>
        </p:sp>
        <p:sp>
          <p:nvSpPr>
            <p:cNvPr id="37" name="Oval 33"/>
            <p:cNvSpPr>
              <a:spLocks noChangeArrowheads="1"/>
            </p:cNvSpPr>
            <p:nvPr/>
          </p:nvSpPr>
          <p:spPr bwMode="auto">
            <a:xfrm>
              <a:off x="1711" y="1584"/>
              <a:ext cx="180" cy="188"/>
            </a:xfrm>
            <a:prstGeom prst="ellipse">
              <a:avLst/>
            </a:prstGeom>
            <a:solidFill>
              <a:srgbClr val="008000"/>
            </a:solidFill>
            <a:ln w="9525">
              <a:solidFill>
                <a:schemeClr val="tx1"/>
              </a:solidFill>
              <a:round/>
              <a:headEnd/>
              <a:tailEnd/>
            </a:ln>
          </p:spPr>
          <p:txBody>
            <a:bodyPr wrap="none" anchor="ctr">
              <a:prstTxWarp prst="textNoShape">
                <a:avLst/>
              </a:prstTxWarp>
            </a:bodyPr>
            <a:lstStyle/>
            <a:p>
              <a:endParaRPr lang="en-US">
                <a:latin typeface="Calibri" charset="0"/>
              </a:endParaRPr>
            </a:p>
          </p:txBody>
        </p:sp>
        <p:grpSp>
          <p:nvGrpSpPr>
            <p:cNvPr id="38" name="Group 23"/>
            <p:cNvGrpSpPr>
              <a:grpSpLocks/>
            </p:cNvGrpSpPr>
            <p:nvPr/>
          </p:nvGrpSpPr>
          <p:grpSpPr bwMode="auto">
            <a:xfrm rot="-8003361">
              <a:off x="932" y="2085"/>
              <a:ext cx="568" cy="185"/>
              <a:chOff x="465" y="3424"/>
              <a:chExt cx="1726" cy="499"/>
            </a:xfrm>
          </p:grpSpPr>
          <p:grpSp>
            <p:nvGrpSpPr>
              <p:cNvPr id="46" name="Group 16"/>
              <p:cNvGrpSpPr>
                <a:grpSpLocks/>
              </p:cNvGrpSpPr>
              <p:nvPr/>
            </p:nvGrpSpPr>
            <p:grpSpPr bwMode="auto">
              <a:xfrm>
                <a:off x="465" y="3424"/>
                <a:ext cx="638" cy="453"/>
                <a:chOff x="465" y="3424"/>
                <a:chExt cx="638" cy="453"/>
              </a:xfrm>
            </p:grpSpPr>
            <p:sp>
              <p:nvSpPr>
                <p:cNvPr id="53" name="AutoShape 14"/>
                <p:cNvSpPr>
                  <a:spLocks noChangeArrowheads="1"/>
                </p:cNvSpPr>
                <p:nvPr/>
              </p:nvSpPr>
              <p:spPr bwMode="auto">
                <a:xfrm>
                  <a:off x="471" y="3423"/>
                  <a:ext cx="410" cy="27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54" name="AutoShape 15"/>
                <p:cNvSpPr>
                  <a:spLocks noChangeArrowheads="1"/>
                </p:cNvSpPr>
                <p:nvPr/>
              </p:nvSpPr>
              <p:spPr bwMode="auto">
                <a:xfrm rot="10800000">
                  <a:off x="698" y="3602"/>
                  <a:ext cx="410" cy="272"/>
                </a:xfrm>
                <a:prstGeom prst="curvedDownArrow">
                  <a:avLst>
                    <a:gd name="adj1" fmla="val 29996"/>
                    <a:gd name="adj2" fmla="val 59999"/>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nvGrpSpPr>
              <p:cNvPr id="47" name="Group 17"/>
              <p:cNvGrpSpPr>
                <a:grpSpLocks/>
              </p:cNvGrpSpPr>
              <p:nvPr/>
            </p:nvGrpSpPr>
            <p:grpSpPr bwMode="auto">
              <a:xfrm>
                <a:off x="1018" y="3465"/>
                <a:ext cx="639" cy="458"/>
                <a:chOff x="474" y="3465"/>
                <a:chExt cx="639" cy="458"/>
              </a:xfrm>
            </p:grpSpPr>
            <p:sp>
              <p:nvSpPr>
                <p:cNvPr id="51" name="AutoShape 18"/>
                <p:cNvSpPr>
                  <a:spLocks noChangeArrowheads="1"/>
                </p:cNvSpPr>
                <p:nvPr/>
              </p:nvSpPr>
              <p:spPr bwMode="auto">
                <a:xfrm>
                  <a:off x="479" y="3463"/>
                  <a:ext cx="410" cy="27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52" name="AutoShape 19"/>
                <p:cNvSpPr>
                  <a:spLocks noChangeArrowheads="1"/>
                </p:cNvSpPr>
                <p:nvPr/>
              </p:nvSpPr>
              <p:spPr bwMode="auto">
                <a:xfrm rot="10800000">
                  <a:off x="706" y="3650"/>
                  <a:ext cx="410" cy="27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nvGrpSpPr>
              <p:cNvPr id="48" name="Group 20"/>
              <p:cNvGrpSpPr>
                <a:grpSpLocks/>
              </p:cNvGrpSpPr>
              <p:nvPr/>
            </p:nvGrpSpPr>
            <p:grpSpPr bwMode="auto">
              <a:xfrm>
                <a:off x="1552" y="3453"/>
                <a:ext cx="639" cy="450"/>
                <a:chOff x="463" y="3453"/>
                <a:chExt cx="639" cy="450"/>
              </a:xfrm>
            </p:grpSpPr>
            <p:sp>
              <p:nvSpPr>
                <p:cNvPr id="49" name="AutoShape 21"/>
                <p:cNvSpPr>
                  <a:spLocks noChangeArrowheads="1"/>
                </p:cNvSpPr>
                <p:nvPr/>
              </p:nvSpPr>
              <p:spPr bwMode="auto">
                <a:xfrm>
                  <a:off x="471" y="3453"/>
                  <a:ext cx="410" cy="272"/>
                </a:xfrm>
                <a:prstGeom prst="curvedDownArrow">
                  <a:avLst>
                    <a:gd name="adj1" fmla="val 30006"/>
                    <a:gd name="adj2" fmla="val 59998"/>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50" name="AutoShape 22"/>
                <p:cNvSpPr>
                  <a:spLocks noChangeArrowheads="1"/>
                </p:cNvSpPr>
                <p:nvPr/>
              </p:nvSpPr>
              <p:spPr bwMode="auto">
                <a:xfrm rot="10800000">
                  <a:off x="700" y="3629"/>
                  <a:ext cx="407" cy="272"/>
                </a:xfrm>
                <a:prstGeom prst="curvedDownArrow">
                  <a:avLst>
                    <a:gd name="adj1" fmla="val 29996"/>
                    <a:gd name="adj2" fmla="val 59999"/>
                    <a:gd name="adj3" fmla="val 0"/>
                  </a:avLst>
                </a:prstGeom>
                <a:solidFill>
                  <a:srgbClr val="FF9900"/>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sp>
          <p:nvSpPr>
            <p:cNvPr id="39" name="AutoShape 5"/>
            <p:cNvSpPr>
              <a:spLocks noChangeArrowheads="1"/>
            </p:cNvSpPr>
            <p:nvPr/>
          </p:nvSpPr>
          <p:spPr bwMode="auto">
            <a:xfrm>
              <a:off x="1306" y="1929"/>
              <a:ext cx="358" cy="114"/>
            </a:xfrm>
            <a:prstGeom prst="rightArrow">
              <a:avLst>
                <a:gd name="adj1" fmla="val 50000"/>
                <a:gd name="adj2" fmla="val 78509"/>
              </a:avLst>
            </a:prstGeom>
            <a:solidFill>
              <a:srgbClr val="FF80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40" name="Text Box 45"/>
            <p:cNvSpPr txBox="1">
              <a:spLocks noChangeArrowheads="1"/>
            </p:cNvSpPr>
            <p:nvPr/>
          </p:nvSpPr>
          <p:spPr bwMode="auto">
            <a:xfrm>
              <a:off x="1245" y="1922"/>
              <a:ext cx="435" cy="288"/>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el-GR" sz="2400" b="1" dirty="0">
                  <a:solidFill>
                    <a:srgbClr val="FF9933"/>
                  </a:solidFill>
                  <a:effectLst>
                    <a:outerShdw blurRad="38100" dist="38100" dir="2700000" algn="tl">
                      <a:srgbClr val="000000"/>
                    </a:outerShdw>
                  </a:effectLst>
                  <a:latin typeface="MS PGothic" pitchFamily="34" charset="-128"/>
                  <a:ea typeface="MS PGothic" pitchFamily="34" charset="-128"/>
                  <a:cs typeface="Tahoma" pitchFamily="-65" charset="0"/>
                </a:rPr>
                <a:t>γ</a:t>
              </a:r>
              <a:r>
                <a:rPr lang="en-US" sz="2400" b="1" baseline="30000" dirty="0">
                  <a:solidFill>
                    <a:srgbClr val="FF9933"/>
                  </a:solidFill>
                  <a:effectLst>
                    <a:outerShdw blurRad="38100" dist="38100" dir="2700000" algn="tl">
                      <a:srgbClr val="000000"/>
                    </a:outerShdw>
                  </a:effectLst>
                  <a:latin typeface="MS PGothic" pitchFamily="34" charset="-128"/>
                  <a:ea typeface="MS PGothic" pitchFamily="34" charset="-128"/>
                  <a:cs typeface="Tahoma" pitchFamily="-65" charset="0"/>
                </a:rPr>
                <a:t>*</a:t>
              </a:r>
              <a:endParaRPr lang="el-GR" sz="2400" b="1" baseline="30000" dirty="0">
                <a:solidFill>
                  <a:srgbClr val="FF9933"/>
                </a:solidFill>
                <a:effectLst>
                  <a:outerShdw blurRad="38100" dist="38100" dir="2700000" algn="tl">
                    <a:srgbClr val="000000"/>
                  </a:outerShdw>
                </a:effectLst>
                <a:latin typeface="MS PGothic" pitchFamily="34" charset="-128"/>
                <a:ea typeface="MS PGothic" pitchFamily="34" charset="-128"/>
                <a:cs typeface="Tahoma" pitchFamily="-65" charset="0"/>
              </a:endParaRPr>
            </a:p>
          </p:txBody>
        </p:sp>
        <p:sp>
          <p:nvSpPr>
            <p:cNvPr id="41" name="Text Box 46"/>
            <p:cNvSpPr txBox="1">
              <a:spLocks noChangeArrowheads="1"/>
            </p:cNvSpPr>
            <p:nvPr/>
          </p:nvSpPr>
          <p:spPr bwMode="auto">
            <a:xfrm>
              <a:off x="1056" y="2538"/>
              <a:ext cx="928" cy="327"/>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en-US" sz="2800" b="1" dirty="0" err="1">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rPr>
                <a:t>u,d,s</a:t>
              </a:r>
              <a:endParaRPr lang="en-US" sz="2800" b="1" dirty="0">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endParaRPr>
            </a:p>
          </p:txBody>
        </p:sp>
        <p:sp>
          <p:nvSpPr>
            <p:cNvPr id="42" name="Line 48"/>
            <p:cNvSpPr>
              <a:spLocks noChangeShapeType="1"/>
            </p:cNvSpPr>
            <p:nvPr/>
          </p:nvSpPr>
          <p:spPr bwMode="auto">
            <a:xfrm flipV="1">
              <a:off x="1434" y="2132"/>
              <a:ext cx="840" cy="296"/>
            </a:xfrm>
            <a:prstGeom prst="line">
              <a:avLst/>
            </a:prstGeom>
            <a:noFill/>
            <a:ln w="38100">
              <a:solidFill>
                <a:srgbClr val="00CCFF"/>
              </a:solidFill>
              <a:round/>
              <a:headEnd/>
              <a:tailEnd/>
            </a:ln>
          </p:spPr>
          <p:txBody>
            <a:bodyPr>
              <a:prstTxWarp prst="textNoShape">
                <a:avLst/>
              </a:prstTxWarp>
            </a:bodyPr>
            <a:lstStyle/>
            <a:p>
              <a:endParaRPr lang="en-US"/>
            </a:p>
          </p:txBody>
        </p:sp>
        <p:sp>
          <p:nvSpPr>
            <p:cNvPr id="43" name="Line 49"/>
            <p:cNvSpPr>
              <a:spLocks noChangeShapeType="1"/>
            </p:cNvSpPr>
            <p:nvPr/>
          </p:nvSpPr>
          <p:spPr bwMode="auto">
            <a:xfrm flipV="1">
              <a:off x="1434" y="2175"/>
              <a:ext cx="840" cy="295"/>
            </a:xfrm>
            <a:prstGeom prst="line">
              <a:avLst/>
            </a:prstGeom>
            <a:noFill/>
            <a:ln w="38100">
              <a:solidFill>
                <a:srgbClr val="00CCFF"/>
              </a:solidFill>
              <a:round/>
              <a:headEnd/>
              <a:tailEnd/>
            </a:ln>
          </p:spPr>
          <p:txBody>
            <a:bodyPr>
              <a:prstTxWarp prst="textNoShape">
                <a:avLst/>
              </a:prstTxWarp>
            </a:bodyPr>
            <a:lstStyle/>
            <a:p>
              <a:endParaRPr lang="en-US"/>
            </a:p>
          </p:txBody>
        </p:sp>
        <p:sp>
          <p:nvSpPr>
            <p:cNvPr id="44" name="Oval 50"/>
            <p:cNvSpPr>
              <a:spLocks noChangeArrowheads="1"/>
            </p:cNvSpPr>
            <p:nvPr/>
          </p:nvSpPr>
          <p:spPr bwMode="auto">
            <a:xfrm>
              <a:off x="2064" y="2016"/>
              <a:ext cx="336" cy="337"/>
            </a:xfrm>
            <a:prstGeom prst="ellipse">
              <a:avLst/>
            </a:prstGeom>
            <a:solidFill>
              <a:srgbClr val="00CCFF"/>
            </a:solidFill>
            <a:ln w="9525">
              <a:solidFill>
                <a:srgbClr val="000000"/>
              </a:solidFill>
              <a:round/>
              <a:headEnd/>
              <a:tailEnd/>
            </a:ln>
          </p:spPr>
          <p:txBody>
            <a:bodyPr wrap="none" anchor="ctr">
              <a:prstTxWarp prst="textNoShape">
                <a:avLst/>
              </a:prstTxWarp>
            </a:bodyPr>
            <a:lstStyle/>
            <a:p>
              <a:endParaRPr lang="en-US">
                <a:latin typeface="Calibri" charset="0"/>
              </a:endParaRPr>
            </a:p>
          </p:txBody>
        </p:sp>
        <p:sp>
          <p:nvSpPr>
            <p:cNvPr id="45" name="Text Box 51"/>
            <p:cNvSpPr txBox="1">
              <a:spLocks noChangeArrowheads="1"/>
            </p:cNvSpPr>
            <p:nvPr/>
          </p:nvSpPr>
          <p:spPr bwMode="auto">
            <a:xfrm>
              <a:off x="2016" y="2016"/>
              <a:ext cx="523" cy="291"/>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en-US" sz="2400" dirty="0" err="1">
                  <a:solidFill>
                    <a:srgbClr val="0000FF"/>
                  </a:solidFill>
                  <a:effectLst>
                    <a:outerShdw blurRad="38100" dist="38100" dir="2700000" algn="tl">
                      <a:srgbClr val="000000"/>
                    </a:outerShdw>
                  </a:effectLst>
                  <a:latin typeface="Symbol" charset="2"/>
                  <a:ea typeface="MS PGothic" pitchFamily="34" charset="-128"/>
                  <a:cs typeface="Symbol" charset="2"/>
                </a:rPr>
                <a:t>p</a:t>
              </a:r>
              <a:r>
                <a:rPr lang="en-US" sz="2400" dirty="0" err="1">
                  <a:solidFill>
                    <a:srgbClr val="0000FF"/>
                  </a:solidFill>
                  <a:effectLst>
                    <a:outerShdw blurRad="38100" dist="38100" dir="2700000" algn="tl">
                      <a:srgbClr val="000000"/>
                    </a:outerShdw>
                  </a:effectLst>
                  <a:latin typeface="+mj-lt"/>
                  <a:ea typeface="MS PGothic" pitchFamily="34" charset="-128"/>
                  <a:cs typeface="MS PGothic" pitchFamily="34" charset="-128"/>
                </a:rPr>
                <a:t>,K</a:t>
              </a:r>
              <a:endParaRPr lang="el-GR" sz="2400" b="1" dirty="0">
                <a:solidFill>
                  <a:srgbClr val="0000FF"/>
                </a:solidFill>
                <a:effectLst>
                  <a:outerShdw blurRad="38100" dist="38100" dir="2700000" algn="tl">
                    <a:srgbClr val="000000"/>
                  </a:outerShdw>
                </a:effectLst>
                <a:latin typeface="+mj-lt"/>
                <a:ea typeface="MS PGothic" pitchFamily="34" charset="-128"/>
                <a:cs typeface="MS PGothic" pitchFamily="34" charset="-128"/>
              </a:endParaRPr>
            </a:p>
          </p:txBody>
        </p:sp>
      </p:grpSp>
      <p:sp>
        <p:nvSpPr>
          <p:cNvPr id="57" name="Text Box 78"/>
          <p:cNvSpPr txBox="1">
            <a:spLocks noChangeArrowheads="1"/>
          </p:cNvSpPr>
          <p:nvPr/>
        </p:nvSpPr>
        <p:spPr bwMode="auto">
          <a:xfrm>
            <a:off x="6545263" y="2892425"/>
            <a:ext cx="2547937" cy="646113"/>
          </a:xfrm>
          <a:prstGeom prst="rect">
            <a:avLst/>
          </a:prstGeom>
          <a:noFill/>
          <a:ln w="9525">
            <a:noFill/>
            <a:miter lim="800000"/>
            <a:headEnd/>
            <a:tailEnd/>
          </a:ln>
        </p:spPr>
        <p:txBody>
          <a:bodyPr>
            <a:prstTxWarp prst="textNoShape">
              <a:avLst/>
            </a:prstTxWarp>
            <a:spAutoFit/>
          </a:bodyPr>
          <a:lstStyle/>
          <a:p>
            <a:pPr algn="ctr"/>
            <a:r>
              <a:rPr lang="en-US" b="1">
                <a:solidFill>
                  <a:srgbClr val="CC66FF"/>
                </a:solidFill>
                <a:latin typeface="Comic Sans MS" charset="0"/>
                <a:ea typeface="Comic Sans MS" charset="0"/>
                <a:cs typeface="Comic Sans MS" charset="0"/>
              </a:rPr>
              <a:t>polarized SIDIS</a:t>
            </a:r>
          </a:p>
          <a:p>
            <a:pPr algn="ctr"/>
            <a:r>
              <a:rPr lang="en-US" b="1">
                <a:solidFill>
                  <a:srgbClr val="CC66FF"/>
                </a:solidFill>
                <a:latin typeface="Symbol" charset="2"/>
                <a:ea typeface="Symbol" charset="2"/>
                <a:cs typeface="Symbol" charset="2"/>
              </a:rPr>
              <a:t>d</a:t>
            </a:r>
            <a:r>
              <a:rPr lang="en-US" b="1">
                <a:solidFill>
                  <a:srgbClr val="CC66FF"/>
                </a:solidFill>
                <a:latin typeface="Comic Sans MS" charset="0"/>
                <a:ea typeface="Comic Sans MS" charset="0"/>
                <a:cs typeface="Comic Sans MS" charset="0"/>
              </a:rPr>
              <a:t>q</a:t>
            </a:r>
            <a:r>
              <a:rPr lang="en-US" b="1" baseline="-25000">
                <a:solidFill>
                  <a:srgbClr val="CC66FF"/>
                </a:solidFill>
                <a:latin typeface="Comic Sans MS" charset="0"/>
                <a:ea typeface="Comic Sans MS" charset="0"/>
                <a:cs typeface="Comic Sans MS" charset="0"/>
              </a:rPr>
              <a:t>f</a:t>
            </a:r>
            <a:r>
              <a:rPr lang="en-US">
                <a:solidFill>
                  <a:srgbClr val="CC66FF"/>
                </a:solidFill>
                <a:latin typeface="Calibri" charset="0"/>
              </a:rPr>
              <a:t>, </a:t>
            </a:r>
            <a:r>
              <a:rPr lang="en-US" b="1">
                <a:solidFill>
                  <a:srgbClr val="CC66FF"/>
                </a:solidFill>
                <a:latin typeface="Comic Sans MS" charset="0"/>
                <a:ea typeface="Comic Sans MS" charset="0"/>
                <a:cs typeface="Comic Sans MS" charset="0"/>
              </a:rPr>
              <a:t>f</a:t>
            </a:r>
            <a:r>
              <a:rPr lang="en-US" b="1" baseline="30000">
                <a:solidFill>
                  <a:srgbClr val="CC66FF"/>
                </a:solidFill>
                <a:latin typeface="Symbol" charset="2"/>
                <a:ea typeface="Symbol" charset="2"/>
                <a:cs typeface="Symbol" charset="2"/>
              </a:rPr>
              <a:t>^</a:t>
            </a:r>
            <a:r>
              <a:rPr lang="en-US" b="1" baseline="-25000">
                <a:solidFill>
                  <a:srgbClr val="CC66FF"/>
                </a:solidFill>
                <a:latin typeface="Comic Sans MS" charset="0"/>
                <a:ea typeface="Comic Sans MS" charset="0"/>
                <a:cs typeface="Comic Sans MS" charset="0"/>
              </a:rPr>
              <a:t>1T</a:t>
            </a:r>
            <a:endParaRPr lang="en-US" b="1" baseline="-25000">
              <a:solidFill>
                <a:srgbClr val="CC66FF"/>
              </a:solidFill>
              <a:latin typeface="Calibri" charset="0"/>
            </a:endParaRPr>
          </a:p>
        </p:txBody>
      </p:sp>
      <p:sp>
        <p:nvSpPr>
          <p:cNvPr id="58" name="Text Box 53"/>
          <p:cNvSpPr txBox="1">
            <a:spLocks noChangeArrowheads="1"/>
          </p:cNvSpPr>
          <p:nvPr/>
        </p:nvSpPr>
        <p:spPr bwMode="auto">
          <a:xfrm>
            <a:off x="282575" y="3160713"/>
            <a:ext cx="3208338" cy="646112"/>
          </a:xfrm>
          <a:prstGeom prst="rect">
            <a:avLst/>
          </a:prstGeom>
          <a:noFill/>
          <a:ln w="9525">
            <a:noFill/>
            <a:miter lim="800000"/>
            <a:headEnd/>
            <a:tailEnd/>
          </a:ln>
        </p:spPr>
        <p:txBody>
          <a:bodyPr>
            <a:prstTxWarp prst="textNoShape">
              <a:avLst/>
            </a:prstTxWarp>
            <a:spAutoFit/>
          </a:bodyPr>
          <a:lstStyle/>
          <a:p>
            <a:pPr algn="ctr"/>
            <a:r>
              <a:rPr lang="en-US" b="1">
                <a:solidFill>
                  <a:srgbClr val="FFFF66"/>
                </a:solidFill>
                <a:latin typeface="Comic Sans MS" charset="0"/>
                <a:ea typeface="Comic Sans MS" charset="0"/>
                <a:cs typeface="Comic Sans MS" charset="0"/>
              </a:rPr>
              <a:t>polarized pp scattering</a:t>
            </a:r>
          </a:p>
          <a:p>
            <a:pPr algn="ctr"/>
            <a:r>
              <a:rPr lang="en-US" b="1">
                <a:solidFill>
                  <a:srgbClr val="FFFF66"/>
                </a:solidFill>
                <a:latin typeface="Comic Sans MS" charset="0"/>
                <a:ea typeface="Comic Sans MS" charset="0"/>
                <a:cs typeface="Comic Sans MS" charset="0"/>
              </a:rPr>
              <a:t>?</a:t>
            </a:r>
            <a:r>
              <a:rPr lang="en-US" b="1">
                <a:solidFill>
                  <a:srgbClr val="CC66FF"/>
                </a:solidFill>
                <a:latin typeface="Symbol" charset="2"/>
                <a:ea typeface="Symbol" charset="2"/>
                <a:cs typeface="Symbol" charset="2"/>
              </a:rPr>
              <a:t> </a:t>
            </a:r>
            <a:r>
              <a:rPr lang="en-US" b="1">
                <a:solidFill>
                  <a:srgbClr val="FFFF00"/>
                </a:solidFill>
                <a:latin typeface="Symbol" charset="2"/>
                <a:ea typeface="Symbol" charset="2"/>
                <a:cs typeface="Symbol" charset="2"/>
              </a:rPr>
              <a:t>d</a:t>
            </a:r>
            <a:r>
              <a:rPr lang="en-US" b="1">
                <a:solidFill>
                  <a:srgbClr val="FFFF00"/>
                </a:solidFill>
                <a:latin typeface="Comic Sans MS" charset="0"/>
                <a:ea typeface="Comic Sans MS" charset="0"/>
                <a:cs typeface="Comic Sans MS" charset="0"/>
              </a:rPr>
              <a:t>q</a:t>
            </a:r>
            <a:r>
              <a:rPr lang="en-US" b="1" baseline="-25000">
                <a:solidFill>
                  <a:srgbClr val="FFFF00"/>
                </a:solidFill>
                <a:latin typeface="Comic Sans MS" charset="0"/>
                <a:ea typeface="Comic Sans MS" charset="0"/>
                <a:cs typeface="Comic Sans MS" charset="0"/>
              </a:rPr>
              <a:t>f</a:t>
            </a:r>
            <a:r>
              <a:rPr lang="en-US">
                <a:solidFill>
                  <a:srgbClr val="FFFF00"/>
                </a:solidFill>
                <a:latin typeface="Calibri" charset="0"/>
              </a:rPr>
              <a:t>, </a:t>
            </a:r>
            <a:r>
              <a:rPr lang="en-US" b="1">
                <a:solidFill>
                  <a:srgbClr val="FFFF00"/>
                </a:solidFill>
                <a:latin typeface="Comic Sans MS" charset="0"/>
                <a:ea typeface="Comic Sans MS" charset="0"/>
                <a:cs typeface="Comic Sans MS" charset="0"/>
              </a:rPr>
              <a:t>f</a:t>
            </a:r>
            <a:r>
              <a:rPr lang="en-US" b="1" baseline="30000">
                <a:solidFill>
                  <a:srgbClr val="FFFF00"/>
                </a:solidFill>
                <a:latin typeface="Symbol" charset="2"/>
                <a:ea typeface="Symbol" charset="2"/>
                <a:cs typeface="Symbol" charset="2"/>
              </a:rPr>
              <a:t>^</a:t>
            </a:r>
            <a:r>
              <a:rPr lang="en-US" b="1" baseline="-25000">
                <a:solidFill>
                  <a:srgbClr val="FFFF00"/>
                </a:solidFill>
                <a:latin typeface="Comic Sans MS" charset="0"/>
                <a:ea typeface="Comic Sans MS" charset="0"/>
                <a:cs typeface="Comic Sans MS" charset="0"/>
              </a:rPr>
              <a:t>1T</a:t>
            </a:r>
            <a:r>
              <a:rPr lang="en-US" b="1">
                <a:solidFill>
                  <a:srgbClr val="FFFF66"/>
                </a:solidFill>
                <a:latin typeface="Comic Sans MS" charset="0"/>
                <a:ea typeface="Comic Sans MS" charset="0"/>
                <a:cs typeface="Comic Sans MS" charset="0"/>
              </a:rPr>
              <a:t>?</a:t>
            </a:r>
          </a:p>
        </p:txBody>
      </p:sp>
      <p:grpSp>
        <p:nvGrpSpPr>
          <p:cNvPr id="59" name="Group 54"/>
          <p:cNvGrpSpPr>
            <a:grpSpLocks/>
          </p:cNvGrpSpPr>
          <p:nvPr/>
        </p:nvGrpSpPr>
        <p:grpSpPr bwMode="auto">
          <a:xfrm>
            <a:off x="528638" y="1020763"/>
            <a:ext cx="3748087" cy="2309812"/>
            <a:chOff x="965" y="2526"/>
            <a:chExt cx="2361" cy="1455"/>
          </a:xfrm>
        </p:grpSpPr>
        <p:sp>
          <p:nvSpPr>
            <p:cNvPr id="60" name="Oval 55"/>
            <p:cNvSpPr>
              <a:spLocks noChangeArrowheads="1"/>
            </p:cNvSpPr>
            <p:nvPr/>
          </p:nvSpPr>
          <p:spPr bwMode="auto">
            <a:xfrm>
              <a:off x="2880" y="2601"/>
              <a:ext cx="432" cy="385"/>
            </a:xfrm>
            <a:prstGeom prst="ellipse">
              <a:avLst/>
            </a:prstGeom>
            <a:solidFill>
              <a:srgbClr val="00CCFF"/>
            </a:solidFill>
            <a:ln w="9525">
              <a:solidFill>
                <a:srgbClr val="000000"/>
              </a:solidFill>
              <a:round/>
              <a:headEnd/>
              <a:tailEnd/>
            </a:ln>
          </p:spPr>
          <p:txBody>
            <a:bodyPr wrap="none" anchor="ctr">
              <a:prstTxWarp prst="textNoShape">
                <a:avLst/>
              </a:prstTxWarp>
            </a:bodyPr>
            <a:lstStyle/>
            <a:p>
              <a:endParaRPr lang="en-US">
                <a:latin typeface="Calibri" charset="0"/>
              </a:endParaRPr>
            </a:p>
          </p:txBody>
        </p:sp>
        <p:grpSp>
          <p:nvGrpSpPr>
            <p:cNvPr id="61" name="Group 56"/>
            <p:cNvGrpSpPr>
              <a:grpSpLocks/>
            </p:cNvGrpSpPr>
            <p:nvPr/>
          </p:nvGrpSpPr>
          <p:grpSpPr bwMode="auto">
            <a:xfrm>
              <a:off x="965" y="2526"/>
              <a:ext cx="806" cy="1393"/>
              <a:chOff x="889" y="2639"/>
              <a:chExt cx="1083" cy="1846"/>
            </a:xfrm>
          </p:grpSpPr>
          <p:sp>
            <p:nvSpPr>
              <p:cNvPr id="78" name="AutoShape 5"/>
              <p:cNvSpPr>
                <a:spLocks noChangeArrowheads="1"/>
              </p:cNvSpPr>
              <p:nvPr/>
            </p:nvSpPr>
            <p:spPr bwMode="auto">
              <a:xfrm rot="5400000">
                <a:off x="515" y="3440"/>
                <a:ext cx="1846" cy="243"/>
              </a:xfrm>
              <a:prstGeom prst="rightArrow">
                <a:avLst>
                  <a:gd name="adj1" fmla="val 50000"/>
                  <a:gd name="adj2" fmla="val 199931"/>
                </a:avLst>
              </a:prstGeom>
              <a:solidFill>
                <a:srgbClr val="FF00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pic>
            <p:nvPicPr>
              <p:cNvPr id="79"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889" y="2783"/>
                <a:ext cx="1083" cy="1056"/>
              </a:xfrm>
              <a:prstGeom prst="rect">
                <a:avLst/>
              </a:prstGeom>
              <a:noFill/>
              <a:ln w="9525">
                <a:noFill/>
                <a:miter lim="800000"/>
                <a:headEnd/>
                <a:tailEnd/>
              </a:ln>
              <a:effectLst>
                <a:outerShdw blurRad="63500" dist="107763" dir="2700000" algn="ctr" rotWithShape="0">
                  <a:srgbClr val="000000">
                    <a:alpha val="50000"/>
                  </a:srgbClr>
                </a:outerShdw>
              </a:effectLst>
            </p:spPr>
          </p:pic>
        </p:grpSp>
        <p:sp>
          <p:nvSpPr>
            <p:cNvPr id="62" name="Text Box 59"/>
            <p:cNvSpPr txBox="1">
              <a:spLocks noChangeArrowheads="1"/>
            </p:cNvSpPr>
            <p:nvPr/>
          </p:nvSpPr>
          <p:spPr bwMode="auto">
            <a:xfrm>
              <a:off x="1040" y="2990"/>
              <a:ext cx="814" cy="327"/>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en-US" sz="2800" b="1" dirty="0" err="1">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rPr>
                <a:t>u,d,s,g</a:t>
              </a:r>
              <a:endParaRPr lang="en-US" sz="2800" b="1" dirty="0">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endParaRPr>
            </a:p>
          </p:txBody>
        </p:sp>
        <p:pic>
          <p:nvPicPr>
            <p:cNvPr id="63" name="Picture 10"/>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2037" y="3165"/>
              <a:ext cx="794" cy="816"/>
            </a:xfrm>
            <a:prstGeom prst="rect">
              <a:avLst/>
            </a:prstGeom>
            <a:noFill/>
            <a:ln w="9525">
              <a:noFill/>
              <a:miter lim="800000"/>
              <a:headEnd/>
              <a:tailEnd/>
            </a:ln>
            <a:effectLst>
              <a:outerShdw blurRad="63500" dist="107763" dir="2700000" algn="ctr" rotWithShape="0">
                <a:srgbClr val="000000">
                  <a:alpha val="50000"/>
                </a:srgbClr>
              </a:outerShdw>
            </a:effectLst>
          </p:spPr>
        </p:pic>
        <p:grpSp>
          <p:nvGrpSpPr>
            <p:cNvPr id="64" name="Group 23"/>
            <p:cNvGrpSpPr>
              <a:grpSpLocks/>
            </p:cNvGrpSpPr>
            <p:nvPr/>
          </p:nvGrpSpPr>
          <p:grpSpPr bwMode="auto">
            <a:xfrm rot="12734765" flipH="1">
              <a:off x="1503" y="3071"/>
              <a:ext cx="912" cy="211"/>
              <a:chOff x="465" y="3424"/>
              <a:chExt cx="1726" cy="499"/>
            </a:xfrm>
          </p:grpSpPr>
          <p:grpSp>
            <p:nvGrpSpPr>
              <p:cNvPr id="69" name="Group 16"/>
              <p:cNvGrpSpPr>
                <a:grpSpLocks/>
              </p:cNvGrpSpPr>
              <p:nvPr/>
            </p:nvGrpSpPr>
            <p:grpSpPr bwMode="auto">
              <a:xfrm>
                <a:off x="465" y="3424"/>
                <a:ext cx="638" cy="453"/>
                <a:chOff x="465" y="3424"/>
                <a:chExt cx="638" cy="453"/>
              </a:xfrm>
            </p:grpSpPr>
            <p:sp>
              <p:nvSpPr>
                <p:cNvPr id="76" name="AutoShape 14"/>
                <p:cNvSpPr>
                  <a:spLocks noChangeArrowheads="1"/>
                </p:cNvSpPr>
                <p:nvPr/>
              </p:nvSpPr>
              <p:spPr bwMode="auto">
                <a:xfrm>
                  <a:off x="461" y="3424"/>
                  <a:ext cx="411" cy="272"/>
                </a:xfrm>
                <a:prstGeom prst="curvedDownArrow">
                  <a:avLst>
                    <a:gd name="adj1" fmla="val 30006"/>
                    <a:gd name="adj2" fmla="val 59998"/>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77" name="AutoShape 15"/>
                <p:cNvSpPr>
                  <a:spLocks noChangeArrowheads="1"/>
                </p:cNvSpPr>
                <p:nvPr/>
              </p:nvSpPr>
              <p:spPr bwMode="auto">
                <a:xfrm rot="10800000">
                  <a:off x="692" y="3608"/>
                  <a:ext cx="409" cy="272"/>
                </a:xfrm>
                <a:prstGeom prst="curvedDownArrow">
                  <a:avLst>
                    <a:gd name="adj1" fmla="val 29996"/>
                    <a:gd name="adj2" fmla="val 59999"/>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nvGrpSpPr>
              <p:cNvPr id="70" name="Group 17"/>
              <p:cNvGrpSpPr>
                <a:grpSpLocks/>
              </p:cNvGrpSpPr>
              <p:nvPr/>
            </p:nvGrpSpPr>
            <p:grpSpPr bwMode="auto">
              <a:xfrm>
                <a:off x="1018" y="3465"/>
                <a:ext cx="639" cy="458"/>
                <a:chOff x="474" y="3465"/>
                <a:chExt cx="639" cy="458"/>
              </a:xfrm>
            </p:grpSpPr>
            <p:sp>
              <p:nvSpPr>
                <p:cNvPr id="74" name="AutoShape 18"/>
                <p:cNvSpPr>
                  <a:spLocks noChangeArrowheads="1"/>
                </p:cNvSpPr>
                <p:nvPr/>
              </p:nvSpPr>
              <p:spPr bwMode="auto">
                <a:xfrm>
                  <a:off x="469" y="3465"/>
                  <a:ext cx="411" cy="272"/>
                </a:xfrm>
                <a:prstGeom prst="curvedDownArrow">
                  <a:avLst>
                    <a:gd name="adj1" fmla="val 30006"/>
                    <a:gd name="adj2" fmla="val 59998"/>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75" name="AutoShape 19"/>
                <p:cNvSpPr>
                  <a:spLocks noChangeArrowheads="1"/>
                </p:cNvSpPr>
                <p:nvPr/>
              </p:nvSpPr>
              <p:spPr bwMode="auto">
                <a:xfrm rot="10800000">
                  <a:off x="699" y="3652"/>
                  <a:ext cx="411" cy="272"/>
                </a:xfrm>
                <a:prstGeom prst="curvedDownArrow">
                  <a:avLst>
                    <a:gd name="adj1" fmla="val 30006"/>
                    <a:gd name="adj2" fmla="val 59998"/>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nvGrpSpPr>
              <p:cNvPr id="71" name="Group 20"/>
              <p:cNvGrpSpPr>
                <a:grpSpLocks/>
              </p:cNvGrpSpPr>
              <p:nvPr/>
            </p:nvGrpSpPr>
            <p:grpSpPr bwMode="auto">
              <a:xfrm>
                <a:off x="1552" y="3453"/>
                <a:ext cx="639" cy="450"/>
                <a:chOff x="463" y="3453"/>
                <a:chExt cx="639" cy="450"/>
              </a:xfrm>
            </p:grpSpPr>
            <p:sp>
              <p:nvSpPr>
                <p:cNvPr id="72" name="AutoShape 21"/>
                <p:cNvSpPr>
                  <a:spLocks noChangeArrowheads="1"/>
                </p:cNvSpPr>
                <p:nvPr/>
              </p:nvSpPr>
              <p:spPr bwMode="auto">
                <a:xfrm>
                  <a:off x="458" y="3453"/>
                  <a:ext cx="411" cy="272"/>
                </a:xfrm>
                <a:prstGeom prst="curvedDownArrow">
                  <a:avLst>
                    <a:gd name="adj1" fmla="val 30006"/>
                    <a:gd name="adj2" fmla="val 59998"/>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sp>
              <p:nvSpPr>
                <p:cNvPr id="73" name="AutoShape 22"/>
                <p:cNvSpPr>
                  <a:spLocks noChangeArrowheads="1"/>
                </p:cNvSpPr>
                <p:nvPr/>
              </p:nvSpPr>
              <p:spPr bwMode="auto">
                <a:xfrm rot="10800000">
                  <a:off x="690" y="3632"/>
                  <a:ext cx="409" cy="272"/>
                </a:xfrm>
                <a:prstGeom prst="curvedDownArrow">
                  <a:avLst>
                    <a:gd name="adj1" fmla="val 29996"/>
                    <a:gd name="adj2" fmla="val 59999"/>
                    <a:gd name="adj3" fmla="val 0"/>
                  </a:avLst>
                </a:prstGeom>
                <a:solidFill>
                  <a:srgbClr val="339966"/>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pPr fontAlgn="auto">
                    <a:spcBef>
                      <a:spcPts val="0"/>
                    </a:spcBef>
                    <a:spcAft>
                      <a:spcPts val="0"/>
                    </a:spcAft>
                    <a:defRPr/>
                  </a:pPr>
                  <a:endParaRPr kumimoji="1" lang="ja-JP" altLang="en-US">
                    <a:latin typeface="Arial" pitchFamily="-65" charset="0"/>
                    <a:ea typeface="MS PGothic" pitchFamily="34" charset="-128"/>
                    <a:cs typeface="MS PGothic" pitchFamily="34" charset="-128"/>
                  </a:endParaRPr>
                </a:p>
              </p:txBody>
            </p:sp>
          </p:grpSp>
        </p:grpSp>
        <p:sp>
          <p:nvSpPr>
            <p:cNvPr id="65" name="Text Box 74"/>
            <p:cNvSpPr txBox="1">
              <a:spLocks noChangeArrowheads="1"/>
            </p:cNvSpPr>
            <p:nvPr/>
          </p:nvSpPr>
          <p:spPr bwMode="auto">
            <a:xfrm>
              <a:off x="2114" y="3547"/>
              <a:ext cx="814" cy="327"/>
            </a:xfrm>
            <a:prstGeom prst="rect">
              <a:avLst/>
            </a:prstGeom>
            <a:noFill/>
            <a:ln w="9525">
              <a:noFill/>
              <a:miter lim="800000"/>
              <a:headEnd/>
              <a:tailEnd/>
            </a:ln>
            <a:effectLst/>
          </p:spPr>
          <p:txBody>
            <a:bodyPr>
              <a:prstTxWarp prst="textNoShape">
                <a:avLst/>
              </a:prstTxWarp>
              <a:spAutoFit/>
            </a:bodyPr>
            <a:lstStyle/>
            <a:p>
              <a:pPr fontAlgn="auto">
                <a:spcBef>
                  <a:spcPct val="50000"/>
                </a:spcBef>
                <a:spcAft>
                  <a:spcPts val="0"/>
                </a:spcAft>
                <a:defRPr/>
              </a:pPr>
              <a:r>
                <a:rPr lang="en-US" sz="2800" b="1" dirty="0" err="1">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rPr>
                <a:t>u,d,s,g</a:t>
              </a:r>
              <a:endParaRPr lang="en-US" sz="2800" b="1" dirty="0">
                <a:solidFill>
                  <a:srgbClr val="0000FF"/>
                </a:solidFill>
                <a:effectLst>
                  <a:outerShdw blurRad="38100" dist="38100" dir="2700000" algn="tl">
                    <a:srgbClr val="000000"/>
                  </a:outerShdw>
                </a:effectLst>
                <a:latin typeface="MS PGothic" pitchFamily="34" charset="-128"/>
                <a:ea typeface="MS PGothic" pitchFamily="34" charset="-128"/>
                <a:cs typeface="MS PGothic" pitchFamily="34" charset="-128"/>
              </a:endParaRPr>
            </a:p>
          </p:txBody>
        </p:sp>
        <p:sp>
          <p:nvSpPr>
            <p:cNvPr id="66" name="Line 75"/>
            <p:cNvSpPr>
              <a:spLocks noChangeShapeType="1"/>
            </p:cNvSpPr>
            <p:nvPr/>
          </p:nvSpPr>
          <p:spPr bwMode="auto">
            <a:xfrm flipV="1">
              <a:off x="1632" y="2736"/>
              <a:ext cx="1296" cy="144"/>
            </a:xfrm>
            <a:prstGeom prst="line">
              <a:avLst/>
            </a:prstGeom>
            <a:noFill/>
            <a:ln w="38100">
              <a:solidFill>
                <a:srgbClr val="00CCFF"/>
              </a:solidFill>
              <a:round/>
              <a:headEnd/>
              <a:tailEnd/>
            </a:ln>
          </p:spPr>
          <p:txBody>
            <a:bodyPr>
              <a:prstTxWarp prst="textNoShape">
                <a:avLst/>
              </a:prstTxWarp>
            </a:bodyPr>
            <a:lstStyle/>
            <a:p>
              <a:endParaRPr lang="en-US"/>
            </a:p>
          </p:txBody>
        </p:sp>
        <p:sp>
          <p:nvSpPr>
            <p:cNvPr id="67" name="Line 76"/>
            <p:cNvSpPr>
              <a:spLocks noChangeShapeType="1"/>
            </p:cNvSpPr>
            <p:nvPr/>
          </p:nvSpPr>
          <p:spPr bwMode="auto">
            <a:xfrm flipV="1">
              <a:off x="2400" y="2928"/>
              <a:ext cx="624" cy="480"/>
            </a:xfrm>
            <a:prstGeom prst="line">
              <a:avLst/>
            </a:prstGeom>
            <a:noFill/>
            <a:ln w="38100">
              <a:solidFill>
                <a:srgbClr val="00CCFF"/>
              </a:solidFill>
              <a:round/>
              <a:headEnd/>
              <a:tailEnd/>
            </a:ln>
          </p:spPr>
          <p:txBody>
            <a:bodyPr>
              <a:prstTxWarp prst="textNoShape">
                <a:avLst/>
              </a:prstTxWarp>
            </a:bodyPr>
            <a:lstStyle/>
            <a:p>
              <a:endParaRPr lang="en-US"/>
            </a:p>
          </p:txBody>
        </p:sp>
        <p:sp>
          <p:nvSpPr>
            <p:cNvPr id="68" name="Text Box 77"/>
            <p:cNvSpPr txBox="1">
              <a:spLocks noChangeArrowheads="1"/>
            </p:cNvSpPr>
            <p:nvPr/>
          </p:nvSpPr>
          <p:spPr bwMode="auto">
            <a:xfrm>
              <a:off x="2835" y="2560"/>
              <a:ext cx="491" cy="407"/>
            </a:xfrm>
            <a:prstGeom prst="rect">
              <a:avLst/>
            </a:prstGeom>
            <a:noFill/>
            <a:ln w="9525">
              <a:noFill/>
              <a:miter lim="800000"/>
              <a:headEnd/>
              <a:tailEnd/>
            </a:ln>
            <a:effectLst/>
          </p:spPr>
          <p:txBody>
            <a:bodyPr>
              <a:prstTxWarp prst="textNoShape">
                <a:avLst/>
              </a:prstTxWarp>
              <a:spAutoFit/>
            </a:bodyPr>
            <a:lstStyle/>
            <a:p>
              <a:pPr algn="ctr" fontAlgn="auto">
                <a:spcBef>
                  <a:spcPts val="0"/>
                </a:spcBef>
                <a:spcAft>
                  <a:spcPts val="0"/>
                </a:spcAft>
                <a:defRPr/>
              </a:pPr>
              <a:r>
                <a:rPr lang="en-US" dirty="0" err="1">
                  <a:solidFill>
                    <a:srgbClr val="0000FF"/>
                  </a:solidFill>
                  <a:effectLst>
                    <a:outerShdw blurRad="38100" dist="38100" dir="2700000" algn="tl">
                      <a:srgbClr val="000000"/>
                    </a:outerShdw>
                  </a:effectLst>
                  <a:latin typeface="Symbol" charset="2"/>
                  <a:ea typeface="MS PGothic" pitchFamily="34" charset="-128"/>
                  <a:cs typeface="Symbol" charset="2"/>
                </a:rPr>
                <a:t>p</a:t>
              </a:r>
              <a:r>
                <a:rPr lang="en-US" dirty="0" err="1">
                  <a:solidFill>
                    <a:srgbClr val="0000FF"/>
                  </a:solidFill>
                  <a:effectLst>
                    <a:outerShdw blurRad="38100" dist="38100" dir="2700000" algn="tl">
                      <a:srgbClr val="000000"/>
                    </a:outerShdw>
                  </a:effectLst>
                  <a:latin typeface="+mj-lt"/>
                  <a:ea typeface="MS PGothic" pitchFamily="34" charset="-128"/>
                  <a:cs typeface="MS PGothic" pitchFamily="34" charset="-128"/>
                </a:rPr>
                <a:t>,K,</a:t>
              </a:r>
              <a:r>
                <a:rPr lang="en-US" dirty="0" err="1">
                  <a:solidFill>
                    <a:srgbClr val="0000FF"/>
                  </a:solidFill>
                  <a:effectLst>
                    <a:outerShdw blurRad="38100" dist="38100" dir="2700000" algn="tl">
                      <a:srgbClr val="000000"/>
                    </a:outerShdw>
                  </a:effectLst>
                  <a:latin typeface="Symbol" charset="2"/>
                  <a:ea typeface="MS PGothic" pitchFamily="34" charset="-128"/>
                  <a:cs typeface="Symbol" charset="2"/>
                </a:rPr>
                <a:t>g</a:t>
              </a:r>
              <a:endParaRPr lang="en-US" dirty="0">
                <a:solidFill>
                  <a:srgbClr val="0000FF"/>
                </a:solidFill>
                <a:effectLst>
                  <a:outerShdw blurRad="38100" dist="38100" dir="2700000" algn="tl">
                    <a:srgbClr val="000000"/>
                  </a:outerShdw>
                </a:effectLst>
                <a:latin typeface="Symbol" charset="2"/>
                <a:ea typeface="MS PGothic" pitchFamily="34" charset="-128"/>
                <a:cs typeface="Symbol" charset="2"/>
              </a:endParaRPr>
            </a:p>
            <a:p>
              <a:pPr algn="ctr" fontAlgn="auto">
                <a:spcBef>
                  <a:spcPts val="0"/>
                </a:spcBef>
                <a:spcAft>
                  <a:spcPts val="0"/>
                </a:spcAft>
                <a:defRPr/>
              </a:pPr>
              <a:r>
                <a:rPr lang="en-US" b="1" dirty="0">
                  <a:solidFill>
                    <a:srgbClr val="0000FF"/>
                  </a:solidFill>
                  <a:effectLst>
                    <a:outerShdw blurRad="38100" dist="38100" dir="2700000" algn="tl">
                      <a:srgbClr val="000000"/>
                    </a:outerShdw>
                  </a:effectLst>
                  <a:latin typeface="+mj-lt"/>
                  <a:ea typeface="MS PGothic" pitchFamily="34" charset="-128"/>
                  <a:cs typeface="MS PGothic" pitchFamily="34" charset="-128"/>
                </a:rPr>
                <a:t>jet</a:t>
              </a:r>
              <a:endParaRPr lang="el-GR" b="1" dirty="0">
                <a:solidFill>
                  <a:srgbClr val="0000FF"/>
                </a:solidFill>
                <a:effectLst>
                  <a:outerShdw blurRad="38100" dist="38100" dir="2700000" algn="tl">
                    <a:srgbClr val="000000"/>
                  </a:outerShdw>
                </a:effectLst>
                <a:latin typeface="+mj-lt"/>
                <a:ea typeface="MS PGothic" pitchFamily="34" charset="-128"/>
                <a:cs typeface="MS PGothic" pitchFamily="34" charset="-128"/>
              </a:endParaRPr>
            </a:p>
          </p:txBody>
        </p:sp>
      </p:grpSp>
      <p:grpSp>
        <p:nvGrpSpPr>
          <p:cNvPr id="80" name="Group 79"/>
          <p:cNvGrpSpPr/>
          <p:nvPr/>
        </p:nvGrpSpPr>
        <p:grpSpPr>
          <a:xfrm>
            <a:off x="5281661" y="3800202"/>
            <a:ext cx="3832156" cy="3061875"/>
            <a:chOff x="5281661" y="4168502"/>
            <a:chExt cx="3832156" cy="3061875"/>
          </a:xfrm>
        </p:grpSpPr>
        <p:grpSp>
          <p:nvGrpSpPr>
            <p:cNvPr id="81" name="Group 50"/>
            <p:cNvGrpSpPr>
              <a:grpSpLocks noChangeAspect="1"/>
            </p:cNvGrpSpPr>
            <p:nvPr/>
          </p:nvGrpSpPr>
          <p:grpSpPr bwMode="auto">
            <a:xfrm>
              <a:off x="5281661" y="4168502"/>
              <a:ext cx="3832156" cy="3061875"/>
              <a:chOff x="1445" y="568"/>
              <a:chExt cx="3990" cy="3188"/>
            </a:xfrm>
          </p:grpSpPr>
          <p:grpSp>
            <p:nvGrpSpPr>
              <p:cNvPr id="85" name="Group 32"/>
              <p:cNvGrpSpPr>
                <a:grpSpLocks/>
              </p:cNvGrpSpPr>
              <p:nvPr/>
            </p:nvGrpSpPr>
            <p:grpSpPr bwMode="auto">
              <a:xfrm>
                <a:off x="1445" y="568"/>
                <a:ext cx="1195" cy="2066"/>
                <a:chOff x="793" y="397"/>
                <a:chExt cx="1679" cy="2770"/>
              </a:xfrm>
            </p:grpSpPr>
            <p:sp>
              <p:nvSpPr>
                <p:cNvPr id="105" name="AutoShape 5"/>
                <p:cNvSpPr>
                  <a:spLocks noChangeArrowheads="1"/>
                </p:cNvSpPr>
                <p:nvPr/>
              </p:nvSpPr>
              <p:spPr bwMode="auto">
                <a:xfrm rot="16200000">
                  <a:off x="178" y="1592"/>
                  <a:ext cx="2770" cy="379"/>
                </a:xfrm>
                <a:prstGeom prst="rightArrow">
                  <a:avLst>
                    <a:gd name="adj1" fmla="val 50000"/>
                    <a:gd name="adj2" fmla="val 199931"/>
                  </a:avLst>
                </a:prstGeom>
                <a:solidFill>
                  <a:srgbClr val="FF0000"/>
                </a:solidFill>
                <a:ln w="9525">
                  <a:solidFill>
                    <a:schemeClr val="tx1"/>
                  </a:solidFill>
                  <a:miter lim="800000"/>
                  <a:headEnd/>
                  <a:tailEnd/>
                </a:ln>
                <a:effectLst>
                  <a:outerShdw blurRad="63500" dist="107763" dir="2700000" algn="ctr" rotWithShape="0">
                    <a:schemeClr val="bg2">
                      <a:alpha val="50000"/>
                    </a:schemeClr>
                  </a:outerShdw>
                </a:effectLst>
              </p:spPr>
              <p:txBody>
                <a:bodyPr wrap="none" anchor="ctr">
                  <a:prstTxWarp prst="textNoShape">
                    <a:avLst/>
                  </a:prstTxWarp>
                </a:bodyPr>
                <a:lstStyle/>
                <a:p>
                  <a:endParaRPr kumimoji="1" lang="ja-JP" altLang="en-US">
                    <a:latin typeface="Arial" charset="0"/>
                    <a:ea typeface="MS PGothic" charset="0"/>
                    <a:cs typeface="MS PGothic" charset="0"/>
                  </a:endParaRPr>
                </a:p>
              </p:txBody>
            </p:sp>
            <p:pic>
              <p:nvPicPr>
                <p:cNvPr id="106" name="Picture 4"/>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793" y="1271"/>
                  <a:ext cx="1679" cy="1593"/>
                </a:xfrm>
                <a:prstGeom prst="rect">
                  <a:avLst/>
                </a:prstGeom>
                <a:noFill/>
                <a:ln w="9525">
                  <a:noFill/>
                  <a:miter lim="800000"/>
                  <a:headEnd/>
                  <a:tailEnd/>
                </a:ln>
                <a:effectLst>
                  <a:outerShdw blurRad="63500" dist="107763" dir="2700000" algn="ctr" rotWithShape="0">
                    <a:srgbClr val="000000">
                      <a:alpha val="50000"/>
                    </a:srgbClr>
                  </a:outerShdw>
                </a:effectLst>
              </p:spPr>
            </p:pic>
          </p:grpSp>
          <p:pic>
            <p:nvPicPr>
              <p:cNvPr id="86" name="Picture 10"/>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3649" y="2113"/>
                <a:ext cx="1183" cy="1106"/>
              </a:xfrm>
              <a:prstGeom prst="rect">
                <a:avLst/>
              </a:prstGeom>
              <a:noFill/>
              <a:ln w="9525">
                <a:noFill/>
                <a:miter lim="800000"/>
                <a:headEnd/>
                <a:tailEnd/>
              </a:ln>
              <a:effectLst>
                <a:outerShdw blurRad="63500" dist="107763" dir="2700000" algn="ctr" rotWithShape="0">
                  <a:srgbClr val="000000">
                    <a:alpha val="50000"/>
                  </a:srgbClr>
                </a:outerShdw>
              </a:effectLst>
            </p:spPr>
          </p:pic>
          <p:sp>
            <p:nvSpPr>
              <p:cNvPr id="87" name="Line 11"/>
              <p:cNvSpPr>
                <a:spLocks noChangeShapeType="1"/>
              </p:cNvSpPr>
              <p:nvPr/>
            </p:nvSpPr>
            <p:spPr bwMode="auto">
              <a:xfrm>
                <a:off x="2238" y="1661"/>
                <a:ext cx="1253" cy="450"/>
              </a:xfrm>
              <a:prstGeom prst="line">
                <a:avLst/>
              </a:prstGeom>
              <a:noFill/>
              <a:ln w="76200">
                <a:solidFill>
                  <a:srgbClr val="003399"/>
                </a:solidFill>
                <a:round/>
                <a:headEnd/>
                <a:tailEnd type="stealth" w="med" len="med"/>
              </a:ln>
              <a:effectLst>
                <a:outerShdw blurRad="63500" dist="107763" dir="2700000" algn="ctr" rotWithShape="0">
                  <a:schemeClr val="bg2">
                    <a:alpha val="50000"/>
                  </a:schemeClr>
                </a:outerShdw>
              </a:effectLst>
            </p:spPr>
            <p:txBody>
              <a:bodyPr/>
              <a:lstStyle/>
              <a:p>
                <a:pPr>
                  <a:defRPr/>
                </a:pPr>
                <a:endParaRPr kumimoji="1" lang="ja-JP" altLang="en-US">
                  <a:latin typeface="Arial" charset="0"/>
                  <a:ea typeface="+mn-ea"/>
                  <a:cs typeface="+mn-cs"/>
                </a:endParaRPr>
              </a:p>
            </p:txBody>
          </p:sp>
          <p:sp>
            <p:nvSpPr>
              <p:cNvPr id="88" name="Line 12"/>
              <p:cNvSpPr>
                <a:spLocks noChangeShapeType="1"/>
              </p:cNvSpPr>
              <p:nvPr/>
            </p:nvSpPr>
            <p:spPr bwMode="auto">
              <a:xfrm flipH="1" flipV="1">
                <a:off x="3491" y="2111"/>
                <a:ext cx="467" cy="685"/>
              </a:xfrm>
              <a:prstGeom prst="line">
                <a:avLst/>
              </a:prstGeom>
              <a:noFill/>
              <a:ln w="76200">
                <a:solidFill>
                  <a:srgbClr val="003399"/>
                </a:solidFill>
                <a:round/>
                <a:headEnd type="oval" w="med" len="med"/>
                <a:tailEnd type="triangle" w="med" len="med"/>
              </a:ln>
              <a:effectLst>
                <a:outerShdw blurRad="63500" dist="107763" dir="2700000" algn="ctr" rotWithShape="0">
                  <a:schemeClr val="bg2">
                    <a:alpha val="50000"/>
                  </a:schemeClr>
                </a:outerShdw>
              </a:effectLst>
            </p:spPr>
            <p:txBody>
              <a:bodyPr/>
              <a:lstStyle/>
              <a:p>
                <a:pPr>
                  <a:defRPr/>
                </a:pPr>
                <a:endParaRPr kumimoji="1" lang="ja-JP" altLang="en-US">
                  <a:latin typeface="Arial" charset="0"/>
                  <a:ea typeface="+mn-ea"/>
                  <a:cs typeface="+mn-cs"/>
                </a:endParaRPr>
              </a:p>
            </p:txBody>
          </p:sp>
          <p:grpSp>
            <p:nvGrpSpPr>
              <p:cNvPr id="89" name="Group 23"/>
              <p:cNvGrpSpPr>
                <a:grpSpLocks/>
              </p:cNvGrpSpPr>
              <p:nvPr/>
            </p:nvGrpSpPr>
            <p:grpSpPr bwMode="auto">
              <a:xfrm rot="-2756730">
                <a:off x="3375" y="1778"/>
                <a:ext cx="617" cy="215"/>
                <a:chOff x="465" y="3424"/>
                <a:chExt cx="1726" cy="499"/>
              </a:xfrm>
            </p:grpSpPr>
            <p:grpSp>
              <p:nvGrpSpPr>
                <p:cNvPr id="96" name="Group 16"/>
                <p:cNvGrpSpPr>
                  <a:grpSpLocks/>
                </p:cNvGrpSpPr>
                <p:nvPr/>
              </p:nvGrpSpPr>
              <p:grpSpPr bwMode="auto">
                <a:xfrm>
                  <a:off x="465" y="3424"/>
                  <a:ext cx="638" cy="453"/>
                  <a:chOff x="465" y="3424"/>
                  <a:chExt cx="638" cy="453"/>
                </a:xfrm>
              </p:grpSpPr>
              <p:sp>
                <p:nvSpPr>
                  <p:cNvPr id="103" name="AutoShape 14"/>
                  <p:cNvSpPr>
                    <a:spLocks noChangeArrowheads="1"/>
                  </p:cNvSpPr>
                  <p:nvPr/>
                </p:nvSpPr>
                <p:spPr bwMode="auto">
                  <a:xfrm>
                    <a:off x="465" y="3424"/>
                    <a:ext cx="410" cy="271"/>
                  </a:xfrm>
                  <a:prstGeom prst="curvedDownArrow">
                    <a:avLst>
                      <a:gd name="adj1" fmla="val 30006"/>
                      <a:gd name="adj2" fmla="val 59998"/>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endParaRPr kumimoji="1" lang="ja-JP" altLang="en-US">
                      <a:latin typeface="Arial" charset="0"/>
                      <a:ea typeface="MS PGothic" charset="0"/>
                      <a:cs typeface="MS PGothic" charset="0"/>
                    </a:endParaRPr>
                  </a:p>
                </p:txBody>
              </p:sp>
              <p:sp>
                <p:nvSpPr>
                  <p:cNvPr id="104" name="AutoShape 15"/>
                  <p:cNvSpPr>
                    <a:spLocks noChangeArrowheads="1"/>
                  </p:cNvSpPr>
                  <p:nvPr/>
                </p:nvSpPr>
                <p:spPr bwMode="auto">
                  <a:xfrm rot="10800000">
                    <a:off x="694" y="3606"/>
                    <a:ext cx="409" cy="271"/>
                  </a:xfrm>
                  <a:prstGeom prst="curvedDownArrow">
                    <a:avLst>
                      <a:gd name="adj1" fmla="val 29996"/>
                      <a:gd name="adj2" fmla="val 59999"/>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endParaRPr kumimoji="1" lang="ja-JP" altLang="en-US">
                      <a:latin typeface="Arial" charset="0"/>
                      <a:ea typeface="MS PGothic" charset="0"/>
                      <a:cs typeface="MS PGothic" charset="0"/>
                    </a:endParaRPr>
                  </a:p>
                </p:txBody>
              </p:sp>
            </p:grpSp>
            <p:grpSp>
              <p:nvGrpSpPr>
                <p:cNvPr id="97" name="Group 17"/>
                <p:cNvGrpSpPr>
                  <a:grpSpLocks/>
                </p:cNvGrpSpPr>
                <p:nvPr/>
              </p:nvGrpSpPr>
              <p:grpSpPr bwMode="auto">
                <a:xfrm>
                  <a:off x="1018" y="3465"/>
                  <a:ext cx="639" cy="458"/>
                  <a:chOff x="474" y="3465"/>
                  <a:chExt cx="639" cy="458"/>
                </a:xfrm>
              </p:grpSpPr>
              <p:sp>
                <p:nvSpPr>
                  <p:cNvPr id="101" name="AutoShape 18"/>
                  <p:cNvSpPr>
                    <a:spLocks noChangeArrowheads="1"/>
                  </p:cNvSpPr>
                  <p:nvPr/>
                </p:nvSpPr>
                <p:spPr bwMode="auto">
                  <a:xfrm>
                    <a:off x="474" y="3465"/>
                    <a:ext cx="410" cy="271"/>
                  </a:xfrm>
                  <a:prstGeom prst="curvedDownArrow">
                    <a:avLst>
                      <a:gd name="adj1" fmla="val 30006"/>
                      <a:gd name="adj2" fmla="val 59998"/>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endParaRPr kumimoji="1" lang="ja-JP" altLang="en-US">
                      <a:latin typeface="Arial" charset="0"/>
                      <a:ea typeface="MS PGothic" charset="0"/>
                      <a:cs typeface="MS PGothic" charset="0"/>
                    </a:endParaRPr>
                  </a:p>
                </p:txBody>
              </p:sp>
              <p:sp>
                <p:nvSpPr>
                  <p:cNvPr id="102" name="AutoShape 19"/>
                  <p:cNvSpPr>
                    <a:spLocks noChangeArrowheads="1"/>
                  </p:cNvSpPr>
                  <p:nvPr/>
                </p:nvSpPr>
                <p:spPr bwMode="auto">
                  <a:xfrm rot="10800000">
                    <a:off x="703" y="3652"/>
                    <a:ext cx="410" cy="271"/>
                  </a:xfrm>
                  <a:prstGeom prst="curvedDownArrow">
                    <a:avLst>
                      <a:gd name="adj1" fmla="val 30006"/>
                      <a:gd name="adj2" fmla="val 59998"/>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endParaRPr kumimoji="1" lang="ja-JP" altLang="en-US">
                      <a:latin typeface="Arial" charset="0"/>
                      <a:ea typeface="MS PGothic" charset="0"/>
                      <a:cs typeface="MS PGothic" charset="0"/>
                    </a:endParaRPr>
                  </a:p>
                </p:txBody>
              </p:sp>
            </p:grpSp>
            <p:grpSp>
              <p:nvGrpSpPr>
                <p:cNvPr id="98" name="Group 20"/>
                <p:cNvGrpSpPr>
                  <a:grpSpLocks/>
                </p:cNvGrpSpPr>
                <p:nvPr/>
              </p:nvGrpSpPr>
              <p:grpSpPr bwMode="auto">
                <a:xfrm>
                  <a:off x="1552" y="3453"/>
                  <a:ext cx="639" cy="450"/>
                  <a:chOff x="463" y="3453"/>
                  <a:chExt cx="639" cy="450"/>
                </a:xfrm>
              </p:grpSpPr>
              <p:sp>
                <p:nvSpPr>
                  <p:cNvPr id="99" name="AutoShape 21"/>
                  <p:cNvSpPr>
                    <a:spLocks noChangeArrowheads="1"/>
                  </p:cNvSpPr>
                  <p:nvPr/>
                </p:nvSpPr>
                <p:spPr bwMode="auto">
                  <a:xfrm>
                    <a:off x="463" y="3453"/>
                    <a:ext cx="410" cy="271"/>
                  </a:xfrm>
                  <a:prstGeom prst="curvedDownArrow">
                    <a:avLst>
                      <a:gd name="adj1" fmla="val 30006"/>
                      <a:gd name="adj2" fmla="val 59998"/>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vert="eaVert" wrap="none" anchor="ctr">
                    <a:prstTxWarp prst="textNoShape">
                      <a:avLst/>
                    </a:prstTxWarp>
                  </a:bodyPr>
                  <a:lstStyle/>
                  <a:p>
                    <a:endParaRPr kumimoji="1" lang="ja-JP" altLang="en-US">
                      <a:latin typeface="Arial" charset="0"/>
                      <a:ea typeface="MS PGothic" charset="0"/>
                      <a:cs typeface="MS PGothic" charset="0"/>
                    </a:endParaRPr>
                  </a:p>
                </p:txBody>
              </p:sp>
              <p:sp>
                <p:nvSpPr>
                  <p:cNvPr id="100" name="AutoShape 22"/>
                  <p:cNvSpPr>
                    <a:spLocks noChangeArrowheads="1"/>
                  </p:cNvSpPr>
                  <p:nvPr/>
                </p:nvSpPr>
                <p:spPr bwMode="auto">
                  <a:xfrm rot="10800000">
                    <a:off x="693" y="3632"/>
                    <a:ext cx="409" cy="271"/>
                  </a:xfrm>
                  <a:prstGeom prst="curvedDownArrow">
                    <a:avLst>
                      <a:gd name="adj1" fmla="val 29996"/>
                      <a:gd name="adj2" fmla="val 59999"/>
                      <a:gd name="adj3" fmla="val 0"/>
                    </a:avLst>
                  </a:prstGeom>
                  <a:solidFill>
                    <a:srgbClr val="00CCFF"/>
                  </a:solidFill>
                  <a:ln w="9525">
                    <a:solidFill>
                      <a:schemeClr val="tx1"/>
                    </a:solidFill>
                    <a:miter lim="800000"/>
                    <a:headEnd/>
                    <a:tailEnd/>
                  </a:ln>
                  <a:effectLst>
                    <a:outerShdw blurRad="63500" dist="107763" dir="2700000" algn="ctr" rotWithShape="0">
                      <a:schemeClr val="bg2">
                        <a:alpha val="50000"/>
                      </a:schemeClr>
                    </a:outerShdw>
                  </a:effectLst>
                </p:spPr>
                <p:txBody>
                  <a:bodyPr rot="10800000" vert="eaVert" wrap="none" anchor="ctr">
                    <a:prstTxWarp prst="textNoShape">
                      <a:avLst/>
                    </a:prstTxWarp>
                  </a:bodyPr>
                  <a:lstStyle/>
                  <a:p>
                    <a:endParaRPr kumimoji="1" lang="ja-JP" altLang="en-US">
                      <a:latin typeface="Arial" charset="0"/>
                      <a:ea typeface="MS PGothic" charset="0"/>
                      <a:cs typeface="MS PGothic" charset="0"/>
                    </a:endParaRPr>
                  </a:p>
                </p:txBody>
              </p:sp>
            </p:grpSp>
          </p:grpSp>
          <p:sp>
            <p:nvSpPr>
              <p:cNvPr id="90" name="Line 24"/>
              <p:cNvSpPr>
                <a:spLocks noChangeShapeType="1"/>
              </p:cNvSpPr>
              <p:nvPr/>
            </p:nvSpPr>
            <p:spPr bwMode="auto">
              <a:xfrm>
                <a:off x="3888" y="1680"/>
                <a:ext cx="963" cy="38"/>
              </a:xfrm>
              <a:prstGeom prst="line">
                <a:avLst/>
              </a:prstGeom>
              <a:noFill/>
              <a:ln w="76200">
                <a:solidFill>
                  <a:srgbClr val="33CC33"/>
                </a:solidFill>
                <a:round/>
                <a:headEnd/>
                <a:tailEnd type="triangle" w="med" len="med"/>
              </a:ln>
              <a:effectLst>
                <a:outerShdw blurRad="63500" dist="107763" dir="2700000" algn="ctr" rotWithShape="0">
                  <a:schemeClr val="bg2">
                    <a:alpha val="50000"/>
                  </a:schemeClr>
                </a:outerShdw>
              </a:effectLst>
            </p:spPr>
            <p:txBody>
              <a:bodyPr>
                <a:prstTxWarp prst="textNoShape">
                  <a:avLst/>
                </a:prstTxWarp>
              </a:bodyPr>
              <a:lstStyle/>
              <a:p>
                <a:endParaRPr lang="en-US"/>
              </a:p>
            </p:txBody>
          </p:sp>
          <p:sp>
            <p:nvSpPr>
              <p:cNvPr id="91" name="Line 25"/>
              <p:cNvSpPr>
                <a:spLocks noChangeShapeType="1"/>
              </p:cNvSpPr>
              <p:nvPr/>
            </p:nvSpPr>
            <p:spPr bwMode="auto">
              <a:xfrm flipV="1">
                <a:off x="3888" y="1008"/>
                <a:ext cx="192" cy="655"/>
              </a:xfrm>
              <a:prstGeom prst="line">
                <a:avLst/>
              </a:prstGeom>
              <a:noFill/>
              <a:ln w="76200">
                <a:solidFill>
                  <a:srgbClr val="FFCC00"/>
                </a:solidFill>
                <a:prstDash val="sysDot"/>
                <a:round/>
                <a:headEnd/>
                <a:tailEnd type="triangle" w="med" len="med"/>
              </a:ln>
              <a:effectLst>
                <a:outerShdw blurRad="63500" dist="107763" dir="2700000" algn="ctr" rotWithShape="0">
                  <a:schemeClr val="bg2">
                    <a:alpha val="50000"/>
                  </a:schemeClr>
                </a:outerShdw>
              </a:effectLst>
            </p:spPr>
            <p:txBody>
              <a:bodyPr>
                <a:prstTxWarp prst="textNoShape">
                  <a:avLst/>
                </a:prstTxWarp>
              </a:bodyPr>
              <a:lstStyle/>
              <a:p>
                <a:endParaRPr lang="en-US"/>
              </a:p>
            </p:txBody>
          </p:sp>
          <p:sp>
            <p:nvSpPr>
              <p:cNvPr id="92" name="Text Box 26"/>
              <p:cNvSpPr txBox="1">
                <a:spLocks noChangeArrowheads="1"/>
              </p:cNvSpPr>
              <p:nvPr/>
            </p:nvSpPr>
            <p:spPr bwMode="auto">
              <a:xfrm>
                <a:off x="2048" y="1620"/>
                <a:ext cx="376" cy="1047"/>
              </a:xfrm>
              <a:prstGeom prst="rect">
                <a:avLst/>
              </a:prstGeom>
              <a:noFill/>
              <a:ln w="9525">
                <a:noFill/>
                <a:miter lim="800000"/>
                <a:headEnd/>
                <a:tailEnd/>
              </a:ln>
              <a:effectLst>
                <a:outerShdw blurRad="63500" dist="107763" dir="2700000" algn="ctr" rotWithShape="0">
                  <a:schemeClr val="bg2">
                    <a:alpha val="50000"/>
                  </a:schemeClr>
                </a:outerShdw>
              </a:effectLst>
            </p:spPr>
            <p:txBody>
              <a:bodyPr>
                <a:prstTxWarp prst="textNoShape">
                  <a:avLst/>
                </a:prstTxWarp>
                <a:spAutoFit/>
              </a:bodyPr>
              <a:lstStyle/>
              <a:p>
                <a:r>
                  <a:rPr kumimoji="1" lang="en-US" altLang="ja-JP" sz="2400" b="1" dirty="0" err="1" smtClean="0">
                    <a:solidFill>
                      <a:srgbClr val="003399"/>
                    </a:solidFill>
                    <a:effectLst>
                      <a:outerShdw blurRad="38100" dist="38100" dir="2700000" algn="tl">
                        <a:srgbClr val="000000"/>
                      </a:outerShdw>
                    </a:effectLst>
                    <a:latin typeface="Comic Sans MS"/>
                    <a:ea typeface="MS PGothic" charset="0"/>
                    <a:cs typeface="Comic Sans MS"/>
                  </a:rPr>
                  <a:t>u</a:t>
                </a:r>
                <a:r>
                  <a:rPr kumimoji="1" lang="en-US" altLang="ja-JP" sz="2400" b="1" dirty="0" smtClean="0">
                    <a:solidFill>
                      <a:srgbClr val="003399"/>
                    </a:solidFill>
                    <a:effectLst>
                      <a:outerShdw blurRad="38100" dist="38100" dir="2700000" algn="tl">
                        <a:srgbClr val="000000"/>
                      </a:outerShdw>
                    </a:effectLst>
                    <a:latin typeface="Comic Sans MS"/>
                    <a:ea typeface="MS PGothic" charset="0"/>
                    <a:cs typeface="Comic Sans MS"/>
                  </a:rPr>
                  <a:t> </a:t>
                </a:r>
                <a:r>
                  <a:rPr kumimoji="1" lang="ja-JP" altLang="en-US" sz="2400" b="1" dirty="0" smtClean="0">
                    <a:solidFill>
                      <a:srgbClr val="003399"/>
                    </a:solidFill>
                    <a:effectLst>
                      <a:outerShdw blurRad="38100" dist="38100" dir="2700000" algn="tl">
                        <a:srgbClr val="000000"/>
                      </a:outerShdw>
                    </a:effectLst>
                    <a:latin typeface="Comic Sans MS"/>
                    <a:ea typeface="MS PGothic" charset="0"/>
                    <a:cs typeface="Comic Sans MS"/>
                  </a:rPr>
                  <a:t>　　</a:t>
                </a:r>
                <a:endParaRPr kumimoji="1" lang="ja-JP" altLang="en-US" sz="2400" b="1" dirty="0">
                  <a:solidFill>
                    <a:srgbClr val="003399"/>
                  </a:solidFill>
                  <a:effectLst>
                    <a:outerShdw blurRad="38100" dist="38100" dir="2700000" algn="tl">
                      <a:srgbClr val="000000"/>
                    </a:outerShdw>
                  </a:effectLst>
                  <a:latin typeface="Comic Sans MS"/>
                  <a:ea typeface="MS PGothic" charset="0"/>
                  <a:cs typeface="Comic Sans MS"/>
                </a:endParaRPr>
              </a:p>
            </p:txBody>
          </p:sp>
          <p:sp>
            <p:nvSpPr>
              <p:cNvPr id="93" name="Text Box 27"/>
              <p:cNvSpPr txBox="1">
                <a:spLocks noChangeArrowheads="1"/>
              </p:cNvSpPr>
              <p:nvPr/>
            </p:nvSpPr>
            <p:spPr bwMode="auto">
              <a:xfrm>
                <a:off x="4021" y="2709"/>
                <a:ext cx="431" cy="1047"/>
              </a:xfrm>
              <a:prstGeom prst="rect">
                <a:avLst/>
              </a:prstGeom>
              <a:noFill/>
              <a:ln w="9525">
                <a:noFill/>
                <a:miter lim="800000"/>
                <a:headEnd/>
                <a:tailEnd/>
              </a:ln>
              <a:effectLst>
                <a:outerShdw blurRad="63500" dist="107763" dir="2700000" algn="ctr" rotWithShape="0">
                  <a:schemeClr val="bg2">
                    <a:alpha val="50000"/>
                  </a:schemeClr>
                </a:outerShdw>
              </a:effectLst>
            </p:spPr>
            <p:txBody>
              <a:bodyPr wrap="square">
                <a:prstTxWarp prst="textNoShape">
                  <a:avLst/>
                </a:prstTxWarp>
                <a:spAutoFit/>
              </a:bodyPr>
              <a:lstStyle/>
              <a:p>
                <a:r>
                  <a:rPr kumimoji="1" lang="en-US" altLang="ja-JP" sz="2400" b="1" dirty="0" err="1" smtClean="0">
                    <a:solidFill>
                      <a:srgbClr val="003399"/>
                    </a:solidFill>
                    <a:effectLst>
                      <a:outerShdw blurRad="38100" dist="38100" dir="2700000" algn="tl">
                        <a:srgbClr val="000000"/>
                      </a:outerShdw>
                    </a:effectLst>
                    <a:latin typeface="Comic Sans MS"/>
                    <a:ea typeface="MS PGothic" charset="0"/>
                    <a:cs typeface="Comic Sans MS"/>
                  </a:rPr>
                  <a:t>d</a:t>
                </a:r>
                <a:endParaRPr kumimoji="1" lang="ja-JP" altLang="en-US" sz="2400" b="1" dirty="0">
                  <a:solidFill>
                    <a:srgbClr val="003399"/>
                  </a:solidFill>
                  <a:effectLst>
                    <a:outerShdw blurRad="38100" dist="38100" dir="2700000" algn="tl">
                      <a:srgbClr val="000000"/>
                    </a:outerShdw>
                  </a:effectLst>
                  <a:latin typeface="Comic Sans MS"/>
                  <a:ea typeface="MS PGothic" charset="0"/>
                  <a:cs typeface="Comic Sans MS"/>
                </a:endParaRPr>
              </a:p>
            </p:txBody>
          </p:sp>
          <p:cxnSp>
            <p:nvCxnSpPr>
              <p:cNvPr id="94" name="直線コネクタ 36"/>
              <p:cNvCxnSpPr/>
              <p:nvPr/>
            </p:nvCxnSpPr>
            <p:spPr>
              <a:xfrm>
                <a:off x="4172" y="2765"/>
                <a:ext cx="196" cy="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5" name="Oval 37"/>
              <p:cNvSpPr>
                <a:spLocks noChangeArrowheads="1"/>
              </p:cNvSpPr>
              <p:nvPr/>
            </p:nvSpPr>
            <p:spPr bwMode="auto">
              <a:xfrm>
                <a:off x="4015" y="1209"/>
                <a:ext cx="1420" cy="525"/>
              </a:xfrm>
              <a:prstGeom prst="ellipse">
                <a:avLst/>
              </a:prstGeom>
              <a:noFill/>
              <a:ln w="25400">
                <a:solidFill>
                  <a:schemeClr val="accent1"/>
                </a:solidFill>
                <a:round/>
                <a:headEnd/>
                <a:tailEnd/>
              </a:ln>
              <a:effectLst/>
            </p:spPr>
            <p:txBody>
              <a:bodyPr wrap="none" anchor="ctr">
                <a:prstTxWarp prst="textNoShape">
                  <a:avLst/>
                </a:prstTxWarp>
              </a:bodyPr>
              <a:lstStyle/>
              <a:p>
                <a:endParaRPr lang="en-US"/>
              </a:p>
            </p:txBody>
          </p:sp>
        </p:grpSp>
        <p:graphicFrame>
          <p:nvGraphicFramePr>
            <p:cNvPr id="82" name="Object 5"/>
            <p:cNvGraphicFramePr>
              <a:graphicFrameLocks noChangeAspect="1"/>
            </p:cNvGraphicFramePr>
            <p:nvPr>
              <p:extLst>
                <p:ext uri="{D42A27DB-BD31-4B8C-83A1-F6EECF244321}">
                  <p14:modId xmlns:p14="http://schemas.microsoft.com/office/powerpoint/2010/main" val="3326436752"/>
                </p:ext>
              </p:extLst>
            </p:nvPr>
          </p:nvGraphicFramePr>
          <p:xfrm>
            <a:off x="6923088" y="5153025"/>
            <a:ext cx="469900" cy="279400"/>
          </p:xfrm>
          <a:graphic>
            <a:graphicData uri="http://schemas.openxmlformats.org/presentationml/2006/ole">
              <mc:AlternateContent xmlns:mc="http://schemas.openxmlformats.org/markup-compatibility/2006">
                <mc:Choice xmlns:v="urn:schemas-microsoft-com:vml" Requires="v">
                  <p:oleObj spid="_x0000_s6642" name="Equation" r:id="rId6" imgW="469900" imgH="279400" progId="Equation.DSMT4">
                    <p:embed/>
                  </p:oleObj>
                </mc:Choice>
                <mc:Fallback>
                  <p:oleObj name="Equation" r:id="rId6" imgW="469900" imgH="279400" progId="Equation.DSMT4">
                    <p:embed/>
                    <p:pic>
                      <p:nvPicPr>
                        <p:cNvPr id="0" name=""/>
                        <p:cNvPicPr>
                          <a:picLocks noChangeAspect="1" noChangeArrowheads="1"/>
                        </p:cNvPicPr>
                        <p:nvPr/>
                      </p:nvPicPr>
                      <p:blipFill>
                        <a:blip r:embed="rId7"/>
                        <a:srcRect/>
                        <a:stretch>
                          <a:fillRect/>
                        </a:stretch>
                      </p:blipFill>
                      <p:spPr bwMode="auto">
                        <a:xfrm>
                          <a:off x="6923088" y="5153025"/>
                          <a:ext cx="4699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6"/>
            <p:cNvGraphicFramePr>
              <a:graphicFrameLocks noChangeAspect="1"/>
            </p:cNvGraphicFramePr>
            <p:nvPr/>
          </p:nvGraphicFramePr>
          <p:xfrm>
            <a:off x="7943850" y="4784142"/>
            <a:ext cx="1028700" cy="393700"/>
          </p:xfrm>
          <a:graphic>
            <a:graphicData uri="http://schemas.openxmlformats.org/presentationml/2006/ole">
              <mc:AlternateContent xmlns:mc="http://schemas.openxmlformats.org/markup-compatibility/2006">
                <mc:Choice xmlns:v="urn:schemas-microsoft-com:vml" Requires="v">
                  <p:oleObj spid="_x0000_s6643" name="Equation" r:id="rId8" imgW="1028700" imgH="393700" progId="Equation.DSMT4">
                    <p:embed/>
                  </p:oleObj>
                </mc:Choice>
                <mc:Fallback>
                  <p:oleObj name="Equation" r:id="rId8" imgW="1028700" imgH="3937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3850" y="4784142"/>
                          <a:ext cx="10287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 name="Object 7"/>
            <p:cNvGraphicFramePr>
              <a:graphicFrameLocks noChangeAspect="1"/>
            </p:cNvGraphicFramePr>
            <p:nvPr>
              <p:extLst>
                <p:ext uri="{D42A27DB-BD31-4B8C-83A1-F6EECF244321}">
                  <p14:modId xmlns:p14="http://schemas.microsoft.com/office/powerpoint/2010/main" val="3129599436"/>
                </p:ext>
              </p:extLst>
            </p:nvPr>
          </p:nvGraphicFramePr>
          <p:xfrm>
            <a:off x="7183438" y="4235450"/>
            <a:ext cx="838200" cy="342900"/>
          </p:xfrm>
          <a:graphic>
            <a:graphicData uri="http://schemas.openxmlformats.org/presentationml/2006/ole">
              <mc:AlternateContent xmlns:mc="http://schemas.openxmlformats.org/markup-compatibility/2006">
                <mc:Choice xmlns:v="urn:schemas-microsoft-com:vml" Requires="v">
                  <p:oleObj spid="_x0000_s6644" name="Equation" r:id="rId10" imgW="838200" imgH="342900" progId="Equation.DSMT4">
                    <p:embed/>
                  </p:oleObj>
                </mc:Choice>
                <mc:Fallback>
                  <p:oleObj name="Equation" r:id="rId10" imgW="838200" imgH="342900" progId="Equation.DSMT4">
                    <p:embed/>
                    <p:pic>
                      <p:nvPicPr>
                        <p:cNvPr id="0" name=""/>
                        <p:cNvPicPr>
                          <a:picLocks noChangeAspect="1" noChangeArrowheads="1"/>
                        </p:cNvPicPr>
                        <p:nvPr/>
                      </p:nvPicPr>
                      <p:blipFill>
                        <a:blip r:embed="rId11"/>
                        <a:srcRect/>
                        <a:stretch>
                          <a:fillRect/>
                        </a:stretch>
                      </p:blipFill>
                      <p:spPr bwMode="auto">
                        <a:xfrm>
                          <a:off x="7183438" y="4235450"/>
                          <a:ext cx="8382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7" name="Text Box 53"/>
          <p:cNvSpPr txBox="1">
            <a:spLocks noChangeArrowheads="1"/>
          </p:cNvSpPr>
          <p:nvPr/>
        </p:nvSpPr>
        <p:spPr bwMode="auto">
          <a:xfrm>
            <a:off x="4776788" y="5774743"/>
            <a:ext cx="2643187" cy="646331"/>
          </a:xfrm>
          <a:prstGeom prst="rect">
            <a:avLst/>
          </a:prstGeom>
          <a:noFill/>
          <a:ln w="9525">
            <a:noFill/>
            <a:miter lim="800000"/>
            <a:headEnd/>
            <a:tailEnd/>
          </a:ln>
        </p:spPr>
        <p:txBody>
          <a:bodyPr wrap="square">
            <a:prstTxWarp prst="textNoShape">
              <a:avLst/>
            </a:prstTxWarp>
            <a:spAutoFit/>
          </a:bodyPr>
          <a:lstStyle/>
          <a:p>
            <a:pPr algn="ctr"/>
            <a:r>
              <a:rPr lang="en-US" b="1" dirty="0">
                <a:solidFill>
                  <a:srgbClr val="FF66FF"/>
                </a:solidFill>
                <a:latin typeface="Comic Sans MS" charset="0"/>
                <a:ea typeface="Comic Sans MS" charset="0"/>
                <a:cs typeface="Comic Sans MS" charset="0"/>
              </a:rPr>
              <a:t>polarized</a:t>
            </a:r>
            <a:r>
              <a:rPr lang="en-US" b="1" dirty="0" smtClean="0">
                <a:solidFill>
                  <a:srgbClr val="FF66FF"/>
                </a:solidFill>
                <a:latin typeface="Comic Sans MS" charset="0"/>
                <a:ea typeface="Comic Sans MS" charset="0"/>
                <a:cs typeface="Comic Sans MS" charset="0"/>
              </a:rPr>
              <a:t> W-prod.</a:t>
            </a:r>
          </a:p>
          <a:p>
            <a:pPr algn="ctr"/>
            <a:r>
              <a:rPr lang="en-US" b="1" dirty="0">
                <a:solidFill>
                  <a:srgbClr val="FF66FF"/>
                </a:solidFill>
                <a:latin typeface="Comic Sans MS" charset="0"/>
                <a:ea typeface="Comic Sans MS" charset="0"/>
                <a:cs typeface="Comic Sans MS" charset="0"/>
              </a:rPr>
              <a:t>f</a:t>
            </a:r>
            <a:r>
              <a:rPr lang="en-US" b="1" baseline="30000" dirty="0">
                <a:solidFill>
                  <a:srgbClr val="FF66FF"/>
                </a:solidFill>
                <a:latin typeface="Symbol" charset="2"/>
                <a:ea typeface="Symbol" charset="2"/>
                <a:cs typeface="Symbol" charset="2"/>
              </a:rPr>
              <a:t>^</a:t>
            </a:r>
            <a:r>
              <a:rPr lang="en-US" b="1" baseline="-25000" dirty="0">
                <a:solidFill>
                  <a:srgbClr val="FF66FF"/>
                </a:solidFill>
                <a:latin typeface="Comic Sans MS" charset="0"/>
                <a:ea typeface="Comic Sans MS" charset="0"/>
                <a:cs typeface="Comic Sans MS" charset="0"/>
              </a:rPr>
              <a:t>1T</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Shanghai  July 2012</a:t>
            </a:r>
            <a:endParaRPr lang="en-US"/>
          </a:p>
        </p:txBody>
      </p:sp>
    </p:spTree>
    <p:extLst>
      <p:ext uri="{BB962C8B-B14F-4D97-AF65-F5344CB8AC3E}">
        <p14:creationId xmlns:p14="http://schemas.microsoft.com/office/powerpoint/2010/main" val="27136723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strVal val="#ppt_w*0.70"/>
                                          </p:val>
                                        </p:tav>
                                        <p:tav tm="100000">
                                          <p:val>
                                            <p:strVal val="#ppt_w"/>
                                          </p:val>
                                        </p:tav>
                                      </p:tavLst>
                                    </p:anim>
                                    <p:anim calcmode="lin" valueType="num">
                                      <p:cBhvr>
                                        <p:cTn id="20" dur="1000" fill="hold"/>
                                        <p:tgtEl>
                                          <p:spTgt spid="31"/>
                                        </p:tgtEl>
                                        <p:attrNameLst>
                                          <p:attrName>ppt_h</p:attrName>
                                        </p:attrNameLst>
                                      </p:cBhvr>
                                      <p:tavLst>
                                        <p:tav tm="0">
                                          <p:val>
                                            <p:strVal val="#ppt_h"/>
                                          </p:val>
                                        </p:tav>
                                        <p:tav tm="100000">
                                          <p:val>
                                            <p:strVal val="#ppt_h"/>
                                          </p:val>
                                        </p:tav>
                                      </p:tavLst>
                                    </p:anim>
                                    <p:animEffect transition="in" filter="fade">
                                      <p:cBhvr>
                                        <p:cTn id="21" dur="1000"/>
                                        <p:tgtEl>
                                          <p:spTgt spid="31"/>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1000" fill="hold"/>
                                        <p:tgtEl>
                                          <p:spTgt spid="57"/>
                                        </p:tgtEl>
                                        <p:attrNameLst>
                                          <p:attrName>ppt_w</p:attrName>
                                        </p:attrNameLst>
                                      </p:cBhvr>
                                      <p:tavLst>
                                        <p:tav tm="0">
                                          <p:val>
                                            <p:strVal val="#ppt_w*0.70"/>
                                          </p:val>
                                        </p:tav>
                                        <p:tav tm="100000">
                                          <p:val>
                                            <p:strVal val="#ppt_w"/>
                                          </p:val>
                                        </p:tav>
                                      </p:tavLst>
                                    </p:anim>
                                    <p:anim calcmode="lin" valueType="num">
                                      <p:cBhvr>
                                        <p:cTn id="25" dur="1000" fill="hold"/>
                                        <p:tgtEl>
                                          <p:spTgt spid="57"/>
                                        </p:tgtEl>
                                        <p:attrNameLst>
                                          <p:attrName>ppt_h</p:attrName>
                                        </p:attrNameLst>
                                      </p:cBhvr>
                                      <p:tavLst>
                                        <p:tav tm="0">
                                          <p:val>
                                            <p:strVal val="#ppt_h"/>
                                          </p:val>
                                        </p:tav>
                                        <p:tav tm="100000">
                                          <p:val>
                                            <p:strVal val="#ppt_h"/>
                                          </p:val>
                                        </p:tav>
                                      </p:tavLst>
                                    </p:anim>
                                    <p:animEffect transition="in" filter="fade">
                                      <p:cBhvr>
                                        <p:cTn id="26" dur="10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p:cTn id="31" dur="1000" fill="hold"/>
                                        <p:tgtEl>
                                          <p:spTgt spid="80"/>
                                        </p:tgtEl>
                                        <p:attrNameLst>
                                          <p:attrName>ppt_w</p:attrName>
                                        </p:attrNameLst>
                                      </p:cBhvr>
                                      <p:tavLst>
                                        <p:tav tm="0">
                                          <p:val>
                                            <p:strVal val="#ppt_w*0.70"/>
                                          </p:val>
                                        </p:tav>
                                        <p:tav tm="100000">
                                          <p:val>
                                            <p:strVal val="#ppt_w"/>
                                          </p:val>
                                        </p:tav>
                                      </p:tavLst>
                                    </p:anim>
                                    <p:anim calcmode="lin" valueType="num">
                                      <p:cBhvr>
                                        <p:cTn id="32" dur="1000" fill="hold"/>
                                        <p:tgtEl>
                                          <p:spTgt spid="80"/>
                                        </p:tgtEl>
                                        <p:attrNameLst>
                                          <p:attrName>ppt_h</p:attrName>
                                        </p:attrNameLst>
                                      </p:cBhvr>
                                      <p:tavLst>
                                        <p:tav tm="0">
                                          <p:val>
                                            <p:strVal val="#ppt_h"/>
                                          </p:val>
                                        </p:tav>
                                        <p:tav tm="100000">
                                          <p:val>
                                            <p:strVal val="#ppt_h"/>
                                          </p:val>
                                        </p:tav>
                                      </p:tavLst>
                                    </p:anim>
                                    <p:animEffect transition="in" filter="fade">
                                      <p:cBhvr>
                                        <p:cTn id="33" dur="1000"/>
                                        <p:tgtEl>
                                          <p:spTgt spid="8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1000" fill="hold"/>
                                        <p:tgtEl>
                                          <p:spTgt spid="107"/>
                                        </p:tgtEl>
                                        <p:attrNameLst>
                                          <p:attrName>ppt_w</p:attrName>
                                        </p:attrNameLst>
                                      </p:cBhvr>
                                      <p:tavLst>
                                        <p:tav tm="0">
                                          <p:val>
                                            <p:strVal val="#ppt_w*0.70"/>
                                          </p:val>
                                        </p:tav>
                                        <p:tav tm="100000">
                                          <p:val>
                                            <p:strVal val="#ppt_w"/>
                                          </p:val>
                                        </p:tav>
                                      </p:tavLst>
                                    </p:anim>
                                    <p:anim calcmode="lin" valueType="num">
                                      <p:cBhvr>
                                        <p:cTn id="37" dur="1000" fill="hold"/>
                                        <p:tgtEl>
                                          <p:spTgt spid="107"/>
                                        </p:tgtEl>
                                        <p:attrNameLst>
                                          <p:attrName>ppt_h</p:attrName>
                                        </p:attrNameLst>
                                      </p:cBhvr>
                                      <p:tavLst>
                                        <p:tav tm="0">
                                          <p:val>
                                            <p:strVal val="#ppt_h"/>
                                          </p:val>
                                        </p:tav>
                                        <p:tav tm="100000">
                                          <p:val>
                                            <p:strVal val="#ppt_h"/>
                                          </p:val>
                                        </p:tav>
                                      </p:tavLst>
                                    </p:anim>
                                    <p:animEffect transition="in" filter="fade">
                                      <p:cBhvr>
                                        <p:cTn id="38" dur="1000"/>
                                        <p:tgtEl>
                                          <p:spTgt spid="10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7" grpId="0"/>
      <p:bldP spid="58" grpId="0"/>
      <p:bldP spid="107" grpId="0"/>
      <p:bldP spid="107"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ja-JP" smtClean="0"/>
              <a:t>E.C. Aschenauer</a:t>
            </a:r>
            <a:endParaRPr lang="en-US" altLang="ja-JP" dirty="0"/>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81</a:t>
            </a:fld>
            <a:endParaRPr lang="en-US" altLang="ja-JP" dirty="0"/>
          </a:p>
        </p:txBody>
      </p:sp>
      <p:pic>
        <p:nvPicPr>
          <p:cNvPr id="8" name="Picture 2" descr="iceberg2"/>
          <p:cNvPicPr>
            <a:picLocks noChangeAspect="1" noChangeArrowheads="1"/>
          </p:cNvPicPr>
          <p:nvPr/>
        </p:nvPicPr>
        <p:blipFill>
          <a:blip r:embed="rId4"/>
          <a:srcRect/>
          <a:stretch>
            <a:fillRect/>
          </a:stretch>
        </p:blipFill>
        <p:spPr bwMode="auto">
          <a:xfrm>
            <a:off x="4799544" y="567271"/>
            <a:ext cx="4351338" cy="5943600"/>
          </a:xfrm>
          <a:prstGeom prst="rect">
            <a:avLst/>
          </a:prstGeom>
          <a:noFill/>
          <a:ln w="9525">
            <a:noFill/>
            <a:miter lim="800000"/>
            <a:headEnd/>
            <a:tailEnd/>
          </a:ln>
        </p:spPr>
      </p:pic>
      <p:sp>
        <p:nvSpPr>
          <p:cNvPr id="18" name="Text Box 13"/>
          <p:cNvSpPr txBox="1">
            <a:spLocks noChangeArrowheads="1"/>
          </p:cNvSpPr>
          <p:nvPr/>
        </p:nvSpPr>
        <p:spPr bwMode="auto">
          <a:xfrm rot="1740000">
            <a:off x="5740400" y="2544238"/>
            <a:ext cx="1481138" cy="396875"/>
          </a:xfrm>
          <a:prstGeom prst="rect">
            <a:avLst/>
          </a:prstGeom>
          <a:noFill/>
          <a:ln w="28575">
            <a:noFill/>
            <a:miter lim="800000"/>
            <a:headEnd/>
            <a:tailEnd/>
          </a:ln>
          <a:effectLst/>
        </p:spPr>
        <p:txBody>
          <a:bodyPr wrap="none">
            <a:prstTxWarp prst="textNoShape">
              <a:avLst/>
            </a:prstTxWarp>
            <a:spAutoFit/>
          </a:bodyPr>
          <a:lstStyle/>
          <a:p>
            <a:r>
              <a:rPr lang="en-US" b="1" dirty="0" err="1">
                <a:solidFill>
                  <a:srgbClr val="ED071B"/>
                </a:solidFill>
                <a:latin typeface="Symbol" pitchFamily="-65" charset="2"/>
              </a:rPr>
              <a:t>D</a:t>
            </a:r>
            <a:r>
              <a:rPr lang="en-US" b="1" dirty="0" err="1">
                <a:solidFill>
                  <a:srgbClr val="ED071B"/>
                </a:solidFill>
              </a:rPr>
              <a:t>u</a:t>
            </a:r>
            <a:r>
              <a:rPr lang="en-US" b="1" baseline="-25000" dirty="0" err="1">
                <a:solidFill>
                  <a:srgbClr val="ED071B"/>
                </a:solidFill>
              </a:rPr>
              <a:t>tot</a:t>
            </a:r>
            <a:r>
              <a:rPr lang="en-US" b="1" dirty="0">
                <a:solidFill>
                  <a:srgbClr val="ED071B"/>
                </a:solidFill>
              </a:rPr>
              <a:t>, </a:t>
            </a:r>
            <a:r>
              <a:rPr lang="en-US" b="1" dirty="0" err="1">
                <a:solidFill>
                  <a:srgbClr val="ED071B"/>
                </a:solidFill>
                <a:latin typeface="Symbol" pitchFamily="-65" charset="2"/>
              </a:rPr>
              <a:t>D</a:t>
            </a:r>
            <a:r>
              <a:rPr lang="en-US" b="1" dirty="0" err="1">
                <a:solidFill>
                  <a:srgbClr val="ED071B"/>
                </a:solidFill>
              </a:rPr>
              <a:t>d</a:t>
            </a:r>
            <a:r>
              <a:rPr lang="en-US" b="1" baseline="-25000" dirty="0" err="1">
                <a:solidFill>
                  <a:srgbClr val="ED071B"/>
                </a:solidFill>
              </a:rPr>
              <a:t>tot</a:t>
            </a:r>
            <a:endParaRPr lang="de-DE" b="1" baseline="-25000" dirty="0">
              <a:solidFill>
                <a:srgbClr val="ED071B"/>
              </a:solidFill>
            </a:endParaRPr>
          </a:p>
        </p:txBody>
      </p:sp>
      <p:grpSp>
        <p:nvGrpSpPr>
          <p:cNvPr id="21" name="Group 20"/>
          <p:cNvGrpSpPr/>
          <p:nvPr/>
        </p:nvGrpSpPr>
        <p:grpSpPr>
          <a:xfrm>
            <a:off x="4783669" y="4195237"/>
            <a:ext cx="2995081" cy="2315634"/>
            <a:chOff x="4783669" y="4195237"/>
            <a:chExt cx="2995081" cy="2315634"/>
          </a:xfrm>
        </p:grpSpPr>
        <p:sp>
          <p:nvSpPr>
            <p:cNvPr id="15" name="Text Box 10"/>
            <p:cNvSpPr txBox="1">
              <a:spLocks noChangeArrowheads="1"/>
            </p:cNvSpPr>
            <p:nvPr/>
          </p:nvSpPr>
          <p:spPr bwMode="auto">
            <a:xfrm>
              <a:off x="6722533" y="4724381"/>
              <a:ext cx="625475" cy="396875"/>
            </a:xfrm>
            <a:prstGeom prst="rect">
              <a:avLst/>
            </a:prstGeom>
            <a:noFill/>
            <a:ln w="28575">
              <a:noFill/>
              <a:miter lim="800000"/>
              <a:headEnd/>
              <a:tailEnd/>
            </a:ln>
            <a:effectLst/>
          </p:spPr>
          <p:txBody>
            <a:bodyPr>
              <a:prstTxWarp prst="textNoShape">
                <a:avLst/>
              </a:prstTxWarp>
              <a:spAutoFit/>
            </a:bodyPr>
            <a:lstStyle/>
            <a:p>
              <a:r>
                <a:rPr lang="en-US" b="1" dirty="0" err="1">
                  <a:solidFill>
                    <a:srgbClr val="ED071B"/>
                  </a:solidFill>
                </a:rPr>
                <a:t>L</a:t>
              </a:r>
              <a:r>
                <a:rPr lang="en-US" b="1" baseline="-25000" dirty="0" err="1">
                  <a:solidFill>
                    <a:srgbClr val="ED071B"/>
                  </a:solidFill>
                </a:rPr>
                <a:t>q,g</a:t>
              </a:r>
              <a:endParaRPr lang="de-DE" b="1" baseline="-25000" dirty="0">
                <a:solidFill>
                  <a:srgbClr val="ED071B"/>
                </a:solidFill>
              </a:endParaRPr>
            </a:p>
          </p:txBody>
        </p:sp>
        <p:sp>
          <p:nvSpPr>
            <p:cNvPr id="16" name="Text Box 11"/>
            <p:cNvSpPr txBox="1">
              <a:spLocks noChangeArrowheads="1"/>
            </p:cNvSpPr>
            <p:nvPr/>
          </p:nvSpPr>
          <p:spPr bwMode="auto">
            <a:xfrm>
              <a:off x="7315200" y="4195237"/>
              <a:ext cx="463550" cy="396875"/>
            </a:xfrm>
            <a:prstGeom prst="rect">
              <a:avLst/>
            </a:prstGeom>
            <a:noFill/>
            <a:ln w="28575">
              <a:noFill/>
              <a:miter lim="800000"/>
              <a:headEnd/>
              <a:tailEnd/>
            </a:ln>
            <a:effectLst/>
          </p:spPr>
          <p:txBody>
            <a:bodyPr wrap="none">
              <a:prstTxWarp prst="textNoShape">
                <a:avLst/>
              </a:prstTxWarp>
              <a:spAutoFit/>
            </a:bodyPr>
            <a:lstStyle/>
            <a:p>
              <a:r>
                <a:rPr lang="en-US" b="1" dirty="0">
                  <a:solidFill>
                    <a:srgbClr val="ED071B"/>
                  </a:solidFill>
                  <a:latin typeface="Symbol" pitchFamily="-65" charset="2"/>
                </a:rPr>
                <a:t>D</a:t>
              </a:r>
              <a:r>
                <a:rPr lang="en-US" b="1" dirty="0">
                  <a:solidFill>
                    <a:srgbClr val="ED071B"/>
                  </a:solidFill>
                </a:rPr>
                <a:t>s</a:t>
              </a:r>
              <a:endParaRPr lang="de-DE" b="1" dirty="0">
                <a:solidFill>
                  <a:srgbClr val="ED071B"/>
                </a:solidFill>
              </a:endParaRPr>
            </a:p>
          </p:txBody>
        </p:sp>
        <p:sp>
          <p:nvSpPr>
            <p:cNvPr id="17" name="Text Box 12"/>
            <p:cNvSpPr txBox="1">
              <a:spLocks noChangeArrowheads="1"/>
            </p:cNvSpPr>
            <p:nvPr/>
          </p:nvSpPr>
          <p:spPr bwMode="auto">
            <a:xfrm>
              <a:off x="6172200" y="4389971"/>
              <a:ext cx="474663" cy="396875"/>
            </a:xfrm>
            <a:prstGeom prst="rect">
              <a:avLst/>
            </a:prstGeom>
            <a:noFill/>
            <a:ln w="28575">
              <a:noFill/>
              <a:miter lim="800000"/>
              <a:headEnd/>
              <a:tailEnd/>
            </a:ln>
            <a:effectLst/>
          </p:spPr>
          <p:txBody>
            <a:bodyPr wrap="none">
              <a:prstTxWarp prst="textNoShape">
                <a:avLst/>
              </a:prstTxWarp>
              <a:spAutoFit/>
            </a:bodyPr>
            <a:lstStyle/>
            <a:p>
              <a:r>
                <a:rPr lang="en-US" b="1" dirty="0">
                  <a:solidFill>
                    <a:srgbClr val="ED071B"/>
                  </a:solidFill>
                  <a:latin typeface="Symbol" pitchFamily="-65" charset="2"/>
                </a:rPr>
                <a:t>D</a:t>
              </a:r>
              <a:r>
                <a:rPr lang="en-US" b="1" dirty="0">
                  <a:solidFill>
                    <a:srgbClr val="ED071B"/>
                  </a:solidFill>
                </a:rPr>
                <a:t>g</a:t>
              </a:r>
              <a:endParaRPr lang="de-DE" b="1" dirty="0">
                <a:solidFill>
                  <a:srgbClr val="ED071B"/>
                </a:solidFill>
              </a:endParaRPr>
            </a:p>
          </p:txBody>
        </p:sp>
        <p:sp>
          <p:nvSpPr>
            <p:cNvPr id="23" name="Text Box 18"/>
            <p:cNvSpPr txBox="1">
              <a:spLocks noChangeArrowheads="1"/>
            </p:cNvSpPr>
            <p:nvPr/>
          </p:nvSpPr>
          <p:spPr bwMode="auto">
            <a:xfrm>
              <a:off x="4783669" y="5825071"/>
              <a:ext cx="1641119" cy="369332"/>
            </a:xfrm>
            <a:prstGeom prst="rect">
              <a:avLst/>
            </a:prstGeom>
            <a:noFill/>
            <a:ln w="28575">
              <a:noFill/>
              <a:miter lim="800000"/>
              <a:headEnd/>
              <a:tailEnd/>
            </a:ln>
            <a:effectLst/>
          </p:spPr>
          <p:txBody>
            <a:bodyPr wrap="none">
              <a:prstTxWarp prst="textNoShape">
                <a:avLst/>
              </a:prstTxWarp>
              <a:spAutoFit/>
            </a:bodyPr>
            <a:lstStyle/>
            <a:p>
              <a:r>
                <a:rPr lang="en-US" b="1" dirty="0">
                  <a:solidFill>
                    <a:srgbClr val="DDDDDD"/>
                  </a:solidFill>
                  <a:latin typeface="Comic Sans MS"/>
                  <a:cs typeface="Comic Sans MS"/>
                </a:rPr>
                <a:t>spin sum rule</a:t>
              </a:r>
              <a:endParaRPr lang="de-DE" b="1" dirty="0">
                <a:solidFill>
                  <a:srgbClr val="DDDDDD"/>
                </a:solidFill>
                <a:latin typeface="Comic Sans MS"/>
                <a:cs typeface="Comic Sans MS"/>
              </a:endParaRPr>
            </a:p>
          </p:txBody>
        </p:sp>
        <p:sp>
          <p:nvSpPr>
            <p:cNvPr id="24" name="Line 19"/>
            <p:cNvSpPr>
              <a:spLocks noChangeShapeType="1"/>
            </p:cNvSpPr>
            <p:nvPr/>
          </p:nvSpPr>
          <p:spPr bwMode="auto">
            <a:xfrm>
              <a:off x="4842935" y="5596471"/>
              <a:ext cx="0" cy="914400"/>
            </a:xfrm>
            <a:prstGeom prst="line">
              <a:avLst/>
            </a:prstGeom>
            <a:noFill/>
            <a:ln w="28575">
              <a:solidFill>
                <a:srgbClr val="C0C0C0"/>
              </a:solidFill>
              <a:round/>
              <a:headEnd/>
              <a:tailEnd type="triangle" w="med" len="med"/>
            </a:ln>
            <a:effectLst/>
          </p:spPr>
          <p:txBody>
            <a:bodyPr>
              <a:prstTxWarp prst="textNoShape">
                <a:avLst/>
              </a:prstTxWarp>
            </a:bodyPr>
            <a:lstStyle/>
            <a:p>
              <a:endParaRPr lang="en-US"/>
            </a:p>
          </p:txBody>
        </p:sp>
      </p:grpSp>
      <p:sp>
        <p:nvSpPr>
          <p:cNvPr id="26" name="Text Box 18"/>
          <p:cNvSpPr txBox="1">
            <a:spLocks noChangeArrowheads="1"/>
          </p:cNvSpPr>
          <p:nvPr/>
        </p:nvSpPr>
        <p:spPr bwMode="auto">
          <a:xfrm rot="2100000">
            <a:off x="6841068" y="2688170"/>
            <a:ext cx="2020730" cy="646331"/>
          </a:xfrm>
          <a:prstGeom prst="rect">
            <a:avLst/>
          </a:prstGeom>
          <a:noFill/>
          <a:ln w="28575">
            <a:noFill/>
            <a:miter lim="800000"/>
            <a:headEnd/>
            <a:tailEnd/>
          </a:ln>
          <a:effectLst/>
        </p:spPr>
        <p:txBody>
          <a:bodyPr wrap="none">
            <a:prstTxWarp prst="textNoShape">
              <a:avLst/>
            </a:prstTxWarp>
            <a:spAutoFit/>
          </a:bodyPr>
          <a:lstStyle/>
          <a:p>
            <a:r>
              <a:rPr lang="en-US" b="1" dirty="0" smtClean="0">
                <a:solidFill>
                  <a:srgbClr val="DDDDDD"/>
                </a:solidFill>
                <a:latin typeface="Comic Sans MS"/>
                <a:cs typeface="Comic Sans MS"/>
              </a:rPr>
              <a:t>Knowledge about</a:t>
            </a:r>
          </a:p>
          <a:p>
            <a:r>
              <a:rPr lang="en-US" b="1" dirty="0" smtClean="0">
                <a:solidFill>
                  <a:srgbClr val="DDDDDD"/>
                </a:solidFill>
                <a:latin typeface="Comic Sans MS"/>
                <a:cs typeface="Comic Sans MS"/>
              </a:rPr>
              <a:t>Gluons in </a:t>
            </a:r>
            <a:r>
              <a:rPr lang="en-US" b="1" dirty="0" err="1" smtClean="0">
                <a:solidFill>
                  <a:srgbClr val="DDDDDD"/>
                </a:solidFill>
                <a:latin typeface="Comic Sans MS"/>
                <a:cs typeface="Comic Sans MS"/>
              </a:rPr>
              <a:t>p</a:t>
            </a:r>
            <a:r>
              <a:rPr lang="en-US" b="1" dirty="0" smtClean="0">
                <a:solidFill>
                  <a:srgbClr val="DDDDDD"/>
                </a:solidFill>
                <a:latin typeface="Comic Sans MS"/>
                <a:cs typeface="Comic Sans MS"/>
              </a:rPr>
              <a:t> /A</a:t>
            </a:r>
            <a:endParaRPr lang="de-DE" b="1" dirty="0">
              <a:solidFill>
                <a:srgbClr val="DDDDDD"/>
              </a:solidFill>
              <a:latin typeface="Comic Sans MS"/>
              <a:cs typeface="Comic Sans MS"/>
            </a:endParaRPr>
          </a:p>
        </p:txBody>
      </p:sp>
      <p:pic>
        <p:nvPicPr>
          <p:cNvPr id="30" name="Bubbling Brew.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575425"/>
            <a:ext cx="282575" cy="282575"/>
          </a:xfrm>
          <a:prstGeom prst="rect">
            <a:avLst/>
          </a:prstGeom>
        </p:spPr>
      </p:pic>
      <p:grpSp>
        <p:nvGrpSpPr>
          <p:cNvPr id="10" name="Group 5"/>
          <p:cNvGrpSpPr>
            <a:grpSpLocks/>
          </p:cNvGrpSpPr>
          <p:nvPr/>
        </p:nvGrpSpPr>
        <p:grpSpPr bwMode="auto">
          <a:xfrm>
            <a:off x="434445" y="258238"/>
            <a:ext cx="6253167" cy="2678115"/>
            <a:chOff x="359" y="8"/>
            <a:chExt cx="3939" cy="1687"/>
          </a:xfrm>
        </p:grpSpPr>
        <p:sp>
          <p:nvSpPr>
            <p:cNvPr id="11" name="Text Box 6"/>
            <p:cNvSpPr txBox="1">
              <a:spLocks noChangeArrowheads="1"/>
            </p:cNvSpPr>
            <p:nvPr/>
          </p:nvSpPr>
          <p:spPr bwMode="auto">
            <a:xfrm>
              <a:off x="359" y="8"/>
              <a:ext cx="2321" cy="1687"/>
            </a:xfrm>
            <a:prstGeom prst="rect">
              <a:avLst/>
            </a:prstGeom>
            <a:noFill/>
            <a:ln w="28575">
              <a:noFill/>
              <a:miter lim="800000"/>
              <a:headEnd/>
              <a:tailEnd/>
            </a:ln>
            <a:effectLst/>
          </p:spPr>
          <p:txBody>
            <a:bodyPr wrap="none">
              <a:prstTxWarp prst="textNoShape">
                <a:avLst/>
              </a:prstTxWarp>
              <a:spAutoFit/>
            </a:bodyPr>
            <a:lstStyle/>
            <a:p>
              <a:pPr algn="ctr"/>
              <a:r>
                <a:rPr lang="en-US" sz="2400" b="1" dirty="0" smtClean="0">
                  <a:latin typeface="Comic Sans MS"/>
                  <a:cs typeface="Comic Sans MS"/>
                </a:rPr>
                <a:t>without </a:t>
              </a:r>
              <a:r>
                <a:rPr lang="en-US" sz="2400" b="1" dirty="0" smtClean="0">
                  <a:solidFill>
                    <a:srgbClr val="FF00FF"/>
                  </a:solidFill>
                  <a:latin typeface="Comic Sans MS"/>
                  <a:cs typeface="Comic Sans MS"/>
                </a:rPr>
                <a:t>EIC</a:t>
              </a:r>
            </a:p>
            <a:p>
              <a:pPr algn="ctr"/>
              <a:r>
                <a:rPr lang="en-US" sz="2400" b="1" dirty="0" smtClean="0">
                  <a:latin typeface="Comic Sans MS"/>
                  <a:cs typeface="Comic Sans MS"/>
                </a:rPr>
                <a:t> we will just be able to </a:t>
              </a:r>
            </a:p>
            <a:p>
              <a:pPr algn="ctr"/>
              <a:r>
                <a:rPr lang="en-US" sz="2400" b="1" dirty="0" smtClean="0">
                  <a:latin typeface="Comic Sans MS"/>
                  <a:cs typeface="Comic Sans MS"/>
                </a:rPr>
                <a:t>explored </a:t>
              </a:r>
              <a:r>
                <a:rPr lang="en-US" sz="2400" b="1" dirty="0">
                  <a:latin typeface="Comic Sans MS"/>
                  <a:cs typeface="Comic Sans MS"/>
                </a:rPr>
                <a:t>the </a:t>
              </a:r>
            </a:p>
            <a:p>
              <a:pPr algn="ctr"/>
              <a:r>
                <a:rPr lang="en-US" sz="2400" b="1" dirty="0">
                  <a:latin typeface="Comic Sans MS"/>
                  <a:cs typeface="Comic Sans MS"/>
                </a:rPr>
                <a:t>    tip of the </a:t>
              </a:r>
              <a:r>
                <a:rPr lang="en-US" sz="2400" b="1" dirty="0" smtClean="0">
                  <a:latin typeface="Comic Sans MS"/>
                  <a:cs typeface="Comic Sans MS"/>
                </a:rPr>
                <a:t>iceberg</a:t>
              </a:r>
            </a:p>
            <a:p>
              <a:pPr algn="ctr"/>
              <a:r>
                <a:rPr lang="en-US" sz="2400" b="1" dirty="0" smtClean="0">
                  <a:latin typeface="Comic Sans MS"/>
                  <a:cs typeface="Comic Sans MS"/>
                </a:rPr>
                <a:t>to understand gluons</a:t>
              </a:r>
            </a:p>
            <a:p>
              <a:pPr algn="ctr"/>
              <a:r>
                <a:rPr lang="en-US" sz="2400" dirty="0" smtClean="0">
                  <a:latin typeface="Comic Sans MS"/>
                  <a:cs typeface="Comic Sans MS"/>
                </a:rPr>
                <a:t>and sea quarks</a:t>
              </a:r>
              <a:endParaRPr lang="en-US" sz="2400" b="1" dirty="0" smtClean="0">
                <a:latin typeface="Comic Sans MS"/>
                <a:cs typeface="Comic Sans MS"/>
              </a:endParaRPr>
            </a:p>
            <a:p>
              <a:pPr algn="ctr"/>
              <a:endParaRPr lang="en-US" sz="2400" dirty="0" smtClean="0"/>
            </a:p>
          </p:txBody>
        </p:sp>
        <p:grpSp>
          <p:nvGrpSpPr>
            <p:cNvPr id="12" name="Group 7"/>
            <p:cNvGrpSpPr>
              <a:grpSpLocks/>
            </p:cNvGrpSpPr>
            <p:nvPr/>
          </p:nvGrpSpPr>
          <p:grpSpPr bwMode="auto">
            <a:xfrm>
              <a:off x="3072" y="736"/>
              <a:ext cx="1226" cy="397"/>
              <a:chOff x="614" y="1467"/>
              <a:chExt cx="1226" cy="397"/>
            </a:xfrm>
          </p:grpSpPr>
          <p:sp>
            <p:nvSpPr>
              <p:cNvPr id="13" name="Text Box 8"/>
              <p:cNvSpPr txBox="1">
                <a:spLocks noChangeArrowheads="1"/>
              </p:cNvSpPr>
              <p:nvPr/>
            </p:nvSpPr>
            <p:spPr bwMode="auto">
              <a:xfrm>
                <a:off x="614" y="1467"/>
                <a:ext cx="1023" cy="233"/>
              </a:xfrm>
              <a:prstGeom prst="rect">
                <a:avLst/>
              </a:prstGeom>
              <a:noFill/>
              <a:ln w="28575">
                <a:noFill/>
                <a:miter lim="800000"/>
                <a:headEnd/>
                <a:tailEnd/>
              </a:ln>
              <a:effectLst/>
            </p:spPr>
            <p:txBody>
              <a:bodyPr wrap="none">
                <a:prstTxWarp prst="textNoShape">
                  <a:avLst/>
                </a:prstTxWarp>
                <a:spAutoFit/>
              </a:bodyPr>
              <a:lstStyle/>
              <a:p>
                <a:r>
                  <a:rPr lang="en-US" b="1" dirty="0">
                    <a:solidFill>
                      <a:srgbClr val="ED071B"/>
                    </a:solidFill>
                    <a:latin typeface="Comic Sans MS"/>
                    <a:cs typeface="Comic Sans MS"/>
                  </a:rPr>
                  <a:t>you are here</a:t>
                </a:r>
                <a:endParaRPr lang="de-DE" b="1" dirty="0">
                  <a:solidFill>
                    <a:srgbClr val="ED071B"/>
                  </a:solidFill>
                  <a:latin typeface="Comic Sans MS"/>
                  <a:cs typeface="Comic Sans MS"/>
                </a:endParaRPr>
              </a:p>
            </p:txBody>
          </p:sp>
          <p:sp>
            <p:nvSpPr>
              <p:cNvPr id="14" name="Line 9"/>
              <p:cNvSpPr>
                <a:spLocks noChangeShapeType="1"/>
              </p:cNvSpPr>
              <p:nvPr/>
            </p:nvSpPr>
            <p:spPr bwMode="auto">
              <a:xfrm>
                <a:off x="1600" y="1672"/>
                <a:ext cx="240" cy="192"/>
              </a:xfrm>
              <a:prstGeom prst="line">
                <a:avLst/>
              </a:prstGeom>
              <a:noFill/>
              <a:ln w="34925">
                <a:solidFill>
                  <a:srgbClr val="ED071B"/>
                </a:solidFill>
                <a:round/>
                <a:headEnd/>
                <a:tailEnd type="triangle" w="med" len="lg"/>
              </a:ln>
              <a:effectLst/>
            </p:spPr>
            <p:txBody>
              <a:bodyPr>
                <a:prstTxWarp prst="textNoShape">
                  <a:avLst/>
                </a:prstTxWarp>
              </a:bodyPr>
              <a:lstStyle/>
              <a:p>
                <a:endParaRPr lang="en-US"/>
              </a:p>
            </p:txBody>
          </p:sp>
        </p:grpSp>
      </p:grpSp>
      <p:grpSp>
        <p:nvGrpSpPr>
          <p:cNvPr id="2" name="Group 1"/>
          <p:cNvGrpSpPr/>
          <p:nvPr/>
        </p:nvGrpSpPr>
        <p:grpSpPr>
          <a:xfrm>
            <a:off x="-25400" y="2613221"/>
            <a:ext cx="4982041" cy="4062650"/>
            <a:chOff x="0" y="2943421"/>
            <a:chExt cx="4982041" cy="4062650"/>
          </a:xfrm>
        </p:grpSpPr>
        <p:sp>
          <p:nvSpPr>
            <p:cNvPr id="28" name="Text Box 4"/>
            <p:cNvSpPr txBox="1">
              <a:spLocks noChangeArrowheads="1"/>
            </p:cNvSpPr>
            <p:nvPr/>
          </p:nvSpPr>
          <p:spPr bwMode="auto">
            <a:xfrm>
              <a:off x="0" y="2943421"/>
              <a:ext cx="4982041" cy="4062650"/>
            </a:xfrm>
            <a:prstGeom prst="rect">
              <a:avLst/>
            </a:prstGeom>
            <a:noFill/>
            <a:ln w="28575">
              <a:noFill/>
              <a:miter lim="800000"/>
              <a:headEnd/>
              <a:tailEnd/>
            </a:ln>
            <a:effectLst/>
          </p:spPr>
          <p:txBody>
            <a:bodyPr wrap="square">
              <a:prstTxWarp prst="textNoShape">
                <a:avLst/>
              </a:prstTxWarp>
              <a:spAutoFit/>
            </a:bodyPr>
            <a:lstStyle/>
            <a:p>
              <a:pPr algn="ctr"/>
              <a:r>
                <a:rPr lang="en-US" sz="2400" b="1" dirty="0" smtClean="0">
                  <a:solidFill>
                    <a:srgbClr val="FF00FF"/>
                  </a:solidFill>
                  <a:latin typeface="Comic Sans MS"/>
                  <a:cs typeface="Comic Sans MS"/>
                </a:rPr>
                <a:t>EIC</a:t>
              </a:r>
            </a:p>
            <a:p>
              <a:pPr algn="ctr"/>
              <a:r>
                <a:rPr lang="en-US" sz="2000" b="1" dirty="0">
                  <a:latin typeface="Comic Sans MS"/>
                  <a:cs typeface="Comic Sans MS"/>
                </a:rPr>
                <a:t>w</a:t>
              </a:r>
              <a:r>
                <a:rPr lang="en-US" sz="2000" b="1" dirty="0" smtClean="0">
                  <a:latin typeface="Comic Sans MS"/>
                  <a:cs typeface="Comic Sans MS"/>
                </a:rPr>
                <a:t>ill be a quantum step to</a:t>
              </a:r>
            </a:p>
            <a:p>
              <a:pPr algn="ctr"/>
              <a:r>
                <a:rPr lang="en-US" b="1" dirty="0" smtClean="0">
                  <a:latin typeface="Comic Sans MS"/>
                  <a:cs typeface="Comic Sans MS"/>
                </a:rPr>
                <a:t> </a:t>
              </a:r>
              <a:r>
                <a:rPr lang="en-US" sz="2000" b="1" dirty="0" smtClean="0">
                  <a:latin typeface="Comic Sans MS"/>
                  <a:cs typeface="Comic Sans MS"/>
                </a:rPr>
                <a:t>provide the answers to many</a:t>
              </a:r>
            </a:p>
            <a:p>
              <a:pPr algn="ctr"/>
              <a:r>
                <a:rPr lang="en-US" sz="2000" b="1" dirty="0" smtClean="0">
                  <a:latin typeface="Comic Sans MS"/>
                  <a:cs typeface="Comic Sans MS"/>
                </a:rPr>
                <a:t>of our questions</a:t>
              </a:r>
            </a:p>
            <a:p>
              <a:pPr algn="ctr"/>
              <a:endParaRPr lang="en-US" sz="2000" b="1" dirty="0" smtClean="0">
                <a:solidFill>
                  <a:srgbClr val="FF00FF"/>
                </a:solidFill>
                <a:latin typeface="Comic Sans MS"/>
                <a:cs typeface="Comic Sans MS"/>
              </a:endParaRPr>
            </a:p>
            <a:p>
              <a:pPr algn="ctr"/>
              <a:endParaRPr lang="en-US" sz="2000" b="1" dirty="0">
                <a:latin typeface="Comic Sans MS"/>
                <a:cs typeface="Comic Sans MS"/>
              </a:endParaRPr>
            </a:p>
            <a:p>
              <a:pPr algn="ctr"/>
              <a:r>
                <a:rPr lang="en-US" sz="2000" b="1" dirty="0" smtClean="0">
                  <a:latin typeface="Comic Sans MS"/>
                  <a:cs typeface="Comic Sans MS"/>
                </a:rPr>
                <a:t>why </a:t>
              </a:r>
              <a:r>
                <a:rPr lang="en-US" sz="2000" b="1" dirty="0">
                  <a:solidFill>
                    <a:srgbClr val="FF00FF"/>
                  </a:solidFill>
                  <a:latin typeface="Comic Sans MS"/>
                  <a:cs typeface="Comic Sans MS"/>
                </a:rPr>
                <a:t>WE</a:t>
              </a:r>
              <a:r>
                <a:rPr lang="en-US" sz="2000" b="1" dirty="0">
                  <a:latin typeface="Comic Sans MS"/>
                  <a:cs typeface="Comic Sans MS"/>
                </a:rPr>
                <a:t> have mass</a:t>
              </a:r>
            </a:p>
            <a:p>
              <a:pPr algn="ctr"/>
              <a:r>
                <a:rPr lang="en-US" sz="2000" b="1" dirty="0" smtClean="0">
                  <a:latin typeface="Comic Sans MS"/>
                  <a:cs typeface="Comic Sans MS"/>
                </a:rPr>
                <a:t>protons spin</a:t>
              </a:r>
            </a:p>
            <a:p>
              <a:pPr algn="ctr"/>
              <a:r>
                <a:rPr lang="en-US" sz="2000" dirty="0" smtClean="0">
                  <a:solidFill>
                    <a:srgbClr val="0000FF"/>
                  </a:solidFill>
                  <a:latin typeface="Comic Sans MS"/>
                  <a:cs typeface="Comic Sans MS"/>
                </a:rPr>
                <a:t>“understand” non linear effects</a:t>
              </a:r>
            </a:p>
            <a:p>
              <a:pPr algn="ctr"/>
              <a:r>
                <a:rPr lang="en-US" sz="2000" dirty="0" smtClean="0">
                  <a:solidFill>
                    <a:srgbClr val="0000FF"/>
                  </a:solidFill>
                  <a:latin typeface="Comic Sans MS"/>
                  <a:cs typeface="Comic Sans MS"/>
                </a:rPr>
                <a:t>initial conditions for AA</a:t>
              </a:r>
            </a:p>
            <a:p>
              <a:pPr algn="ctr"/>
              <a:r>
                <a:rPr lang="en-US" sz="2000" b="1" dirty="0" smtClean="0">
                  <a:solidFill>
                    <a:srgbClr val="FF00FF"/>
                  </a:solidFill>
                  <a:latin typeface="Comic Sans MS"/>
                  <a:cs typeface="Comic Sans MS"/>
                </a:rPr>
                <a:t>………….</a:t>
              </a:r>
              <a:endParaRPr lang="en-US" sz="2000" dirty="0">
                <a:solidFill>
                  <a:srgbClr val="FF00FF"/>
                </a:solidFill>
                <a:latin typeface="Comic Sans MS"/>
                <a:cs typeface="Comic Sans MS"/>
              </a:endParaRPr>
            </a:p>
            <a:p>
              <a:pPr algn="ctr"/>
              <a:endParaRPr lang="en-US" sz="2000" b="1" dirty="0">
                <a:solidFill>
                  <a:srgbClr val="FF00FF"/>
                </a:solidFill>
                <a:latin typeface="Comic Sans MS"/>
                <a:cs typeface="Comic Sans MS"/>
              </a:endParaRPr>
            </a:p>
            <a:p>
              <a:pPr algn="ctr"/>
              <a:r>
                <a:rPr lang="en-US" sz="1400" b="1" dirty="0" smtClean="0">
                  <a:solidFill>
                    <a:srgbClr val="FF00FF"/>
                  </a:solidFill>
                  <a:latin typeface="Comic Sans MS"/>
                  <a:cs typeface="Comic Sans MS"/>
                </a:rPr>
                <a:t>Physics Case: </a:t>
              </a:r>
              <a:r>
                <a:rPr lang="da-DK" sz="1400" dirty="0" smtClean="0"/>
                <a:t>http</a:t>
              </a:r>
              <a:r>
                <a:rPr lang="da-DK" sz="1400" dirty="0"/>
                <a:t>://</a:t>
              </a:r>
              <a:r>
                <a:rPr lang="da-DK" sz="1400" dirty="0" err="1"/>
                <a:t>arXiv.org</a:t>
              </a:r>
              <a:r>
                <a:rPr lang="da-DK" sz="1400" dirty="0"/>
                <a:t>/pdf/</a:t>
              </a:r>
              <a:r>
                <a:rPr lang="da-DK" sz="1400" dirty="0" smtClean="0"/>
                <a:t>1108.1713</a:t>
              </a:r>
              <a:endParaRPr lang="en-US" sz="1400" dirty="0"/>
            </a:p>
          </p:txBody>
        </p:sp>
        <p:sp>
          <p:nvSpPr>
            <p:cNvPr id="25" name="Curved Right Arrow 24"/>
            <p:cNvSpPr/>
            <p:nvPr/>
          </p:nvSpPr>
          <p:spPr bwMode="auto">
            <a:xfrm>
              <a:off x="2057400" y="4353968"/>
              <a:ext cx="723900" cy="2413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127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grpSp>
      <p:sp>
        <p:nvSpPr>
          <p:cNvPr id="27" name="Text Box 12"/>
          <p:cNvSpPr txBox="1">
            <a:spLocks noChangeArrowheads="1"/>
          </p:cNvSpPr>
          <p:nvPr/>
        </p:nvSpPr>
        <p:spPr bwMode="auto">
          <a:xfrm>
            <a:off x="5657850" y="3589871"/>
            <a:ext cx="825867" cy="369332"/>
          </a:xfrm>
          <a:prstGeom prst="rect">
            <a:avLst/>
          </a:prstGeom>
          <a:noFill/>
          <a:ln w="28575">
            <a:noFill/>
            <a:miter lim="800000"/>
            <a:headEnd/>
            <a:tailEnd/>
          </a:ln>
          <a:effectLst/>
        </p:spPr>
        <p:txBody>
          <a:bodyPr wrap="none">
            <a:prstTxWarp prst="textNoShape">
              <a:avLst/>
            </a:prstTxWarp>
            <a:spAutoFit/>
          </a:bodyPr>
          <a:lstStyle/>
          <a:p>
            <a:r>
              <a:rPr lang="en-US" dirty="0" smtClean="0">
                <a:solidFill>
                  <a:srgbClr val="ED071B"/>
                </a:solidFill>
                <a:latin typeface="Comic Sans MS"/>
                <a:cs typeface="Comic Sans MS"/>
              </a:rPr>
              <a:t>TMDs</a:t>
            </a:r>
            <a:endParaRPr lang="de-DE" b="1" dirty="0">
              <a:solidFill>
                <a:srgbClr val="ED071B"/>
              </a:solidFill>
              <a:latin typeface="Comic Sans MS"/>
              <a:cs typeface="Comic Sans MS"/>
            </a:endParaRPr>
          </a:p>
        </p:txBody>
      </p:sp>
      <p:sp>
        <p:nvSpPr>
          <p:cNvPr id="29" name="Text Box 12"/>
          <p:cNvSpPr txBox="1">
            <a:spLocks noChangeArrowheads="1"/>
          </p:cNvSpPr>
          <p:nvPr/>
        </p:nvSpPr>
        <p:spPr bwMode="auto">
          <a:xfrm>
            <a:off x="6656917" y="3435354"/>
            <a:ext cx="743488" cy="369332"/>
          </a:xfrm>
          <a:prstGeom prst="rect">
            <a:avLst/>
          </a:prstGeom>
          <a:noFill/>
          <a:ln w="28575">
            <a:noFill/>
            <a:miter lim="800000"/>
            <a:headEnd/>
            <a:tailEnd/>
          </a:ln>
          <a:effectLst/>
        </p:spPr>
        <p:txBody>
          <a:bodyPr wrap="none">
            <a:prstTxWarp prst="textNoShape">
              <a:avLst/>
            </a:prstTxWarp>
            <a:spAutoFit/>
          </a:bodyPr>
          <a:lstStyle/>
          <a:p>
            <a:r>
              <a:rPr lang="en-US" dirty="0" smtClean="0">
                <a:solidFill>
                  <a:srgbClr val="ED071B"/>
                </a:solidFill>
                <a:latin typeface="Comic Sans MS"/>
                <a:cs typeface="Comic Sans MS"/>
              </a:rPr>
              <a:t>GPDs</a:t>
            </a:r>
            <a:endParaRPr lang="de-DE" b="1" dirty="0">
              <a:solidFill>
                <a:srgbClr val="ED071B"/>
              </a:solidFill>
              <a:latin typeface="Comic Sans MS"/>
              <a:cs typeface="Comic Sans MS"/>
            </a:endParaRPr>
          </a:p>
        </p:txBody>
      </p:sp>
      <p:sp>
        <p:nvSpPr>
          <p:cNvPr id="3" name="Footer Placeholder 2"/>
          <p:cNvSpPr>
            <a:spLocks noGrp="1"/>
          </p:cNvSpPr>
          <p:nvPr>
            <p:ph type="ftr" sz="quarter" idx="11"/>
          </p:nvPr>
        </p:nvSpPr>
        <p:spPr/>
        <p:txBody>
          <a:bodyPr/>
          <a:lstStyle/>
          <a:p>
            <a:r>
              <a:rPr lang="cs-CZ" smtClean="0"/>
              <a:t>Shanghai  July 2012</a:t>
            </a:r>
            <a:endParaRPr lang="en-US"/>
          </a:p>
        </p:txBody>
      </p:sp>
      <p:sp>
        <p:nvSpPr>
          <p:cNvPr id="5" name="Title 4"/>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718581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 fill="hold"/>
                                        <p:tgtEl>
                                          <p:spTgt spid="30"/>
                                        </p:tgtEl>
                                      </p:cBhvr>
                                    </p:cmd>
                                  </p:childTnLst>
                                </p:cTn>
                              </p:par>
                              <p:par>
                                <p:cTn id="7" presetID="7" presetClass="entr" presetSubtype="4"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2000" fill="hold"/>
                                        <p:tgtEl>
                                          <p:spTgt spid="18"/>
                                        </p:tgtEl>
                                        <p:attrNameLst>
                                          <p:attrName>ppt_x</p:attrName>
                                        </p:attrNameLst>
                                      </p:cBhvr>
                                      <p:tavLst>
                                        <p:tav tm="0">
                                          <p:val>
                                            <p:strVal val="#ppt_x"/>
                                          </p:val>
                                        </p:tav>
                                        <p:tav tm="100000">
                                          <p:val>
                                            <p:strVal val="#ppt_x"/>
                                          </p:val>
                                        </p:tav>
                                      </p:tavLst>
                                    </p:anim>
                                    <p:anim calcmode="lin" valueType="num">
                                      <p:cBhvr additive="base">
                                        <p:cTn id="10" dur="2000" fill="hold"/>
                                        <p:tgtEl>
                                          <p:spTgt spid="18"/>
                                        </p:tgtEl>
                                        <p:attrNameLst>
                                          <p:attrName>ppt_y</p:attrName>
                                        </p:attrNameLst>
                                      </p:cBhvr>
                                      <p:tavLst>
                                        <p:tav tm="0">
                                          <p:val>
                                            <p:strVal val="1+#ppt_h/2"/>
                                          </p:val>
                                        </p:tav>
                                        <p:tav tm="100000">
                                          <p:val>
                                            <p:strVal val="#ppt_y"/>
                                          </p:val>
                                        </p:tav>
                                      </p:tavLst>
                                    </p:anim>
                                  </p:childTnLst>
                                </p:cTn>
                              </p:par>
                              <p:par>
                                <p:cTn id="11" presetID="7"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2000" fill="hold"/>
                                        <p:tgtEl>
                                          <p:spTgt spid="26"/>
                                        </p:tgtEl>
                                        <p:attrNameLst>
                                          <p:attrName>ppt_x</p:attrName>
                                        </p:attrNameLst>
                                      </p:cBhvr>
                                      <p:tavLst>
                                        <p:tav tm="0">
                                          <p:val>
                                            <p:strVal val="#ppt_x"/>
                                          </p:val>
                                        </p:tav>
                                        <p:tav tm="100000">
                                          <p:val>
                                            <p:strVal val="#ppt_x"/>
                                          </p:val>
                                        </p:tav>
                                      </p:tavLst>
                                    </p:anim>
                                    <p:anim calcmode="lin" valueType="num">
                                      <p:cBhvr additive="base">
                                        <p:cTn id="14" dur="2000" fill="hold"/>
                                        <p:tgtEl>
                                          <p:spTgt spid="26"/>
                                        </p:tgtEl>
                                        <p:attrNameLst>
                                          <p:attrName>ppt_y</p:attrName>
                                        </p:attrNameLst>
                                      </p:cBhvr>
                                      <p:tavLst>
                                        <p:tav tm="0">
                                          <p:val>
                                            <p:strVal val="1+#ppt_h/2"/>
                                          </p:val>
                                        </p:tav>
                                        <p:tav tm="100000">
                                          <p:val>
                                            <p:strVal val="#ppt_y"/>
                                          </p:val>
                                        </p:tav>
                                      </p:tavLst>
                                    </p:anim>
                                  </p:childTnLst>
                                </p:cTn>
                              </p:par>
                            </p:childTnLst>
                          </p:cTn>
                        </p:par>
                        <p:par>
                          <p:cTn id="15" fill="hold">
                            <p:stCondLst>
                              <p:cond delay="2088"/>
                            </p:stCondLst>
                            <p:childTnLst>
                              <p:par>
                                <p:cTn id="16" presetID="55"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bldLst>
      <p:bldP spid="18" grpId="0"/>
      <p:bldP spid="2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en-US" smtClean="0"/>
              <a:t>STAR Regional Meeting, Weihai 2012 </a:t>
            </a:r>
            <a:endParaRPr lang="en-US"/>
          </a:p>
        </p:txBody>
      </p:sp>
      <p:sp>
        <p:nvSpPr>
          <p:cNvPr id="4" name="Slide Number Placeholder 3"/>
          <p:cNvSpPr>
            <a:spLocks noGrp="1"/>
          </p:cNvSpPr>
          <p:nvPr>
            <p:ph type="sldNum" sz="quarter" idx="12"/>
          </p:nvPr>
        </p:nvSpPr>
        <p:spPr/>
        <p:txBody>
          <a:bodyPr/>
          <a:lstStyle/>
          <a:p>
            <a:fld id="{4AEEEB45-469B-C445-A2A6-597CC1D4FAC3}" type="slidenum">
              <a:rPr lang="en-US" smtClean="0"/>
              <a:pPr/>
              <a:t>82</a:t>
            </a:fld>
            <a:endParaRPr lang="en-US" dirty="0"/>
          </a:p>
        </p:txBody>
      </p:sp>
      <p:sp>
        <p:nvSpPr>
          <p:cNvPr id="27649" name="Rectangle 1"/>
          <p:cNvSpPr>
            <a:spLocks/>
          </p:cNvSpPr>
          <p:nvPr/>
        </p:nvSpPr>
        <p:spPr bwMode="auto">
          <a:xfrm>
            <a:off x="1057275" y="-222250"/>
            <a:ext cx="7327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pPr>
              <a:lnSpc>
                <a:spcPts val="5600"/>
              </a:lnSpc>
            </a:pPr>
            <a:endParaRPr lang="en-US" sz="2600" b="1" dirty="0">
              <a:solidFill>
                <a:srgbClr val="3F3F3F"/>
              </a:solidFill>
              <a:effectLst>
                <a:outerShdw blurRad="38100" dist="38100" dir="2700000" algn="tl">
                  <a:srgbClr val="DDDDDD"/>
                </a:outerShdw>
              </a:effectLst>
              <a:latin typeface="Comic Sans MS" charset="0"/>
              <a:ea typeface="ＭＳ Ｐゴシック" charset="0"/>
              <a:cs typeface="Comic Sans MS" charset="0"/>
              <a:sym typeface="Comic Sans MS" charset="0"/>
            </a:endParaRPr>
          </a:p>
        </p:txBody>
      </p:sp>
      <p:sp>
        <p:nvSpPr>
          <p:cNvPr id="27650" name="Rectangle 2"/>
          <p:cNvSpPr>
            <a:spLocks/>
          </p:cNvSpPr>
          <p:nvPr/>
        </p:nvSpPr>
        <p:spPr bwMode="auto">
          <a:xfrm>
            <a:off x="82550" y="673100"/>
            <a:ext cx="6718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PDFs </a:t>
            </a:r>
            <a:r>
              <a:rPr lang="en-US" sz="1400" dirty="0">
                <a:solidFill>
                  <a:schemeClr val="tx1"/>
                </a:solidFill>
                <a:latin typeface="Comic Sans MS"/>
                <a:ea typeface="ＭＳ Ｐゴシック" charset="0"/>
                <a:cs typeface="Comic Sans MS"/>
                <a:sym typeface="Corbel" charset="0"/>
              </a:rPr>
              <a:t>do not resolve transverse momenta or positions in the nucleon</a:t>
            </a:r>
          </a:p>
        </p:txBody>
      </p:sp>
      <p:sp>
        <p:nvSpPr>
          <p:cNvPr id="27651" name="Rectangle 3"/>
          <p:cNvSpPr>
            <a:spLocks/>
          </p:cNvSpPr>
          <p:nvPr/>
        </p:nvSpPr>
        <p:spPr bwMode="auto">
          <a:xfrm>
            <a:off x="82550" y="1041400"/>
            <a:ext cx="7340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fast </a:t>
            </a:r>
            <a:r>
              <a:rPr lang="en-US" sz="1400" dirty="0">
                <a:solidFill>
                  <a:schemeClr val="tx1"/>
                </a:solidFill>
                <a:latin typeface="Comic Sans MS"/>
                <a:ea typeface="ＭＳ Ｐゴシック" charset="0"/>
                <a:cs typeface="Comic Sans MS"/>
                <a:sym typeface="Corbel" charset="0"/>
              </a:rPr>
              <a:t>moving nucleon turns into a `pizza</a:t>
            </a:r>
            <a:r>
              <a:rPr lang="ja-JP" altLang="en-US" sz="1400" dirty="0">
                <a:solidFill>
                  <a:schemeClr val="tx1"/>
                </a:solidFill>
                <a:latin typeface="Comic Sans MS"/>
                <a:ea typeface="ＭＳ Ｐゴシック" charset="0"/>
                <a:cs typeface="Comic Sans MS"/>
                <a:sym typeface="Corbel" charset="0"/>
              </a:rPr>
              <a:t>’</a:t>
            </a:r>
            <a:r>
              <a:rPr lang="en-US" sz="1400" dirty="0">
                <a:solidFill>
                  <a:schemeClr val="tx1"/>
                </a:solidFill>
                <a:latin typeface="Comic Sans MS"/>
                <a:ea typeface="ＭＳ Ｐゴシック" charset="0"/>
                <a:cs typeface="Comic Sans MS"/>
                <a:sym typeface="Corbel" charset="0"/>
              </a:rPr>
              <a:t> but transverse size remains about 1 </a:t>
            </a:r>
            <a:r>
              <a:rPr lang="en-US" sz="1400" dirty="0" err="1">
                <a:solidFill>
                  <a:schemeClr val="tx1"/>
                </a:solidFill>
                <a:latin typeface="Comic Sans MS"/>
                <a:ea typeface="ＭＳ Ｐゴシック" charset="0"/>
                <a:cs typeface="Comic Sans MS"/>
                <a:sym typeface="Corbel" charset="0"/>
              </a:rPr>
              <a:t>fm</a:t>
            </a:r>
            <a:endParaRPr lang="en-US" sz="1400" dirty="0">
              <a:solidFill>
                <a:schemeClr val="tx1"/>
              </a:solidFill>
              <a:latin typeface="Comic Sans MS"/>
              <a:ea typeface="ＭＳ Ｐゴシック" charset="0"/>
              <a:cs typeface="Comic Sans MS"/>
              <a:sym typeface="Corbel" charset="0"/>
            </a:endParaRPr>
          </a:p>
        </p:txBody>
      </p:sp>
      <p:grpSp>
        <p:nvGrpSpPr>
          <p:cNvPr id="27657" name="Group 9"/>
          <p:cNvGrpSpPr>
            <a:grpSpLocks/>
          </p:cNvGrpSpPr>
          <p:nvPr/>
        </p:nvGrpSpPr>
        <p:grpSpPr bwMode="auto">
          <a:xfrm>
            <a:off x="1371600" y="1498600"/>
            <a:ext cx="6848475" cy="1524000"/>
            <a:chOff x="0" y="0"/>
            <a:chExt cx="4314" cy="960"/>
          </a:xfrm>
        </p:grpSpPr>
        <p:sp>
          <p:nvSpPr>
            <p:cNvPr id="27652" name="AutoShape 4"/>
            <p:cNvSpPr>
              <a:spLocks/>
            </p:cNvSpPr>
            <p:nvPr/>
          </p:nvSpPr>
          <p:spPr bwMode="auto">
            <a:xfrm>
              <a:off x="0" y="0"/>
              <a:ext cx="3749" cy="960"/>
            </a:xfrm>
            <a:prstGeom prst="roundRect">
              <a:avLst>
                <a:gd name="adj" fmla="val 12500"/>
              </a:avLst>
            </a:prstGeom>
            <a:solidFill>
              <a:srgbClr val="CDCDCD"/>
            </a:solidFill>
            <a:ln w="31750" cap="flat">
              <a:solidFill>
                <a:srgbClr val="FF29FE"/>
              </a:solidFill>
              <a:prstDash val="solid"/>
              <a:miter lim="800000"/>
              <a:headEnd type="none" w="med" len="med"/>
              <a:tailEnd type="none" w="med" len="med"/>
            </a:ln>
            <a:scene3d>
              <a:camera prst="orthographicFront"/>
              <a:lightRig rig="threePt" dir="t"/>
            </a:scene3d>
            <a:sp3d>
              <a:bevelT w="114300" prst="artDeco"/>
              <a:bevelB w="114300" prst="artDeco"/>
            </a:sp3d>
          </p:spPr>
          <p:txBody>
            <a:bodyPr lIns="0" tIns="0" rIns="0" bIns="0"/>
            <a:lstStyle/>
            <a:p>
              <a:pPr marL="285750" indent="-285750">
                <a:buFont typeface="Wingdings" charset="2"/>
                <a:buChar char="q"/>
              </a:pPr>
              <a:endParaRPr lang="en-US" sz="1600">
                <a:latin typeface="Comic Sans MS"/>
                <a:cs typeface="Comic Sans MS"/>
              </a:endParaRPr>
            </a:p>
          </p:txBody>
        </p:sp>
        <p:sp>
          <p:nvSpPr>
            <p:cNvPr id="27653" name="Rectangle 5"/>
            <p:cNvSpPr>
              <a:spLocks/>
            </p:cNvSpPr>
            <p:nvPr/>
          </p:nvSpPr>
          <p:spPr bwMode="auto">
            <a:xfrm>
              <a:off x="80" y="16"/>
              <a:ext cx="1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mic Sans MS"/>
                  <a:ea typeface="ＭＳ Ｐゴシック" charset="0"/>
                  <a:cs typeface="Comic Sans MS"/>
                  <a:sym typeface="Corbel Bold" charset="0"/>
                </a:rPr>
                <a:t>compelling questions</a:t>
              </a:r>
            </a:p>
          </p:txBody>
        </p:sp>
        <p:sp>
          <p:nvSpPr>
            <p:cNvPr id="27654" name="Rectangle 6"/>
            <p:cNvSpPr>
              <a:spLocks/>
            </p:cNvSpPr>
            <p:nvPr/>
          </p:nvSpPr>
          <p:spPr bwMode="auto">
            <a:xfrm>
              <a:off x="77" y="264"/>
              <a:ext cx="4237"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are quarks and gluons spatially distributed  </a:t>
              </a:r>
            </a:p>
          </p:txBody>
        </p:sp>
        <p:sp>
          <p:nvSpPr>
            <p:cNvPr id="27655" name="Rectangle 7"/>
            <p:cNvSpPr>
              <a:spLocks/>
            </p:cNvSpPr>
            <p:nvPr/>
          </p:nvSpPr>
          <p:spPr bwMode="auto">
            <a:xfrm>
              <a:off x="80" y="488"/>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do they move in the transverse plane  </a:t>
              </a:r>
            </a:p>
          </p:txBody>
        </p:sp>
        <p:sp>
          <p:nvSpPr>
            <p:cNvPr id="27656" name="Rectangle 8"/>
            <p:cNvSpPr>
              <a:spLocks/>
            </p:cNvSpPr>
            <p:nvPr/>
          </p:nvSpPr>
          <p:spPr bwMode="auto">
            <a:xfrm>
              <a:off x="80" y="704"/>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do </a:t>
              </a:r>
              <a:r>
                <a:rPr lang="en-US" sz="1400" dirty="0">
                  <a:solidFill>
                    <a:schemeClr val="tx1"/>
                  </a:solidFill>
                  <a:latin typeface="Comic Sans MS"/>
                  <a:ea typeface="ＭＳ Ｐゴシック" charset="0"/>
                  <a:cs typeface="Comic Sans MS"/>
                  <a:sym typeface="Corbel" charset="0"/>
                </a:rPr>
                <a:t>they orbit and do we have access to spin-orbit correlations </a:t>
              </a:r>
            </a:p>
          </p:txBody>
        </p:sp>
      </p:grpSp>
      <p:grpSp>
        <p:nvGrpSpPr>
          <p:cNvPr id="27666" name="Group 18"/>
          <p:cNvGrpSpPr>
            <a:grpSpLocks/>
          </p:cNvGrpSpPr>
          <p:nvPr/>
        </p:nvGrpSpPr>
        <p:grpSpPr bwMode="auto">
          <a:xfrm>
            <a:off x="7394044" y="407454"/>
            <a:ext cx="1730375" cy="1958975"/>
            <a:chOff x="0" y="0"/>
            <a:chExt cx="1090" cy="1233"/>
          </a:xfrm>
        </p:grpSpPr>
        <p:grpSp>
          <p:nvGrpSpPr>
            <p:cNvPr id="27664" name="Group 16"/>
            <p:cNvGrpSpPr>
              <a:grpSpLocks/>
            </p:cNvGrpSpPr>
            <p:nvPr/>
          </p:nvGrpSpPr>
          <p:grpSpPr bwMode="auto">
            <a:xfrm>
              <a:off x="0" y="0"/>
              <a:ext cx="1090" cy="1233"/>
              <a:chOff x="0" y="0"/>
              <a:chExt cx="1090" cy="1233"/>
            </a:xfrm>
          </p:grpSpPr>
          <p:grpSp>
            <p:nvGrpSpPr>
              <p:cNvPr id="27660" name="Group 12"/>
              <p:cNvGrpSpPr>
                <a:grpSpLocks/>
              </p:cNvGrpSpPr>
              <p:nvPr/>
            </p:nvGrpSpPr>
            <p:grpSpPr bwMode="auto">
              <a:xfrm>
                <a:off x="0" y="225"/>
                <a:ext cx="1090" cy="1008"/>
                <a:chOff x="0" y="0"/>
                <a:chExt cx="1090" cy="1008"/>
              </a:xfrm>
            </p:grpSpPr>
            <p:pic>
              <p:nvPicPr>
                <p:cNvPr id="276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9" name="Picture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 y="407"/>
                  <a:ext cx="800" cy="136"/>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7661"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62"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27663"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27665" name="Picture 1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27674" name="Group 26"/>
          <p:cNvGrpSpPr>
            <a:grpSpLocks/>
          </p:cNvGrpSpPr>
          <p:nvPr/>
        </p:nvGrpSpPr>
        <p:grpSpPr bwMode="auto">
          <a:xfrm>
            <a:off x="139700" y="3187700"/>
            <a:ext cx="8775700" cy="3594100"/>
            <a:chOff x="0" y="0"/>
            <a:chExt cx="5528" cy="2264"/>
          </a:xfrm>
        </p:grpSpPr>
        <p:grpSp>
          <p:nvGrpSpPr>
            <p:cNvPr id="27669" name="Group 21"/>
            <p:cNvGrpSpPr>
              <a:grpSpLocks/>
            </p:cNvGrpSpPr>
            <p:nvPr/>
          </p:nvGrpSpPr>
          <p:grpSpPr bwMode="auto">
            <a:xfrm>
              <a:off x="0" y="0"/>
              <a:ext cx="5528" cy="2264"/>
              <a:chOff x="0" y="0"/>
              <a:chExt cx="5528" cy="2264"/>
            </a:xfrm>
          </p:grpSpPr>
          <p:sp>
            <p:nvSpPr>
              <p:cNvPr id="27667" name="Rectangle 19"/>
              <p:cNvSpPr>
                <a:spLocks/>
              </p:cNvSpPr>
              <p:nvPr/>
            </p:nvSpPr>
            <p:spPr bwMode="auto">
              <a:xfrm>
                <a:off x="0" y="1944"/>
                <a:ext cx="5528" cy="320"/>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sp>
            <p:nvSpPr>
              <p:cNvPr id="27668" name="Rectangle 20"/>
              <p:cNvSpPr>
                <a:spLocks/>
              </p:cNvSpPr>
              <p:nvPr/>
            </p:nvSpPr>
            <p:spPr bwMode="auto">
              <a:xfrm>
                <a:off x="24" y="0"/>
                <a:ext cx="335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a:solidFill>
                      <a:schemeClr val="tx1"/>
                    </a:solidFill>
                    <a:latin typeface="Comic Sans MS"/>
                    <a:ea typeface="ＭＳ Ｐゴシック" charset="0"/>
                    <a:cs typeface="Comic Sans MS"/>
                    <a:sym typeface="Corbel Bold" charset="0"/>
                  </a:rPr>
                  <a:t>required set of measurements &amp; theoretical concepts</a:t>
                </a:r>
                <a:r>
                  <a:rPr lang="en-US" sz="1600">
                    <a:solidFill>
                      <a:schemeClr val="tx1"/>
                    </a:solidFill>
                    <a:latin typeface="Comic Sans MS"/>
                    <a:ea typeface="ＭＳ Ｐゴシック" charset="0"/>
                    <a:cs typeface="Comic Sans MS"/>
                    <a:sym typeface="Corbel" charset="0"/>
                  </a:rPr>
                  <a:t> </a:t>
                </a:r>
              </a:p>
            </p:txBody>
          </p:sp>
        </p:grpSp>
        <p:grpSp>
          <p:nvGrpSpPr>
            <p:cNvPr id="27673" name="Group 25"/>
            <p:cNvGrpSpPr>
              <a:grpSpLocks/>
            </p:cNvGrpSpPr>
            <p:nvPr/>
          </p:nvGrpSpPr>
          <p:grpSpPr bwMode="auto">
            <a:xfrm>
              <a:off x="16" y="1968"/>
              <a:ext cx="2129" cy="243"/>
              <a:chOff x="0" y="0"/>
              <a:chExt cx="2129" cy="243"/>
            </a:xfrm>
          </p:grpSpPr>
          <p:pic>
            <p:nvPicPr>
              <p:cNvPr id="2767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8" y="0"/>
                <a:ext cx="2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71" name="Rectangle 23"/>
              <p:cNvSpPr>
                <a:spLocks/>
              </p:cNvSpPr>
              <p:nvPr/>
            </p:nvSpPr>
            <p:spPr bwMode="auto">
              <a:xfrm>
                <a:off x="1440" y="136"/>
                <a:ext cx="6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a:solidFill>
                      <a:schemeClr val="tx1"/>
                    </a:solidFill>
                    <a:latin typeface="Comic Sans MS"/>
                    <a:ea typeface="ＭＳ Ｐゴシック" charset="0"/>
                    <a:cs typeface="Comic Sans MS"/>
                    <a:sym typeface="Corbel Bold" charset="0"/>
                  </a:rPr>
                  <a:t>parton densities</a:t>
                </a:r>
              </a:p>
            </p:txBody>
          </p:sp>
          <p:sp>
            <p:nvSpPr>
              <p:cNvPr id="27672" name="Rectangle 24"/>
              <p:cNvSpPr>
                <a:spLocks/>
              </p:cNvSpPr>
              <p:nvPr/>
            </p:nvSpPr>
            <p:spPr bwMode="auto">
              <a:xfrm>
                <a:off x="0" y="40"/>
                <a:ext cx="22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a:solidFill>
                      <a:schemeClr val="tx1"/>
                    </a:solidFill>
                    <a:latin typeface="Comic Sans MS"/>
                    <a:ea typeface="ＭＳ Ｐゴシック" charset="0"/>
                    <a:cs typeface="Comic Sans MS"/>
                    <a:sym typeface="Corbel Bold" charset="0"/>
                  </a:rPr>
                  <a:t>1-D</a:t>
                </a:r>
              </a:p>
            </p:txBody>
          </p:sp>
        </p:grpSp>
      </p:grpSp>
      <p:grpSp>
        <p:nvGrpSpPr>
          <p:cNvPr id="27682" name="Group 34"/>
          <p:cNvGrpSpPr>
            <a:grpSpLocks/>
          </p:cNvGrpSpPr>
          <p:nvPr/>
        </p:nvGrpSpPr>
        <p:grpSpPr bwMode="auto">
          <a:xfrm>
            <a:off x="139700" y="4343400"/>
            <a:ext cx="8775700" cy="1930400"/>
            <a:chOff x="0" y="0"/>
            <a:chExt cx="5528" cy="1216"/>
          </a:xfrm>
        </p:grpSpPr>
        <p:sp>
          <p:nvSpPr>
            <p:cNvPr id="27675" name="Rectangle 27"/>
            <p:cNvSpPr>
              <a:spLocks/>
            </p:cNvSpPr>
            <p:nvPr/>
          </p:nvSpPr>
          <p:spPr bwMode="auto">
            <a:xfrm>
              <a:off x="0" y="0"/>
              <a:ext cx="5528" cy="1216"/>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2767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 y="312"/>
              <a:ext cx="5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77" name="Rectangle 29"/>
            <p:cNvSpPr>
              <a:spLocks/>
            </p:cNvSpPr>
            <p:nvPr/>
          </p:nvSpPr>
          <p:spPr bwMode="auto">
            <a:xfrm>
              <a:off x="464" y="480"/>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transv. mom. dep. PDF</a:t>
              </a:r>
            </a:p>
          </p:txBody>
        </p:sp>
        <p:sp>
          <p:nvSpPr>
            <p:cNvPr id="27678" name="Rectangle 30"/>
            <p:cNvSpPr>
              <a:spLocks/>
            </p:cNvSpPr>
            <p:nvPr/>
          </p:nvSpPr>
          <p:spPr bwMode="auto">
            <a:xfrm>
              <a:off x="16" y="504"/>
              <a:ext cx="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2+1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27679" name="Line 31"/>
            <p:cNvSpPr>
              <a:spLocks noChangeShapeType="1"/>
            </p:cNvSpPr>
            <p:nvPr/>
          </p:nvSpPr>
          <p:spPr bwMode="auto">
            <a:xfrm rot="10800000">
              <a:off x="1347" y="787"/>
              <a:ext cx="291" cy="409"/>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7680"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 y="896"/>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81" name="Rectangle 33"/>
            <p:cNvSpPr>
              <a:spLocks/>
            </p:cNvSpPr>
            <p:nvPr/>
          </p:nvSpPr>
          <p:spPr bwMode="auto">
            <a:xfrm>
              <a:off x="544" y="616"/>
              <a:ext cx="7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semi-inclusive DIS</a:t>
              </a:r>
            </a:p>
          </p:txBody>
        </p:sp>
      </p:grpSp>
      <p:sp>
        <p:nvSpPr>
          <p:cNvPr id="36" name="Title 1"/>
          <p:cNvSpPr>
            <a:spLocks noGrp="1"/>
          </p:cNvSpPr>
          <p:nvPr>
            <p:ph type="title"/>
          </p:nvPr>
        </p:nvSpPr>
        <p:spPr>
          <a:xfrm>
            <a:off x="0" y="0"/>
            <a:ext cx="9144000" cy="582083"/>
          </a:xfrm>
        </p:spPr>
        <p:txBody>
          <a:bodyPr anchor="ctr" anchorCtr="0">
            <a:noAutofit/>
          </a:bodyPr>
          <a:lstStyle/>
          <a:p>
            <a:r>
              <a:rPr lang="en-US" sz="2600" dirty="0">
                <a:effectLst>
                  <a:reflection stA="50000" endPos="50000" dist="5080" dir="5400000" sy="-100000" algn="bl" rotWithShape="0"/>
                </a:effectLst>
                <a:latin typeface="Comic Sans MS" charset="0"/>
                <a:ea typeface="ＭＳ Ｐゴシック" charset="0"/>
                <a:cs typeface="Comic Sans MS" charset="0"/>
                <a:sym typeface="Comic Sans MS" charset="0"/>
              </a:rPr>
              <a:t>the path to imaging quarks and gluons</a:t>
            </a:r>
          </a:p>
        </p:txBody>
      </p:sp>
      <p:grpSp>
        <p:nvGrpSpPr>
          <p:cNvPr id="53" name="Group 42"/>
          <p:cNvGrpSpPr>
            <a:grpSpLocks/>
          </p:cNvGrpSpPr>
          <p:nvPr/>
        </p:nvGrpSpPr>
        <p:grpSpPr bwMode="auto">
          <a:xfrm>
            <a:off x="2374900" y="4724400"/>
            <a:ext cx="2638425" cy="1525588"/>
            <a:chOff x="0" y="0"/>
            <a:chExt cx="1661" cy="961"/>
          </a:xfrm>
        </p:grpSpPr>
        <p:pic>
          <p:nvPicPr>
            <p:cNvPr id="54"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 y="72"/>
              <a:ext cx="56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5" name="Rectangle 36"/>
            <p:cNvSpPr>
              <a:spLocks/>
            </p:cNvSpPr>
            <p:nvPr/>
          </p:nvSpPr>
          <p:spPr bwMode="auto">
            <a:xfrm>
              <a:off x="743" y="240"/>
              <a:ext cx="91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impact par. dep. PDF</a:t>
              </a:r>
            </a:p>
          </p:txBody>
        </p:sp>
        <p:grpSp>
          <p:nvGrpSpPr>
            <p:cNvPr id="56" name="Group 41"/>
            <p:cNvGrpSpPr>
              <a:grpSpLocks/>
            </p:cNvGrpSpPr>
            <p:nvPr/>
          </p:nvGrpSpPr>
          <p:grpSpPr bwMode="auto">
            <a:xfrm>
              <a:off x="0" y="0"/>
              <a:ext cx="1127" cy="961"/>
              <a:chOff x="0" y="0"/>
              <a:chExt cx="1127" cy="961"/>
            </a:xfrm>
          </p:grpSpPr>
          <p:pic>
            <p:nvPicPr>
              <p:cNvPr id="57"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 y="664"/>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8" name="Line 38"/>
              <p:cNvSpPr>
                <a:spLocks noChangeShapeType="1"/>
              </p:cNvSpPr>
              <p:nvPr/>
            </p:nvSpPr>
            <p:spPr bwMode="auto">
              <a:xfrm rot="10800000" flipH="1">
                <a:off x="602" y="547"/>
                <a:ext cx="226" cy="41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Line 39"/>
              <p:cNvSpPr>
                <a:spLocks noChangeShapeType="1"/>
              </p:cNvSpPr>
              <p:nvPr/>
            </p:nvSpPr>
            <p:spPr bwMode="auto">
              <a:xfrm>
                <a:off x="0" y="154"/>
                <a:ext cx="759" cy="5"/>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Rectangle 40"/>
              <p:cNvSpPr>
                <a:spLocks/>
              </p:cNvSpPr>
              <p:nvPr/>
            </p:nvSpPr>
            <p:spPr bwMode="auto">
              <a:xfrm>
                <a:off x="73" y="0"/>
                <a:ext cx="59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rbel Bold" charset="0"/>
                    <a:ea typeface="ＭＳ Ｐゴシック" charset="0"/>
                    <a:cs typeface="Corbel Bold" charset="0"/>
                    <a:sym typeface="Corbel Bold" charset="0"/>
                  </a:rPr>
                  <a:t>not</a:t>
                </a:r>
                <a:r>
                  <a:rPr lang="en-US" sz="1200" dirty="0">
                    <a:solidFill>
                      <a:schemeClr val="tx1"/>
                    </a:solidFill>
                    <a:latin typeface="Corbel Bold"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rbel Bold" charset="0"/>
                    <a:ea typeface="ＭＳ Ｐゴシック" charset="0"/>
                    <a:cs typeface="Corbel Bold" charset="0"/>
                    <a:sym typeface="Corbel Bold" charset="0"/>
                  </a:rPr>
                  <a:t>Fourier transf.</a:t>
                </a:r>
              </a:p>
            </p:txBody>
          </p:sp>
        </p:grpSp>
      </p:grpSp>
      <p:grpSp>
        <p:nvGrpSpPr>
          <p:cNvPr id="61" name="Group 52"/>
          <p:cNvGrpSpPr>
            <a:grpSpLocks/>
          </p:cNvGrpSpPr>
          <p:nvPr/>
        </p:nvGrpSpPr>
        <p:grpSpPr bwMode="auto">
          <a:xfrm>
            <a:off x="4819650" y="4724400"/>
            <a:ext cx="1695450" cy="2057400"/>
            <a:chOff x="0" y="0"/>
            <a:chExt cx="1067" cy="1296"/>
          </a:xfrm>
        </p:grpSpPr>
        <p:grpSp>
          <p:nvGrpSpPr>
            <p:cNvPr id="62" name="Group 49"/>
            <p:cNvGrpSpPr>
              <a:grpSpLocks/>
            </p:cNvGrpSpPr>
            <p:nvPr/>
          </p:nvGrpSpPr>
          <p:grpSpPr bwMode="auto">
            <a:xfrm>
              <a:off x="483" y="88"/>
              <a:ext cx="584" cy="1208"/>
              <a:chOff x="0" y="0"/>
              <a:chExt cx="584" cy="1208"/>
            </a:xfrm>
          </p:grpSpPr>
          <p:pic>
            <p:nvPicPr>
              <p:cNvPr id="65" name="Picture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 y="928"/>
                <a:ext cx="27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6" name="Rectangle 44"/>
              <p:cNvSpPr>
                <a:spLocks/>
              </p:cNvSpPr>
              <p:nvPr/>
            </p:nvSpPr>
            <p:spPr bwMode="auto">
              <a:xfrm>
                <a:off x="16" y="1048"/>
                <a:ext cx="5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form factor</a:t>
                </a:r>
              </a:p>
            </p:txBody>
          </p:sp>
          <p:grpSp>
            <p:nvGrpSpPr>
              <p:cNvPr id="67" name="Group 48"/>
              <p:cNvGrpSpPr>
                <a:grpSpLocks/>
              </p:cNvGrpSpPr>
              <p:nvPr/>
            </p:nvGrpSpPr>
            <p:grpSpPr bwMode="auto">
              <a:xfrm>
                <a:off x="0" y="0"/>
                <a:ext cx="584" cy="876"/>
                <a:chOff x="0" y="0"/>
                <a:chExt cx="584" cy="876"/>
              </a:xfrm>
            </p:grpSpPr>
            <p:pic>
              <p:nvPicPr>
                <p:cNvPr id="68" name="Picture 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9" name="Picture 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 y="372"/>
                  <a:ext cx="239"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0" name="Line 47"/>
                <p:cNvSpPr>
                  <a:spLocks noChangeShapeType="1"/>
                </p:cNvSpPr>
                <p:nvPr/>
              </p:nvSpPr>
              <p:spPr bwMode="auto">
                <a:xfrm rot="10800000">
                  <a:off x="276" y="223"/>
                  <a:ext cx="0" cy="65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63" name="Line 50"/>
            <p:cNvSpPr>
              <a:spLocks noChangeShapeType="1"/>
            </p:cNvSpPr>
            <p:nvPr/>
          </p:nvSpPr>
          <p:spPr bwMode="auto">
            <a:xfrm flipH="1">
              <a:off x="0" y="166"/>
              <a:ext cx="425"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4" name="Picture 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 y="0"/>
              <a:ext cx="3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71" name="Group 58"/>
          <p:cNvGrpSpPr>
            <a:grpSpLocks/>
          </p:cNvGrpSpPr>
          <p:nvPr/>
        </p:nvGrpSpPr>
        <p:grpSpPr bwMode="auto">
          <a:xfrm>
            <a:off x="6589713" y="4737100"/>
            <a:ext cx="1879574" cy="806450"/>
            <a:chOff x="0" y="0"/>
            <a:chExt cx="1183" cy="508"/>
          </a:xfrm>
        </p:grpSpPr>
        <p:pic>
          <p:nvPicPr>
            <p:cNvPr id="72" name="Picture 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 y="80"/>
              <a:ext cx="57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3" name="Rectangle 54"/>
            <p:cNvSpPr>
              <a:spLocks/>
            </p:cNvSpPr>
            <p:nvPr/>
          </p:nvSpPr>
          <p:spPr bwMode="auto">
            <a:xfrm>
              <a:off x="416" y="248"/>
              <a:ext cx="7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generalized PDF</a:t>
              </a:r>
            </a:p>
          </p:txBody>
        </p:sp>
        <p:sp>
          <p:nvSpPr>
            <p:cNvPr id="74" name="Rectangle 55"/>
            <p:cNvSpPr>
              <a:spLocks/>
            </p:cNvSpPr>
            <p:nvPr/>
          </p:nvSpPr>
          <p:spPr bwMode="auto">
            <a:xfrm>
              <a:off x="368" y="392"/>
              <a:ext cx="8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exclusive processes</a:t>
              </a:r>
            </a:p>
          </p:txBody>
        </p:sp>
        <p:sp>
          <p:nvSpPr>
            <p:cNvPr id="75" name="Line 56"/>
            <p:cNvSpPr>
              <a:spLocks noChangeShapeType="1"/>
            </p:cNvSpPr>
            <p:nvPr/>
          </p:nvSpPr>
          <p:spPr bwMode="auto">
            <a:xfrm rot="10800000" flipH="1">
              <a:off x="0" y="165"/>
              <a:ext cx="438"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76" name="Picture 5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 y="0"/>
              <a:ext cx="3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77" name="Group 71"/>
          <p:cNvGrpSpPr>
            <a:grpSpLocks/>
          </p:cNvGrpSpPr>
          <p:nvPr/>
        </p:nvGrpSpPr>
        <p:grpSpPr bwMode="auto">
          <a:xfrm>
            <a:off x="139700" y="3594100"/>
            <a:ext cx="8775700" cy="1233488"/>
            <a:chOff x="0" y="0"/>
            <a:chExt cx="5528" cy="777"/>
          </a:xfrm>
        </p:grpSpPr>
        <p:sp>
          <p:nvSpPr>
            <p:cNvPr id="78" name="Rectangle 59"/>
            <p:cNvSpPr>
              <a:spLocks/>
            </p:cNvSpPr>
            <p:nvPr/>
          </p:nvSpPr>
          <p:spPr bwMode="auto">
            <a:xfrm>
              <a:off x="0" y="16"/>
              <a:ext cx="5528" cy="456"/>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79" name="Picture 6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12" y="168"/>
              <a:ext cx="9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0" name="Line 61"/>
            <p:cNvSpPr>
              <a:spLocks noChangeShapeType="1"/>
            </p:cNvSpPr>
            <p:nvPr/>
          </p:nvSpPr>
          <p:spPr bwMode="auto">
            <a:xfrm rot="10800000" flipH="1">
              <a:off x="1179" y="363"/>
              <a:ext cx="225" cy="414"/>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 name="Line 62"/>
            <p:cNvSpPr>
              <a:spLocks noChangeShapeType="1"/>
            </p:cNvSpPr>
            <p:nvPr/>
          </p:nvSpPr>
          <p:spPr bwMode="auto">
            <a:xfrm rot="10800000">
              <a:off x="2091" y="363"/>
              <a:ext cx="291" cy="409"/>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82" name="Picture 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2" y="368"/>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3"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 y="376"/>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84" name="Group 70"/>
            <p:cNvGrpSpPr>
              <a:grpSpLocks/>
            </p:cNvGrpSpPr>
            <p:nvPr/>
          </p:nvGrpSpPr>
          <p:grpSpPr bwMode="auto">
            <a:xfrm>
              <a:off x="16" y="0"/>
              <a:ext cx="4799" cy="448"/>
              <a:chOff x="0" y="0"/>
              <a:chExt cx="4799" cy="448"/>
            </a:xfrm>
          </p:grpSpPr>
          <p:sp>
            <p:nvSpPr>
              <p:cNvPr id="85" name="Rectangle 65"/>
              <p:cNvSpPr>
                <a:spLocks/>
              </p:cNvSpPr>
              <p:nvPr/>
            </p:nvSpPr>
            <p:spPr bwMode="auto">
              <a:xfrm>
                <a:off x="0" y="128"/>
                <a:ext cx="3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4+1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86" name="Rectangle 66"/>
              <p:cNvSpPr>
                <a:spLocks/>
              </p:cNvSpPr>
              <p:nvPr/>
            </p:nvSpPr>
            <p:spPr bwMode="auto">
              <a:xfrm>
                <a:off x="1440" y="0"/>
                <a:ext cx="7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Wigner function</a:t>
                </a:r>
              </a:p>
            </p:txBody>
          </p:sp>
          <p:sp>
            <p:nvSpPr>
              <p:cNvPr id="87" name="Rectangle 67"/>
              <p:cNvSpPr>
                <a:spLocks/>
              </p:cNvSpPr>
              <p:nvPr/>
            </p:nvSpPr>
            <p:spPr bwMode="auto">
              <a:xfrm>
                <a:off x="3152" y="288"/>
                <a:ext cx="164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important in other branches of Physics</a:t>
                </a:r>
              </a:p>
            </p:txBody>
          </p:sp>
          <p:sp>
            <p:nvSpPr>
              <p:cNvPr id="88" name="Rectangle 68"/>
              <p:cNvSpPr>
                <a:spLocks/>
              </p:cNvSpPr>
              <p:nvPr/>
            </p:nvSpPr>
            <p:spPr bwMode="auto">
              <a:xfrm>
                <a:off x="3320" y="0"/>
                <a:ext cx="12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a:solidFill>
                      <a:schemeClr val="tx1"/>
                    </a:solidFill>
                    <a:latin typeface="Corbel Bold" charset="0"/>
                    <a:ea typeface="ＭＳ Ｐゴシック" charset="0"/>
                    <a:cs typeface="Corbel Bold" charset="0"/>
                    <a:sym typeface="Corbel Bold" charset="0"/>
                  </a:rPr>
                  <a:t>high-level connection</a:t>
                </a:r>
              </a:p>
            </p:txBody>
          </p:sp>
          <p:sp>
            <p:nvSpPr>
              <p:cNvPr id="89" name="Rectangle 69"/>
              <p:cNvSpPr>
                <a:spLocks/>
              </p:cNvSpPr>
              <p:nvPr/>
            </p:nvSpPr>
            <p:spPr bwMode="auto">
              <a:xfrm>
                <a:off x="3616" y="160"/>
                <a:ext cx="5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measurable ?</a:t>
                </a:r>
              </a:p>
            </p:txBody>
          </p:sp>
        </p:grpSp>
      </p:grpSp>
    </p:spTree>
    <p:extLst>
      <p:ext uri="{BB962C8B-B14F-4D97-AF65-F5344CB8AC3E}">
        <p14:creationId xmlns:p14="http://schemas.microsoft.com/office/powerpoint/2010/main" val="845347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276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27682"/>
                                        </p:tgtEl>
                                        <p:attrNameLst>
                                          <p:attrName>style.visibility</p:attrName>
                                        </p:attrNameLst>
                                      </p:cBhvr>
                                      <p:to>
                                        <p:strVal val="visible"/>
                                      </p:to>
                                    </p:set>
                                    <p:anim calcmode="lin" valueType="num">
                                      <p:cBhvr additive="base">
                                        <p:cTn id="15" dur="500" fill="hold"/>
                                        <p:tgtEl>
                                          <p:spTgt spid="27682"/>
                                        </p:tgtEl>
                                        <p:attrNameLst>
                                          <p:attrName>ppt_x</p:attrName>
                                        </p:attrNameLst>
                                      </p:cBhvr>
                                      <p:tavLst>
                                        <p:tav tm="0">
                                          <p:val>
                                            <p:strVal val="0-#ppt_w/2"/>
                                          </p:val>
                                        </p:tav>
                                        <p:tav tm="100000">
                                          <p:val>
                                            <p:strVal val="#ppt_x"/>
                                          </p:val>
                                        </p:tav>
                                      </p:tavLst>
                                    </p:anim>
                                    <p:anim calcmode="lin" valueType="num">
                                      <p:cBhvr additive="base">
                                        <p:cTn id="16" dur="500" fill="hold"/>
                                        <p:tgtEl>
                                          <p:spTgt spid="2768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8" presetClass="entr" presetSubtype="0" fill="hold" nodeType="clickEffect">
                                  <p:stCondLst>
                                    <p:cond delay="0"/>
                                  </p:stCondLst>
                                  <p:childTnLst>
                                    <p:set>
                                      <p:cBhvr>
                                        <p:cTn id="20" dur="1" fill="hold">
                                          <p:stCondLst>
                                            <p:cond delay="499"/>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8" presetClass="entr" presetSubtype="0" fill="hold" nodeType="clickEffect">
                                  <p:stCondLst>
                                    <p:cond delay="0"/>
                                  </p:stCondLst>
                                  <p:childTnLst>
                                    <p:set>
                                      <p:cBhvr>
                                        <p:cTn id="24" dur="1" fill="hold">
                                          <p:stCondLst>
                                            <p:cond delay="499"/>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8" presetClass="entr" presetSubtype="0" fill="hold" nodeType="clickEffect">
                                  <p:stCondLst>
                                    <p:cond delay="0"/>
                                  </p:stCondLst>
                                  <p:childTnLst>
                                    <p:set>
                                      <p:cBhvr>
                                        <p:cTn id="28" dur="1" fill="hold">
                                          <p:stCondLst>
                                            <p:cond delay="499"/>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additive="base">
                                        <p:cTn id="33" dur="500" fill="hold"/>
                                        <p:tgtEl>
                                          <p:spTgt spid="77"/>
                                        </p:tgtEl>
                                        <p:attrNameLst>
                                          <p:attrName>ppt_x</p:attrName>
                                        </p:attrNameLst>
                                      </p:cBhvr>
                                      <p:tavLst>
                                        <p:tav tm="0">
                                          <p:val>
                                            <p:strVal val="0-#ppt_w/2"/>
                                          </p:val>
                                        </p:tav>
                                        <p:tav tm="100000">
                                          <p:val>
                                            <p:strVal val="#ppt_x"/>
                                          </p:val>
                                        </p:tav>
                                      </p:tavLst>
                                    </p:anim>
                                    <p:anim calcmode="lin" valueType="num">
                                      <p:cBhvr additive="base">
                                        <p:cTn id="34" dur="500" fill="hold"/>
                                        <p:tgtEl>
                                          <p:spTgt spid="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cs-CZ" altLang="ja-JP" smtClean="0"/>
              <a:t>Shanghai  July 2012</a:t>
            </a:r>
            <a:endParaRPr lang="en-US" altLang="ja-JP" dirty="0"/>
          </a:p>
        </p:txBody>
      </p:sp>
      <p:sp>
        <p:nvSpPr>
          <p:cNvPr id="15" name="Title 14"/>
          <p:cNvSpPr>
            <a:spLocks noGrp="1"/>
          </p:cNvSpPr>
          <p:nvPr>
            <p:ph type="title"/>
          </p:nvPr>
        </p:nvSpPr>
        <p:spPr/>
        <p:txBody>
          <a:bodyPr/>
          <a:lstStyle/>
          <a:p>
            <a:r>
              <a:rPr lang="en-US" dirty="0" smtClean="0"/>
              <a:t>Deep Inelastic Scattering</a:t>
            </a:r>
            <a:endParaRPr lang="en-US" dirty="0"/>
          </a:p>
        </p:txBody>
      </p:sp>
      <p:sp>
        <p:nvSpPr>
          <p:cNvPr id="14" name="Slide Number Placeholder 3"/>
          <p:cNvSpPr>
            <a:spLocks noGrp="1"/>
          </p:cNvSpPr>
          <p:nvPr>
            <p:ph type="sldNum" sz="quarter" idx="12"/>
          </p:nvPr>
        </p:nvSpPr>
        <p:spPr/>
        <p:txBody>
          <a:bodyPr/>
          <a:lstStyle/>
          <a:p>
            <a:fld id="{B9C6A96A-431D-C54E-8415-31F30655DEA0}" type="slidenum">
              <a:rPr lang="en-US"/>
              <a:pPr/>
              <a:t>9</a:t>
            </a:fld>
            <a:endParaRPr lang="en-US"/>
          </a:p>
        </p:txBody>
      </p:sp>
      <p:pic>
        <p:nvPicPr>
          <p:cNvPr id="113667" name="Picture 3"/>
          <p:cNvPicPr>
            <a:picLocks noChangeAspect="1" noChangeArrowheads="1"/>
          </p:cNvPicPr>
          <p:nvPr/>
        </p:nvPicPr>
        <p:blipFill>
          <a:blip r:embed="rId4"/>
          <a:srcRect l="3337" t="5580" r="1112" b="697"/>
          <a:stretch>
            <a:fillRect/>
          </a:stretch>
        </p:blipFill>
        <p:spPr bwMode="auto">
          <a:xfrm>
            <a:off x="63501" y="999768"/>
            <a:ext cx="3401191" cy="2660519"/>
          </a:xfrm>
          <a:prstGeom prst="rect">
            <a:avLst/>
          </a:prstGeom>
          <a:noFill/>
          <a:ln w="9525">
            <a:noFill/>
            <a:miter lim="800000"/>
            <a:headEnd/>
            <a:tailEnd/>
          </a:ln>
        </p:spPr>
      </p:pic>
      <p:graphicFrame>
        <p:nvGraphicFramePr>
          <p:cNvPr id="113668" name="Object 4"/>
          <p:cNvGraphicFramePr>
            <a:graphicFrameLocks noChangeAspect="1"/>
          </p:cNvGraphicFramePr>
          <p:nvPr>
            <p:extLst>
              <p:ext uri="{D42A27DB-BD31-4B8C-83A1-F6EECF244321}">
                <p14:modId xmlns:p14="http://schemas.microsoft.com/office/powerpoint/2010/main" val="842566423"/>
              </p:ext>
            </p:extLst>
          </p:nvPr>
        </p:nvGraphicFramePr>
        <p:xfrm>
          <a:off x="4259263" y="976313"/>
          <a:ext cx="2851150" cy="2581275"/>
        </p:xfrm>
        <a:graphic>
          <a:graphicData uri="http://schemas.openxmlformats.org/presentationml/2006/ole">
            <mc:AlternateContent xmlns:mc="http://schemas.openxmlformats.org/markup-compatibility/2006">
              <mc:Choice xmlns:v="urn:schemas-microsoft-com:vml" Requires="v">
                <p:oleObj spid="_x0000_s55400" name="Equation" r:id="rId5" imgW="1625600" imgH="1473200" progId="Equation.DSMT4">
                  <p:embed/>
                </p:oleObj>
              </mc:Choice>
              <mc:Fallback>
                <p:oleObj name="Equation" r:id="rId5" imgW="1625600" imgH="1473200" progId="Equation.DSMT4">
                  <p:embed/>
                  <p:pic>
                    <p:nvPicPr>
                      <p:cNvPr id="0" name=""/>
                      <p:cNvPicPr>
                        <a:picLocks noChangeAspect="1" noChangeArrowheads="1"/>
                      </p:cNvPicPr>
                      <p:nvPr/>
                    </p:nvPicPr>
                    <p:blipFill>
                      <a:blip r:embed="rId6"/>
                      <a:srcRect/>
                      <a:stretch>
                        <a:fillRect/>
                      </a:stretch>
                    </p:blipFill>
                    <p:spPr bwMode="auto">
                      <a:xfrm>
                        <a:off x="4259263" y="976313"/>
                        <a:ext cx="2851150" cy="258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669" name="Rectangle 5"/>
          <p:cNvSpPr>
            <a:spLocks/>
          </p:cNvSpPr>
          <p:nvPr/>
        </p:nvSpPr>
        <p:spPr bwMode="auto">
          <a:xfrm>
            <a:off x="7349066" y="999070"/>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044703"/>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2861735"/>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a:t>
            </a:r>
            <a:r>
              <a:rPr lang="en-US" sz="1600" dirty="0" smtClean="0">
                <a:solidFill>
                  <a:srgbClr val="000000"/>
                </a:solidFill>
                <a:latin typeface="Comic Sans MS" charset="0"/>
                <a:sym typeface="Comic Sans MS" charset="0"/>
              </a:rPr>
              <a:t>struck quark</a:t>
            </a:r>
            <a:endParaRPr lang="en-US" sz="1600" dirty="0">
              <a:solidFill>
                <a:srgbClr val="000000"/>
              </a:solidFill>
              <a:latin typeface="Comic Sans MS" charset="0"/>
              <a:sym typeface="Comic Sans MS" charset="0"/>
            </a:endParaRPr>
          </a:p>
        </p:txBody>
      </p:sp>
      <p:sp>
        <p:nvSpPr>
          <p:cNvPr id="16" name="Date Placeholder 15"/>
          <p:cNvSpPr>
            <a:spLocks noGrp="1"/>
          </p:cNvSpPr>
          <p:nvPr>
            <p:ph type="dt" sz="half" idx="10"/>
          </p:nvPr>
        </p:nvSpPr>
        <p:spPr/>
        <p:txBody>
          <a:bodyPr/>
          <a:lstStyle/>
          <a:p>
            <a:r>
              <a:rPr lang="en-US" altLang="ja-JP" smtClean="0"/>
              <a:t>E.C. Aschenauer</a:t>
            </a:r>
            <a:endParaRPr lang="en-US" altLang="ja-JP"/>
          </a:p>
        </p:txBody>
      </p:sp>
      <p:graphicFrame>
        <p:nvGraphicFramePr>
          <p:cNvPr id="18" name="Object 17"/>
          <p:cNvGraphicFramePr>
            <a:graphicFrameLocks noChangeAspect="1"/>
          </p:cNvGraphicFramePr>
          <p:nvPr/>
        </p:nvGraphicFramePr>
        <p:xfrm>
          <a:off x="4508500" y="3327400"/>
          <a:ext cx="127000" cy="203200"/>
        </p:xfrm>
        <a:graphic>
          <a:graphicData uri="http://schemas.openxmlformats.org/presentationml/2006/ole">
            <mc:AlternateContent xmlns:mc="http://schemas.openxmlformats.org/markup-compatibility/2006">
              <mc:Choice xmlns:v="urn:schemas-microsoft-com:vml" Requires="v">
                <p:oleObj spid="_x0000_s55401" name="Equation" r:id="rId7" imgW="127000" imgH="203200" progId="Equation.DSMT4">
                  <p:embed/>
                </p:oleObj>
              </mc:Choice>
              <mc:Fallback>
                <p:oleObj name="Equation" r:id="rId7" imgW="127000" imgH="203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0" y="3327400"/>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63501" y="565090"/>
            <a:ext cx="1593180" cy="400110"/>
          </a:xfrm>
          <a:prstGeom prst="rect">
            <a:avLst/>
          </a:prstGeom>
          <a:noFill/>
        </p:spPr>
        <p:txBody>
          <a:bodyPr wrap="none" rtlCol="0">
            <a:spAutoFit/>
          </a:bodyPr>
          <a:lstStyle/>
          <a:p>
            <a:r>
              <a:rPr lang="en-US" sz="2000" b="1" u="sng" dirty="0" smtClean="0">
                <a:latin typeface="Comic Sans MS"/>
                <a:cs typeface="Comic Sans MS"/>
              </a:rPr>
              <a:t>Kinematics:</a:t>
            </a:r>
            <a:endParaRPr lang="en-US" sz="2000" b="1" u="sng" dirty="0">
              <a:latin typeface="Comic Sans MS"/>
              <a:cs typeface="Comic Sans MS"/>
            </a:endParaRPr>
          </a:p>
        </p:txBody>
      </p:sp>
      <p:pic>
        <p:nvPicPr>
          <p:cNvPr id="27" name="Picture 26"/>
          <p:cNvPicPr>
            <a:picLocks noChangeAspect="1"/>
          </p:cNvPicPr>
          <p:nvPr/>
        </p:nvPicPr>
        <p:blipFill>
          <a:blip r:embed="rId9"/>
          <a:srcRect/>
          <a:stretch>
            <a:fillRect/>
          </a:stretch>
        </p:blipFill>
        <p:spPr bwMode="auto">
          <a:xfrm>
            <a:off x="4038600" y="5451475"/>
            <a:ext cx="1219200" cy="1235075"/>
          </a:xfrm>
          <a:prstGeom prst="rect">
            <a:avLst/>
          </a:prstGeom>
          <a:noFill/>
          <a:ln w="9525">
            <a:noFill/>
            <a:miter lim="800000"/>
            <a:headEnd/>
            <a:tailEnd/>
          </a:ln>
        </p:spPr>
      </p:pic>
      <p:pic>
        <p:nvPicPr>
          <p:cNvPr id="29" name="Picture 28" descr="proton_hr_ger.jpg"/>
          <p:cNvPicPr>
            <a:picLocks noChangeAspect="1"/>
          </p:cNvPicPr>
          <p:nvPr/>
        </p:nvPicPr>
        <p:blipFill>
          <a:blip r:embed="rId10"/>
          <a:srcRect/>
          <a:stretch>
            <a:fillRect/>
          </a:stretch>
        </p:blipFill>
        <p:spPr bwMode="auto">
          <a:xfrm>
            <a:off x="4838700" y="4530725"/>
            <a:ext cx="1133475" cy="1131888"/>
          </a:xfrm>
          <a:prstGeom prst="rect">
            <a:avLst/>
          </a:prstGeom>
          <a:noFill/>
          <a:ln w="9525">
            <a:noFill/>
            <a:miter lim="800000"/>
            <a:headEnd/>
            <a:tailEnd/>
          </a:ln>
        </p:spPr>
      </p:pic>
      <p:sp>
        <p:nvSpPr>
          <p:cNvPr id="32" name="TextBox 31"/>
          <p:cNvSpPr txBox="1">
            <a:spLocks noChangeArrowheads="1"/>
          </p:cNvSpPr>
          <p:nvPr/>
        </p:nvSpPr>
        <p:spPr bwMode="auto">
          <a:xfrm>
            <a:off x="5701006" y="3981450"/>
            <a:ext cx="1204326" cy="830997"/>
          </a:xfrm>
          <a:prstGeom prst="rect">
            <a:avLst/>
          </a:prstGeom>
          <a:solidFill>
            <a:srgbClr val="FFFFDD"/>
          </a:solidFill>
          <a:ln w="9525">
            <a:noFill/>
            <a:miter lim="800000"/>
            <a:headEnd/>
            <a:tailEnd/>
          </a:ln>
        </p:spPr>
        <p:txBody>
          <a:bodyPr wrap="none">
            <a:prstTxWarp prst="textNoShape">
              <a:avLst/>
            </a:prstTxWarp>
            <a:spAutoFit/>
          </a:bodyPr>
          <a:lstStyle/>
          <a:p>
            <a:pPr algn="ctr"/>
            <a:r>
              <a:rPr lang="en-US" sz="1200" b="1" dirty="0">
                <a:solidFill>
                  <a:srgbClr val="000000"/>
                </a:solidFill>
                <a:latin typeface="Comic Sans MS"/>
                <a:cs typeface="Comic Sans MS"/>
              </a:rPr>
              <a:t>Quark splits</a:t>
            </a:r>
          </a:p>
          <a:p>
            <a:pPr algn="ctr"/>
            <a:r>
              <a:rPr lang="en-US" sz="1200" b="1" dirty="0">
                <a:solidFill>
                  <a:srgbClr val="000000"/>
                </a:solidFill>
                <a:latin typeface="Comic Sans MS"/>
                <a:cs typeface="Comic Sans MS"/>
              </a:rPr>
              <a:t>into gluon</a:t>
            </a:r>
          </a:p>
          <a:p>
            <a:pPr algn="ctr"/>
            <a:r>
              <a:rPr lang="en-US" sz="1200" b="1" dirty="0">
                <a:solidFill>
                  <a:srgbClr val="000000"/>
                </a:solidFill>
                <a:latin typeface="Comic Sans MS"/>
                <a:cs typeface="Comic Sans MS"/>
              </a:rPr>
              <a:t>splits</a:t>
            </a:r>
          </a:p>
          <a:p>
            <a:pPr algn="ctr"/>
            <a:r>
              <a:rPr lang="en-US" sz="1200" b="1" dirty="0">
                <a:solidFill>
                  <a:srgbClr val="000000"/>
                </a:solidFill>
                <a:latin typeface="Comic Sans MS"/>
                <a:cs typeface="Comic Sans MS"/>
              </a:rPr>
              <a:t>into quarks </a:t>
            </a:r>
            <a:r>
              <a:rPr lang="en-US" sz="1200" dirty="0"/>
              <a:t>…</a:t>
            </a:r>
          </a:p>
        </p:txBody>
      </p:sp>
      <p:pic>
        <p:nvPicPr>
          <p:cNvPr id="33" name="Picture 32"/>
          <p:cNvPicPr>
            <a:picLocks noChangeAspect="1"/>
          </p:cNvPicPr>
          <p:nvPr/>
        </p:nvPicPr>
        <p:blipFill>
          <a:blip r:embed="rId11"/>
          <a:srcRect/>
          <a:stretch>
            <a:fillRect/>
          </a:stretch>
        </p:blipFill>
        <p:spPr bwMode="auto">
          <a:xfrm>
            <a:off x="458788" y="4533900"/>
            <a:ext cx="1169987" cy="1123950"/>
          </a:xfrm>
          <a:prstGeom prst="rect">
            <a:avLst/>
          </a:prstGeom>
          <a:noFill/>
          <a:ln w="9525">
            <a:noFill/>
            <a:miter lim="800000"/>
            <a:headEnd/>
            <a:tailEnd/>
          </a:ln>
        </p:spPr>
      </p:pic>
      <p:pic>
        <p:nvPicPr>
          <p:cNvPr id="34" name="Picture 33"/>
          <p:cNvPicPr>
            <a:picLocks noChangeAspect="1"/>
          </p:cNvPicPr>
          <p:nvPr/>
        </p:nvPicPr>
        <p:blipFill>
          <a:blip r:embed="rId12"/>
          <a:srcRect/>
          <a:stretch>
            <a:fillRect/>
          </a:stretch>
        </p:blipFill>
        <p:spPr bwMode="auto">
          <a:xfrm>
            <a:off x="2179638" y="5108575"/>
            <a:ext cx="1295400" cy="1185863"/>
          </a:xfrm>
          <a:prstGeom prst="rect">
            <a:avLst/>
          </a:prstGeom>
          <a:noFill/>
          <a:ln w="9525">
            <a:noFill/>
            <a:miter lim="800000"/>
            <a:headEnd/>
            <a:tailEnd/>
          </a:ln>
        </p:spPr>
      </p:pic>
      <p:pic>
        <p:nvPicPr>
          <p:cNvPr id="35" name="Picture 34"/>
          <p:cNvPicPr>
            <a:picLocks noChangeAspect="1"/>
          </p:cNvPicPr>
          <p:nvPr/>
        </p:nvPicPr>
        <p:blipFill>
          <a:blip r:embed="rId13"/>
          <a:srcRect/>
          <a:stretch>
            <a:fillRect/>
          </a:stretch>
        </p:blipFill>
        <p:spPr bwMode="auto">
          <a:xfrm>
            <a:off x="1065213" y="3556000"/>
            <a:ext cx="1212850" cy="1152525"/>
          </a:xfrm>
          <a:prstGeom prst="rect">
            <a:avLst/>
          </a:prstGeom>
          <a:noFill/>
          <a:ln w="9525">
            <a:noFill/>
            <a:miter lim="800000"/>
            <a:headEnd/>
            <a:tailEnd/>
          </a:ln>
        </p:spPr>
      </p:pic>
      <p:pic>
        <p:nvPicPr>
          <p:cNvPr id="36" name="Picture 35"/>
          <p:cNvPicPr>
            <a:picLocks noChangeAspect="1"/>
          </p:cNvPicPr>
          <p:nvPr/>
        </p:nvPicPr>
        <p:blipFill>
          <a:blip r:embed="rId14"/>
          <a:srcRect r="43564"/>
          <a:stretch>
            <a:fillRect/>
          </a:stretch>
        </p:blipFill>
        <p:spPr bwMode="auto">
          <a:xfrm>
            <a:off x="2741613" y="4010025"/>
            <a:ext cx="1211262" cy="1168400"/>
          </a:xfrm>
          <a:prstGeom prst="rect">
            <a:avLst/>
          </a:prstGeom>
          <a:noFill/>
          <a:ln w="9525">
            <a:noFill/>
            <a:miter lim="800000"/>
            <a:headEnd/>
            <a:tailEnd/>
          </a:ln>
        </p:spPr>
      </p:pic>
      <p:sp>
        <p:nvSpPr>
          <p:cNvPr id="37" name="TextBox 36"/>
          <p:cNvSpPr txBox="1">
            <a:spLocks noChangeArrowheads="1"/>
          </p:cNvSpPr>
          <p:nvPr/>
        </p:nvSpPr>
        <p:spPr bwMode="auto">
          <a:xfrm>
            <a:off x="3783013" y="3994150"/>
            <a:ext cx="1029549" cy="461665"/>
          </a:xfrm>
          <a:prstGeom prst="rect">
            <a:avLst/>
          </a:prstGeom>
          <a:solidFill>
            <a:srgbClr val="FFFFDD"/>
          </a:solidFill>
          <a:ln w="9525">
            <a:noFill/>
            <a:miter lim="800000"/>
            <a:headEnd/>
            <a:tailEnd/>
          </a:ln>
        </p:spPr>
        <p:txBody>
          <a:bodyPr wrap="none">
            <a:prstTxWarp prst="textNoShape">
              <a:avLst/>
            </a:prstTxWarp>
            <a:spAutoFit/>
          </a:bodyPr>
          <a:lstStyle/>
          <a:p>
            <a:r>
              <a:rPr lang="en-US" sz="1200" b="1" dirty="0">
                <a:latin typeface="Comic Sans MS"/>
                <a:cs typeface="Comic Sans MS"/>
              </a:rPr>
              <a:t>Gluon splits</a:t>
            </a:r>
          </a:p>
          <a:p>
            <a:r>
              <a:rPr lang="en-US" sz="1200" b="1" dirty="0">
                <a:latin typeface="Comic Sans MS"/>
                <a:cs typeface="Comic Sans MS"/>
              </a:rPr>
              <a:t>into quarks</a:t>
            </a:r>
          </a:p>
        </p:txBody>
      </p:sp>
      <p:cxnSp>
        <p:nvCxnSpPr>
          <p:cNvPr id="38" name="Straight Arrow Connector 37"/>
          <p:cNvCxnSpPr>
            <a:cxnSpLocks noChangeShapeType="1"/>
          </p:cNvCxnSpPr>
          <p:nvPr/>
        </p:nvCxnSpPr>
        <p:spPr bwMode="auto">
          <a:xfrm>
            <a:off x="406400" y="4365625"/>
            <a:ext cx="6197600" cy="1739900"/>
          </a:xfrm>
          <a:prstGeom prst="straightConnector1">
            <a:avLst/>
          </a:prstGeom>
          <a:noFill/>
          <a:ln w="31750">
            <a:solidFill>
              <a:schemeClr val="tx1"/>
            </a:solidFill>
            <a:round/>
            <a:headEnd/>
            <a:tailEnd type="arrow" w="med" len="med"/>
          </a:ln>
        </p:spPr>
      </p:cxnSp>
      <p:sp>
        <p:nvSpPr>
          <p:cNvPr id="39" name="TextBox 38"/>
          <p:cNvSpPr txBox="1">
            <a:spLocks noChangeArrowheads="1"/>
          </p:cNvSpPr>
          <p:nvPr/>
        </p:nvSpPr>
        <p:spPr bwMode="auto">
          <a:xfrm>
            <a:off x="6069002" y="5970588"/>
            <a:ext cx="1955821" cy="523220"/>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Comic Sans MS"/>
                <a:cs typeface="Comic Sans MS"/>
              </a:rPr>
              <a:t>higher √</a:t>
            </a:r>
            <a:r>
              <a:rPr lang="en-US" sz="1400" b="1" dirty="0" err="1">
                <a:latin typeface="Comic Sans MS"/>
                <a:cs typeface="Comic Sans MS"/>
              </a:rPr>
              <a:t>s</a:t>
            </a:r>
            <a:endParaRPr lang="en-US" sz="1400" b="1" dirty="0">
              <a:latin typeface="Comic Sans MS"/>
              <a:cs typeface="Comic Sans MS"/>
            </a:endParaRPr>
          </a:p>
          <a:p>
            <a:pPr algn="ctr"/>
            <a:r>
              <a:rPr lang="en-US" sz="1400" b="1" dirty="0">
                <a:latin typeface="Comic Sans MS"/>
                <a:cs typeface="Comic Sans MS"/>
              </a:rPr>
              <a:t>increases resolution</a:t>
            </a:r>
          </a:p>
        </p:txBody>
      </p:sp>
      <p:sp>
        <p:nvSpPr>
          <p:cNvPr id="40" name="TextBox 39"/>
          <p:cNvSpPr txBox="1">
            <a:spLocks noChangeArrowheads="1"/>
          </p:cNvSpPr>
          <p:nvPr/>
        </p:nvSpPr>
        <p:spPr bwMode="auto">
          <a:xfrm>
            <a:off x="5549900" y="59404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-19</a:t>
            </a:r>
            <a:r>
              <a:rPr lang="en-US" sz="1600"/>
              <a:t>m</a:t>
            </a:r>
          </a:p>
        </p:txBody>
      </p:sp>
      <p:cxnSp>
        <p:nvCxnSpPr>
          <p:cNvPr id="41" name="Straight Connector 40"/>
          <p:cNvCxnSpPr>
            <a:cxnSpLocks noChangeShapeType="1"/>
          </p:cNvCxnSpPr>
          <p:nvPr/>
        </p:nvCxnSpPr>
        <p:spPr bwMode="auto">
          <a:xfrm rot="5400000">
            <a:off x="5619751" y="5832475"/>
            <a:ext cx="317500" cy="3175"/>
          </a:xfrm>
          <a:prstGeom prst="line">
            <a:avLst/>
          </a:prstGeom>
          <a:noFill/>
          <a:ln w="25400">
            <a:solidFill>
              <a:schemeClr val="tx1"/>
            </a:solidFill>
            <a:round/>
            <a:headEnd/>
            <a:tailEnd/>
          </a:ln>
        </p:spPr>
      </p:cxnSp>
      <p:sp>
        <p:nvSpPr>
          <p:cNvPr id="42" name="TextBox 41"/>
          <p:cNvSpPr txBox="1">
            <a:spLocks noChangeArrowheads="1"/>
          </p:cNvSpPr>
          <p:nvPr/>
        </p:nvSpPr>
        <p:spPr bwMode="auto">
          <a:xfrm>
            <a:off x="1651000" y="48863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-16</a:t>
            </a:r>
            <a:r>
              <a:rPr lang="en-US" sz="1600"/>
              <a:t>m</a:t>
            </a:r>
          </a:p>
        </p:txBody>
      </p:sp>
      <p:cxnSp>
        <p:nvCxnSpPr>
          <p:cNvPr id="43" name="Straight Connector 42"/>
          <p:cNvCxnSpPr>
            <a:cxnSpLocks noChangeShapeType="1"/>
          </p:cNvCxnSpPr>
          <p:nvPr/>
        </p:nvCxnSpPr>
        <p:spPr bwMode="auto">
          <a:xfrm rot="5400000">
            <a:off x="1720851" y="4778375"/>
            <a:ext cx="317500" cy="3175"/>
          </a:xfrm>
          <a:prstGeom prst="line">
            <a:avLst/>
          </a:prstGeom>
          <a:noFill/>
          <a:ln w="25400">
            <a:solidFill>
              <a:schemeClr val="tx1"/>
            </a:solidFill>
            <a:round/>
            <a:headEnd/>
            <a:tailEnd/>
          </a:ln>
        </p:spPr>
      </p:cxnSp>
    </p:spTree>
    <p:extLst>
      <p:ext uri="{BB962C8B-B14F-4D97-AF65-F5344CB8AC3E}">
        <p14:creationId xmlns:p14="http://schemas.microsoft.com/office/powerpoint/2010/main" val="3470176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par>
                          <p:cTn id="43" fill="hold">
                            <p:stCondLst>
                              <p:cond delay="1500"/>
                            </p:stCondLst>
                            <p:childTnLst>
                              <p:par>
                                <p:cTn id="44" presetID="55"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strVal val="#ppt_w*0.70"/>
                                          </p:val>
                                        </p:tav>
                                        <p:tav tm="100000">
                                          <p:val>
                                            <p:strVal val="#ppt_w"/>
                                          </p:val>
                                        </p:tav>
                                      </p:tavLst>
                                    </p:anim>
                                    <p:anim calcmode="lin" valueType="num">
                                      <p:cBhvr>
                                        <p:cTn id="47" dur="500" fill="hold"/>
                                        <p:tgtEl>
                                          <p:spTgt spid="36"/>
                                        </p:tgtEl>
                                        <p:attrNameLst>
                                          <p:attrName>ppt_h</p:attrName>
                                        </p:attrNameLst>
                                      </p:cBhvr>
                                      <p:tavLst>
                                        <p:tav tm="0">
                                          <p:val>
                                            <p:strVal val="#ppt_h"/>
                                          </p:val>
                                        </p:tav>
                                        <p:tav tm="100000">
                                          <p:val>
                                            <p:strVal val="#ppt_h"/>
                                          </p:val>
                                        </p:tav>
                                      </p:tavLst>
                                    </p:anim>
                                    <p:animEffect transition="in" filter="fade">
                                      <p:cBhvr>
                                        <p:cTn id="48" dur="500"/>
                                        <p:tgtEl>
                                          <p:spTgt spid="36"/>
                                        </p:tgtEl>
                                      </p:cBhvr>
                                    </p:animEffect>
                                  </p:childTnLst>
                                </p:cTn>
                              </p:par>
                              <p:par>
                                <p:cTn id="49" presetID="55"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strVal val="#ppt_w*0.70"/>
                                          </p:val>
                                        </p:tav>
                                        <p:tav tm="100000">
                                          <p:val>
                                            <p:strVal val="#ppt_w"/>
                                          </p:val>
                                        </p:tav>
                                      </p:tavLst>
                                    </p:anim>
                                    <p:anim calcmode="lin" valueType="num">
                                      <p:cBhvr>
                                        <p:cTn id="52" dur="500" fill="hold"/>
                                        <p:tgtEl>
                                          <p:spTgt spid="34"/>
                                        </p:tgtEl>
                                        <p:attrNameLst>
                                          <p:attrName>ppt_h</p:attrName>
                                        </p:attrNameLst>
                                      </p:cBhvr>
                                      <p:tavLst>
                                        <p:tav tm="0">
                                          <p:val>
                                            <p:strVal val="#ppt_h"/>
                                          </p:val>
                                        </p:tav>
                                        <p:tav tm="100000">
                                          <p:val>
                                            <p:strVal val="#ppt_h"/>
                                          </p:val>
                                        </p:tav>
                                      </p:tavLst>
                                    </p:anim>
                                    <p:animEffect transition="in" filter="fade">
                                      <p:cBhvr>
                                        <p:cTn id="53" dur="500"/>
                                        <p:tgtEl>
                                          <p:spTgt spid="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strVal val="#ppt_w*0.70"/>
                                          </p:val>
                                        </p:tav>
                                        <p:tav tm="100000">
                                          <p:val>
                                            <p:strVal val="#ppt_w"/>
                                          </p:val>
                                        </p:tav>
                                      </p:tavLst>
                                    </p:anim>
                                    <p:anim calcmode="lin" valueType="num">
                                      <p:cBhvr>
                                        <p:cTn id="62" dur="500" fill="hold"/>
                                        <p:tgtEl>
                                          <p:spTgt spid="32"/>
                                        </p:tgtEl>
                                        <p:attrNameLst>
                                          <p:attrName>ppt_h</p:attrName>
                                        </p:attrNameLst>
                                      </p:cBhvr>
                                      <p:tavLst>
                                        <p:tav tm="0">
                                          <p:val>
                                            <p:strVal val="#ppt_h"/>
                                          </p:val>
                                        </p:tav>
                                        <p:tav tm="100000">
                                          <p:val>
                                            <p:strVal val="#ppt_h"/>
                                          </p:val>
                                        </p:tav>
                                      </p:tavLst>
                                    </p:anim>
                                    <p:animEffect transition="in" filter="fade">
                                      <p:cBhvr>
                                        <p:cTn id="63" dur="500"/>
                                        <p:tgtEl>
                                          <p:spTgt spid="32"/>
                                        </p:tgtEl>
                                      </p:cBhvr>
                                    </p:animEffect>
                                  </p:childTnLst>
                                </p:cTn>
                              </p:par>
                              <p:par>
                                <p:cTn id="64" presetID="55"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0.7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par>
                                <p:cTn id="69" presetID="55"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p:bldP spid="40" grpId="0"/>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2.xml><?xml version="1.0" encoding="utf-8"?>
<p:tagLst xmlns:a="http://schemas.openxmlformats.org/drawingml/2006/main" xmlns:r="http://schemas.openxmlformats.org/officeDocument/2006/relationships" xmlns:p="http://schemas.openxmlformats.org/presentationml/2006/main">
  <p:tag name="TIMING" val="|1.6|7.3|1.9|5.4|7.1"/>
</p:tagLst>
</file>

<file path=ppt/tags/tag3.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nput{coloric}&#10;$$&#10;\blue{ \frac{dg_1}{d\log(Q^2)} \propto \red{-} \Delta g(x,Q^2)}&#10;$$&#10;&#10;&#10;\end{document}&#10;"/>
  <p:tag name="EXTERNALNAME" val="txp_fig"/>
  <p:tag name="BLEND" val="Falsch"/>
  <p:tag name="TRANSPARENT" val="Falsch"/>
  <p:tag name="KEEPFILES" val="Falsch"/>
  <p:tag name="DEBUGPAUSE" val="Falsch"/>
  <p:tag name="RESOLUTION" val="1200"/>
  <p:tag name="TIMEOUT" val="(none)"/>
  <p:tag name="BOXWIDTH" val="502"/>
  <p:tag name="BOXHEIGHT" val="473"/>
  <p:tag name="BOXFONT" val="10"/>
  <p:tag name="BOXWRAP" val="Falsch"/>
  <p:tag name="WORKAROUNDTRANSPARENCYBUG" val="Falsch"/>
  <p:tag name="ALLOWFONTSUBSTITUTION" val="Falsch"/>
  <p:tag name="BITMAPFORMAT" val="png256"/>
  <p:tag name="ORIGWIDTH" val="235"/>
  <p:tag name="PICTUREFILESIZE" val="28440"/>
</p:tagLst>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38473</TotalTime>
  <Words>8478</Words>
  <Application>Microsoft Macintosh PowerPoint</Application>
  <PresentationFormat>On-screen Show (4:3)</PresentationFormat>
  <Paragraphs>1758</Paragraphs>
  <Slides>82</Slides>
  <Notes>14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Blank Presentation</vt:lpstr>
      <vt:lpstr>Equation</vt:lpstr>
      <vt:lpstr>eRHIC:   New Scientific and Technology Frontiers  TO DO Parton femtoscopy</vt:lpstr>
      <vt:lpstr>What is eRHIC </vt:lpstr>
      <vt:lpstr>From RHIC to eRHIC </vt:lpstr>
      <vt:lpstr>EIC@BNL: eRHIC</vt:lpstr>
      <vt:lpstr>eRHIC R&amp;D highlights</vt:lpstr>
      <vt:lpstr>eRHIC high-luminosity IR with b*=5 cm</vt:lpstr>
      <vt:lpstr>The Pillars of the eRHIC Physics program</vt:lpstr>
      <vt:lpstr>Most Compelling Physics Questions</vt:lpstr>
      <vt:lpstr>Deep Inelastic Scattering</vt:lpstr>
      <vt:lpstr>What do we know</vt:lpstr>
      <vt:lpstr>Quantum tomography of the nucleon</vt:lpstr>
      <vt:lpstr>the path to imaging quarks and gluons</vt:lpstr>
      <vt:lpstr>More insights to the proton</vt:lpstr>
      <vt:lpstr>Azimuthal angles and asymmetries</vt:lpstr>
      <vt:lpstr>Quark TMDs @ EIC</vt:lpstr>
      <vt:lpstr>The Gluon Sivers Function: γ*N⇑ → h+h+X</vt:lpstr>
      <vt:lpstr>Quantum tomography of the nucleon</vt:lpstr>
      <vt:lpstr>SMALL GPD Primer</vt:lpstr>
      <vt:lpstr>The DVCS Phase Space</vt:lpstr>
      <vt:lpstr>DVCS at eRHIC</vt:lpstr>
      <vt:lpstr>Constrain Jq via GPD E</vt:lpstr>
      <vt:lpstr>Different DVCS Asymmetries</vt:lpstr>
      <vt:lpstr>What will we learn about 2d+1 structure of the proton</vt:lpstr>
      <vt:lpstr>GPD Hg: J/ψ</vt:lpstr>
      <vt:lpstr>What else can be done</vt:lpstr>
      <vt:lpstr>helicity structure - open questions</vt:lpstr>
      <vt:lpstr>present vs EIC kinematic coverage</vt:lpstr>
      <vt:lpstr>present vs EIC kinematic coverage</vt:lpstr>
      <vt:lpstr>example: projected DIS data for g1p</vt:lpstr>
      <vt:lpstr>impact of EIC data on helicity PDFs</vt:lpstr>
      <vt:lpstr>PowerPoint Presentation</vt:lpstr>
      <vt:lpstr>progress towards spin sum rule</vt:lpstr>
      <vt:lpstr>The eA Physics program</vt:lpstr>
      <vt:lpstr>Is the sQGP a perfect fluid?</vt:lpstr>
      <vt:lpstr>How many gluons have space in A proton?</vt:lpstr>
      <vt:lpstr>What Do We Know About xG in Nuclei?</vt:lpstr>
      <vt:lpstr>h-h Forward Correlation in p(d)A at RHIC</vt:lpstr>
      <vt:lpstr>Forward Correlations in dA at RHIC</vt:lpstr>
      <vt:lpstr>eRHIC: Reaching the Saturation Region</vt:lpstr>
      <vt:lpstr>Dihadron Correlations in eA at EIC</vt:lpstr>
      <vt:lpstr>EIC: eA Dihadron Correlations Studies</vt:lpstr>
      <vt:lpstr>Hard Diffraction in DIS at Small x</vt:lpstr>
      <vt:lpstr>Why is DiFfraction So Important</vt:lpstr>
      <vt:lpstr>Exclusive Vector Meson Production </vt:lpstr>
      <vt:lpstr>Diffraction Sensitive to Saturation</vt:lpstr>
      <vt:lpstr>eRHIC: Inclusive Diffraction</vt:lpstr>
      <vt:lpstr>Deep Inelastic Scattering - Vacuum</vt:lpstr>
      <vt:lpstr>What do we know and what can EIC do</vt:lpstr>
      <vt:lpstr>What else Do we need?</vt:lpstr>
      <vt:lpstr>Emerging Detector Concept</vt:lpstr>
      <vt:lpstr>Vibrant Detector r&amp;D Program Started </vt:lpstr>
      <vt:lpstr>SummaRY</vt:lpstr>
      <vt:lpstr>PowerPoint Presentation</vt:lpstr>
      <vt:lpstr>an Electron Ion Collider in the US</vt:lpstr>
      <vt:lpstr>EIC@BNL: eRHIC</vt:lpstr>
      <vt:lpstr>Hard Diffraction in DIS at Small x</vt:lpstr>
      <vt:lpstr>Why Is Diffraction So Difficult?</vt:lpstr>
      <vt:lpstr>Large Rapidity Gap Method (LRG)</vt:lpstr>
      <vt:lpstr>EIC eA Key Measurements</vt:lpstr>
      <vt:lpstr>Best Knowledge of QS in eA</vt:lpstr>
      <vt:lpstr>Measuring FL with the EIC (I)</vt:lpstr>
      <vt:lpstr>Measuring FL with the EIC (II)</vt:lpstr>
      <vt:lpstr>scaling violations at small x</vt:lpstr>
      <vt:lpstr>preparation of DIS and SIDIS mock data</vt:lpstr>
      <vt:lpstr>DVCS ASYMMETRIES</vt:lpstr>
      <vt:lpstr>GPD Modeling and evolution</vt:lpstr>
      <vt:lpstr>MC Simulation</vt:lpstr>
      <vt:lpstr>Data Simulation and Selection </vt:lpstr>
      <vt:lpstr>BH Fraction</vt:lpstr>
      <vt:lpstr>GPDs: DVCS@eRHIC</vt:lpstr>
      <vt:lpstr>More insights to the proton</vt:lpstr>
      <vt:lpstr>Quark TMDs @ EIC</vt:lpstr>
      <vt:lpstr>The Gluon Sivers Function: γ*N⇑ → h+h+X</vt:lpstr>
      <vt:lpstr>Simulation ASsumptions</vt:lpstr>
      <vt:lpstr>Simulation Result</vt:lpstr>
      <vt:lpstr>Kinematics of Breakup Neutrons</vt:lpstr>
      <vt:lpstr>Diffractive Physics: p’ kinematics</vt:lpstr>
      <vt:lpstr> proton distribution in y vs x at s=20 m</vt:lpstr>
      <vt:lpstr>Accepted in“Roman Pot”(example) at s=20m </vt:lpstr>
      <vt:lpstr>Processes to study Single Spin Asymmetries</vt:lpstr>
      <vt:lpstr>Summary</vt:lpstr>
      <vt:lpstr>the path to imaging quarks and gluons</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829</cp:revision>
  <cp:lastPrinted>2012-06-14T14:35:05Z</cp:lastPrinted>
  <dcterms:created xsi:type="dcterms:W3CDTF">2011-04-06T15:13:11Z</dcterms:created>
  <dcterms:modified xsi:type="dcterms:W3CDTF">2012-07-30T03:34:56Z</dcterms:modified>
</cp:coreProperties>
</file>