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4"/>
  </p:notesMasterIdLst>
  <p:handoutMasterIdLst>
    <p:handoutMasterId r:id="rId25"/>
  </p:handoutMasterIdLst>
  <p:sldIdLst>
    <p:sldId id="606" r:id="rId2"/>
    <p:sldId id="797" r:id="rId3"/>
    <p:sldId id="773" r:id="rId4"/>
    <p:sldId id="790" r:id="rId5"/>
    <p:sldId id="794" r:id="rId6"/>
    <p:sldId id="795" r:id="rId7"/>
    <p:sldId id="791" r:id="rId8"/>
    <p:sldId id="792" r:id="rId9"/>
    <p:sldId id="789" r:id="rId10"/>
    <p:sldId id="799" r:id="rId11"/>
    <p:sldId id="800" r:id="rId12"/>
    <p:sldId id="801" r:id="rId13"/>
    <p:sldId id="793" r:id="rId14"/>
    <p:sldId id="796" r:id="rId15"/>
    <p:sldId id="720" r:id="rId16"/>
    <p:sldId id="724" r:id="rId17"/>
    <p:sldId id="682" r:id="rId18"/>
    <p:sldId id="684" r:id="rId19"/>
    <p:sldId id="666" r:id="rId20"/>
    <p:sldId id="727" r:id="rId21"/>
    <p:sldId id="798" r:id="rId22"/>
    <p:sldId id="771" r:id="rId23"/>
  </p:sldIdLst>
  <p:sldSz cx="9144000" cy="6858000" type="screen4x3"/>
  <p:notesSz cx="6858000" cy="9144000"/>
  <p:defaultTextStyle>
    <a:defPPr>
      <a:defRPr lang="ja-JP"/>
    </a:defPPr>
    <a:lvl1pPr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1pPr>
    <a:lvl2pPr marL="4572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2pPr>
    <a:lvl3pPr marL="9144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3pPr>
    <a:lvl4pPr marL="13716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4pPr>
    <a:lvl5pPr marL="18288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5pPr>
    <a:lvl6pPr marL="22860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6pPr>
    <a:lvl7pPr marL="27432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7pPr>
    <a:lvl8pPr marL="32004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8pPr>
    <a:lvl9pPr marL="36576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804000"/>
    <a:srgbClr val="80FF00"/>
    <a:srgbClr val="66CCFF"/>
    <a:srgbClr val="FF66FF"/>
    <a:srgbClr val="FFFF66"/>
    <a:srgbClr val="6666FF"/>
    <a:srgbClr val="004080"/>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5" autoAdjust="0"/>
    <p:restoredTop sz="98178" autoAdjust="0"/>
  </p:normalViewPr>
  <p:slideViewPr>
    <p:cSldViewPr snapToGrid="0">
      <p:cViewPr>
        <p:scale>
          <a:sx n="100" d="100"/>
          <a:sy n="100" d="100"/>
        </p:scale>
        <p:origin x="-824" y="-368"/>
      </p:cViewPr>
      <p:guideLst>
        <p:guide orient="horz" pos="3096"/>
        <p:guide pos="3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25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A46B7F-8DA1-7B48-A56A-4FDC9BE8D490}" type="datetimeFigureOut">
              <a:rPr lang="en-US" smtClean="0"/>
              <a:pPr/>
              <a:t>5/16/12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C3A5D9-9C7B-7E44-BC71-9BB7B7E41865}" type="slidenum">
              <a:rPr lang="en-US" smtClean="0"/>
              <a:pPr/>
              <a:t>‹#›</a:t>
            </a:fld>
            <a:endParaRPr lang="en-US"/>
          </a:p>
        </p:txBody>
      </p:sp>
    </p:spTree>
    <p:extLst>
      <p:ext uri="{BB962C8B-B14F-4D97-AF65-F5344CB8AC3E}">
        <p14:creationId xmlns:p14="http://schemas.microsoft.com/office/powerpoint/2010/main" val="86551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ffectLst/>
                <a:latin typeface="Arial" charset="0"/>
              </a:defRPr>
            </a:lvl1pPr>
          </a:lstStyle>
          <a:p>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Arial" charset="0"/>
              </a:defRPr>
            </a:lvl1pPr>
          </a:lstStyle>
          <a:p>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latin typeface="Arial" charset="0"/>
              </a:defRPr>
            </a:lvl1pPr>
          </a:lstStyle>
          <a:p>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Arial" charset="0"/>
              </a:defRPr>
            </a:lvl1pPr>
          </a:lstStyle>
          <a:p>
            <a:fld id="{1BA35DD8-EC9B-BA4D-8381-9F34597E6638}" type="slidenum">
              <a:rPr lang="en-GB"/>
              <a:pPr/>
              <a:t>‹#›</a:t>
            </a:fld>
            <a:endParaRPr lang="en-GB"/>
          </a:p>
        </p:txBody>
      </p:sp>
    </p:spTree>
    <p:extLst>
      <p:ext uri="{BB962C8B-B14F-4D97-AF65-F5344CB8AC3E}">
        <p14:creationId xmlns:p14="http://schemas.microsoft.com/office/powerpoint/2010/main" val="391845472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returned to developing cost</a:t>
            </a:r>
            <a:r>
              <a:rPr lang="en-US" baseline="0" dirty="0" smtClean="0"/>
              <a:t> effective and ECO-friendly eRHIC option with ERL located in the existing RHIC tunnel. We plan to install all magnets for 6 passes and 30 GeV from the start and then build up SRF linac from 1 GeV to 5 GeV per pass.</a:t>
            </a:r>
          </a:p>
          <a:p>
            <a:r>
              <a:rPr lang="en-US" baseline="0" dirty="0" smtClean="0"/>
              <a:t>In this case electrons will pass through the detector halls in the way to the top energy, will collide in up to 3 IRs. Then they will be decelerated to the injection energy and damped.</a:t>
            </a:r>
            <a:endParaRPr lang="en-US" dirty="0"/>
          </a:p>
        </p:txBody>
      </p:sp>
      <p:sp>
        <p:nvSpPr>
          <p:cNvPr id="4" name="Slide Number Placeholder 3"/>
          <p:cNvSpPr>
            <a:spLocks noGrp="1"/>
          </p:cNvSpPr>
          <p:nvPr>
            <p:ph type="sldNum" sz="quarter" idx="10"/>
          </p:nvPr>
        </p:nvSpPr>
        <p:spPr/>
        <p:txBody>
          <a:bodyPr/>
          <a:lstStyle/>
          <a:p>
            <a:fld id="{5E11AE7A-D00F-BA43-98D1-E43B98DAA703}"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gradFill flip="none" rotWithShape="1">
            <a:gsLst>
              <a:gs pos="0">
                <a:srgbClr val="FFFF66"/>
              </a:gs>
              <a:gs pos="100000">
                <a:srgbClr val="FFFFFF"/>
              </a:gs>
            </a:gsLst>
            <a:path path="circle">
              <a:fillToRect l="50000" t="50000" r="50000" b="50000"/>
            </a:path>
            <a:tileRect/>
          </a:gradFill>
          <a:ln w="9525">
            <a:solidFill>
              <a:srgbClr val="FFFF66"/>
            </a:solidFill>
            <a:round/>
            <a:headEnd/>
            <a:tailEnd/>
          </a:ln>
          <a:effectLst>
            <a:glow rad="101600">
              <a:srgbClr val="FFFEE7">
                <a:alpha val="75000"/>
              </a:srgbClr>
            </a:glow>
          </a:effectLst>
          <a:scene3d>
            <a:camera prst="orthographicFront"/>
            <a:lightRig rig="threePt" dir="t"/>
          </a:scene3d>
          <a:sp3d>
            <a:bevelT w="114300" prst="artDeco"/>
            <a:bevelB w="114300" prst="artDeco"/>
          </a:sp3d>
        </p:spPr>
        <p:txBody>
          <a:bodyPr>
            <a:prstTxWarp prst="textNoShape">
              <a:avLst/>
            </a:prstTxWarp>
          </a:bodyPr>
          <a:lstStyle/>
          <a:p>
            <a:endParaRPr lang="en-US">
              <a:latin typeface="+mj-lt"/>
            </a:endParaRPr>
          </a:p>
        </p:txBody>
      </p:sp>
      <p:sp>
        <p:nvSpPr>
          <p:cNvPr id="9219" name="Rectangle 3"/>
          <p:cNvSpPr>
            <a:spLocks noGrp="1" noChangeArrowheads="1"/>
          </p:cNvSpPr>
          <p:nvPr>
            <p:ph type="ctrTitle"/>
          </p:nvPr>
        </p:nvSpPr>
        <p:spPr>
          <a:xfrm>
            <a:off x="1371600" y="1511300"/>
            <a:ext cx="6400800" cy="2273300"/>
          </a:xfrm>
          <a:effectLst>
            <a:outerShdw blurRad="63500" dist="46662" dir="2115817" algn="ctr" rotWithShape="0">
              <a:schemeClr val="bg2">
                <a:alpha val="74998"/>
              </a:schemeClr>
            </a:outerShdw>
          </a:effectLst>
        </p:spPr>
        <p:txBody>
          <a:bodyPr/>
          <a:lstStyle>
            <a:lvl1pPr>
              <a:defRPr>
                <a:solidFill>
                  <a:srgbClr val="0000FF"/>
                </a:solidFill>
                <a:latin typeface="+mj-lt"/>
              </a:defRPr>
            </a:lvl1pPr>
          </a:lstStyle>
          <a:p>
            <a:r>
              <a:rPr lang="ja-JP" altLang="en-US" noProof="0" dirty="0" smtClean="0"/>
              <a:t>マスタ</a:t>
            </a:r>
            <a:r>
              <a:rPr lang="en-US" altLang="ja-JP" noProof="0" dirty="0" smtClean="0"/>
              <a:t> </a:t>
            </a:r>
            <a:r>
              <a:rPr lang="ja-JP" altLang="en-US" noProof="0" dirty="0" smtClean="0"/>
              <a:t>タイトルの書式設定</a:t>
            </a:r>
            <a:endParaRPr lang="en-US" altLang="ja-JP" noProof="0" dirty="0"/>
          </a:p>
        </p:txBody>
      </p:sp>
      <p:sp>
        <p:nvSpPr>
          <p:cNvPr id="9220" name="Rectangle 4"/>
          <p:cNvSpPr>
            <a:spLocks noGrp="1" noChangeArrowheads="1"/>
          </p:cNvSpPr>
          <p:nvPr>
            <p:ph type="subTitle" idx="1"/>
          </p:nvPr>
        </p:nvSpPr>
        <p:spPr>
          <a:xfrm>
            <a:off x="1549400" y="4051300"/>
            <a:ext cx="6032500" cy="1003300"/>
          </a:xfrm>
        </p:spPr>
        <p:txBody>
          <a:bodyPr/>
          <a:lstStyle>
            <a:lvl1pPr marL="0" indent="0" algn="ctr">
              <a:defRPr sz="2000"/>
            </a:lvl1pPr>
          </a:lstStyle>
          <a:p>
            <a:r>
              <a:rPr lang="ja-JP" altLang="en-US"/>
              <a:t>マスタ</a:t>
            </a:r>
            <a:r>
              <a:rPr lang="en-US" altLang="ja-JP"/>
              <a:t> </a:t>
            </a:r>
            <a:r>
              <a:rPr lang="ja-JP" altLang="en-US"/>
              <a:t>サブタイトルの書式設定</a:t>
            </a:r>
            <a:endParaRPr lang="en-US" altLang="ja-JP"/>
          </a:p>
        </p:txBody>
      </p:sp>
      <p:sp>
        <p:nvSpPr>
          <p:cNvPr id="9221" name="Rectangle 5"/>
          <p:cNvSpPr>
            <a:spLocks noGrp="1" noChangeArrowheads="1"/>
          </p:cNvSpPr>
          <p:nvPr>
            <p:ph type="dt" sz="half" idx="2"/>
          </p:nvPr>
        </p:nvSpPr>
        <p:spPr>
          <a:xfrm>
            <a:off x="1378367" y="6248401"/>
            <a:ext cx="1728894" cy="330200"/>
          </a:xfrm>
        </p:spPr>
        <p:txBody>
          <a:bodyPr/>
          <a:lstStyle>
            <a:lvl1pPr>
              <a:defRPr sz="1400" b="1" i="0">
                <a:solidFill>
                  <a:srgbClr val="0000FF"/>
                </a:solidFill>
                <a:effectLst/>
              </a:defRPr>
            </a:lvl1pPr>
          </a:lstStyle>
          <a:p>
            <a:r>
              <a:rPr lang="en-US" altLang="ja-JP" smtClean="0"/>
              <a:t>E.C. Aschenauer</a:t>
            </a:r>
            <a:endParaRPr lang="en-US" altLang="ja-JP" dirty="0"/>
          </a:p>
        </p:txBody>
      </p:sp>
      <p:sp>
        <p:nvSpPr>
          <p:cNvPr id="9222" name="Rectangle 6"/>
          <p:cNvSpPr>
            <a:spLocks noGrp="1" noChangeArrowheads="1"/>
          </p:cNvSpPr>
          <p:nvPr>
            <p:ph type="ftr" sz="quarter" idx="3"/>
          </p:nvPr>
        </p:nvSpPr>
        <p:spPr>
          <a:xfrm>
            <a:off x="3124200" y="6248400"/>
            <a:ext cx="4978400" cy="381000"/>
          </a:xfrm>
        </p:spPr>
        <p:txBody>
          <a:bodyPr/>
          <a:lstStyle>
            <a:lvl1pPr>
              <a:defRPr sz="1400" b="1" i="0">
                <a:solidFill>
                  <a:srgbClr val="FF00FF"/>
                </a:solidFill>
                <a:effectLst/>
              </a:defRPr>
            </a:lvl1pPr>
          </a:lstStyle>
          <a:p>
            <a:r>
              <a:rPr lang="en-US" altLang="ja-JP" smtClean="0"/>
              <a:t>EIC Detector R&amp;D Advisory Meeting, May 2012</a:t>
            </a:r>
            <a:endParaRPr lang="en-US" altLang="ja-JP" dirty="0"/>
          </a:p>
        </p:txBody>
      </p:sp>
      <p:sp>
        <p:nvSpPr>
          <p:cNvPr id="9223" name="Rectangle 7"/>
          <p:cNvSpPr>
            <a:spLocks noGrp="1" noChangeArrowheads="1"/>
          </p:cNvSpPr>
          <p:nvPr>
            <p:ph type="sldNum" sz="quarter" idx="4"/>
          </p:nvPr>
        </p:nvSpPr>
        <p:spPr>
          <a:xfrm>
            <a:off x="8115300" y="6248400"/>
            <a:ext cx="571500" cy="292100"/>
          </a:xfrm>
        </p:spPr>
        <p:txBody>
          <a:bodyPr/>
          <a:lstStyle>
            <a:lvl1pPr>
              <a:defRPr sz="1400" b="0" i="0">
                <a:solidFill>
                  <a:srgbClr val="0000FF"/>
                </a:solidFill>
                <a:effectLst/>
              </a:defRPr>
            </a:lvl1pPr>
          </a:lstStyle>
          <a:p>
            <a:fld id="{684DC042-DA42-6A4D-AE89-46F8D07AA4EE}" type="slidenum">
              <a:rPr lang="en-US" altLang="ja-JP" smtClean="0"/>
              <a:pPr/>
              <a:t>‹#›</a:t>
            </a:fld>
            <a:endParaRPr lang="en-US" altLang="ja-JP" dirty="0"/>
          </a:p>
        </p:txBody>
      </p:sp>
      <p:grpSp>
        <p:nvGrpSpPr>
          <p:cNvPr id="31" name="Group 30"/>
          <p:cNvGrpSpPr/>
          <p:nvPr userDrawn="1"/>
        </p:nvGrpSpPr>
        <p:grpSpPr>
          <a:xfrm>
            <a:off x="195263" y="228600"/>
            <a:ext cx="3787775" cy="1722438"/>
            <a:chOff x="195263" y="228600"/>
            <a:chExt cx="3787775" cy="1722438"/>
          </a:xfrm>
          <a:effectLst>
            <a:glow rad="101600">
              <a:schemeClr val="bg1">
                <a:lumMod val="85000"/>
                <a:alpha val="75000"/>
              </a:schemeClr>
            </a:glow>
          </a:effectLst>
        </p:grpSpPr>
        <p:sp>
          <p:nvSpPr>
            <p:cNvPr id="9225" name="Freeform 9"/>
            <p:cNvSpPr>
              <a:spLocks/>
            </p:cNvSpPr>
            <p:nvPr userDrawn="1"/>
          </p:nvSpPr>
          <p:spPr bwMode="auto">
            <a:xfrm>
              <a:off x="280988" y="280988"/>
              <a:ext cx="3571875" cy="1614488"/>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endParaRPr lang="en-US"/>
            </a:p>
          </p:txBody>
        </p:sp>
        <p:sp>
          <p:nvSpPr>
            <p:cNvPr id="9226" name="Freeform 10"/>
            <p:cNvSpPr>
              <a:spLocks/>
            </p:cNvSpPr>
            <p:nvPr userDrawn="1"/>
          </p:nvSpPr>
          <p:spPr bwMode="auto">
            <a:xfrm>
              <a:off x="304800" y="228600"/>
              <a:ext cx="3562350" cy="1598613"/>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gradFill flip="none" rotWithShape="1">
              <a:gsLst>
                <a:gs pos="0">
                  <a:srgbClr val="FF00FF"/>
                </a:gs>
                <a:gs pos="100000">
                  <a:srgbClr val="FFFFFF"/>
                </a:gs>
              </a:gsLst>
              <a:path path="shape">
                <a:fillToRect l="50000" t="50000" r="50000" b="50000"/>
              </a:path>
              <a:tileRect/>
            </a:gradFill>
            <a:ln w="9525">
              <a:noFill/>
              <a:round/>
              <a:headEnd/>
              <a:tailEnd/>
            </a:ln>
          </p:spPr>
          <p:txBody>
            <a:bodyPr>
              <a:prstTxWarp prst="textNoShape">
                <a:avLst/>
              </a:prstTxWarp>
            </a:bodyPr>
            <a:lstStyle/>
            <a:p>
              <a:endParaRPr lang="en-US"/>
            </a:p>
          </p:txBody>
        </p:sp>
        <p:sp>
          <p:nvSpPr>
            <p:cNvPr id="9227" name="Freeform 11"/>
            <p:cNvSpPr>
              <a:spLocks/>
            </p:cNvSpPr>
            <p:nvPr userDrawn="1"/>
          </p:nvSpPr>
          <p:spPr bwMode="auto">
            <a:xfrm>
              <a:off x="752476" y="457200"/>
              <a:ext cx="2362200" cy="1458913"/>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9228" name="Group 12"/>
            <p:cNvGrpSpPr>
              <a:grpSpLocks/>
            </p:cNvGrpSpPr>
            <p:nvPr userDrawn="1"/>
          </p:nvGrpSpPr>
          <p:grpSpPr bwMode="auto">
            <a:xfrm>
              <a:off x="195263" y="234950"/>
              <a:ext cx="3787775" cy="1716088"/>
              <a:chOff x="123" y="148"/>
              <a:chExt cx="2386" cy="1081"/>
            </a:xfrm>
          </p:grpSpPr>
          <p:sp>
            <p:nvSpPr>
              <p:cNvPr id="9229"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0"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1"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2"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3"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grpSp>
      </p:grpSp>
      <p:grpSp>
        <p:nvGrpSpPr>
          <p:cNvPr id="33" name="Group 32"/>
          <p:cNvGrpSpPr/>
          <p:nvPr userDrawn="1"/>
        </p:nvGrpSpPr>
        <p:grpSpPr>
          <a:xfrm>
            <a:off x="7848600" y="4343400"/>
            <a:ext cx="742950" cy="1058863"/>
            <a:chOff x="7848600" y="4343400"/>
            <a:chExt cx="742950" cy="1058863"/>
          </a:xfrm>
        </p:grpSpPr>
        <p:sp>
          <p:nvSpPr>
            <p:cNvPr id="9235" name="Freeform 19"/>
            <p:cNvSpPr>
              <a:spLocks/>
            </p:cNvSpPr>
            <p:nvPr userDrawn="1"/>
          </p:nvSpPr>
          <p:spPr bwMode="auto">
            <a:xfrm rot="7320404">
              <a:off x="7793037" y="4660900"/>
              <a:ext cx="998538" cy="465138"/>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endParaRPr lang="en-US"/>
            </a:p>
          </p:txBody>
        </p:sp>
        <p:sp>
          <p:nvSpPr>
            <p:cNvPr id="9236" name="Freeform 20"/>
            <p:cNvSpPr>
              <a:spLocks/>
            </p:cNvSpPr>
            <p:nvPr userDrawn="1"/>
          </p:nvSpPr>
          <p:spPr bwMode="auto">
            <a:xfrm rot="7320404">
              <a:off x="7767637" y="4640263"/>
              <a:ext cx="995363" cy="460375"/>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rgbClr val="0000FF"/>
            </a:solidFill>
            <a:ln w="9525">
              <a:noFill/>
              <a:round/>
              <a:headEnd/>
              <a:tailEnd/>
            </a:ln>
          </p:spPr>
          <p:txBody>
            <a:bodyPr>
              <a:prstTxWarp prst="textNoShape">
                <a:avLst/>
              </a:prstTxWarp>
            </a:bodyPr>
            <a:lstStyle/>
            <a:p>
              <a:endParaRPr lang="en-US"/>
            </a:p>
          </p:txBody>
        </p:sp>
        <p:sp>
          <p:nvSpPr>
            <p:cNvPr id="9237" name="Freeform 21"/>
            <p:cNvSpPr>
              <a:spLocks/>
            </p:cNvSpPr>
            <p:nvPr userDrawn="1"/>
          </p:nvSpPr>
          <p:spPr bwMode="auto">
            <a:xfrm rot="7320404">
              <a:off x="7937500" y="4622800"/>
              <a:ext cx="660400" cy="420688"/>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9238" name="Group 22"/>
            <p:cNvGrpSpPr>
              <a:grpSpLocks/>
            </p:cNvGrpSpPr>
            <p:nvPr userDrawn="1"/>
          </p:nvGrpSpPr>
          <p:grpSpPr bwMode="auto">
            <a:xfrm>
              <a:off x="7848600" y="4343400"/>
              <a:ext cx="742950" cy="1058863"/>
              <a:chOff x="4986" y="2752"/>
              <a:chExt cx="468" cy="667"/>
            </a:xfrm>
          </p:grpSpPr>
          <p:sp>
            <p:nvSpPr>
              <p:cNvPr id="9239"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0"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1"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2"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3"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grpSp>
      </p:grpSp>
      <p:sp>
        <p:nvSpPr>
          <p:cNvPr id="9244"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gradFill flip="none" rotWithShape="1">
              <a:gsLst>
                <a:gs pos="0">
                  <a:srgbClr val="0000FF"/>
                </a:gs>
                <a:gs pos="100000">
                  <a:srgbClr val="FFFFFF"/>
                </a:gs>
              </a:gsLst>
              <a:lin ang="0" scaled="1"/>
              <a:tileRect/>
            </a:gradFill>
            <a:prstDash val="solid"/>
            <a:round/>
            <a:headEnd/>
            <a:tailEnd/>
          </a:ln>
          <a:effectLst/>
        </p:spPr>
        <p:txBody>
          <a:bodyPr>
            <a:prstTxWarp prst="textNoShape">
              <a:avLst/>
            </a:prstTxWarp>
          </a:bodyPr>
          <a:lstStyle/>
          <a:p>
            <a:endParaRPr lang="en-US"/>
          </a:p>
        </p:txBody>
      </p:sp>
      <p:sp>
        <p:nvSpPr>
          <p:cNvPr id="9245" name="Freeform 29"/>
          <p:cNvSpPr>
            <a:spLocks/>
          </p:cNvSpPr>
          <p:nvPr/>
        </p:nvSpPr>
        <p:spPr bwMode="auto">
          <a:xfrm>
            <a:off x="3886200" y="19050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gradFill flip="none" rotWithShape="1">
              <a:gsLst>
                <a:gs pos="0">
                  <a:srgbClr val="FF00FF"/>
                </a:gs>
                <a:gs pos="100000">
                  <a:srgbClr val="FFFFFF"/>
                </a:gs>
              </a:gsLst>
              <a:lin ang="0" scaled="1"/>
              <a:tileRect/>
            </a:gradFill>
            <a:round/>
            <a:headEnd/>
            <a:tailEnd/>
          </a:ln>
          <a:effectLst/>
        </p:spPr>
        <p:txBody>
          <a:bodyPr>
            <a:prstTxWarp prst="textNoShape">
              <a:avLst/>
            </a:prstTxWarp>
          </a:bodyPr>
          <a:lstStyle/>
          <a:p>
            <a:endParaRPr lang="en-US" dirty="0">
              <a:solidFill>
                <a:srgbClr val="FF00FF"/>
              </a:solidFill>
            </a:endParaRPr>
          </a:p>
        </p:txBody>
      </p:sp>
      <p:pic>
        <p:nvPicPr>
          <p:cNvPr id="32" name="Picture 31" descr="bnl-logo.jpg"/>
          <p:cNvPicPr>
            <a:picLocks noChangeAspect="1"/>
          </p:cNvPicPr>
          <p:nvPr/>
        </p:nvPicPr>
        <p:blipFill>
          <a:blip r:embed="rId2"/>
          <a:stretch>
            <a:fillRect/>
          </a:stretch>
        </p:blipFill>
        <p:spPr>
          <a:xfrm>
            <a:off x="381000" y="6248400"/>
            <a:ext cx="1005840" cy="3683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5" name="Footer Placeholder 4"/>
          <p:cNvSpPr>
            <a:spLocks noGrp="1"/>
          </p:cNvSpPr>
          <p:nvPr>
            <p:ph type="ftr" sz="quarter" idx="11"/>
          </p:nvPr>
        </p:nvSpPr>
        <p:spPr/>
        <p:txBody>
          <a:bodyPr/>
          <a:lstStyle>
            <a:lvl1pPr>
              <a:defRPr smtClean="0"/>
            </a:lvl1pPr>
          </a:lstStyle>
          <a:p>
            <a:r>
              <a:rPr lang="en-US" altLang="ja-JP" smtClean="0"/>
              <a:t>EIC Detector R&amp;D Advisory Meeting, May 2012</a:t>
            </a:r>
            <a:endParaRPr lang="en-US" altLang="ja-JP"/>
          </a:p>
        </p:txBody>
      </p:sp>
      <p:sp>
        <p:nvSpPr>
          <p:cNvPr id="6" name="Slide Number Placeholder 5"/>
          <p:cNvSpPr>
            <a:spLocks noGrp="1"/>
          </p:cNvSpPr>
          <p:nvPr>
            <p:ph type="sldNum" sz="quarter" idx="12"/>
          </p:nvPr>
        </p:nvSpPr>
        <p:spPr/>
        <p:txBody>
          <a:bodyPr/>
          <a:lstStyle>
            <a:lvl1pPr>
              <a:defRPr smtClean="0"/>
            </a:lvl1pPr>
          </a:lstStyle>
          <a:p>
            <a:fld id="{A7B1A700-7212-524C-82CA-F704C367C37F}" type="slidenum">
              <a:rPr lang="en-US" altLang="ja-JP"/>
              <a:pPr/>
              <a:t>‹#›</a:t>
            </a:fld>
            <a:endParaRPr lang="en-US" altLang="ja-JP"/>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735669" y="6485467"/>
            <a:ext cx="1439332" cy="262467"/>
          </a:xfrm>
        </p:spPr>
        <p:txBody>
          <a:bodyPr/>
          <a:lstStyle>
            <a:lvl1pPr>
              <a:defRPr smtClean="0">
                <a:solidFill>
                  <a:srgbClr val="0000FF"/>
                </a:solidFill>
              </a:defRPr>
            </a:lvl1pPr>
          </a:lstStyle>
          <a:p>
            <a:r>
              <a:rPr lang="en-US" altLang="ja-JP" smtClean="0"/>
              <a:t>E.C. Aschenauer</a:t>
            </a:r>
            <a:endParaRPr lang="en-US" altLang="ja-JP" dirty="0"/>
          </a:p>
        </p:txBody>
      </p:sp>
      <p:sp>
        <p:nvSpPr>
          <p:cNvPr id="5" name="Footer Placeholder 4"/>
          <p:cNvSpPr>
            <a:spLocks noGrp="1"/>
          </p:cNvSpPr>
          <p:nvPr>
            <p:ph type="ftr" sz="quarter" idx="11"/>
          </p:nvPr>
        </p:nvSpPr>
        <p:spPr/>
        <p:txBody>
          <a:bodyPr/>
          <a:lstStyle>
            <a:lvl1pPr>
              <a:defRPr smtClean="0">
                <a:solidFill>
                  <a:srgbClr val="FF00FF"/>
                </a:solidFill>
              </a:defRPr>
            </a:lvl1pPr>
          </a:lstStyle>
          <a:p>
            <a:r>
              <a:rPr lang="en-US" altLang="ja-JP" smtClean="0"/>
              <a:t>EIC Detector R&amp;D Advisory Meeting, May 2012</a:t>
            </a:r>
            <a:endParaRPr lang="en-US" altLang="ja-JP" dirty="0"/>
          </a:p>
        </p:txBody>
      </p:sp>
      <p:sp>
        <p:nvSpPr>
          <p:cNvPr id="6" name="Slide Number Placeholder 5"/>
          <p:cNvSpPr>
            <a:spLocks noGrp="1"/>
          </p:cNvSpPr>
          <p:nvPr>
            <p:ph type="sldNum" sz="quarter" idx="12"/>
          </p:nvPr>
        </p:nvSpPr>
        <p:spPr/>
        <p:txBody>
          <a:bodyPr/>
          <a:lstStyle>
            <a:lvl1pPr>
              <a:defRPr smtClean="0">
                <a:solidFill>
                  <a:srgbClr val="0000FF"/>
                </a:solidFill>
              </a:defRPr>
            </a:lvl1pPr>
          </a:lstStyle>
          <a:p>
            <a:fld id="{5C1AF64A-CB62-3D4B-9CBC-C26B9FF18E2B}" type="slidenum">
              <a:rPr lang="en-US" altLang="ja-JP" smtClean="0"/>
              <a:pPr/>
              <a:t>‹#›</a:t>
            </a:fld>
            <a:endParaRPr lang="en-US" altLang="ja-JP"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picture.outlook.eps"/>
          <p:cNvPicPr>
            <a:picLocks noChangeAspect="1"/>
          </p:cNvPicPr>
          <p:nvPr userDrawn="1"/>
        </p:nvPicPr>
        <p:blipFill>
          <a:blip r:embed="rId2"/>
          <a:srcRect l="4049" t="8240" b="1648"/>
          <a:stretch>
            <a:fillRect/>
          </a:stretch>
        </p:blipFill>
        <p:spPr>
          <a:xfrm>
            <a:off x="7112824" y="0"/>
            <a:ext cx="1492758" cy="688942"/>
          </a:xfrm>
          <a:prstGeom prst="rect">
            <a:avLst/>
          </a:prstGeom>
        </p:spPr>
      </p:pic>
      <p:sp>
        <p:nvSpPr>
          <p:cNvPr id="3" name="Content Placeholder 2"/>
          <p:cNvSpPr>
            <a:spLocks noGrp="1"/>
          </p:cNvSpPr>
          <p:nvPr>
            <p:ph idx="1"/>
          </p:nvPr>
        </p:nvSpPr>
        <p:spPr>
          <a:xfrm>
            <a:off x="127000" y="806450"/>
            <a:ext cx="8855075" cy="5616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735669" y="6574367"/>
            <a:ext cx="1439332" cy="262467"/>
          </a:xfrm>
        </p:spPr>
        <p:txBody>
          <a:bodyPr/>
          <a:lstStyle>
            <a:lvl1pPr>
              <a:defRPr smtClean="0">
                <a:solidFill>
                  <a:srgbClr val="0000FF"/>
                </a:solidFill>
              </a:defRPr>
            </a:lvl1pPr>
          </a:lstStyle>
          <a:p>
            <a:r>
              <a:rPr lang="en-US" altLang="ja-JP" smtClean="0"/>
              <a:t>E.C. Aschenauer</a:t>
            </a:r>
            <a:endParaRPr lang="en-US" altLang="ja-JP" dirty="0"/>
          </a:p>
        </p:txBody>
      </p:sp>
      <p:sp>
        <p:nvSpPr>
          <p:cNvPr id="5" name="Footer Placeholder 4"/>
          <p:cNvSpPr>
            <a:spLocks noGrp="1"/>
          </p:cNvSpPr>
          <p:nvPr>
            <p:ph type="ftr" sz="quarter" idx="11"/>
          </p:nvPr>
        </p:nvSpPr>
        <p:spPr>
          <a:xfrm>
            <a:off x="3251201" y="6565900"/>
            <a:ext cx="4902200" cy="228600"/>
          </a:xfrm>
        </p:spPr>
        <p:txBody>
          <a:bodyPr/>
          <a:lstStyle>
            <a:lvl1pPr>
              <a:defRPr smtClean="0">
                <a:solidFill>
                  <a:srgbClr val="FF00FF"/>
                </a:solidFill>
              </a:defRPr>
            </a:lvl1pPr>
          </a:lstStyle>
          <a:p>
            <a:r>
              <a:rPr lang="en-US" altLang="ja-JP" smtClean="0"/>
              <a:t>EIC Detector R&amp;D Advisory Meeting, May 2012</a:t>
            </a:r>
            <a:endParaRPr lang="en-US" altLang="ja-JP" dirty="0"/>
          </a:p>
        </p:txBody>
      </p:sp>
      <p:sp>
        <p:nvSpPr>
          <p:cNvPr id="6" name="Slide Number Placeholder 5"/>
          <p:cNvSpPr>
            <a:spLocks noGrp="1"/>
          </p:cNvSpPr>
          <p:nvPr>
            <p:ph type="sldNum" sz="quarter" idx="12"/>
          </p:nvPr>
        </p:nvSpPr>
        <p:spPr/>
        <p:txBody>
          <a:bodyPr/>
          <a:lstStyle>
            <a:lvl1pPr>
              <a:defRPr smtClean="0">
                <a:solidFill>
                  <a:srgbClr val="0000FF"/>
                </a:solidFill>
              </a:defRPr>
            </a:lvl1pPr>
          </a:lstStyle>
          <a:p>
            <a:fld id="{5C1AF64A-CB62-3D4B-9CBC-C26B9FF18E2B}" type="slidenum">
              <a:rPr lang="en-US" altLang="ja-JP" smtClean="0"/>
              <a:pPr/>
              <a:t>‹#›</a:t>
            </a:fld>
            <a:endParaRPr lang="en-US" altLang="ja-JP" dirty="0"/>
          </a:p>
        </p:txBody>
      </p:sp>
      <p:grpSp>
        <p:nvGrpSpPr>
          <p:cNvPr id="10" name="Group 60"/>
          <p:cNvGrpSpPr>
            <a:grpSpLocks/>
          </p:cNvGrpSpPr>
          <p:nvPr userDrawn="1"/>
        </p:nvGrpSpPr>
        <p:grpSpPr bwMode="auto">
          <a:xfrm rot="5400000">
            <a:off x="4086225" y="-3648075"/>
            <a:ext cx="431800" cy="8604250"/>
            <a:chOff x="5468" y="1333"/>
            <a:chExt cx="243" cy="2714"/>
          </a:xfrm>
        </p:grpSpPr>
        <p:sp>
          <p:nvSpPr>
            <p:cNvPr id="11" name="Freeform 61"/>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12" name="Freeform 62"/>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sp>
        <p:nvSpPr>
          <p:cNvPr id="2" name="Title 1"/>
          <p:cNvSpPr>
            <a:spLocks noGrp="1"/>
          </p:cNvSpPr>
          <p:nvPr>
            <p:ph type="title"/>
          </p:nvPr>
        </p:nvSpPr>
        <p:spPr>
          <a:xfrm>
            <a:off x="558800" y="0"/>
            <a:ext cx="6540500" cy="592138"/>
          </a:xfrm>
        </p:spPr>
        <p:txBody>
          <a:body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lvl1pPr>
              <a:defRPr smtClean="0"/>
            </a:lvl1p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lvl1pPr>
              <a:defRPr smtClean="0"/>
            </a:lvl1pPr>
          </a:lstStyle>
          <a:p>
            <a:fld id="{1EC7F85B-340E-9941-AF39-030851572DD6}" type="slidenum">
              <a:rPr lang="en-US" altLang="ja-JP"/>
              <a:pPr/>
              <a:t>‹#›</a:t>
            </a:fld>
            <a:endParaRPr lang="en-US" altLang="ja-JP"/>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lvl1pPr>
              <a:defRPr smtClean="0"/>
            </a:lvl1p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lvl1pPr>
              <a:defRPr smtClean="0"/>
            </a:lvl1pPr>
          </a:lstStyle>
          <a:p>
            <a:fld id="{1EC7F85B-340E-9941-AF39-030851572DD6}" type="slidenum">
              <a:rPr lang="en-US" altLang="ja-JP"/>
              <a:pPr/>
              <a:t>‹#›</a:t>
            </a:fld>
            <a:endParaRPr lang="en-US" altLang="ja-JP"/>
          </a:p>
        </p:txBody>
      </p:sp>
      <p:grpSp>
        <p:nvGrpSpPr>
          <p:cNvPr id="8" name="Group 60"/>
          <p:cNvGrpSpPr>
            <a:grpSpLocks/>
          </p:cNvGrpSpPr>
          <p:nvPr userDrawn="1"/>
        </p:nvGrpSpPr>
        <p:grpSpPr bwMode="auto">
          <a:xfrm rot="5400000">
            <a:off x="4086225" y="-3660775"/>
            <a:ext cx="431800" cy="8604250"/>
            <a:chOff x="5468" y="1333"/>
            <a:chExt cx="243" cy="2714"/>
          </a:xfrm>
        </p:grpSpPr>
        <p:sp>
          <p:nvSpPr>
            <p:cNvPr id="9" name="Freeform 61"/>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10" name="Freeform 62"/>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sp>
        <p:nvSpPr>
          <p:cNvPr id="2" name="Title 1"/>
          <p:cNvSpPr>
            <a:spLocks noGrp="1"/>
          </p:cNvSpPr>
          <p:nvPr>
            <p:ph type="title"/>
          </p:nvPr>
        </p:nvSpPr>
        <p:spPr>
          <a:xfrm>
            <a:off x="508000" y="0"/>
            <a:ext cx="6426200" cy="592138"/>
          </a:xfrm>
        </p:spPr>
        <p:txBody>
          <a:bodyPr/>
          <a:lstStyle/>
          <a:p>
            <a:r>
              <a:rPr lang="en-US" dirty="0" smtClean="0"/>
              <a:t>Click to edit Master title style</a:t>
            </a:r>
            <a:endParaRPr lang="en-US" dirty="0"/>
          </a:p>
        </p:txBody>
      </p:sp>
      <p:pic>
        <p:nvPicPr>
          <p:cNvPr id="6" name="Picture 5" descr="picture.outlook.eps"/>
          <p:cNvPicPr>
            <a:picLocks noChangeAspect="1"/>
          </p:cNvPicPr>
          <p:nvPr userDrawn="1"/>
        </p:nvPicPr>
        <p:blipFill>
          <a:blip r:embed="rId2"/>
          <a:srcRect l="4049" t="8240" b="1648"/>
          <a:stretch>
            <a:fillRect/>
          </a:stretch>
        </p:blipFill>
        <p:spPr>
          <a:xfrm>
            <a:off x="6960424" y="-12700"/>
            <a:ext cx="1492758" cy="688942"/>
          </a:xfrm>
          <a:prstGeom prst="rect">
            <a:avLst/>
          </a:prstGeom>
        </p:spPr>
      </p:pic>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3" name="Footer Placeholder 2"/>
          <p:cNvSpPr>
            <a:spLocks noGrp="1"/>
          </p:cNvSpPr>
          <p:nvPr>
            <p:ph type="ftr" sz="quarter" idx="11"/>
          </p:nvPr>
        </p:nvSpPr>
        <p:spPr/>
        <p:txBody>
          <a:bodyPr/>
          <a:lstStyle>
            <a:lvl1pPr>
              <a:defRPr smtClean="0"/>
            </a:lvl1pPr>
          </a:lstStyle>
          <a:p>
            <a:r>
              <a:rPr lang="en-US" altLang="ja-JP" smtClean="0"/>
              <a:t>EIC Detector R&amp;D Advisory Meeting, May 2012</a:t>
            </a:r>
            <a:endParaRPr lang="en-US" altLang="ja-JP"/>
          </a:p>
        </p:txBody>
      </p:sp>
      <p:sp>
        <p:nvSpPr>
          <p:cNvPr id="4" name="Slide Number Placeholder 3"/>
          <p:cNvSpPr>
            <a:spLocks noGrp="1"/>
          </p:cNvSpPr>
          <p:nvPr>
            <p:ph type="sldNum" sz="quarter" idx="12"/>
          </p:nvPr>
        </p:nvSpPr>
        <p:spPr/>
        <p:txBody>
          <a:bodyPr/>
          <a:lstStyle>
            <a:lvl1pPr>
              <a:defRPr smtClean="0"/>
            </a:lvl1pPr>
          </a:lstStyle>
          <a:p>
            <a:fld id="{4DBD2CD6-BD71-9540-8FCE-C04CD30520C4}" type="slidenum">
              <a:rPr lang="en-US" altLang="ja-JP"/>
              <a:pPr/>
              <a:t>‹#›</a:t>
            </a:fld>
            <a:endParaRPr lang="en-US" altLang="ja-JP"/>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80975" y="692150"/>
            <a:ext cx="4351338" cy="56165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4713" y="692150"/>
            <a:ext cx="4351337" cy="56165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858429" y="6565901"/>
            <a:ext cx="1507067" cy="275168"/>
          </a:xfrm>
        </p:spPr>
        <p:txBody>
          <a:bodyPr/>
          <a:lstStyle>
            <a:lvl1pPr>
              <a:defRPr smtClean="0"/>
            </a:lvl1pPr>
          </a:lstStyle>
          <a:p>
            <a:r>
              <a:rPr lang="en-US" altLang="ja-JP" smtClean="0"/>
              <a:t>E.C. Aschenauer</a:t>
            </a:r>
            <a:endParaRPr lang="en-US" altLang="ja-JP"/>
          </a:p>
        </p:txBody>
      </p:sp>
      <p:sp>
        <p:nvSpPr>
          <p:cNvPr id="6" name="Footer Placeholder 5"/>
          <p:cNvSpPr>
            <a:spLocks noGrp="1"/>
          </p:cNvSpPr>
          <p:nvPr>
            <p:ph type="ftr" sz="quarter" idx="11"/>
          </p:nvPr>
        </p:nvSpPr>
        <p:spPr>
          <a:xfrm>
            <a:off x="3375035" y="6578600"/>
            <a:ext cx="4236508" cy="228600"/>
          </a:xfrm>
        </p:spPr>
        <p:txBody>
          <a:bodyPr/>
          <a:lstStyle>
            <a:lvl1pPr>
              <a:defRPr smtClean="0"/>
            </a:lvl1pPr>
          </a:lstStyle>
          <a:p>
            <a:r>
              <a:rPr lang="en-US" altLang="ja-JP" smtClean="0"/>
              <a:t>EIC Detector R&amp;D Advisory Meeting, May 2012</a:t>
            </a:r>
            <a:endParaRPr lang="en-US" altLang="ja-JP"/>
          </a:p>
        </p:txBody>
      </p:sp>
      <p:sp>
        <p:nvSpPr>
          <p:cNvPr id="7" name="Slide Number Placeholder 6"/>
          <p:cNvSpPr>
            <a:spLocks noGrp="1"/>
          </p:cNvSpPr>
          <p:nvPr>
            <p:ph type="sldNum" sz="quarter" idx="12"/>
          </p:nvPr>
        </p:nvSpPr>
        <p:spPr/>
        <p:txBody>
          <a:bodyPr/>
          <a:lstStyle>
            <a:lvl1pPr>
              <a:defRPr smtClean="0"/>
            </a:lvl1pPr>
          </a:lstStyle>
          <a:p>
            <a:fld id="{5AC92166-1194-2F48-BFD2-97EB8C061038}" type="slidenum">
              <a:rPr lang="en-US" altLang="ja-JP"/>
              <a:pPr/>
              <a:t>‹#›</a:t>
            </a:fld>
            <a:endParaRPr lang="en-US" altLang="ja-JP"/>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48" charset="-128"/>
                <a:cs typeface="+mn-cs"/>
              </a:defRPr>
            </a:lvl1pPr>
          </a:lstStyle>
          <a:p>
            <a:pPr>
              <a:defRPr/>
            </a:pPr>
            <a:r>
              <a:rPr lang="en-US" smtClean="0"/>
              <a:t>E.C. Aschenauer</a:t>
            </a: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48" charset="-128"/>
                <a:cs typeface="+mn-cs"/>
              </a:defRPr>
            </a:lvl1pPr>
          </a:lstStyle>
          <a:p>
            <a:pPr>
              <a:defRPr/>
            </a:pPr>
            <a:r>
              <a:rPr lang="en-US" smtClean="0"/>
              <a:t>EIC Detector R&amp;D Advisory Meeting, May 2012</a:t>
            </a: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32F8949-A4D7-1044-8DE4-2C17568E9D85}" type="slidenum">
              <a:rPr lang="en-US"/>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e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gif"/><Relationship Id="rId1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7" name="Rectangle 5"/>
          <p:cNvSpPr>
            <a:spLocks noGrp="1" noChangeArrowheads="1"/>
          </p:cNvSpPr>
          <p:nvPr>
            <p:ph type="dt" sz="half" idx="2"/>
          </p:nvPr>
        </p:nvSpPr>
        <p:spPr bwMode="auto">
          <a:xfrm>
            <a:off x="1731429" y="6565901"/>
            <a:ext cx="1507067" cy="275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i="1">
                <a:solidFill>
                  <a:srgbClr val="0000FF"/>
                </a:solidFill>
                <a:effectLst>
                  <a:outerShdw blurRad="38100" dist="38100" dir="2700000" algn="tl">
                    <a:srgbClr val="DDDDDD"/>
                  </a:outerShdw>
                </a:effectLst>
              </a:defRPr>
            </a:lvl1pPr>
          </a:lstStyle>
          <a:p>
            <a:r>
              <a:rPr lang="en-US" altLang="ja-JP" smtClean="0"/>
              <a:t>E.C. Aschenauer</a:t>
            </a:r>
            <a:endParaRPr lang="en-US" altLang="ja-JP" dirty="0"/>
          </a:p>
        </p:txBody>
      </p:sp>
      <p:sp>
        <p:nvSpPr>
          <p:cNvPr id="8198" name="Rectangle 6"/>
          <p:cNvSpPr>
            <a:spLocks noGrp="1" noChangeArrowheads="1"/>
          </p:cNvSpPr>
          <p:nvPr>
            <p:ph type="ftr" sz="quarter" idx="3"/>
          </p:nvPr>
        </p:nvSpPr>
        <p:spPr bwMode="auto">
          <a:xfrm>
            <a:off x="3251201" y="6565900"/>
            <a:ext cx="4902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200" i="1">
                <a:solidFill>
                  <a:srgbClr val="FF00FF"/>
                </a:solidFill>
                <a:effectLst>
                  <a:outerShdw blurRad="38100" dist="38100" dir="2700000" algn="tl">
                    <a:srgbClr val="DDDDDD"/>
                  </a:outerShdw>
                </a:effectLst>
              </a:defRPr>
            </a:lvl1pPr>
          </a:lstStyle>
          <a:p>
            <a:r>
              <a:rPr lang="en-US" altLang="ja-JP" smtClean="0"/>
              <a:t>EIC Detector R&amp;D Advisory Meeting, May 2012</a:t>
            </a:r>
            <a:endParaRPr lang="en-US" altLang="ja-JP" dirty="0"/>
          </a:p>
        </p:txBody>
      </p:sp>
      <p:sp>
        <p:nvSpPr>
          <p:cNvPr id="8199" name="Rectangle 7"/>
          <p:cNvSpPr>
            <a:spLocks noGrp="1" noChangeArrowheads="1"/>
          </p:cNvSpPr>
          <p:nvPr>
            <p:ph type="sldNum" sz="quarter" idx="4"/>
          </p:nvPr>
        </p:nvSpPr>
        <p:spPr bwMode="auto">
          <a:xfrm>
            <a:off x="8229600" y="6553200"/>
            <a:ext cx="5334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i="1">
                <a:solidFill>
                  <a:srgbClr val="0000FF"/>
                </a:solidFill>
                <a:effectLst>
                  <a:outerShdw blurRad="38100" dist="38100" dir="2700000" algn="tl">
                    <a:srgbClr val="DDDDDD"/>
                  </a:outerShdw>
                </a:effectLst>
              </a:defRPr>
            </a:lvl1pPr>
          </a:lstStyle>
          <a:p>
            <a:fld id="{9EA87294-3AFE-9D4E-921B-BEF8B3AF57E5}" type="slidenum">
              <a:rPr lang="en-US" altLang="ja-JP" smtClean="0"/>
              <a:pPr/>
              <a:t>‹#›</a:t>
            </a:fld>
            <a:endParaRPr lang="en-US" altLang="ja-JP" dirty="0"/>
          </a:p>
        </p:txBody>
      </p:sp>
      <p:sp>
        <p:nvSpPr>
          <p:cNvPr id="8248" name="Rectangle 56"/>
          <p:cNvSpPr>
            <a:spLocks noGrp="1" noChangeArrowheads="1"/>
          </p:cNvSpPr>
          <p:nvPr>
            <p:ph type="body" idx="1"/>
          </p:nvPr>
        </p:nvSpPr>
        <p:spPr bwMode="auto">
          <a:xfrm>
            <a:off x="53975" y="596900"/>
            <a:ext cx="9026525" cy="591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smtClean="0"/>
              <a:t>level</a:t>
            </a:r>
            <a:endParaRPr lang="en-GB" dirty="0"/>
          </a:p>
        </p:txBody>
      </p:sp>
      <p:grpSp>
        <p:nvGrpSpPr>
          <p:cNvPr id="59" name="Group 58"/>
          <p:cNvGrpSpPr>
            <a:grpSpLocks noChangeAspect="1"/>
          </p:cNvGrpSpPr>
          <p:nvPr userDrawn="1"/>
        </p:nvGrpSpPr>
        <p:grpSpPr>
          <a:xfrm>
            <a:off x="0" y="6156722"/>
            <a:ext cx="1003762" cy="701278"/>
            <a:chOff x="7938" y="5878513"/>
            <a:chExt cx="1338262" cy="935037"/>
          </a:xfrm>
        </p:grpSpPr>
        <p:sp>
          <p:nvSpPr>
            <p:cNvPr id="8203" name="Freeform 11"/>
            <p:cNvSpPr>
              <a:spLocks noChangeAspect="1"/>
            </p:cNvSpPr>
            <p:nvPr userDrawn="1"/>
          </p:nvSpPr>
          <p:spPr bwMode="auto">
            <a:xfrm>
              <a:off x="30560" y="5896380"/>
              <a:ext cx="1296590" cy="773043"/>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prstTxWarp prst="textNoShape">
                <a:avLst/>
              </a:prstTxWarp>
            </a:bodyPr>
            <a:lstStyle/>
            <a:p>
              <a:endParaRPr lang="en-US"/>
            </a:p>
          </p:txBody>
        </p:sp>
        <p:sp>
          <p:nvSpPr>
            <p:cNvPr id="8204" name="Freeform 12"/>
            <p:cNvSpPr>
              <a:spLocks noChangeAspect="1"/>
            </p:cNvSpPr>
            <p:nvPr userDrawn="1"/>
          </p:nvSpPr>
          <p:spPr bwMode="auto">
            <a:xfrm>
              <a:off x="1218803" y="5988097"/>
              <a:ext cx="84534" cy="153656"/>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prstTxWarp prst="textNoShape">
                <a:avLst/>
              </a:prstTxWarp>
            </a:bodyPr>
            <a:lstStyle/>
            <a:p>
              <a:endParaRPr lang="en-US"/>
            </a:p>
          </p:txBody>
        </p:sp>
        <p:sp>
          <p:nvSpPr>
            <p:cNvPr id="8205" name="Freeform 13"/>
            <p:cNvSpPr>
              <a:spLocks noChangeAspect="1"/>
            </p:cNvSpPr>
            <p:nvPr userDrawn="1"/>
          </p:nvSpPr>
          <p:spPr bwMode="auto">
            <a:xfrm>
              <a:off x="25797" y="6216794"/>
              <a:ext cx="942975" cy="488363"/>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prstTxWarp prst="textNoShape">
                <a:avLst/>
              </a:prstTxWarp>
            </a:bodyPr>
            <a:lstStyle/>
            <a:p>
              <a:endParaRPr lang="en-US"/>
            </a:p>
          </p:txBody>
        </p:sp>
        <p:sp>
          <p:nvSpPr>
            <p:cNvPr id="8206" name="Freeform 14"/>
            <p:cNvSpPr>
              <a:spLocks noChangeAspect="1"/>
            </p:cNvSpPr>
            <p:nvPr userDrawn="1"/>
          </p:nvSpPr>
          <p:spPr bwMode="auto">
            <a:xfrm>
              <a:off x="155575" y="6257292"/>
              <a:ext cx="625078" cy="445483"/>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sp>
          <p:nvSpPr>
            <p:cNvPr id="8207" name="Freeform 15"/>
            <p:cNvSpPr>
              <a:spLocks noChangeAspect="1"/>
            </p:cNvSpPr>
            <p:nvPr userDrawn="1"/>
          </p:nvSpPr>
          <p:spPr bwMode="auto">
            <a:xfrm>
              <a:off x="579438" y="5928540"/>
              <a:ext cx="160734" cy="144127"/>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prstTxWarp prst="textNoShape">
                <a:avLst/>
              </a:prstTxWarp>
            </a:bodyPr>
            <a:lstStyle/>
            <a:p>
              <a:endParaRPr lang="en-US"/>
            </a:p>
          </p:txBody>
        </p:sp>
        <p:sp>
          <p:nvSpPr>
            <p:cNvPr id="8208" name="Freeform 16"/>
            <p:cNvSpPr>
              <a:spLocks noChangeAspect="1"/>
            </p:cNvSpPr>
            <p:nvPr userDrawn="1"/>
          </p:nvSpPr>
          <p:spPr bwMode="auto">
            <a:xfrm>
              <a:off x="765175" y="6680143"/>
              <a:ext cx="90487" cy="133407"/>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prstTxWarp prst="textNoShape">
                <a:avLst/>
              </a:prstTxWarp>
            </a:bodyPr>
            <a:lstStyle/>
            <a:p>
              <a:endParaRPr lang="en-US"/>
            </a:p>
          </p:txBody>
        </p:sp>
        <p:sp>
          <p:nvSpPr>
            <p:cNvPr id="8209" name="Freeform 17"/>
            <p:cNvSpPr>
              <a:spLocks noChangeAspect="1"/>
            </p:cNvSpPr>
            <p:nvPr userDrawn="1"/>
          </p:nvSpPr>
          <p:spPr bwMode="auto">
            <a:xfrm>
              <a:off x="602060" y="6017875"/>
              <a:ext cx="229791" cy="45620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prstTxWarp prst="textNoShape">
                <a:avLst/>
              </a:prstTxWarp>
            </a:bodyPr>
            <a:lstStyle/>
            <a:p>
              <a:endParaRPr lang="en-US"/>
            </a:p>
          </p:txBody>
        </p:sp>
        <p:sp>
          <p:nvSpPr>
            <p:cNvPr id="8210" name="Freeform 18"/>
            <p:cNvSpPr>
              <a:spLocks noChangeAspect="1"/>
            </p:cNvSpPr>
            <p:nvPr userDrawn="1"/>
          </p:nvSpPr>
          <p:spPr bwMode="auto">
            <a:xfrm>
              <a:off x="797322" y="5997626"/>
              <a:ext cx="433387" cy="207257"/>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prstTxWarp prst="textNoShape">
                <a:avLst/>
              </a:prstTxWarp>
            </a:bodyPr>
            <a:lstStyle/>
            <a:p>
              <a:endParaRPr lang="en-US"/>
            </a:p>
          </p:txBody>
        </p:sp>
        <p:sp>
          <p:nvSpPr>
            <p:cNvPr id="8211" name="Freeform 19"/>
            <p:cNvSpPr>
              <a:spLocks noChangeAspect="1"/>
            </p:cNvSpPr>
            <p:nvPr userDrawn="1"/>
          </p:nvSpPr>
          <p:spPr bwMode="auto">
            <a:xfrm>
              <a:off x="415132" y="6120312"/>
              <a:ext cx="185737" cy="79806"/>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prstTxWarp prst="textNoShape">
                <a:avLst/>
              </a:prstTxWarp>
            </a:bodyPr>
            <a:lstStyle/>
            <a:p>
              <a:endParaRPr lang="en-US"/>
            </a:p>
          </p:txBody>
        </p:sp>
        <p:grpSp>
          <p:nvGrpSpPr>
            <p:cNvPr id="8212" name="Group 20"/>
            <p:cNvGrpSpPr>
              <a:grpSpLocks noChangeAspect="1"/>
            </p:cNvGrpSpPr>
            <p:nvPr userDrawn="1"/>
          </p:nvGrpSpPr>
          <p:grpSpPr bwMode="auto">
            <a:xfrm>
              <a:off x="7938" y="5878513"/>
              <a:ext cx="1338262" cy="929081"/>
              <a:chOff x="5" y="3490"/>
              <a:chExt cx="1124" cy="780"/>
            </a:xfrm>
          </p:grpSpPr>
          <p:grpSp>
            <p:nvGrpSpPr>
              <p:cNvPr id="8213" name="Group 21"/>
              <p:cNvGrpSpPr>
                <a:grpSpLocks noChangeAspect="1"/>
              </p:cNvGrpSpPr>
              <p:nvPr userDrawn="1"/>
            </p:nvGrpSpPr>
            <p:grpSpPr bwMode="auto">
              <a:xfrm>
                <a:off x="499" y="3562"/>
                <a:ext cx="548" cy="708"/>
                <a:chOff x="499" y="3562"/>
                <a:chExt cx="548" cy="708"/>
              </a:xfrm>
            </p:grpSpPr>
            <p:sp>
              <p:nvSpPr>
                <p:cNvPr id="8214" name="Freeform 22"/>
                <p:cNvSpPr>
                  <a:spLocks noChangeAspect="1"/>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5" name="Freeform 23"/>
                <p:cNvSpPr>
                  <a:spLocks noChangeAspect="1"/>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6" name="Freeform 24"/>
                <p:cNvSpPr>
                  <a:spLocks noChangeAspect="1"/>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8217" name="Freeform 25"/>
              <p:cNvSpPr>
                <a:spLocks noChangeAspect="1"/>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8" name="Freeform 26"/>
              <p:cNvSpPr>
                <a:spLocks noChangeAspect="1"/>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9" name="Freeform 27"/>
              <p:cNvSpPr>
                <a:spLocks noChangeAspect="1"/>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8220" name="Group 28"/>
              <p:cNvGrpSpPr>
                <a:grpSpLocks noChangeAspect="1"/>
              </p:cNvGrpSpPr>
              <p:nvPr userDrawn="1"/>
            </p:nvGrpSpPr>
            <p:grpSpPr bwMode="auto">
              <a:xfrm>
                <a:off x="5" y="3490"/>
                <a:ext cx="1124" cy="678"/>
                <a:chOff x="5" y="3490"/>
                <a:chExt cx="1124" cy="678"/>
              </a:xfrm>
            </p:grpSpPr>
            <p:sp>
              <p:nvSpPr>
                <p:cNvPr id="8221" name="Freeform 29"/>
                <p:cNvSpPr>
                  <a:spLocks noChangeAspect="1"/>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2" name="Freeform 30"/>
                <p:cNvSpPr>
                  <a:spLocks noChangeAspect="1"/>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3" name="Freeform 31"/>
                <p:cNvSpPr>
                  <a:spLocks noChangeAspect="1"/>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4" name="Freeform 32"/>
                <p:cNvSpPr>
                  <a:spLocks noChangeAspect="1"/>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5" name="Freeform 33"/>
                <p:cNvSpPr>
                  <a:spLocks noChangeAspect="1"/>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6" name="Freeform 34"/>
                <p:cNvSpPr>
                  <a:spLocks noChangeAspect="1"/>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7" name="Freeform 35"/>
                <p:cNvSpPr>
                  <a:spLocks noChangeAspect="1"/>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8" name="Freeform 36"/>
                <p:cNvSpPr>
                  <a:spLocks noChangeAspect="1"/>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prstTxWarp prst="textNoShape">
                    <a:avLst/>
                  </a:prstTxWarp>
                </a:bodyPr>
                <a:lstStyle/>
                <a:p>
                  <a:endParaRPr lang="en-US"/>
                </a:p>
              </p:txBody>
            </p:sp>
          </p:grpSp>
        </p:grpSp>
      </p:grpSp>
      <p:grpSp>
        <p:nvGrpSpPr>
          <p:cNvPr id="8229" name="Group 37"/>
          <p:cNvGrpSpPr>
            <a:grpSpLocks/>
          </p:cNvGrpSpPr>
          <p:nvPr/>
        </p:nvGrpSpPr>
        <p:grpSpPr bwMode="auto">
          <a:xfrm>
            <a:off x="8680450" y="1628775"/>
            <a:ext cx="385763" cy="4795838"/>
            <a:chOff x="5468" y="1333"/>
            <a:chExt cx="243" cy="2714"/>
          </a:xfrm>
        </p:grpSpPr>
        <p:sp>
          <p:nvSpPr>
            <p:cNvPr id="823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823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grpSp>
        <p:nvGrpSpPr>
          <p:cNvPr id="60" name="Group 59"/>
          <p:cNvGrpSpPr>
            <a:grpSpLocks noChangeAspect="1"/>
          </p:cNvGrpSpPr>
          <p:nvPr userDrawn="1"/>
        </p:nvGrpSpPr>
        <p:grpSpPr>
          <a:xfrm>
            <a:off x="8212732" y="414865"/>
            <a:ext cx="1212372" cy="1073944"/>
            <a:chOff x="7907932" y="0"/>
            <a:chExt cx="1616506" cy="1431925"/>
          </a:xfrm>
          <a:scene3d>
            <a:camera prst="orthographicFront">
              <a:rot lat="0" lon="0" rev="0"/>
            </a:camera>
            <a:lightRig rig="threePt" dir="t"/>
          </a:scene3d>
        </p:grpSpPr>
        <p:sp>
          <p:nvSpPr>
            <p:cNvPr id="8194" name="Freeform 2"/>
            <p:cNvSpPr>
              <a:spLocks noChangeAspect="1"/>
            </p:cNvSpPr>
            <p:nvPr/>
          </p:nvSpPr>
          <p:spPr bwMode="auto">
            <a:xfrm rot="18427436">
              <a:off x="8253722" y="-35530"/>
              <a:ext cx="870572" cy="1562152"/>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prstTxWarp prst="textNoShape">
                <a:avLst/>
              </a:prstTxWarp>
            </a:bodyPr>
            <a:lstStyle/>
            <a:p>
              <a:endParaRPr lang="en-US"/>
            </a:p>
          </p:txBody>
        </p:sp>
        <p:sp>
          <p:nvSpPr>
            <p:cNvPr id="8200" name="Freeform 8"/>
            <p:cNvSpPr>
              <a:spLocks noChangeAspect="1"/>
            </p:cNvSpPr>
            <p:nvPr/>
          </p:nvSpPr>
          <p:spPr bwMode="auto">
            <a:xfrm rot="18427436">
              <a:off x="8302127" y="-39735"/>
              <a:ext cx="872951" cy="1571670"/>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rgbClr val="0000FF"/>
            </a:solidFill>
            <a:ln w="9525">
              <a:noFill/>
              <a:round/>
              <a:headEnd/>
              <a:tailEnd/>
            </a:ln>
          </p:spPr>
          <p:txBody>
            <a:bodyPr>
              <a:prstTxWarp prst="textNoShape">
                <a:avLst/>
              </a:prstTxWarp>
            </a:bodyPr>
            <a:lstStyle/>
            <a:p>
              <a:endParaRPr lang="en-US"/>
            </a:p>
          </p:txBody>
        </p:sp>
        <p:sp>
          <p:nvSpPr>
            <p:cNvPr id="8201" name="Freeform 9"/>
            <p:cNvSpPr>
              <a:spLocks noChangeAspect="1"/>
            </p:cNvSpPr>
            <p:nvPr/>
          </p:nvSpPr>
          <p:spPr bwMode="auto">
            <a:xfrm rot="18427436">
              <a:off x="8292965" y="120342"/>
              <a:ext cx="768292" cy="117786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8232" name="Group 40"/>
            <p:cNvGrpSpPr>
              <a:grpSpLocks noChangeAspect="1"/>
            </p:cNvGrpSpPr>
            <p:nvPr/>
          </p:nvGrpSpPr>
          <p:grpSpPr bwMode="auto">
            <a:xfrm>
              <a:off x="7924800" y="0"/>
              <a:ext cx="1599034" cy="1431925"/>
              <a:chOff x="4610" y="57"/>
              <a:chExt cx="1344" cy="1204"/>
            </a:xfrm>
          </p:grpSpPr>
          <p:grpSp>
            <p:nvGrpSpPr>
              <p:cNvPr id="8233" name="Group 41"/>
              <p:cNvGrpSpPr>
                <a:grpSpLocks noChangeAspect="1"/>
              </p:cNvGrpSpPr>
              <p:nvPr userDrawn="1"/>
            </p:nvGrpSpPr>
            <p:grpSpPr bwMode="auto">
              <a:xfrm>
                <a:off x="4610" y="57"/>
                <a:ext cx="1344" cy="1204"/>
                <a:chOff x="4610" y="57"/>
                <a:chExt cx="1344" cy="1204"/>
              </a:xfrm>
            </p:grpSpPr>
            <p:sp>
              <p:nvSpPr>
                <p:cNvPr id="8234" name="Freeform 42"/>
                <p:cNvSpPr>
                  <a:spLocks noChangeAspect="1"/>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8235" name="Group 43"/>
                <p:cNvGrpSpPr>
                  <a:grpSpLocks noChangeAspect="1"/>
                </p:cNvGrpSpPr>
                <p:nvPr userDrawn="1"/>
              </p:nvGrpSpPr>
              <p:grpSpPr bwMode="auto">
                <a:xfrm>
                  <a:off x="4610" y="57"/>
                  <a:ext cx="1344" cy="985"/>
                  <a:chOff x="4610" y="57"/>
                  <a:chExt cx="1344" cy="985"/>
                </a:xfrm>
              </p:grpSpPr>
              <p:sp>
                <p:nvSpPr>
                  <p:cNvPr id="8236" name="Freeform 44"/>
                  <p:cNvSpPr>
                    <a:spLocks noChangeAspect="1"/>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37" name="Freeform 45"/>
                  <p:cNvSpPr>
                    <a:spLocks noChangeAspect="1"/>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prstTxWarp prst="textNoShape">
                      <a:avLst/>
                    </a:prstTxWarp>
                  </a:bodyPr>
                  <a:lstStyle/>
                  <a:p>
                    <a:endParaRPr lang="en-US"/>
                  </a:p>
                </p:txBody>
              </p:sp>
              <p:sp>
                <p:nvSpPr>
                  <p:cNvPr id="8238" name="Freeform 46"/>
                  <p:cNvSpPr>
                    <a:spLocks noChangeAspect="1"/>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39" name="Freeform 47"/>
                  <p:cNvSpPr>
                    <a:spLocks noChangeAspect="1"/>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0" name="Freeform 48"/>
                  <p:cNvSpPr>
                    <a:spLocks noChangeAspect="1"/>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1" name="Freeform 49"/>
                  <p:cNvSpPr>
                    <a:spLocks noChangeAspect="1"/>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2" name="Freeform 50"/>
                  <p:cNvSpPr>
                    <a:spLocks noChangeAspect="1"/>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3" name="Freeform 51"/>
                  <p:cNvSpPr>
                    <a:spLocks noChangeAspect="1"/>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prstTxWarp prst="textNoShape">
                      <a:avLst/>
                    </a:prstTxWarp>
                  </a:bodyPr>
                  <a:lstStyle/>
                  <a:p>
                    <a:endParaRPr lang="en-US"/>
                  </a:p>
                </p:txBody>
              </p:sp>
            </p:grpSp>
          </p:grpSp>
          <p:sp>
            <p:nvSpPr>
              <p:cNvPr id="8244" name="Line 52"/>
              <p:cNvSpPr>
                <a:spLocks noChangeAspect="1" noChangeShapeType="1"/>
              </p:cNvSpPr>
              <p:nvPr userDrawn="1"/>
            </p:nvSpPr>
            <p:spPr bwMode="auto">
              <a:xfrm>
                <a:off x="4870" y="84"/>
                <a:ext cx="42" cy="96"/>
              </a:xfrm>
              <a:prstGeom prst="line">
                <a:avLst/>
              </a:prstGeom>
              <a:noFill/>
              <a:ln w="38100">
                <a:solidFill>
                  <a:schemeClr val="accent2"/>
                </a:solidFill>
                <a:round/>
                <a:headEnd/>
                <a:tailEnd/>
              </a:ln>
              <a:effectLst/>
            </p:spPr>
            <p:txBody>
              <a:bodyPr>
                <a:prstTxWarp prst="textNoShape">
                  <a:avLst/>
                </a:prstTxWarp>
              </a:bodyPr>
              <a:lstStyle/>
              <a:p>
                <a:endParaRPr lang="en-US"/>
              </a:p>
            </p:txBody>
          </p:sp>
        </p:grpSp>
      </p:grpSp>
      <p:pic>
        <p:nvPicPr>
          <p:cNvPr id="57" name="Picture 56" descr="EIClogo.jpg"/>
          <p:cNvPicPr>
            <a:picLocks noChangeAspect="1"/>
          </p:cNvPicPr>
          <p:nvPr/>
        </p:nvPicPr>
        <p:blipFill>
          <a:blip r:embed="rId11"/>
          <a:stretch>
            <a:fillRect/>
          </a:stretch>
        </p:blipFill>
        <p:spPr>
          <a:xfrm>
            <a:off x="8659675" y="32780"/>
            <a:ext cx="458925" cy="424420"/>
          </a:xfrm>
          <a:prstGeom prst="rect">
            <a:avLst/>
          </a:prstGeom>
        </p:spPr>
      </p:pic>
      <p:pic>
        <p:nvPicPr>
          <p:cNvPr id="58" name="Picture 57" descr="bnl-logo.jpg"/>
          <p:cNvPicPr>
            <a:picLocks noChangeAspect="1"/>
          </p:cNvPicPr>
          <p:nvPr/>
        </p:nvPicPr>
        <p:blipFill>
          <a:blip r:embed="rId12"/>
          <a:stretch>
            <a:fillRect/>
          </a:stretch>
        </p:blipFill>
        <p:spPr>
          <a:xfrm>
            <a:off x="772157" y="6527800"/>
            <a:ext cx="1005840" cy="368300"/>
          </a:xfrm>
          <a:prstGeom prst="rect">
            <a:avLst/>
          </a:prstGeom>
        </p:spPr>
      </p:pic>
      <p:grpSp>
        <p:nvGrpSpPr>
          <p:cNvPr id="8252" name="Group 60"/>
          <p:cNvGrpSpPr>
            <a:grpSpLocks/>
          </p:cNvGrpSpPr>
          <p:nvPr/>
        </p:nvGrpSpPr>
        <p:grpSpPr bwMode="auto">
          <a:xfrm rot="5400000">
            <a:off x="4086225" y="-3660775"/>
            <a:ext cx="431800" cy="8604250"/>
            <a:chOff x="5468" y="1333"/>
            <a:chExt cx="243" cy="2714"/>
          </a:xfrm>
        </p:grpSpPr>
        <p:sp>
          <p:nvSpPr>
            <p:cNvPr id="8253" name="Freeform 61"/>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8254" name="Freeform 62"/>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sp>
        <p:nvSpPr>
          <p:cNvPr id="8195" name="Rectangle 3"/>
          <p:cNvSpPr>
            <a:spLocks noGrp="1" noChangeArrowheads="1"/>
          </p:cNvSpPr>
          <p:nvPr>
            <p:ph type="title"/>
          </p:nvPr>
        </p:nvSpPr>
        <p:spPr bwMode="auto">
          <a:xfrm>
            <a:off x="25400" y="25400"/>
            <a:ext cx="8458200" cy="482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ja-JP" dirty="0" err="1" smtClean="0"/>
              <a:t>bubu</a:t>
            </a:r>
            <a:endParaRPr lang="en-US" altLang="ja-JP"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57" r:id="rId4"/>
    <p:sldLayoutId id="2147483655" r:id="rId5"/>
    <p:sldLayoutId id="2147483658" r:id="rId6"/>
    <p:sldLayoutId id="2147483656" r:id="rId7"/>
    <p:sldLayoutId id="2147483653" r:id="rId8"/>
    <p:sldLayoutId id="2147483659" r:id="rId9"/>
  </p:sldLayoutIdLst>
  <p:transition xmlns:p14="http://schemas.microsoft.com/office/powerpoint/2010/main"/>
  <p:timing>
    <p:tnLst>
      <p:par>
        <p:cTn xmlns:p14="http://schemas.microsoft.com/office/powerpoint/2010/main" id="1" dur="indefinite" restart="never" nodeType="tmRoot"/>
      </p:par>
    </p:tnLst>
  </p:timing>
  <p:hf hdr="0"/>
  <p:txStyles>
    <p:titleStyle>
      <a:lvl1pPr algn="r" rtl="0" fontAlgn="base">
        <a:spcBef>
          <a:spcPct val="0"/>
        </a:spcBef>
        <a:spcAft>
          <a:spcPct val="0"/>
        </a:spcAft>
        <a:defRPr kumimoji="1" sz="2800" b="1" i="1">
          <a:solidFill>
            <a:srgbClr val="0000FF"/>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2pPr>
      <a:lvl3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3pPr>
      <a:lvl4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4pPr>
      <a:lvl5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5pPr>
      <a:lvl6pPr marL="4572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6pPr>
      <a:lvl7pPr marL="9144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7pPr>
      <a:lvl8pPr marL="13716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8pPr>
      <a:lvl9pPr marL="18288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9pPr>
    </p:titleStyle>
    <p:bodyStyle>
      <a:lvl1pPr marL="342900" indent="-342900" algn="l" rtl="0" fontAlgn="base">
        <a:spcBef>
          <a:spcPct val="20000"/>
        </a:spcBef>
        <a:spcAft>
          <a:spcPct val="0"/>
        </a:spcAft>
        <a:buClr>
          <a:srgbClr val="0000FF"/>
        </a:buClr>
        <a:buFont typeface="Wingdings" charset="2"/>
        <a:buChar char="q"/>
        <a:defRPr kumimoji="1" sz="2200" b="1">
          <a:solidFill>
            <a:schemeClr val="tx1"/>
          </a:solidFill>
          <a:effectLst>
            <a:outerShdw blurRad="38100" dist="38100" dir="2700000" algn="tl">
              <a:srgbClr val="DDDDDD"/>
            </a:outerShdw>
          </a:effectLst>
          <a:latin typeface="+mn-lt"/>
          <a:ea typeface="+mn-ea"/>
          <a:cs typeface="+mn-cs"/>
        </a:defRPr>
      </a:lvl1pPr>
      <a:lvl2pPr marL="742950" indent="-285750" algn="l" rtl="0" fontAlgn="base">
        <a:spcBef>
          <a:spcPct val="20000"/>
        </a:spcBef>
        <a:spcAft>
          <a:spcPct val="0"/>
        </a:spcAft>
        <a:buClr>
          <a:srgbClr val="0000FF"/>
        </a:buClr>
        <a:buFont typeface="Wingdings" charset="2"/>
        <a:buChar char="Ø"/>
        <a:defRPr kumimoji="1" sz="2000" b="1">
          <a:solidFill>
            <a:schemeClr val="tx1"/>
          </a:solidFill>
          <a:effectLst>
            <a:outerShdw blurRad="38100" dist="38100" dir="2700000" algn="tl">
              <a:srgbClr val="DDDDDD"/>
            </a:outerShdw>
          </a:effectLst>
          <a:latin typeface="+mn-lt"/>
          <a:ea typeface="+mn-ea"/>
        </a:defRPr>
      </a:lvl2pPr>
      <a:lvl3pPr marL="1143000" indent="-228600" algn="l" rtl="0" fontAlgn="base">
        <a:spcBef>
          <a:spcPct val="20000"/>
        </a:spcBef>
        <a:spcAft>
          <a:spcPct val="0"/>
        </a:spcAft>
        <a:buBlip>
          <a:blip r:embed="rId13"/>
        </a:buBlip>
        <a:defRPr kumimoji="1" sz="1800" b="1">
          <a:solidFill>
            <a:schemeClr val="tx1"/>
          </a:solidFill>
          <a:effectLst>
            <a:outerShdw blurRad="38100" dist="38100" dir="2700000" algn="tl">
              <a:srgbClr val="DDDDDD"/>
            </a:outerShdw>
          </a:effectLst>
          <a:latin typeface="+mn-lt"/>
          <a:ea typeface="+mn-ea"/>
        </a:defRPr>
      </a:lvl3pPr>
      <a:lvl4pPr marL="1600200" indent="-228600" algn="l" rtl="0" fontAlgn="base">
        <a:spcBef>
          <a:spcPct val="20000"/>
        </a:spcBef>
        <a:spcAft>
          <a:spcPct val="0"/>
        </a:spcAft>
        <a:buBlip>
          <a:blip r:embed="rId14"/>
        </a:buBlip>
        <a:defRPr kumimoji="1" sz="1600" b="1">
          <a:solidFill>
            <a:schemeClr val="tx1"/>
          </a:solidFill>
          <a:effectLst>
            <a:outerShdw blurRad="38100" dist="38100" dir="2700000" algn="tl">
              <a:srgbClr val="DDDDDD"/>
            </a:outerShdw>
          </a:effectLst>
          <a:latin typeface="+mn-lt"/>
          <a:ea typeface="+mn-ea"/>
        </a:defRPr>
      </a:lvl4pPr>
      <a:lvl5pPr marL="2057400" indent="-228600" algn="l" rtl="0" fontAlgn="base">
        <a:spcBef>
          <a:spcPct val="20000"/>
        </a:spcBef>
        <a:spcAft>
          <a:spcPct val="0"/>
        </a:spcAft>
        <a:buSzPct val="120000"/>
        <a:buFontTx/>
        <a:buBlip>
          <a:blip r:embed="rId15"/>
        </a:buBlip>
        <a:defRPr kumimoji="1" sz="1400" b="1">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emf"/><Relationship Id="rId3"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5.xml"/><Relationship Id="rId2"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3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 Id="rId3"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5.xml"/><Relationship Id="rId2"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png"/><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5.xml"/><Relationship Id="rId2"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gif"/><Relationship Id="rId9"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oleObject" Target="../embeddings/oleObject1.bin"/><Relationship Id="rId5" Type="http://schemas.openxmlformats.org/officeDocument/2006/relationships/image" Target="../media/image54.emf"/><Relationship Id="rId6" Type="http://schemas.openxmlformats.org/officeDocument/2006/relationships/image" Target="../media/image56.png"/><Relationship Id="rId7" Type="http://schemas.openxmlformats.org/officeDocument/2006/relationships/image" Target="../media/image57.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emf"/><Relationship Id="rId1" Type="http://schemas.openxmlformats.org/officeDocument/2006/relationships/slideLayout" Target="../slideLayouts/slideLayout5.xml"/><Relationship Id="rId2"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3.png"/><Relationship Id="rId3"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0.emf"/><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emf"/><Relationship Id="rId6" Type="http://schemas.openxmlformats.org/officeDocument/2006/relationships/image" Target="../media/image21.png"/><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png"/><Relationship Id="rId10" Type="http://schemas.openxmlformats.org/officeDocument/2006/relationships/image" Target="../media/image25.gif"/><Relationship Id="rId1" Type="http://schemas.openxmlformats.org/officeDocument/2006/relationships/slideLayout" Target="../slideLayouts/slideLayout5.xml"/><Relationship Id="rId2"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362200"/>
            <a:ext cx="9143999" cy="1491651"/>
          </a:xfrm>
        </p:spPr>
        <p:txBody>
          <a:bodyPr>
            <a:scene3d>
              <a:camera prst="orthographicFront"/>
              <a:lightRig rig="threePt" dir="t"/>
            </a:scene3d>
            <a:sp3d extrusionH="57150">
              <a:bevelT w="57150" h="38100" prst="artDeco"/>
              <a:bevelB w="57150" h="38100" prst="artDeco"/>
            </a:sp3d>
          </a:bodyPr>
          <a:lstStyle/>
          <a:p>
            <a:pPr algn="ctr"/>
            <a:r>
              <a:rPr lang="en-US" dirty="0" err="1" smtClean="0">
                <a:solidFill>
                  <a:srgbClr val="080808"/>
                </a:solidFill>
                <a:effectLst>
                  <a:glow rad="101600">
                    <a:schemeClr val="bg1">
                      <a:lumMod val="65000"/>
                      <a:alpha val="75000"/>
                    </a:schemeClr>
                  </a:glow>
                  <a:outerShdw blurRad="38100" dist="38100" dir="2700000" algn="tl">
                    <a:srgbClr val="DDDDDD"/>
                  </a:outerShdw>
                </a:effectLst>
              </a:rPr>
              <a:t>eRHIC</a:t>
            </a:r>
            <a:r>
              <a:rPr lang="en-US" dirty="0">
                <a:solidFill>
                  <a:srgbClr val="080808"/>
                </a:solidFill>
                <a:effectLst>
                  <a:glow rad="101600">
                    <a:schemeClr val="bg1">
                      <a:lumMod val="65000"/>
                      <a:alpha val="75000"/>
                    </a:schemeClr>
                  </a:glow>
                  <a:outerShdw blurRad="38100" dist="38100" dir="2700000" algn="tl">
                    <a:srgbClr val="DDDDDD"/>
                  </a:outerShdw>
                </a:effectLst>
              </a:rPr>
              <a:t> </a:t>
            </a:r>
            <a:r>
              <a:rPr lang="en-US" dirty="0" smtClean="0">
                <a:solidFill>
                  <a:srgbClr val="080808"/>
                </a:solidFill>
                <a:effectLst>
                  <a:glow rad="101600">
                    <a:schemeClr val="bg1">
                      <a:lumMod val="65000"/>
                      <a:alpha val="75000"/>
                    </a:schemeClr>
                  </a:glow>
                  <a:outerShdw blurRad="38100" dist="38100" dir="2700000" algn="tl">
                    <a:srgbClr val="DDDDDD"/>
                  </a:outerShdw>
                </a:effectLst>
              </a:rPr>
              <a:t>and </a:t>
            </a:r>
            <a:r>
              <a:rPr lang="en-US" dirty="0" smtClean="0">
                <a:solidFill>
                  <a:srgbClr val="080808"/>
                </a:solidFill>
                <a:effectLst>
                  <a:glow rad="101600">
                    <a:schemeClr val="bg1">
                      <a:lumMod val="65000"/>
                      <a:alpha val="75000"/>
                    </a:schemeClr>
                  </a:glow>
                  <a:outerShdw blurRad="38100" dist="38100" dir="2700000" algn="tl">
                    <a:srgbClr val="DDDDDD"/>
                  </a:outerShdw>
                </a:effectLst>
              </a:rPr>
              <a:t>IR-Design</a:t>
            </a:r>
            <a:r>
              <a:rPr lang="en-US" dirty="0" smtClean="0">
                <a:solidFill>
                  <a:srgbClr val="080808"/>
                </a:solidFill>
                <a:effectLst>
                  <a:glow rad="101600">
                    <a:schemeClr val="bg1">
                      <a:lumMod val="65000"/>
                      <a:alpha val="75000"/>
                    </a:schemeClr>
                  </a:glow>
                  <a:outerShdw blurRad="38100" dist="38100" dir="2700000" algn="tl">
                    <a:srgbClr val="DDDDDD"/>
                  </a:outerShdw>
                </a:effectLst>
              </a:rPr>
              <a:t/>
            </a:r>
            <a:br>
              <a:rPr lang="en-US" dirty="0" smtClean="0">
                <a:solidFill>
                  <a:srgbClr val="080808"/>
                </a:solidFill>
                <a:effectLst>
                  <a:glow rad="101600">
                    <a:schemeClr val="bg1">
                      <a:lumMod val="65000"/>
                      <a:alpha val="75000"/>
                    </a:schemeClr>
                  </a:glow>
                  <a:outerShdw blurRad="38100" dist="38100" dir="2700000" algn="tl">
                    <a:srgbClr val="DDDDDD"/>
                  </a:outerShdw>
                </a:effectLst>
              </a:rPr>
            </a:br>
            <a:r>
              <a:rPr lang="en-US" dirty="0" smtClean="0">
                <a:solidFill>
                  <a:srgbClr val="080808"/>
                </a:solidFill>
                <a:effectLst>
                  <a:glow rad="101600">
                    <a:schemeClr val="bg1">
                      <a:lumMod val="65000"/>
                      <a:alpha val="75000"/>
                    </a:schemeClr>
                  </a:glow>
                  <a:outerShdw blurRad="38100" dist="38100" dir="2700000" algn="tl">
                    <a:srgbClr val="DDDDDD"/>
                  </a:outerShdw>
                </a:effectLst>
              </a:rPr>
              <a:t>Considerations </a:t>
            </a:r>
            <a:endParaRPr lang="en-US" altLang="ja-JP" dirty="0">
              <a:solidFill>
                <a:schemeClr val="tx1"/>
              </a:solidFill>
            </a:endParaRPr>
          </a:p>
        </p:txBody>
      </p:sp>
      <p:sp>
        <p:nvSpPr>
          <p:cNvPr id="5" name="Date Placeholder 4"/>
          <p:cNvSpPr>
            <a:spLocks noGrp="1"/>
          </p:cNvSpPr>
          <p:nvPr>
            <p:ph type="dt" sz="half" idx="2"/>
          </p:nvPr>
        </p:nvSpPr>
        <p:spPr/>
        <p:txBody>
          <a:bodyPr/>
          <a:lstStyle/>
          <a:p>
            <a:r>
              <a:rPr lang="en-US" altLang="ja-JP" smtClean="0"/>
              <a:t>E.C. Aschenauer</a:t>
            </a:r>
            <a:endParaRPr lang="en-US" altLang="ja-JP" dirty="0"/>
          </a:p>
        </p:txBody>
      </p:sp>
      <p:pic>
        <p:nvPicPr>
          <p:cNvPr id="8" name="Picture 7" descr="EIClogo.jpg"/>
          <p:cNvPicPr>
            <a:picLocks noChangeAspect="1"/>
          </p:cNvPicPr>
          <p:nvPr/>
        </p:nvPicPr>
        <p:blipFill>
          <a:blip r:embed="rId2"/>
          <a:stretch>
            <a:fillRect/>
          </a:stretch>
        </p:blipFill>
        <p:spPr>
          <a:xfrm>
            <a:off x="4008887" y="4082451"/>
            <a:ext cx="1147313" cy="1061049"/>
          </a:xfrm>
          <a:prstGeom prst="rect">
            <a:avLst/>
          </a:prstGeom>
        </p:spPr>
      </p:pic>
      <p:sp>
        <p:nvSpPr>
          <p:cNvPr id="9" name="Footer Placeholder 8"/>
          <p:cNvSpPr>
            <a:spLocks noGrp="1"/>
          </p:cNvSpPr>
          <p:nvPr>
            <p:ph type="ftr" sz="quarter" idx="3"/>
          </p:nvPr>
        </p:nvSpPr>
        <p:spPr/>
        <p:txBody>
          <a:bodyPr/>
          <a:lstStyle/>
          <a:p>
            <a:r>
              <a:rPr lang="en-US" altLang="ja-JP" smtClean="0"/>
              <a:t>EIC Detector R&amp;D Advisory Meeting, May 2012</a:t>
            </a:r>
            <a:endParaRPr lang="en-US" altLang="ja-JP" dirty="0"/>
          </a:p>
        </p:txBody>
      </p:sp>
      <p:sp>
        <p:nvSpPr>
          <p:cNvPr id="7" name="Slide Number Placeholder 6"/>
          <p:cNvSpPr>
            <a:spLocks noGrp="1"/>
          </p:cNvSpPr>
          <p:nvPr>
            <p:ph type="sldNum" sz="quarter" idx="4"/>
          </p:nvPr>
        </p:nvSpPr>
        <p:spPr/>
        <p:txBody>
          <a:bodyPr/>
          <a:lstStyle/>
          <a:p>
            <a:fld id="{684DC042-DA42-6A4D-AE89-46F8D07AA4EE}" type="slidenum">
              <a:rPr lang="en-US" altLang="ja-JP" smtClean="0"/>
              <a:pPr/>
              <a:t>1</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Synchrotron </a:t>
            </a:r>
            <a:r>
              <a:rPr lang="en-US" dirty="0" err="1" smtClean="0"/>
              <a:t>Radiation@IR</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10</a:t>
            </a:fld>
            <a:endParaRPr lang="en-US" altLang="ja-JP"/>
          </a:p>
        </p:txBody>
      </p:sp>
      <p:sp>
        <p:nvSpPr>
          <p:cNvPr id="6" name="TextBox 5"/>
          <p:cNvSpPr txBox="1"/>
          <p:nvPr/>
        </p:nvSpPr>
        <p:spPr>
          <a:xfrm>
            <a:off x="165100" y="863600"/>
            <a:ext cx="7481535" cy="369332"/>
          </a:xfrm>
          <a:prstGeom prst="rect">
            <a:avLst/>
          </a:prstGeom>
          <a:noFill/>
        </p:spPr>
        <p:txBody>
          <a:bodyPr wrap="none" rtlCol="0">
            <a:spAutoFit/>
          </a:bodyPr>
          <a:lstStyle/>
          <a:p>
            <a:pPr marL="285750" indent="-285750">
              <a:buClr>
                <a:srgbClr val="0000FF"/>
              </a:buClr>
              <a:buFont typeface="Wingdings" charset="2"/>
              <a:buChar char="q"/>
            </a:pPr>
            <a:r>
              <a:rPr lang="en-US" dirty="0" smtClean="0"/>
              <a:t>all simulations/estimates done for 30 </a:t>
            </a:r>
            <a:r>
              <a:rPr lang="en-US" dirty="0" err="1" smtClean="0"/>
              <a:t>GeV</a:t>
            </a:r>
            <a:r>
              <a:rPr lang="en-US" dirty="0" smtClean="0"/>
              <a:t> lepton beam energy</a:t>
            </a:r>
            <a:endParaRPr lang="en-US" dirty="0"/>
          </a:p>
        </p:txBody>
      </p:sp>
      <p:pic>
        <p:nvPicPr>
          <p:cNvPr id="7" name="Picture 5" descr="VerticalMAtching2.pdf"/>
          <p:cNvPicPr>
            <a:picLocks noChangeAspect="1"/>
          </p:cNvPicPr>
          <p:nvPr/>
        </p:nvPicPr>
        <p:blipFill rotWithShape="1">
          <a:blip r:embed="rId2">
            <a:extLst>
              <a:ext uri="{28A0092B-C50C-407E-A947-70E740481C1C}">
                <a14:useLocalDpi xmlns:a14="http://schemas.microsoft.com/office/drawing/2010/main" val="0"/>
              </a:ext>
            </a:extLst>
          </a:blip>
          <a:srcRect l="3648" t="4851" r="8961" b="7512"/>
          <a:stretch/>
        </p:blipFill>
        <p:spPr bwMode="auto">
          <a:xfrm>
            <a:off x="0" y="1295400"/>
            <a:ext cx="3955561" cy="306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5800" y="1739900"/>
            <a:ext cx="2411951" cy="307777"/>
          </a:xfrm>
          <a:prstGeom prst="rect">
            <a:avLst/>
          </a:prstGeom>
          <a:noFill/>
        </p:spPr>
        <p:txBody>
          <a:bodyPr wrap="none" rtlCol="0">
            <a:spAutoFit/>
          </a:bodyPr>
          <a:lstStyle/>
          <a:p>
            <a:r>
              <a:rPr lang="en-US" sz="1400" dirty="0" smtClean="0"/>
              <a:t>60cm down in y over 55m</a:t>
            </a:r>
            <a:endParaRPr lang="en-US" sz="1400" dirty="0"/>
          </a:p>
        </p:txBody>
      </p:sp>
      <p:pic>
        <p:nvPicPr>
          <p:cNvPr id="9" name="Picture 3" descr="photon_dist_eSTAR_soft10x2p5m_mid2p5m_hard.eps"/>
          <p:cNvPicPr>
            <a:picLocks noChangeAspect="1"/>
          </p:cNvPicPr>
          <p:nvPr/>
        </p:nvPicPr>
        <p:blipFill rotWithShape="1">
          <a:blip r:embed="rId3">
            <a:extLst>
              <a:ext uri="{28A0092B-C50C-407E-A947-70E740481C1C}">
                <a14:useLocalDpi xmlns:a14="http://schemas.microsoft.com/office/drawing/2010/main" val="0"/>
              </a:ext>
            </a:extLst>
          </a:blip>
          <a:srcRect l="1" t="4003" r="7957"/>
          <a:stretch/>
        </p:blipFill>
        <p:spPr bwMode="auto">
          <a:xfrm>
            <a:off x="4005263" y="2603500"/>
            <a:ext cx="5049837" cy="395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74270"/>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Synchrotron </a:t>
            </a:r>
            <a:r>
              <a:rPr lang="en-US" dirty="0" err="1"/>
              <a:t>Radiation@IR</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11</a:t>
            </a:fld>
            <a:endParaRPr lang="en-US" altLang="ja-JP"/>
          </a:p>
        </p:txBody>
      </p:sp>
      <p:pic>
        <p:nvPicPr>
          <p:cNvPr id="6" name="Picture 5" descr="eRHIC_vert_hard_xyzp_misD_03i.eps"/>
          <p:cNvPicPr>
            <a:picLocks noChangeAspect="1"/>
          </p:cNvPicPr>
          <p:nvPr/>
        </p:nvPicPr>
        <p:blipFill rotWithShape="1">
          <a:blip r:embed="rId2">
            <a:extLst>
              <a:ext uri="{28A0092B-C50C-407E-A947-70E740481C1C}">
                <a14:useLocalDpi xmlns:a14="http://schemas.microsoft.com/office/drawing/2010/main" val="0"/>
              </a:ext>
            </a:extLst>
          </a:blip>
          <a:srcRect l="3507" t="5288" r="-222" b="2549"/>
          <a:stretch/>
        </p:blipFill>
        <p:spPr bwMode="auto">
          <a:xfrm>
            <a:off x="50801" y="787400"/>
            <a:ext cx="4952427" cy="354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RHIC_vert_hard_xyzp_power06_hardUp.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29615"/>
            <a:ext cx="5120640" cy="384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118100" y="1092200"/>
            <a:ext cx="4025900" cy="923330"/>
          </a:xfrm>
          <a:prstGeom prst="rect">
            <a:avLst/>
          </a:prstGeom>
          <a:noFill/>
        </p:spPr>
        <p:txBody>
          <a:bodyPr wrap="square" rtlCol="0">
            <a:spAutoFit/>
          </a:bodyPr>
          <a:lstStyle/>
          <a:p>
            <a:r>
              <a:rPr lang="en-US" dirty="0" smtClean="0"/>
              <a:t>SR Absorbers integrated in</a:t>
            </a:r>
          </a:p>
          <a:p>
            <a:r>
              <a:rPr lang="en-US" dirty="0" smtClean="0"/>
              <a:t>beam line</a:t>
            </a:r>
          </a:p>
          <a:p>
            <a:r>
              <a:rPr lang="en-US" dirty="0" smtClean="0"/>
              <a:t>design idea inspired by NSLS-II</a:t>
            </a:r>
          </a:p>
        </p:txBody>
      </p:sp>
      <p:pic>
        <p:nvPicPr>
          <p:cNvPr id="9" name="Picture 3" descr="eRHIC_vert_hard_xyzp_power05.eps"/>
          <p:cNvPicPr>
            <a:picLocks noChangeAspect="1"/>
          </p:cNvPicPr>
          <p:nvPr/>
        </p:nvPicPr>
        <p:blipFill rotWithShape="1">
          <a:blip r:embed="rId4">
            <a:extLst>
              <a:ext uri="{28A0092B-C50C-407E-A947-70E740481C1C}">
                <a14:useLocalDpi xmlns:a14="http://schemas.microsoft.com/office/drawing/2010/main" val="0"/>
              </a:ext>
            </a:extLst>
          </a:blip>
          <a:srcRect l="3875" t="5856" r="6591"/>
          <a:stretch/>
        </p:blipFill>
        <p:spPr bwMode="auto">
          <a:xfrm>
            <a:off x="4076700" y="2959100"/>
            <a:ext cx="4584700" cy="362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9719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Synchrotron </a:t>
            </a:r>
            <a:r>
              <a:rPr lang="en-US"/>
              <a:t>Radiation@IR</a:t>
            </a:r>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12</a:t>
            </a:fld>
            <a:endParaRPr lang="en-US" altLang="ja-JP"/>
          </a:p>
        </p:txBody>
      </p:sp>
      <p:pic>
        <p:nvPicPr>
          <p:cNvPr id="6" name="Picture 3" descr="photon_dist_eSTAR_soft10x2p5m_mid2p5m_hard_2nd_test.eps"/>
          <p:cNvPicPr>
            <a:picLocks noChangeAspect="1"/>
          </p:cNvPicPr>
          <p:nvPr/>
        </p:nvPicPr>
        <p:blipFill rotWithShape="1">
          <a:blip r:embed="rId2">
            <a:extLst>
              <a:ext uri="{28A0092B-C50C-407E-A947-70E740481C1C}">
                <a14:useLocalDpi xmlns:a14="http://schemas.microsoft.com/office/drawing/2010/main" val="0"/>
              </a:ext>
            </a:extLst>
          </a:blip>
          <a:srcRect l="3203" t="5147" r="7480"/>
          <a:stretch/>
        </p:blipFill>
        <p:spPr bwMode="auto">
          <a:xfrm>
            <a:off x="0" y="800100"/>
            <a:ext cx="4573602" cy="36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543300" y="965200"/>
            <a:ext cx="774571" cy="369332"/>
          </a:xfrm>
          <a:prstGeom prst="rect">
            <a:avLst/>
          </a:prstGeom>
          <a:noFill/>
        </p:spPr>
        <p:txBody>
          <a:bodyPr wrap="none" rtlCol="0">
            <a:spAutoFit/>
          </a:bodyPr>
          <a:lstStyle/>
          <a:p>
            <a:r>
              <a:rPr lang="en-US" dirty="0" smtClean="0"/>
              <a:t>@ IR</a:t>
            </a:r>
            <a:endParaRPr lang="en-US" dirty="0"/>
          </a:p>
        </p:txBody>
      </p:sp>
      <p:pic>
        <p:nvPicPr>
          <p:cNvPr id="8" name="Picture 5" descr="photon_dist_scale2eRHIC_total_169p4cmBe_test.eps"/>
          <p:cNvPicPr>
            <a:picLocks noChangeAspect="1"/>
          </p:cNvPicPr>
          <p:nvPr/>
        </p:nvPicPr>
        <p:blipFill rotWithShape="1">
          <a:blip r:embed="rId3">
            <a:extLst>
              <a:ext uri="{28A0092B-C50C-407E-A947-70E740481C1C}">
                <a14:useLocalDpi xmlns:a14="http://schemas.microsoft.com/office/drawing/2010/main" val="0"/>
              </a:ext>
            </a:extLst>
          </a:blip>
          <a:srcRect t="4902" r="6691"/>
          <a:stretch/>
        </p:blipFill>
        <p:spPr bwMode="auto">
          <a:xfrm>
            <a:off x="4589463" y="1930400"/>
            <a:ext cx="4427537"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295900" y="1358900"/>
            <a:ext cx="3510546" cy="646331"/>
          </a:xfrm>
          <a:prstGeom prst="rect">
            <a:avLst/>
          </a:prstGeom>
          <a:noFill/>
        </p:spPr>
        <p:txBody>
          <a:bodyPr wrap="none" rtlCol="0">
            <a:spAutoFit/>
          </a:bodyPr>
          <a:lstStyle/>
          <a:p>
            <a:r>
              <a:rPr lang="en-US" dirty="0" smtClean="0"/>
              <a:t>First estimate of SR-Photons</a:t>
            </a:r>
          </a:p>
          <a:p>
            <a:r>
              <a:rPr lang="en-US" dirty="0" smtClean="0"/>
              <a:t>in Detector done by “hand”</a:t>
            </a:r>
            <a:endParaRPr lang="en-US" dirty="0"/>
          </a:p>
        </p:txBody>
      </p:sp>
      <p:sp>
        <p:nvSpPr>
          <p:cNvPr id="10" name="Content Placeholder 43"/>
          <p:cNvSpPr txBox="1">
            <a:spLocks/>
          </p:cNvSpPr>
          <p:nvPr/>
        </p:nvSpPr>
        <p:spPr>
          <a:xfrm>
            <a:off x="469900" y="838200"/>
            <a:ext cx="8077200" cy="5257800"/>
          </a:xfrm>
          <a:prstGeom prst="rect">
            <a:avLst/>
          </a:prstGeom>
          <a:solidFill>
            <a:schemeClr val="bg1">
              <a:lumMod val="85000"/>
            </a:schemeClr>
          </a:solidFill>
          <a:ln>
            <a:solidFill>
              <a:schemeClr val="bg1">
                <a:lumMod val="65000"/>
              </a:schemeClr>
            </a:solidFill>
          </a:ln>
          <a:effectLst>
            <a:glow rad="101600">
              <a:schemeClr val="bg1">
                <a:lumMod val="95000"/>
                <a:alpha val="75000"/>
              </a:schemeClr>
            </a:glow>
          </a:effectLst>
          <a:scene3d>
            <a:camera prst="orthographicFront"/>
            <a:lightRig rig="threePt" dir="t"/>
          </a:scene3d>
          <a:sp3d>
            <a:bevelT w="165100" prst="coolSlant"/>
            <a:bevelB w="165100" prst="coolSlant"/>
          </a:sp3d>
        </p:spPr>
        <p:txBody>
          <a:bodyPr/>
          <a:lstStyle>
            <a:lvl1pPr marL="342900" indent="-342900" algn="l" rtl="0" fontAlgn="base">
              <a:spcBef>
                <a:spcPct val="20000"/>
              </a:spcBef>
              <a:spcAft>
                <a:spcPct val="0"/>
              </a:spcAft>
              <a:buClr>
                <a:srgbClr val="0000FF"/>
              </a:buClr>
              <a:buFont typeface="Wingdings" charset="2"/>
              <a:buChar char="q"/>
              <a:defRPr kumimoji="1" sz="2200" b="1">
                <a:solidFill>
                  <a:schemeClr val="tx1"/>
                </a:solidFill>
                <a:effectLst>
                  <a:outerShdw blurRad="38100" dist="38100" dir="2700000" algn="tl">
                    <a:srgbClr val="DDDDDD"/>
                  </a:outerShdw>
                </a:effectLst>
                <a:latin typeface="+mn-lt"/>
                <a:ea typeface="+mn-ea"/>
                <a:cs typeface="+mn-cs"/>
              </a:defRPr>
            </a:lvl1pPr>
            <a:lvl2pPr marL="742950" indent="-285750" algn="l" rtl="0" fontAlgn="base">
              <a:spcBef>
                <a:spcPct val="20000"/>
              </a:spcBef>
              <a:spcAft>
                <a:spcPct val="0"/>
              </a:spcAft>
              <a:buClr>
                <a:srgbClr val="0000FF"/>
              </a:buClr>
              <a:buFont typeface="Wingdings" charset="2"/>
              <a:buChar char="Ø"/>
              <a:defRPr kumimoji="1" sz="2000" b="1">
                <a:solidFill>
                  <a:schemeClr val="tx1"/>
                </a:solidFill>
                <a:effectLst>
                  <a:outerShdw blurRad="38100" dist="38100" dir="2700000" algn="tl">
                    <a:srgbClr val="DDDDDD"/>
                  </a:outerShdw>
                </a:effectLst>
                <a:latin typeface="+mn-lt"/>
                <a:ea typeface="+mn-ea"/>
              </a:defRPr>
            </a:lvl2pPr>
            <a:lvl3pPr marL="1143000" indent="-228600" algn="l" rtl="0" fontAlgn="base">
              <a:spcBef>
                <a:spcPct val="20000"/>
              </a:spcBef>
              <a:spcAft>
                <a:spcPct val="0"/>
              </a:spcAft>
              <a:buBlip>
                <a:blip r:embed="rId4"/>
              </a:buBlip>
              <a:defRPr kumimoji="1" sz="1800" b="1">
                <a:solidFill>
                  <a:schemeClr val="tx1"/>
                </a:solidFill>
                <a:effectLst>
                  <a:outerShdw blurRad="38100" dist="38100" dir="2700000" algn="tl">
                    <a:srgbClr val="DDDDDD"/>
                  </a:outerShdw>
                </a:effectLst>
                <a:latin typeface="+mn-lt"/>
                <a:ea typeface="+mn-ea"/>
              </a:defRPr>
            </a:lvl3pPr>
            <a:lvl4pPr marL="1600200" indent="-228600" algn="l" rtl="0" fontAlgn="base">
              <a:spcBef>
                <a:spcPct val="20000"/>
              </a:spcBef>
              <a:spcAft>
                <a:spcPct val="0"/>
              </a:spcAft>
              <a:buBlip>
                <a:blip r:embed="rId5"/>
              </a:buBlip>
              <a:defRPr kumimoji="1" sz="1600" b="1">
                <a:solidFill>
                  <a:schemeClr val="tx1"/>
                </a:solidFill>
                <a:effectLst>
                  <a:outerShdw blurRad="38100" dist="38100" dir="2700000" algn="tl">
                    <a:srgbClr val="DDDDDD"/>
                  </a:outerShdw>
                </a:effectLst>
                <a:latin typeface="+mn-lt"/>
                <a:ea typeface="+mn-ea"/>
              </a:defRPr>
            </a:lvl4pPr>
            <a:lvl5pPr marL="2057400" indent="-228600" algn="l" rtl="0" fontAlgn="base">
              <a:spcBef>
                <a:spcPct val="20000"/>
              </a:spcBef>
              <a:spcAft>
                <a:spcPct val="0"/>
              </a:spcAft>
              <a:buSzPct val="120000"/>
              <a:buFontTx/>
              <a:buBlip>
                <a:blip r:embed="rId6"/>
              </a:buBlip>
              <a:defRPr kumimoji="1" sz="1400" b="1">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Blip>
                <a:blip r:embed="rId7"/>
              </a:buBlip>
              <a:defRPr kumimoji="1" b="1">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Blip>
                <a:blip r:embed="rId7"/>
              </a:buBlip>
              <a:defRPr kumimoji="1" b="1">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Blip>
                <a:blip r:embed="rId7"/>
              </a:buBlip>
              <a:defRPr kumimoji="1" b="1">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Blip>
                <a:blip r:embed="rId7"/>
              </a:buBlip>
              <a:defRPr kumimoji="1" b="1">
                <a:solidFill>
                  <a:schemeClr val="tx1"/>
                </a:solidFill>
                <a:effectLst>
                  <a:outerShdw blurRad="38100" dist="38100" dir="2700000" algn="tl">
                    <a:srgbClr val="DDDDDD"/>
                  </a:outerShdw>
                </a:effectLst>
                <a:latin typeface="+mn-lt"/>
                <a:ea typeface="+mn-ea"/>
              </a:defRPr>
            </a:lvl9pPr>
          </a:lstStyle>
          <a:p>
            <a:pPr marL="457200" indent="-457200">
              <a:lnSpc>
                <a:spcPct val="90000"/>
              </a:lnSpc>
              <a:spcBef>
                <a:spcPct val="50000"/>
              </a:spcBef>
              <a:spcAft>
                <a:spcPts val="600"/>
              </a:spcAft>
              <a:buFont typeface="Wingdings" charset="0"/>
              <a:buNone/>
            </a:pPr>
            <a:r>
              <a:rPr lang="en-US" sz="1700" dirty="0" smtClean="0">
                <a:latin typeface="Comic Sans MS" charset="0"/>
                <a:ea typeface="ＭＳ Ｐゴシック" charset="0"/>
                <a:cs typeface="Comic Sans MS" charset="0"/>
              </a:rPr>
              <a:t>1. </a:t>
            </a:r>
            <a:r>
              <a:rPr lang="en-US" sz="1600" dirty="0" smtClean="0">
                <a:latin typeface="Comic Sans MS" charset="0"/>
                <a:ea typeface="ＭＳ Ｐゴシック" charset="0"/>
                <a:cs typeface="Comic Sans MS" charset="0"/>
              </a:rPr>
              <a:t>In the photon energy range we are interested in ( 10</a:t>
            </a:r>
            <a:r>
              <a:rPr lang="en-US" sz="1600" baseline="30000" dirty="0" smtClean="0">
                <a:latin typeface="Comic Sans MS" charset="0"/>
                <a:ea typeface="ＭＳ Ｐゴシック" charset="0"/>
                <a:cs typeface="Comic Sans MS" charset="0"/>
              </a:rPr>
              <a:t>0</a:t>
            </a:r>
            <a:r>
              <a:rPr lang="en-US" sz="1600" dirty="0" smtClean="0">
                <a:latin typeface="Comic Sans MS" charset="0"/>
                <a:ea typeface="ＭＳ Ｐゴシック" charset="0"/>
                <a:cs typeface="Comic Sans MS" charset="0"/>
              </a:rPr>
              <a:t>-10</a:t>
            </a:r>
            <a:r>
              <a:rPr lang="en-US" sz="1600" baseline="30000" dirty="0" smtClean="0">
                <a:latin typeface="Comic Sans MS" charset="0"/>
                <a:ea typeface="ＭＳ Ｐゴシック" charset="0"/>
                <a:cs typeface="Comic Sans MS" charset="0"/>
              </a:rPr>
              <a:t>2 </a:t>
            </a:r>
            <a:r>
              <a:rPr lang="en-US" sz="1600" dirty="0" err="1" smtClean="0">
                <a:latin typeface="Comic Sans MS" charset="0"/>
                <a:ea typeface="ＭＳ Ｐゴシック" charset="0"/>
                <a:cs typeface="Comic Sans MS" charset="0"/>
              </a:rPr>
              <a:t>keV</a:t>
            </a:r>
            <a:r>
              <a:rPr lang="en-US" sz="1600" dirty="0" smtClean="0">
                <a:latin typeface="Comic Sans MS" charset="0"/>
                <a:ea typeface="ＭＳ Ｐゴシック" charset="0"/>
                <a:cs typeface="Comic Sans MS" charset="0"/>
              </a:rPr>
              <a:t>)</a:t>
            </a:r>
          </a:p>
          <a:p>
            <a:pPr marL="0" indent="0">
              <a:lnSpc>
                <a:spcPct val="90000"/>
              </a:lnSpc>
              <a:spcBef>
                <a:spcPct val="50000"/>
              </a:spcBef>
              <a:spcAft>
                <a:spcPts val="600"/>
              </a:spcAft>
              <a:buNone/>
            </a:pPr>
            <a:r>
              <a:rPr lang="en-US" sz="1600" dirty="0" smtClean="0">
                <a:latin typeface="Comic Sans MS" charset="0"/>
                <a:ea typeface="ＭＳ Ｐゴシック" charset="0"/>
                <a:cs typeface="Comic Sans MS" charset="0"/>
              </a:rPr>
              <a:t>    The secondary radiation (off copper surface, go down stream) rate: ~10</a:t>
            </a:r>
            <a:r>
              <a:rPr lang="en-US" sz="1600" baseline="30000" dirty="0" smtClean="0">
                <a:latin typeface="Comic Sans MS" charset="0"/>
                <a:ea typeface="ＭＳ Ｐゴシック" charset="0"/>
                <a:cs typeface="Comic Sans MS" charset="0"/>
              </a:rPr>
              <a:t>-6</a:t>
            </a:r>
          </a:p>
          <a:p>
            <a:pPr marL="0" indent="0">
              <a:lnSpc>
                <a:spcPct val="90000"/>
              </a:lnSpc>
              <a:spcBef>
                <a:spcPct val="50000"/>
              </a:spcBef>
              <a:spcAft>
                <a:spcPts val="600"/>
              </a:spcAft>
              <a:buNone/>
            </a:pPr>
            <a:r>
              <a:rPr lang="en-US" sz="1600" dirty="0" smtClean="0">
                <a:latin typeface="Comic Sans MS" charset="0"/>
                <a:ea typeface="ＭＳ Ｐゴシック" charset="0"/>
                <a:cs typeface="Comic Sans MS" charset="0"/>
              </a:rPr>
              <a:t>     The Beryllium pipe (1mm) penetration rate: ~10</a:t>
            </a:r>
            <a:r>
              <a:rPr lang="en-US" sz="1600" baseline="30000" dirty="0" smtClean="0">
                <a:latin typeface="Comic Sans MS" charset="0"/>
                <a:ea typeface="ＭＳ Ｐゴシック" charset="0"/>
                <a:cs typeface="Comic Sans MS" charset="0"/>
              </a:rPr>
              <a:t>-5</a:t>
            </a:r>
          </a:p>
          <a:p>
            <a:pPr marL="457200" indent="-457200">
              <a:lnSpc>
                <a:spcPct val="90000"/>
              </a:lnSpc>
              <a:spcBef>
                <a:spcPct val="50000"/>
              </a:spcBef>
              <a:spcAft>
                <a:spcPts val="600"/>
              </a:spcAft>
              <a:buFont typeface="Wingdings" charset="0"/>
              <a:buNone/>
            </a:pPr>
            <a:r>
              <a:rPr lang="en-US" sz="1600" dirty="0" smtClean="0">
                <a:latin typeface="Comic Sans MS" charset="0"/>
                <a:ea typeface="ＭＳ Ｐゴシック" charset="0"/>
                <a:cs typeface="Comic Sans MS" charset="0"/>
              </a:rPr>
              <a:t>2.  What is not included in this study:</a:t>
            </a:r>
          </a:p>
          <a:p>
            <a:pPr marL="0" indent="0">
              <a:lnSpc>
                <a:spcPct val="90000"/>
              </a:lnSpc>
              <a:spcBef>
                <a:spcPct val="50000"/>
              </a:spcBef>
              <a:spcAft>
                <a:spcPts val="600"/>
              </a:spcAft>
              <a:buNone/>
            </a:pPr>
            <a:r>
              <a:rPr lang="en-US" sz="1600" dirty="0" smtClean="0">
                <a:latin typeface="Comic Sans MS" charset="0"/>
                <a:ea typeface="ＭＳ Ｐゴシック" charset="0"/>
                <a:cs typeface="Comic Sans MS" charset="0"/>
              </a:rPr>
              <a:t>A. Some photons could scatter off the thin pipe (shorter pass length);</a:t>
            </a:r>
          </a:p>
          <a:p>
            <a:pPr marL="0" indent="0">
              <a:lnSpc>
                <a:spcPct val="90000"/>
              </a:lnSpc>
              <a:spcBef>
                <a:spcPct val="50000"/>
              </a:spcBef>
              <a:spcAft>
                <a:spcPts val="600"/>
              </a:spcAft>
              <a:buNone/>
            </a:pPr>
            <a:r>
              <a:rPr lang="en-US" sz="1600" dirty="0" smtClean="0">
                <a:latin typeface="Comic Sans MS" charset="0"/>
                <a:ea typeface="ＭＳ Ｐゴシック" charset="0"/>
                <a:cs typeface="Comic Sans MS" charset="0"/>
              </a:rPr>
              <a:t>B. Backward radiation from the elements down stream of the detector;</a:t>
            </a:r>
          </a:p>
          <a:p>
            <a:pPr marL="0" indent="0">
              <a:lnSpc>
                <a:spcPct val="90000"/>
              </a:lnSpc>
              <a:spcBef>
                <a:spcPct val="50000"/>
              </a:spcBef>
              <a:spcAft>
                <a:spcPts val="600"/>
              </a:spcAft>
              <a:buNone/>
            </a:pPr>
            <a:r>
              <a:rPr lang="en-US" sz="1600" dirty="0" smtClean="0">
                <a:latin typeface="Comic Sans MS" charset="0"/>
                <a:ea typeface="ＭＳ Ｐゴシック" charset="0"/>
                <a:cs typeface="Comic Sans MS" charset="0"/>
              </a:rPr>
              <a:t>C. SR from electron going through triplet and some other magnetic elements;</a:t>
            </a:r>
          </a:p>
          <a:p>
            <a:pPr marL="0" indent="0">
              <a:lnSpc>
                <a:spcPct val="90000"/>
              </a:lnSpc>
              <a:spcBef>
                <a:spcPct val="50000"/>
              </a:spcBef>
              <a:spcAft>
                <a:spcPts val="600"/>
              </a:spcAft>
              <a:buNone/>
            </a:pPr>
            <a:r>
              <a:rPr lang="en-US" sz="1600" dirty="0" smtClean="0">
                <a:latin typeface="Comic Sans MS" charset="0"/>
                <a:ea typeface="ＭＳ Ｐゴシック" charset="0"/>
                <a:cs typeface="Comic Sans MS" charset="0"/>
              </a:rPr>
              <a:t>D. Assumed perfect general background shielding and perfect collimation.</a:t>
            </a:r>
          </a:p>
          <a:p>
            <a:pPr marL="457200" indent="-457200">
              <a:lnSpc>
                <a:spcPct val="90000"/>
              </a:lnSpc>
              <a:spcBef>
                <a:spcPct val="50000"/>
              </a:spcBef>
              <a:spcAft>
                <a:spcPts val="600"/>
              </a:spcAft>
              <a:buFont typeface="Wingdings" charset="0"/>
              <a:buNone/>
            </a:pPr>
            <a:r>
              <a:rPr lang="en-US" sz="1600" dirty="0" smtClean="0">
                <a:latin typeface="Comic Sans MS" charset="0"/>
                <a:ea typeface="ＭＳ Ｐゴシック" charset="0"/>
                <a:cs typeface="Comic Sans MS" charset="0"/>
              </a:rPr>
              <a:t>3. In this calculation the effective pass length in the material is half of the physical length in the attempt to account what is not included.  It could be an over (or under) estimate.</a:t>
            </a:r>
          </a:p>
          <a:p>
            <a:pPr marL="457200" indent="-457200">
              <a:lnSpc>
                <a:spcPct val="90000"/>
              </a:lnSpc>
              <a:spcBef>
                <a:spcPct val="50000"/>
              </a:spcBef>
              <a:spcAft>
                <a:spcPts val="600"/>
              </a:spcAft>
              <a:buClr>
                <a:schemeClr val="tx1"/>
              </a:buClr>
              <a:buFont typeface="+mj-lt"/>
              <a:buAutoNum type="arabicPeriod" startAt="4"/>
            </a:pPr>
            <a:r>
              <a:rPr lang="en-US" sz="1600" dirty="0" smtClean="0">
                <a:latin typeface="Comic Sans MS" charset="0"/>
                <a:ea typeface="ＭＳ Ｐゴシック" charset="0"/>
                <a:cs typeface="Comic Sans MS" charset="0"/>
              </a:rPr>
              <a:t>NSLS-II experts have started to help with the simulation o SR</a:t>
            </a:r>
          </a:p>
          <a:p>
            <a:pPr marL="457200" indent="-457200">
              <a:lnSpc>
                <a:spcPct val="90000"/>
              </a:lnSpc>
              <a:spcBef>
                <a:spcPct val="50000"/>
              </a:spcBef>
              <a:spcAft>
                <a:spcPts val="600"/>
              </a:spcAft>
              <a:buFont typeface="Wingdings" charset="0"/>
              <a:buNone/>
            </a:pPr>
            <a:r>
              <a:rPr lang="en-US" sz="1600" dirty="0">
                <a:latin typeface="Comic Sans MS" charset="0"/>
                <a:ea typeface="ＭＳ Ｐゴシック" charset="0"/>
                <a:cs typeface="Comic Sans MS" charset="0"/>
              </a:rPr>
              <a:t>5</a:t>
            </a:r>
            <a:r>
              <a:rPr lang="en-US" sz="1600" dirty="0" smtClean="0">
                <a:latin typeface="Comic Sans MS" charset="0"/>
                <a:ea typeface="ＭＳ Ｐゴシック" charset="0"/>
                <a:cs typeface="Comic Sans MS" charset="0"/>
              </a:rPr>
              <a:t>. </a:t>
            </a:r>
            <a:r>
              <a:rPr lang="en-US" sz="1600" dirty="0" smtClean="0">
                <a:solidFill>
                  <a:srgbClr val="FF66FF"/>
                </a:solidFill>
                <a:latin typeface="Comic Sans MS" charset="0"/>
                <a:ea typeface="ＭＳ Ｐゴシック" charset="0"/>
                <a:cs typeface="Comic Sans MS" charset="0"/>
              </a:rPr>
              <a:t>Full Simulation using FLUKA is needed to get a realistic SR-Photon spectrum in the detector</a:t>
            </a:r>
            <a:endParaRPr lang="en-US" sz="1600" dirty="0">
              <a:solidFill>
                <a:srgbClr val="FF66FF"/>
              </a:solidFill>
              <a:latin typeface="Comic Sans MS" charset="0"/>
              <a:ea typeface="ＭＳ Ｐゴシック" charset="0"/>
              <a:cs typeface="Comic Sans MS" charset="0"/>
            </a:endParaRPr>
          </a:p>
        </p:txBody>
      </p:sp>
    </p:spTree>
    <p:extLst>
      <p:ext uri="{BB962C8B-B14F-4D97-AF65-F5344CB8AC3E}">
        <p14:creationId xmlns:p14="http://schemas.microsoft.com/office/powerpoint/2010/main" val="2220566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Integration into Machine: IR-Design</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13</a:t>
            </a:fld>
            <a:endParaRPr lang="en-US" altLang="ja-JP"/>
          </a:p>
        </p:txBody>
      </p:sp>
      <p:grpSp>
        <p:nvGrpSpPr>
          <p:cNvPr id="16" name="Group 15"/>
          <p:cNvGrpSpPr>
            <a:grpSpLocks noChangeAspect="1"/>
          </p:cNvGrpSpPr>
          <p:nvPr/>
        </p:nvGrpSpPr>
        <p:grpSpPr>
          <a:xfrm>
            <a:off x="4267200" y="1798638"/>
            <a:ext cx="4572363" cy="3612163"/>
            <a:chOff x="0" y="2979738"/>
            <a:chExt cx="4572363" cy="3612163"/>
          </a:xfrm>
        </p:grpSpPr>
        <p:pic>
          <p:nvPicPr>
            <p:cNvPr id="14" name="Picture 5" descr="VerticalMAtching2.pdf"/>
            <p:cNvPicPr>
              <a:picLocks noChangeAspect="1"/>
            </p:cNvPicPr>
            <p:nvPr/>
          </p:nvPicPr>
          <p:blipFill>
            <a:blip r:embed="rId2"/>
            <a:srcRect r="9090" b="7058"/>
            <a:stretch>
              <a:fillRect/>
            </a:stretch>
          </p:blipFill>
          <p:spPr bwMode="auto">
            <a:xfrm>
              <a:off x="0" y="2979738"/>
              <a:ext cx="4572363" cy="3612163"/>
            </a:xfrm>
            <a:prstGeom prst="rect">
              <a:avLst/>
            </a:prstGeom>
            <a:noFill/>
            <a:ln w="9525">
              <a:noFill/>
              <a:miter lim="800000"/>
              <a:headEnd/>
              <a:tailEnd/>
            </a:ln>
          </p:spPr>
        </p:pic>
        <p:sp>
          <p:nvSpPr>
            <p:cNvPr id="15" name="TextBox 14"/>
            <p:cNvSpPr txBox="1"/>
            <p:nvPr/>
          </p:nvSpPr>
          <p:spPr>
            <a:xfrm>
              <a:off x="1981200" y="5397500"/>
              <a:ext cx="1931238" cy="646331"/>
            </a:xfrm>
            <a:prstGeom prst="rect">
              <a:avLst/>
            </a:prstGeom>
            <a:noFill/>
          </p:spPr>
          <p:txBody>
            <a:bodyPr wrap="none" rtlCol="0">
              <a:spAutoFit/>
            </a:bodyPr>
            <a:lstStyle/>
            <a:p>
              <a:r>
                <a:rPr lang="en-US" dirty="0" smtClean="0"/>
                <a:t>space for </a:t>
              </a:r>
            </a:p>
            <a:p>
              <a:r>
                <a:rPr lang="en-US" dirty="0" smtClean="0"/>
                <a:t>low-</a:t>
              </a:r>
              <a:r>
                <a:rPr lang="en-US" dirty="0" smtClean="0">
                  <a:latin typeface="Symbol" charset="2"/>
                  <a:cs typeface="Symbol" charset="2"/>
                </a:rPr>
                <a:t>Q</a:t>
              </a:r>
              <a:r>
                <a:rPr lang="en-US" dirty="0" smtClean="0"/>
                <a:t> </a:t>
              </a:r>
              <a:r>
                <a:rPr lang="en-US" dirty="0" err="1" smtClean="0"/>
                <a:t>e</a:t>
              </a:r>
              <a:r>
                <a:rPr lang="en-US" dirty="0" smtClean="0"/>
                <a:t>-tagger</a:t>
              </a:r>
              <a:endParaRPr lang="en-US" dirty="0"/>
            </a:p>
          </p:txBody>
        </p:sp>
      </p:grpSp>
      <p:pic>
        <p:nvPicPr>
          <p:cNvPr id="17" name="Picture 16" descr="eic-det-v7.eps"/>
          <p:cNvPicPr>
            <a:picLocks noChangeAspect="1"/>
          </p:cNvPicPr>
          <p:nvPr/>
        </p:nvPicPr>
        <p:blipFill>
          <a:blip r:embed="rId3"/>
          <a:srcRect b="9438"/>
          <a:stretch>
            <a:fillRect/>
          </a:stretch>
        </p:blipFill>
        <p:spPr>
          <a:xfrm flipH="1">
            <a:off x="584200" y="3784600"/>
            <a:ext cx="4349750" cy="3070876"/>
          </a:xfrm>
          <a:prstGeom prst="rect">
            <a:avLst/>
          </a:prstGeom>
          <a:solidFill>
            <a:schemeClr val="bg1"/>
          </a:solidFill>
        </p:spPr>
      </p:pic>
      <p:sp>
        <p:nvSpPr>
          <p:cNvPr id="10" name="TextBox 9"/>
          <p:cNvSpPr txBox="1"/>
          <p:nvPr/>
        </p:nvSpPr>
        <p:spPr>
          <a:xfrm>
            <a:off x="0" y="838200"/>
            <a:ext cx="9315371" cy="1477328"/>
          </a:xfrm>
          <a:prstGeom prst="rect">
            <a:avLst/>
          </a:prstGeom>
          <a:noFill/>
        </p:spPr>
        <p:txBody>
          <a:bodyPr wrap="none" rtlCol="0">
            <a:spAutoFit/>
          </a:bodyPr>
          <a:lstStyle/>
          <a:p>
            <a:r>
              <a:rPr lang="en-US" dirty="0" smtClean="0"/>
              <a:t>Outgoing electron direction currently under detailed design</a:t>
            </a:r>
          </a:p>
          <a:p>
            <a:pPr>
              <a:buClr>
                <a:srgbClr val="0000FF"/>
              </a:buClr>
              <a:buFont typeface="Wingdings" charset="2"/>
              <a:buChar char="à"/>
            </a:pPr>
            <a:r>
              <a:rPr lang="en-US" dirty="0" smtClean="0">
                <a:sym typeface="Wingdings"/>
              </a:rPr>
              <a:t> detect low Q</a:t>
            </a:r>
            <a:r>
              <a:rPr lang="en-US" baseline="30000" dirty="0" smtClean="0">
                <a:sym typeface="Wingdings"/>
              </a:rPr>
              <a:t>2</a:t>
            </a:r>
            <a:r>
              <a:rPr lang="en-US" dirty="0" smtClean="0">
                <a:sym typeface="Wingdings"/>
              </a:rPr>
              <a:t> scattered leptons</a:t>
            </a:r>
            <a:r>
              <a:rPr lang="en-US" dirty="0" smtClean="0"/>
              <a:t> </a:t>
            </a:r>
          </a:p>
          <a:p>
            <a:pPr>
              <a:buClr>
                <a:srgbClr val="0000FF"/>
              </a:buClr>
              <a:buFont typeface="Wingdings" charset="2"/>
              <a:buChar char="à"/>
            </a:pPr>
            <a:r>
              <a:rPr lang="en-US" dirty="0" smtClean="0"/>
              <a:t> want to use the vertical bend to separate very low-</a:t>
            </a:r>
            <a:r>
              <a:rPr lang="en-US" dirty="0" smtClean="0">
                <a:latin typeface="Symbol" charset="2"/>
                <a:cs typeface="Symbol" charset="2"/>
              </a:rPr>
              <a:t>Q</a:t>
            </a:r>
            <a:r>
              <a:rPr lang="en-US" dirty="0" smtClean="0"/>
              <a:t> </a:t>
            </a:r>
            <a:r>
              <a:rPr lang="en-US" dirty="0" err="1" smtClean="0"/>
              <a:t>e</a:t>
            </a:r>
            <a:r>
              <a:rPr lang="en-US" dirty="0" smtClean="0"/>
              <a:t>’ from beam-electrons</a:t>
            </a:r>
          </a:p>
          <a:p>
            <a:pPr>
              <a:buClr>
                <a:srgbClr val="0000FF"/>
              </a:buClr>
              <a:buFont typeface="Wingdings" charset="2"/>
              <a:buChar char="à"/>
            </a:pPr>
            <a:r>
              <a:rPr lang="en-US" dirty="0" smtClean="0"/>
              <a:t> can make bend faster for outgoing beam </a:t>
            </a:r>
            <a:r>
              <a:rPr lang="en-US" dirty="0" err="1" smtClean="0">
                <a:solidFill>
                  <a:srgbClr val="FF00FF"/>
                </a:solidFill>
                <a:sym typeface="Wingdings"/>
              </a:rPr>
              <a:t></a:t>
            </a:r>
            <a:r>
              <a:rPr lang="en-US" dirty="0" smtClean="0">
                <a:solidFill>
                  <a:srgbClr val="FF00FF"/>
                </a:solidFill>
                <a:sym typeface="Wingdings"/>
              </a:rPr>
              <a:t> </a:t>
            </a:r>
            <a:r>
              <a:rPr lang="en-US" dirty="0" smtClean="0"/>
              <a:t>faster separation</a:t>
            </a:r>
          </a:p>
          <a:p>
            <a:pPr>
              <a:buClr>
                <a:srgbClr val="0000FF"/>
              </a:buClr>
              <a:buFont typeface="Wingdings" charset="2"/>
              <a:buChar char="à"/>
            </a:pPr>
            <a:r>
              <a:rPr lang="en-US" dirty="0" smtClean="0"/>
              <a:t> for 0.1</a:t>
            </a:r>
            <a:r>
              <a:rPr lang="en-US" baseline="30000" dirty="0" smtClean="0"/>
              <a:t>o</a:t>
            </a:r>
            <a:r>
              <a:rPr lang="en-US" dirty="0" smtClean="0"/>
              <a:t>&lt;</a:t>
            </a:r>
            <a:r>
              <a:rPr lang="en-US" dirty="0" smtClean="0">
                <a:latin typeface="Symbol" charset="2"/>
                <a:cs typeface="Symbol" charset="2"/>
              </a:rPr>
              <a:t>Q</a:t>
            </a:r>
            <a:r>
              <a:rPr lang="en-US" dirty="0" smtClean="0"/>
              <a:t>&lt;1</a:t>
            </a:r>
            <a:r>
              <a:rPr lang="en-US" baseline="30000" dirty="0" smtClean="0"/>
              <a:t>o</a:t>
            </a:r>
            <a:r>
              <a:rPr lang="en-US" dirty="0" smtClean="0"/>
              <a:t> will add </a:t>
            </a:r>
            <a:r>
              <a:rPr lang="en-US" dirty="0" err="1" smtClean="0"/>
              <a:t>calorimetry</a:t>
            </a:r>
            <a:r>
              <a:rPr lang="en-US" dirty="0" smtClean="0"/>
              <a:t> after the main detector </a:t>
            </a:r>
          </a:p>
        </p:txBody>
      </p:sp>
    </p:spTree>
    <p:extLst>
      <p:ext uri="{BB962C8B-B14F-4D97-AF65-F5344CB8AC3E}">
        <p14:creationId xmlns:p14="http://schemas.microsoft.com/office/powerpoint/2010/main" val="1568557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Emerging Detector Concept</a:t>
            </a:r>
            <a:endParaRPr lang="en-US" dirty="0"/>
          </a:p>
        </p:txBody>
      </p:sp>
      <p:sp>
        <p:nvSpPr>
          <p:cNvPr id="6" name="Slide Number Placeholder 5"/>
          <p:cNvSpPr>
            <a:spLocks noGrp="1"/>
          </p:cNvSpPr>
          <p:nvPr>
            <p:ph type="sldNum" sz="quarter" idx="12"/>
          </p:nvPr>
        </p:nvSpPr>
        <p:spPr/>
        <p:txBody>
          <a:bodyPr/>
          <a:lstStyle/>
          <a:p>
            <a:fld id="{A7B1A700-7212-524C-82CA-F704C367C37F}" type="slidenum">
              <a:rPr lang="en-US" altLang="ja-JP" smtClean="0"/>
              <a:pPr/>
              <a:t>14</a:t>
            </a:fld>
            <a:endParaRPr lang="en-US" altLang="ja-JP"/>
          </a:p>
        </p:txBody>
      </p:sp>
      <p:sp>
        <p:nvSpPr>
          <p:cNvPr id="11" name="TextBox 10"/>
          <p:cNvSpPr txBox="1"/>
          <p:nvPr/>
        </p:nvSpPr>
        <p:spPr>
          <a:xfrm>
            <a:off x="6142566" y="1885953"/>
            <a:ext cx="2872334" cy="584776"/>
          </a:xfrm>
          <a:prstGeom prst="rect">
            <a:avLst/>
          </a:prstGeom>
          <a:noFill/>
        </p:spPr>
        <p:txBody>
          <a:bodyPr wrap="none" rtlCol="0">
            <a:spAutoFit/>
          </a:bodyPr>
          <a:lstStyle/>
          <a:p>
            <a:r>
              <a:rPr lang="en-US" sz="1600" dirty="0" smtClean="0"/>
              <a:t>Backward</a:t>
            </a:r>
            <a:r>
              <a:rPr lang="en-US" sz="1600" dirty="0"/>
              <a:t> </a:t>
            </a:r>
            <a:r>
              <a:rPr lang="en-US" sz="1600" dirty="0" smtClean="0"/>
              <a:t>Spectrometer</a:t>
            </a:r>
          </a:p>
          <a:p>
            <a:r>
              <a:rPr lang="en-US" sz="1600" dirty="0" smtClean="0"/>
              <a:t>For very low Q</a:t>
            </a:r>
            <a:r>
              <a:rPr lang="en-US" sz="1600" baseline="30000" dirty="0" smtClean="0"/>
              <a:t>2</a:t>
            </a:r>
            <a:r>
              <a:rPr lang="en-US" sz="1600" dirty="0" smtClean="0"/>
              <a:t>-electrons:</a:t>
            </a:r>
            <a:endParaRPr lang="en-US" sz="1600" dirty="0"/>
          </a:p>
        </p:txBody>
      </p:sp>
      <p:grpSp>
        <p:nvGrpSpPr>
          <p:cNvPr id="14" name="Group 13"/>
          <p:cNvGrpSpPr/>
          <p:nvPr/>
        </p:nvGrpSpPr>
        <p:grpSpPr>
          <a:xfrm>
            <a:off x="-10573" y="656165"/>
            <a:ext cx="5778597" cy="2921001"/>
            <a:chOff x="338666" y="1471082"/>
            <a:chExt cx="5778597" cy="2921001"/>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l="5536" t="12315" b="12820"/>
            <a:stretch/>
          </p:blipFill>
          <p:spPr>
            <a:xfrm>
              <a:off x="338666" y="1471082"/>
              <a:ext cx="5778597" cy="2921001"/>
            </a:xfrm>
            <a:prstGeom prst="rect">
              <a:avLst/>
            </a:prstGeom>
          </p:spPr>
        </p:pic>
        <p:sp>
          <p:nvSpPr>
            <p:cNvPr id="16" name="Rectangle 15"/>
            <p:cNvSpPr/>
            <p:nvPr/>
          </p:nvSpPr>
          <p:spPr bwMode="auto">
            <a:xfrm>
              <a:off x="4307417" y="1957917"/>
              <a:ext cx="402166" cy="19261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solidFill>
                    <a:schemeClr val="tx1"/>
                  </a:solidFill>
                </a:ln>
                <a:effectLst/>
                <a:latin typeface="Arial" pitchFamily="-112" charset="0"/>
                <a:ea typeface="ＭＳ Ｐゴシック" pitchFamily="-112" charset="-128"/>
                <a:cs typeface="ＭＳ Ｐゴシック" pitchFamily="-112" charset="-128"/>
              </a:endParaRPr>
            </a:p>
          </p:txBody>
        </p:sp>
        <p:sp>
          <p:nvSpPr>
            <p:cNvPr id="17" name="Rectangle 16"/>
            <p:cNvSpPr/>
            <p:nvPr/>
          </p:nvSpPr>
          <p:spPr bwMode="auto">
            <a:xfrm>
              <a:off x="3365493" y="1492250"/>
              <a:ext cx="952500" cy="465667"/>
            </a:xfrm>
            <a:prstGeom prst="rect">
              <a:avLst/>
            </a:prstGeom>
            <a:solidFill>
              <a:srgbClr val="322F31"/>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ectangle 17"/>
            <p:cNvSpPr/>
            <p:nvPr/>
          </p:nvSpPr>
          <p:spPr bwMode="auto">
            <a:xfrm>
              <a:off x="353492" y="1496483"/>
              <a:ext cx="952500" cy="465667"/>
            </a:xfrm>
            <a:prstGeom prst="rect">
              <a:avLst/>
            </a:prstGeom>
            <a:solidFill>
              <a:srgbClr val="322F31"/>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Rectangle 18"/>
            <p:cNvSpPr/>
            <p:nvPr/>
          </p:nvSpPr>
          <p:spPr bwMode="auto">
            <a:xfrm>
              <a:off x="410640" y="3892551"/>
              <a:ext cx="952500" cy="465667"/>
            </a:xfrm>
            <a:prstGeom prst="rect">
              <a:avLst/>
            </a:prstGeom>
            <a:solidFill>
              <a:srgbClr val="322F31"/>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Rectangle 19"/>
            <p:cNvSpPr/>
            <p:nvPr/>
          </p:nvSpPr>
          <p:spPr bwMode="auto">
            <a:xfrm>
              <a:off x="3367608" y="3907367"/>
              <a:ext cx="952500" cy="465667"/>
            </a:xfrm>
            <a:prstGeom prst="rect">
              <a:avLst/>
            </a:prstGeom>
            <a:solidFill>
              <a:srgbClr val="322F31"/>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TextBox 20"/>
            <p:cNvSpPr txBox="1"/>
            <p:nvPr/>
          </p:nvSpPr>
          <p:spPr>
            <a:xfrm>
              <a:off x="1693326" y="1545166"/>
              <a:ext cx="1318690" cy="338554"/>
            </a:xfrm>
            <a:prstGeom prst="rect">
              <a:avLst/>
            </a:prstGeom>
            <a:noFill/>
          </p:spPr>
          <p:txBody>
            <a:bodyPr wrap="none" rtlCol="0">
              <a:spAutoFit/>
            </a:bodyPr>
            <a:lstStyle/>
            <a:p>
              <a:r>
                <a:rPr lang="en-US" sz="1600" dirty="0" smtClean="0">
                  <a:latin typeface="Times"/>
                  <a:cs typeface="Times"/>
                </a:rPr>
                <a:t>Magnet 2-3T</a:t>
              </a:r>
              <a:endParaRPr lang="en-US" sz="1600" dirty="0">
                <a:latin typeface="Times"/>
                <a:cs typeface="Times"/>
              </a:endParaRPr>
            </a:p>
          </p:txBody>
        </p:sp>
      </p:gr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b="22121"/>
          <a:stretch/>
        </p:blipFill>
        <p:spPr>
          <a:xfrm flipH="1">
            <a:off x="4351869" y="3583476"/>
            <a:ext cx="2724150" cy="1394579"/>
          </a:xfrm>
          <a:prstGeom prst="rect">
            <a:avLst/>
          </a:prstGeom>
          <a:solidFill>
            <a:schemeClr val="bg1"/>
          </a:solidFill>
        </p:spPr>
      </p:pic>
      <p:grpSp>
        <p:nvGrpSpPr>
          <p:cNvPr id="3" name="Group 2"/>
          <p:cNvGrpSpPr/>
          <p:nvPr/>
        </p:nvGrpSpPr>
        <p:grpSpPr>
          <a:xfrm>
            <a:off x="6815668" y="2614086"/>
            <a:ext cx="2202573" cy="1705276"/>
            <a:chOff x="4434418" y="2000250"/>
            <a:chExt cx="2202573" cy="1705276"/>
          </a:xfrm>
        </p:grpSpPr>
        <p:grpSp>
          <p:nvGrpSpPr>
            <p:cNvPr id="22" name="Group 21"/>
            <p:cNvGrpSpPr>
              <a:grpSpLocks noChangeAspect="1"/>
            </p:cNvGrpSpPr>
            <p:nvPr/>
          </p:nvGrpSpPr>
          <p:grpSpPr>
            <a:xfrm>
              <a:off x="4434418" y="2000250"/>
              <a:ext cx="2202573" cy="1705276"/>
              <a:chOff x="167217" y="3181350"/>
              <a:chExt cx="4405146" cy="3410551"/>
            </a:xfrm>
          </p:grpSpPr>
          <p:pic>
            <p:nvPicPr>
              <p:cNvPr id="23" name="Picture 5" descr="VerticalMAtching2.pdf"/>
              <p:cNvPicPr>
                <a:picLocks noChangeAspect="1"/>
              </p:cNvPicPr>
              <p:nvPr/>
            </p:nvPicPr>
            <p:blipFill rotWithShape="1">
              <a:blip r:embed="rId4"/>
              <a:srcRect l="3325" t="5187" r="9090" b="7058"/>
              <a:stretch/>
            </p:blipFill>
            <p:spPr bwMode="auto">
              <a:xfrm>
                <a:off x="167217" y="3181350"/>
                <a:ext cx="4405146" cy="3410551"/>
              </a:xfrm>
              <a:prstGeom prst="rect">
                <a:avLst/>
              </a:prstGeom>
              <a:noFill/>
              <a:ln w="9525">
                <a:noFill/>
                <a:miter lim="800000"/>
                <a:headEnd/>
                <a:tailEnd/>
              </a:ln>
            </p:spPr>
          </p:pic>
          <p:sp>
            <p:nvSpPr>
              <p:cNvPr id="24" name="TextBox 23"/>
              <p:cNvSpPr txBox="1"/>
              <p:nvPr/>
            </p:nvSpPr>
            <p:spPr>
              <a:xfrm>
                <a:off x="732367" y="3661834"/>
                <a:ext cx="2816316" cy="923330"/>
              </a:xfrm>
              <a:prstGeom prst="rect">
                <a:avLst/>
              </a:prstGeom>
              <a:noFill/>
            </p:spPr>
            <p:txBody>
              <a:bodyPr wrap="none" rtlCol="0">
                <a:spAutoFit/>
              </a:bodyPr>
              <a:lstStyle/>
              <a:p>
                <a:r>
                  <a:rPr lang="en-US" sz="1200" dirty="0" smtClean="0">
                    <a:solidFill>
                      <a:srgbClr val="0000FF"/>
                    </a:solidFill>
                  </a:rPr>
                  <a:t>space for low-</a:t>
                </a:r>
                <a:r>
                  <a:rPr lang="en-US" sz="1200" dirty="0" smtClean="0">
                    <a:solidFill>
                      <a:srgbClr val="0000FF"/>
                    </a:solidFill>
                    <a:latin typeface="Symbol" charset="2"/>
                    <a:cs typeface="Symbol" charset="2"/>
                  </a:rPr>
                  <a:t>Q</a:t>
                </a:r>
              </a:p>
              <a:p>
                <a:r>
                  <a:rPr lang="en-US" sz="1200" dirty="0" smtClean="0">
                    <a:solidFill>
                      <a:srgbClr val="0000FF"/>
                    </a:solidFill>
                  </a:rPr>
                  <a:t>e-tagger</a:t>
                </a:r>
                <a:endParaRPr lang="en-US" sz="1200" dirty="0">
                  <a:solidFill>
                    <a:srgbClr val="0000FF"/>
                  </a:solidFill>
                </a:endParaRPr>
              </a:p>
            </p:txBody>
          </p:sp>
        </p:grpSp>
        <p:sp>
          <p:nvSpPr>
            <p:cNvPr id="2" name="Rectangle 1"/>
            <p:cNvSpPr/>
            <p:nvPr/>
          </p:nvSpPr>
          <p:spPr bwMode="auto">
            <a:xfrm>
              <a:off x="5365751" y="3312582"/>
              <a:ext cx="349250" cy="105833"/>
            </a:xfrm>
            <a:prstGeom prst="rect">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112" charset="0"/>
                <a:ea typeface="ＭＳ Ｐゴシック" pitchFamily="-112" charset="-128"/>
                <a:cs typeface="ＭＳ Ｐゴシック" pitchFamily="-112" charset="-128"/>
              </a:endParaRPr>
            </a:p>
          </p:txBody>
        </p:sp>
      </p:grpSp>
      <p:sp>
        <p:nvSpPr>
          <p:cNvPr id="4" name="Date Placeholder 3"/>
          <p:cNvSpPr>
            <a:spLocks noGrp="1"/>
          </p:cNvSpPr>
          <p:nvPr>
            <p:ph type="dt" sz="half" idx="10"/>
          </p:nvPr>
        </p:nvSpPr>
        <p:spPr/>
        <p:txBody>
          <a:bodyPr/>
          <a:lstStyle/>
          <a:p>
            <a:r>
              <a:rPr lang="en-US" smtClean="0"/>
              <a:t>E.C. Aschenauer</a:t>
            </a:r>
            <a:endParaRPr lang="en-US"/>
          </a:p>
        </p:txBody>
      </p:sp>
      <p:sp>
        <p:nvSpPr>
          <p:cNvPr id="10" name="TextBox 9"/>
          <p:cNvSpPr txBox="1"/>
          <p:nvPr/>
        </p:nvSpPr>
        <p:spPr>
          <a:xfrm>
            <a:off x="17064" y="5059740"/>
            <a:ext cx="8930650" cy="1569660"/>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none" rtlCol="0">
            <a:spAutoFit/>
          </a:bodyPr>
          <a:lstStyle/>
          <a:p>
            <a:r>
              <a:rPr lang="en-US" sz="1600" dirty="0" smtClean="0"/>
              <a:t>high acceptance -5 &lt; </a:t>
            </a:r>
            <a:r>
              <a:rPr lang="en-US" sz="1600" dirty="0" err="1" smtClean="0">
                <a:latin typeface="Symbol" charset="2"/>
                <a:cs typeface="Symbol" charset="2"/>
              </a:rPr>
              <a:t>h</a:t>
            </a:r>
            <a:r>
              <a:rPr lang="en-US" sz="1600" dirty="0" smtClean="0"/>
              <a:t> &lt; 5 central detector</a:t>
            </a:r>
          </a:p>
          <a:p>
            <a:r>
              <a:rPr lang="en-US" sz="1600" dirty="0" smtClean="0"/>
              <a:t>good PID (</a:t>
            </a:r>
            <a:r>
              <a:rPr lang="en-US" sz="1600" dirty="0" err="1" smtClean="0">
                <a:latin typeface="Symbol" charset="2"/>
                <a:cs typeface="Symbol" charset="2"/>
              </a:rPr>
              <a:t>p</a:t>
            </a:r>
            <a:r>
              <a:rPr lang="en-US" sz="1600" dirty="0" err="1" smtClean="0"/>
              <a:t>,K,p</a:t>
            </a:r>
            <a:r>
              <a:rPr lang="en-US" sz="1600" dirty="0" smtClean="0"/>
              <a:t> and lepton) and vertex resolution (&lt; 5</a:t>
            </a:r>
            <a:r>
              <a:rPr lang="en-US" sz="1600" dirty="0" smtClean="0">
                <a:latin typeface="Symbol" charset="2"/>
                <a:cs typeface="Symbol" charset="2"/>
              </a:rPr>
              <a:t>m</a:t>
            </a:r>
            <a:r>
              <a:rPr lang="en-US" sz="1600" dirty="0" smtClean="0"/>
              <a:t>m)</a:t>
            </a:r>
          </a:p>
          <a:p>
            <a:r>
              <a:rPr lang="en-US" sz="1600" dirty="0" smtClean="0"/>
              <a:t>tracking and calorimeter coverage the same </a:t>
            </a:r>
            <a:r>
              <a:rPr lang="en-US" sz="1600" dirty="0" smtClean="0">
                <a:sym typeface="Wingdings"/>
              </a:rPr>
              <a:t> good momentum resolution, lepton PID</a:t>
            </a:r>
          </a:p>
          <a:p>
            <a:pPr lvl="1"/>
            <a:r>
              <a:rPr lang="en-US" sz="1600" dirty="0" smtClean="0">
                <a:sym typeface="Wingdings"/>
              </a:rPr>
              <a:t>Barrel: MAPS &amp; TPC, Forward: MAPS &amp; GEM</a:t>
            </a:r>
          </a:p>
          <a:p>
            <a:r>
              <a:rPr lang="en-US" sz="1600" dirty="0" smtClean="0">
                <a:sym typeface="Wingdings"/>
              </a:rPr>
              <a:t>low material density </a:t>
            </a:r>
            <a:r>
              <a:rPr lang="en-US" sz="1600" dirty="0" err="1" smtClean="0">
                <a:sym typeface="Wingdings"/>
              </a:rPr>
              <a:t></a:t>
            </a:r>
            <a:r>
              <a:rPr lang="en-US" sz="1600" dirty="0" smtClean="0">
                <a:sym typeface="Wingdings"/>
              </a:rPr>
              <a:t> minimal multiple scattering and </a:t>
            </a:r>
            <a:r>
              <a:rPr lang="en-US" sz="1600" dirty="0" err="1" smtClean="0">
                <a:sym typeface="Wingdings"/>
              </a:rPr>
              <a:t>brems-strahlung</a:t>
            </a:r>
            <a:endParaRPr lang="en-US" sz="1600" dirty="0" smtClean="0">
              <a:sym typeface="Wingdings"/>
            </a:endParaRPr>
          </a:p>
          <a:p>
            <a:r>
              <a:rPr lang="en-US" sz="1600" dirty="0" smtClean="0">
                <a:sym typeface="Wingdings"/>
              </a:rPr>
              <a:t>very forward electron and proton/neutron detection  Roman Pots, ZDC, low e-</a:t>
            </a:r>
            <a:r>
              <a:rPr lang="en-US" sz="1600" dirty="0" smtClean="0">
                <a:sym typeface="Wingdings"/>
              </a:rPr>
              <a:t>tagger</a:t>
            </a:r>
            <a:endParaRPr lang="en-US" sz="1600" dirty="0">
              <a:sym typeface="Wingdings"/>
            </a:endParaRPr>
          </a:p>
        </p:txBody>
      </p:sp>
      <p:sp>
        <p:nvSpPr>
          <p:cNvPr id="5" name="Footer Placeholder 4"/>
          <p:cNvSpPr>
            <a:spLocks noGrp="1"/>
          </p:cNvSpPr>
          <p:nvPr>
            <p:ph type="ftr" sz="quarter" idx="11"/>
          </p:nvPr>
        </p:nvSpPr>
        <p:spPr/>
        <p:txBody>
          <a:bodyPr/>
          <a:lstStyle/>
          <a:p>
            <a:r>
              <a:rPr lang="en-US" altLang="ja-JP" smtClean="0"/>
              <a:t>EIC Detector R&amp;D Advisory Meeting, May 2012</a:t>
            </a:r>
            <a:endParaRPr lang="en-US" altLang="ja-JP"/>
          </a:p>
        </p:txBody>
      </p:sp>
    </p:spTree>
    <p:extLst>
      <p:ext uri="{BB962C8B-B14F-4D97-AF65-F5344CB8AC3E}">
        <p14:creationId xmlns:p14="http://schemas.microsoft.com/office/powerpoint/2010/main" val="311150731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 of Breakup Neutrons</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15</a:t>
            </a:fld>
            <a:endParaRPr lang="en-US" altLang="ja-JP"/>
          </a:p>
        </p:txBody>
      </p:sp>
      <p:sp>
        <p:nvSpPr>
          <p:cNvPr id="6" name="TextBox 5"/>
          <p:cNvSpPr txBox="1"/>
          <p:nvPr/>
        </p:nvSpPr>
        <p:spPr>
          <a:xfrm>
            <a:off x="190500" y="749300"/>
            <a:ext cx="4696267" cy="369332"/>
          </a:xfrm>
          <a:prstGeom prst="rect">
            <a:avLst/>
          </a:prstGeom>
          <a:noFill/>
        </p:spPr>
        <p:txBody>
          <a:bodyPr wrap="none" rtlCol="0">
            <a:spAutoFit/>
          </a:bodyPr>
          <a:lstStyle/>
          <a:p>
            <a:r>
              <a:rPr lang="en-US" dirty="0" smtClean="0">
                <a:solidFill>
                  <a:srgbClr val="FF00FF"/>
                </a:solidFill>
              </a:rPr>
              <a:t>Results from GEMINI++</a:t>
            </a:r>
            <a:r>
              <a:rPr lang="en-US" dirty="0" smtClean="0">
                <a:solidFill>
                  <a:srgbClr val="000000"/>
                </a:solidFill>
              </a:rPr>
              <a:t> for </a:t>
            </a:r>
            <a:r>
              <a:rPr lang="en-US" dirty="0" smtClean="0"/>
              <a:t>50 </a:t>
            </a:r>
            <a:r>
              <a:rPr lang="en-US" dirty="0" err="1" smtClean="0"/>
              <a:t>GeV</a:t>
            </a:r>
            <a:r>
              <a:rPr lang="en-US" dirty="0" smtClean="0"/>
              <a:t> Au</a:t>
            </a:r>
            <a:endParaRPr lang="en-US" dirty="0"/>
          </a:p>
        </p:txBody>
      </p:sp>
      <p:pic>
        <p:nvPicPr>
          <p:cNvPr id="7" name="Picture 6"/>
          <p:cNvPicPr>
            <a:picLocks noChangeAspect="1"/>
          </p:cNvPicPr>
          <p:nvPr/>
        </p:nvPicPr>
        <p:blipFill>
          <a:blip r:embed="rId2"/>
          <a:stretch>
            <a:fillRect/>
          </a:stretch>
        </p:blipFill>
        <p:spPr>
          <a:xfrm>
            <a:off x="222250" y="1117600"/>
            <a:ext cx="5448300" cy="4038600"/>
          </a:xfrm>
          <a:prstGeom prst="rect">
            <a:avLst/>
          </a:prstGeom>
        </p:spPr>
      </p:pic>
      <p:pic>
        <p:nvPicPr>
          <p:cNvPr id="8" name="Picture 7"/>
          <p:cNvPicPr>
            <a:picLocks noChangeAspect="1"/>
          </p:cNvPicPr>
          <p:nvPr/>
        </p:nvPicPr>
        <p:blipFill>
          <a:blip r:embed="rId3"/>
          <a:stretch>
            <a:fillRect/>
          </a:stretch>
        </p:blipFill>
        <p:spPr>
          <a:xfrm>
            <a:off x="1676400" y="1555750"/>
            <a:ext cx="5791200" cy="4102100"/>
          </a:xfrm>
          <a:prstGeom prst="rect">
            <a:avLst/>
          </a:prstGeom>
        </p:spPr>
      </p:pic>
      <p:pic>
        <p:nvPicPr>
          <p:cNvPr id="10" name="Picture 9"/>
          <p:cNvPicPr>
            <a:picLocks noChangeAspect="1"/>
          </p:cNvPicPr>
          <p:nvPr/>
        </p:nvPicPr>
        <p:blipFill>
          <a:blip r:embed="rId4"/>
          <a:stretch>
            <a:fillRect/>
          </a:stretch>
        </p:blipFill>
        <p:spPr>
          <a:xfrm>
            <a:off x="3340100" y="2019300"/>
            <a:ext cx="5549900" cy="4038600"/>
          </a:xfrm>
          <a:prstGeom prst="rect">
            <a:avLst/>
          </a:prstGeom>
        </p:spPr>
      </p:pic>
      <p:sp>
        <p:nvSpPr>
          <p:cNvPr id="11" name="TextBox 10"/>
          <p:cNvSpPr txBox="1"/>
          <p:nvPr/>
        </p:nvSpPr>
        <p:spPr>
          <a:xfrm>
            <a:off x="215900" y="5727700"/>
            <a:ext cx="2208733" cy="369332"/>
          </a:xfrm>
          <a:prstGeom prst="rect">
            <a:avLst/>
          </a:prstGeom>
          <a:noFill/>
        </p:spPr>
        <p:txBody>
          <a:bodyPr wrap="none" rtlCol="0">
            <a:spAutoFit/>
          </a:bodyPr>
          <a:lstStyle/>
          <a:p>
            <a:r>
              <a:rPr lang="en-US" dirty="0" smtClean="0"/>
              <a:t>by Thomas </a:t>
            </a:r>
            <a:r>
              <a:rPr lang="en-US" dirty="0" err="1" smtClean="0"/>
              <a:t>Ullrich</a:t>
            </a:r>
            <a:endParaRPr lang="en-US" dirty="0"/>
          </a:p>
        </p:txBody>
      </p:sp>
      <p:sp>
        <p:nvSpPr>
          <p:cNvPr id="12" name="Curved Right Arrow 11"/>
          <p:cNvSpPr/>
          <p:nvPr/>
        </p:nvSpPr>
        <p:spPr bwMode="auto">
          <a:xfrm>
            <a:off x="3022600" y="5981700"/>
            <a:ext cx="723900" cy="241300"/>
          </a:xfrm>
          <a:prstGeom prst="curvedRightArrow">
            <a:avLst/>
          </a:prstGeom>
          <a:gradFill flip="none" rotWithShape="1">
            <a:gsLst>
              <a:gs pos="0">
                <a:schemeClr val="bg1"/>
              </a:gs>
              <a:gs pos="100000">
                <a:srgbClr val="FFFFFF"/>
              </a:gs>
              <a:gs pos="50000">
                <a:srgbClr val="FF66FF"/>
              </a:gs>
            </a:gsLst>
            <a:path path="circle">
              <a:fillToRect l="100000" t="100000"/>
            </a:path>
            <a:tileRect r="-100000" b="-100000"/>
          </a:gradFill>
          <a:ln w="9525" cap="flat" cmpd="sng" algn="ctr">
            <a:solidFill>
              <a:srgbClr val="FF00FF"/>
            </a:solidFill>
            <a:prstDash val="solid"/>
            <a:round/>
            <a:headEnd type="none" w="med" len="med"/>
            <a:tailEnd type="none" w="med" len="med"/>
          </a:ln>
          <a:effectLst>
            <a:glow rad="25400">
              <a:srgbClr val="FF00FF">
                <a:alpha val="75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endParaRPr>
          </a:p>
        </p:txBody>
      </p:sp>
      <p:sp>
        <p:nvSpPr>
          <p:cNvPr id="13" name="TextBox 12"/>
          <p:cNvSpPr txBox="1"/>
          <p:nvPr/>
        </p:nvSpPr>
        <p:spPr>
          <a:xfrm>
            <a:off x="3822700" y="5943600"/>
            <a:ext cx="4539035" cy="369332"/>
          </a:xfrm>
          <a:prstGeom prst="rect">
            <a:avLst/>
          </a:prstGeom>
          <a:noFill/>
        </p:spPr>
        <p:txBody>
          <a:bodyPr wrap="none" rtlCol="0">
            <a:spAutoFit/>
          </a:bodyPr>
          <a:lstStyle/>
          <a:p>
            <a:r>
              <a:rPr lang="en-US" dirty="0" smtClean="0"/>
              <a:t>+/-5mrad acceptance seems sufficient</a:t>
            </a:r>
            <a:endParaRPr lang="en-US" dirty="0"/>
          </a:p>
        </p:txBody>
      </p:sp>
      <p:sp>
        <p:nvSpPr>
          <p:cNvPr id="14" name="TextBox 13"/>
          <p:cNvSpPr txBox="1"/>
          <p:nvPr/>
        </p:nvSpPr>
        <p:spPr>
          <a:xfrm>
            <a:off x="533400" y="1905000"/>
            <a:ext cx="7734300" cy="2308324"/>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square" rtlCol="0">
            <a:spAutoFit/>
          </a:bodyPr>
          <a:lstStyle/>
          <a:p>
            <a:r>
              <a:rPr lang="en-US" u="sng" dirty="0" smtClean="0">
                <a:solidFill>
                  <a:srgbClr val="FF00FF"/>
                </a:solidFill>
              </a:rPr>
              <a:t>Results:</a:t>
            </a:r>
          </a:p>
          <a:p>
            <a:r>
              <a:rPr lang="en-US" dirty="0" smtClean="0"/>
              <a:t>With an aperture of ±3 </a:t>
            </a:r>
            <a:r>
              <a:rPr lang="en-US" dirty="0" err="1" smtClean="0"/>
              <a:t>mrad</a:t>
            </a:r>
            <a:r>
              <a:rPr lang="en-US" dirty="0" smtClean="0"/>
              <a:t> we are in relative good shape</a:t>
            </a:r>
          </a:p>
          <a:p>
            <a:r>
              <a:rPr lang="en-US" dirty="0" smtClean="0"/>
              <a:t>• enough “detection” power for </a:t>
            </a:r>
            <a:r>
              <a:rPr lang="en-US" dirty="0" err="1" smtClean="0"/>
              <a:t>t</a:t>
            </a:r>
            <a:r>
              <a:rPr lang="en-US" dirty="0" smtClean="0"/>
              <a:t> &gt; 0.025 GeV</a:t>
            </a:r>
            <a:r>
              <a:rPr lang="en-US" baseline="30000" dirty="0" smtClean="0"/>
              <a:t>2</a:t>
            </a:r>
          </a:p>
          <a:p>
            <a:r>
              <a:rPr lang="en-US" dirty="0" smtClean="0"/>
              <a:t>• below </a:t>
            </a:r>
            <a:r>
              <a:rPr lang="en-US" dirty="0" err="1" smtClean="0"/>
              <a:t>t</a:t>
            </a:r>
            <a:r>
              <a:rPr lang="en-US" dirty="0" smtClean="0"/>
              <a:t> ~ 0.02 GeV</a:t>
            </a:r>
            <a:r>
              <a:rPr lang="en-US" baseline="30000" dirty="0" smtClean="0"/>
              <a:t>2</a:t>
            </a:r>
            <a:r>
              <a:rPr lang="en-US" dirty="0" smtClean="0"/>
              <a:t> we have to look into photon detection</a:t>
            </a:r>
          </a:p>
          <a:p>
            <a:r>
              <a:rPr lang="en-US" dirty="0" smtClean="0"/>
              <a:t>‣ Is it needed?</a:t>
            </a:r>
          </a:p>
          <a:p>
            <a:r>
              <a:rPr lang="en-US" u="sng" dirty="0" smtClean="0">
                <a:solidFill>
                  <a:srgbClr val="FF00FF"/>
                </a:solidFill>
              </a:rPr>
              <a:t>Question:</a:t>
            </a:r>
          </a:p>
          <a:p>
            <a:pPr>
              <a:buFont typeface="Arial"/>
              <a:buChar char="•"/>
            </a:pPr>
            <a:r>
              <a:rPr lang="en-US" dirty="0" smtClean="0"/>
              <a:t> For some physics rejection power for incoherent is needed ~10</a:t>
            </a:r>
            <a:r>
              <a:rPr lang="en-US" baseline="30000" dirty="0" smtClean="0"/>
              <a:t>4</a:t>
            </a:r>
          </a:p>
          <a:p>
            <a:r>
              <a:rPr lang="en-US" dirty="0" err="1" smtClean="0">
                <a:solidFill>
                  <a:srgbClr val="FF00FF"/>
                </a:solidFill>
                <a:sym typeface="Wingdings"/>
              </a:rPr>
              <a:t></a:t>
            </a:r>
            <a:r>
              <a:rPr lang="en-US" dirty="0" smtClean="0">
                <a:sym typeface="Wingdings"/>
              </a:rPr>
              <a:t> </a:t>
            </a:r>
            <a:r>
              <a:rPr lang="en-US" dirty="0" smtClean="0"/>
              <a:t>How efficient can the </a:t>
            </a:r>
            <a:r>
              <a:rPr lang="en-US" dirty="0" err="1" smtClean="0"/>
              <a:t>ZDCs</a:t>
            </a:r>
            <a:r>
              <a:rPr lang="en-US" dirty="0" smtClean="0"/>
              <a:t> be made?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strVal val="#ppt_w*0.70"/>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Effect transition="in" filter="fad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r>
              <a:rPr lang="en-US" dirty="0" smtClean="0"/>
              <a:t>Diffractive Physics: </a:t>
            </a:r>
            <a:r>
              <a:rPr lang="en-US" dirty="0" err="1" smtClean="0"/>
              <a:t>p</a:t>
            </a:r>
            <a:r>
              <a:rPr lang="en-US" dirty="0" smtClean="0"/>
              <a:t>’ kinematics</a:t>
            </a:r>
            <a:endParaRPr lang="en-US" dirty="0"/>
          </a:p>
        </p:txBody>
      </p:sp>
      <p:pic>
        <p:nvPicPr>
          <p:cNvPr id="24579" name="Picture 3"/>
          <p:cNvPicPr>
            <a:picLocks noChangeAspect="1" noChangeArrowheads="1"/>
          </p:cNvPicPr>
          <p:nvPr/>
        </p:nvPicPr>
        <p:blipFill>
          <a:blip r:embed="rId2"/>
          <a:srcRect t="7673"/>
          <a:stretch>
            <a:fillRect/>
          </a:stretch>
        </p:blipFill>
        <p:spPr bwMode="auto">
          <a:xfrm>
            <a:off x="2402086" y="1861536"/>
            <a:ext cx="6741914" cy="4641658"/>
          </a:xfrm>
          <a:prstGeom prst="rect">
            <a:avLst/>
          </a:prstGeom>
          <a:noFill/>
          <a:ln w="12700" cap="flat">
            <a:noFill/>
            <a:miter lim="800000"/>
            <a:headEnd/>
            <a:tailEnd/>
          </a:ln>
        </p:spPr>
      </p:pic>
      <p:sp>
        <p:nvSpPr>
          <p:cNvPr id="24580" name="Rectangle 4"/>
          <p:cNvSpPr>
            <a:spLocks/>
          </p:cNvSpPr>
          <p:nvPr/>
        </p:nvSpPr>
        <p:spPr bwMode="auto">
          <a:xfrm>
            <a:off x="5621238" y="4791184"/>
            <a:ext cx="699823"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a:solidFill>
                  <a:srgbClr val="FF00FF"/>
                </a:solidFill>
                <a:ea typeface="Gill Sans" charset="0"/>
                <a:cs typeface="Gill Sans" charset="0"/>
              </a:rPr>
              <a:t>5x250</a:t>
            </a:r>
          </a:p>
        </p:txBody>
      </p:sp>
      <p:sp>
        <p:nvSpPr>
          <p:cNvPr id="24581" name="Rectangle 5"/>
          <p:cNvSpPr>
            <a:spLocks/>
          </p:cNvSpPr>
          <p:nvPr/>
        </p:nvSpPr>
        <p:spPr bwMode="auto">
          <a:xfrm>
            <a:off x="4254996" y="3463835"/>
            <a:ext cx="699823"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a:solidFill>
                  <a:srgbClr val="FF00FF"/>
                </a:solidFill>
                <a:ea typeface="Gill Sans" charset="0"/>
                <a:cs typeface="Gill Sans" charset="0"/>
              </a:rPr>
              <a:t>5x100</a:t>
            </a:r>
          </a:p>
        </p:txBody>
      </p:sp>
      <p:sp>
        <p:nvSpPr>
          <p:cNvPr id="24582" name="Rectangle 6"/>
          <p:cNvSpPr>
            <a:spLocks/>
          </p:cNvSpPr>
          <p:nvPr/>
        </p:nvSpPr>
        <p:spPr bwMode="auto">
          <a:xfrm>
            <a:off x="3268266" y="2186890"/>
            <a:ext cx="55893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rgbClr val="FF00FF"/>
                </a:solidFill>
                <a:ea typeface="Gill Sans" charset="0"/>
                <a:cs typeface="Gill Sans" charset="0"/>
              </a:rPr>
              <a:t>5x50</a:t>
            </a:r>
          </a:p>
        </p:txBody>
      </p:sp>
      <p:sp>
        <p:nvSpPr>
          <p:cNvPr id="11" name="Date Placeholder 10"/>
          <p:cNvSpPr>
            <a:spLocks noGrp="1"/>
          </p:cNvSpPr>
          <p:nvPr>
            <p:ph type="dt" sz="half" idx="10"/>
          </p:nvPr>
        </p:nvSpPr>
        <p:spPr/>
        <p:txBody>
          <a:bodyPr/>
          <a:lstStyle/>
          <a:p>
            <a:r>
              <a:rPr lang="en-US" altLang="ja-JP" smtClean="0"/>
              <a:t>E.C. Aschenauer</a:t>
            </a:r>
            <a:endParaRPr lang="en-US" altLang="ja-JP"/>
          </a:p>
        </p:txBody>
      </p:sp>
      <p:sp>
        <p:nvSpPr>
          <p:cNvPr id="12" name="Slide Number Placeholder 11"/>
          <p:cNvSpPr>
            <a:spLocks noGrp="1"/>
          </p:cNvSpPr>
          <p:nvPr>
            <p:ph type="sldNum" sz="quarter" idx="12"/>
          </p:nvPr>
        </p:nvSpPr>
        <p:spPr/>
        <p:txBody>
          <a:bodyPr/>
          <a:lstStyle/>
          <a:p>
            <a:fld id="{1EC7F85B-340E-9941-AF39-030851572DD6}" type="slidenum">
              <a:rPr lang="en-US" altLang="ja-JP" smtClean="0"/>
              <a:pPr/>
              <a:t>16</a:t>
            </a:fld>
            <a:endParaRPr lang="en-US" altLang="ja-JP"/>
          </a:p>
        </p:txBody>
      </p:sp>
      <p:sp>
        <p:nvSpPr>
          <p:cNvPr id="13" name="Footer Placeholder 12"/>
          <p:cNvSpPr>
            <a:spLocks noGrp="1"/>
          </p:cNvSpPr>
          <p:nvPr>
            <p:ph type="ftr" sz="quarter" idx="11"/>
          </p:nvPr>
        </p:nvSpPr>
        <p:spPr/>
        <p:txBody>
          <a:bodyPr/>
          <a:lstStyle/>
          <a:p>
            <a:r>
              <a:rPr lang="en-US" altLang="ja-JP" smtClean="0"/>
              <a:t>EIC Detector R&amp;D Advisory Meeting, May 2012</a:t>
            </a:r>
            <a:endParaRPr lang="en-US" altLang="ja-JP"/>
          </a:p>
        </p:txBody>
      </p:sp>
      <p:sp>
        <p:nvSpPr>
          <p:cNvPr id="10" name="TextBox 9"/>
          <p:cNvSpPr txBox="1"/>
          <p:nvPr/>
        </p:nvSpPr>
        <p:spPr>
          <a:xfrm>
            <a:off x="2928250" y="960817"/>
            <a:ext cx="6114149" cy="923330"/>
          </a:xfrm>
          <a:prstGeom prst="rect">
            <a:avLst/>
          </a:prstGeom>
          <a:noFill/>
        </p:spPr>
        <p:txBody>
          <a:bodyPr wrap="square" rtlCol="0">
            <a:spAutoFit/>
          </a:bodyPr>
          <a:lstStyle/>
          <a:p>
            <a:r>
              <a:rPr lang="en-US" sz="2000" b="1" dirty="0" err="1" smtClean="0">
                <a:solidFill>
                  <a:srgbClr val="000000"/>
                </a:solidFill>
                <a:latin typeface="Comic Sans MS"/>
                <a:cs typeface="Comic Sans MS"/>
              </a:rPr>
              <a:t>t</a:t>
            </a:r>
            <a:r>
              <a:rPr lang="en-US" sz="2000" b="1" dirty="0" smtClean="0">
                <a:solidFill>
                  <a:srgbClr val="000000"/>
                </a:solidFill>
                <a:latin typeface="Comic Sans MS"/>
                <a:cs typeface="Comic Sans MS"/>
              </a:rPr>
              <a:t>=(p</a:t>
            </a:r>
            <a:r>
              <a:rPr lang="en-US" sz="2000" b="1" baseline="-6000" dirty="0" smtClean="0">
                <a:solidFill>
                  <a:srgbClr val="000000"/>
                </a:solidFill>
                <a:latin typeface="Comic Sans MS"/>
                <a:cs typeface="Comic Sans MS"/>
              </a:rPr>
              <a:t>4</a:t>
            </a:r>
            <a:r>
              <a:rPr lang="en-US" sz="2000" b="1" dirty="0" smtClean="0">
                <a:solidFill>
                  <a:srgbClr val="000000"/>
                </a:solidFill>
                <a:latin typeface="Comic Sans MS"/>
                <a:cs typeface="Comic Sans MS"/>
              </a:rPr>
              <a:t>-p</a:t>
            </a:r>
            <a:r>
              <a:rPr lang="en-US" sz="2000" b="1" baseline="-6000" dirty="0" smtClean="0">
                <a:solidFill>
                  <a:srgbClr val="000000"/>
                </a:solidFill>
                <a:latin typeface="Comic Sans MS"/>
                <a:cs typeface="Comic Sans MS"/>
              </a:rPr>
              <a:t>2</a:t>
            </a:r>
            <a:r>
              <a:rPr lang="en-US" sz="2000" b="1" dirty="0" smtClean="0">
                <a:solidFill>
                  <a:srgbClr val="000000"/>
                </a:solidFill>
                <a:latin typeface="Comic Sans MS"/>
                <a:cs typeface="Comic Sans MS"/>
              </a:rPr>
              <a:t>)</a:t>
            </a:r>
            <a:r>
              <a:rPr lang="en-US" sz="2000" b="1" baseline="32000" dirty="0" smtClean="0">
                <a:solidFill>
                  <a:srgbClr val="000000"/>
                </a:solidFill>
                <a:latin typeface="Comic Sans MS"/>
                <a:cs typeface="Comic Sans MS"/>
              </a:rPr>
              <a:t>2</a:t>
            </a:r>
            <a:r>
              <a:rPr lang="en-US" sz="2000" b="1" dirty="0" smtClean="0">
                <a:solidFill>
                  <a:srgbClr val="000000"/>
                </a:solidFill>
                <a:latin typeface="Comic Sans MS"/>
                <a:cs typeface="Comic Sans MS"/>
              </a:rPr>
              <a:t> = 2[(m</a:t>
            </a:r>
            <a:r>
              <a:rPr lang="en-US" sz="2000" b="1" baseline="-6000" dirty="0" smtClean="0">
                <a:solidFill>
                  <a:srgbClr val="000000"/>
                </a:solidFill>
                <a:latin typeface="Comic Sans MS"/>
                <a:cs typeface="Comic Sans MS"/>
              </a:rPr>
              <a:t>p</a:t>
            </a:r>
            <a:r>
              <a:rPr lang="en-US" sz="2000" b="1" baseline="32000" dirty="0" smtClean="0">
                <a:solidFill>
                  <a:srgbClr val="000000"/>
                </a:solidFill>
                <a:latin typeface="Comic Sans MS"/>
                <a:cs typeface="Comic Sans MS"/>
              </a:rPr>
              <a:t>in</a:t>
            </a:r>
            <a:r>
              <a:rPr lang="en-US" sz="2000" b="1" dirty="0" smtClean="0">
                <a:solidFill>
                  <a:srgbClr val="000000"/>
                </a:solidFill>
                <a:latin typeface="Comic Sans MS"/>
                <a:cs typeface="Comic Sans MS"/>
              </a:rPr>
              <a:t>.m</a:t>
            </a:r>
            <a:r>
              <a:rPr lang="en-US" sz="2000" b="1" baseline="-6000" dirty="0" smtClean="0">
                <a:solidFill>
                  <a:srgbClr val="000000"/>
                </a:solidFill>
                <a:latin typeface="Comic Sans MS"/>
                <a:cs typeface="Comic Sans MS"/>
              </a:rPr>
              <a:t>p</a:t>
            </a:r>
            <a:r>
              <a:rPr lang="en-US" sz="2000" b="1" baseline="32000" dirty="0" smtClean="0">
                <a:solidFill>
                  <a:srgbClr val="000000"/>
                </a:solidFill>
                <a:latin typeface="Comic Sans MS"/>
                <a:cs typeface="Comic Sans MS"/>
              </a:rPr>
              <a:t>out</a:t>
            </a:r>
            <a:r>
              <a:rPr lang="en-US" sz="2000" b="1" dirty="0" smtClean="0">
                <a:solidFill>
                  <a:srgbClr val="000000"/>
                </a:solidFill>
                <a:latin typeface="Comic Sans MS"/>
                <a:cs typeface="Comic Sans MS"/>
              </a:rPr>
              <a:t>)-(E</a:t>
            </a:r>
            <a:r>
              <a:rPr lang="en-US" sz="2000" b="1" baseline="32000" dirty="0" smtClean="0">
                <a:solidFill>
                  <a:srgbClr val="000000"/>
                </a:solidFill>
                <a:latin typeface="Comic Sans MS"/>
                <a:cs typeface="Comic Sans MS"/>
              </a:rPr>
              <a:t>in</a:t>
            </a:r>
            <a:r>
              <a:rPr lang="en-US" sz="2000" b="1" dirty="0" smtClean="0">
                <a:solidFill>
                  <a:srgbClr val="000000"/>
                </a:solidFill>
                <a:latin typeface="Comic Sans MS"/>
                <a:cs typeface="Comic Sans MS"/>
              </a:rPr>
              <a:t>E</a:t>
            </a:r>
            <a:r>
              <a:rPr lang="en-US" sz="2000" b="1" baseline="32000" dirty="0" smtClean="0">
                <a:solidFill>
                  <a:srgbClr val="000000"/>
                </a:solidFill>
                <a:latin typeface="Comic Sans MS"/>
                <a:cs typeface="Comic Sans MS"/>
              </a:rPr>
              <a:t>out</a:t>
            </a:r>
            <a:r>
              <a:rPr lang="en-US" sz="2000" b="1" dirty="0" smtClean="0">
                <a:solidFill>
                  <a:srgbClr val="000000"/>
                </a:solidFill>
                <a:latin typeface="Comic Sans MS"/>
                <a:cs typeface="Comic Sans MS"/>
              </a:rPr>
              <a:t> - </a:t>
            </a:r>
            <a:r>
              <a:rPr lang="en-US" sz="2000" b="1" dirty="0" err="1" smtClean="0">
                <a:solidFill>
                  <a:srgbClr val="000000"/>
                </a:solidFill>
                <a:latin typeface="Comic Sans MS"/>
                <a:cs typeface="Comic Sans MS"/>
              </a:rPr>
              <a:t>p</a:t>
            </a:r>
            <a:r>
              <a:rPr lang="en-US" sz="2000" b="1" baseline="-6000" dirty="0" err="1" smtClean="0">
                <a:solidFill>
                  <a:srgbClr val="000000"/>
                </a:solidFill>
                <a:latin typeface="Comic Sans MS"/>
                <a:cs typeface="Comic Sans MS"/>
              </a:rPr>
              <a:t>z</a:t>
            </a:r>
            <a:r>
              <a:rPr lang="en-US" sz="2000" b="1" baseline="32000" dirty="0" err="1" smtClean="0">
                <a:solidFill>
                  <a:srgbClr val="000000"/>
                </a:solidFill>
                <a:latin typeface="Comic Sans MS"/>
                <a:cs typeface="Comic Sans MS"/>
              </a:rPr>
              <a:t>in</a:t>
            </a:r>
            <a:r>
              <a:rPr lang="en-US" sz="2000" b="1" dirty="0" err="1" smtClean="0">
                <a:solidFill>
                  <a:srgbClr val="000000"/>
                </a:solidFill>
                <a:latin typeface="Comic Sans MS"/>
                <a:cs typeface="Comic Sans MS"/>
              </a:rPr>
              <a:t>p</a:t>
            </a:r>
            <a:r>
              <a:rPr lang="en-US" sz="2000" b="1" baseline="-6000" dirty="0" err="1" smtClean="0">
                <a:solidFill>
                  <a:srgbClr val="000000"/>
                </a:solidFill>
                <a:latin typeface="Comic Sans MS"/>
                <a:cs typeface="Comic Sans MS"/>
              </a:rPr>
              <a:t>z</a:t>
            </a:r>
            <a:r>
              <a:rPr lang="en-US" sz="2000" b="1" baseline="32000" dirty="0" err="1" smtClean="0">
                <a:solidFill>
                  <a:srgbClr val="000000"/>
                </a:solidFill>
                <a:latin typeface="Comic Sans MS"/>
                <a:cs typeface="Comic Sans MS"/>
              </a:rPr>
              <a:t>out</a:t>
            </a:r>
            <a:r>
              <a:rPr lang="en-US" sz="2000" b="1" dirty="0" smtClean="0">
                <a:solidFill>
                  <a:srgbClr val="000000"/>
                </a:solidFill>
                <a:latin typeface="Comic Sans MS"/>
                <a:cs typeface="Comic Sans MS"/>
              </a:rPr>
              <a:t>)]</a:t>
            </a:r>
          </a:p>
          <a:p>
            <a:endParaRPr lang="en-US" sz="1400" dirty="0" smtClean="0">
              <a:solidFill>
                <a:srgbClr val="000000"/>
              </a:solidFill>
              <a:latin typeface="Comic Sans MS"/>
              <a:cs typeface="Comic Sans MS"/>
            </a:endParaRPr>
          </a:p>
          <a:p>
            <a:r>
              <a:rPr lang="en-US" sz="2000" b="1" dirty="0" err="1" smtClean="0">
                <a:solidFill>
                  <a:srgbClr val="FF00FF"/>
                </a:solidFill>
                <a:latin typeface="Comic Sans MS"/>
                <a:cs typeface="Comic Sans MS"/>
                <a:sym typeface="Wingdings"/>
              </a:rPr>
              <a:t></a:t>
            </a:r>
            <a:r>
              <a:rPr lang="en-US" sz="2000" dirty="0" smtClean="0">
                <a:solidFill>
                  <a:srgbClr val="FF00FF"/>
                </a:solidFill>
                <a:latin typeface="Comic Sans MS"/>
                <a:cs typeface="Comic Sans MS"/>
                <a:sym typeface="Wingdings"/>
              </a:rPr>
              <a:t> </a:t>
            </a:r>
            <a:r>
              <a:rPr lang="en-US" sz="2000" dirty="0" smtClean="0">
                <a:solidFill>
                  <a:srgbClr val="000000"/>
                </a:solidFill>
                <a:latin typeface="Comic Sans MS"/>
                <a:cs typeface="Comic Sans MS"/>
                <a:sym typeface="Wingdings"/>
              </a:rPr>
              <a:t>“ Roman Pots”</a:t>
            </a:r>
            <a:r>
              <a:rPr lang="en-US" sz="2000" b="1" dirty="0" smtClean="0">
                <a:solidFill>
                  <a:srgbClr val="000000"/>
                </a:solidFill>
                <a:latin typeface="Comic Sans MS"/>
                <a:cs typeface="Comic Sans MS"/>
              </a:rPr>
              <a:t> acceptance studies see later</a:t>
            </a:r>
          </a:p>
        </p:txBody>
      </p:sp>
      <p:grpSp>
        <p:nvGrpSpPr>
          <p:cNvPr id="14" name="Group 30"/>
          <p:cNvGrpSpPr/>
          <p:nvPr/>
        </p:nvGrpSpPr>
        <p:grpSpPr>
          <a:xfrm>
            <a:off x="0" y="732084"/>
            <a:ext cx="2473524" cy="2035970"/>
            <a:chOff x="251498" y="1341684"/>
            <a:chExt cx="2473524" cy="2035970"/>
          </a:xfrm>
        </p:grpSpPr>
        <p:pic>
          <p:nvPicPr>
            <p:cNvPr id="15" name="Picture 19"/>
            <p:cNvPicPr>
              <a:picLocks noChangeArrowheads="1"/>
            </p:cNvPicPr>
            <p:nvPr/>
          </p:nvPicPr>
          <p:blipFill>
            <a:blip r:embed="rId3"/>
            <a:srcRect/>
            <a:stretch>
              <a:fillRect/>
            </a:stretch>
          </p:blipFill>
          <p:spPr bwMode="auto">
            <a:xfrm>
              <a:off x="251498" y="1341684"/>
              <a:ext cx="2473524" cy="2035970"/>
            </a:xfrm>
            <a:prstGeom prst="rect">
              <a:avLst/>
            </a:prstGeom>
            <a:solidFill>
              <a:schemeClr val="bg1">
                <a:lumMod val="75000"/>
              </a:schemeClr>
            </a:solidFill>
            <a:ln w="12700" cap="flat">
              <a:solidFill>
                <a:schemeClr val="bg1">
                  <a:lumMod val="50000"/>
                </a:schemeClr>
              </a:solidFill>
              <a:miter lim="800000"/>
              <a:headEnd/>
              <a:tailEnd/>
            </a:ln>
            <a:scene3d>
              <a:camera prst="orthographicFront"/>
              <a:lightRig rig="threePt" dir="t"/>
            </a:scene3d>
            <a:sp3d>
              <a:bevelT w="114300" prst="artDeco"/>
              <a:bevelB w="114300" prst="artDeco"/>
            </a:sp3d>
          </p:spPr>
        </p:pic>
        <p:sp>
          <p:nvSpPr>
            <p:cNvPr id="16" name="Rectangle 20"/>
            <p:cNvSpPr>
              <a:spLocks/>
            </p:cNvSpPr>
            <p:nvPr/>
          </p:nvSpPr>
          <p:spPr bwMode="auto">
            <a:xfrm>
              <a:off x="1446811" y="2538263"/>
              <a:ext cx="207615" cy="49559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dirty="0">
                  <a:solidFill>
                    <a:srgbClr val="000000"/>
                  </a:solidFill>
                  <a:ea typeface="Gill Sans" charset="0"/>
                  <a:cs typeface="Gill Sans" charset="0"/>
                </a:rPr>
                <a:t>?</a:t>
              </a:r>
            </a:p>
          </p:txBody>
        </p:sp>
        <p:sp>
          <p:nvSpPr>
            <p:cNvPr id="17" name="TextBox 16"/>
            <p:cNvSpPr txBox="1"/>
            <p:nvPr/>
          </p:nvSpPr>
          <p:spPr>
            <a:xfrm>
              <a:off x="260736" y="1348170"/>
              <a:ext cx="1375296" cy="338554"/>
            </a:xfrm>
            <a:prstGeom prst="rect">
              <a:avLst/>
            </a:prstGeom>
            <a:solidFill>
              <a:schemeClr val="bg1">
                <a:lumMod val="75000"/>
              </a:schemeClr>
            </a:solidFill>
            <a:ln>
              <a:solidFill>
                <a:schemeClr val="bg1">
                  <a:lumMod val="50000"/>
                </a:schemeClr>
              </a:solidFill>
            </a:ln>
            <a:scene3d>
              <a:camera prst="orthographicFront"/>
              <a:lightRig rig="threePt" dir="t"/>
            </a:scene3d>
            <a:sp3d>
              <a:bevelT w="114300" prst="artDeco"/>
              <a:bevelB w="114300" prst="artDeco"/>
            </a:sp3d>
          </p:spPr>
          <p:txBody>
            <a:bodyPr wrap="none" rtlCol="0">
              <a:spAutoFit/>
            </a:bodyPr>
            <a:lstStyle/>
            <a:p>
              <a:r>
                <a:rPr lang="en-US" sz="1600" b="1" dirty="0" smtClean="0">
                  <a:solidFill>
                    <a:srgbClr val="000000"/>
                  </a:solidFill>
                  <a:latin typeface="Comic Sans MS"/>
                  <a:cs typeface="Comic Sans MS"/>
                </a:rPr>
                <a:t>Diffraction:</a:t>
              </a:r>
              <a:endParaRPr lang="en-US" sz="1600" b="1" dirty="0">
                <a:solidFill>
                  <a:srgbClr val="000000"/>
                </a:solidFill>
                <a:latin typeface="Comic Sans MS"/>
                <a:cs typeface="Comic Sans MS"/>
              </a:endParaRPr>
            </a:p>
          </p:txBody>
        </p:sp>
        <p:sp>
          <p:nvSpPr>
            <p:cNvPr id="18" name="TextBox 17"/>
            <p:cNvSpPr txBox="1"/>
            <p:nvPr/>
          </p:nvSpPr>
          <p:spPr>
            <a:xfrm>
              <a:off x="2286000" y="2984500"/>
              <a:ext cx="340758" cy="338554"/>
            </a:xfrm>
            <a:prstGeom prst="rect">
              <a:avLst/>
            </a:prstGeom>
            <a:noFill/>
          </p:spPr>
          <p:txBody>
            <a:bodyPr wrap="square" rtlCol="0">
              <a:spAutoFit/>
            </a:bodyPr>
            <a:lstStyle/>
            <a:p>
              <a:r>
                <a:rPr lang="en-US" sz="1600" dirty="0" err="1" smtClean="0"/>
                <a:t>p</a:t>
              </a:r>
              <a:r>
                <a:rPr lang="en-US" sz="1600" dirty="0" smtClean="0"/>
                <a:t>’</a:t>
              </a:r>
              <a:endParaRPr lang="en-US" sz="1600" dirty="0"/>
            </a:p>
          </p:txBody>
        </p:sp>
      </p:grpSp>
      <p:sp>
        <p:nvSpPr>
          <p:cNvPr id="2" name="TextBox 1"/>
          <p:cNvSpPr txBox="1"/>
          <p:nvPr/>
        </p:nvSpPr>
        <p:spPr>
          <a:xfrm>
            <a:off x="0" y="5092700"/>
            <a:ext cx="2809258" cy="369332"/>
          </a:xfrm>
          <a:prstGeom prst="rect">
            <a:avLst/>
          </a:prstGeom>
          <a:noFill/>
        </p:spPr>
        <p:txBody>
          <a:bodyPr wrap="none" rtlCol="0">
            <a:spAutoFit/>
          </a:bodyPr>
          <a:lstStyle/>
          <a:p>
            <a:r>
              <a:rPr lang="en-US" dirty="0" smtClean="0"/>
              <a:t>Simulations by J.H Lee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US" dirty="0" smtClean="0"/>
              <a:t/>
            </a:r>
            <a:br>
              <a:rPr lang="en-US" dirty="0" smtClean="0"/>
            </a:br>
            <a:r>
              <a:rPr lang="en-US" dirty="0" smtClean="0"/>
              <a:t>proton distribution in </a:t>
            </a:r>
            <a:r>
              <a:rPr lang="en-US" dirty="0" err="1" smtClean="0"/>
              <a:t>y</a:t>
            </a:r>
            <a:r>
              <a:rPr lang="en-US" dirty="0" smtClean="0"/>
              <a:t> </a:t>
            </a:r>
            <a:r>
              <a:rPr lang="en-US" dirty="0" err="1" smtClean="0"/>
              <a:t>vs</a:t>
            </a:r>
            <a:r>
              <a:rPr lang="en-US" dirty="0" smtClean="0"/>
              <a:t> </a:t>
            </a:r>
            <a:r>
              <a:rPr lang="en-US" dirty="0" err="1" smtClean="0"/>
              <a:t>x</a:t>
            </a:r>
            <a:r>
              <a:rPr lang="en-US" dirty="0" smtClean="0"/>
              <a:t> at </a:t>
            </a:r>
            <a:r>
              <a:rPr lang="en-US" dirty="0" err="1" smtClean="0"/>
              <a:t>s</a:t>
            </a:r>
            <a:r>
              <a:rPr lang="en-US" dirty="0" smtClean="0"/>
              <a:t>=20 </a:t>
            </a:r>
            <a:r>
              <a:rPr lang="en-US" dirty="0" err="1" smtClean="0"/>
              <a:t>m</a:t>
            </a:r>
            <a:endParaRPr lang="en-US" dirty="0"/>
          </a:p>
        </p:txBody>
      </p:sp>
      <p:pic>
        <p:nvPicPr>
          <p:cNvPr id="25603" name="Picture 3"/>
          <p:cNvPicPr>
            <a:picLocks noChangeAspect="1" noChangeArrowheads="1"/>
          </p:cNvPicPr>
          <p:nvPr/>
        </p:nvPicPr>
        <p:blipFill>
          <a:blip r:embed="rId2"/>
          <a:srcRect t="7332"/>
          <a:stretch>
            <a:fillRect/>
          </a:stretch>
        </p:blipFill>
        <p:spPr bwMode="auto">
          <a:xfrm>
            <a:off x="189706" y="921464"/>
            <a:ext cx="3600450" cy="2889249"/>
          </a:xfrm>
          <a:prstGeom prst="rect">
            <a:avLst/>
          </a:prstGeom>
          <a:noFill/>
          <a:ln w="12700" cap="flat">
            <a:noFill/>
            <a:miter lim="800000"/>
            <a:headEnd/>
            <a:tailEnd/>
          </a:ln>
        </p:spPr>
      </p:pic>
      <p:pic>
        <p:nvPicPr>
          <p:cNvPr id="25604" name="Picture 4"/>
          <p:cNvPicPr>
            <a:picLocks noChangeAspect="1" noChangeArrowheads="1"/>
          </p:cNvPicPr>
          <p:nvPr/>
        </p:nvPicPr>
        <p:blipFill>
          <a:blip r:embed="rId3"/>
          <a:srcRect t="7332"/>
          <a:stretch>
            <a:fillRect/>
          </a:stretch>
        </p:blipFill>
        <p:spPr bwMode="auto">
          <a:xfrm>
            <a:off x="4502745" y="924731"/>
            <a:ext cx="3600450" cy="2889249"/>
          </a:xfrm>
          <a:prstGeom prst="rect">
            <a:avLst/>
          </a:prstGeom>
          <a:noFill/>
          <a:ln w="12700" cap="flat">
            <a:noFill/>
            <a:miter lim="800000"/>
            <a:headEnd/>
            <a:tailEnd/>
          </a:ln>
        </p:spPr>
      </p:pic>
      <p:sp>
        <p:nvSpPr>
          <p:cNvPr id="25605" name="Rectangle 5"/>
          <p:cNvSpPr>
            <a:spLocks/>
          </p:cNvSpPr>
          <p:nvPr/>
        </p:nvSpPr>
        <p:spPr bwMode="auto">
          <a:xfrm>
            <a:off x="787995" y="1186170"/>
            <a:ext cx="840712"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smtClean="0">
                <a:solidFill>
                  <a:srgbClr val="FF00FF"/>
                </a:solidFill>
                <a:ea typeface="Gill Sans" charset="0"/>
                <a:cs typeface="Gill Sans" charset="0"/>
              </a:rPr>
              <a:t>20x250</a:t>
            </a:r>
            <a:endParaRPr lang="en-US" dirty="0">
              <a:solidFill>
                <a:srgbClr val="FF00FF"/>
              </a:solidFill>
              <a:ea typeface="Gill Sans" charset="0"/>
              <a:cs typeface="Gill Sans" charset="0"/>
            </a:endParaRPr>
          </a:p>
        </p:txBody>
      </p:sp>
      <p:sp>
        <p:nvSpPr>
          <p:cNvPr id="25606" name="Rectangle 6"/>
          <p:cNvSpPr>
            <a:spLocks/>
          </p:cNvSpPr>
          <p:nvPr/>
        </p:nvSpPr>
        <p:spPr bwMode="auto">
          <a:xfrm>
            <a:off x="5056386" y="1186170"/>
            <a:ext cx="55893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rgbClr val="FF00FF"/>
                </a:solidFill>
                <a:ea typeface="Gill Sans" charset="0"/>
                <a:cs typeface="Gill Sans" charset="0"/>
              </a:rPr>
              <a:t>5x50</a:t>
            </a:r>
          </a:p>
        </p:txBody>
      </p:sp>
      <p:sp>
        <p:nvSpPr>
          <p:cNvPr id="11" name="Date Placeholder 10"/>
          <p:cNvSpPr>
            <a:spLocks noGrp="1"/>
          </p:cNvSpPr>
          <p:nvPr>
            <p:ph type="dt" sz="half" idx="10"/>
          </p:nvPr>
        </p:nvSpPr>
        <p:spPr/>
        <p:txBody>
          <a:bodyPr/>
          <a:lstStyle/>
          <a:p>
            <a:r>
              <a:rPr lang="en-US" altLang="ja-JP" smtClean="0"/>
              <a:t>E.C. Aschenauer</a:t>
            </a:r>
            <a:endParaRPr lang="en-US" altLang="ja-JP"/>
          </a:p>
        </p:txBody>
      </p:sp>
      <p:sp>
        <p:nvSpPr>
          <p:cNvPr id="12" name="Slide Number Placeholder 11"/>
          <p:cNvSpPr>
            <a:spLocks noGrp="1"/>
          </p:cNvSpPr>
          <p:nvPr>
            <p:ph type="sldNum" sz="quarter" idx="12"/>
          </p:nvPr>
        </p:nvSpPr>
        <p:spPr/>
        <p:txBody>
          <a:bodyPr/>
          <a:lstStyle/>
          <a:p>
            <a:fld id="{1EC7F85B-340E-9941-AF39-030851572DD6}" type="slidenum">
              <a:rPr lang="en-US" altLang="ja-JP" smtClean="0"/>
              <a:pPr/>
              <a:t>17</a:t>
            </a:fld>
            <a:endParaRPr lang="en-US" altLang="ja-JP"/>
          </a:p>
        </p:txBody>
      </p:sp>
      <p:sp>
        <p:nvSpPr>
          <p:cNvPr id="13" name="Footer Placeholder 12"/>
          <p:cNvSpPr>
            <a:spLocks noGrp="1"/>
          </p:cNvSpPr>
          <p:nvPr>
            <p:ph type="ftr" sz="quarter" idx="11"/>
          </p:nvPr>
        </p:nvSpPr>
        <p:spPr/>
        <p:txBody>
          <a:bodyPr/>
          <a:lstStyle/>
          <a:p>
            <a:r>
              <a:rPr lang="en-US" altLang="ja-JP" smtClean="0"/>
              <a:t>EIC Detector R&amp;D Advisory Meeting, May 2012</a:t>
            </a:r>
            <a:endParaRPr lang="en-US" altLang="ja-JP"/>
          </a:p>
        </p:txBody>
      </p:sp>
      <p:sp>
        <p:nvSpPr>
          <p:cNvPr id="14" name="TextBox 13"/>
          <p:cNvSpPr txBox="1"/>
          <p:nvPr/>
        </p:nvSpPr>
        <p:spPr>
          <a:xfrm>
            <a:off x="546100" y="635000"/>
            <a:ext cx="3912925" cy="369332"/>
          </a:xfrm>
          <a:prstGeom prst="rect">
            <a:avLst/>
          </a:prstGeom>
          <a:noFill/>
        </p:spPr>
        <p:txBody>
          <a:bodyPr wrap="none" rtlCol="0">
            <a:spAutoFit/>
          </a:bodyPr>
          <a:lstStyle/>
          <a:p>
            <a:r>
              <a:rPr lang="en-US" dirty="0" smtClean="0"/>
              <a:t>without </a:t>
            </a:r>
            <a:r>
              <a:rPr lang="en-US" dirty="0" err="1" smtClean="0"/>
              <a:t>quadrupole</a:t>
            </a:r>
            <a:r>
              <a:rPr lang="en-US" dirty="0" smtClean="0"/>
              <a:t> aperture limit</a:t>
            </a:r>
            <a:endParaRPr lang="en-US" dirty="0"/>
          </a:p>
        </p:txBody>
      </p:sp>
      <p:pic>
        <p:nvPicPr>
          <p:cNvPr id="15" name="Picture 2"/>
          <p:cNvPicPr>
            <a:picLocks noChangeAspect="1" noChangeArrowheads="1"/>
          </p:cNvPicPr>
          <p:nvPr/>
        </p:nvPicPr>
        <p:blipFill>
          <a:blip r:embed="rId4"/>
          <a:srcRect t="7332"/>
          <a:stretch>
            <a:fillRect/>
          </a:stretch>
        </p:blipFill>
        <p:spPr bwMode="auto">
          <a:xfrm>
            <a:off x="230981" y="3880839"/>
            <a:ext cx="3600450" cy="2889253"/>
          </a:xfrm>
          <a:prstGeom prst="rect">
            <a:avLst/>
          </a:prstGeom>
          <a:noFill/>
          <a:ln w="12700" cap="flat">
            <a:noFill/>
            <a:miter lim="800000"/>
            <a:headEnd/>
            <a:tailEnd/>
          </a:ln>
        </p:spPr>
      </p:pic>
      <p:pic>
        <p:nvPicPr>
          <p:cNvPr id="16" name="Picture 5"/>
          <p:cNvPicPr>
            <a:picLocks noChangeAspect="1" noChangeArrowheads="1"/>
          </p:cNvPicPr>
          <p:nvPr/>
        </p:nvPicPr>
        <p:blipFill>
          <a:blip r:embed="rId5"/>
          <a:srcRect t="7332"/>
          <a:stretch>
            <a:fillRect/>
          </a:stretch>
        </p:blipFill>
        <p:spPr bwMode="auto">
          <a:xfrm>
            <a:off x="4656533" y="3879847"/>
            <a:ext cx="3600450" cy="2889253"/>
          </a:xfrm>
          <a:prstGeom prst="rect">
            <a:avLst/>
          </a:prstGeom>
          <a:noFill/>
          <a:ln w="12700" cap="flat">
            <a:noFill/>
            <a:miter lim="800000"/>
            <a:headEnd/>
            <a:tailEnd/>
          </a:ln>
        </p:spPr>
      </p:pic>
      <p:sp>
        <p:nvSpPr>
          <p:cNvPr id="17" name="Rectangle 6"/>
          <p:cNvSpPr>
            <a:spLocks/>
          </p:cNvSpPr>
          <p:nvPr/>
        </p:nvSpPr>
        <p:spPr bwMode="auto">
          <a:xfrm>
            <a:off x="720328" y="4089707"/>
            <a:ext cx="840712"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smtClean="0">
                <a:solidFill>
                  <a:srgbClr val="FF00FF"/>
                </a:solidFill>
                <a:ea typeface="Gill Sans" charset="0"/>
                <a:cs typeface="Gill Sans" charset="0"/>
              </a:rPr>
              <a:t>20x250</a:t>
            </a:r>
            <a:endParaRPr lang="en-US" dirty="0">
              <a:solidFill>
                <a:srgbClr val="FF00FF"/>
              </a:solidFill>
              <a:ea typeface="Gill Sans" charset="0"/>
              <a:cs typeface="Gill Sans" charset="0"/>
            </a:endParaRPr>
          </a:p>
        </p:txBody>
      </p:sp>
      <p:sp>
        <p:nvSpPr>
          <p:cNvPr id="18" name="Rectangle 9"/>
          <p:cNvSpPr>
            <a:spLocks/>
          </p:cNvSpPr>
          <p:nvPr/>
        </p:nvSpPr>
        <p:spPr bwMode="auto">
          <a:xfrm>
            <a:off x="5219105" y="4070856"/>
            <a:ext cx="55893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a:solidFill>
                  <a:srgbClr val="FF00FF"/>
                </a:solidFill>
                <a:ea typeface="Gill Sans" charset="0"/>
                <a:cs typeface="Gill Sans" charset="0"/>
              </a:rPr>
              <a:t>5x50</a:t>
            </a:r>
          </a:p>
        </p:txBody>
      </p:sp>
      <p:sp>
        <p:nvSpPr>
          <p:cNvPr id="19" name="TextBox 18"/>
          <p:cNvSpPr txBox="1"/>
          <p:nvPr/>
        </p:nvSpPr>
        <p:spPr>
          <a:xfrm>
            <a:off x="2374900" y="3632200"/>
            <a:ext cx="3562732" cy="369332"/>
          </a:xfrm>
          <a:prstGeom prst="rect">
            <a:avLst/>
          </a:prstGeom>
          <a:noFill/>
        </p:spPr>
        <p:txBody>
          <a:bodyPr wrap="none" rtlCol="0">
            <a:spAutoFit/>
          </a:bodyPr>
          <a:lstStyle/>
          <a:p>
            <a:r>
              <a:rPr lang="en-US" dirty="0" smtClean="0"/>
              <a:t>with </a:t>
            </a:r>
            <a:r>
              <a:rPr lang="en-US" dirty="0" err="1" smtClean="0"/>
              <a:t>quadrupole</a:t>
            </a:r>
            <a:r>
              <a:rPr lang="en-US" dirty="0" smtClean="0"/>
              <a:t> aperture limit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r>
              <a:rPr lang="en-US" dirty="0" smtClean="0"/>
              <a:t>Accepted </a:t>
            </a:r>
            <a:r>
              <a:rPr lang="en-US" dirty="0" err="1" smtClean="0"/>
              <a:t>in“Roman</a:t>
            </a:r>
            <a:r>
              <a:rPr lang="en-US" dirty="0" smtClean="0"/>
              <a:t> </a:t>
            </a:r>
            <a:r>
              <a:rPr lang="en-US" dirty="0" err="1" smtClean="0"/>
              <a:t>Pot”(example</a:t>
            </a:r>
            <a:r>
              <a:rPr lang="en-US" dirty="0" smtClean="0"/>
              <a:t>) at </a:t>
            </a:r>
            <a:r>
              <a:rPr lang="en-US" dirty="0" err="1" smtClean="0"/>
              <a:t>s</a:t>
            </a:r>
            <a:r>
              <a:rPr lang="en-US" dirty="0" smtClean="0"/>
              <a:t>=20m </a:t>
            </a:r>
            <a:endParaRPr lang="en-US" dirty="0"/>
          </a:p>
        </p:txBody>
      </p:sp>
      <p:pic>
        <p:nvPicPr>
          <p:cNvPr id="27651" name="Picture 3"/>
          <p:cNvPicPr>
            <a:picLocks noChangeAspect="1" noChangeArrowheads="1"/>
          </p:cNvPicPr>
          <p:nvPr/>
        </p:nvPicPr>
        <p:blipFill>
          <a:blip r:embed="rId2"/>
          <a:srcRect t="7332"/>
          <a:stretch>
            <a:fillRect/>
          </a:stretch>
        </p:blipFill>
        <p:spPr bwMode="auto">
          <a:xfrm>
            <a:off x="4330700" y="598571"/>
            <a:ext cx="4259467" cy="3418598"/>
          </a:xfrm>
          <a:prstGeom prst="rect">
            <a:avLst/>
          </a:prstGeom>
          <a:noFill/>
          <a:ln w="12700" cap="flat">
            <a:noFill/>
            <a:miter lim="800000"/>
            <a:headEnd/>
            <a:tailEnd/>
          </a:ln>
        </p:spPr>
      </p:pic>
      <p:pic>
        <p:nvPicPr>
          <p:cNvPr id="27652" name="Picture 4"/>
          <p:cNvPicPr>
            <a:picLocks noChangeAspect="1" noChangeArrowheads="1"/>
          </p:cNvPicPr>
          <p:nvPr/>
        </p:nvPicPr>
        <p:blipFill>
          <a:blip r:embed="rId3"/>
          <a:srcRect t="8798" r="7619" b="1466"/>
          <a:stretch>
            <a:fillRect/>
          </a:stretch>
        </p:blipFill>
        <p:spPr bwMode="auto">
          <a:xfrm>
            <a:off x="160500" y="653682"/>
            <a:ext cx="3934982" cy="3309408"/>
          </a:xfrm>
          <a:prstGeom prst="rect">
            <a:avLst/>
          </a:prstGeom>
          <a:noFill/>
          <a:ln w="12700" cap="flat">
            <a:noFill/>
            <a:miter lim="800000"/>
            <a:headEnd/>
            <a:tailEnd/>
          </a:ln>
        </p:spPr>
      </p:pic>
      <p:sp>
        <p:nvSpPr>
          <p:cNvPr id="27653" name="Rectangle 5"/>
          <p:cNvSpPr>
            <a:spLocks/>
          </p:cNvSpPr>
          <p:nvPr/>
        </p:nvSpPr>
        <p:spPr bwMode="auto">
          <a:xfrm>
            <a:off x="1321395" y="882759"/>
            <a:ext cx="840712"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smtClean="0">
                <a:solidFill>
                  <a:srgbClr val="FF00FF"/>
                </a:solidFill>
                <a:ea typeface="Gill Sans" charset="0"/>
                <a:cs typeface="Gill Sans" charset="0"/>
              </a:rPr>
              <a:t>20x250</a:t>
            </a:r>
            <a:endParaRPr lang="en-US" dirty="0">
              <a:solidFill>
                <a:srgbClr val="FF00FF"/>
              </a:solidFill>
              <a:ea typeface="Gill Sans" charset="0"/>
              <a:cs typeface="Gill Sans" charset="0"/>
            </a:endParaRPr>
          </a:p>
        </p:txBody>
      </p:sp>
      <p:sp>
        <p:nvSpPr>
          <p:cNvPr id="27654" name="Rectangle 6"/>
          <p:cNvSpPr>
            <a:spLocks/>
          </p:cNvSpPr>
          <p:nvPr/>
        </p:nvSpPr>
        <p:spPr bwMode="auto">
          <a:xfrm>
            <a:off x="5446911" y="882759"/>
            <a:ext cx="55893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rgbClr val="FF00FF"/>
                </a:solidFill>
                <a:ea typeface="Gill Sans" charset="0"/>
                <a:cs typeface="Gill Sans" charset="0"/>
              </a:rPr>
              <a:t>5x50</a:t>
            </a:r>
          </a:p>
        </p:txBody>
      </p:sp>
      <p:sp>
        <p:nvSpPr>
          <p:cNvPr id="11" name="Date Placeholder 10"/>
          <p:cNvSpPr>
            <a:spLocks noGrp="1"/>
          </p:cNvSpPr>
          <p:nvPr>
            <p:ph type="dt" sz="half" idx="10"/>
          </p:nvPr>
        </p:nvSpPr>
        <p:spPr/>
        <p:txBody>
          <a:bodyPr/>
          <a:lstStyle/>
          <a:p>
            <a:r>
              <a:rPr lang="en-US" altLang="ja-JP" smtClean="0"/>
              <a:t>E.C. Aschenauer</a:t>
            </a:r>
            <a:endParaRPr lang="en-US" altLang="ja-JP"/>
          </a:p>
        </p:txBody>
      </p:sp>
      <p:sp>
        <p:nvSpPr>
          <p:cNvPr id="12" name="Slide Number Placeholder 11"/>
          <p:cNvSpPr>
            <a:spLocks noGrp="1"/>
          </p:cNvSpPr>
          <p:nvPr>
            <p:ph type="sldNum" sz="quarter" idx="12"/>
          </p:nvPr>
        </p:nvSpPr>
        <p:spPr/>
        <p:txBody>
          <a:bodyPr/>
          <a:lstStyle/>
          <a:p>
            <a:fld id="{1EC7F85B-340E-9941-AF39-030851572DD6}" type="slidenum">
              <a:rPr lang="en-US" altLang="ja-JP" smtClean="0"/>
              <a:pPr/>
              <a:t>18</a:t>
            </a:fld>
            <a:endParaRPr lang="en-US" altLang="ja-JP"/>
          </a:p>
        </p:txBody>
      </p:sp>
      <p:sp>
        <p:nvSpPr>
          <p:cNvPr id="13" name="Footer Placeholder 12"/>
          <p:cNvSpPr>
            <a:spLocks noGrp="1"/>
          </p:cNvSpPr>
          <p:nvPr>
            <p:ph type="ftr" sz="quarter" idx="11"/>
          </p:nvPr>
        </p:nvSpPr>
        <p:spPr/>
        <p:txBody>
          <a:bodyPr/>
          <a:lstStyle/>
          <a:p>
            <a:r>
              <a:rPr lang="en-US" altLang="ja-JP" smtClean="0"/>
              <a:t>EIC Detector R&amp;D Advisory Meeting, May 2012</a:t>
            </a:r>
            <a:endParaRPr lang="en-US" altLang="ja-JP"/>
          </a:p>
        </p:txBody>
      </p:sp>
      <p:pic>
        <p:nvPicPr>
          <p:cNvPr id="14" name="Picture 3"/>
          <p:cNvPicPr>
            <a:picLocks noChangeAspect="1" noChangeArrowheads="1"/>
          </p:cNvPicPr>
          <p:nvPr/>
        </p:nvPicPr>
        <p:blipFill>
          <a:blip r:embed="rId4"/>
          <a:srcRect l="5172" t="7627" r="7241"/>
          <a:stretch>
            <a:fillRect/>
          </a:stretch>
        </p:blipFill>
        <p:spPr bwMode="auto">
          <a:xfrm>
            <a:off x="4795641" y="3960017"/>
            <a:ext cx="4001431" cy="2862264"/>
          </a:xfrm>
          <a:prstGeom prst="rect">
            <a:avLst/>
          </a:prstGeom>
          <a:noFill/>
          <a:ln w="12700" cap="flat">
            <a:noFill/>
            <a:miter lim="800000"/>
            <a:headEnd/>
            <a:tailEnd/>
          </a:ln>
        </p:spPr>
      </p:pic>
      <p:pic>
        <p:nvPicPr>
          <p:cNvPr id="15" name="Picture 4"/>
          <p:cNvPicPr>
            <a:picLocks noChangeAspect="1" noChangeArrowheads="1"/>
          </p:cNvPicPr>
          <p:nvPr/>
        </p:nvPicPr>
        <p:blipFill>
          <a:blip r:embed="rId5"/>
          <a:srcRect l="5172" t="7627" r="7241"/>
          <a:stretch>
            <a:fillRect/>
          </a:stretch>
        </p:blipFill>
        <p:spPr bwMode="auto">
          <a:xfrm>
            <a:off x="315883" y="3959648"/>
            <a:ext cx="4051288" cy="2898352"/>
          </a:xfrm>
          <a:prstGeom prst="rect">
            <a:avLst/>
          </a:prstGeom>
          <a:noFill/>
          <a:ln w="12700" cap="flat">
            <a:noFill/>
            <a:miter lim="800000"/>
            <a:headEnd/>
            <a:tailEnd/>
          </a:ln>
        </p:spPr>
      </p:pic>
      <p:sp>
        <p:nvSpPr>
          <p:cNvPr id="16" name="Rectangle 5"/>
          <p:cNvSpPr>
            <a:spLocks/>
          </p:cNvSpPr>
          <p:nvPr/>
        </p:nvSpPr>
        <p:spPr bwMode="auto">
          <a:xfrm>
            <a:off x="2987675" y="4205793"/>
            <a:ext cx="840712"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smtClean="0">
                <a:solidFill>
                  <a:srgbClr val="FF00FF"/>
                </a:solidFill>
                <a:ea typeface="Gill Sans" charset="0"/>
                <a:cs typeface="Gill Sans" charset="0"/>
              </a:rPr>
              <a:t>20x250</a:t>
            </a:r>
            <a:endParaRPr lang="en-US" dirty="0">
              <a:solidFill>
                <a:srgbClr val="FF00FF"/>
              </a:solidFill>
              <a:ea typeface="Gill Sans" charset="0"/>
              <a:cs typeface="Gill Sans" charset="0"/>
            </a:endParaRPr>
          </a:p>
        </p:txBody>
      </p:sp>
      <p:sp>
        <p:nvSpPr>
          <p:cNvPr id="17" name="Rectangle 6"/>
          <p:cNvSpPr>
            <a:spLocks/>
          </p:cNvSpPr>
          <p:nvPr/>
        </p:nvSpPr>
        <p:spPr bwMode="auto">
          <a:xfrm>
            <a:off x="7747198" y="4205793"/>
            <a:ext cx="55893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rgbClr val="FF00FF"/>
                </a:solidFill>
                <a:ea typeface="Gill Sans" charset="0"/>
                <a:cs typeface="Gill Sans" charset="0"/>
              </a:rPr>
              <a:t>5x50</a:t>
            </a:r>
          </a:p>
        </p:txBody>
      </p:sp>
      <p:sp>
        <p:nvSpPr>
          <p:cNvPr id="18" name="Rectangle 7"/>
          <p:cNvSpPr>
            <a:spLocks/>
          </p:cNvSpPr>
          <p:nvPr/>
        </p:nvSpPr>
        <p:spPr bwMode="auto">
          <a:xfrm>
            <a:off x="1175817" y="5721568"/>
            <a:ext cx="1020812" cy="2462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600" dirty="0">
                <a:solidFill>
                  <a:schemeClr val="tx1"/>
                </a:solidFill>
                <a:ea typeface="Gill Sans" charset="0"/>
                <a:cs typeface="Gill Sans" charset="0"/>
              </a:rPr>
              <a:t>Generated</a:t>
            </a:r>
          </a:p>
        </p:txBody>
      </p:sp>
      <p:sp>
        <p:nvSpPr>
          <p:cNvPr id="19" name="Rectangle 8"/>
          <p:cNvSpPr>
            <a:spLocks/>
          </p:cNvSpPr>
          <p:nvPr/>
        </p:nvSpPr>
        <p:spPr bwMode="auto">
          <a:xfrm>
            <a:off x="1209303" y="6001960"/>
            <a:ext cx="2215250" cy="2462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600" dirty="0">
                <a:solidFill>
                  <a:srgbClr val="0000FF"/>
                </a:solidFill>
                <a:ea typeface="Gill Sans" charset="0"/>
                <a:cs typeface="Gill Sans" charset="0"/>
              </a:rPr>
              <a:t>Quad aperture limited</a:t>
            </a:r>
          </a:p>
        </p:txBody>
      </p:sp>
      <p:sp>
        <p:nvSpPr>
          <p:cNvPr id="20" name="Rectangle 9"/>
          <p:cNvSpPr>
            <a:spLocks/>
          </p:cNvSpPr>
          <p:nvPr/>
        </p:nvSpPr>
        <p:spPr bwMode="auto">
          <a:xfrm>
            <a:off x="1188518" y="6234330"/>
            <a:ext cx="2159546" cy="2462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600" dirty="0">
                <a:solidFill>
                  <a:srgbClr val="FF0000"/>
                </a:solidFill>
                <a:ea typeface="Gill Sans" charset="0"/>
                <a:cs typeface="Gill Sans" charset="0"/>
              </a:rPr>
              <a:t>RP (at 20m) accepted </a:t>
            </a:r>
          </a:p>
        </p:txBody>
      </p:sp>
      <p:sp>
        <p:nvSpPr>
          <p:cNvPr id="21" name="Line 10"/>
          <p:cNvSpPr>
            <a:spLocks noChangeShapeType="1"/>
          </p:cNvSpPr>
          <p:nvPr/>
        </p:nvSpPr>
        <p:spPr bwMode="auto">
          <a:xfrm>
            <a:off x="715244" y="6364139"/>
            <a:ext cx="429741" cy="0"/>
          </a:xfrm>
          <a:prstGeom prst="line">
            <a:avLst/>
          </a:prstGeom>
          <a:noFill/>
          <a:ln w="38100" cap="flat">
            <a:solidFill>
              <a:srgbClr val="FF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2" name="Line 11"/>
          <p:cNvSpPr>
            <a:spLocks noChangeShapeType="1"/>
          </p:cNvSpPr>
          <p:nvPr/>
        </p:nvSpPr>
        <p:spPr bwMode="auto">
          <a:xfrm>
            <a:off x="703659" y="6141815"/>
            <a:ext cx="428625" cy="0"/>
          </a:xfrm>
          <a:prstGeom prst="line">
            <a:avLst/>
          </a:prstGeom>
          <a:noFill/>
          <a:ln w="38100" cap="flat">
            <a:solidFill>
              <a:srgbClr val="0000FF"/>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3" name="Line 12"/>
          <p:cNvSpPr>
            <a:spLocks noChangeShapeType="1"/>
          </p:cNvSpPr>
          <p:nvPr/>
        </p:nvSpPr>
        <p:spPr bwMode="auto">
          <a:xfrm>
            <a:off x="703659" y="5861422"/>
            <a:ext cx="428625" cy="0"/>
          </a:xfrm>
          <a:prstGeom prst="line">
            <a:avLst/>
          </a:prstGeom>
          <a:noFill/>
          <a:ln w="381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4" name="Content Placeholder 5"/>
          <p:cNvSpPr txBox="1">
            <a:spLocks/>
          </p:cNvSpPr>
          <p:nvPr/>
        </p:nvSpPr>
        <p:spPr>
          <a:xfrm rot="20520000">
            <a:off x="206375" y="2527300"/>
            <a:ext cx="8531225" cy="2603500"/>
          </a:xfrm>
          <a:prstGeom prst="rect">
            <a:avLst/>
          </a:prstGeom>
          <a:solidFill>
            <a:schemeClr val="bg1">
              <a:lumMod val="95000"/>
            </a:schemeClr>
          </a:solidFill>
          <a:ln w="15875">
            <a:solidFill>
              <a:schemeClr val="bg1">
                <a:lumMod val="65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a:lstStyle>
            <a:lvl1pPr marL="342900" indent="-342900" algn="l" rtl="0" fontAlgn="base">
              <a:spcBef>
                <a:spcPct val="20000"/>
              </a:spcBef>
              <a:spcAft>
                <a:spcPct val="0"/>
              </a:spcAft>
              <a:buClr>
                <a:srgbClr val="0000FF"/>
              </a:buClr>
              <a:buFont typeface="Wingdings" charset="2"/>
              <a:buChar char="q"/>
              <a:defRPr kumimoji="1" sz="2200" b="1">
                <a:solidFill>
                  <a:schemeClr val="tx1"/>
                </a:solidFill>
                <a:effectLst>
                  <a:outerShdw blurRad="38100" dist="38100" dir="2700000" algn="tl">
                    <a:srgbClr val="DDDDDD"/>
                  </a:outerShdw>
                </a:effectLst>
                <a:latin typeface="+mn-lt"/>
                <a:ea typeface="+mn-ea"/>
                <a:cs typeface="+mn-cs"/>
              </a:defRPr>
            </a:lvl1pPr>
            <a:lvl2pPr marL="742950" indent="-285750" algn="l" rtl="0" fontAlgn="base">
              <a:spcBef>
                <a:spcPct val="20000"/>
              </a:spcBef>
              <a:spcAft>
                <a:spcPct val="0"/>
              </a:spcAft>
              <a:buClr>
                <a:srgbClr val="0000FF"/>
              </a:buClr>
              <a:buFont typeface="Wingdings" charset="2"/>
              <a:buChar char="Ø"/>
              <a:defRPr kumimoji="1" sz="2000" b="1">
                <a:solidFill>
                  <a:schemeClr val="tx1"/>
                </a:solidFill>
                <a:effectLst>
                  <a:outerShdw blurRad="38100" dist="38100" dir="2700000" algn="tl">
                    <a:srgbClr val="DDDDDD"/>
                  </a:outerShdw>
                </a:effectLst>
                <a:latin typeface="+mn-lt"/>
                <a:ea typeface="+mn-ea"/>
              </a:defRPr>
            </a:lvl2pPr>
            <a:lvl3pPr marL="1143000" indent="-228600" algn="l" rtl="0" fontAlgn="base">
              <a:spcBef>
                <a:spcPct val="20000"/>
              </a:spcBef>
              <a:spcAft>
                <a:spcPct val="0"/>
              </a:spcAft>
              <a:buBlip>
                <a:blip r:embed="rId6"/>
              </a:buBlip>
              <a:defRPr kumimoji="1" sz="1800" b="1">
                <a:solidFill>
                  <a:schemeClr val="tx1"/>
                </a:solidFill>
                <a:effectLst>
                  <a:outerShdw blurRad="38100" dist="38100" dir="2700000" algn="tl">
                    <a:srgbClr val="DDDDDD"/>
                  </a:outerShdw>
                </a:effectLst>
                <a:latin typeface="+mn-lt"/>
                <a:ea typeface="+mn-ea"/>
              </a:defRPr>
            </a:lvl3pPr>
            <a:lvl4pPr marL="1600200" indent="-228600" algn="l" rtl="0" fontAlgn="base">
              <a:spcBef>
                <a:spcPct val="20000"/>
              </a:spcBef>
              <a:spcAft>
                <a:spcPct val="0"/>
              </a:spcAft>
              <a:buBlip>
                <a:blip r:embed="rId7"/>
              </a:buBlip>
              <a:defRPr kumimoji="1" sz="1600" b="1">
                <a:solidFill>
                  <a:schemeClr val="tx1"/>
                </a:solidFill>
                <a:effectLst>
                  <a:outerShdw blurRad="38100" dist="38100" dir="2700000" algn="tl">
                    <a:srgbClr val="DDDDDD"/>
                  </a:outerShdw>
                </a:effectLst>
                <a:latin typeface="+mn-lt"/>
                <a:ea typeface="+mn-ea"/>
              </a:defRPr>
            </a:lvl4pPr>
            <a:lvl5pPr marL="2057400" indent="-228600" algn="l" rtl="0" fontAlgn="base">
              <a:spcBef>
                <a:spcPct val="20000"/>
              </a:spcBef>
              <a:spcAft>
                <a:spcPct val="0"/>
              </a:spcAft>
              <a:buSzPct val="120000"/>
              <a:buFontTx/>
              <a:buBlip>
                <a:blip r:embed="rId8"/>
              </a:buBlip>
              <a:defRPr kumimoji="1" sz="1400" b="1">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Blip>
                <a:blip r:embed="rId9"/>
              </a:buBlip>
              <a:defRPr kumimoji="1" b="1">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Blip>
                <a:blip r:embed="rId9"/>
              </a:buBlip>
              <a:defRPr kumimoji="1" b="1">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Blip>
                <a:blip r:embed="rId9"/>
              </a:buBlip>
              <a:defRPr kumimoji="1" b="1">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Blip>
                <a:blip r:embed="rId9"/>
              </a:buBlip>
              <a:defRPr kumimoji="1" b="1">
                <a:solidFill>
                  <a:schemeClr val="tx1"/>
                </a:solidFill>
                <a:effectLst>
                  <a:outerShdw blurRad="38100" dist="38100" dir="2700000" algn="tl">
                    <a:srgbClr val="DDDDDD"/>
                  </a:outerShdw>
                </a:effectLst>
                <a:latin typeface="+mn-lt"/>
                <a:ea typeface="+mn-ea"/>
              </a:defRPr>
            </a:lvl9pPr>
          </a:lstStyle>
          <a:p>
            <a:pPr marL="0" indent="0">
              <a:buFont typeface="Wingdings" charset="2"/>
              <a:buNone/>
            </a:pPr>
            <a:r>
              <a:rPr lang="en-US" sz="2400" u="sng" smtClean="0">
                <a:solidFill>
                  <a:srgbClr val="3366FF"/>
                </a:solidFill>
              </a:rPr>
              <a:t>Summary:</a:t>
            </a:r>
          </a:p>
          <a:p>
            <a:r>
              <a:rPr lang="en-US" smtClean="0"/>
              <a:t>Still a lot of work to be done</a:t>
            </a:r>
          </a:p>
          <a:p>
            <a:pPr lvl="1"/>
            <a:r>
              <a:rPr lang="en-US" smtClean="0"/>
              <a:t>But we have started to address all the important issues</a:t>
            </a:r>
          </a:p>
          <a:p>
            <a:pPr lvl="2" indent="-285750">
              <a:buClr>
                <a:srgbClr val="0000FF"/>
              </a:buClr>
              <a:buFont typeface="Wingdings" charset="2"/>
              <a:buChar char="ü"/>
            </a:pPr>
            <a:r>
              <a:rPr lang="en-US" smtClean="0"/>
              <a:t>integration of detector and forward particle reconstruction into </a:t>
            </a:r>
          </a:p>
          <a:p>
            <a:pPr marL="857250" lvl="2" indent="0">
              <a:buFontTx/>
              <a:buNone/>
            </a:pPr>
            <a:r>
              <a:rPr lang="en-US" smtClean="0"/>
              <a:t>machine design</a:t>
            </a:r>
          </a:p>
          <a:p>
            <a:pPr lvl="2" indent="-285750">
              <a:buClr>
                <a:srgbClr val="0000FF"/>
              </a:buClr>
              <a:buFont typeface="Wingdings" charset="2"/>
              <a:buChar char="ü"/>
            </a:pPr>
            <a:r>
              <a:rPr lang="en-US" smtClean="0"/>
              <a:t>Synchrotron radiation</a:t>
            </a:r>
          </a:p>
          <a:p>
            <a:pPr marL="857250" lvl="2" indent="0">
              <a:buFontTx/>
              <a:buNone/>
            </a:pPr>
            <a:r>
              <a:rPr lang="en-US"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ja-JP" smtClean="0"/>
              <a:t>E.C. Aschenauer</a:t>
            </a:r>
            <a:endParaRPr lang="en-US" altLang="ja-JP" dirty="0"/>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dirty="0"/>
          </a:p>
        </p:txBody>
      </p:sp>
      <p:sp>
        <p:nvSpPr>
          <p:cNvPr id="5" name="Slide Number Placeholder 4"/>
          <p:cNvSpPr>
            <a:spLocks noGrp="1"/>
          </p:cNvSpPr>
          <p:nvPr>
            <p:ph type="sldNum" sz="quarter" idx="12"/>
          </p:nvPr>
        </p:nvSpPr>
        <p:spPr/>
        <p:txBody>
          <a:bodyPr/>
          <a:lstStyle/>
          <a:p>
            <a:fld id="{5C1AF64A-CB62-3D4B-9CBC-C26B9FF18E2B}" type="slidenum">
              <a:rPr lang="en-US" altLang="ja-JP" smtClean="0"/>
              <a:pPr/>
              <a:t>19</a:t>
            </a:fld>
            <a:endParaRPr lang="en-US" altLang="ja-JP" dirty="0"/>
          </a:p>
        </p:txBody>
      </p:sp>
      <p:sp>
        <p:nvSpPr>
          <p:cNvPr id="7" name="TextBox 6"/>
          <p:cNvSpPr txBox="1"/>
          <p:nvPr/>
        </p:nvSpPr>
        <p:spPr>
          <a:xfrm>
            <a:off x="3588460" y="3118534"/>
            <a:ext cx="1967080" cy="646331"/>
          </a:xfrm>
          <a:prstGeom prst="rect">
            <a:avLst/>
          </a:prstGeom>
          <a:noFill/>
        </p:spPr>
        <p:txBody>
          <a:bodyPr wrap="none" rtlCol="0">
            <a:spAutoFit/>
          </a:bodyPr>
          <a:lstStyle/>
          <a:p>
            <a:r>
              <a:rPr lang="en-US" sz="3600" dirty="0" smtClean="0">
                <a:solidFill>
                  <a:srgbClr val="0000FF"/>
                </a:solidFill>
              </a:rPr>
              <a:t>BACKUP</a:t>
            </a:r>
            <a:endParaRPr lang="en-US" sz="3600" dirty="0">
              <a:solidFill>
                <a:srgbClr val="0000FF"/>
              </a:solidFill>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p:transition>
    </mc:Choice>
    <mc:Fallback xmlns:mv="urn:schemas-microsoft-com:mac:vml" xmlns="">
      <p:transition>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Electron </a:t>
            </a:r>
            <a:r>
              <a:rPr lang="en-US" dirty="0" smtClean="0"/>
              <a:t>Ion Collider in the US</a:t>
            </a:r>
            <a:endParaRPr lang="en-US" dirty="0"/>
          </a:p>
        </p:txBody>
      </p:sp>
      <p:sp>
        <p:nvSpPr>
          <p:cNvPr id="6" name="Slide Number Placeholder 5"/>
          <p:cNvSpPr>
            <a:spLocks noGrp="1"/>
          </p:cNvSpPr>
          <p:nvPr>
            <p:ph type="sldNum" sz="quarter" idx="12"/>
          </p:nvPr>
        </p:nvSpPr>
        <p:spPr/>
        <p:txBody>
          <a:bodyPr/>
          <a:lstStyle/>
          <a:p>
            <a:fld id="{4AEEEB45-469B-C445-A2A6-597CC1D4FAC3}" type="slidenum">
              <a:rPr lang="en-US" smtClean="0"/>
              <a:pPr/>
              <a:t>2</a:t>
            </a:fld>
            <a:endParaRPr lang="en-US"/>
          </a:p>
        </p:txBody>
      </p:sp>
      <p:sp>
        <p:nvSpPr>
          <p:cNvPr id="2" name="TextBox 1"/>
          <p:cNvSpPr txBox="1"/>
          <p:nvPr/>
        </p:nvSpPr>
        <p:spPr>
          <a:xfrm>
            <a:off x="289984" y="988483"/>
            <a:ext cx="7994496" cy="3293209"/>
          </a:xfrm>
          <a:prstGeom prst="rect">
            <a:avLst/>
          </a:prstGeom>
          <a:noFill/>
        </p:spPr>
        <p:txBody>
          <a:bodyPr wrap="none" rtlCol="0">
            <a:spAutoFit/>
          </a:bodyPr>
          <a:lstStyle/>
          <a:p>
            <a:pPr>
              <a:buClr>
                <a:srgbClr val="0000FF"/>
              </a:buClr>
            </a:pPr>
            <a:r>
              <a:rPr lang="en-US" sz="2400" u="sng" dirty="0" smtClean="0">
                <a:solidFill>
                  <a:srgbClr val="0000FF"/>
                </a:solidFill>
              </a:rPr>
              <a:t>Requirements from Physics:</a:t>
            </a:r>
            <a:endParaRPr lang="en-US" sz="2400" u="sng" dirty="0" smtClean="0">
              <a:solidFill>
                <a:srgbClr val="0000FF"/>
              </a:solidFill>
            </a:endParaRPr>
          </a:p>
          <a:p>
            <a:pPr>
              <a:buClr>
                <a:srgbClr val="0000FF"/>
              </a:buClr>
            </a:pPr>
            <a:endParaRPr lang="en-US" sz="2400" u="sng" dirty="0" smtClean="0">
              <a:solidFill>
                <a:srgbClr val="0000FF"/>
              </a:solidFill>
            </a:endParaRPr>
          </a:p>
          <a:p>
            <a:pPr marL="285750" indent="-285750">
              <a:buClr>
                <a:srgbClr val="0000FF"/>
              </a:buClr>
              <a:buFont typeface="Wingdings" charset="2"/>
              <a:buChar char="q"/>
            </a:pPr>
            <a:r>
              <a:rPr lang="en-US" sz="2000" dirty="0" smtClean="0"/>
              <a:t>High Luminosity </a:t>
            </a:r>
            <a:r>
              <a:rPr lang="en-US" sz="2000" dirty="0" smtClean="0"/>
              <a:t>~ </a:t>
            </a:r>
            <a:r>
              <a:rPr lang="en-US" sz="2000" dirty="0" smtClean="0"/>
              <a:t>10</a:t>
            </a:r>
            <a:r>
              <a:rPr lang="en-US" sz="2000" baseline="30000" dirty="0" smtClean="0"/>
              <a:t>33 </a:t>
            </a:r>
            <a:r>
              <a:rPr lang="en-US" sz="2000" dirty="0" smtClean="0"/>
              <a:t>cm</a:t>
            </a:r>
            <a:r>
              <a:rPr lang="en-US" sz="2000" baseline="30000" dirty="0" smtClean="0"/>
              <a:t>-2</a:t>
            </a:r>
            <a:r>
              <a:rPr lang="en-US" sz="2000" dirty="0" smtClean="0"/>
              <a:t>s</a:t>
            </a:r>
            <a:r>
              <a:rPr lang="en-US" sz="2000" baseline="30000" dirty="0" smtClean="0"/>
              <a:t>-</a:t>
            </a:r>
            <a:r>
              <a:rPr lang="en-US" sz="2000" baseline="30000" dirty="0" smtClean="0"/>
              <a:t>1 </a:t>
            </a:r>
            <a:r>
              <a:rPr lang="en-US" sz="2000" dirty="0" smtClean="0"/>
              <a:t>and bigger</a:t>
            </a:r>
            <a:endParaRPr lang="en-US" sz="2000" dirty="0" smtClean="0"/>
          </a:p>
          <a:p>
            <a:pPr marL="285750" indent="-285750">
              <a:buClr>
                <a:srgbClr val="0000FF"/>
              </a:buClr>
              <a:buFont typeface="Wingdings" charset="2"/>
              <a:buChar char="q"/>
            </a:pPr>
            <a:r>
              <a:rPr lang="en-US" sz="2000" dirty="0" smtClean="0"/>
              <a:t>Flexible center of mass energy</a:t>
            </a:r>
          </a:p>
          <a:p>
            <a:pPr marL="285750" indent="-285750">
              <a:buClr>
                <a:srgbClr val="0000FF"/>
              </a:buClr>
              <a:buFont typeface="Wingdings" charset="2"/>
              <a:buChar char="q"/>
            </a:pPr>
            <a:r>
              <a:rPr lang="en-US" sz="2000" dirty="0" smtClean="0"/>
              <a:t>Electrons and protons/light nuclei </a:t>
            </a:r>
            <a:r>
              <a:rPr lang="en-US" sz="2000" dirty="0" err="1" smtClean="0"/>
              <a:t>polarised</a:t>
            </a:r>
            <a:endParaRPr lang="en-US" sz="2000" dirty="0" smtClean="0"/>
          </a:p>
          <a:p>
            <a:pPr marL="285750" indent="-285750">
              <a:buClr>
                <a:srgbClr val="0000FF"/>
              </a:buClr>
              <a:buFont typeface="Wingdings" charset="2"/>
              <a:buChar char="q"/>
            </a:pPr>
            <a:r>
              <a:rPr lang="en-US" sz="2000" dirty="0" smtClean="0"/>
              <a:t>Wide range of nuclear beams</a:t>
            </a:r>
          </a:p>
          <a:p>
            <a:pPr marL="285750" indent="-285750">
              <a:buClr>
                <a:srgbClr val="0000FF"/>
              </a:buClr>
              <a:buFont typeface="Wingdings" charset="2"/>
              <a:buChar char="q"/>
            </a:pPr>
            <a:r>
              <a:rPr lang="en-US" sz="2000" dirty="0" smtClean="0"/>
              <a:t>a wide acceptance detector with good PID (e/h and </a:t>
            </a:r>
            <a:r>
              <a:rPr lang="en-US" sz="2000" dirty="0" smtClean="0">
                <a:latin typeface="Symbol" charset="2"/>
                <a:cs typeface="Symbol" charset="2"/>
              </a:rPr>
              <a:t>p</a:t>
            </a:r>
            <a:r>
              <a:rPr lang="en-US" sz="2000" dirty="0" smtClean="0"/>
              <a:t>, K, p)</a:t>
            </a:r>
          </a:p>
          <a:p>
            <a:pPr marL="285750" indent="-285750">
              <a:buClr>
                <a:srgbClr val="0000FF"/>
              </a:buClr>
              <a:buFont typeface="Wingdings" charset="2"/>
              <a:buChar char="q"/>
            </a:pPr>
            <a:r>
              <a:rPr lang="en-US" sz="2000" dirty="0" smtClean="0"/>
              <a:t>wide acceptance for protons from elastic reactions and</a:t>
            </a:r>
          </a:p>
          <a:p>
            <a:pPr>
              <a:buClr>
                <a:srgbClr val="0000FF"/>
              </a:buClr>
            </a:pPr>
            <a:r>
              <a:rPr lang="en-US" sz="2000" dirty="0"/>
              <a:t> </a:t>
            </a:r>
            <a:r>
              <a:rPr lang="en-US" sz="2000" dirty="0" smtClean="0"/>
              <a:t>  neutrons from nuclear breakup</a:t>
            </a:r>
          </a:p>
          <a:p>
            <a:pPr marL="285750" indent="-285750">
              <a:buClr>
                <a:srgbClr val="0000FF"/>
              </a:buClr>
              <a:buFont typeface="Wingdings" charset="2"/>
              <a:buChar char="q"/>
            </a:pPr>
            <a:endParaRPr lang="en-US" sz="2000" dirty="0"/>
          </a:p>
        </p:txBody>
      </p:sp>
      <p:sp>
        <p:nvSpPr>
          <p:cNvPr id="3" name="Date Placeholder 2"/>
          <p:cNvSpPr>
            <a:spLocks noGrp="1"/>
          </p:cNvSpPr>
          <p:nvPr>
            <p:ph type="dt" sz="half" idx="10"/>
          </p:nvPr>
        </p:nvSpPr>
        <p:spPr/>
        <p:txBody>
          <a:bodyPr/>
          <a:lstStyle/>
          <a:p>
            <a:r>
              <a:rPr lang="en-US" smtClean="0"/>
              <a:t>E.C. Aschenauer</a:t>
            </a:r>
            <a:endParaRPr lang="en-US"/>
          </a:p>
        </p:txBody>
      </p:sp>
    </p:spTree>
    <p:extLst>
      <p:ext uri="{BB962C8B-B14F-4D97-AF65-F5344CB8AC3E}">
        <p14:creationId xmlns:p14="http://schemas.microsoft.com/office/powerpoint/2010/main" val="411048031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4000" y="4483100"/>
            <a:ext cx="4561690" cy="1200329"/>
          </a:xfrm>
          <a:prstGeom prst="rect">
            <a:avLst/>
          </a:prstGeom>
          <a:noFill/>
        </p:spPr>
        <p:txBody>
          <a:bodyPr wrap="none" rtlCol="0">
            <a:spAutoFit/>
          </a:bodyPr>
          <a:lstStyle/>
          <a:p>
            <a:r>
              <a:rPr lang="en-US" dirty="0" smtClean="0">
                <a:solidFill>
                  <a:srgbClr val="0000FF"/>
                </a:solidFill>
              </a:rPr>
              <a:t>Cross section:</a:t>
            </a:r>
          </a:p>
          <a:p>
            <a:endParaRPr lang="en-US" dirty="0" smtClean="0">
              <a:solidFill>
                <a:srgbClr val="0000FF"/>
              </a:solidFill>
            </a:endParaRPr>
          </a:p>
          <a:p>
            <a:r>
              <a:rPr lang="en-US" dirty="0" err="1" smtClean="0">
                <a:solidFill>
                  <a:srgbClr val="0000FF"/>
                </a:solidFill>
              </a:rPr>
              <a:t>Pythia</a:t>
            </a:r>
            <a:r>
              <a:rPr lang="en-US" dirty="0" smtClean="0">
                <a:solidFill>
                  <a:srgbClr val="0000FF"/>
                </a:solidFill>
              </a:rPr>
              <a:t> </a:t>
            </a:r>
            <a:r>
              <a:rPr lang="en-US" dirty="0" smtClean="0">
                <a:solidFill>
                  <a:srgbClr val="0000FF"/>
                </a:solidFill>
                <a:latin typeface="Symbol" charset="2"/>
                <a:cs typeface="Symbol" charset="2"/>
              </a:rPr>
              <a:t>s</a:t>
            </a:r>
            <a:r>
              <a:rPr lang="en-US" baseline="-25000" dirty="0" smtClean="0">
                <a:solidFill>
                  <a:srgbClr val="0000FF"/>
                </a:solidFill>
              </a:rPr>
              <a:t>ep</a:t>
            </a:r>
            <a:r>
              <a:rPr lang="en-US" dirty="0" smtClean="0">
                <a:solidFill>
                  <a:srgbClr val="0000FF"/>
                </a:solidFill>
              </a:rPr>
              <a:t>: 0.030 – 0.060 </a:t>
            </a:r>
            <a:r>
              <a:rPr lang="en-US" dirty="0" err="1" smtClean="0">
                <a:solidFill>
                  <a:srgbClr val="0000FF"/>
                </a:solidFill>
                <a:latin typeface="+mn-lt"/>
                <a:cs typeface="Symbol" charset="2"/>
              </a:rPr>
              <a:t>m</a:t>
            </a:r>
            <a:r>
              <a:rPr lang="en-US" dirty="0" err="1" smtClean="0">
                <a:solidFill>
                  <a:srgbClr val="0000FF"/>
                </a:solidFill>
              </a:rPr>
              <a:t>b</a:t>
            </a:r>
            <a:endParaRPr lang="en-US" dirty="0" smtClean="0">
              <a:solidFill>
                <a:srgbClr val="0000FF"/>
              </a:solidFill>
            </a:endParaRPr>
          </a:p>
          <a:p>
            <a:r>
              <a:rPr lang="en-US" dirty="0" smtClean="0">
                <a:solidFill>
                  <a:srgbClr val="0000FF"/>
                </a:solidFill>
              </a:rPr>
              <a:t>Luminosity: 10</a:t>
            </a:r>
            <a:r>
              <a:rPr lang="en-US" baseline="30000" dirty="0" smtClean="0">
                <a:solidFill>
                  <a:srgbClr val="0000FF"/>
                </a:solidFill>
              </a:rPr>
              <a:t>34</a:t>
            </a:r>
            <a:r>
              <a:rPr lang="en-US" dirty="0" smtClean="0">
                <a:solidFill>
                  <a:srgbClr val="0000FF"/>
                </a:solidFill>
              </a:rPr>
              <a:t> cm</a:t>
            </a:r>
            <a:r>
              <a:rPr lang="en-US" baseline="30000" dirty="0" smtClean="0">
                <a:solidFill>
                  <a:srgbClr val="0000FF"/>
                </a:solidFill>
              </a:rPr>
              <a:t>-1</a:t>
            </a:r>
            <a:r>
              <a:rPr lang="en-US" dirty="0" smtClean="0">
                <a:solidFill>
                  <a:srgbClr val="0000FF"/>
                </a:solidFill>
              </a:rPr>
              <a:t> s</a:t>
            </a:r>
            <a:r>
              <a:rPr lang="en-US" baseline="30000" dirty="0" smtClean="0">
                <a:solidFill>
                  <a:srgbClr val="0000FF"/>
                </a:solidFill>
              </a:rPr>
              <a:t>-1 = </a:t>
            </a:r>
            <a:r>
              <a:rPr lang="en-US" dirty="0" smtClean="0">
                <a:solidFill>
                  <a:srgbClr val="0000FF"/>
                </a:solidFill>
              </a:rPr>
              <a:t>10</a:t>
            </a:r>
            <a:r>
              <a:rPr lang="en-US" baseline="30000" dirty="0" smtClean="0">
                <a:solidFill>
                  <a:srgbClr val="0000FF"/>
                </a:solidFill>
              </a:rPr>
              <a:t>7 </a:t>
            </a:r>
            <a:r>
              <a:rPr lang="en-US" dirty="0" smtClean="0">
                <a:solidFill>
                  <a:srgbClr val="0000FF"/>
                </a:solidFill>
              </a:rPr>
              <a:t>mb</a:t>
            </a:r>
            <a:r>
              <a:rPr lang="en-US" baseline="30000" dirty="0" smtClean="0">
                <a:solidFill>
                  <a:srgbClr val="0000FF"/>
                </a:solidFill>
              </a:rPr>
              <a:t>-1</a:t>
            </a:r>
            <a:r>
              <a:rPr lang="en-US" dirty="0" smtClean="0">
                <a:solidFill>
                  <a:srgbClr val="0000FF"/>
                </a:solidFill>
              </a:rPr>
              <a:t> s</a:t>
            </a:r>
            <a:r>
              <a:rPr lang="en-US" baseline="30000" dirty="0" smtClean="0">
                <a:solidFill>
                  <a:srgbClr val="0000FF"/>
                </a:solidFill>
              </a:rPr>
              <a:t>-1</a:t>
            </a:r>
            <a:endParaRPr lang="en-US" baseline="30000" dirty="0">
              <a:solidFill>
                <a:srgbClr val="0000FF"/>
              </a:solidFill>
            </a:endParaRPr>
          </a:p>
        </p:txBody>
      </p:sp>
      <p:sp>
        <p:nvSpPr>
          <p:cNvPr id="2" name="Title 1"/>
          <p:cNvSpPr>
            <a:spLocks noGrp="1"/>
          </p:cNvSpPr>
          <p:nvPr>
            <p:ph type="title"/>
          </p:nvPr>
        </p:nvSpPr>
        <p:spPr/>
        <p:txBody>
          <a:bodyPr/>
          <a:lstStyle/>
          <a:p>
            <a:r>
              <a:rPr lang="en-US" dirty="0" smtClean="0"/>
              <a:t>Some thought about rates</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20</a:t>
            </a:fld>
            <a:endParaRPr lang="en-US" altLang="ja-JP"/>
          </a:p>
        </p:txBody>
      </p:sp>
      <p:pic>
        <p:nvPicPr>
          <p:cNvPr id="6" name="Picture 5"/>
          <p:cNvPicPr>
            <a:picLocks noChangeAspect="1"/>
          </p:cNvPicPr>
          <p:nvPr/>
        </p:nvPicPr>
        <p:blipFill>
          <a:blip r:embed="rId3"/>
          <a:stretch>
            <a:fillRect/>
          </a:stretch>
        </p:blipFill>
        <p:spPr>
          <a:xfrm>
            <a:off x="0" y="482600"/>
            <a:ext cx="4257675" cy="4019550"/>
          </a:xfrm>
          <a:prstGeom prst="rect">
            <a:avLst/>
          </a:prstGeom>
        </p:spPr>
      </p:pic>
      <p:sp>
        <p:nvSpPr>
          <p:cNvPr id="7" name="TextBox 6"/>
          <p:cNvSpPr txBox="1"/>
          <p:nvPr/>
        </p:nvSpPr>
        <p:spPr>
          <a:xfrm>
            <a:off x="4254500" y="711200"/>
            <a:ext cx="3483608" cy="1200329"/>
          </a:xfrm>
          <a:prstGeom prst="rect">
            <a:avLst/>
          </a:prstGeom>
          <a:noFill/>
        </p:spPr>
        <p:txBody>
          <a:bodyPr wrap="none" rtlCol="0">
            <a:spAutoFit/>
          </a:bodyPr>
          <a:lstStyle/>
          <a:p>
            <a:r>
              <a:rPr lang="en-US" dirty="0" smtClean="0"/>
              <a:t>low multiplicity</a:t>
            </a:r>
          </a:p>
          <a:p>
            <a:r>
              <a:rPr lang="en-US" dirty="0" smtClean="0"/>
              <a:t>4-6 √</a:t>
            </a:r>
            <a:r>
              <a:rPr lang="en-US" dirty="0" err="1" smtClean="0"/>
              <a:t>s</a:t>
            </a:r>
            <a:r>
              <a:rPr lang="en-US" dirty="0" smtClean="0"/>
              <a:t> = 40-65 </a:t>
            </a:r>
            <a:r>
              <a:rPr lang="en-US" dirty="0" err="1" smtClean="0"/>
              <a:t>GeV</a:t>
            </a:r>
            <a:endParaRPr lang="en-US" dirty="0" smtClean="0"/>
          </a:p>
          <a:p>
            <a:r>
              <a:rPr lang="en-US" dirty="0" err="1" smtClean="0"/>
              <a:t>N</a:t>
            </a:r>
            <a:r>
              <a:rPr lang="en-US" baseline="-25000" dirty="0" err="1" smtClean="0"/>
              <a:t>ch</a:t>
            </a:r>
            <a:r>
              <a:rPr lang="en-US" dirty="0" smtClean="0"/>
              <a:t> (</a:t>
            </a:r>
            <a:r>
              <a:rPr lang="en-US" dirty="0" err="1" smtClean="0"/>
              <a:t>ep</a:t>
            </a:r>
            <a:r>
              <a:rPr lang="en-US" dirty="0" smtClean="0"/>
              <a:t>) ~ </a:t>
            </a:r>
            <a:r>
              <a:rPr lang="en-US" dirty="0" err="1" smtClean="0"/>
              <a:t>N</a:t>
            </a:r>
            <a:r>
              <a:rPr lang="en-US" baseline="-25000" dirty="0" err="1" smtClean="0"/>
              <a:t>ch</a:t>
            </a:r>
            <a:r>
              <a:rPr lang="en-US" dirty="0" smtClean="0"/>
              <a:t> (</a:t>
            </a:r>
            <a:r>
              <a:rPr lang="en-US" dirty="0" err="1" smtClean="0"/>
              <a:t>eA</a:t>
            </a:r>
            <a:r>
              <a:rPr lang="en-US" dirty="0" smtClean="0"/>
              <a:t>) &lt; </a:t>
            </a:r>
            <a:r>
              <a:rPr lang="en-US" dirty="0" err="1" smtClean="0"/>
              <a:t>N</a:t>
            </a:r>
            <a:r>
              <a:rPr lang="en-US" baseline="-25000" dirty="0" err="1" smtClean="0"/>
              <a:t>ch</a:t>
            </a:r>
            <a:r>
              <a:rPr lang="en-US" dirty="0" err="1" smtClean="0"/>
              <a:t>(pA</a:t>
            </a:r>
            <a:r>
              <a:rPr lang="en-US" dirty="0" smtClean="0"/>
              <a:t>)</a:t>
            </a:r>
          </a:p>
          <a:p>
            <a:r>
              <a:rPr lang="en-US" dirty="0" err="1" smtClean="0">
                <a:solidFill>
                  <a:srgbClr val="0000FF"/>
                </a:solidFill>
                <a:sym typeface="Wingdings"/>
              </a:rPr>
              <a:t></a:t>
            </a:r>
            <a:r>
              <a:rPr lang="en-US" dirty="0" smtClean="0">
                <a:sym typeface="Wingdings"/>
              </a:rPr>
              <a:t> no occupancy problem</a:t>
            </a:r>
            <a:endParaRPr lang="en-US" dirty="0"/>
          </a:p>
        </p:txBody>
      </p:sp>
      <p:graphicFrame>
        <p:nvGraphicFramePr>
          <p:cNvPr id="8" name="Object 7"/>
          <p:cNvGraphicFramePr>
            <a:graphicFrameLocks noChangeAspect="1"/>
          </p:cNvGraphicFramePr>
          <p:nvPr/>
        </p:nvGraphicFramePr>
        <p:xfrm>
          <a:off x="1933574" y="4445000"/>
          <a:ext cx="1917700" cy="508000"/>
        </p:xfrm>
        <a:graphic>
          <a:graphicData uri="http://schemas.openxmlformats.org/presentationml/2006/ole">
            <mc:AlternateContent xmlns:mc="http://schemas.openxmlformats.org/markup-compatibility/2006">
              <mc:Choice xmlns:v="urn:schemas-microsoft-com:vml" Requires="v">
                <p:oleObj spid="_x0000_s125980" name="Equation" r:id="rId4" imgW="1917700" imgH="508000" progId="Equation.DSMT4">
                  <p:embed/>
                </p:oleObj>
              </mc:Choice>
              <mc:Fallback>
                <p:oleObj name="Equation" r:id="rId4" imgW="1917700" imgH="5080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4" y="4445000"/>
                        <a:ext cx="1917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urved Right Arrow 10"/>
          <p:cNvSpPr/>
          <p:nvPr/>
        </p:nvSpPr>
        <p:spPr bwMode="auto">
          <a:xfrm>
            <a:off x="1168400" y="5820370"/>
            <a:ext cx="723900" cy="241300"/>
          </a:xfrm>
          <a:prstGeom prst="curvedRightArrow">
            <a:avLst/>
          </a:prstGeom>
          <a:gradFill flip="none" rotWithShape="1">
            <a:gsLst>
              <a:gs pos="0">
                <a:schemeClr val="bg1"/>
              </a:gs>
              <a:gs pos="100000">
                <a:srgbClr val="FFFFFF"/>
              </a:gs>
              <a:gs pos="50000">
                <a:srgbClr val="FF66FF"/>
              </a:gs>
            </a:gsLst>
            <a:path path="circle">
              <a:fillToRect l="100000" t="100000"/>
            </a:path>
            <a:tileRect r="-100000" b="-100000"/>
          </a:gradFill>
          <a:ln w="9525" cap="flat" cmpd="sng" algn="ctr">
            <a:solidFill>
              <a:srgbClr val="FF00FF"/>
            </a:solidFill>
            <a:prstDash val="solid"/>
            <a:round/>
            <a:headEnd type="none" w="med" len="med"/>
            <a:tailEnd type="none" w="med" len="med"/>
          </a:ln>
          <a:effectLst>
            <a:glow rad="25400">
              <a:srgbClr val="FF00FF">
                <a:alpha val="75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endParaRPr>
          </a:p>
        </p:txBody>
      </p:sp>
      <p:sp>
        <p:nvSpPr>
          <p:cNvPr id="12" name="TextBox 11"/>
          <p:cNvSpPr txBox="1"/>
          <p:nvPr/>
        </p:nvSpPr>
        <p:spPr>
          <a:xfrm>
            <a:off x="1955800" y="5642570"/>
            <a:ext cx="2120029" cy="923330"/>
          </a:xfrm>
          <a:prstGeom prst="rect">
            <a:avLst/>
          </a:prstGeom>
          <a:noFill/>
        </p:spPr>
        <p:txBody>
          <a:bodyPr wrap="none" rtlCol="0">
            <a:spAutoFit/>
          </a:bodyPr>
          <a:lstStyle/>
          <a:p>
            <a:r>
              <a:rPr lang="en-US" dirty="0" smtClean="0"/>
              <a:t>Interaction rate:</a:t>
            </a:r>
          </a:p>
          <a:p>
            <a:r>
              <a:rPr lang="en-US" dirty="0" smtClean="0"/>
              <a:t>300 -600 kHz</a:t>
            </a:r>
          </a:p>
          <a:p>
            <a:endParaRPr lang="en-US" dirty="0"/>
          </a:p>
        </p:txBody>
      </p:sp>
      <p:pic>
        <p:nvPicPr>
          <p:cNvPr id="13" name="Picture 12"/>
          <p:cNvPicPr>
            <a:picLocks noChangeAspect="1"/>
          </p:cNvPicPr>
          <p:nvPr/>
        </p:nvPicPr>
        <p:blipFill>
          <a:blip r:embed="rId6"/>
          <a:srcRect l="5482" r="3655"/>
          <a:stretch>
            <a:fillRect/>
          </a:stretch>
        </p:blipFill>
        <p:spPr>
          <a:xfrm>
            <a:off x="4147830" y="1866900"/>
            <a:ext cx="4546571" cy="2667000"/>
          </a:xfrm>
          <a:prstGeom prst="rect">
            <a:avLst/>
          </a:prstGeom>
        </p:spPr>
      </p:pic>
      <p:pic>
        <p:nvPicPr>
          <p:cNvPr id="14" name="Picture 13"/>
          <p:cNvPicPr>
            <a:picLocks noChangeAspect="1"/>
          </p:cNvPicPr>
          <p:nvPr/>
        </p:nvPicPr>
        <p:blipFill>
          <a:blip r:embed="rId7"/>
          <a:stretch>
            <a:fillRect/>
          </a:stretch>
        </p:blipFill>
        <p:spPr>
          <a:xfrm>
            <a:off x="5041900" y="4565650"/>
            <a:ext cx="3911600" cy="2266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ln/>
        </p:spPr>
        <p:txBody>
          <a:bodyPr rIns="133350"/>
          <a:lstStyle/>
          <a:p>
            <a:r>
              <a:rPr lang="en-US"/>
              <a:t>Exclusive Vector Meson Production </a:t>
            </a:r>
          </a:p>
        </p:txBody>
      </p:sp>
      <p:sp>
        <p:nvSpPr>
          <p:cNvPr id="18" name="Slide Number Placeholder 3"/>
          <p:cNvSpPr>
            <a:spLocks noGrp="1"/>
          </p:cNvSpPr>
          <p:nvPr>
            <p:ph type="sldNum" sz="quarter" idx="12"/>
          </p:nvPr>
        </p:nvSpPr>
        <p:spPr/>
        <p:txBody>
          <a:bodyPr/>
          <a:lstStyle/>
          <a:p>
            <a:fld id="{817D6BE2-78F6-B644-AFEF-29D5EC0E76CF}" type="slidenum">
              <a:rPr lang="en-US"/>
              <a:pPr/>
              <a:t>21</a:t>
            </a:fld>
            <a:endParaRPr lang="en-US"/>
          </a:p>
        </p:txBody>
      </p:sp>
      <p:pic>
        <p:nvPicPr>
          <p:cNvPr id="6451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3327400"/>
            <a:ext cx="1143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sp>
        <p:nvSpPr>
          <p:cNvPr id="64516" name="Rectangle 4"/>
          <p:cNvSpPr>
            <a:spLocks/>
          </p:cNvSpPr>
          <p:nvPr/>
        </p:nvSpPr>
        <p:spPr bwMode="auto">
          <a:xfrm>
            <a:off x="114300" y="774700"/>
            <a:ext cx="51943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1275" bIns="0"/>
          <a:lstStyle/>
          <a:p>
            <a:pPr marL="285750" lvl="1" indent="-285750">
              <a:spcBef>
                <a:spcPts val="450"/>
              </a:spcBef>
              <a:buClr>
                <a:srgbClr val="0000FF"/>
              </a:buClr>
              <a:buSzPct val="100000"/>
              <a:buFont typeface="Wingdings" charset="2"/>
              <a:buChar char="q"/>
            </a:pPr>
            <a:r>
              <a:rPr lang="en-US" dirty="0">
                <a:latin typeface="Comic Sans MS"/>
                <a:ea typeface="ＭＳ Ｐゴシック" charset="0"/>
                <a:cs typeface="Comic Sans MS"/>
                <a:sym typeface="Arial" charset="0"/>
              </a:rPr>
              <a:t>Golden channel:  e + A </a:t>
            </a:r>
            <a:r>
              <a:rPr lang="en-US" dirty="0">
                <a:latin typeface="Comic Sans MS"/>
                <a:ea typeface="ＭＳ Ｐゴシック" charset="0"/>
                <a:cs typeface="Comic Sans MS"/>
                <a:sym typeface="Symbol" charset="0"/>
              </a:rPr>
              <a:t>→ </a:t>
            </a:r>
            <a:r>
              <a:rPr lang="en-US" dirty="0">
                <a:latin typeface="Comic Sans MS"/>
                <a:ea typeface="ＭＳ Ｐゴシック" charset="0"/>
                <a:cs typeface="Comic Sans MS"/>
                <a:sym typeface="Arial" charset="0"/>
              </a:rPr>
              <a:t>e</a:t>
            </a:r>
            <a:r>
              <a:rPr lang="ja-JP" altLang="en-US" dirty="0">
                <a:latin typeface="Comic Sans MS"/>
                <a:ea typeface="ＭＳ Ｐゴシック" charset="0"/>
                <a:cs typeface="Comic Sans MS"/>
                <a:sym typeface="Arial" charset="0"/>
              </a:rPr>
              <a:t>’</a:t>
            </a:r>
            <a:r>
              <a:rPr lang="en-US" dirty="0">
                <a:latin typeface="Comic Sans MS"/>
                <a:ea typeface="ＭＳ Ｐゴシック" charset="0"/>
                <a:cs typeface="Comic Sans MS"/>
                <a:sym typeface="Arial" charset="0"/>
              </a:rPr>
              <a:t> + A</a:t>
            </a:r>
            <a:r>
              <a:rPr lang="ja-JP" altLang="en-US" dirty="0">
                <a:latin typeface="Comic Sans MS"/>
                <a:ea typeface="ＭＳ Ｐゴシック" charset="0"/>
                <a:cs typeface="Comic Sans MS"/>
                <a:sym typeface="Arial" charset="0"/>
              </a:rPr>
              <a:t>’</a:t>
            </a:r>
            <a:r>
              <a:rPr lang="en-US" dirty="0">
                <a:latin typeface="Comic Sans MS"/>
                <a:ea typeface="ＭＳ Ｐゴシック" charset="0"/>
                <a:cs typeface="Comic Sans MS"/>
                <a:sym typeface="Arial" charset="0"/>
              </a:rPr>
              <a:t> + </a:t>
            </a:r>
            <a:r>
              <a:rPr lang="en-US" dirty="0">
                <a:latin typeface="Comic Sans MS"/>
                <a:ea typeface="ＭＳ Ｐゴシック" charset="0"/>
                <a:cs typeface="Comic Sans MS"/>
                <a:sym typeface="Symbol" charset="0"/>
              </a:rPr>
              <a:t>VM</a:t>
            </a:r>
            <a:endParaRPr lang="en-US" dirty="0">
              <a:latin typeface="Comic Sans MS"/>
              <a:ea typeface="ＭＳ Ｐゴシック" charset="0"/>
              <a:cs typeface="Comic Sans MS"/>
              <a:sym typeface="Arial" charset="0"/>
            </a:endParaRPr>
          </a:p>
          <a:p>
            <a:pPr marL="585788" lvl="2" indent="-228600">
              <a:spcBef>
                <a:spcPts val="413"/>
              </a:spcBef>
              <a:buClr>
                <a:srgbClr val="0000FF"/>
              </a:buClr>
              <a:buSzPct val="100000"/>
              <a:buFont typeface="Lucida Grande" charset="0"/>
              <a:buChar char="‣"/>
            </a:pPr>
            <a:r>
              <a:rPr lang="en-US" dirty="0">
                <a:solidFill>
                  <a:srgbClr val="0000FF"/>
                </a:solidFill>
                <a:latin typeface="Comic Sans MS"/>
                <a:ea typeface="ＭＳ Ｐゴシック" charset="0"/>
                <a:cs typeface="Comic Sans MS"/>
                <a:sym typeface="Arial" charset="0"/>
              </a:rPr>
              <a:t>Only channel where t can be derived from VM and e</a:t>
            </a:r>
            <a:r>
              <a:rPr lang="ja-JP" altLang="en-US" dirty="0">
                <a:solidFill>
                  <a:srgbClr val="0000FF"/>
                </a:solidFill>
                <a:latin typeface="Comic Sans MS"/>
                <a:ea typeface="ＭＳ Ｐゴシック" charset="0"/>
                <a:cs typeface="Comic Sans MS"/>
                <a:sym typeface="Arial" charset="0"/>
              </a:rPr>
              <a:t>’</a:t>
            </a:r>
            <a:endParaRPr lang="en-US" dirty="0">
              <a:solidFill>
                <a:srgbClr val="0000FF"/>
              </a:solidFill>
              <a:latin typeface="Comic Sans MS"/>
              <a:ea typeface="ＭＳ Ｐゴシック" charset="0"/>
              <a:cs typeface="Comic Sans MS"/>
              <a:sym typeface="Arial" charset="0"/>
            </a:endParaRPr>
          </a:p>
          <a:p>
            <a:pPr marL="585788" lvl="2" indent="-228600">
              <a:spcBef>
                <a:spcPts val="413"/>
              </a:spcBef>
              <a:buClr>
                <a:srgbClr val="0000FF"/>
              </a:buClr>
              <a:buSzPct val="100000"/>
              <a:buFont typeface="Lucida Grande" charset="0"/>
              <a:buChar char="‣"/>
            </a:pPr>
            <a:r>
              <a:rPr lang="en-US" dirty="0">
                <a:latin typeface="Comic Sans MS"/>
                <a:ea typeface="ＭＳ Ｐゴシック" charset="0"/>
                <a:cs typeface="Comic Sans MS"/>
                <a:sym typeface="Arial" charset="0"/>
              </a:rPr>
              <a:t>Detecting neutron emission from nuclear breakup allows to separate coherent from incoherent</a:t>
            </a:r>
          </a:p>
        </p:txBody>
      </p:sp>
      <p:pic>
        <p:nvPicPr>
          <p:cNvPr id="64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901950"/>
            <a:ext cx="83581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grpSp>
        <p:nvGrpSpPr>
          <p:cNvPr id="64528" name="Group 16"/>
          <p:cNvGrpSpPr>
            <a:grpSpLocks/>
          </p:cNvGrpSpPr>
          <p:nvPr/>
        </p:nvGrpSpPr>
        <p:grpSpPr bwMode="auto">
          <a:xfrm>
            <a:off x="1024466" y="1056744"/>
            <a:ext cx="7466013" cy="5310187"/>
            <a:chOff x="0" y="0"/>
            <a:chExt cx="4703" cy="3344"/>
          </a:xfrm>
        </p:grpSpPr>
        <p:grpSp>
          <p:nvGrpSpPr>
            <p:cNvPr id="64521" name="Group 9"/>
            <p:cNvGrpSpPr>
              <a:grpSpLocks/>
            </p:cNvGrpSpPr>
            <p:nvPr/>
          </p:nvGrpSpPr>
          <p:grpSpPr bwMode="auto">
            <a:xfrm>
              <a:off x="-128" y="-96"/>
              <a:ext cx="4960" cy="3704"/>
              <a:chOff x="0" y="0"/>
              <a:chExt cx="4960" cy="3704"/>
            </a:xfrm>
          </p:grpSpPr>
          <p:sp>
            <p:nvSpPr>
              <p:cNvPr id="64519" name="Rectangle 7"/>
              <p:cNvSpPr>
                <a:spLocks/>
              </p:cNvSpPr>
              <p:nvPr/>
            </p:nvSpPr>
            <p:spPr bwMode="auto">
              <a:xfrm>
                <a:off x="128" y="96"/>
                <a:ext cx="4703" cy="3344"/>
              </a:xfrm>
              <a:prstGeom prst="rect">
                <a:avLst/>
              </a:pr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64520"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60" cy="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645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 y="692"/>
              <a:ext cx="2181" cy="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sp>
          <p:nvSpPr>
            <p:cNvPr id="64523" name="Rectangle 11"/>
            <p:cNvSpPr>
              <a:spLocks/>
            </p:cNvSpPr>
            <p:nvPr/>
          </p:nvSpPr>
          <p:spPr bwMode="auto">
            <a:xfrm>
              <a:off x="42" y="337"/>
              <a:ext cx="208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u="sng" dirty="0">
                  <a:solidFill>
                    <a:srgbClr val="0000FF"/>
                  </a:solidFill>
                  <a:latin typeface="Comic Sans MS"/>
                  <a:ea typeface="ＭＳ Ｐゴシック" charset="0"/>
                  <a:cs typeface="Comic Sans MS"/>
                  <a:sym typeface="Arial" charset="0"/>
                </a:rPr>
                <a:t>Dipole Cross-Section:</a:t>
              </a:r>
            </a:p>
          </p:txBody>
        </p:sp>
        <p:sp>
          <p:nvSpPr>
            <p:cNvPr id="64524" name="Line 12"/>
            <p:cNvSpPr>
              <a:spLocks noChangeShapeType="1"/>
            </p:cNvSpPr>
            <p:nvPr/>
          </p:nvSpPr>
          <p:spPr bwMode="auto">
            <a:xfrm rot="10800000" flipH="1">
              <a:off x="1445" y="2735"/>
              <a:ext cx="611" cy="0"/>
            </a:xfrm>
            <a:prstGeom prst="line">
              <a:avLst/>
            </a:prstGeom>
            <a:noFill/>
            <a:ln w="12700" cap="flat">
              <a:solidFill>
                <a:schemeClr val="tx1"/>
              </a:solidFill>
              <a:prstDash val="solid"/>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525" name="Line 13"/>
            <p:cNvSpPr>
              <a:spLocks noChangeShapeType="1"/>
            </p:cNvSpPr>
            <p:nvPr/>
          </p:nvSpPr>
          <p:spPr bwMode="auto">
            <a:xfrm rot="10800000" flipH="1">
              <a:off x="1436" y="3026"/>
              <a:ext cx="1183" cy="0"/>
            </a:xfrm>
            <a:prstGeom prst="line">
              <a:avLst/>
            </a:prstGeom>
            <a:noFill/>
            <a:ln w="12700" cap="flat">
              <a:solidFill>
                <a:schemeClr val="tx1"/>
              </a:solidFill>
              <a:prstDash val="solid"/>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526" name="Rectangle 14"/>
            <p:cNvSpPr>
              <a:spLocks/>
            </p:cNvSpPr>
            <p:nvPr/>
          </p:nvSpPr>
          <p:spPr bwMode="auto">
            <a:xfrm>
              <a:off x="1539" y="2505"/>
              <a:ext cx="35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2000">
                  <a:solidFill>
                    <a:schemeClr val="tx1"/>
                  </a:solidFill>
                  <a:latin typeface="Arial" charset="0"/>
                  <a:ea typeface="ＭＳ Ｐゴシック" charset="0"/>
                  <a:cs typeface="Arial" charset="0"/>
                  <a:sym typeface="Arial" charset="0"/>
                </a:rPr>
                <a:t>J/</a:t>
              </a:r>
              <a:r>
                <a:rPr lang="en-US" sz="2000">
                  <a:solidFill>
                    <a:schemeClr val="tx1"/>
                  </a:solidFill>
                  <a:latin typeface="Symbol" charset="0"/>
                  <a:ea typeface="ＭＳ Ｐゴシック" charset="0"/>
                  <a:cs typeface="Symbol" charset="0"/>
                  <a:sym typeface="Symbol" charset="0"/>
                </a:rPr>
                <a:t>ψ</a:t>
              </a:r>
            </a:p>
          </p:txBody>
        </p:sp>
        <p:sp>
          <p:nvSpPr>
            <p:cNvPr id="64527" name="Rectangle 15"/>
            <p:cNvSpPr>
              <a:spLocks/>
            </p:cNvSpPr>
            <p:nvPr/>
          </p:nvSpPr>
          <p:spPr bwMode="auto">
            <a:xfrm>
              <a:off x="1864" y="2762"/>
              <a:ext cx="22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a:solidFill>
                    <a:schemeClr val="tx1"/>
                  </a:solidFill>
                  <a:latin typeface="Symbol" charset="0"/>
                  <a:ea typeface="ＭＳ Ｐゴシック" charset="0"/>
                  <a:cs typeface="Symbol" charset="0"/>
                  <a:sym typeface="Symbol" charset="0"/>
                </a:rPr>
                <a:t>ϕ</a:t>
              </a:r>
            </a:p>
          </p:txBody>
        </p:sp>
      </p:grpSp>
      <p:pic>
        <p:nvPicPr>
          <p:cNvPr id="2" name="Picture 1"/>
          <p:cNvPicPr>
            <a:picLocks noChangeAspect="1"/>
          </p:cNvPicPr>
          <p:nvPr/>
        </p:nvPicPr>
        <p:blipFill>
          <a:blip r:embed="rId6"/>
          <a:stretch>
            <a:fillRect/>
          </a:stretch>
        </p:blipFill>
        <p:spPr>
          <a:xfrm>
            <a:off x="5755217" y="920750"/>
            <a:ext cx="2692400" cy="1270000"/>
          </a:xfrm>
          <a:prstGeom prst="rect">
            <a:avLst/>
          </a:prstGeom>
        </p:spPr>
      </p:pic>
      <p:sp>
        <p:nvSpPr>
          <p:cNvPr id="3" name="Date Placeholder 2"/>
          <p:cNvSpPr>
            <a:spLocks noGrp="1"/>
          </p:cNvSpPr>
          <p:nvPr>
            <p:ph type="dt" sz="half" idx="10"/>
          </p:nvPr>
        </p:nvSpPr>
        <p:spPr/>
        <p:txBody>
          <a:bodyPr/>
          <a:lstStyle/>
          <a:p>
            <a:r>
              <a:rPr lang="en-US" smtClean="0"/>
              <a:t>E.C. Aschenauer</a:t>
            </a:r>
            <a:endParaRPr lang="en-US"/>
          </a:p>
        </p:txBody>
      </p:sp>
    </p:spTree>
    <p:extLst>
      <p:ext uri="{BB962C8B-B14F-4D97-AF65-F5344CB8AC3E}">
        <p14:creationId xmlns:p14="http://schemas.microsoft.com/office/powerpoint/2010/main" val="47740947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4528"/>
                                        </p:tgtEl>
                                        <p:attrNameLst>
                                          <p:attrName>style.visibility</p:attrName>
                                        </p:attrNameLst>
                                      </p:cBhvr>
                                      <p:to>
                                        <p:strVal val="visible"/>
                                      </p:to>
                                    </p:set>
                                    <p:anim calcmode="lin" valueType="num">
                                      <p:cBhvr>
                                        <p:cTn id="7" dur="500" fill="hold"/>
                                        <p:tgtEl>
                                          <p:spTgt spid="64528"/>
                                        </p:tgtEl>
                                        <p:attrNameLst>
                                          <p:attrName>ppt_w</p:attrName>
                                        </p:attrNameLst>
                                      </p:cBhvr>
                                      <p:tavLst>
                                        <p:tav tm="0">
                                          <p:val>
                                            <p:fltVal val="0"/>
                                          </p:val>
                                        </p:tav>
                                        <p:tav tm="100000">
                                          <p:val>
                                            <p:strVal val="#ppt_w"/>
                                          </p:val>
                                        </p:tav>
                                      </p:tavLst>
                                    </p:anim>
                                    <p:anim calcmode="lin" valueType="num">
                                      <p:cBhvr>
                                        <p:cTn id="8" dur="500" fill="hold"/>
                                        <p:tgtEl>
                                          <p:spTgt spid="645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xit" presetSubtype="32" fill="hold" nodeType="clickEffect">
                                  <p:stCondLst>
                                    <p:cond delay="0"/>
                                  </p:stCondLst>
                                  <p:childTnLst>
                                    <p:anim calcmode="lin" valueType="num">
                                      <p:cBhvr>
                                        <p:cTn id="12" dur="500"/>
                                        <p:tgtEl>
                                          <p:spTgt spid="64528"/>
                                        </p:tgtEl>
                                        <p:attrNameLst>
                                          <p:attrName>ppt_w</p:attrName>
                                        </p:attrNameLst>
                                      </p:cBhvr>
                                      <p:tavLst>
                                        <p:tav tm="0">
                                          <p:val>
                                            <p:strVal val="ppt_w"/>
                                          </p:val>
                                        </p:tav>
                                        <p:tav tm="100000">
                                          <p:val>
                                            <p:fltVal val="0"/>
                                          </p:val>
                                        </p:tav>
                                      </p:tavLst>
                                    </p:anim>
                                    <p:anim calcmode="lin" valueType="num">
                                      <p:cBhvr>
                                        <p:cTn id="13" dur="500"/>
                                        <p:tgtEl>
                                          <p:spTgt spid="64528"/>
                                        </p:tgtEl>
                                        <p:attrNameLst>
                                          <p:attrName>ppt_h</p:attrName>
                                        </p:attrNameLst>
                                      </p:cBhvr>
                                      <p:tavLst>
                                        <p:tav tm="0">
                                          <p:val>
                                            <p:strVal val="ppt_h"/>
                                          </p:val>
                                        </p:tav>
                                        <p:tav tm="100000">
                                          <p:val>
                                            <p:fltVal val="0"/>
                                          </p:val>
                                        </p:tav>
                                      </p:tavLst>
                                    </p:anim>
                                    <p:set>
                                      <p:cBhvr>
                                        <p:cTn id="14" dur="1" fill="hold">
                                          <p:stCondLst>
                                            <p:cond delay="499"/>
                                          </p:stCondLst>
                                        </p:cTn>
                                        <p:tgtEl>
                                          <p:spTgt spid="645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efficiency of Breakup Neutrons</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22</a:t>
            </a:fld>
            <a:endParaRPr lang="en-US" altLang="ja-JP"/>
          </a:p>
        </p:txBody>
      </p:sp>
      <p:pic>
        <p:nvPicPr>
          <p:cNvPr id="6" name="Picture 5"/>
          <p:cNvPicPr>
            <a:picLocks noChangeAspect="1"/>
          </p:cNvPicPr>
          <p:nvPr/>
        </p:nvPicPr>
        <p:blipFill>
          <a:blip r:embed="rId2"/>
          <a:stretch>
            <a:fillRect/>
          </a:stretch>
        </p:blipFill>
        <p:spPr>
          <a:xfrm>
            <a:off x="0" y="736600"/>
            <a:ext cx="5831840" cy="4907280"/>
          </a:xfrm>
          <a:prstGeom prst="rect">
            <a:avLst/>
          </a:prstGeom>
        </p:spPr>
      </p:pic>
      <p:pic>
        <p:nvPicPr>
          <p:cNvPr id="7" name="Picture 6"/>
          <p:cNvPicPr>
            <a:picLocks noChangeAspect="1"/>
          </p:cNvPicPr>
          <p:nvPr/>
        </p:nvPicPr>
        <p:blipFill>
          <a:blip r:embed="rId3"/>
          <a:stretch>
            <a:fillRect/>
          </a:stretch>
        </p:blipFill>
        <p:spPr>
          <a:xfrm>
            <a:off x="2038350" y="844551"/>
            <a:ext cx="7105650" cy="5800725"/>
          </a:xfrm>
          <a:prstGeom prst="rect">
            <a:avLst/>
          </a:prstGeom>
        </p:spPr>
      </p:pic>
      <p:sp>
        <p:nvSpPr>
          <p:cNvPr id="8" name="TextBox 7"/>
          <p:cNvSpPr txBox="1"/>
          <p:nvPr/>
        </p:nvSpPr>
        <p:spPr>
          <a:xfrm>
            <a:off x="977900" y="1905000"/>
            <a:ext cx="7289800" cy="3139321"/>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square" rtlCol="0">
            <a:spAutoFit/>
          </a:bodyPr>
          <a:lstStyle/>
          <a:p>
            <a:r>
              <a:rPr lang="en-US" u="sng" dirty="0" smtClean="0">
                <a:solidFill>
                  <a:srgbClr val="FF00FF"/>
                </a:solidFill>
              </a:rPr>
              <a:t>Results:</a:t>
            </a:r>
          </a:p>
          <a:p>
            <a:r>
              <a:rPr lang="en-US" dirty="0" smtClean="0"/>
              <a:t>With an aperture of ±3 </a:t>
            </a:r>
            <a:r>
              <a:rPr lang="en-US" dirty="0" err="1" smtClean="0"/>
              <a:t>mrad</a:t>
            </a:r>
            <a:r>
              <a:rPr lang="en-US" dirty="0" smtClean="0"/>
              <a:t> we are in relative good</a:t>
            </a:r>
          </a:p>
          <a:p>
            <a:r>
              <a:rPr lang="en-US" dirty="0" smtClean="0"/>
              <a:t>shape even for 50 </a:t>
            </a:r>
            <a:r>
              <a:rPr lang="en-US" dirty="0" err="1" smtClean="0"/>
              <a:t>GeV</a:t>
            </a:r>
            <a:r>
              <a:rPr lang="en-US" dirty="0" smtClean="0"/>
              <a:t> Au beams</a:t>
            </a:r>
          </a:p>
          <a:p>
            <a:r>
              <a:rPr lang="en-US" dirty="0" smtClean="0"/>
              <a:t>• enough “detection” power for </a:t>
            </a:r>
            <a:r>
              <a:rPr lang="en-US" dirty="0" err="1" smtClean="0"/>
              <a:t>t</a:t>
            </a:r>
            <a:r>
              <a:rPr lang="en-US" dirty="0" smtClean="0"/>
              <a:t> &gt; 0.025 GeV</a:t>
            </a:r>
            <a:r>
              <a:rPr lang="en-US" baseline="30000" dirty="0" smtClean="0"/>
              <a:t>2</a:t>
            </a:r>
          </a:p>
          <a:p>
            <a:r>
              <a:rPr lang="en-US" dirty="0" smtClean="0"/>
              <a:t>• below </a:t>
            </a:r>
            <a:r>
              <a:rPr lang="en-US" dirty="0" err="1" smtClean="0"/>
              <a:t>t</a:t>
            </a:r>
            <a:r>
              <a:rPr lang="en-US" dirty="0" smtClean="0"/>
              <a:t> ~ 0.02 GeV</a:t>
            </a:r>
            <a:r>
              <a:rPr lang="en-US" baseline="30000" dirty="0" smtClean="0"/>
              <a:t>2</a:t>
            </a:r>
            <a:r>
              <a:rPr lang="en-US" dirty="0" smtClean="0"/>
              <a:t> we have to look into photon detection</a:t>
            </a:r>
          </a:p>
          <a:p>
            <a:r>
              <a:rPr lang="en-US" dirty="0" smtClean="0"/>
              <a:t>‣ Is it needed?</a:t>
            </a:r>
          </a:p>
          <a:p>
            <a:r>
              <a:rPr lang="en-US" u="sng" dirty="0" smtClean="0">
                <a:solidFill>
                  <a:srgbClr val="FF00FF"/>
                </a:solidFill>
              </a:rPr>
              <a:t>Assumptions:</a:t>
            </a:r>
          </a:p>
          <a:p>
            <a:r>
              <a:rPr lang="en-US" dirty="0" smtClean="0"/>
              <a:t>• Gemini++ is correct, was verified by SMM</a:t>
            </a:r>
          </a:p>
          <a:p>
            <a:r>
              <a:rPr lang="en-US" dirty="0" smtClean="0"/>
              <a:t>• E* ~ -t/2mN</a:t>
            </a:r>
          </a:p>
          <a:p>
            <a:r>
              <a:rPr lang="en-US" dirty="0" smtClean="0"/>
              <a:t>• Can we make a ZDC 100% (&gt;99.9999%) efficient</a:t>
            </a:r>
          </a:p>
          <a:p>
            <a:r>
              <a:rPr lang="en-US" dirty="0" smtClean="0"/>
              <a:t>‣ do we understand neutron detection on the 10</a:t>
            </a:r>
            <a:r>
              <a:rPr lang="en-US" baseline="30000" dirty="0" smtClean="0"/>
              <a:t>-4</a:t>
            </a:r>
            <a:r>
              <a:rPr lang="en-US" dirty="0" smtClean="0"/>
              <a:t> level?</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p:transition>
    </mc:Choice>
    <mc:Fallback xmlns:mv="urn:schemas-microsoft-com:mac:vml" xmlns="">
      <p:transition>
        <p:cov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be covered</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3</a:t>
            </a:fld>
            <a:endParaRPr lang="en-US" altLang="ja-JP"/>
          </a:p>
        </p:txBody>
      </p:sp>
      <p:pic>
        <p:nvPicPr>
          <p:cNvPr id="6" name="Picture 3"/>
          <p:cNvPicPr>
            <a:picLocks noChangeAspect="1" noChangeArrowheads="1"/>
          </p:cNvPicPr>
          <p:nvPr/>
        </p:nvPicPr>
        <p:blipFill>
          <a:blip r:embed="rId2"/>
          <a:srcRect l="3337" t="5580" r="1112" b="697"/>
          <a:stretch>
            <a:fillRect/>
          </a:stretch>
        </p:blipFill>
        <p:spPr bwMode="auto">
          <a:xfrm>
            <a:off x="50801" y="707668"/>
            <a:ext cx="2628193" cy="2055855"/>
          </a:xfrm>
          <a:prstGeom prst="rect">
            <a:avLst/>
          </a:prstGeom>
          <a:noFill/>
          <a:ln w="9525">
            <a:noFill/>
            <a:miter lim="800000"/>
            <a:headEnd/>
            <a:tailEnd/>
          </a:ln>
        </p:spPr>
      </p:pic>
      <p:pic>
        <p:nvPicPr>
          <p:cNvPr id="7" name="Picture 30" descr="sidis-diagram.eps"/>
          <p:cNvPicPr>
            <a:picLocks noChangeAspect="1"/>
          </p:cNvPicPr>
          <p:nvPr/>
        </p:nvPicPr>
        <p:blipFill>
          <a:blip r:embed="rId3"/>
          <a:srcRect/>
          <a:stretch>
            <a:fillRect/>
          </a:stretch>
        </p:blipFill>
        <p:spPr bwMode="auto">
          <a:xfrm>
            <a:off x="2727325" y="763588"/>
            <a:ext cx="2840552" cy="2028966"/>
          </a:xfrm>
          <a:prstGeom prst="rect">
            <a:avLst/>
          </a:prstGeom>
          <a:noFill/>
          <a:ln w="9525">
            <a:noFill/>
            <a:miter lim="800000"/>
            <a:headEnd/>
            <a:tailEnd/>
          </a:ln>
        </p:spPr>
      </p:pic>
      <p:grpSp>
        <p:nvGrpSpPr>
          <p:cNvPr id="8" name="Group 7"/>
          <p:cNvGrpSpPr/>
          <p:nvPr/>
        </p:nvGrpSpPr>
        <p:grpSpPr>
          <a:xfrm>
            <a:off x="5574510" y="465576"/>
            <a:ext cx="3582190" cy="2430024"/>
            <a:chOff x="158750" y="908050"/>
            <a:chExt cx="4292600" cy="2665414"/>
          </a:xfrm>
        </p:grpSpPr>
        <p:grpSp>
          <p:nvGrpSpPr>
            <p:cNvPr id="9" name="Group 159"/>
            <p:cNvGrpSpPr>
              <a:grpSpLocks noChangeAspect="1"/>
            </p:cNvGrpSpPr>
            <p:nvPr/>
          </p:nvGrpSpPr>
          <p:grpSpPr bwMode="auto">
            <a:xfrm rot="-2865258">
              <a:off x="1467654" y="1456538"/>
              <a:ext cx="128587" cy="546105"/>
              <a:chOff x="1324" y="1002"/>
              <a:chExt cx="146" cy="462"/>
            </a:xfrm>
          </p:grpSpPr>
          <p:sp>
            <p:nvSpPr>
              <p:cNvPr id="51" name="Freeform 160"/>
              <p:cNvSpPr>
                <a:spLocks noChangeAspect="1"/>
              </p:cNvSpPr>
              <p:nvPr/>
            </p:nvSpPr>
            <p:spPr bwMode="auto">
              <a:xfrm>
                <a:off x="1326" y="1002"/>
                <a:ext cx="143" cy="75"/>
              </a:xfrm>
              <a:custGeom>
                <a:avLst/>
                <a:gdLst/>
                <a:ahLst/>
                <a:cxnLst>
                  <a:cxn ang="0">
                    <a:pos x="0" y="0"/>
                  </a:cxn>
                  <a:cxn ang="0">
                    <a:pos x="0" y="4"/>
                  </a:cxn>
                  <a:cxn ang="0">
                    <a:pos x="4" y="7"/>
                  </a:cxn>
                  <a:cxn ang="0">
                    <a:pos x="8" y="9"/>
                  </a:cxn>
                  <a:cxn ang="0">
                    <a:pos x="12" y="11"/>
                  </a:cxn>
                  <a:cxn ang="0">
                    <a:pos x="129" y="58"/>
                  </a:cxn>
                  <a:cxn ang="0">
                    <a:pos x="135" y="60"/>
                  </a:cxn>
                  <a:cxn ang="0">
                    <a:pos x="139" y="63"/>
                  </a:cxn>
                  <a:cxn ang="0">
                    <a:pos x="142" y="65"/>
                  </a:cxn>
                  <a:cxn ang="0">
                    <a:pos x="141" y="69"/>
                  </a:cxn>
                  <a:cxn ang="0">
                    <a:pos x="141" y="71"/>
                  </a:cxn>
                  <a:cxn ang="0">
                    <a:pos x="138" y="74"/>
                  </a:cxn>
                  <a:cxn ang="0">
                    <a:pos x="11" y="60"/>
                  </a:cxn>
                  <a:cxn ang="0">
                    <a:pos x="10" y="61"/>
                  </a:cxn>
                  <a:cxn ang="0">
                    <a:pos x="4" y="59"/>
                  </a:cxn>
                  <a:cxn ang="0">
                    <a:pos x="4" y="60"/>
                  </a:cxn>
                  <a:cxn ang="0">
                    <a:pos x="2" y="62"/>
                  </a:cxn>
                  <a:cxn ang="0">
                    <a:pos x="0" y="65"/>
                  </a:cxn>
                </a:cxnLst>
                <a:rect l="0" t="0" r="r" b="b"/>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2" name="Freeform 161"/>
              <p:cNvSpPr>
                <a:spLocks noChangeAspect="1"/>
              </p:cNvSpPr>
              <p:nvPr/>
            </p:nvSpPr>
            <p:spPr bwMode="auto">
              <a:xfrm>
                <a:off x="1324" y="1069"/>
                <a:ext cx="143" cy="72"/>
              </a:xfrm>
              <a:custGeom>
                <a:avLst/>
                <a:gdLst/>
                <a:ahLst/>
                <a:cxnLst>
                  <a:cxn ang="0">
                    <a:pos x="0" y="0"/>
                  </a:cxn>
                  <a:cxn ang="0">
                    <a:pos x="1" y="2"/>
                  </a:cxn>
                  <a:cxn ang="0">
                    <a:pos x="4" y="4"/>
                  </a:cxn>
                  <a:cxn ang="0">
                    <a:pos x="6" y="6"/>
                  </a:cxn>
                  <a:cxn ang="0">
                    <a:pos x="10" y="7"/>
                  </a:cxn>
                  <a:cxn ang="0">
                    <a:pos x="133" y="57"/>
                  </a:cxn>
                  <a:cxn ang="0">
                    <a:pos x="137" y="61"/>
                  </a:cxn>
                  <a:cxn ang="0">
                    <a:pos x="140" y="61"/>
                  </a:cxn>
                  <a:cxn ang="0">
                    <a:pos x="141" y="65"/>
                  </a:cxn>
                  <a:cxn ang="0">
                    <a:pos x="141" y="66"/>
                  </a:cxn>
                  <a:cxn ang="0">
                    <a:pos x="142" y="71"/>
                  </a:cxn>
                  <a:cxn ang="0">
                    <a:pos x="137" y="71"/>
                  </a:cxn>
                  <a:cxn ang="0">
                    <a:pos x="12" y="59"/>
                  </a:cxn>
                  <a:cxn ang="0">
                    <a:pos x="7" y="59"/>
                  </a:cxn>
                  <a:cxn ang="0">
                    <a:pos x="6" y="59"/>
                  </a:cxn>
                  <a:cxn ang="0">
                    <a:pos x="4" y="59"/>
                  </a:cxn>
                  <a:cxn ang="0">
                    <a:pos x="1" y="59"/>
                  </a:cxn>
                  <a:cxn ang="0">
                    <a:pos x="0" y="61"/>
                  </a:cxn>
                </a:cxnLst>
                <a:rect l="0" t="0" r="r" b="b"/>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3" name="Freeform 162"/>
              <p:cNvSpPr>
                <a:spLocks noChangeAspect="1"/>
              </p:cNvSpPr>
              <p:nvPr/>
            </p:nvSpPr>
            <p:spPr bwMode="auto">
              <a:xfrm>
                <a:off x="1326" y="1131"/>
                <a:ext cx="144" cy="76"/>
              </a:xfrm>
              <a:custGeom>
                <a:avLst/>
                <a:gdLst/>
                <a:ahLst/>
                <a:cxnLst>
                  <a:cxn ang="0">
                    <a:pos x="0" y="0"/>
                  </a:cxn>
                  <a:cxn ang="0">
                    <a:pos x="0" y="3"/>
                  </a:cxn>
                  <a:cxn ang="0">
                    <a:pos x="2" y="7"/>
                  </a:cxn>
                  <a:cxn ang="0">
                    <a:pos x="7" y="9"/>
                  </a:cxn>
                  <a:cxn ang="0">
                    <a:pos x="10" y="11"/>
                  </a:cxn>
                  <a:cxn ang="0">
                    <a:pos x="133" y="59"/>
                  </a:cxn>
                  <a:cxn ang="0">
                    <a:pos x="136" y="63"/>
                  </a:cxn>
                  <a:cxn ang="0">
                    <a:pos x="139" y="65"/>
                  </a:cxn>
                  <a:cxn ang="0">
                    <a:pos x="143" y="67"/>
                  </a:cxn>
                  <a:cxn ang="0">
                    <a:pos x="143" y="71"/>
                  </a:cxn>
                  <a:cxn ang="0">
                    <a:pos x="141" y="74"/>
                  </a:cxn>
                  <a:cxn ang="0">
                    <a:pos x="138" y="75"/>
                  </a:cxn>
                  <a:cxn ang="0">
                    <a:pos x="9" y="63"/>
                  </a:cxn>
                  <a:cxn ang="0">
                    <a:pos x="6" y="62"/>
                  </a:cxn>
                  <a:cxn ang="0">
                    <a:pos x="6" y="63"/>
                  </a:cxn>
                  <a:cxn ang="0">
                    <a:pos x="3" y="62"/>
                  </a:cxn>
                  <a:cxn ang="0">
                    <a:pos x="0" y="64"/>
                  </a:cxn>
                  <a:cxn ang="0">
                    <a:pos x="0" y="66"/>
                  </a:cxn>
                </a:cxnLst>
                <a:rect l="0" t="0" r="r" b="b"/>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4" name="Freeform 163"/>
              <p:cNvSpPr>
                <a:spLocks noChangeAspect="1"/>
              </p:cNvSpPr>
              <p:nvPr/>
            </p:nvSpPr>
            <p:spPr bwMode="auto">
              <a:xfrm>
                <a:off x="1325" y="1202"/>
                <a:ext cx="144" cy="70"/>
              </a:xfrm>
              <a:custGeom>
                <a:avLst/>
                <a:gdLst/>
                <a:ahLst/>
                <a:cxnLst>
                  <a:cxn ang="0">
                    <a:pos x="0" y="0"/>
                  </a:cxn>
                  <a:cxn ang="0">
                    <a:pos x="0" y="0"/>
                  </a:cxn>
                  <a:cxn ang="0">
                    <a:pos x="4" y="4"/>
                  </a:cxn>
                  <a:cxn ang="0">
                    <a:pos x="6" y="6"/>
                  </a:cxn>
                  <a:cxn ang="0">
                    <a:pos x="11" y="7"/>
                  </a:cxn>
                  <a:cxn ang="0">
                    <a:pos x="131" y="54"/>
                  </a:cxn>
                  <a:cxn ang="0">
                    <a:pos x="136" y="58"/>
                  </a:cxn>
                  <a:cxn ang="0">
                    <a:pos x="139" y="59"/>
                  </a:cxn>
                  <a:cxn ang="0">
                    <a:pos x="143" y="63"/>
                  </a:cxn>
                  <a:cxn ang="0">
                    <a:pos x="143" y="66"/>
                  </a:cxn>
                  <a:cxn ang="0">
                    <a:pos x="140" y="69"/>
                  </a:cxn>
                  <a:cxn ang="0">
                    <a:pos x="138" y="69"/>
                  </a:cxn>
                  <a:cxn ang="0">
                    <a:pos x="11" y="57"/>
                  </a:cxn>
                  <a:cxn ang="0">
                    <a:pos x="7" y="58"/>
                  </a:cxn>
                  <a:cxn ang="0">
                    <a:pos x="4" y="57"/>
                  </a:cxn>
                  <a:cxn ang="0">
                    <a:pos x="1" y="57"/>
                  </a:cxn>
                  <a:cxn ang="0">
                    <a:pos x="1" y="59"/>
                  </a:cxn>
                  <a:cxn ang="0">
                    <a:pos x="0" y="62"/>
                  </a:cxn>
                </a:cxnLst>
                <a:rect l="0" t="0" r="r" b="b"/>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5" name="Freeform 164"/>
              <p:cNvSpPr>
                <a:spLocks noChangeAspect="1"/>
              </p:cNvSpPr>
              <p:nvPr/>
            </p:nvSpPr>
            <p:spPr bwMode="auto">
              <a:xfrm>
                <a:off x="1327" y="1260"/>
                <a:ext cx="142" cy="76"/>
              </a:xfrm>
              <a:custGeom>
                <a:avLst/>
                <a:gdLst/>
                <a:ahLst/>
                <a:cxnLst>
                  <a:cxn ang="0">
                    <a:pos x="0" y="0"/>
                  </a:cxn>
                  <a:cxn ang="0">
                    <a:pos x="0" y="4"/>
                  </a:cxn>
                  <a:cxn ang="0">
                    <a:pos x="3" y="7"/>
                  </a:cxn>
                  <a:cxn ang="0">
                    <a:pos x="6" y="8"/>
                  </a:cxn>
                  <a:cxn ang="0">
                    <a:pos x="11" y="11"/>
                  </a:cxn>
                  <a:cxn ang="0">
                    <a:pos x="132" y="61"/>
                  </a:cxn>
                  <a:cxn ang="0">
                    <a:pos x="137" y="64"/>
                  </a:cxn>
                  <a:cxn ang="0">
                    <a:pos x="137" y="65"/>
                  </a:cxn>
                  <a:cxn ang="0">
                    <a:pos x="140" y="68"/>
                  </a:cxn>
                  <a:cxn ang="0">
                    <a:pos x="141" y="71"/>
                  </a:cxn>
                  <a:cxn ang="0">
                    <a:pos x="139" y="74"/>
                  </a:cxn>
                  <a:cxn ang="0">
                    <a:pos x="136" y="75"/>
                  </a:cxn>
                  <a:cxn ang="0">
                    <a:pos x="11" y="62"/>
                  </a:cxn>
                  <a:cxn ang="0">
                    <a:pos x="8" y="62"/>
                  </a:cxn>
                  <a:cxn ang="0">
                    <a:pos x="6" y="62"/>
                  </a:cxn>
                  <a:cxn ang="0">
                    <a:pos x="4" y="62"/>
                  </a:cxn>
                  <a:cxn ang="0">
                    <a:pos x="2" y="63"/>
                  </a:cxn>
                  <a:cxn ang="0">
                    <a:pos x="2" y="66"/>
                  </a:cxn>
                </a:cxnLst>
                <a:rect l="0" t="0" r="r" b="b"/>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6" name="Freeform 165"/>
              <p:cNvSpPr>
                <a:spLocks noChangeAspect="1"/>
              </p:cNvSpPr>
              <p:nvPr/>
            </p:nvSpPr>
            <p:spPr bwMode="auto">
              <a:xfrm>
                <a:off x="1326" y="1328"/>
                <a:ext cx="142" cy="74"/>
              </a:xfrm>
              <a:custGeom>
                <a:avLst/>
                <a:gdLst/>
                <a:ahLst/>
                <a:cxnLst>
                  <a:cxn ang="0">
                    <a:pos x="0" y="0"/>
                  </a:cxn>
                  <a:cxn ang="0">
                    <a:pos x="2" y="2"/>
                  </a:cxn>
                  <a:cxn ang="0">
                    <a:pos x="4" y="4"/>
                  </a:cxn>
                  <a:cxn ang="0">
                    <a:pos x="4" y="5"/>
                  </a:cxn>
                  <a:cxn ang="0">
                    <a:pos x="10" y="8"/>
                  </a:cxn>
                  <a:cxn ang="0">
                    <a:pos x="129" y="57"/>
                  </a:cxn>
                  <a:cxn ang="0">
                    <a:pos x="136" y="59"/>
                  </a:cxn>
                  <a:cxn ang="0">
                    <a:pos x="138" y="62"/>
                  </a:cxn>
                  <a:cxn ang="0">
                    <a:pos x="139" y="66"/>
                  </a:cxn>
                  <a:cxn ang="0">
                    <a:pos x="141" y="68"/>
                  </a:cxn>
                  <a:cxn ang="0">
                    <a:pos x="140" y="70"/>
                  </a:cxn>
                  <a:cxn ang="0">
                    <a:pos x="136" y="73"/>
                  </a:cxn>
                  <a:cxn ang="0">
                    <a:pos x="12" y="59"/>
                  </a:cxn>
                  <a:cxn ang="0">
                    <a:pos x="8" y="59"/>
                  </a:cxn>
                  <a:cxn ang="0">
                    <a:pos x="4" y="59"/>
                  </a:cxn>
                  <a:cxn ang="0">
                    <a:pos x="3" y="59"/>
                  </a:cxn>
                  <a:cxn ang="0">
                    <a:pos x="3" y="61"/>
                  </a:cxn>
                  <a:cxn ang="0">
                    <a:pos x="2" y="64"/>
                  </a:cxn>
                </a:cxnLst>
                <a:rect l="0" t="0" r="r" b="b"/>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7" name="Freeform 166"/>
              <p:cNvSpPr>
                <a:spLocks noChangeAspect="1"/>
              </p:cNvSpPr>
              <p:nvPr/>
            </p:nvSpPr>
            <p:spPr bwMode="auto">
              <a:xfrm>
                <a:off x="1326" y="1391"/>
                <a:ext cx="142" cy="73"/>
              </a:xfrm>
              <a:custGeom>
                <a:avLst/>
                <a:gdLst/>
                <a:ahLst/>
                <a:cxnLst>
                  <a:cxn ang="0">
                    <a:pos x="0" y="0"/>
                  </a:cxn>
                  <a:cxn ang="0">
                    <a:pos x="0" y="3"/>
                  </a:cxn>
                  <a:cxn ang="0">
                    <a:pos x="1" y="7"/>
                  </a:cxn>
                  <a:cxn ang="0">
                    <a:pos x="5" y="9"/>
                  </a:cxn>
                  <a:cxn ang="0">
                    <a:pos x="11" y="10"/>
                  </a:cxn>
                  <a:cxn ang="0">
                    <a:pos x="129" y="59"/>
                  </a:cxn>
                  <a:cxn ang="0">
                    <a:pos x="137" y="61"/>
                  </a:cxn>
                  <a:cxn ang="0">
                    <a:pos x="138" y="63"/>
                  </a:cxn>
                  <a:cxn ang="0">
                    <a:pos x="141" y="67"/>
                  </a:cxn>
                  <a:cxn ang="0">
                    <a:pos x="141" y="69"/>
                  </a:cxn>
                  <a:cxn ang="0">
                    <a:pos x="140" y="72"/>
                  </a:cxn>
                  <a:cxn ang="0">
                    <a:pos x="135" y="72"/>
                  </a:cxn>
                  <a:cxn ang="0">
                    <a:pos x="73" y="65"/>
                  </a:cxn>
                </a:cxnLst>
                <a:rect l="0" t="0" r="r" b="b"/>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grpSp>
        <p:sp>
          <p:nvSpPr>
            <p:cNvPr id="10" name="Line 168"/>
            <p:cNvSpPr>
              <a:spLocks noChangeShapeType="1"/>
            </p:cNvSpPr>
            <p:nvPr/>
          </p:nvSpPr>
          <p:spPr bwMode="auto">
            <a:xfrm flipV="1">
              <a:off x="1477963" y="1919288"/>
              <a:ext cx="3048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 name="Line 169"/>
            <p:cNvSpPr>
              <a:spLocks noChangeShapeType="1"/>
            </p:cNvSpPr>
            <p:nvPr/>
          </p:nvSpPr>
          <p:spPr bwMode="auto">
            <a:xfrm rot="18742695" flipV="1">
              <a:off x="2767013" y="1912938"/>
              <a:ext cx="303212" cy="6143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 name="Line 172"/>
            <p:cNvSpPr>
              <a:spLocks noChangeShapeType="1"/>
            </p:cNvSpPr>
            <p:nvPr/>
          </p:nvSpPr>
          <p:spPr bwMode="auto">
            <a:xfrm rot="12777622" flipV="1">
              <a:off x="3529013" y="2678113"/>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 name="Freeform 177"/>
            <p:cNvSpPr>
              <a:spLocks/>
            </p:cNvSpPr>
            <p:nvPr/>
          </p:nvSpPr>
          <p:spPr bwMode="auto">
            <a:xfrm>
              <a:off x="415925" y="1268413"/>
              <a:ext cx="1439863" cy="441325"/>
            </a:xfrm>
            <a:custGeom>
              <a:avLst/>
              <a:gdLst/>
              <a:ahLst/>
              <a:cxnLst>
                <a:cxn ang="0">
                  <a:pos x="0" y="144"/>
                </a:cxn>
                <a:cxn ang="0">
                  <a:pos x="432" y="96"/>
                </a:cxn>
                <a:cxn ang="0">
                  <a:pos x="672" y="0"/>
                </a:cxn>
              </a:cxnLst>
              <a:rect l="0" t="0" r="r" b="b"/>
              <a:pathLst>
                <a:path w="672" h="144">
                  <a:moveTo>
                    <a:pt x="0" y="144"/>
                  </a:moveTo>
                  <a:lnTo>
                    <a:pt x="432" y="96"/>
                  </a:lnTo>
                  <a:lnTo>
                    <a:pt x="672" y="0"/>
                  </a:ln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4" name="Text Box 179"/>
            <p:cNvSpPr txBox="1">
              <a:spLocks noChangeArrowheads="1"/>
            </p:cNvSpPr>
            <p:nvPr/>
          </p:nvSpPr>
          <p:spPr bwMode="auto">
            <a:xfrm>
              <a:off x="1568450" y="908050"/>
              <a:ext cx="381000" cy="396875"/>
            </a:xfrm>
            <a:prstGeom prst="rect">
              <a:avLst/>
            </a:prstGeom>
            <a:noFill/>
            <a:ln w="9525">
              <a:noFill/>
              <a:miter lim="800000"/>
              <a:headEnd/>
              <a:tailEnd/>
            </a:ln>
            <a:effectLst/>
          </p:spPr>
          <p:txBody>
            <a:bodyPr wrap="none">
              <a:prstTxWarp prst="textNoShape">
                <a:avLst/>
              </a:prstTxWarp>
              <a:spAutoFit/>
            </a:bodyPr>
            <a:lstStyle/>
            <a:p>
              <a:r>
                <a:rPr lang="en-US" sz="2000">
                  <a:latin typeface="Times New Roman" pitchFamily="-112" charset="0"/>
                </a:rPr>
                <a:t>e’</a:t>
              </a:r>
            </a:p>
          </p:txBody>
        </p:sp>
        <p:sp>
          <p:nvSpPr>
            <p:cNvPr id="15" name="Line 203"/>
            <p:cNvSpPr>
              <a:spLocks noChangeShapeType="1"/>
            </p:cNvSpPr>
            <p:nvPr/>
          </p:nvSpPr>
          <p:spPr bwMode="auto">
            <a:xfrm flipV="1">
              <a:off x="487363" y="2794000"/>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 name="Line 204"/>
            <p:cNvSpPr>
              <a:spLocks noChangeShapeType="1"/>
            </p:cNvSpPr>
            <p:nvPr/>
          </p:nvSpPr>
          <p:spPr bwMode="auto">
            <a:xfrm rot="12777622" flipV="1">
              <a:off x="3513138" y="2708275"/>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grpSp>
          <p:nvGrpSpPr>
            <p:cNvPr id="17" name="Group 344"/>
            <p:cNvGrpSpPr>
              <a:grpSpLocks/>
            </p:cNvGrpSpPr>
            <p:nvPr/>
          </p:nvGrpSpPr>
          <p:grpSpPr bwMode="auto">
            <a:xfrm>
              <a:off x="385763" y="1268411"/>
              <a:ext cx="3868750" cy="2305053"/>
              <a:chOff x="243" y="799"/>
              <a:chExt cx="2437" cy="1452"/>
            </a:xfrm>
          </p:grpSpPr>
          <p:sp>
            <p:nvSpPr>
              <p:cNvPr id="20" name="Freeform 174"/>
              <p:cNvSpPr>
                <a:spLocks/>
              </p:cNvSpPr>
              <p:nvPr/>
            </p:nvSpPr>
            <p:spPr bwMode="auto">
              <a:xfrm flipV="1">
                <a:off x="427" y="1847"/>
                <a:ext cx="2033" cy="224"/>
              </a:xfrm>
              <a:custGeom>
                <a:avLst/>
                <a:gdLst/>
                <a:ahLst/>
                <a:cxnLst>
                  <a:cxn ang="0">
                    <a:pos x="0" y="48"/>
                  </a:cxn>
                  <a:cxn ang="0">
                    <a:pos x="624" y="0"/>
                  </a:cxn>
                  <a:cxn ang="0">
                    <a:pos x="1200" y="48"/>
                  </a:cxn>
                </a:cxnLst>
                <a:rect l="0" t="0" r="r" b="b"/>
                <a:pathLst>
                  <a:path w="1200" h="48">
                    <a:moveTo>
                      <a:pt x="0" y="48"/>
                    </a:moveTo>
                    <a:cubicBezTo>
                      <a:pt x="212" y="24"/>
                      <a:pt x="424" y="0"/>
                      <a:pt x="624" y="0"/>
                    </a:cubicBezTo>
                    <a:cubicBezTo>
                      <a:pt x="824" y="0"/>
                      <a:pt x="1012" y="24"/>
                      <a:pt x="1200" y="48"/>
                    </a:cubicBezTo>
                  </a:path>
                </a:pathLst>
              </a:custGeom>
              <a:noFill/>
              <a:ln w="9525" cap="flat">
                <a:solidFill>
                  <a:schemeClr val="tx1"/>
                </a:solidFill>
                <a:prstDash val="dash"/>
                <a:round/>
                <a:headEnd type="none" w="med" len="med"/>
                <a:tailEnd type="arrow" w="med" len="med"/>
              </a:ln>
              <a:effectLst/>
            </p:spPr>
            <p:txBody>
              <a:bodyPr>
                <a:prstTxWarp prst="textNoShape">
                  <a:avLst/>
                </a:prstTxWarp>
              </a:bodyPr>
              <a:lstStyle/>
              <a:p>
                <a:endParaRPr lang="en-US"/>
              </a:p>
            </p:txBody>
          </p:sp>
          <p:sp>
            <p:nvSpPr>
              <p:cNvPr id="21" name="Text Box 175"/>
              <p:cNvSpPr txBox="1">
                <a:spLocks noChangeArrowheads="1"/>
              </p:cNvSpPr>
              <p:nvPr/>
            </p:nvSpPr>
            <p:spPr bwMode="auto">
              <a:xfrm>
                <a:off x="1403" y="2039"/>
                <a:ext cx="192" cy="2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dirty="0" err="1">
                    <a:latin typeface="Times New Roman" pitchFamily="-112" charset="0"/>
                  </a:rPr>
                  <a:t>t</a:t>
                </a:r>
                <a:endParaRPr lang="en-US" sz="1600" b="1" dirty="0">
                  <a:latin typeface="Times New Roman" pitchFamily="-112" charset="0"/>
                </a:endParaRPr>
              </a:p>
            </p:txBody>
          </p:sp>
          <p:sp>
            <p:nvSpPr>
              <p:cNvPr id="22" name="Line 176"/>
              <p:cNvSpPr>
                <a:spLocks noChangeShapeType="1"/>
              </p:cNvSpPr>
              <p:nvPr/>
            </p:nvSpPr>
            <p:spPr bwMode="auto">
              <a:xfrm flipV="1">
                <a:off x="1123" y="1207"/>
                <a:ext cx="623" cy="2"/>
              </a:xfrm>
              <a:prstGeom prst="line">
                <a:avLst/>
              </a:prstGeom>
              <a:noFill/>
              <a:ln w="9525">
                <a:solidFill>
                  <a:schemeClr val="tx1"/>
                </a:solidFill>
                <a:round/>
                <a:headEnd/>
                <a:tailEnd/>
              </a:ln>
              <a:effectLst/>
            </p:spPr>
            <p:txBody>
              <a:bodyPr>
                <a:prstTxWarp prst="textNoShape">
                  <a:avLst/>
                </a:prstTxWarp>
              </a:bodyPr>
              <a:lstStyle/>
              <a:p>
                <a:endParaRPr lang="en-US"/>
              </a:p>
            </p:txBody>
          </p:sp>
          <p:grpSp>
            <p:nvGrpSpPr>
              <p:cNvPr id="23" name="Group 184"/>
              <p:cNvGrpSpPr>
                <a:grpSpLocks/>
              </p:cNvGrpSpPr>
              <p:nvPr/>
            </p:nvGrpSpPr>
            <p:grpSpPr bwMode="auto">
              <a:xfrm>
                <a:off x="243" y="856"/>
                <a:ext cx="2410" cy="1086"/>
                <a:chOff x="100" y="798"/>
                <a:chExt cx="2410" cy="1086"/>
              </a:xfrm>
            </p:grpSpPr>
            <p:sp>
              <p:nvSpPr>
                <p:cNvPr id="33" name="Text Box 185"/>
                <p:cNvSpPr txBox="1">
                  <a:spLocks noChangeArrowheads="1"/>
                </p:cNvSpPr>
                <p:nvPr/>
              </p:nvSpPr>
              <p:spPr bwMode="auto">
                <a:xfrm>
                  <a:off x="476" y="1026"/>
                  <a:ext cx="565" cy="23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1600" b="1" dirty="0">
                      <a:latin typeface="Times New Roman" pitchFamily="-112" charset="0"/>
                    </a:rPr>
                    <a:t>(Q</a:t>
                  </a:r>
                  <a:r>
                    <a:rPr lang="en-US" sz="1600" b="1" baseline="30000" dirty="0">
                      <a:latin typeface="Times New Roman" pitchFamily="-112" charset="0"/>
                    </a:rPr>
                    <a:t>2</a:t>
                  </a:r>
                  <a:r>
                    <a:rPr lang="en-US" sz="1600" b="1" dirty="0">
                      <a:latin typeface="Times New Roman" pitchFamily="-112" charset="0"/>
                    </a:rPr>
                    <a:t>)</a:t>
                  </a:r>
                </a:p>
              </p:txBody>
            </p:sp>
            <p:sp>
              <p:nvSpPr>
                <p:cNvPr id="34" name="Text Box 186"/>
                <p:cNvSpPr txBox="1">
                  <a:spLocks noChangeArrowheads="1"/>
                </p:cNvSpPr>
                <p:nvPr/>
              </p:nvSpPr>
              <p:spPr bwMode="auto">
                <a:xfrm>
                  <a:off x="100" y="798"/>
                  <a:ext cx="187" cy="250"/>
                </a:xfrm>
                <a:prstGeom prst="rect">
                  <a:avLst/>
                </a:prstGeom>
                <a:noFill/>
                <a:ln w="9525">
                  <a:noFill/>
                  <a:miter lim="800000"/>
                  <a:headEnd/>
                  <a:tailEnd/>
                </a:ln>
                <a:effectLst/>
              </p:spPr>
              <p:txBody>
                <a:bodyPr wrap="none">
                  <a:prstTxWarp prst="textNoShape">
                    <a:avLst/>
                  </a:prstTxWarp>
                  <a:spAutoFit/>
                </a:bodyPr>
                <a:lstStyle/>
                <a:p>
                  <a:r>
                    <a:rPr lang="en-US" sz="2000">
                      <a:latin typeface="Times New Roman" pitchFamily="-112" charset="0"/>
                    </a:rPr>
                    <a:t>e</a:t>
                  </a:r>
                </a:p>
              </p:txBody>
            </p:sp>
            <p:sp>
              <p:nvSpPr>
                <p:cNvPr id="35" name="Text Box 187"/>
                <p:cNvSpPr txBox="1">
                  <a:spLocks noChangeArrowheads="1"/>
                </p:cNvSpPr>
                <p:nvPr/>
              </p:nvSpPr>
              <p:spPr bwMode="auto">
                <a:xfrm>
                  <a:off x="293" y="1006"/>
                  <a:ext cx="376" cy="255"/>
                </a:xfrm>
                <a:prstGeom prst="rect">
                  <a:avLst/>
                </a:prstGeom>
                <a:noFill/>
                <a:ln w="9525">
                  <a:noFill/>
                  <a:miter lim="800000"/>
                  <a:headEnd/>
                  <a:tailEnd/>
                </a:ln>
                <a:effectLst/>
              </p:spPr>
              <p:txBody>
                <a:bodyPr wrap="none">
                  <a:prstTxWarp prst="textNoShape">
                    <a:avLst/>
                  </a:prstTxWarp>
                  <a:spAutoFit/>
                </a:bodyPr>
                <a:lstStyle/>
                <a:p>
                  <a:r>
                    <a:rPr lang="en-US" b="1" dirty="0" err="1">
                      <a:latin typeface="Symbol" pitchFamily="-112" charset="2"/>
                    </a:rPr>
                    <a:t>g</a:t>
                  </a:r>
                  <a:r>
                    <a:rPr lang="en-US" b="1" baseline="-25000" dirty="0" err="1">
                      <a:latin typeface="Times New Roman" pitchFamily="-112" charset="0"/>
                    </a:rPr>
                    <a:t>L</a:t>
                  </a:r>
                  <a:r>
                    <a:rPr lang="en-US" b="1" dirty="0">
                      <a:latin typeface="Times New Roman" pitchFamily="-112" charset="0"/>
                    </a:rPr>
                    <a:t>*</a:t>
                  </a:r>
                </a:p>
              </p:txBody>
            </p:sp>
            <p:grpSp>
              <p:nvGrpSpPr>
                <p:cNvPr id="36" name="Group 188"/>
                <p:cNvGrpSpPr>
                  <a:grpSpLocks/>
                </p:cNvGrpSpPr>
                <p:nvPr/>
              </p:nvGrpSpPr>
              <p:grpSpPr bwMode="auto">
                <a:xfrm>
                  <a:off x="159" y="1253"/>
                  <a:ext cx="2351" cy="631"/>
                  <a:chOff x="159" y="1253"/>
                  <a:chExt cx="2351" cy="631"/>
                </a:xfrm>
              </p:grpSpPr>
              <p:sp>
                <p:nvSpPr>
                  <p:cNvPr id="37" name="Text Box 189"/>
                  <p:cNvSpPr txBox="1">
                    <a:spLocks noChangeArrowheads="1"/>
                  </p:cNvSpPr>
                  <p:nvPr/>
                </p:nvSpPr>
                <p:spPr bwMode="auto">
                  <a:xfrm>
                    <a:off x="476" y="1253"/>
                    <a:ext cx="388" cy="2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a:latin typeface="Times New Roman" pitchFamily="-112" charset="0"/>
                      </a:rPr>
                      <a:t>x+ξ </a:t>
                    </a:r>
                  </a:p>
                </p:txBody>
              </p:sp>
              <p:sp>
                <p:nvSpPr>
                  <p:cNvPr id="38" name="Text Box 190"/>
                  <p:cNvSpPr txBox="1">
                    <a:spLocks noChangeArrowheads="1"/>
                  </p:cNvSpPr>
                  <p:nvPr/>
                </p:nvSpPr>
                <p:spPr bwMode="auto">
                  <a:xfrm>
                    <a:off x="1598" y="1260"/>
                    <a:ext cx="476" cy="2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a:latin typeface="Times New Roman" pitchFamily="-112" charset="0"/>
                      </a:rPr>
                      <a:t>x-ξ </a:t>
                    </a:r>
                  </a:p>
                </p:txBody>
              </p:sp>
              <p:sp>
                <p:nvSpPr>
                  <p:cNvPr id="39" name="Line 191"/>
                  <p:cNvSpPr>
                    <a:spLocks noChangeShapeType="1"/>
                  </p:cNvSpPr>
                  <p:nvPr/>
                </p:nvSpPr>
                <p:spPr bwMode="auto">
                  <a:xfrm rot="12777622" flipV="1">
                    <a:off x="2078" y="1692"/>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 name="Line 192"/>
                  <p:cNvSpPr>
                    <a:spLocks noChangeShapeType="1"/>
                  </p:cNvSpPr>
                  <p:nvPr/>
                </p:nvSpPr>
                <p:spPr bwMode="auto">
                  <a:xfrm>
                    <a:off x="431" y="1298"/>
                    <a:ext cx="1723"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nvGrpSpPr>
                  <p:cNvPr id="41" name="Group 193"/>
                  <p:cNvGrpSpPr>
                    <a:grpSpLocks/>
                  </p:cNvGrpSpPr>
                  <p:nvPr/>
                </p:nvGrpSpPr>
                <p:grpSpPr bwMode="auto">
                  <a:xfrm>
                    <a:off x="159" y="1379"/>
                    <a:ext cx="1967" cy="505"/>
                    <a:chOff x="159" y="1379"/>
                    <a:chExt cx="1967" cy="505"/>
                  </a:xfrm>
                </p:grpSpPr>
                <p:grpSp>
                  <p:nvGrpSpPr>
                    <p:cNvPr id="42" name="Group 194"/>
                    <p:cNvGrpSpPr>
                      <a:grpSpLocks/>
                    </p:cNvGrpSpPr>
                    <p:nvPr/>
                  </p:nvGrpSpPr>
                  <p:grpSpPr bwMode="auto">
                    <a:xfrm>
                      <a:off x="159" y="1379"/>
                      <a:ext cx="1967" cy="505"/>
                      <a:chOff x="241" y="625"/>
                      <a:chExt cx="1967" cy="505"/>
                    </a:xfrm>
                  </p:grpSpPr>
                  <p:grpSp>
                    <p:nvGrpSpPr>
                      <p:cNvPr id="44" name="Group 195"/>
                      <p:cNvGrpSpPr>
                        <a:grpSpLocks/>
                      </p:cNvGrpSpPr>
                      <p:nvPr/>
                    </p:nvGrpSpPr>
                    <p:grpSpPr bwMode="auto">
                      <a:xfrm>
                        <a:off x="241" y="625"/>
                        <a:ext cx="1967" cy="505"/>
                        <a:chOff x="241" y="625"/>
                        <a:chExt cx="1967" cy="505"/>
                      </a:xfrm>
                    </p:grpSpPr>
                    <p:grpSp>
                      <p:nvGrpSpPr>
                        <p:cNvPr id="46" name="Group 196"/>
                        <p:cNvGrpSpPr>
                          <a:grpSpLocks/>
                        </p:cNvGrpSpPr>
                        <p:nvPr/>
                      </p:nvGrpSpPr>
                      <p:grpSpPr bwMode="auto">
                        <a:xfrm>
                          <a:off x="672" y="625"/>
                          <a:ext cx="1536" cy="505"/>
                          <a:chOff x="672" y="625"/>
                          <a:chExt cx="1536" cy="505"/>
                        </a:xfrm>
                      </p:grpSpPr>
                      <p:sp>
                        <p:nvSpPr>
                          <p:cNvPr id="48" name="Oval 197"/>
                          <p:cNvSpPr>
                            <a:spLocks noChangeArrowheads="1"/>
                          </p:cNvSpPr>
                          <p:nvPr/>
                        </p:nvSpPr>
                        <p:spPr bwMode="auto">
                          <a:xfrm>
                            <a:off x="672" y="746"/>
                            <a:ext cx="1492" cy="384"/>
                          </a:xfrm>
                          <a:prstGeom prst="ellipse">
                            <a:avLst/>
                          </a:prstGeom>
                          <a:gradFill rotWithShape="0">
                            <a:gsLst>
                              <a:gs pos="0">
                                <a:srgbClr val="FF0000"/>
                              </a:gs>
                              <a:gs pos="100000">
                                <a:srgbClr val="FF0000">
                                  <a:gamma/>
                                  <a:shade val="46275"/>
                                  <a:invGamma/>
                                </a:srgbClr>
                              </a:gs>
                            </a:gsLst>
                            <a:path path="shape">
                              <a:fillToRect l="50000" t="50000" r="50000" b="50000"/>
                            </a:path>
                          </a:gradFill>
                          <a:ln w="9525">
                            <a:solidFill>
                              <a:srgbClr val="FF0000"/>
                            </a:solidFill>
                            <a:round/>
                            <a:headEnd/>
                            <a:tailEnd/>
                          </a:ln>
                          <a:effectLst/>
                        </p:spPr>
                        <p:txBody>
                          <a:bodyPr wrap="none" anchor="ctr">
                            <a:prstTxWarp prst="textNoShape">
                              <a:avLst/>
                            </a:prstTxWarp>
                          </a:bodyPr>
                          <a:lstStyle/>
                          <a:p>
                            <a:endParaRPr lang="en-US"/>
                          </a:p>
                        </p:txBody>
                      </p:sp>
                      <p:sp>
                        <p:nvSpPr>
                          <p:cNvPr id="49" name="Text Box 198"/>
                          <p:cNvSpPr txBox="1">
                            <a:spLocks noChangeArrowheads="1"/>
                          </p:cNvSpPr>
                          <p:nvPr/>
                        </p:nvSpPr>
                        <p:spPr bwMode="auto">
                          <a:xfrm>
                            <a:off x="672" y="723"/>
                            <a:ext cx="1536" cy="2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dirty="0">
                                <a:solidFill>
                                  <a:schemeClr val="bg1"/>
                                </a:solidFill>
                                <a:latin typeface="Bookman Old Style" pitchFamily="-112" charset="0"/>
                              </a:rPr>
                              <a:t>H, H, E, E (</a:t>
                            </a:r>
                            <a:r>
                              <a:rPr lang="en-US" b="1" dirty="0" err="1">
                                <a:solidFill>
                                  <a:schemeClr val="bg1"/>
                                </a:solidFill>
                                <a:latin typeface="Bookman Old Style" pitchFamily="-112" charset="0"/>
                              </a:rPr>
                              <a:t>x,ξ,t</a:t>
                            </a:r>
                            <a:r>
                              <a:rPr lang="en-US" b="1" dirty="0">
                                <a:solidFill>
                                  <a:schemeClr val="bg1"/>
                                </a:solidFill>
                                <a:latin typeface="Bookman Old Style" pitchFamily="-112" charset="0"/>
                              </a:rPr>
                              <a:t>)</a:t>
                            </a:r>
                          </a:p>
                        </p:txBody>
                      </p:sp>
                      <p:sp>
                        <p:nvSpPr>
                          <p:cNvPr id="50" name="Text Box 199"/>
                          <p:cNvSpPr txBox="1">
                            <a:spLocks noChangeArrowheads="1"/>
                          </p:cNvSpPr>
                          <p:nvPr/>
                        </p:nvSpPr>
                        <p:spPr bwMode="auto">
                          <a:xfrm>
                            <a:off x="1452" y="625"/>
                            <a:ext cx="192" cy="2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dirty="0">
                                <a:solidFill>
                                  <a:schemeClr val="bg1"/>
                                </a:solidFill>
                                <a:latin typeface="Times New Roman" pitchFamily="-112" charset="0"/>
                              </a:rPr>
                              <a:t>~</a:t>
                            </a:r>
                          </a:p>
                        </p:txBody>
                      </p:sp>
                    </p:grpSp>
                    <p:sp>
                      <p:nvSpPr>
                        <p:cNvPr id="47" name="Line 200"/>
                        <p:cNvSpPr>
                          <a:spLocks noChangeShapeType="1"/>
                        </p:cNvSpPr>
                        <p:nvPr/>
                      </p:nvSpPr>
                      <p:spPr bwMode="auto">
                        <a:xfrm flipV="1">
                          <a:off x="241" y="936"/>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45" name="Line 201"/>
                      <p:cNvSpPr>
                        <a:spLocks noChangeShapeType="1"/>
                      </p:cNvSpPr>
                      <p:nvPr/>
                    </p:nvSpPr>
                    <p:spPr bwMode="auto">
                      <a:xfrm flipV="1">
                        <a:off x="256" y="962"/>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43" name="Text Box 202"/>
                    <p:cNvSpPr txBox="1">
                      <a:spLocks noChangeArrowheads="1"/>
                    </p:cNvSpPr>
                    <p:nvPr/>
                  </p:nvSpPr>
                  <p:spPr bwMode="auto">
                    <a:xfrm>
                      <a:off x="872" y="1380"/>
                      <a:ext cx="191" cy="231"/>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bg1"/>
                          </a:solidFill>
                          <a:latin typeface="Times New Roman" pitchFamily="-112" charset="0"/>
                          <a:ea typeface="Times New Roman" pitchFamily="-112" charset="0"/>
                          <a:cs typeface="Times New Roman" pitchFamily="-112" charset="0"/>
                        </a:rPr>
                        <a:t>~</a:t>
                      </a:r>
                    </a:p>
                  </p:txBody>
                </p:sp>
              </p:grpSp>
            </p:grpSp>
          </p:grpSp>
          <p:grpSp>
            <p:nvGrpSpPr>
              <p:cNvPr id="24" name="Group 205"/>
              <p:cNvGrpSpPr>
                <a:grpSpLocks noChangeAspect="1"/>
              </p:cNvGrpSpPr>
              <p:nvPr/>
            </p:nvGrpSpPr>
            <p:grpSpPr bwMode="auto">
              <a:xfrm rot="2775006">
                <a:off x="1826" y="897"/>
                <a:ext cx="81" cy="345"/>
                <a:chOff x="1324" y="1002"/>
                <a:chExt cx="146" cy="462"/>
              </a:xfrm>
            </p:grpSpPr>
            <p:sp>
              <p:nvSpPr>
                <p:cNvPr id="26" name="Freeform 206"/>
                <p:cNvSpPr>
                  <a:spLocks noChangeAspect="1"/>
                </p:cNvSpPr>
                <p:nvPr/>
              </p:nvSpPr>
              <p:spPr bwMode="auto">
                <a:xfrm>
                  <a:off x="1326" y="1002"/>
                  <a:ext cx="143" cy="75"/>
                </a:xfrm>
                <a:custGeom>
                  <a:avLst/>
                  <a:gdLst/>
                  <a:ahLst/>
                  <a:cxnLst>
                    <a:cxn ang="0">
                      <a:pos x="0" y="0"/>
                    </a:cxn>
                    <a:cxn ang="0">
                      <a:pos x="0" y="4"/>
                    </a:cxn>
                    <a:cxn ang="0">
                      <a:pos x="4" y="7"/>
                    </a:cxn>
                    <a:cxn ang="0">
                      <a:pos x="8" y="9"/>
                    </a:cxn>
                    <a:cxn ang="0">
                      <a:pos x="12" y="11"/>
                    </a:cxn>
                    <a:cxn ang="0">
                      <a:pos x="129" y="58"/>
                    </a:cxn>
                    <a:cxn ang="0">
                      <a:pos x="135" y="60"/>
                    </a:cxn>
                    <a:cxn ang="0">
                      <a:pos x="139" y="63"/>
                    </a:cxn>
                    <a:cxn ang="0">
                      <a:pos x="142" y="65"/>
                    </a:cxn>
                    <a:cxn ang="0">
                      <a:pos x="141" y="69"/>
                    </a:cxn>
                    <a:cxn ang="0">
                      <a:pos x="141" y="71"/>
                    </a:cxn>
                    <a:cxn ang="0">
                      <a:pos x="138" y="74"/>
                    </a:cxn>
                    <a:cxn ang="0">
                      <a:pos x="11" y="60"/>
                    </a:cxn>
                    <a:cxn ang="0">
                      <a:pos x="10" y="61"/>
                    </a:cxn>
                    <a:cxn ang="0">
                      <a:pos x="4" y="59"/>
                    </a:cxn>
                    <a:cxn ang="0">
                      <a:pos x="4" y="60"/>
                    </a:cxn>
                    <a:cxn ang="0">
                      <a:pos x="2" y="62"/>
                    </a:cxn>
                    <a:cxn ang="0">
                      <a:pos x="0" y="65"/>
                    </a:cxn>
                  </a:cxnLst>
                  <a:rect l="0" t="0" r="r" b="b"/>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27" name="Freeform 207"/>
                <p:cNvSpPr>
                  <a:spLocks noChangeAspect="1"/>
                </p:cNvSpPr>
                <p:nvPr/>
              </p:nvSpPr>
              <p:spPr bwMode="auto">
                <a:xfrm>
                  <a:off x="1324" y="1069"/>
                  <a:ext cx="143" cy="72"/>
                </a:xfrm>
                <a:custGeom>
                  <a:avLst/>
                  <a:gdLst/>
                  <a:ahLst/>
                  <a:cxnLst>
                    <a:cxn ang="0">
                      <a:pos x="0" y="0"/>
                    </a:cxn>
                    <a:cxn ang="0">
                      <a:pos x="1" y="2"/>
                    </a:cxn>
                    <a:cxn ang="0">
                      <a:pos x="4" y="4"/>
                    </a:cxn>
                    <a:cxn ang="0">
                      <a:pos x="6" y="6"/>
                    </a:cxn>
                    <a:cxn ang="0">
                      <a:pos x="10" y="7"/>
                    </a:cxn>
                    <a:cxn ang="0">
                      <a:pos x="133" y="57"/>
                    </a:cxn>
                    <a:cxn ang="0">
                      <a:pos x="137" y="61"/>
                    </a:cxn>
                    <a:cxn ang="0">
                      <a:pos x="140" y="61"/>
                    </a:cxn>
                    <a:cxn ang="0">
                      <a:pos x="141" y="65"/>
                    </a:cxn>
                    <a:cxn ang="0">
                      <a:pos x="141" y="66"/>
                    </a:cxn>
                    <a:cxn ang="0">
                      <a:pos x="142" y="71"/>
                    </a:cxn>
                    <a:cxn ang="0">
                      <a:pos x="137" y="71"/>
                    </a:cxn>
                    <a:cxn ang="0">
                      <a:pos x="12" y="59"/>
                    </a:cxn>
                    <a:cxn ang="0">
                      <a:pos x="7" y="59"/>
                    </a:cxn>
                    <a:cxn ang="0">
                      <a:pos x="6" y="59"/>
                    </a:cxn>
                    <a:cxn ang="0">
                      <a:pos x="4" y="59"/>
                    </a:cxn>
                    <a:cxn ang="0">
                      <a:pos x="1" y="59"/>
                    </a:cxn>
                    <a:cxn ang="0">
                      <a:pos x="0" y="61"/>
                    </a:cxn>
                  </a:cxnLst>
                  <a:rect l="0" t="0" r="r" b="b"/>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28" name="Freeform 208"/>
                <p:cNvSpPr>
                  <a:spLocks noChangeAspect="1"/>
                </p:cNvSpPr>
                <p:nvPr/>
              </p:nvSpPr>
              <p:spPr bwMode="auto">
                <a:xfrm>
                  <a:off x="1326" y="1131"/>
                  <a:ext cx="144" cy="76"/>
                </a:xfrm>
                <a:custGeom>
                  <a:avLst/>
                  <a:gdLst/>
                  <a:ahLst/>
                  <a:cxnLst>
                    <a:cxn ang="0">
                      <a:pos x="0" y="0"/>
                    </a:cxn>
                    <a:cxn ang="0">
                      <a:pos x="0" y="3"/>
                    </a:cxn>
                    <a:cxn ang="0">
                      <a:pos x="2" y="7"/>
                    </a:cxn>
                    <a:cxn ang="0">
                      <a:pos x="7" y="9"/>
                    </a:cxn>
                    <a:cxn ang="0">
                      <a:pos x="10" y="11"/>
                    </a:cxn>
                    <a:cxn ang="0">
                      <a:pos x="133" y="59"/>
                    </a:cxn>
                    <a:cxn ang="0">
                      <a:pos x="136" y="63"/>
                    </a:cxn>
                    <a:cxn ang="0">
                      <a:pos x="139" y="65"/>
                    </a:cxn>
                    <a:cxn ang="0">
                      <a:pos x="143" y="67"/>
                    </a:cxn>
                    <a:cxn ang="0">
                      <a:pos x="143" y="71"/>
                    </a:cxn>
                    <a:cxn ang="0">
                      <a:pos x="141" y="74"/>
                    </a:cxn>
                    <a:cxn ang="0">
                      <a:pos x="138" y="75"/>
                    </a:cxn>
                    <a:cxn ang="0">
                      <a:pos x="9" y="63"/>
                    </a:cxn>
                    <a:cxn ang="0">
                      <a:pos x="6" y="62"/>
                    </a:cxn>
                    <a:cxn ang="0">
                      <a:pos x="6" y="63"/>
                    </a:cxn>
                    <a:cxn ang="0">
                      <a:pos x="3" y="62"/>
                    </a:cxn>
                    <a:cxn ang="0">
                      <a:pos x="0" y="64"/>
                    </a:cxn>
                    <a:cxn ang="0">
                      <a:pos x="0" y="66"/>
                    </a:cxn>
                  </a:cxnLst>
                  <a:rect l="0" t="0" r="r" b="b"/>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29" name="Freeform 209"/>
                <p:cNvSpPr>
                  <a:spLocks noChangeAspect="1"/>
                </p:cNvSpPr>
                <p:nvPr/>
              </p:nvSpPr>
              <p:spPr bwMode="auto">
                <a:xfrm>
                  <a:off x="1325" y="1202"/>
                  <a:ext cx="144" cy="70"/>
                </a:xfrm>
                <a:custGeom>
                  <a:avLst/>
                  <a:gdLst/>
                  <a:ahLst/>
                  <a:cxnLst>
                    <a:cxn ang="0">
                      <a:pos x="0" y="0"/>
                    </a:cxn>
                    <a:cxn ang="0">
                      <a:pos x="0" y="0"/>
                    </a:cxn>
                    <a:cxn ang="0">
                      <a:pos x="4" y="4"/>
                    </a:cxn>
                    <a:cxn ang="0">
                      <a:pos x="6" y="6"/>
                    </a:cxn>
                    <a:cxn ang="0">
                      <a:pos x="11" y="7"/>
                    </a:cxn>
                    <a:cxn ang="0">
                      <a:pos x="131" y="54"/>
                    </a:cxn>
                    <a:cxn ang="0">
                      <a:pos x="136" y="58"/>
                    </a:cxn>
                    <a:cxn ang="0">
                      <a:pos x="139" y="59"/>
                    </a:cxn>
                    <a:cxn ang="0">
                      <a:pos x="143" y="63"/>
                    </a:cxn>
                    <a:cxn ang="0">
                      <a:pos x="143" y="66"/>
                    </a:cxn>
                    <a:cxn ang="0">
                      <a:pos x="140" y="69"/>
                    </a:cxn>
                    <a:cxn ang="0">
                      <a:pos x="138" y="69"/>
                    </a:cxn>
                    <a:cxn ang="0">
                      <a:pos x="11" y="57"/>
                    </a:cxn>
                    <a:cxn ang="0">
                      <a:pos x="7" y="58"/>
                    </a:cxn>
                    <a:cxn ang="0">
                      <a:pos x="4" y="57"/>
                    </a:cxn>
                    <a:cxn ang="0">
                      <a:pos x="1" y="57"/>
                    </a:cxn>
                    <a:cxn ang="0">
                      <a:pos x="1" y="59"/>
                    </a:cxn>
                    <a:cxn ang="0">
                      <a:pos x="0" y="62"/>
                    </a:cxn>
                  </a:cxnLst>
                  <a:rect l="0" t="0" r="r" b="b"/>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0" name="Freeform 210"/>
                <p:cNvSpPr>
                  <a:spLocks noChangeAspect="1"/>
                </p:cNvSpPr>
                <p:nvPr/>
              </p:nvSpPr>
              <p:spPr bwMode="auto">
                <a:xfrm>
                  <a:off x="1327" y="1260"/>
                  <a:ext cx="142" cy="76"/>
                </a:xfrm>
                <a:custGeom>
                  <a:avLst/>
                  <a:gdLst/>
                  <a:ahLst/>
                  <a:cxnLst>
                    <a:cxn ang="0">
                      <a:pos x="0" y="0"/>
                    </a:cxn>
                    <a:cxn ang="0">
                      <a:pos x="0" y="4"/>
                    </a:cxn>
                    <a:cxn ang="0">
                      <a:pos x="3" y="7"/>
                    </a:cxn>
                    <a:cxn ang="0">
                      <a:pos x="6" y="8"/>
                    </a:cxn>
                    <a:cxn ang="0">
                      <a:pos x="11" y="11"/>
                    </a:cxn>
                    <a:cxn ang="0">
                      <a:pos x="132" y="61"/>
                    </a:cxn>
                    <a:cxn ang="0">
                      <a:pos x="137" y="64"/>
                    </a:cxn>
                    <a:cxn ang="0">
                      <a:pos x="137" y="65"/>
                    </a:cxn>
                    <a:cxn ang="0">
                      <a:pos x="140" y="68"/>
                    </a:cxn>
                    <a:cxn ang="0">
                      <a:pos x="141" y="71"/>
                    </a:cxn>
                    <a:cxn ang="0">
                      <a:pos x="139" y="74"/>
                    </a:cxn>
                    <a:cxn ang="0">
                      <a:pos x="136" y="75"/>
                    </a:cxn>
                    <a:cxn ang="0">
                      <a:pos x="11" y="62"/>
                    </a:cxn>
                    <a:cxn ang="0">
                      <a:pos x="8" y="62"/>
                    </a:cxn>
                    <a:cxn ang="0">
                      <a:pos x="6" y="62"/>
                    </a:cxn>
                    <a:cxn ang="0">
                      <a:pos x="4" y="62"/>
                    </a:cxn>
                    <a:cxn ang="0">
                      <a:pos x="2" y="63"/>
                    </a:cxn>
                    <a:cxn ang="0">
                      <a:pos x="2" y="66"/>
                    </a:cxn>
                  </a:cxnLst>
                  <a:rect l="0" t="0" r="r" b="b"/>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1" name="Freeform 211"/>
                <p:cNvSpPr>
                  <a:spLocks noChangeAspect="1"/>
                </p:cNvSpPr>
                <p:nvPr/>
              </p:nvSpPr>
              <p:spPr bwMode="auto">
                <a:xfrm>
                  <a:off x="1326" y="1328"/>
                  <a:ext cx="142" cy="74"/>
                </a:xfrm>
                <a:custGeom>
                  <a:avLst/>
                  <a:gdLst/>
                  <a:ahLst/>
                  <a:cxnLst>
                    <a:cxn ang="0">
                      <a:pos x="0" y="0"/>
                    </a:cxn>
                    <a:cxn ang="0">
                      <a:pos x="2" y="2"/>
                    </a:cxn>
                    <a:cxn ang="0">
                      <a:pos x="4" y="4"/>
                    </a:cxn>
                    <a:cxn ang="0">
                      <a:pos x="4" y="5"/>
                    </a:cxn>
                    <a:cxn ang="0">
                      <a:pos x="10" y="8"/>
                    </a:cxn>
                    <a:cxn ang="0">
                      <a:pos x="129" y="57"/>
                    </a:cxn>
                    <a:cxn ang="0">
                      <a:pos x="136" y="59"/>
                    </a:cxn>
                    <a:cxn ang="0">
                      <a:pos x="138" y="62"/>
                    </a:cxn>
                    <a:cxn ang="0">
                      <a:pos x="139" y="66"/>
                    </a:cxn>
                    <a:cxn ang="0">
                      <a:pos x="141" y="68"/>
                    </a:cxn>
                    <a:cxn ang="0">
                      <a:pos x="140" y="70"/>
                    </a:cxn>
                    <a:cxn ang="0">
                      <a:pos x="136" y="73"/>
                    </a:cxn>
                    <a:cxn ang="0">
                      <a:pos x="12" y="59"/>
                    </a:cxn>
                    <a:cxn ang="0">
                      <a:pos x="8" y="59"/>
                    </a:cxn>
                    <a:cxn ang="0">
                      <a:pos x="4" y="59"/>
                    </a:cxn>
                    <a:cxn ang="0">
                      <a:pos x="3" y="59"/>
                    </a:cxn>
                    <a:cxn ang="0">
                      <a:pos x="3" y="61"/>
                    </a:cxn>
                    <a:cxn ang="0">
                      <a:pos x="2" y="64"/>
                    </a:cxn>
                  </a:cxnLst>
                  <a:rect l="0" t="0" r="r" b="b"/>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2" name="Freeform 212"/>
                <p:cNvSpPr>
                  <a:spLocks noChangeAspect="1"/>
                </p:cNvSpPr>
                <p:nvPr/>
              </p:nvSpPr>
              <p:spPr bwMode="auto">
                <a:xfrm>
                  <a:off x="1326" y="1391"/>
                  <a:ext cx="142" cy="73"/>
                </a:xfrm>
                <a:custGeom>
                  <a:avLst/>
                  <a:gdLst/>
                  <a:ahLst/>
                  <a:cxnLst>
                    <a:cxn ang="0">
                      <a:pos x="0" y="0"/>
                    </a:cxn>
                    <a:cxn ang="0">
                      <a:pos x="0" y="3"/>
                    </a:cxn>
                    <a:cxn ang="0">
                      <a:pos x="1" y="7"/>
                    </a:cxn>
                    <a:cxn ang="0">
                      <a:pos x="5" y="9"/>
                    </a:cxn>
                    <a:cxn ang="0">
                      <a:pos x="11" y="10"/>
                    </a:cxn>
                    <a:cxn ang="0">
                      <a:pos x="129" y="59"/>
                    </a:cxn>
                    <a:cxn ang="0">
                      <a:pos x="137" y="61"/>
                    </a:cxn>
                    <a:cxn ang="0">
                      <a:pos x="138" y="63"/>
                    </a:cxn>
                    <a:cxn ang="0">
                      <a:pos x="141" y="67"/>
                    </a:cxn>
                    <a:cxn ang="0">
                      <a:pos x="141" y="69"/>
                    </a:cxn>
                    <a:cxn ang="0">
                      <a:pos x="140" y="72"/>
                    </a:cxn>
                    <a:cxn ang="0">
                      <a:pos x="135" y="72"/>
                    </a:cxn>
                    <a:cxn ang="0">
                      <a:pos x="73" y="65"/>
                    </a:cxn>
                  </a:cxnLst>
                  <a:rect l="0" t="0" r="r" b="b"/>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grpSp>
          <p:sp>
            <p:nvSpPr>
              <p:cNvPr id="25" name="Text Box 213"/>
              <p:cNvSpPr txBox="1">
                <a:spLocks noChangeArrowheads="1"/>
              </p:cNvSpPr>
              <p:nvPr/>
            </p:nvSpPr>
            <p:spPr bwMode="auto">
              <a:xfrm>
                <a:off x="2018" y="799"/>
                <a:ext cx="662" cy="234"/>
              </a:xfrm>
              <a:prstGeom prst="rect">
                <a:avLst/>
              </a:prstGeom>
              <a:noFill/>
              <a:ln w="9525">
                <a:noFill/>
                <a:miter lim="800000"/>
                <a:headEnd/>
                <a:tailEnd/>
              </a:ln>
              <a:effectLst/>
            </p:spPr>
            <p:txBody>
              <a:bodyPr wrap="none">
                <a:prstTxWarp prst="textNoShape">
                  <a:avLst/>
                </a:prstTxWarp>
                <a:spAutoFit/>
              </a:bodyPr>
              <a:lstStyle/>
              <a:p>
                <a:r>
                  <a:rPr lang="en-US" sz="1600" dirty="0">
                    <a:latin typeface="Symbol" pitchFamily="-112" charset="2"/>
                  </a:rPr>
                  <a:t>g</a:t>
                </a:r>
                <a:r>
                  <a:rPr lang="en-US" sz="1600" b="1" dirty="0" smtClean="0">
                    <a:latin typeface="Symbol" pitchFamily="-112" charset="2"/>
                  </a:rPr>
                  <a:t>, </a:t>
                </a:r>
                <a:r>
                  <a:rPr lang="en-US" sz="1600" b="1" dirty="0" err="1" smtClean="0">
                    <a:latin typeface="Symbol" pitchFamily="-112" charset="2"/>
                  </a:rPr>
                  <a:t>p,</a:t>
                </a:r>
                <a:r>
                  <a:rPr lang="en-US" sz="1600" dirty="0" err="1" smtClean="0">
                    <a:latin typeface="+mj-lt"/>
                  </a:rPr>
                  <a:t>J</a:t>
                </a:r>
                <a:r>
                  <a:rPr lang="en-US" sz="1600" dirty="0" smtClean="0">
                    <a:latin typeface="Symbol" pitchFamily="-112" charset="2"/>
                  </a:rPr>
                  <a:t>/Y</a:t>
                </a:r>
                <a:endParaRPr lang="en-US" sz="1600" b="1" dirty="0">
                  <a:latin typeface="Symbol" pitchFamily="-112" charset="2"/>
                </a:endParaRPr>
              </a:p>
            </p:txBody>
          </p:sp>
        </p:grpSp>
        <p:sp>
          <p:nvSpPr>
            <p:cNvPr id="18" name="Text Box 214"/>
            <p:cNvSpPr txBox="1">
              <a:spLocks noChangeArrowheads="1"/>
            </p:cNvSpPr>
            <p:nvPr/>
          </p:nvSpPr>
          <p:spPr bwMode="auto">
            <a:xfrm>
              <a:off x="158750" y="2874963"/>
              <a:ext cx="311150" cy="366712"/>
            </a:xfrm>
            <a:prstGeom prst="rect">
              <a:avLst/>
            </a:prstGeom>
            <a:noFill/>
            <a:ln w="9525">
              <a:noFill/>
              <a:miter lim="800000"/>
              <a:headEnd/>
              <a:tailEnd/>
            </a:ln>
            <a:effectLst/>
          </p:spPr>
          <p:txBody>
            <a:bodyPr wrap="none">
              <a:prstTxWarp prst="textNoShape">
                <a:avLst/>
              </a:prstTxWarp>
              <a:spAutoFit/>
            </a:bodyPr>
            <a:lstStyle/>
            <a:p>
              <a:r>
                <a:rPr lang="en-US" b="1">
                  <a:latin typeface="Times New Roman" pitchFamily="-112" charset="0"/>
                </a:rPr>
                <a:t>p</a:t>
              </a:r>
            </a:p>
          </p:txBody>
        </p:sp>
        <p:sp>
          <p:nvSpPr>
            <p:cNvPr id="19" name="Text Box 215"/>
            <p:cNvSpPr txBox="1">
              <a:spLocks noChangeArrowheads="1"/>
            </p:cNvSpPr>
            <p:nvPr/>
          </p:nvSpPr>
          <p:spPr bwMode="auto">
            <a:xfrm>
              <a:off x="4064000" y="2852738"/>
              <a:ext cx="387350" cy="366712"/>
            </a:xfrm>
            <a:prstGeom prst="rect">
              <a:avLst/>
            </a:prstGeom>
            <a:noFill/>
            <a:ln w="9525">
              <a:noFill/>
              <a:miter lim="800000"/>
              <a:headEnd/>
              <a:tailEnd/>
            </a:ln>
            <a:effectLst/>
          </p:spPr>
          <p:txBody>
            <a:bodyPr wrap="none">
              <a:prstTxWarp prst="textNoShape">
                <a:avLst/>
              </a:prstTxWarp>
              <a:spAutoFit/>
            </a:bodyPr>
            <a:lstStyle/>
            <a:p>
              <a:r>
                <a:rPr lang="en-US" b="1" dirty="0" err="1">
                  <a:latin typeface="Times New Roman" pitchFamily="-112" charset="0"/>
                </a:rPr>
                <a:t>p</a:t>
              </a:r>
              <a:r>
                <a:rPr lang="en-US" b="1" dirty="0">
                  <a:latin typeface="Times New Roman" pitchFamily="-112" charset="0"/>
                </a:rPr>
                <a:t>’</a:t>
              </a:r>
            </a:p>
          </p:txBody>
        </p:sp>
      </p:grpSp>
      <p:sp>
        <p:nvSpPr>
          <p:cNvPr id="58" name="TextBox 57"/>
          <p:cNvSpPr txBox="1"/>
          <p:nvPr/>
        </p:nvSpPr>
        <p:spPr>
          <a:xfrm>
            <a:off x="0" y="2755900"/>
            <a:ext cx="6276077" cy="1354217"/>
          </a:xfrm>
          <a:prstGeom prst="rect">
            <a:avLst/>
          </a:prstGeom>
          <a:noFill/>
        </p:spPr>
        <p:txBody>
          <a:bodyPr wrap="none" rtlCol="0">
            <a:spAutoFit/>
          </a:bodyPr>
          <a:lstStyle/>
          <a:p>
            <a:r>
              <a:rPr lang="en-US" u="sng" dirty="0" smtClean="0">
                <a:solidFill>
                  <a:srgbClr val="0000FF"/>
                </a:solidFill>
              </a:rPr>
              <a:t>Inclusive Reactions:</a:t>
            </a:r>
          </a:p>
          <a:p>
            <a:pPr marL="285750" indent="-285750">
              <a:buClr>
                <a:srgbClr val="0000FF"/>
              </a:buClr>
              <a:buFont typeface="Wingdings" charset="2"/>
              <a:buChar char="q"/>
            </a:pPr>
            <a:r>
              <a:rPr lang="en-US" sz="1600" dirty="0" smtClean="0"/>
              <a:t>Momentum/energy and angular resolution of e’ critical</a:t>
            </a:r>
          </a:p>
          <a:p>
            <a:pPr marL="285750" indent="-285750">
              <a:buClr>
                <a:srgbClr val="0000FF"/>
              </a:buClr>
              <a:buFont typeface="Wingdings" charset="2"/>
              <a:buChar char="q"/>
            </a:pPr>
            <a:r>
              <a:rPr lang="en-US" sz="1600" dirty="0" smtClean="0"/>
              <a:t>Very good electron id</a:t>
            </a:r>
          </a:p>
          <a:p>
            <a:pPr marL="285750" indent="-285750">
              <a:buClr>
                <a:srgbClr val="0000FF"/>
              </a:buClr>
              <a:buFont typeface="Wingdings" charset="2"/>
              <a:buChar char="q"/>
            </a:pPr>
            <a:r>
              <a:rPr lang="en-US" sz="1600" dirty="0" smtClean="0"/>
              <a:t>Moderate luminosity &gt;10</a:t>
            </a:r>
            <a:r>
              <a:rPr lang="en-US" sz="1600" baseline="30000" dirty="0" smtClean="0"/>
              <a:t>32</a:t>
            </a:r>
            <a:r>
              <a:rPr lang="en-US" sz="1600" dirty="0" smtClean="0"/>
              <a:t> cm</a:t>
            </a:r>
            <a:r>
              <a:rPr lang="en-US" sz="1600" baseline="30000" dirty="0" smtClean="0"/>
              <a:t>-1</a:t>
            </a:r>
            <a:r>
              <a:rPr lang="en-US" sz="1600" dirty="0" smtClean="0"/>
              <a:t> s</a:t>
            </a:r>
            <a:r>
              <a:rPr lang="en-US" sz="1600" baseline="30000" dirty="0" smtClean="0"/>
              <a:t>-1</a:t>
            </a:r>
          </a:p>
          <a:p>
            <a:pPr marL="285750" indent="-285750">
              <a:buClr>
                <a:srgbClr val="0000FF"/>
              </a:buClr>
              <a:buFont typeface="Wingdings" charset="2"/>
              <a:buChar char="q"/>
            </a:pPr>
            <a:r>
              <a:rPr lang="en-US" sz="1600" dirty="0" smtClean="0"/>
              <a:t>Need low x ~10</a:t>
            </a:r>
            <a:r>
              <a:rPr lang="en-US" sz="1600" baseline="30000" dirty="0" smtClean="0"/>
              <a:t>-4</a:t>
            </a:r>
            <a:r>
              <a:rPr lang="en-US" sz="1600" dirty="0" smtClean="0"/>
              <a:t> </a:t>
            </a:r>
            <a:r>
              <a:rPr lang="en-US" sz="1600" dirty="0" smtClean="0">
                <a:sym typeface="Wingdings"/>
              </a:rPr>
              <a:t> high √s (Saturation and spin physics)</a:t>
            </a:r>
            <a:endParaRPr lang="en-US" sz="1600" dirty="0"/>
          </a:p>
        </p:txBody>
      </p:sp>
      <p:sp>
        <p:nvSpPr>
          <p:cNvPr id="59" name="TextBox 58"/>
          <p:cNvSpPr txBox="1"/>
          <p:nvPr/>
        </p:nvSpPr>
        <p:spPr>
          <a:xfrm>
            <a:off x="622300" y="4051300"/>
            <a:ext cx="6635150" cy="1661993"/>
          </a:xfrm>
          <a:prstGeom prst="rect">
            <a:avLst/>
          </a:prstGeom>
          <a:noFill/>
        </p:spPr>
        <p:txBody>
          <a:bodyPr wrap="none" rtlCol="0">
            <a:spAutoFit/>
          </a:bodyPr>
          <a:lstStyle/>
          <a:p>
            <a:r>
              <a:rPr lang="en-US" u="sng" dirty="0" smtClean="0">
                <a:solidFill>
                  <a:srgbClr val="FF00FF"/>
                </a:solidFill>
              </a:rPr>
              <a:t>Semi-inclusive Reactions:</a:t>
            </a:r>
          </a:p>
          <a:p>
            <a:pPr marL="285750" indent="-285750">
              <a:buClr>
                <a:srgbClr val="FF00FF"/>
              </a:buClr>
              <a:buFont typeface="Wingdings" charset="2"/>
              <a:buChar char="q"/>
            </a:pPr>
            <a:r>
              <a:rPr lang="en-US" sz="1600" dirty="0" smtClean="0">
                <a:latin typeface="+mj-lt"/>
                <a:cs typeface="Symbol" charset="2"/>
              </a:rPr>
              <a:t>Excellent particle ID</a:t>
            </a:r>
            <a:r>
              <a:rPr lang="en-US" sz="1600" dirty="0" smtClean="0">
                <a:latin typeface="Symbol" charset="2"/>
                <a:cs typeface="Symbol" charset="2"/>
              </a:rPr>
              <a:t>:  </a:t>
            </a:r>
            <a:r>
              <a:rPr lang="en-US" sz="1600" dirty="0" err="1" smtClean="0">
                <a:latin typeface="Symbol" charset="2"/>
                <a:cs typeface="Symbol" charset="2"/>
              </a:rPr>
              <a:t>p</a:t>
            </a:r>
            <a:r>
              <a:rPr lang="en-US" sz="1600" dirty="0" err="1" smtClean="0"/>
              <a:t>,K,p</a:t>
            </a:r>
            <a:r>
              <a:rPr lang="en-US" sz="1600" dirty="0" smtClean="0"/>
              <a:t> separation over a wide range in </a:t>
            </a:r>
            <a:r>
              <a:rPr lang="en-US" sz="1600" dirty="0" smtClean="0">
                <a:latin typeface="Symbol" charset="2"/>
                <a:cs typeface="Symbol" charset="2"/>
              </a:rPr>
              <a:t>h</a:t>
            </a:r>
          </a:p>
          <a:p>
            <a:pPr marL="285750" indent="-285750">
              <a:buClr>
                <a:srgbClr val="FF00FF"/>
              </a:buClr>
              <a:buFont typeface="Wingdings" charset="2"/>
              <a:buChar char="q"/>
            </a:pPr>
            <a:r>
              <a:rPr lang="en-US" sz="1600" dirty="0">
                <a:sym typeface="Wingdings"/>
              </a:rPr>
              <a:t>full </a:t>
            </a:r>
            <a:r>
              <a:rPr lang="en-US" sz="1600" dirty="0">
                <a:latin typeface="Symbol" charset="2"/>
                <a:cs typeface="Symbol" charset="2"/>
                <a:sym typeface="Wingdings"/>
              </a:rPr>
              <a:t>F</a:t>
            </a:r>
            <a:r>
              <a:rPr lang="en-US" sz="1600" dirty="0">
                <a:sym typeface="Wingdings"/>
              </a:rPr>
              <a:t>-coverage around </a:t>
            </a:r>
            <a:r>
              <a:rPr lang="en-US" sz="2000" dirty="0">
                <a:latin typeface="Symbol" charset="2"/>
                <a:cs typeface="Symbol" charset="2"/>
                <a:sym typeface="Wingdings"/>
              </a:rPr>
              <a:t>g</a:t>
            </a:r>
            <a:r>
              <a:rPr lang="en-US" sz="1600" dirty="0" smtClean="0">
                <a:sym typeface="Wingdings"/>
              </a:rPr>
              <a:t>*</a:t>
            </a:r>
          </a:p>
          <a:p>
            <a:pPr marL="285750" indent="-285750">
              <a:buClr>
                <a:srgbClr val="FF00FF"/>
              </a:buClr>
              <a:buFont typeface="Wingdings" charset="2"/>
              <a:buChar char="q"/>
            </a:pPr>
            <a:r>
              <a:rPr lang="en-US" sz="1600" dirty="0" smtClean="0">
                <a:latin typeface="+mj-lt"/>
                <a:cs typeface="Symbol" charset="2"/>
                <a:sym typeface="Wingdings"/>
              </a:rPr>
              <a:t>Excellent vertex resolution  Charm, </a:t>
            </a:r>
            <a:r>
              <a:rPr lang="en-US" sz="1600" dirty="0">
                <a:latin typeface="+mj-lt"/>
                <a:cs typeface="Symbol" charset="2"/>
                <a:sym typeface="Wingdings"/>
              </a:rPr>
              <a:t>b</a:t>
            </a:r>
            <a:r>
              <a:rPr lang="en-US" sz="1600" dirty="0" smtClean="0">
                <a:latin typeface="+mj-lt"/>
                <a:cs typeface="Symbol" charset="2"/>
                <a:sym typeface="Wingdings"/>
              </a:rPr>
              <a:t>ottom identification</a:t>
            </a:r>
            <a:endParaRPr lang="en-US" sz="1600" dirty="0" smtClean="0">
              <a:latin typeface="+mj-lt"/>
              <a:cs typeface="Symbol" charset="2"/>
            </a:endParaRPr>
          </a:p>
          <a:p>
            <a:pPr marL="285750" indent="-285750">
              <a:buClr>
                <a:srgbClr val="FF00FF"/>
              </a:buClr>
              <a:buFont typeface="Wingdings" charset="2"/>
              <a:buChar char="q"/>
            </a:pPr>
            <a:r>
              <a:rPr lang="en-US" sz="1600" dirty="0" smtClean="0"/>
              <a:t>high luminosity &gt;10</a:t>
            </a:r>
            <a:r>
              <a:rPr lang="en-US" sz="1600" baseline="30000" dirty="0" smtClean="0"/>
              <a:t>33</a:t>
            </a:r>
            <a:r>
              <a:rPr lang="en-US" sz="1600" dirty="0" smtClean="0"/>
              <a:t> cm</a:t>
            </a:r>
            <a:r>
              <a:rPr lang="en-US" sz="1600" baseline="30000" dirty="0" smtClean="0"/>
              <a:t>-1</a:t>
            </a:r>
            <a:r>
              <a:rPr lang="en-US" sz="1600" dirty="0" smtClean="0"/>
              <a:t> s</a:t>
            </a:r>
            <a:r>
              <a:rPr lang="en-US" sz="1600" baseline="30000" dirty="0" smtClean="0"/>
              <a:t>-1</a:t>
            </a:r>
            <a:r>
              <a:rPr lang="en-US" sz="1600" dirty="0" smtClean="0"/>
              <a:t> (5d binning (x,Q</a:t>
            </a:r>
            <a:r>
              <a:rPr lang="en-US" sz="1600" baseline="30000" dirty="0" smtClean="0"/>
              <a:t>2</a:t>
            </a:r>
            <a:r>
              <a:rPr lang="en-US" sz="1600" dirty="0" smtClean="0"/>
              <a:t>,z, </a:t>
            </a:r>
            <a:r>
              <a:rPr lang="en-US" sz="1600" dirty="0" err="1" smtClean="0"/>
              <a:t>p</a:t>
            </a:r>
            <a:r>
              <a:rPr lang="en-US" sz="1600" baseline="-25000" dirty="0" err="1" smtClean="0"/>
              <a:t>t</a:t>
            </a:r>
            <a:r>
              <a:rPr lang="en-US" sz="1600" dirty="0" err="1" smtClean="0"/>
              <a:t>,</a:t>
            </a:r>
            <a:r>
              <a:rPr lang="en-US" sz="1600" dirty="0" err="1" smtClean="0">
                <a:latin typeface="Symbol" charset="2"/>
                <a:cs typeface="Symbol" charset="2"/>
              </a:rPr>
              <a:t>F</a:t>
            </a:r>
            <a:r>
              <a:rPr lang="en-US" sz="1600" dirty="0" smtClean="0"/>
              <a:t>))</a:t>
            </a:r>
          </a:p>
          <a:p>
            <a:pPr marL="285750" indent="-285750">
              <a:buClr>
                <a:srgbClr val="FF00FF"/>
              </a:buClr>
              <a:buFont typeface="Wingdings" charset="2"/>
              <a:buChar char="q"/>
            </a:pPr>
            <a:r>
              <a:rPr lang="en-US" sz="1600" dirty="0" smtClean="0"/>
              <a:t>Need low x ~10</a:t>
            </a:r>
            <a:r>
              <a:rPr lang="en-US" sz="1600" baseline="30000" dirty="0" smtClean="0"/>
              <a:t>-4</a:t>
            </a:r>
            <a:r>
              <a:rPr lang="en-US" sz="1600" dirty="0" smtClean="0"/>
              <a:t> </a:t>
            </a:r>
            <a:r>
              <a:rPr lang="en-US" sz="1600" dirty="0" smtClean="0">
                <a:sym typeface="Wingdings"/>
              </a:rPr>
              <a:t> high √s </a:t>
            </a:r>
            <a:endParaRPr lang="en-US" sz="1600" dirty="0"/>
          </a:p>
        </p:txBody>
      </p:sp>
      <p:sp>
        <p:nvSpPr>
          <p:cNvPr id="60" name="TextBox 59"/>
          <p:cNvSpPr txBox="1"/>
          <p:nvPr/>
        </p:nvSpPr>
        <p:spPr>
          <a:xfrm>
            <a:off x="2755900" y="5673804"/>
            <a:ext cx="6404317" cy="1107996"/>
          </a:xfrm>
          <a:prstGeom prst="rect">
            <a:avLst/>
          </a:prstGeom>
          <a:solidFill>
            <a:schemeClr val="bg1"/>
          </a:solidFill>
        </p:spPr>
        <p:txBody>
          <a:bodyPr wrap="none" rtlCol="0">
            <a:spAutoFit/>
          </a:bodyPr>
          <a:lstStyle/>
          <a:p>
            <a:r>
              <a:rPr lang="en-US" u="sng" dirty="0" smtClean="0">
                <a:solidFill>
                  <a:srgbClr val="00FF00"/>
                </a:solidFill>
              </a:rPr>
              <a:t>Exclusive Reactions:</a:t>
            </a:r>
          </a:p>
          <a:p>
            <a:pPr marL="285750" indent="-285750">
              <a:buClr>
                <a:srgbClr val="00FF00"/>
              </a:buClr>
              <a:buFont typeface="Wingdings" charset="2"/>
              <a:buChar char="q"/>
            </a:pPr>
            <a:r>
              <a:rPr lang="en-US" sz="1600" dirty="0" smtClean="0">
                <a:solidFill>
                  <a:schemeClr val="dk1"/>
                </a:solidFill>
              </a:rPr>
              <a:t>Exclusivity </a:t>
            </a:r>
            <a:r>
              <a:rPr lang="en-US" sz="1600" dirty="0" smtClean="0">
                <a:solidFill>
                  <a:schemeClr val="dk1"/>
                </a:solidFill>
                <a:sym typeface="Wingdings"/>
              </a:rPr>
              <a:t> high rapidity coverage  rapidity gap events</a:t>
            </a:r>
            <a:r>
              <a:rPr lang="en-US" sz="1600" dirty="0" smtClean="0">
                <a:solidFill>
                  <a:schemeClr val="dk1"/>
                </a:solidFill>
              </a:rPr>
              <a:t> </a:t>
            </a:r>
          </a:p>
          <a:p>
            <a:pPr marL="285750" indent="-285750">
              <a:buClr>
                <a:srgbClr val="00FF00"/>
              </a:buClr>
              <a:buFont typeface="Wingdings" charset="2"/>
              <a:buChar char="q"/>
            </a:pPr>
            <a:r>
              <a:rPr lang="en-US" sz="1600" dirty="0" smtClean="0">
                <a:solidFill>
                  <a:schemeClr val="dk1"/>
                </a:solidFill>
              </a:rPr>
              <a:t>high </a:t>
            </a:r>
            <a:r>
              <a:rPr lang="en-US" sz="1600" dirty="0">
                <a:solidFill>
                  <a:schemeClr val="dk1"/>
                </a:solidFill>
              </a:rPr>
              <a:t>resolution in t </a:t>
            </a:r>
            <a:r>
              <a:rPr lang="en-US" sz="1600" dirty="0">
                <a:solidFill>
                  <a:schemeClr val="dk1"/>
                </a:solidFill>
                <a:sym typeface="Wingdings"/>
              </a:rPr>
              <a:t> </a:t>
            </a:r>
            <a:r>
              <a:rPr lang="en-US" sz="1600" dirty="0">
                <a:solidFill>
                  <a:schemeClr val="dk1"/>
                </a:solidFill>
              </a:rPr>
              <a:t>Roman </a:t>
            </a:r>
            <a:r>
              <a:rPr lang="en-US" sz="1600" dirty="0" smtClean="0">
                <a:solidFill>
                  <a:schemeClr val="dk1"/>
                </a:solidFill>
              </a:rPr>
              <a:t>pots</a:t>
            </a:r>
            <a:endParaRPr lang="en-US" sz="1600" dirty="0"/>
          </a:p>
          <a:p>
            <a:pPr marL="285750" indent="-285750">
              <a:buClr>
                <a:srgbClr val="00FF00"/>
              </a:buClr>
              <a:buFont typeface="Wingdings" charset="2"/>
              <a:buChar char="q"/>
            </a:pPr>
            <a:r>
              <a:rPr lang="en-US" sz="1600" dirty="0" smtClean="0"/>
              <a:t>high luminosity &gt;10</a:t>
            </a:r>
            <a:r>
              <a:rPr lang="en-US" sz="1600" baseline="30000" dirty="0" smtClean="0"/>
              <a:t>33</a:t>
            </a:r>
            <a:r>
              <a:rPr lang="en-US" sz="1600" dirty="0" smtClean="0"/>
              <a:t> cm</a:t>
            </a:r>
            <a:r>
              <a:rPr lang="en-US" sz="1600" baseline="30000" dirty="0" smtClean="0"/>
              <a:t>-1</a:t>
            </a:r>
            <a:r>
              <a:rPr lang="en-US" sz="1600" dirty="0" smtClean="0"/>
              <a:t> s</a:t>
            </a:r>
            <a:r>
              <a:rPr lang="en-US" sz="1600" baseline="30000" dirty="0" smtClean="0"/>
              <a:t>-1</a:t>
            </a:r>
            <a:r>
              <a:rPr lang="en-US" sz="1600" dirty="0" smtClean="0"/>
              <a:t> (4d </a:t>
            </a:r>
            <a:r>
              <a:rPr lang="en-US" sz="1600" dirty="0"/>
              <a:t>binning (x,Q</a:t>
            </a:r>
            <a:r>
              <a:rPr lang="en-US" sz="1600" baseline="30000" dirty="0"/>
              <a:t>2</a:t>
            </a:r>
            <a:r>
              <a:rPr lang="en-US" sz="1600" dirty="0" smtClean="0"/>
              <a:t>,</a:t>
            </a:r>
            <a:r>
              <a:rPr lang="en-US" sz="1600" dirty="0"/>
              <a:t>t</a:t>
            </a:r>
            <a:r>
              <a:rPr lang="en-US" sz="1600" dirty="0" smtClean="0"/>
              <a:t>,</a:t>
            </a:r>
            <a:r>
              <a:rPr lang="en-US" sz="1600" dirty="0" smtClean="0">
                <a:latin typeface="Symbol" charset="2"/>
                <a:cs typeface="Symbol" charset="2"/>
              </a:rPr>
              <a:t>F</a:t>
            </a:r>
            <a:r>
              <a:rPr lang="en-US" sz="1600" dirty="0"/>
              <a:t>)</a:t>
            </a:r>
            <a:r>
              <a:rPr lang="en-US" sz="1600" dirty="0" smtClean="0"/>
              <a:t>)</a:t>
            </a:r>
            <a:endParaRPr lang="en-US" sz="1600" dirty="0"/>
          </a:p>
        </p:txBody>
      </p:sp>
    </p:spTree>
    <p:extLst>
      <p:ext uri="{BB962C8B-B14F-4D97-AF65-F5344CB8AC3E}">
        <p14:creationId xmlns:p14="http://schemas.microsoft.com/office/powerpoint/2010/main" val="3190937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dissolve">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Picture 426"/>
          <p:cNvPicPr/>
          <p:nvPr/>
        </p:nvPicPr>
        <p:blipFill>
          <a:blip r:embed="rId4"/>
          <a:srcRect/>
          <a:stretch>
            <a:fillRect/>
          </a:stretch>
        </p:blipFill>
        <p:spPr bwMode="auto">
          <a:xfrm>
            <a:off x="6762750" y="4616449"/>
            <a:ext cx="1822450" cy="1670051"/>
          </a:xfrm>
          <a:prstGeom prst="rect">
            <a:avLst/>
          </a:prstGeom>
          <a:noFill/>
          <a:ln w="9525">
            <a:noFill/>
            <a:miter lim="800000"/>
            <a:headEnd/>
            <a:tailEnd/>
          </a:ln>
        </p:spPr>
      </p:pic>
      <p:sp>
        <p:nvSpPr>
          <p:cNvPr id="120" name="Arc 119"/>
          <p:cNvSpPr/>
          <p:nvPr/>
        </p:nvSpPr>
        <p:spPr>
          <a:xfrm>
            <a:off x="3173413" y="6216650"/>
            <a:ext cx="1041400" cy="1206500"/>
          </a:xfrm>
          <a:prstGeom prst="arc">
            <a:avLst>
              <a:gd name="adj1" fmla="val 16200000"/>
              <a:gd name="adj2" fmla="val 21320030"/>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Arc 120"/>
          <p:cNvSpPr/>
          <p:nvPr/>
        </p:nvSpPr>
        <p:spPr>
          <a:xfrm flipH="1">
            <a:off x="4595813" y="6210300"/>
            <a:ext cx="1041400" cy="1206500"/>
          </a:xfrm>
          <a:prstGeom prst="arc">
            <a:avLst>
              <a:gd name="adj1" fmla="val 16200000"/>
              <a:gd name="adj2" fmla="val 21320030"/>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7" name="Arc 236"/>
          <p:cNvSpPr>
            <a:spLocks noChangeAspect="1"/>
          </p:cNvSpPr>
          <p:nvPr/>
        </p:nvSpPr>
        <p:spPr>
          <a:xfrm rot="18146531">
            <a:off x="1539833" y="1110779"/>
            <a:ext cx="4490346" cy="3825875"/>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0" name="Arc 289"/>
          <p:cNvSpPr>
            <a:spLocks noChangeAspect="1"/>
          </p:cNvSpPr>
          <p:nvPr/>
        </p:nvSpPr>
        <p:spPr>
          <a:xfrm rot="7277956">
            <a:off x="2842486" y="2432768"/>
            <a:ext cx="3890142" cy="3911311"/>
          </a:xfrm>
          <a:prstGeom prst="arc">
            <a:avLst>
              <a:gd name="adj1" fmla="val 16200000"/>
              <a:gd name="adj2" fmla="val 19504192"/>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629" name="Text Box 110"/>
          <p:cNvSpPr txBox="1">
            <a:spLocks noChangeArrowheads="1"/>
          </p:cNvSpPr>
          <p:nvPr/>
        </p:nvSpPr>
        <p:spPr bwMode="auto">
          <a:xfrm>
            <a:off x="3962271" y="5693669"/>
            <a:ext cx="857827" cy="338554"/>
          </a:xfrm>
          <a:prstGeom prst="rect">
            <a:avLst/>
          </a:prstGeom>
          <a:noFill/>
          <a:ln w="9525">
            <a:noFill/>
            <a:miter lim="800000"/>
            <a:headEnd/>
            <a:tailEnd/>
          </a:ln>
        </p:spPr>
        <p:txBody>
          <a:bodyPr wrap="none">
            <a:prstTxWarp prst="textNoShape">
              <a:avLst/>
            </a:prstTxWarp>
            <a:spAutoFit/>
          </a:bodyPr>
          <a:lstStyle/>
          <a:p>
            <a:pPr eaLnBrk="0" hangingPunct="0"/>
            <a:r>
              <a:rPr lang="en-US" sz="1600" dirty="0" smtClean="0">
                <a:solidFill>
                  <a:srgbClr val="FF0000"/>
                </a:solidFill>
                <a:latin typeface="Comic Sans MS" pitchFamily="-110" charset="0"/>
                <a:ea typeface="Comic Sans MS" pitchFamily="-110" charset="0"/>
                <a:cs typeface="Comic Sans MS" pitchFamily="-110" charset="0"/>
              </a:rPr>
              <a:t>eSTAR</a:t>
            </a:r>
            <a:endParaRPr lang="en-US" sz="1600" dirty="0">
              <a:solidFill>
                <a:srgbClr val="FF0000"/>
              </a:solidFill>
              <a:latin typeface="Comic Sans MS" pitchFamily="-110" charset="0"/>
              <a:ea typeface="Comic Sans MS" pitchFamily="-110" charset="0"/>
              <a:cs typeface="Comic Sans MS" pitchFamily="-110" charset="0"/>
            </a:endParaRPr>
          </a:p>
        </p:txBody>
      </p:sp>
      <p:sp>
        <p:nvSpPr>
          <p:cNvPr id="26630" name="Text Box 111"/>
          <p:cNvSpPr txBox="1">
            <a:spLocks noChangeArrowheads="1"/>
          </p:cNvSpPr>
          <p:nvPr/>
        </p:nvSpPr>
        <p:spPr bwMode="auto">
          <a:xfrm rot="3600000">
            <a:off x="1955602" y="4640923"/>
            <a:ext cx="1113706" cy="338554"/>
          </a:xfrm>
          <a:prstGeom prst="rect">
            <a:avLst/>
          </a:prstGeom>
          <a:noFill/>
          <a:ln w="9525">
            <a:noFill/>
            <a:miter lim="800000"/>
            <a:headEnd/>
            <a:tailEnd/>
          </a:ln>
        </p:spPr>
        <p:txBody>
          <a:bodyPr wrap="none">
            <a:prstTxWarp prst="textNoShape">
              <a:avLst/>
            </a:prstTxWarp>
            <a:spAutoFit/>
          </a:bodyPr>
          <a:lstStyle/>
          <a:p>
            <a:pPr eaLnBrk="0" hangingPunct="0"/>
            <a:r>
              <a:rPr lang="en-US" sz="1600" dirty="0" smtClean="0">
                <a:solidFill>
                  <a:srgbClr val="FF0000"/>
                </a:solidFill>
                <a:latin typeface="Comic Sans MS" pitchFamily="-110" charset="0"/>
                <a:ea typeface="Comic Sans MS" pitchFamily="-110" charset="0"/>
                <a:cs typeface="Comic Sans MS" pitchFamily="-110" charset="0"/>
              </a:rPr>
              <a:t>ePHENIX</a:t>
            </a:r>
            <a:endParaRPr lang="en-US" sz="1600" dirty="0">
              <a:solidFill>
                <a:srgbClr val="FF0000"/>
              </a:solidFill>
              <a:latin typeface="Comic Sans MS" pitchFamily="-110" charset="0"/>
              <a:ea typeface="Comic Sans MS" pitchFamily="-110" charset="0"/>
              <a:cs typeface="Comic Sans MS" pitchFamily="-110" charset="0"/>
            </a:endParaRPr>
          </a:p>
        </p:txBody>
      </p:sp>
      <p:sp>
        <p:nvSpPr>
          <p:cNvPr id="146" name="Arc 145"/>
          <p:cNvSpPr>
            <a:spLocks noChangeAspect="1"/>
          </p:cNvSpPr>
          <p:nvPr/>
        </p:nvSpPr>
        <p:spPr>
          <a:xfrm>
            <a:off x="2992438" y="1074738"/>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3" name="Arc 152"/>
          <p:cNvSpPr>
            <a:spLocks noChangeAspect="1"/>
          </p:cNvSpPr>
          <p:nvPr/>
        </p:nvSpPr>
        <p:spPr>
          <a:xfrm>
            <a:off x="3008313" y="1035050"/>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4" name="Arc 153"/>
          <p:cNvSpPr>
            <a:spLocks noChangeAspect="1"/>
          </p:cNvSpPr>
          <p:nvPr/>
        </p:nvSpPr>
        <p:spPr>
          <a:xfrm rot="18000000">
            <a:off x="2117725" y="1033463"/>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7" name="Arc 156"/>
          <p:cNvSpPr>
            <a:spLocks noChangeAspect="1"/>
          </p:cNvSpPr>
          <p:nvPr/>
        </p:nvSpPr>
        <p:spPr>
          <a:xfrm rot="14400000">
            <a:off x="1677988" y="1803400"/>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9" name="Arc 158"/>
          <p:cNvSpPr>
            <a:spLocks noChangeAspect="1"/>
          </p:cNvSpPr>
          <p:nvPr/>
        </p:nvSpPr>
        <p:spPr>
          <a:xfrm rot="10800000">
            <a:off x="2114550" y="2571750"/>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1" name="Arc 160"/>
          <p:cNvSpPr>
            <a:spLocks noChangeAspect="1"/>
          </p:cNvSpPr>
          <p:nvPr/>
        </p:nvSpPr>
        <p:spPr>
          <a:xfrm rot="7200000">
            <a:off x="3005138" y="2568575"/>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2" name="Arc 161"/>
          <p:cNvSpPr>
            <a:spLocks noChangeAspect="1"/>
          </p:cNvSpPr>
          <p:nvPr/>
        </p:nvSpPr>
        <p:spPr>
          <a:xfrm rot="3600000">
            <a:off x="3452813" y="1801813"/>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5" name="Arc 164"/>
          <p:cNvSpPr>
            <a:spLocks noChangeAspect="1"/>
          </p:cNvSpPr>
          <p:nvPr/>
        </p:nvSpPr>
        <p:spPr>
          <a:xfrm rot="18000000">
            <a:off x="2144713" y="106838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6" name="Arc 165"/>
          <p:cNvSpPr>
            <a:spLocks noChangeAspect="1"/>
          </p:cNvSpPr>
          <p:nvPr/>
        </p:nvSpPr>
        <p:spPr>
          <a:xfrm rot="14400000">
            <a:off x="1722438" y="1803400"/>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7" name="Arc 166"/>
          <p:cNvSpPr>
            <a:spLocks noChangeAspect="1"/>
          </p:cNvSpPr>
          <p:nvPr/>
        </p:nvSpPr>
        <p:spPr>
          <a:xfrm rot="10800000">
            <a:off x="2143125" y="2533650"/>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9" name="Arc 168"/>
          <p:cNvSpPr>
            <a:spLocks noChangeAspect="1"/>
          </p:cNvSpPr>
          <p:nvPr/>
        </p:nvSpPr>
        <p:spPr>
          <a:xfrm rot="7200000">
            <a:off x="2984500" y="2530475"/>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47" name="Arc 146"/>
          <p:cNvSpPr>
            <a:spLocks noChangeAspect="1"/>
          </p:cNvSpPr>
          <p:nvPr/>
        </p:nvSpPr>
        <p:spPr>
          <a:xfrm rot="7200000" flipH="1">
            <a:off x="3409950" y="1790700"/>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645" name="Line 184"/>
          <p:cNvSpPr>
            <a:spLocks noChangeShapeType="1"/>
          </p:cNvSpPr>
          <p:nvPr/>
        </p:nvSpPr>
        <p:spPr bwMode="auto">
          <a:xfrm rot="18000000" flipV="1">
            <a:off x="6175375" y="4903788"/>
            <a:ext cx="914400" cy="0"/>
          </a:xfrm>
          <a:prstGeom prst="line">
            <a:avLst/>
          </a:prstGeom>
          <a:noFill/>
          <a:ln w="76200">
            <a:solidFill>
              <a:srgbClr val="00FF00"/>
            </a:solidFill>
            <a:round/>
            <a:headEnd/>
            <a:tailEnd/>
          </a:ln>
        </p:spPr>
        <p:txBody>
          <a:bodyPr wrap="none" anchor="ctr">
            <a:prstTxWarp prst="textNoShape">
              <a:avLst/>
            </a:prstTxWarp>
          </a:bodyPr>
          <a:lstStyle/>
          <a:p>
            <a:endParaRPr lang="en-US" dirty="0"/>
          </a:p>
        </p:txBody>
      </p:sp>
      <p:sp>
        <p:nvSpPr>
          <p:cNvPr id="26647" name="Line 184"/>
          <p:cNvSpPr>
            <a:spLocks noChangeShapeType="1"/>
          </p:cNvSpPr>
          <p:nvPr/>
        </p:nvSpPr>
        <p:spPr bwMode="auto">
          <a:xfrm flipV="1">
            <a:off x="3919538" y="1054100"/>
            <a:ext cx="914400" cy="0"/>
          </a:xfrm>
          <a:prstGeom prst="line">
            <a:avLst/>
          </a:prstGeom>
          <a:noFill/>
          <a:ln w="76200">
            <a:solidFill>
              <a:srgbClr val="00FF00"/>
            </a:solidFill>
            <a:round/>
            <a:headEnd/>
            <a:tailEnd/>
          </a:ln>
        </p:spPr>
        <p:txBody>
          <a:bodyPr wrap="none" anchor="ctr">
            <a:prstTxWarp prst="textNoShape">
              <a:avLst/>
            </a:prstTxWarp>
          </a:bodyPr>
          <a:lstStyle/>
          <a:p>
            <a:endParaRPr lang="en-US" dirty="0"/>
          </a:p>
        </p:txBody>
      </p:sp>
      <p:sp>
        <p:nvSpPr>
          <p:cNvPr id="26649" name="Line 184"/>
          <p:cNvSpPr>
            <a:spLocks noChangeShapeType="1"/>
          </p:cNvSpPr>
          <p:nvPr/>
        </p:nvSpPr>
        <p:spPr bwMode="auto">
          <a:xfrm rot="14400000" flipV="1">
            <a:off x="1709738" y="4935538"/>
            <a:ext cx="914400" cy="0"/>
          </a:xfrm>
          <a:prstGeom prst="line">
            <a:avLst/>
          </a:prstGeom>
          <a:noFill/>
          <a:ln w="76200">
            <a:solidFill>
              <a:srgbClr val="00FF00"/>
            </a:solidFill>
            <a:round/>
            <a:headEnd/>
            <a:tailEnd/>
          </a:ln>
        </p:spPr>
        <p:txBody>
          <a:bodyPr wrap="none" anchor="ctr">
            <a:prstTxWarp prst="textNoShape">
              <a:avLst/>
            </a:prstTxWarp>
          </a:bodyPr>
          <a:lstStyle/>
          <a:p>
            <a:endParaRPr lang="en-US" dirty="0"/>
          </a:p>
        </p:txBody>
      </p:sp>
      <p:sp>
        <p:nvSpPr>
          <p:cNvPr id="26650" name="Line 184"/>
          <p:cNvSpPr>
            <a:spLocks noChangeShapeType="1"/>
          </p:cNvSpPr>
          <p:nvPr/>
        </p:nvSpPr>
        <p:spPr bwMode="auto">
          <a:xfrm flipV="1">
            <a:off x="3948113" y="6208713"/>
            <a:ext cx="914400" cy="0"/>
          </a:xfrm>
          <a:prstGeom prst="line">
            <a:avLst/>
          </a:prstGeom>
          <a:noFill/>
          <a:ln w="76200">
            <a:solidFill>
              <a:srgbClr val="00FF00"/>
            </a:solidFill>
            <a:round/>
            <a:headEnd/>
            <a:tailEnd/>
          </a:ln>
        </p:spPr>
        <p:txBody>
          <a:bodyPr wrap="none" anchor="ctr">
            <a:prstTxWarp prst="textNoShape">
              <a:avLst/>
            </a:prstTxWarp>
          </a:bodyPr>
          <a:lstStyle/>
          <a:p>
            <a:endParaRPr lang="en-US" dirty="0"/>
          </a:p>
        </p:txBody>
      </p:sp>
      <p:sp>
        <p:nvSpPr>
          <p:cNvPr id="26651" name="Rectangle 13"/>
          <p:cNvSpPr>
            <a:spLocks noChangeArrowheads="1"/>
          </p:cNvSpPr>
          <p:nvPr/>
        </p:nvSpPr>
        <p:spPr bwMode="auto">
          <a:xfrm rot="10800000">
            <a:off x="4249738" y="6079587"/>
            <a:ext cx="271896" cy="231261"/>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0"/>
            <a:tileRect/>
          </a:gradFill>
          <a:ln w="9525">
            <a:noFill/>
            <a:miter lim="800000"/>
            <a:headEnd/>
            <a:tailEnd/>
          </a:ln>
        </p:spPr>
        <p:txBody>
          <a:bodyPr wrap="none" anchor="ctr">
            <a:prstTxWarp prst="textNoShape">
              <a:avLst/>
            </a:prstTxWarp>
          </a:bodyPr>
          <a:lstStyle/>
          <a:p>
            <a:pPr eaLnBrk="0" hangingPunct="0"/>
            <a:endParaRPr lang="en-US" dirty="0">
              <a:latin typeface="Comic Sans MS" pitchFamily="-110" charset="0"/>
              <a:ea typeface="Comic Sans MS" pitchFamily="-110" charset="0"/>
              <a:cs typeface="Comic Sans MS" pitchFamily="-110" charset="0"/>
            </a:endParaRPr>
          </a:p>
        </p:txBody>
      </p:sp>
      <p:sp>
        <p:nvSpPr>
          <p:cNvPr id="26652" name="Rectangle 136"/>
          <p:cNvSpPr>
            <a:spLocks noChangeArrowheads="1"/>
          </p:cNvSpPr>
          <p:nvPr/>
        </p:nvSpPr>
        <p:spPr bwMode="auto">
          <a:xfrm rot="3600000">
            <a:off x="2058862" y="4826685"/>
            <a:ext cx="228636" cy="217234"/>
          </a:xfrm>
          <a:prstGeom prst="rect">
            <a:avLst/>
          </a:prstGeom>
          <a:blipFill dpi="0" rotWithShape="1">
            <a:blip r:embed="rId5"/>
            <a:srcRect/>
            <a:tile tx="0" ty="0" sx="100000" sy="100000" flip="none" algn="tl"/>
          </a:blipFill>
          <a:ln w="9525">
            <a:noFill/>
            <a:miter lim="800000"/>
            <a:headEnd/>
            <a:tailEnd/>
          </a:ln>
        </p:spPr>
        <p:txBody>
          <a:bodyPr wrap="none" anchor="ctr">
            <a:prstTxWarp prst="textNoShape">
              <a:avLst/>
            </a:prstTxWarp>
          </a:bodyPr>
          <a:lstStyle/>
          <a:p>
            <a:pPr eaLnBrk="0" hangingPunct="0"/>
            <a:endParaRPr lang="en-US" dirty="0">
              <a:latin typeface="Comic Sans MS" pitchFamily="-110" charset="0"/>
              <a:ea typeface="Comic Sans MS" pitchFamily="-110" charset="0"/>
              <a:cs typeface="Comic Sans MS" pitchFamily="-110" charset="0"/>
            </a:endParaRPr>
          </a:p>
        </p:txBody>
      </p:sp>
      <p:sp>
        <p:nvSpPr>
          <p:cNvPr id="112" name="Oval 111"/>
          <p:cNvSpPr/>
          <p:nvPr/>
        </p:nvSpPr>
        <p:spPr>
          <a:xfrm>
            <a:off x="6210817" y="1194060"/>
            <a:ext cx="1828800" cy="1828800"/>
          </a:xfrm>
          <a:prstGeom prst="ellipse">
            <a:avLst/>
          </a:prstGeom>
          <a:noFill/>
          <a:ln w="38100" cap="flat" cmpd="dbl" algn="ctr">
            <a:gradFill>
              <a:gsLst>
                <a:gs pos="0">
                  <a:srgbClr val="FFEFD1">
                    <a:alpha val="44000"/>
                  </a:srgbClr>
                </a:gs>
                <a:gs pos="64999">
                  <a:srgbClr val="F0EBD5"/>
                </a:gs>
                <a:gs pos="100000">
                  <a:srgbClr val="D1C39F"/>
                </a:gs>
              </a:gsLst>
              <a:lin ang="5400000" scaled="0"/>
            </a:gra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6" name="Arc 235"/>
          <p:cNvSpPr>
            <a:spLocks noChangeAspect="1"/>
          </p:cNvSpPr>
          <p:nvPr/>
        </p:nvSpPr>
        <p:spPr>
          <a:xfrm rot="577047">
            <a:off x="2286479" y="862943"/>
            <a:ext cx="4529907" cy="3880888"/>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261" name="Straight Connector 260"/>
          <p:cNvCxnSpPr>
            <a:stCxn id="237" idx="2"/>
            <a:endCxn id="236" idx="0"/>
          </p:cNvCxnSpPr>
          <p:nvPr/>
        </p:nvCxnSpPr>
        <p:spPr>
          <a:xfrm>
            <a:off x="3840494" y="883643"/>
            <a:ext cx="1035129" cy="6573"/>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266" name="Arc 265"/>
          <p:cNvSpPr>
            <a:spLocks noChangeAspect="1"/>
          </p:cNvSpPr>
          <p:nvPr/>
        </p:nvSpPr>
        <p:spPr>
          <a:xfrm rot="14995628">
            <a:off x="1197943" y="2034373"/>
            <a:ext cx="4721515" cy="3767184"/>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4" name="Arc 273"/>
          <p:cNvSpPr>
            <a:spLocks noChangeAspect="1"/>
          </p:cNvSpPr>
          <p:nvPr/>
        </p:nvSpPr>
        <p:spPr>
          <a:xfrm rot="11169758">
            <a:off x="1828086" y="2592650"/>
            <a:ext cx="4721515" cy="3767184"/>
          </a:xfrm>
          <a:prstGeom prst="arc">
            <a:avLst>
              <a:gd name="adj1" fmla="val 16200000"/>
              <a:gd name="adj2" fmla="val 19361024"/>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286" name="Straight Connector 285"/>
          <p:cNvCxnSpPr>
            <a:stCxn id="266" idx="0"/>
            <a:endCxn id="274" idx="2"/>
          </p:cNvCxnSpPr>
          <p:nvPr/>
        </p:nvCxnSpPr>
        <p:spPr>
          <a:xfrm rot="16200000" flipH="1">
            <a:off x="1559694" y="4794271"/>
            <a:ext cx="1022176" cy="562517"/>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289" name="Arc 288"/>
          <p:cNvSpPr>
            <a:spLocks noChangeAspect="1"/>
          </p:cNvSpPr>
          <p:nvPr/>
        </p:nvSpPr>
        <p:spPr>
          <a:xfrm rot="3574480">
            <a:off x="2987577" y="1497163"/>
            <a:ext cx="4357039" cy="3923383"/>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291" name="Straight Connector 290"/>
          <p:cNvCxnSpPr>
            <a:stCxn id="289" idx="2"/>
            <a:endCxn id="290" idx="0"/>
          </p:cNvCxnSpPr>
          <p:nvPr/>
        </p:nvCxnSpPr>
        <p:spPr>
          <a:xfrm rot="5400000">
            <a:off x="6273874" y="4656220"/>
            <a:ext cx="932907" cy="563459"/>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grpSp>
        <p:nvGrpSpPr>
          <p:cNvPr id="3" name="Group 191"/>
          <p:cNvGrpSpPr>
            <a:grpSpLocks noChangeAspect="1"/>
          </p:cNvGrpSpPr>
          <p:nvPr/>
        </p:nvGrpSpPr>
        <p:grpSpPr bwMode="auto">
          <a:xfrm rot="3651754">
            <a:off x="6410634" y="2196896"/>
            <a:ext cx="623480" cy="136260"/>
            <a:chOff x="786993" y="1745932"/>
            <a:chExt cx="740248" cy="161824"/>
          </a:xfrm>
        </p:grpSpPr>
        <p:grpSp>
          <p:nvGrpSpPr>
            <p:cNvPr id="4" name="Group 102"/>
            <p:cNvGrpSpPr>
              <a:grpSpLocks/>
            </p:cNvGrpSpPr>
            <p:nvPr/>
          </p:nvGrpSpPr>
          <p:grpSpPr bwMode="auto">
            <a:xfrm>
              <a:off x="1335274" y="1746533"/>
              <a:ext cx="191967" cy="158541"/>
              <a:chOff x="1338874" y="1146562"/>
              <a:chExt cx="191967" cy="158541"/>
            </a:xfrm>
          </p:grpSpPr>
          <p:sp>
            <p:nvSpPr>
              <p:cNvPr id="255" name="Oval 115"/>
              <p:cNvSpPr>
                <a:spLocks noChangeArrowheads="1"/>
              </p:cNvSpPr>
              <p:nvPr/>
            </p:nvSpPr>
            <p:spPr bwMode="auto">
              <a:xfrm flipH="1">
                <a:off x="1476818" y="1149346"/>
                <a:ext cx="54023"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56" name="Oval 116"/>
              <p:cNvSpPr>
                <a:spLocks noChangeArrowheads="1"/>
              </p:cNvSpPr>
              <p:nvPr/>
            </p:nvSpPr>
            <p:spPr bwMode="auto">
              <a:xfrm flipH="1">
                <a:off x="1432884" y="1148748"/>
                <a:ext cx="50844"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257" name="Oval 117"/>
              <p:cNvSpPr>
                <a:spLocks noChangeAspect="1" noChangeArrowheads="1"/>
              </p:cNvSpPr>
              <p:nvPr/>
            </p:nvSpPr>
            <p:spPr bwMode="auto">
              <a:xfrm flipH="1">
                <a:off x="1383021" y="1146562"/>
                <a:ext cx="54023"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58" name="Oval 118"/>
              <p:cNvSpPr>
                <a:spLocks noChangeArrowheads="1"/>
              </p:cNvSpPr>
              <p:nvPr/>
            </p:nvSpPr>
            <p:spPr bwMode="auto">
              <a:xfrm flipH="1">
                <a:off x="1338874" y="1146759"/>
                <a:ext cx="54023"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nvGrpSpPr>
            <p:cNvPr id="5" name="Group 103"/>
            <p:cNvGrpSpPr>
              <a:grpSpLocks/>
            </p:cNvGrpSpPr>
            <p:nvPr/>
          </p:nvGrpSpPr>
          <p:grpSpPr bwMode="auto">
            <a:xfrm>
              <a:off x="1155938" y="1745932"/>
              <a:ext cx="189214" cy="159104"/>
              <a:chOff x="1343464" y="1144477"/>
              <a:chExt cx="189214" cy="159104"/>
            </a:xfrm>
          </p:grpSpPr>
          <p:sp>
            <p:nvSpPr>
              <p:cNvPr id="251" name="Oval 115"/>
              <p:cNvSpPr>
                <a:spLocks noChangeArrowheads="1"/>
              </p:cNvSpPr>
              <p:nvPr/>
            </p:nvSpPr>
            <p:spPr bwMode="auto">
              <a:xfrm flipH="1">
                <a:off x="1478655" y="1145473"/>
                <a:ext cx="54023"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52" name="Oval 116"/>
              <p:cNvSpPr>
                <a:spLocks noChangeArrowheads="1"/>
              </p:cNvSpPr>
              <p:nvPr/>
            </p:nvSpPr>
            <p:spPr bwMode="auto">
              <a:xfrm flipH="1">
                <a:off x="1434508" y="1145670"/>
                <a:ext cx="54023"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253" name="Oval 117"/>
              <p:cNvSpPr>
                <a:spLocks noChangeArrowheads="1"/>
              </p:cNvSpPr>
              <p:nvPr/>
            </p:nvSpPr>
            <p:spPr bwMode="auto">
              <a:xfrm flipH="1">
                <a:off x="1388985" y="1147826"/>
                <a:ext cx="50844"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54" name="Oval 118"/>
              <p:cNvSpPr>
                <a:spLocks noChangeArrowheads="1"/>
              </p:cNvSpPr>
              <p:nvPr/>
            </p:nvSpPr>
            <p:spPr bwMode="auto">
              <a:xfrm flipH="1">
                <a:off x="1343464" y="1144477"/>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nvGrpSpPr>
            <p:cNvPr id="6" name="Group 108"/>
            <p:cNvGrpSpPr>
              <a:grpSpLocks/>
            </p:cNvGrpSpPr>
            <p:nvPr/>
          </p:nvGrpSpPr>
          <p:grpSpPr bwMode="auto">
            <a:xfrm>
              <a:off x="970671" y="1748853"/>
              <a:ext cx="191965" cy="158540"/>
              <a:chOff x="1342123" y="1145914"/>
              <a:chExt cx="191965" cy="158540"/>
            </a:xfrm>
          </p:grpSpPr>
          <p:sp>
            <p:nvSpPr>
              <p:cNvPr id="247" name="Oval 115"/>
              <p:cNvSpPr>
                <a:spLocks noChangeArrowheads="1"/>
              </p:cNvSpPr>
              <p:nvPr/>
            </p:nvSpPr>
            <p:spPr bwMode="auto">
              <a:xfrm flipH="1">
                <a:off x="1480067" y="1148697"/>
                <a:ext cx="54021"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48" name="Oval 116"/>
              <p:cNvSpPr>
                <a:spLocks noChangeArrowheads="1"/>
              </p:cNvSpPr>
              <p:nvPr/>
            </p:nvSpPr>
            <p:spPr bwMode="auto">
              <a:xfrm flipH="1">
                <a:off x="1436132" y="1148099"/>
                <a:ext cx="50844"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249" name="Oval 117"/>
              <p:cNvSpPr>
                <a:spLocks noChangeArrowheads="1"/>
              </p:cNvSpPr>
              <p:nvPr/>
            </p:nvSpPr>
            <p:spPr bwMode="auto">
              <a:xfrm flipH="1">
                <a:off x="1386269" y="1145914"/>
                <a:ext cx="54021"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50" name="Oval 118"/>
              <p:cNvSpPr>
                <a:spLocks noChangeArrowheads="1"/>
              </p:cNvSpPr>
              <p:nvPr/>
            </p:nvSpPr>
            <p:spPr bwMode="auto">
              <a:xfrm flipH="1">
                <a:off x="1342123" y="1146111"/>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nvGrpSpPr>
            <p:cNvPr id="7" name="Group 118"/>
            <p:cNvGrpSpPr>
              <a:grpSpLocks/>
            </p:cNvGrpSpPr>
            <p:nvPr/>
          </p:nvGrpSpPr>
          <p:grpSpPr bwMode="auto">
            <a:xfrm>
              <a:off x="786993" y="1749218"/>
              <a:ext cx="191965" cy="158538"/>
              <a:chOff x="1342461" y="1144795"/>
              <a:chExt cx="191965" cy="158538"/>
            </a:xfrm>
          </p:grpSpPr>
          <p:sp>
            <p:nvSpPr>
              <p:cNvPr id="243" name="Oval 115"/>
              <p:cNvSpPr>
                <a:spLocks noChangeArrowheads="1"/>
              </p:cNvSpPr>
              <p:nvPr/>
            </p:nvSpPr>
            <p:spPr bwMode="auto">
              <a:xfrm flipH="1">
                <a:off x="1480405" y="1147578"/>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44" name="Oval 116"/>
              <p:cNvSpPr>
                <a:spLocks noChangeArrowheads="1"/>
              </p:cNvSpPr>
              <p:nvPr/>
            </p:nvSpPr>
            <p:spPr bwMode="auto">
              <a:xfrm flipH="1">
                <a:off x="1436471" y="1146980"/>
                <a:ext cx="50844"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245" name="Oval 117"/>
              <p:cNvSpPr>
                <a:spLocks noChangeArrowheads="1"/>
              </p:cNvSpPr>
              <p:nvPr/>
            </p:nvSpPr>
            <p:spPr bwMode="auto">
              <a:xfrm flipH="1">
                <a:off x="1386608" y="1144795"/>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246" name="Oval 118"/>
              <p:cNvSpPr>
                <a:spLocks noChangeArrowheads="1"/>
              </p:cNvSpPr>
              <p:nvPr/>
            </p:nvSpPr>
            <p:spPr bwMode="auto">
              <a:xfrm flipH="1">
                <a:off x="1342461" y="1144993"/>
                <a:ext cx="54021"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sp>
        <p:nvSpPr>
          <p:cNvPr id="749" name="Text Box 19"/>
          <p:cNvSpPr txBox="1">
            <a:spLocks noChangeArrowheads="1"/>
          </p:cNvSpPr>
          <p:nvPr/>
        </p:nvSpPr>
        <p:spPr bwMode="auto">
          <a:xfrm rot="17993261">
            <a:off x="1423189" y="2430892"/>
            <a:ext cx="1855710" cy="276999"/>
          </a:xfrm>
          <a:prstGeom prst="rect">
            <a:avLst/>
          </a:prstGeom>
          <a:noFill/>
          <a:ln w="9525">
            <a:noFill/>
            <a:miter lim="800000"/>
            <a:headEnd/>
            <a:tailEnd/>
          </a:ln>
        </p:spPr>
        <p:txBody>
          <a:bodyPr wrap="square">
            <a:prstTxWarp prst="textNoShape">
              <a:avLst/>
            </a:prstTxWarp>
            <a:spAutoFit/>
          </a:bodyPr>
          <a:lstStyle/>
          <a:p>
            <a:pPr algn="ctr" eaLnBrk="0" hangingPunct="0"/>
            <a:r>
              <a:rPr lang="en-US" sz="1200" i="0" dirty="0" smtClean="0">
                <a:solidFill>
                  <a:srgbClr val="1513D7"/>
                </a:solidFill>
                <a:latin typeface="Comic Sans MS"/>
                <a:cs typeface="Comic Sans MS"/>
              </a:rPr>
              <a:t>Coherent e-cooler</a:t>
            </a:r>
            <a:endParaRPr lang="en-US" sz="1200" i="0" dirty="0">
              <a:solidFill>
                <a:srgbClr val="1513D7"/>
              </a:solidFill>
              <a:latin typeface="Comic Sans MS"/>
              <a:cs typeface="Comic Sans MS"/>
            </a:endParaRPr>
          </a:p>
        </p:txBody>
      </p:sp>
      <p:sp>
        <p:nvSpPr>
          <p:cNvPr id="751" name="Freeform 750"/>
          <p:cNvSpPr/>
          <p:nvPr/>
        </p:nvSpPr>
        <p:spPr>
          <a:xfrm>
            <a:off x="4948518" y="1203960"/>
            <a:ext cx="796066" cy="268941"/>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a:solidFill>
              <a:srgbClr val="0000F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52" name="Freeform 751"/>
          <p:cNvSpPr/>
          <p:nvPr/>
        </p:nvSpPr>
        <p:spPr>
          <a:xfrm rot="15409430">
            <a:off x="1239203" y="3555088"/>
            <a:ext cx="588369" cy="131531"/>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a:solidFill>
              <a:srgbClr val="DD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54" name="Line 184"/>
          <p:cNvSpPr>
            <a:spLocks noChangeShapeType="1"/>
          </p:cNvSpPr>
          <p:nvPr/>
        </p:nvSpPr>
        <p:spPr bwMode="auto">
          <a:xfrm rot="14400000" flipV="1">
            <a:off x="6168465" y="2334585"/>
            <a:ext cx="914400" cy="0"/>
          </a:xfrm>
          <a:prstGeom prst="line">
            <a:avLst/>
          </a:prstGeom>
          <a:noFill/>
          <a:ln w="76200">
            <a:solidFill>
              <a:srgbClr val="29FF11"/>
            </a:solidFill>
            <a:round/>
            <a:headEnd/>
            <a:tailEnd/>
          </a:ln>
        </p:spPr>
        <p:txBody>
          <a:bodyPr wrap="none" anchor="ctr">
            <a:prstTxWarp prst="textNoShape">
              <a:avLst/>
            </a:prstTxWarp>
          </a:bodyPr>
          <a:lstStyle/>
          <a:p>
            <a:endParaRPr lang="en-US" dirty="0"/>
          </a:p>
        </p:txBody>
      </p:sp>
      <p:cxnSp>
        <p:nvCxnSpPr>
          <p:cNvPr id="756" name="Straight Arrow Connector 755"/>
          <p:cNvCxnSpPr/>
          <p:nvPr/>
        </p:nvCxnSpPr>
        <p:spPr>
          <a:xfrm rot="5400000" flipH="1" flipV="1">
            <a:off x="5800832" y="1855602"/>
            <a:ext cx="726865" cy="4794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7" name="Freeform 756"/>
          <p:cNvSpPr/>
          <p:nvPr/>
        </p:nvSpPr>
        <p:spPr>
          <a:xfrm>
            <a:off x="4918038" y="1281057"/>
            <a:ext cx="796066" cy="268941"/>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a:solidFill>
              <a:srgbClr val="FFFF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648" name="Line 184"/>
          <p:cNvSpPr>
            <a:spLocks noChangeShapeType="1"/>
          </p:cNvSpPr>
          <p:nvPr/>
        </p:nvSpPr>
        <p:spPr bwMode="auto">
          <a:xfrm rot="18000000" flipV="1">
            <a:off x="1697038" y="2355850"/>
            <a:ext cx="914400" cy="0"/>
          </a:xfrm>
          <a:prstGeom prst="line">
            <a:avLst/>
          </a:prstGeom>
          <a:noFill/>
          <a:ln w="76200">
            <a:solidFill>
              <a:srgbClr val="00FF00"/>
            </a:solidFill>
            <a:round/>
            <a:headEnd/>
            <a:tailEnd/>
          </a:ln>
        </p:spPr>
        <p:txBody>
          <a:bodyPr wrap="none" anchor="ctr">
            <a:prstTxWarp prst="textNoShape">
              <a:avLst/>
            </a:prstTxWarp>
          </a:bodyPr>
          <a:lstStyle/>
          <a:p>
            <a:endParaRPr lang="en-US" dirty="0"/>
          </a:p>
        </p:txBody>
      </p:sp>
      <p:grpSp>
        <p:nvGrpSpPr>
          <p:cNvPr id="8" name="Group 191"/>
          <p:cNvGrpSpPr>
            <a:grpSpLocks noChangeAspect="1"/>
          </p:cNvGrpSpPr>
          <p:nvPr/>
        </p:nvGrpSpPr>
        <p:grpSpPr bwMode="auto">
          <a:xfrm rot="7165234">
            <a:off x="1695758" y="2191068"/>
            <a:ext cx="623480" cy="136260"/>
            <a:chOff x="786993" y="1745932"/>
            <a:chExt cx="740248" cy="161824"/>
          </a:xfrm>
        </p:grpSpPr>
        <p:grpSp>
          <p:nvGrpSpPr>
            <p:cNvPr id="9" name="Group 102"/>
            <p:cNvGrpSpPr>
              <a:grpSpLocks/>
            </p:cNvGrpSpPr>
            <p:nvPr/>
          </p:nvGrpSpPr>
          <p:grpSpPr bwMode="auto">
            <a:xfrm>
              <a:off x="1335274" y="1746533"/>
              <a:ext cx="191967" cy="158541"/>
              <a:chOff x="1338874" y="1146562"/>
              <a:chExt cx="191967" cy="158541"/>
            </a:xfrm>
          </p:grpSpPr>
          <p:sp>
            <p:nvSpPr>
              <p:cNvPr id="193" name="Oval 115"/>
              <p:cNvSpPr>
                <a:spLocks noChangeArrowheads="1"/>
              </p:cNvSpPr>
              <p:nvPr/>
            </p:nvSpPr>
            <p:spPr bwMode="auto">
              <a:xfrm flipH="1">
                <a:off x="1476818" y="1149346"/>
                <a:ext cx="54023"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94" name="Oval 116"/>
              <p:cNvSpPr>
                <a:spLocks noChangeArrowheads="1"/>
              </p:cNvSpPr>
              <p:nvPr/>
            </p:nvSpPr>
            <p:spPr bwMode="auto">
              <a:xfrm flipH="1">
                <a:off x="1432884" y="1148748"/>
                <a:ext cx="50844"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195" name="Oval 117"/>
              <p:cNvSpPr>
                <a:spLocks noChangeAspect="1" noChangeArrowheads="1"/>
              </p:cNvSpPr>
              <p:nvPr/>
            </p:nvSpPr>
            <p:spPr bwMode="auto">
              <a:xfrm flipH="1">
                <a:off x="1383021" y="1146562"/>
                <a:ext cx="54023"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96" name="Oval 118"/>
              <p:cNvSpPr>
                <a:spLocks noChangeArrowheads="1"/>
              </p:cNvSpPr>
              <p:nvPr/>
            </p:nvSpPr>
            <p:spPr bwMode="auto">
              <a:xfrm flipH="1">
                <a:off x="1338874" y="1146759"/>
                <a:ext cx="54023"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nvGrpSpPr>
            <p:cNvPr id="10" name="Group 103"/>
            <p:cNvGrpSpPr>
              <a:grpSpLocks/>
            </p:cNvGrpSpPr>
            <p:nvPr/>
          </p:nvGrpSpPr>
          <p:grpSpPr bwMode="auto">
            <a:xfrm>
              <a:off x="1155938" y="1745932"/>
              <a:ext cx="189214" cy="159104"/>
              <a:chOff x="1343464" y="1144477"/>
              <a:chExt cx="189214" cy="159104"/>
            </a:xfrm>
          </p:grpSpPr>
          <p:sp>
            <p:nvSpPr>
              <p:cNvPr id="188" name="Oval 115"/>
              <p:cNvSpPr>
                <a:spLocks noChangeArrowheads="1"/>
              </p:cNvSpPr>
              <p:nvPr/>
            </p:nvSpPr>
            <p:spPr bwMode="auto">
              <a:xfrm flipH="1">
                <a:off x="1478655" y="1145473"/>
                <a:ext cx="54023"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89" name="Oval 116"/>
              <p:cNvSpPr>
                <a:spLocks noChangeArrowheads="1"/>
              </p:cNvSpPr>
              <p:nvPr/>
            </p:nvSpPr>
            <p:spPr bwMode="auto">
              <a:xfrm flipH="1">
                <a:off x="1434508" y="1145670"/>
                <a:ext cx="54023"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190" name="Oval 117"/>
              <p:cNvSpPr>
                <a:spLocks noChangeArrowheads="1"/>
              </p:cNvSpPr>
              <p:nvPr/>
            </p:nvSpPr>
            <p:spPr bwMode="auto">
              <a:xfrm flipH="1">
                <a:off x="1388985" y="1147826"/>
                <a:ext cx="50844"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92" name="Oval 118"/>
              <p:cNvSpPr>
                <a:spLocks noChangeArrowheads="1"/>
              </p:cNvSpPr>
              <p:nvPr/>
            </p:nvSpPr>
            <p:spPr bwMode="auto">
              <a:xfrm flipH="1">
                <a:off x="1343464" y="1144477"/>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nvGrpSpPr>
            <p:cNvPr id="11" name="Group 108"/>
            <p:cNvGrpSpPr>
              <a:grpSpLocks/>
            </p:cNvGrpSpPr>
            <p:nvPr/>
          </p:nvGrpSpPr>
          <p:grpSpPr bwMode="auto">
            <a:xfrm>
              <a:off x="970671" y="1748853"/>
              <a:ext cx="191965" cy="158540"/>
              <a:chOff x="1342123" y="1145914"/>
              <a:chExt cx="191965" cy="158540"/>
            </a:xfrm>
          </p:grpSpPr>
          <p:sp>
            <p:nvSpPr>
              <p:cNvPr id="184" name="Oval 115"/>
              <p:cNvSpPr>
                <a:spLocks noChangeArrowheads="1"/>
              </p:cNvSpPr>
              <p:nvPr/>
            </p:nvSpPr>
            <p:spPr bwMode="auto">
              <a:xfrm flipH="1">
                <a:off x="1480067" y="1148697"/>
                <a:ext cx="54021"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85" name="Oval 116"/>
              <p:cNvSpPr>
                <a:spLocks noChangeArrowheads="1"/>
              </p:cNvSpPr>
              <p:nvPr/>
            </p:nvSpPr>
            <p:spPr bwMode="auto">
              <a:xfrm flipH="1">
                <a:off x="1436132" y="1148099"/>
                <a:ext cx="50844"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186" name="Oval 117"/>
              <p:cNvSpPr>
                <a:spLocks noChangeArrowheads="1"/>
              </p:cNvSpPr>
              <p:nvPr/>
            </p:nvSpPr>
            <p:spPr bwMode="auto">
              <a:xfrm flipH="1">
                <a:off x="1386269" y="1145914"/>
                <a:ext cx="54021"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87" name="Oval 118"/>
              <p:cNvSpPr>
                <a:spLocks noChangeArrowheads="1"/>
              </p:cNvSpPr>
              <p:nvPr/>
            </p:nvSpPr>
            <p:spPr bwMode="auto">
              <a:xfrm flipH="1">
                <a:off x="1342123" y="1146111"/>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nvGrpSpPr>
            <p:cNvPr id="12" name="Group 118"/>
            <p:cNvGrpSpPr>
              <a:grpSpLocks/>
            </p:cNvGrpSpPr>
            <p:nvPr/>
          </p:nvGrpSpPr>
          <p:grpSpPr bwMode="auto">
            <a:xfrm>
              <a:off x="786993" y="1749218"/>
              <a:ext cx="191965" cy="158538"/>
              <a:chOff x="1342461" y="1144795"/>
              <a:chExt cx="191965" cy="158538"/>
            </a:xfrm>
          </p:grpSpPr>
          <p:sp>
            <p:nvSpPr>
              <p:cNvPr id="180" name="Oval 115"/>
              <p:cNvSpPr>
                <a:spLocks noChangeArrowheads="1"/>
              </p:cNvSpPr>
              <p:nvPr/>
            </p:nvSpPr>
            <p:spPr bwMode="auto">
              <a:xfrm flipH="1">
                <a:off x="1480405" y="1147578"/>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81" name="Oval 116"/>
              <p:cNvSpPr>
                <a:spLocks noChangeArrowheads="1"/>
              </p:cNvSpPr>
              <p:nvPr/>
            </p:nvSpPr>
            <p:spPr bwMode="auto">
              <a:xfrm flipH="1">
                <a:off x="1436471" y="1146980"/>
                <a:ext cx="50844"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182" name="Oval 117"/>
              <p:cNvSpPr>
                <a:spLocks noChangeArrowheads="1"/>
              </p:cNvSpPr>
              <p:nvPr/>
            </p:nvSpPr>
            <p:spPr bwMode="auto">
              <a:xfrm flipH="1">
                <a:off x="1386608" y="1144795"/>
                <a:ext cx="54021" cy="15575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183" name="Oval 118"/>
              <p:cNvSpPr>
                <a:spLocks noChangeArrowheads="1"/>
              </p:cNvSpPr>
              <p:nvPr/>
            </p:nvSpPr>
            <p:spPr bwMode="auto">
              <a:xfrm flipH="1">
                <a:off x="1342461" y="1144993"/>
                <a:ext cx="54021" cy="15575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grpSp>
      <p:sp>
        <p:nvSpPr>
          <p:cNvPr id="483" name="Line 184"/>
          <p:cNvSpPr>
            <a:spLocks noChangeShapeType="1"/>
          </p:cNvSpPr>
          <p:nvPr/>
        </p:nvSpPr>
        <p:spPr bwMode="auto">
          <a:xfrm rot="18000000" flipV="1">
            <a:off x="1698831" y="2357643"/>
            <a:ext cx="914400" cy="0"/>
          </a:xfrm>
          <a:prstGeom prst="line">
            <a:avLst/>
          </a:prstGeom>
          <a:noFill/>
          <a:ln w="76200">
            <a:solidFill>
              <a:srgbClr val="00FF00"/>
            </a:solidFill>
            <a:round/>
            <a:headEnd/>
            <a:tailEnd/>
          </a:ln>
        </p:spPr>
        <p:txBody>
          <a:bodyPr wrap="none" anchor="ctr">
            <a:prstTxWarp prst="textNoShape">
              <a:avLst/>
            </a:prstTxWarp>
          </a:bodyPr>
          <a:lstStyle/>
          <a:p>
            <a:endParaRPr lang="en-US" dirty="0"/>
          </a:p>
        </p:txBody>
      </p:sp>
      <p:sp>
        <p:nvSpPr>
          <p:cNvPr id="487" name="Rectangle 136"/>
          <p:cNvSpPr>
            <a:spLocks noChangeArrowheads="1"/>
          </p:cNvSpPr>
          <p:nvPr/>
        </p:nvSpPr>
        <p:spPr bwMode="auto">
          <a:xfrm>
            <a:off x="4262436" y="951740"/>
            <a:ext cx="190103" cy="194972"/>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prstTxWarp prst="textNoShape">
              <a:avLst/>
            </a:prstTxWarp>
          </a:bodyPr>
          <a:lstStyle/>
          <a:p>
            <a:pPr eaLnBrk="0" hangingPunct="0"/>
            <a:endParaRPr lang="en-US" dirty="0">
              <a:latin typeface="Comic Sans MS" pitchFamily="-110" charset="0"/>
              <a:ea typeface="Comic Sans MS" pitchFamily="-110" charset="0"/>
              <a:cs typeface="Comic Sans MS" pitchFamily="-110" charset="0"/>
            </a:endParaRPr>
          </a:p>
        </p:txBody>
      </p:sp>
      <p:sp>
        <p:nvSpPr>
          <p:cNvPr id="488" name="Text Box 110"/>
          <p:cNvSpPr txBox="1">
            <a:spLocks noChangeArrowheads="1"/>
          </p:cNvSpPr>
          <p:nvPr/>
        </p:nvSpPr>
        <p:spPr bwMode="auto">
          <a:xfrm>
            <a:off x="3534776" y="1180513"/>
            <a:ext cx="1602771" cy="584776"/>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dirty="0" smtClean="0">
                <a:solidFill>
                  <a:srgbClr val="000090"/>
                </a:solidFill>
                <a:latin typeface="Comic Sans MS" pitchFamily="-110" charset="0"/>
                <a:ea typeface="Comic Sans MS" pitchFamily="-110" charset="0"/>
                <a:cs typeface="Comic Sans MS" pitchFamily="-110" charset="0"/>
              </a:rPr>
              <a:t>New </a:t>
            </a:r>
          </a:p>
          <a:p>
            <a:pPr algn="ctr" eaLnBrk="0" hangingPunct="0"/>
            <a:r>
              <a:rPr lang="en-US" sz="1600" dirty="0" smtClean="0">
                <a:solidFill>
                  <a:srgbClr val="000090"/>
                </a:solidFill>
                <a:latin typeface="Comic Sans MS" pitchFamily="-110" charset="0"/>
                <a:ea typeface="Comic Sans MS" pitchFamily="-110" charset="0"/>
                <a:cs typeface="Comic Sans MS" pitchFamily="-110" charset="0"/>
              </a:rPr>
              <a:t>detector</a:t>
            </a:r>
            <a:endParaRPr lang="en-US" sz="1600" dirty="0">
              <a:solidFill>
                <a:srgbClr val="000090"/>
              </a:solidFill>
              <a:latin typeface="Comic Sans MS" pitchFamily="-110" charset="0"/>
              <a:ea typeface="Comic Sans MS" pitchFamily="-110" charset="0"/>
              <a:cs typeface="Comic Sans MS" pitchFamily="-110" charset="0"/>
            </a:endParaRPr>
          </a:p>
        </p:txBody>
      </p:sp>
      <p:sp>
        <p:nvSpPr>
          <p:cNvPr id="489" name="Arc 488"/>
          <p:cNvSpPr/>
          <p:nvPr/>
        </p:nvSpPr>
        <p:spPr>
          <a:xfrm rot="16200000" flipH="1" flipV="1">
            <a:off x="4125184" y="-102720"/>
            <a:ext cx="452567" cy="1861073"/>
          </a:xfrm>
          <a:prstGeom prst="arc">
            <a:avLst>
              <a:gd name="adj1" fmla="val 16803933"/>
              <a:gd name="adj2" fmla="val 4913040"/>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90" name="Arc 489"/>
          <p:cNvSpPr/>
          <p:nvPr/>
        </p:nvSpPr>
        <p:spPr>
          <a:xfrm rot="5400000" flipH="1">
            <a:off x="4166274" y="5487042"/>
            <a:ext cx="470434" cy="1891552"/>
          </a:xfrm>
          <a:prstGeom prst="arc">
            <a:avLst>
              <a:gd name="adj1" fmla="val 16802610"/>
              <a:gd name="adj2" fmla="val 4705417"/>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25" name="Arc 424"/>
          <p:cNvSpPr/>
          <p:nvPr/>
        </p:nvSpPr>
        <p:spPr>
          <a:xfrm rot="9000000" flipH="1" flipV="1">
            <a:off x="1786584" y="4186645"/>
            <a:ext cx="436693" cy="1861073"/>
          </a:xfrm>
          <a:prstGeom prst="arc">
            <a:avLst>
              <a:gd name="adj1" fmla="val 16803933"/>
              <a:gd name="adj2" fmla="val 4817061"/>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443" name="Straight Connector 442"/>
          <p:cNvCxnSpPr>
            <a:stCxn id="290" idx="2"/>
            <a:endCxn id="274" idx="0"/>
          </p:cNvCxnSpPr>
          <p:nvPr/>
        </p:nvCxnSpPr>
        <p:spPr>
          <a:xfrm rot="10800000" flipV="1">
            <a:off x="3986639" y="6333035"/>
            <a:ext cx="924314" cy="15914"/>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516" name="Rounded Rectangle 515"/>
          <p:cNvSpPr/>
          <p:nvPr/>
        </p:nvSpPr>
        <p:spPr>
          <a:xfrm rot="18000000">
            <a:off x="1809936" y="2317122"/>
            <a:ext cx="825500" cy="151092"/>
          </a:xfrm>
          <a:prstGeom prst="roundRect">
            <a:avLst/>
          </a:prstGeom>
          <a:noFill/>
          <a:ln w="76200" cap="flat" cmpd="tri" algn="ctr">
            <a:solidFill>
              <a:schemeClr val="accent5">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02"/>
          <p:cNvGrpSpPr>
            <a:grpSpLocks/>
          </p:cNvGrpSpPr>
          <p:nvPr/>
        </p:nvGrpSpPr>
        <p:grpSpPr bwMode="auto">
          <a:xfrm flipV="1">
            <a:off x="4620783" y="826601"/>
            <a:ext cx="124677" cy="108170"/>
            <a:chOff x="1348913" y="1142862"/>
            <a:chExt cx="190276" cy="155817"/>
          </a:xfrm>
        </p:grpSpPr>
        <p:sp>
          <p:nvSpPr>
            <p:cNvPr id="463" name="Oval 115"/>
            <p:cNvSpPr>
              <a:spLocks noChangeArrowheads="1"/>
            </p:cNvSpPr>
            <p:nvPr/>
          </p:nvSpPr>
          <p:spPr bwMode="auto">
            <a:xfrm flipH="1">
              <a:off x="1485778" y="1142797"/>
              <a:ext cx="53957"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464" name="Oval 116"/>
            <p:cNvSpPr>
              <a:spLocks noChangeArrowheads="1"/>
            </p:cNvSpPr>
            <p:nvPr/>
          </p:nvSpPr>
          <p:spPr bwMode="auto">
            <a:xfrm flipH="1">
              <a:off x="1441343" y="1142797"/>
              <a:ext cx="50782"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465" name="Oval 117"/>
            <p:cNvSpPr>
              <a:spLocks noChangeAspect="1" noChangeArrowheads="1"/>
            </p:cNvSpPr>
            <p:nvPr/>
          </p:nvSpPr>
          <p:spPr bwMode="auto">
            <a:xfrm flipH="1">
              <a:off x="1393735" y="1142797"/>
              <a:ext cx="53955"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466" name="Oval 118"/>
            <p:cNvSpPr>
              <a:spLocks noChangeArrowheads="1"/>
            </p:cNvSpPr>
            <p:nvPr/>
          </p:nvSpPr>
          <p:spPr bwMode="auto">
            <a:xfrm flipH="1">
              <a:off x="1349301" y="1142797"/>
              <a:ext cx="53955"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sp>
        <p:nvSpPr>
          <p:cNvPr id="450" name="Text Box 113"/>
          <p:cNvSpPr txBox="1">
            <a:spLocks noChangeAspect="1" noChangeArrowheads="1"/>
          </p:cNvSpPr>
          <p:nvPr/>
        </p:nvSpPr>
        <p:spPr bwMode="auto">
          <a:xfrm rot="3778540">
            <a:off x="1683985" y="4474856"/>
            <a:ext cx="791078" cy="230832"/>
          </a:xfrm>
          <a:prstGeom prst="rect">
            <a:avLst/>
          </a:prstGeom>
          <a:noFill/>
          <a:ln w="9525">
            <a:noFill/>
            <a:miter lim="800000"/>
            <a:headEnd/>
            <a:tailEnd/>
          </a:ln>
        </p:spPr>
        <p:txBody>
          <a:bodyPr wrap="square">
            <a:prstTxWarp prst="textNoShape">
              <a:avLst/>
            </a:prstTxWarp>
            <a:spAutoFit/>
          </a:bodyPr>
          <a:lstStyle/>
          <a:p>
            <a:pPr eaLnBrk="0" hangingPunct="0"/>
            <a:r>
              <a:rPr lang="en-US" sz="900" dirty="0" smtClean="0">
                <a:solidFill>
                  <a:srgbClr val="FF0000"/>
                </a:solidFill>
                <a:latin typeface="Comic Sans MS"/>
                <a:cs typeface="Comic Sans MS"/>
              </a:rPr>
              <a:t>30  GeV </a:t>
            </a:r>
            <a:endParaRPr lang="en-US" sz="900" dirty="0">
              <a:solidFill>
                <a:srgbClr val="FF0000"/>
              </a:solidFill>
              <a:latin typeface="Comic Sans MS"/>
              <a:cs typeface="Comic Sans MS"/>
            </a:endParaRPr>
          </a:p>
        </p:txBody>
      </p:sp>
      <p:sp>
        <p:nvSpPr>
          <p:cNvPr id="452" name="Text Box 113"/>
          <p:cNvSpPr txBox="1">
            <a:spLocks noChangeAspect="1" noChangeArrowheads="1"/>
          </p:cNvSpPr>
          <p:nvPr/>
        </p:nvSpPr>
        <p:spPr bwMode="auto">
          <a:xfrm>
            <a:off x="3471358" y="5966769"/>
            <a:ext cx="791078" cy="230832"/>
          </a:xfrm>
          <a:prstGeom prst="rect">
            <a:avLst/>
          </a:prstGeom>
          <a:noFill/>
          <a:ln w="9525">
            <a:noFill/>
            <a:miter lim="800000"/>
            <a:headEnd/>
            <a:tailEnd/>
          </a:ln>
        </p:spPr>
        <p:txBody>
          <a:bodyPr wrap="square">
            <a:prstTxWarp prst="textNoShape">
              <a:avLst/>
            </a:prstTxWarp>
            <a:spAutoFit/>
          </a:bodyPr>
          <a:lstStyle/>
          <a:p>
            <a:pPr eaLnBrk="0" hangingPunct="0"/>
            <a:r>
              <a:rPr lang="en-US" sz="900" dirty="0" smtClean="0">
                <a:solidFill>
                  <a:srgbClr val="FF0000"/>
                </a:solidFill>
                <a:latin typeface="Comic Sans MS"/>
                <a:cs typeface="Comic Sans MS"/>
              </a:rPr>
              <a:t>30  GeV </a:t>
            </a:r>
            <a:endParaRPr lang="en-US" sz="900" dirty="0">
              <a:solidFill>
                <a:srgbClr val="FF0000"/>
              </a:solidFill>
              <a:latin typeface="Comic Sans MS"/>
              <a:cs typeface="Comic Sans MS"/>
            </a:endParaRPr>
          </a:p>
        </p:txBody>
      </p:sp>
      <p:cxnSp>
        <p:nvCxnSpPr>
          <p:cNvPr id="455" name="Straight Arrow Connector 454"/>
          <p:cNvCxnSpPr/>
          <p:nvPr/>
        </p:nvCxnSpPr>
        <p:spPr>
          <a:xfrm rot="10800000" flipV="1">
            <a:off x="1593788" y="3370481"/>
            <a:ext cx="977876" cy="766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5" name="Group 417"/>
          <p:cNvGrpSpPr/>
          <p:nvPr/>
        </p:nvGrpSpPr>
        <p:grpSpPr>
          <a:xfrm>
            <a:off x="4642881" y="2453164"/>
            <a:ext cx="635583" cy="2018381"/>
            <a:chOff x="5131831" y="2186464"/>
            <a:chExt cx="635583" cy="2018381"/>
          </a:xfrm>
        </p:grpSpPr>
        <p:grpSp>
          <p:nvGrpSpPr>
            <p:cNvPr id="17" name="Group 480"/>
            <p:cNvGrpSpPr>
              <a:grpSpLocks noChangeAspect="1"/>
            </p:cNvGrpSpPr>
            <p:nvPr/>
          </p:nvGrpSpPr>
          <p:grpSpPr>
            <a:xfrm>
              <a:off x="5134689" y="2864541"/>
              <a:ext cx="629867" cy="330067"/>
              <a:chOff x="4166066" y="3056387"/>
              <a:chExt cx="2519466" cy="1320268"/>
            </a:xfrm>
          </p:grpSpPr>
          <p:grpSp>
            <p:nvGrpSpPr>
              <p:cNvPr id="18" name="Group 86"/>
              <p:cNvGrpSpPr>
                <a:grpSpLocks noChangeAspect="1"/>
              </p:cNvGrpSpPr>
              <p:nvPr/>
            </p:nvGrpSpPr>
            <p:grpSpPr bwMode="auto">
              <a:xfrm>
                <a:off x="4166066" y="3056387"/>
                <a:ext cx="1406168" cy="1320268"/>
                <a:chOff x="1815" y="2475"/>
                <a:chExt cx="492" cy="547"/>
              </a:xfrm>
            </p:grpSpPr>
            <p:grpSp>
              <p:nvGrpSpPr>
                <p:cNvPr id="19" name="Group 87"/>
                <p:cNvGrpSpPr>
                  <a:grpSpLocks noChangeAspect="1"/>
                </p:cNvGrpSpPr>
                <p:nvPr/>
              </p:nvGrpSpPr>
              <p:grpSpPr bwMode="auto">
                <a:xfrm>
                  <a:off x="1815" y="2475"/>
                  <a:ext cx="492" cy="273"/>
                  <a:chOff x="1815" y="2475"/>
                  <a:chExt cx="492" cy="273"/>
                </a:xfrm>
              </p:grpSpPr>
              <p:sp>
                <p:nvSpPr>
                  <p:cNvPr id="454"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61"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62"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20" name="Group 91"/>
                <p:cNvGrpSpPr>
                  <a:grpSpLocks noChangeAspect="1"/>
                </p:cNvGrpSpPr>
                <p:nvPr/>
              </p:nvGrpSpPr>
              <p:grpSpPr bwMode="auto">
                <a:xfrm flipV="1">
                  <a:off x="1815" y="2749"/>
                  <a:ext cx="492" cy="273"/>
                  <a:chOff x="1813" y="2475"/>
                  <a:chExt cx="492" cy="273"/>
                </a:xfrm>
              </p:grpSpPr>
              <p:sp>
                <p:nvSpPr>
                  <p:cNvPr id="442"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44"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53"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476" name="Block Arc 475"/>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78" name="Rounded Rectangle 477"/>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9" name="Rounded Rectangle 478"/>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0" name="Oval 479"/>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480"/>
            <p:cNvGrpSpPr>
              <a:grpSpLocks noChangeAspect="1"/>
            </p:cNvGrpSpPr>
            <p:nvPr/>
          </p:nvGrpSpPr>
          <p:grpSpPr>
            <a:xfrm>
              <a:off x="5131831" y="2524733"/>
              <a:ext cx="629867" cy="330067"/>
              <a:chOff x="4166066" y="3056387"/>
              <a:chExt cx="2519466" cy="1320268"/>
            </a:xfrm>
          </p:grpSpPr>
          <p:grpSp>
            <p:nvGrpSpPr>
              <p:cNvPr id="22" name="Group 86"/>
              <p:cNvGrpSpPr>
                <a:grpSpLocks noChangeAspect="1"/>
              </p:cNvGrpSpPr>
              <p:nvPr/>
            </p:nvGrpSpPr>
            <p:grpSpPr bwMode="auto">
              <a:xfrm>
                <a:off x="4166066" y="3056387"/>
                <a:ext cx="1406168" cy="1320268"/>
                <a:chOff x="1815" y="2475"/>
                <a:chExt cx="492" cy="547"/>
              </a:xfrm>
            </p:grpSpPr>
            <p:grpSp>
              <p:nvGrpSpPr>
                <p:cNvPr id="23" name="Group 87"/>
                <p:cNvGrpSpPr>
                  <a:grpSpLocks noChangeAspect="1"/>
                </p:cNvGrpSpPr>
                <p:nvPr/>
              </p:nvGrpSpPr>
              <p:grpSpPr bwMode="auto">
                <a:xfrm>
                  <a:off x="1815" y="2475"/>
                  <a:ext cx="492" cy="273"/>
                  <a:chOff x="1815" y="2475"/>
                  <a:chExt cx="492" cy="273"/>
                </a:xfrm>
              </p:grpSpPr>
              <p:sp>
                <p:nvSpPr>
                  <p:cNvPr id="273"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75"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76"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24" name="Group 91"/>
                <p:cNvGrpSpPr>
                  <a:grpSpLocks noChangeAspect="1"/>
                </p:cNvGrpSpPr>
                <p:nvPr/>
              </p:nvGrpSpPr>
              <p:grpSpPr bwMode="auto">
                <a:xfrm flipV="1">
                  <a:off x="1815" y="2749"/>
                  <a:ext cx="492" cy="273"/>
                  <a:chOff x="1813" y="2475"/>
                  <a:chExt cx="492" cy="273"/>
                </a:xfrm>
              </p:grpSpPr>
              <p:sp>
                <p:nvSpPr>
                  <p:cNvPr id="270"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71"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72"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263" name="Block Arc 262"/>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ounded Rectangle 263"/>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Rounded Rectangle 264"/>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Oval 266"/>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480"/>
            <p:cNvGrpSpPr>
              <a:grpSpLocks noChangeAspect="1"/>
            </p:cNvGrpSpPr>
            <p:nvPr/>
          </p:nvGrpSpPr>
          <p:grpSpPr>
            <a:xfrm>
              <a:off x="5131831" y="2186464"/>
              <a:ext cx="629867" cy="330067"/>
              <a:chOff x="4166066" y="3056387"/>
              <a:chExt cx="2519466" cy="1320268"/>
            </a:xfrm>
          </p:grpSpPr>
          <p:grpSp>
            <p:nvGrpSpPr>
              <p:cNvPr id="26" name="Group 86"/>
              <p:cNvGrpSpPr>
                <a:grpSpLocks noChangeAspect="1"/>
              </p:cNvGrpSpPr>
              <p:nvPr/>
            </p:nvGrpSpPr>
            <p:grpSpPr bwMode="auto">
              <a:xfrm>
                <a:off x="4166066" y="3056387"/>
                <a:ext cx="1406168" cy="1320268"/>
                <a:chOff x="1815" y="2475"/>
                <a:chExt cx="492" cy="547"/>
              </a:xfrm>
            </p:grpSpPr>
            <p:grpSp>
              <p:nvGrpSpPr>
                <p:cNvPr id="27" name="Group 87"/>
                <p:cNvGrpSpPr>
                  <a:grpSpLocks noChangeAspect="1"/>
                </p:cNvGrpSpPr>
                <p:nvPr/>
              </p:nvGrpSpPr>
              <p:grpSpPr bwMode="auto">
                <a:xfrm>
                  <a:off x="1815" y="2475"/>
                  <a:ext cx="492" cy="273"/>
                  <a:chOff x="1815" y="2475"/>
                  <a:chExt cx="492" cy="273"/>
                </a:xfrm>
              </p:grpSpPr>
              <p:sp>
                <p:nvSpPr>
                  <p:cNvPr id="292"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93"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94"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28" name="Group 91"/>
                <p:cNvGrpSpPr>
                  <a:grpSpLocks noChangeAspect="1"/>
                </p:cNvGrpSpPr>
                <p:nvPr/>
              </p:nvGrpSpPr>
              <p:grpSpPr bwMode="auto">
                <a:xfrm flipV="1">
                  <a:off x="1815" y="2749"/>
                  <a:ext cx="492" cy="273"/>
                  <a:chOff x="1813" y="2475"/>
                  <a:chExt cx="492" cy="273"/>
                </a:xfrm>
              </p:grpSpPr>
              <p:sp>
                <p:nvSpPr>
                  <p:cNvPr id="285"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87"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288"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279" name="Block Arc 278"/>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0" name="Rounded Rectangle 279"/>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1" name="Rounded Rectangle 280"/>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Oval 281"/>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 name="Group 480"/>
            <p:cNvGrpSpPr>
              <a:grpSpLocks noChangeAspect="1"/>
            </p:cNvGrpSpPr>
            <p:nvPr/>
          </p:nvGrpSpPr>
          <p:grpSpPr>
            <a:xfrm>
              <a:off x="5137547" y="3874778"/>
              <a:ext cx="629867" cy="330067"/>
              <a:chOff x="4166066" y="3056387"/>
              <a:chExt cx="2519466" cy="1320268"/>
            </a:xfrm>
          </p:grpSpPr>
          <p:grpSp>
            <p:nvGrpSpPr>
              <p:cNvPr id="30" name="Group 86"/>
              <p:cNvGrpSpPr>
                <a:grpSpLocks noChangeAspect="1"/>
              </p:cNvGrpSpPr>
              <p:nvPr/>
            </p:nvGrpSpPr>
            <p:grpSpPr bwMode="auto">
              <a:xfrm>
                <a:off x="4166066" y="3056387"/>
                <a:ext cx="1406168" cy="1320268"/>
                <a:chOff x="1815" y="2475"/>
                <a:chExt cx="492" cy="547"/>
              </a:xfrm>
            </p:grpSpPr>
            <p:grpSp>
              <p:nvGrpSpPr>
                <p:cNvPr id="31" name="Group 87"/>
                <p:cNvGrpSpPr>
                  <a:grpSpLocks noChangeAspect="1"/>
                </p:cNvGrpSpPr>
                <p:nvPr/>
              </p:nvGrpSpPr>
              <p:grpSpPr bwMode="auto">
                <a:xfrm>
                  <a:off x="1815" y="2475"/>
                  <a:ext cx="492" cy="273"/>
                  <a:chOff x="1815" y="2475"/>
                  <a:chExt cx="492" cy="273"/>
                </a:xfrm>
              </p:grpSpPr>
              <p:sp>
                <p:nvSpPr>
                  <p:cNvPr id="307"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08"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09"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736" name="Group 91"/>
                <p:cNvGrpSpPr>
                  <a:grpSpLocks noChangeAspect="1"/>
                </p:cNvGrpSpPr>
                <p:nvPr/>
              </p:nvGrpSpPr>
              <p:grpSpPr bwMode="auto">
                <a:xfrm flipV="1">
                  <a:off x="1815" y="2749"/>
                  <a:ext cx="492" cy="273"/>
                  <a:chOff x="1813" y="2475"/>
                  <a:chExt cx="492" cy="273"/>
                </a:xfrm>
              </p:grpSpPr>
              <p:sp>
                <p:nvSpPr>
                  <p:cNvPr id="304"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05"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06"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298" name="Block Arc 297"/>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ounded Rectangle 298"/>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Rounded Rectangle 299"/>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Oval 300"/>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37" name="Group 480"/>
            <p:cNvGrpSpPr>
              <a:grpSpLocks noChangeAspect="1"/>
            </p:cNvGrpSpPr>
            <p:nvPr/>
          </p:nvGrpSpPr>
          <p:grpSpPr>
            <a:xfrm>
              <a:off x="5134689" y="3534970"/>
              <a:ext cx="629867" cy="330067"/>
              <a:chOff x="4166066" y="3056387"/>
              <a:chExt cx="2519466" cy="1320268"/>
            </a:xfrm>
          </p:grpSpPr>
          <p:grpSp>
            <p:nvGrpSpPr>
              <p:cNvPr id="738" name="Group 86"/>
              <p:cNvGrpSpPr>
                <a:grpSpLocks noChangeAspect="1"/>
              </p:cNvGrpSpPr>
              <p:nvPr/>
            </p:nvGrpSpPr>
            <p:grpSpPr bwMode="auto">
              <a:xfrm>
                <a:off x="4166066" y="3056387"/>
                <a:ext cx="1406168" cy="1320268"/>
                <a:chOff x="1815" y="2475"/>
                <a:chExt cx="492" cy="547"/>
              </a:xfrm>
            </p:grpSpPr>
            <p:grpSp>
              <p:nvGrpSpPr>
                <p:cNvPr id="739" name="Group 87"/>
                <p:cNvGrpSpPr>
                  <a:grpSpLocks noChangeAspect="1"/>
                </p:cNvGrpSpPr>
                <p:nvPr/>
              </p:nvGrpSpPr>
              <p:grpSpPr bwMode="auto">
                <a:xfrm>
                  <a:off x="1815" y="2475"/>
                  <a:ext cx="492" cy="273"/>
                  <a:chOff x="1815" y="2475"/>
                  <a:chExt cx="492" cy="273"/>
                </a:xfrm>
              </p:grpSpPr>
              <p:sp>
                <p:nvSpPr>
                  <p:cNvPr id="321"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22"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23"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740" name="Group 91"/>
                <p:cNvGrpSpPr>
                  <a:grpSpLocks noChangeAspect="1"/>
                </p:cNvGrpSpPr>
                <p:nvPr/>
              </p:nvGrpSpPr>
              <p:grpSpPr bwMode="auto">
                <a:xfrm flipV="1">
                  <a:off x="1815" y="2749"/>
                  <a:ext cx="492" cy="273"/>
                  <a:chOff x="1813" y="2475"/>
                  <a:chExt cx="492" cy="273"/>
                </a:xfrm>
              </p:grpSpPr>
              <p:sp>
                <p:nvSpPr>
                  <p:cNvPr id="318"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19"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20"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312" name="Block Arc 311"/>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ounded Rectangle 312"/>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4" name="Rounded Rectangle 313"/>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5" name="Oval 314"/>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41" name="Group 480"/>
            <p:cNvGrpSpPr>
              <a:grpSpLocks noChangeAspect="1"/>
            </p:cNvGrpSpPr>
            <p:nvPr/>
          </p:nvGrpSpPr>
          <p:grpSpPr>
            <a:xfrm>
              <a:off x="5134689" y="3196701"/>
              <a:ext cx="629867" cy="330067"/>
              <a:chOff x="4166066" y="3056387"/>
              <a:chExt cx="2519466" cy="1320268"/>
            </a:xfrm>
          </p:grpSpPr>
          <p:grpSp>
            <p:nvGrpSpPr>
              <p:cNvPr id="742" name="Group 86"/>
              <p:cNvGrpSpPr>
                <a:grpSpLocks noChangeAspect="1"/>
              </p:cNvGrpSpPr>
              <p:nvPr/>
            </p:nvGrpSpPr>
            <p:grpSpPr bwMode="auto">
              <a:xfrm>
                <a:off x="4166066" y="3056387"/>
                <a:ext cx="1406168" cy="1320268"/>
                <a:chOff x="1815" y="2475"/>
                <a:chExt cx="492" cy="547"/>
              </a:xfrm>
            </p:grpSpPr>
            <p:grpSp>
              <p:nvGrpSpPr>
                <p:cNvPr id="743" name="Group 87"/>
                <p:cNvGrpSpPr>
                  <a:grpSpLocks noChangeAspect="1"/>
                </p:cNvGrpSpPr>
                <p:nvPr/>
              </p:nvGrpSpPr>
              <p:grpSpPr bwMode="auto">
                <a:xfrm>
                  <a:off x="1815" y="2475"/>
                  <a:ext cx="492" cy="273"/>
                  <a:chOff x="1815" y="2475"/>
                  <a:chExt cx="492" cy="273"/>
                </a:xfrm>
              </p:grpSpPr>
              <p:sp>
                <p:nvSpPr>
                  <p:cNvPr id="339"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40"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41"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744" name="Group 91"/>
                <p:cNvGrpSpPr>
                  <a:grpSpLocks noChangeAspect="1"/>
                </p:cNvGrpSpPr>
                <p:nvPr/>
              </p:nvGrpSpPr>
              <p:grpSpPr bwMode="auto">
                <a:xfrm flipV="1">
                  <a:off x="1815" y="2749"/>
                  <a:ext cx="492" cy="273"/>
                  <a:chOff x="1813" y="2475"/>
                  <a:chExt cx="492" cy="273"/>
                </a:xfrm>
              </p:grpSpPr>
              <p:sp>
                <p:nvSpPr>
                  <p:cNvPr id="336"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37"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38"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327" name="Block Arc 326"/>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1" name="Rounded Rectangle 330"/>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 name="Rounded Rectangle 331"/>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 name="Oval 332"/>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59" name="Text Box 19"/>
          <p:cNvSpPr txBox="1">
            <a:spLocks noChangeArrowheads="1"/>
          </p:cNvSpPr>
          <p:nvPr/>
        </p:nvSpPr>
        <p:spPr bwMode="auto">
          <a:xfrm rot="17993261">
            <a:off x="1078235" y="1920819"/>
            <a:ext cx="1336160" cy="276999"/>
          </a:xfrm>
          <a:prstGeom prst="rect">
            <a:avLst/>
          </a:prstGeom>
          <a:noFill/>
          <a:ln w="9525">
            <a:noFill/>
            <a:miter lim="800000"/>
            <a:headEnd/>
            <a:tailEnd/>
          </a:ln>
        </p:spPr>
        <p:txBody>
          <a:bodyPr wrap="square">
            <a:prstTxWarp prst="textNoShape">
              <a:avLst/>
            </a:prstTxWarp>
            <a:spAutoFit/>
          </a:bodyPr>
          <a:lstStyle/>
          <a:p>
            <a:pPr algn="ctr" eaLnBrk="0" hangingPunct="0"/>
            <a:r>
              <a:rPr lang="en-US" sz="1200" i="0" dirty="0" smtClean="0">
                <a:solidFill>
                  <a:srgbClr val="FF0000"/>
                </a:solidFill>
                <a:latin typeface="Comic Sans MS"/>
                <a:cs typeface="Comic Sans MS"/>
              </a:rPr>
              <a:t>Linac</a:t>
            </a:r>
            <a:endParaRPr lang="en-US" sz="1200" i="0" dirty="0">
              <a:solidFill>
                <a:srgbClr val="FF0000"/>
              </a:solidFill>
              <a:latin typeface="Comic Sans MS"/>
              <a:cs typeface="Comic Sans MS"/>
            </a:endParaRPr>
          </a:p>
        </p:txBody>
      </p:sp>
      <p:sp>
        <p:nvSpPr>
          <p:cNvPr id="366" name="Text Box 19"/>
          <p:cNvSpPr txBox="1">
            <a:spLocks noChangeArrowheads="1"/>
          </p:cNvSpPr>
          <p:nvPr/>
        </p:nvSpPr>
        <p:spPr bwMode="auto">
          <a:xfrm rot="3600000">
            <a:off x="5869107" y="2520525"/>
            <a:ext cx="1465344" cy="276999"/>
          </a:xfrm>
          <a:prstGeom prst="rect">
            <a:avLst/>
          </a:prstGeom>
          <a:noFill/>
          <a:ln w="9525">
            <a:noFill/>
            <a:miter lim="800000"/>
            <a:headEnd/>
            <a:tailEnd/>
          </a:ln>
        </p:spPr>
        <p:txBody>
          <a:bodyPr wrap="square">
            <a:prstTxWarp prst="textNoShape">
              <a:avLst/>
            </a:prstTxWarp>
            <a:spAutoFit/>
          </a:bodyPr>
          <a:lstStyle/>
          <a:p>
            <a:pPr algn="ctr" eaLnBrk="0" hangingPunct="0"/>
            <a:r>
              <a:rPr lang="en-US" sz="1200" i="0" dirty="0" smtClean="0">
                <a:solidFill>
                  <a:srgbClr val="FF0000"/>
                </a:solidFill>
                <a:latin typeface="Comic Sans MS"/>
                <a:cs typeface="Comic Sans MS"/>
              </a:rPr>
              <a:t>Linac 2.45 GeV</a:t>
            </a:r>
            <a:endParaRPr lang="en-US" sz="1200" i="0" dirty="0">
              <a:solidFill>
                <a:srgbClr val="FF0000"/>
              </a:solidFill>
              <a:latin typeface="Comic Sans MS"/>
              <a:cs typeface="Comic Sans MS"/>
            </a:endParaRPr>
          </a:p>
        </p:txBody>
      </p:sp>
      <p:grpSp>
        <p:nvGrpSpPr>
          <p:cNvPr id="745" name="Group 373"/>
          <p:cNvGrpSpPr/>
          <p:nvPr/>
        </p:nvGrpSpPr>
        <p:grpSpPr>
          <a:xfrm>
            <a:off x="1956485" y="5830620"/>
            <a:ext cx="1032733" cy="323166"/>
            <a:chOff x="4641972" y="4692927"/>
            <a:chExt cx="1032733" cy="323166"/>
          </a:xfrm>
        </p:grpSpPr>
        <p:sp>
          <p:nvSpPr>
            <p:cNvPr id="142" name="TextBox 141"/>
            <p:cNvSpPr txBox="1"/>
            <p:nvPr/>
          </p:nvSpPr>
          <p:spPr>
            <a:xfrm>
              <a:off x="4641972" y="4692927"/>
              <a:ext cx="1032733" cy="276999"/>
            </a:xfrm>
            <a:prstGeom prst="rect">
              <a:avLst/>
            </a:prstGeom>
            <a:noFill/>
          </p:spPr>
          <p:txBody>
            <a:bodyPr wrap="square" rtlCol="0">
              <a:spAutoFit/>
            </a:bodyPr>
            <a:lstStyle/>
            <a:p>
              <a:pPr algn="ctr"/>
              <a:r>
                <a:rPr lang="en-US" sz="1200" dirty="0" smtClean="0">
                  <a:latin typeface="Comic Sans MS"/>
                  <a:cs typeface="Comic Sans MS"/>
                </a:rPr>
                <a:t>100 m</a:t>
              </a:r>
              <a:endParaRPr lang="en-US" sz="1200" dirty="0">
                <a:latin typeface="Comic Sans MS"/>
                <a:cs typeface="Comic Sans MS"/>
              </a:endParaRPr>
            </a:p>
          </p:txBody>
        </p:sp>
        <p:cxnSp>
          <p:nvCxnSpPr>
            <p:cNvPr id="369" name="Straight Connector 368"/>
            <p:cNvCxnSpPr/>
            <p:nvPr/>
          </p:nvCxnSpPr>
          <p:spPr>
            <a:xfrm flipV="1">
              <a:off x="4928523" y="5016093"/>
              <a:ext cx="457200" cy="0"/>
            </a:xfrm>
            <a:prstGeom prst="line">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747" name="Group 480"/>
          <p:cNvGrpSpPr>
            <a:grpSpLocks noChangeAspect="1"/>
          </p:cNvGrpSpPr>
          <p:nvPr/>
        </p:nvGrpSpPr>
        <p:grpSpPr>
          <a:xfrm flipH="1">
            <a:off x="2659155" y="3259021"/>
            <a:ext cx="629867" cy="330065"/>
            <a:chOff x="4166066" y="3056387"/>
            <a:chExt cx="2519466" cy="1320268"/>
          </a:xfrm>
        </p:grpSpPr>
        <p:grpSp>
          <p:nvGrpSpPr>
            <p:cNvPr id="748" name="Group 86"/>
            <p:cNvGrpSpPr>
              <a:grpSpLocks noChangeAspect="1"/>
            </p:cNvGrpSpPr>
            <p:nvPr/>
          </p:nvGrpSpPr>
          <p:grpSpPr bwMode="auto">
            <a:xfrm>
              <a:off x="4166066" y="3056387"/>
              <a:ext cx="1406168" cy="1320268"/>
              <a:chOff x="1815" y="2475"/>
              <a:chExt cx="492" cy="547"/>
            </a:xfrm>
          </p:grpSpPr>
          <p:grpSp>
            <p:nvGrpSpPr>
              <p:cNvPr id="750" name="Group 87"/>
              <p:cNvGrpSpPr>
                <a:grpSpLocks noChangeAspect="1"/>
              </p:cNvGrpSpPr>
              <p:nvPr/>
            </p:nvGrpSpPr>
            <p:grpSpPr bwMode="auto">
              <a:xfrm>
                <a:off x="1815" y="2475"/>
                <a:ext cx="492" cy="273"/>
                <a:chOff x="1815" y="2475"/>
                <a:chExt cx="492" cy="273"/>
              </a:xfrm>
            </p:grpSpPr>
            <p:sp>
              <p:nvSpPr>
                <p:cNvPr id="437"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38"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39"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753" name="Group 91"/>
              <p:cNvGrpSpPr>
                <a:grpSpLocks noChangeAspect="1"/>
              </p:cNvGrpSpPr>
              <p:nvPr/>
            </p:nvGrpSpPr>
            <p:grpSpPr bwMode="auto">
              <a:xfrm flipV="1">
                <a:off x="1815" y="2749"/>
                <a:ext cx="492" cy="273"/>
                <a:chOff x="1813" y="2475"/>
                <a:chExt cx="492" cy="273"/>
              </a:xfrm>
            </p:grpSpPr>
            <p:sp>
              <p:nvSpPr>
                <p:cNvPr id="434"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35"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36"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428" name="Block Arc 427"/>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29" name="Rounded Rectangle 428"/>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0" name="Rounded Rectangle 429"/>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1" name="Oval 430"/>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55" name="Group 480"/>
          <p:cNvGrpSpPr>
            <a:grpSpLocks noChangeAspect="1"/>
          </p:cNvGrpSpPr>
          <p:nvPr/>
        </p:nvGrpSpPr>
        <p:grpSpPr>
          <a:xfrm flipH="1">
            <a:off x="2662013" y="2919213"/>
            <a:ext cx="629867" cy="330065"/>
            <a:chOff x="4166066" y="3056387"/>
            <a:chExt cx="2519466" cy="1320268"/>
          </a:xfrm>
        </p:grpSpPr>
        <p:grpSp>
          <p:nvGrpSpPr>
            <p:cNvPr id="758" name="Group 86"/>
            <p:cNvGrpSpPr>
              <a:grpSpLocks noChangeAspect="1"/>
            </p:cNvGrpSpPr>
            <p:nvPr/>
          </p:nvGrpSpPr>
          <p:grpSpPr bwMode="auto">
            <a:xfrm>
              <a:off x="4166066" y="3056387"/>
              <a:ext cx="1406168" cy="1320268"/>
              <a:chOff x="1815" y="2475"/>
              <a:chExt cx="492" cy="547"/>
            </a:xfrm>
          </p:grpSpPr>
          <p:grpSp>
            <p:nvGrpSpPr>
              <p:cNvPr id="759" name="Group 87"/>
              <p:cNvGrpSpPr>
                <a:grpSpLocks noChangeAspect="1"/>
              </p:cNvGrpSpPr>
              <p:nvPr/>
            </p:nvGrpSpPr>
            <p:grpSpPr bwMode="auto">
              <a:xfrm>
                <a:off x="1815" y="2475"/>
                <a:ext cx="492" cy="273"/>
                <a:chOff x="1815" y="2475"/>
                <a:chExt cx="492" cy="273"/>
              </a:xfrm>
            </p:grpSpPr>
            <p:sp>
              <p:nvSpPr>
                <p:cNvPr id="423"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24"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26"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760" name="Group 91"/>
              <p:cNvGrpSpPr>
                <a:grpSpLocks noChangeAspect="1"/>
              </p:cNvGrpSpPr>
              <p:nvPr/>
            </p:nvGrpSpPr>
            <p:grpSpPr bwMode="auto">
              <a:xfrm flipV="1">
                <a:off x="1815" y="2749"/>
                <a:ext cx="492" cy="273"/>
                <a:chOff x="1813" y="2475"/>
                <a:chExt cx="492" cy="273"/>
              </a:xfrm>
            </p:grpSpPr>
            <p:sp>
              <p:nvSpPr>
                <p:cNvPr id="420"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21"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22"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414" name="Block Arc 413"/>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15" name="Rounded Rectangle 414"/>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6" name="Rounded Rectangle 415"/>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7" name="Oval 416"/>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61" name="Group 480"/>
          <p:cNvGrpSpPr>
            <a:grpSpLocks noChangeAspect="1"/>
          </p:cNvGrpSpPr>
          <p:nvPr/>
        </p:nvGrpSpPr>
        <p:grpSpPr>
          <a:xfrm flipH="1">
            <a:off x="2662013" y="2580944"/>
            <a:ext cx="629867" cy="330065"/>
            <a:chOff x="4166066" y="3056387"/>
            <a:chExt cx="2519466" cy="1320268"/>
          </a:xfrm>
        </p:grpSpPr>
        <p:grpSp>
          <p:nvGrpSpPr>
            <p:cNvPr id="762" name="Group 86"/>
            <p:cNvGrpSpPr>
              <a:grpSpLocks noChangeAspect="1"/>
            </p:cNvGrpSpPr>
            <p:nvPr/>
          </p:nvGrpSpPr>
          <p:grpSpPr bwMode="auto">
            <a:xfrm>
              <a:off x="4166066" y="3056387"/>
              <a:ext cx="1406168" cy="1320268"/>
              <a:chOff x="1815" y="2475"/>
              <a:chExt cx="492" cy="547"/>
            </a:xfrm>
          </p:grpSpPr>
          <p:grpSp>
            <p:nvGrpSpPr>
              <p:cNvPr id="763" name="Group 87"/>
              <p:cNvGrpSpPr>
                <a:grpSpLocks noChangeAspect="1"/>
              </p:cNvGrpSpPr>
              <p:nvPr/>
            </p:nvGrpSpPr>
            <p:grpSpPr bwMode="auto">
              <a:xfrm>
                <a:off x="1815" y="2475"/>
                <a:ext cx="492" cy="273"/>
                <a:chOff x="1815" y="2475"/>
                <a:chExt cx="492" cy="273"/>
              </a:xfrm>
            </p:grpSpPr>
            <p:sp>
              <p:nvSpPr>
                <p:cNvPr id="410"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11"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12"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764" name="Group 91"/>
              <p:cNvGrpSpPr>
                <a:grpSpLocks noChangeAspect="1"/>
              </p:cNvGrpSpPr>
              <p:nvPr/>
            </p:nvGrpSpPr>
            <p:grpSpPr bwMode="auto">
              <a:xfrm flipV="1">
                <a:off x="1815" y="2749"/>
                <a:ext cx="492" cy="273"/>
                <a:chOff x="1813" y="2475"/>
                <a:chExt cx="492" cy="273"/>
              </a:xfrm>
            </p:grpSpPr>
            <p:sp>
              <p:nvSpPr>
                <p:cNvPr id="407"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08"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409"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401" name="Block Arc 400"/>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02" name="Rounded Rectangle 401"/>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3" name="Rounded Rectangle 402"/>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4" name="Oval 403"/>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65" name="Group 480"/>
          <p:cNvGrpSpPr>
            <a:grpSpLocks noChangeAspect="1"/>
          </p:cNvGrpSpPr>
          <p:nvPr/>
        </p:nvGrpSpPr>
        <p:grpSpPr>
          <a:xfrm flipH="1">
            <a:off x="2656297" y="4269258"/>
            <a:ext cx="629867" cy="330065"/>
            <a:chOff x="4166066" y="3056387"/>
            <a:chExt cx="2519466" cy="1320268"/>
          </a:xfrm>
        </p:grpSpPr>
        <p:grpSp>
          <p:nvGrpSpPr>
            <p:cNvPr id="766" name="Group 86"/>
            <p:cNvGrpSpPr>
              <a:grpSpLocks noChangeAspect="1"/>
            </p:cNvGrpSpPr>
            <p:nvPr/>
          </p:nvGrpSpPr>
          <p:grpSpPr bwMode="auto">
            <a:xfrm>
              <a:off x="4166066" y="3056387"/>
              <a:ext cx="1406168" cy="1320268"/>
              <a:chOff x="1815" y="2475"/>
              <a:chExt cx="492" cy="547"/>
            </a:xfrm>
          </p:grpSpPr>
          <p:grpSp>
            <p:nvGrpSpPr>
              <p:cNvPr id="767" name="Group 87"/>
              <p:cNvGrpSpPr>
                <a:grpSpLocks noChangeAspect="1"/>
              </p:cNvGrpSpPr>
              <p:nvPr/>
            </p:nvGrpSpPr>
            <p:grpSpPr bwMode="auto">
              <a:xfrm>
                <a:off x="1815" y="2475"/>
                <a:ext cx="492" cy="273"/>
                <a:chOff x="1815" y="2475"/>
                <a:chExt cx="492" cy="273"/>
              </a:xfrm>
            </p:grpSpPr>
            <p:sp>
              <p:nvSpPr>
                <p:cNvPr id="397"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98"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99"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96" name="Group 91"/>
              <p:cNvGrpSpPr>
                <a:grpSpLocks noChangeAspect="1"/>
              </p:cNvGrpSpPr>
              <p:nvPr/>
            </p:nvGrpSpPr>
            <p:grpSpPr bwMode="auto">
              <a:xfrm flipV="1">
                <a:off x="1815" y="2749"/>
                <a:ext cx="492" cy="273"/>
                <a:chOff x="1813" y="2475"/>
                <a:chExt cx="492" cy="273"/>
              </a:xfrm>
            </p:grpSpPr>
            <p:sp>
              <p:nvSpPr>
                <p:cNvPr id="394"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95"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96"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388" name="Block Arc 387"/>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89" name="Rounded Rectangle 388"/>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 name="Rounded Rectangle 389"/>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 name="Oval 390"/>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7" name="Group 480"/>
          <p:cNvGrpSpPr>
            <a:grpSpLocks noChangeAspect="1"/>
          </p:cNvGrpSpPr>
          <p:nvPr/>
        </p:nvGrpSpPr>
        <p:grpSpPr>
          <a:xfrm flipH="1">
            <a:off x="2659155" y="3929450"/>
            <a:ext cx="629867" cy="330065"/>
            <a:chOff x="4166066" y="3056387"/>
            <a:chExt cx="2519466" cy="1320268"/>
          </a:xfrm>
        </p:grpSpPr>
        <p:grpSp>
          <p:nvGrpSpPr>
            <p:cNvPr id="98" name="Group 86"/>
            <p:cNvGrpSpPr>
              <a:grpSpLocks noChangeAspect="1"/>
            </p:cNvGrpSpPr>
            <p:nvPr/>
          </p:nvGrpSpPr>
          <p:grpSpPr bwMode="auto">
            <a:xfrm>
              <a:off x="4166066" y="3056387"/>
              <a:ext cx="1406168" cy="1320268"/>
              <a:chOff x="1815" y="2475"/>
              <a:chExt cx="492" cy="547"/>
            </a:xfrm>
          </p:grpSpPr>
          <p:grpSp>
            <p:nvGrpSpPr>
              <p:cNvPr id="99" name="Group 87"/>
              <p:cNvGrpSpPr>
                <a:grpSpLocks noChangeAspect="1"/>
              </p:cNvGrpSpPr>
              <p:nvPr/>
            </p:nvGrpSpPr>
            <p:grpSpPr bwMode="auto">
              <a:xfrm>
                <a:off x="1815" y="2475"/>
                <a:ext cx="492" cy="273"/>
                <a:chOff x="1815" y="2475"/>
                <a:chExt cx="492" cy="273"/>
              </a:xfrm>
            </p:grpSpPr>
            <p:sp>
              <p:nvSpPr>
                <p:cNvPr id="384"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85"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86"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100" name="Group 91"/>
              <p:cNvGrpSpPr>
                <a:grpSpLocks noChangeAspect="1"/>
              </p:cNvGrpSpPr>
              <p:nvPr/>
            </p:nvGrpSpPr>
            <p:grpSpPr bwMode="auto">
              <a:xfrm flipV="1">
                <a:off x="1815" y="2749"/>
                <a:ext cx="492" cy="273"/>
                <a:chOff x="1813" y="2475"/>
                <a:chExt cx="492" cy="273"/>
              </a:xfrm>
            </p:grpSpPr>
            <p:sp>
              <p:nvSpPr>
                <p:cNvPr id="375"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76"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77"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367" name="Block Arc 366"/>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70" name="Rounded Rectangle 369"/>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Rounded Rectangle 370"/>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 name="Oval 371"/>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1" name="Group 480"/>
          <p:cNvGrpSpPr>
            <a:grpSpLocks noChangeAspect="1"/>
          </p:cNvGrpSpPr>
          <p:nvPr/>
        </p:nvGrpSpPr>
        <p:grpSpPr>
          <a:xfrm flipH="1">
            <a:off x="2659155" y="3591181"/>
            <a:ext cx="629867" cy="330065"/>
            <a:chOff x="4166066" y="3056387"/>
            <a:chExt cx="2519466" cy="1320268"/>
          </a:xfrm>
        </p:grpSpPr>
        <p:grpSp>
          <p:nvGrpSpPr>
            <p:cNvPr id="102" name="Group 86"/>
            <p:cNvGrpSpPr>
              <a:grpSpLocks noChangeAspect="1"/>
            </p:cNvGrpSpPr>
            <p:nvPr/>
          </p:nvGrpSpPr>
          <p:grpSpPr bwMode="auto">
            <a:xfrm>
              <a:off x="4166066" y="3056387"/>
              <a:ext cx="1406168" cy="1320268"/>
              <a:chOff x="1815" y="2475"/>
              <a:chExt cx="492" cy="547"/>
            </a:xfrm>
          </p:grpSpPr>
          <p:grpSp>
            <p:nvGrpSpPr>
              <p:cNvPr id="103" name="Group 87"/>
              <p:cNvGrpSpPr>
                <a:grpSpLocks noChangeAspect="1"/>
              </p:cNvGrpSpPr>
              <p:nvPr/>
            </p:nvGrpSpPr>
            <p:grpSpPr bwMode="auto">
              <a:xfrm>
                <a:off x="1815" y="2475"/>
                <a:ext cx="492" cy="273"/>
                <a:chOff x="1815" y="2475"/>
                <a:chExt cx="492" cy="273"/>
              </a:xfrm>
            </p:grpSpPr>
            <p:sp>
              <p:nvSpPr>
                <p:cNvPr id="363"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64"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65"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104" name="Group 91"/>
              <p:cNvGrpSpPr>
                <a:grpSpLocks noChangeAspect="1"/>
              </p:cNvGrpSpPr>
              <p:nvPr/>
            </p:nvGrpSpPr>
            <p:grpSpPr bwMode="auto">
              <a:xfrm flipV="1">
                <a:off x="1815" y="2749"/>
                <a:ext cx="492" cy="273"/>
                <a:chOff x="1813" y="2475"/>
                <a:chExt cx="492" cy="273"/>
              </a:xfrm>
            </p:grpSpPr>
            <p:sp>
              <p:nvSpPr>
                <p:cNvPr id="360"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61"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62"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354" name="Block Arc 353"/>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5" name="Rounded Rectangle 354"/>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Rounded Rectangle 355"/>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 name="Oval 356"/>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5" name="Group 480"/>
          <p:cNvGrpSpPr>
            <a:grpSpLocks noChangeAspect="1"/>
          </p:cNvGrpSpPr>
          <p:nvPr/>
        </p:nvGrpSpPr>
        <p:grpSpPr>
          <a:xfrm>
            <a:off x="6210833" y="926407"/>
            <a:ext cx="629867" cy="330065"/>
            <a:chOff x="4166066" y="3056387"/>
            <a:chExt cx="2519466" cy="1320268"/>
          </a:xfrm>
        </p:grpSpPr>
        <p:grpSp>
          <p:nvGrpSpPr>
            <p:cNvPr id="106" name="Group 86"/>
            <p:cNvGrpSpPr>
              <a:grpSpLocks noChangeAspect="1"/>
            </p:cNvGrpSpPr>
            <p:nvPr/>
          </p:nvGrpSpPr>
          <p:grpSpPr bwMode="auto">
            <a:xfrm>
              <a:off x="4166066" y="3056387"/>
              <a:ext cx="1406168" cy="1320268"/>
              <a:chOff x="1815" y="2475"/>
              <a:chExt cx="492" cy="547"/>
            </a:xfrm>
          </p:grpSpPr>
          <p:grpSp>
            <p:nvGrpSpPr>
              <p:cNvPr id="107" name="Group 87"/>
              <p:cNvGrpSpPr>
                <a:grpSpLocks noChangeAspect="1"/>
              </p:cNvGrpSpPr>
              <p:nvPr/>
            </p:nvGrpSpPr>
            <p:grpSpPr bwMode="auto">
              <a:xfrm>
                <a:off x="1815" y="2475"/>
                <a:ext cx="492" cy="273"/>
                <a:chOff x="1815" y="2475"/>
                <a:chExt cx="492" cy="273"/>
              </a:xfrm>
            </p:grpSpPr>
            <p:sp>
              <p:nvSpPr>
                <p:cNvPr id="382" name="Rectangle 88"/>
                <p:cNvSpPr>
                  <a:spLocks noChangeAspect="1" noChangeArrowheads="1"/>
                </p:cNvSpPr>
                <p:nvPr/>
              </p:nvSpPr>
              <p:spPr bwMode="auto">
                <a:xfrm rot="2016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83"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87" name="Rectangle 90"/>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nvGrpSpPr>
              <p:cNvPr id="108" name="Group 91"/>
              <p:cNvGrpSpPr>
                <a:grpSpLocks noChangeAspect="1"/>
              </p:cNvGrpSpPr>
              <p:nvPr/>
            </p:nvGrpSpPr>
            <p:grpSpPr bwMode="auto">
              <a:xfrm flipV="1">
                <a:off x="1815" y="2749"/>
                <a:ext cx="492" cy="273"/>
                <a:chOff x="1813" y="2475"/>
                <a:chExt cx="492" cy="273"/>
              </a:xfrm>
            </p:grpSpPr>
            <p:sp>
              <p:nvSpPr>
                <p:cNvPr id="379" name="Rectangle 92"/>
                <p:cNvSpPr>
                  <a:spLocks noChangeAspect="1" noChangeArrowheads="1"/>
                </p:cNvSpPr>
                <p:nvPr/>
              </p:nvSpPr>
              <p:spPr bwMode="auto">
                <a:xfrm rot="20220000">
                  <a:off x="1910" y="2643"/>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80"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prstTxWarp prst="textNoShape">
                    <a:avLst/>
                  </a:prstTxWarp>
                </a:bodyPr>
                <a:lstStyle/>
                <a:p>
                  <a:pPr eaLnBrk="0" hangingPunct="0"/>
                  <a:endParaRPr lang="en-US" sz="900" dirty="0">
                    <a:latin typeface="Comic Sans MS"/>
                    <a:cs typeface="Comic Sans MS"/>
                  </a:endParaRPr>
                </a:p>
              </p:txBody>
            </p:sp>
            <p:sp>
              <p:nvSpPr>
                <p:cNvPr id="381" name="Rectangle 94"/>
                <p:cNvSpPr>
                  <a:spLocks noChangeAspect="1" noChangeArrowheads="1"/>
                </p:cNvSpPr>
                <p:nvPr/>
              </p:nvSpPr>
              <p:spPr bwMode="auto">
                <a:xfrm rot="19560000">
                  <a:off x="2198" y="2475"/>
                  <a:ext cx="62" cy="62"/>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eaLnBrk="0" hangingPunct="0"/>
                  <a:endParaRPr lang="en-US" sz="900" dirty="0">
                    <a:latin typeface="Comic Sans MS"/>
                    <a:cs typeface="Comic Sans MS"/>
                  </a:endParaRPr>
                </a:p>
              </p:txBody>
            </p:sp>
          </p:grpSp>
        </p:grpSp>
        <p:sp>
          <p:nvSpPr>
            <p:cNvPr id="351" name="Block Arc 350"/>
            <p:cNvSpPr/>
            <p:nvPr/>
          </p:nvSpPr>
          <p:spPr>
            <a:xfrm>
              <a:off x="5588252" y="3170070"/>
              <a:ext cx="1097280" cy="109728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2" name="Rounded Rectangle 351"/>
            <p:cNvSpPr/>
            <p:nvPr/>
          </p:nvSpPr>
          <p:spPr>
            <a:xfrm>
              <a:off x="4999853" y="3634286"/>
              <a:ext cx="631010" cy="164592"/>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 name="Rounded Rectangle 352"/>
            <p:cNvSpPr/>
            <p:nvPr/>
          </p:nvSpPr>
          <p:spPr>
            <a:xfrm>
              <a:off x="5060949" y="3656553"/>
              <a:ext cx="618229" cy="11887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 name="Oval 357"/>
            <p:cNvSpPr/>
            <p:nvPr/>
          </p:nvSpPr>
          <p:spPr>
            <a:xfrm>
              <a:off x="5200650" y="3694093"/>
              <a:ext cx="45720" cy="4572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5" name="Text Box 113"/>
          <p:cNvSpPr txBox="1">
            <a:spLocks noChangeAspect="1" noChangeArrowheads="1"/>
          </p:cNvSpPr>
          <p:nvPr/>
        </p:nvSpPr>
        <p:spPr bwMode="auto">
          <a:xfrm flipH="1">
            <a:off x="4427140" y="1035050"/>
            <a:ext cx="697627" cy="215444"/>
          </a:xfrm>
          <a:prstGeom prst="rect">
            <a:avLst/>
          </a:prstGeom>
          <a:noFill/>
          <a:ln w="9525">
            <a:noFill/>
            <a:miter lim="800000"/>
            <a:headEnd/>
            <a:tailEnd/>
          </a:ln>
        </p:spPr>
        <p:txBody>
          <a:bodyPr wrap="none">
            <a:prstTxWarp prst="textNoShape">
              <a:avLst/>
            </a:prstTxWarp>
            <a:spAutoFit/>
          </a:bodyPr>
          <a:lstStyle/>
          <a:p>
            <a:pPr eaLnBrk="0" hangingPunct="0"/>
            <a:r>
              <a:rPr lang="en-US" sz="800" dirty="0" smtClean="0">
                <a:solidFill>
                  <a:srgbClr val="FF0000"/>
                </a:solidFill>
                <a:latin typeface="Comic Sans MS"/>
                <a:cs typeface="Comic Sans MS"/>
              </a:rPr>
              <a:t>27.55 GeV </a:t>
            </a:r>
            <a:endParaRPr lang="en-US" sz="800" dirty="0">
              <a:solidFill>
                <a:srgbClr val="FF0000"/>
              </a:solidFill>
              <a:latin typeface="Comic Sans MS"/>
              <a:cs typeface="Comic Sans MS"/>
            </a:endParaRPr>
          </a:p>
        </p:txBody>
      </p:sp>
      <p:sp>
        <p:nvSpPr>
          <p:cNvPr id="317" name="Arc 316"/>
          <p:cNvSpPr/>
          <p:nvPr/>
        </p:nvSpPr>
        <p:spPr>
          <a:xfrm rot="3600000">
            <a:off x="6931034" y="2529459"/>
            <a:ext cx="208914" cy="154956"/>
          </a:xfrm>
          <a:prstGeom prst="arc">
            <a:avLst>
              <a:gd name="adj1" fmla="val 16200000"/>
              <a:gd name="adj2" fmla="val 6010379"/>
            </a:avLst>
          </a:pr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 name="Arc 323"/>
          <p:cNvSpPr>
            <a:spLocks noChangeAspect="1"/>
          </p:cNvSpPr>
          <p:nvPr/>
        </p:nvSpPr>
        <p:spPr>
          <a:xfrm rot="577047">
            <a:off x="2440398" y="756480"/>
            <a:ext cx="4529907" cy="3880888"/>
          </a:xfrm>
          <a:prstGeom prst="arc">
            <a:avLst>
              <a:gd name="adj1" fmla="val 15576055"/>
              <a:gd name="adj2" fmla="val 19714471"/>
            </a:avLst>
          </a:prstGeom>
          <a:ln w="127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2" name="Group 1"/>
          <p:cNvGrpSpPr/>
          <p:nvPr/>
        </p:nvGrpSpPr>
        <p:grpSpPr>
          <a:xfrm rot="3600000">
            <a:off x="4111490" y="845190"/>
            <a:ext cx="3806676" cy="2284552"/>
            <a:chOff x="1719314" y="51753"/>
            <a:chExt cx="3806676" cy="2284552"/>
          </a:xfrm>
        </p:grpSpPr>
        <p:sp>
          <p:nvSpPr>
            <p:cNvPr id="26662" name="Text Box 19"/>
            <p:cNvSpPr txBox="1">
              <a:spLocks noChangeArrowheads="1"/>
            </p:cNvSpPr>
            <p:nvPr/>
          </p:nvSpPr>
          <p:spPr bwMode="auto">
            <a:xfrm>
              <a:off x="4723544" y="51753"/>
              <a:ext cx="802446" cy="400110"/>
            </a:xfrm>
            <a:prstGeom prst="rect">
              <a:avLst/>
            </a:prstGeom>
            <a:noFill/>
            <a:ln w="9525">
              <a:noFill/>
              <a:miter lim="800000"/>
              <a:headEnd/>
              <a:tailEnd/>
            </a:ln>
          </p:spPr>
          <p:txBody>
            <a:bodyPr wrap="square">
              <a:prstTxWarp prst="textNoShape">
                <a:avLst/>
              </a:prstTxWarp>
              <a:spAutoFit/>
            </a:bodyPr>
            <a:lstStyle/>
            <a:p>
              <a:pPr eaLnBrk="0" hangingPunct="0"/>
              <a:r>
                <a:rPr lang="en-US" sz="1000" dirty="0" smtClean="0">
                  <a:solidFill>
                    <a:srgbClr val="3366FF"/>
                  </a:solidFill>
                  <a:latin typeface="Comic Sans MS" pitchFamily="-110" charset="0"/>
                  <a:ea typeface="Comic Sans MS" pitchFamily="-110" charset="0"/>
                  <a:cs typeface="Comic Sans MS" pitchFamily="-110" charset="0"/>
                </a:rPr>
                <a:t>Beam </a:t>
              </a:r>
            </a:p>
            <a:p>
              <a:pPr eaLnBrk="0" hangingPunct="0"/>
              <a:r>
                <a:rPr lang="en-US" sz="1000" dirty="0" smtClean="0">
                  <a:solidFill>
                    <a:srgbClr val="3366FF"/>
                  </a:solidFill>
                  <a:latin typeface="Comic Sans MS" pitchFamily="-110" charset="0"/>
                  <a:ea typeface="Comic Sans MS" pitchFamily="-110" charset="0"/>
                  <a:cs typeface="Comic Sans MS" pitchFamily="-110" charset="0"/>
                </a:rPr>
                <a:t>dump</a:t>
              </a:r>
              <a:endParaRPr lang="en-US" sz="1000" dirty="0">
                <a:solidFill>
                  <a:srgbClr val="3366FF"/>
                </a:solidFill>
                <a:latin typeface="Comic Sans MS" pitchFamily="-110" charset="0"/>
                <a:ea typeface="Comic Sans MS" pitchFamily="-110" charset="0"/>
                <a:cs typeface="Comic Sans MS" pitchFamily="-110" charset="0"/>
              </a:endParaRPr>
            </a:p>
          </p:txBody>
        </p:sp>
        <p:sp>
          <p:nvSpPr>
            <p:cNvPr id="26661" name="Text Box 19"/>
            <p:cNvSpPr txBox="1">
              <a:spLocks noChangeArrowheads="1"/>
            </p:cNvSpPr>
            <p:nvPr/>
          </p:nvSpPr>
          <p:spPr bwMode="auto">
            <a:xfrm>
              <a:off x="3457810" y="99167"/>
              <a:ext cx="769110" cy="400110"/>
            </a:xfrm>
            <a:prstGeom prst="rect">
              <a:avLst/>
            </a:prstGeom>
            <a:noFill/>
            <a:ln w="9525">
              <a:noFill/>
              <a:miter lim="800000"/>
              <a:headEnd/>
              <a:tailEnd/>
            </a:ln>
          </p:spPr>
          <p:txBody>
            <a:bodyPr wrap="square">
              <a:prstTxWarp prst="textNoShape">
                <a:avLst/>
              </a:prstTxWarp>
              <a:spAutoFit/>
            </a:bodyPr>
            <a:lstStyle/>
            <a:p>
              <a:pPr eaLnBrk="0" hangingPunct="0"/>
              <a:r>
                <a:rPr lang="en-US" sz="1000" dirty="0" smtClean="0">
                  <a:solidFill>
                    <a:srgbClr val="3366FF"/>
                  </a:solidFill>
                  <a:latin typeface="Comic Sans MS" pitchFamily="-110" charset="0"/>
                  <a:ea typeface="Comic Sans MS" pitchFamily="-110" charset="0"/>
                  <a:cs typeface="Comic Sans MS" pitchFamily="-110" charset="0"/>
                </a:rPr>
                <a:t>Polarized </a:t>
              </a:r>
            </a:p>
            <a:p>
              <a:pPr eaLnBrk="0" hangingPunct="0"/>
              <a:r>
                <a:rPr lang="en-US" sz="1000" dirty="0" smtClean="0">
                  <a:solidFill>
                    <a:srgbClr val="3366FF"/>
                  </a:solidFill>
                  <a:latin typeface="Comic Sans MS" pitchFamily="-110" charset="0"/>
                  <a:ea typeface="Comic Sans MS" pitchFamily="-110" charset="0"/>
                  <a:cs typeface="Comic Sans MS" pitchFamily="-110" charset="0"/>
                </a:rPr>
                <a:t>e-gun</a:t>
              </a:r>
              <a:endParaRPr lang="en-US" sz="1000" dirty="0">
                <a:solidFill>
                  <a:srgbClr val="3366FF"/>
                </a:solidFill>
                <a:latin typeface="Comic Sans MS" pitchFamily="-110" charset="0"/>
                <a:ea typeface="Comic Sans MS" pitchFamily="-110" charset="0"/>
                <a:cs typeface="Comic Sans MS" pitchFamily="-110" charset="0"/>
              </a:endParaRPr>
            </a:p>
          </p:txBody>
        </p:sp>
        <p:sp>
          <p:nvSpPr>
            <p:cNvPr id="152" name="Can 151"/>
            <p:cNvSpPr/>
            <p:nvPr/>
          </p:nvSpPr>
          <p:spPr bwMode="auto">
            <a:xfrm rot="16200000">
              <a:off x="4626195" y="352863"/>
              <a:ext cx="156584" cy="180056"/>
            </a:xfrm>
            <a:prstGeom prst="can">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9" name="Freeform 468"/>
            <p:cNvSpPr/>
            <p:nvPr/>
          </p:nvSpPr>
          <p:spPr>
            <a:xfrm rot="21439852" flipH="1">
              <a:off x="4092908" y="425986"/>
              <a:ext cx="261845" cy="123074"/>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0" name="Freeform 469"/>
            <p:cNvSpPr/>
            <p:nvPr/>
          </p:nvSpPr>
          <p:spPr>
            <a:xfrm rot="21439852">
              <a:off x="4340091" y="458559"/>
              <a:ext cx="289548" cy="86128"/>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1" name="Oval 470"/>
            <p:cNvSpPr/>
            <p:nvPr/>
          </p:nvSpPr>
          <p:spPr>
            <a:xfrm rot="16039852">
              <a:off x="3988783" y="390452"/>
              <a:ext cx="170232" cy="873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 name="Text Box 113"/>
            <p:cNvSpPr txBox="1">
              <a:spLocks noChangeAspect="1" noChangeArrowheads="1"/>
            </p:cNvSpPr>
            <p:nvPr/>
          </p:nvSpPr>
          <p:spPr bwMode="auto">
            <a:xfrm flipH="1">
              <a:off x="4089908" y="160876"/>
              <a:ext cx="639963" cy="230832"/>
            </a:xfrm>
            <a:prstGeom prst="rect">
              <a:avLst/>
            </a:prstGeom>
            <a:noFill/>
            <a:ln w="9525">
              <a:noFill/>
              <a:miter lim="800000"/>
              <a:headEnd/>
              <a:tailEnd/>
            </a:ln>
          </p:spPr>
          <p:txBody>
            <a:bodyPr wrap="none">
              <a:prstTxWarp prst="textNoShape">
                <a:avLst/>
              </a:prstTxWarp>
              <a:spAutoFit/>
            </a:bodyPr>
            <a:lstStyle/>
            <a:p>
              <a:pPr eaLnBrk="0" hangingPunct="0"/>
              <a:r>
                <a:rPr lang="en-US" sz="900" dirty="0" smtClean="0">
                  <a:solidFill>
                    <a:srgbClr val="FF0000"/>
                  </a:solidFill>
                  <a:latin typeface="Comic Sans MS"/>
                  <a:cs typeface="Comic Sans MS"/>
                </a:rPr>
                <a:t>0.6  GeV </a:t>
              </a:r>
              <a:endParaRPr lang="en-US" sz="900" dirty="0">
                <a:solidFill>
                  <a:srgbClr val="FF0000"/>
                </a:solidFill>
                <a:latin typeface="Comic Sans MS"/>
                <a:cs typeface="Comic Sans MS"/>
              </a:endParaRPr>
            </a:p>
          </p:txBody>
        </p:sp>
        <p:cxnSp>
          <p:nvCxnSpPr>
            <p:cNvPr id="334" name="Straight Connector 333"/>
            <p:cNvCxnSpPr>
              <a:stCxn id="324" idx="0"/>
              <a:endCxn id="348" idx="2"/>
            </p:cNvCxnSpPr>
            <p:nvPr/>
          </p:nvCxnSpPr>
          <p:spPr>
            <a:xfrm rot="18000000" flipH="1">
              <a:off x="1396650" y="2011319"/>
              <a:ext cx="647650" cy="2322"/>
            </a:xfrm>
            <a:prstGeom prst="line">
              <a:avLst/>
            </a:pr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343" name="Straight Connector 342"/>
          <p:cNvCxnSpPr>
            <a:stCxn id="317" idx="0"/>
          </p:cNvCxnSpPr>
          <p:nvPr/>
        </p:nvCxnSpPr>
        <p:spPr>
          <a:xfrm rot="16200000" flipV="1">
            <a:off x="6561351" y="2026960"/>
            <a:ext cx="684244" cy="398232"/>
          </a:xfrm>
          <a:prstGeom prst="line">
            <a:avLst/>
          </a:pr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7" name="Arc 346"/>
          <p:cNvSpPr/>
          <p:nvPr/>
        </p:nvSpPr>
        <p:spPr>
          <a:xfrm rot="7200000">
            <a:off x="1632176" y="2484563"/>
            <a:ext cx="208914" cy="154956"/>
          </a:xfrm>
          <a:prstGeom prst="arc">
            <a:avLst>
              <a:gd name="adj1" fmla="val 16200000"/>
              <a:gd name="adj2" fmla="val 6010379"/>
            </a:avLst>
          </a:pr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8" name="Arc 347"/>
          <p:cNvSpPr>
            <a:spLocks noChangeAspect="1"/>
          </p:cNvSpPr>
          <p:nvPr/>
        </p:nvSpPr>
        <p:spPr>
          <a:xfrm rot="18600000">
            <a:off x="1443967" y="946917"/>
            <a:ext cx="4529907" cy="3880888"/>
          </a:xfrm>
          <a:prstGeom prst="arc">
            <a:avLst>
              <a:gd name="adj1" fmla="val 15576055"/>
              <a:gd name="adj2" fmla="val 19714471"/>
            </a:avLst>
          </a:prstGeom>
          <a:ln w="127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368" name="Straight Connector 367"/>
          <p:cNvCxnSpPr>
            <a:stCxn id="347" idx="2"/>
            <a:endCxn id="348" idx="0"/>
          </p:cNvCxnSpPr>
          <p:nvPr/>
        </p:nvCxnSpPr>
        <p:spPr>
          <a:xfrm rot="5400000" flipH="1" flipV="1">
            <a:off x="1552182" y="2049518"/>
            <a:ext cx="587019" cy="337358"/>
          </a:xfrm>
          <a:prstGeom prst="line">
            <a:avLst/>
          </a:pr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74" name="Freeform 373"/>
          <p:cNvSpPr/>
          <p:nvPr/>
        </p:nvSpPr>
        <p:spPr>
          <a:xfrm rot="15409430" flipH="1" flipV="1">
            <a:off x="6962125" y="3606837"/>
            <a:ext cx="588369" cy="131531"/>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a:solidFill>
              <a:srgbClr val="DD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51" name="Freeform 450"/>
          <p:cNvSpPr/>
          <p:nvPr/>
        </p:nvSpPr>
        <p:spPr>
          <a:xfrm rot="9050523" flipV="1">
            <a:off x="2446378" y="1066756"/>
            <a:ext cx="588369" cy="45719"/>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w="12700" cap="flat" cmpd="sng" algn="ctr">
            <a:solidFill>
              <a:srgbClr val="DD0000"/>
            </a:solidFill>
            <a:prstDash val="solid"/>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56" name="Freeform 455"/>
          <p:cNvSpPr/>
          <p:nvPr/>
        </p:nvSpPr>
        <p:spPr>
          <a:xfrm rot="12458037" flipV="1">
            <a:off x="5500183" y="954435"/>
            <a:ext cx="588369" cy="45719"/>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w="12700" cap="flat" cmpd="sng" algn="ctr">
            <a:solidFill>
              <a:srgbClr val="DD0000"/>
            </a:solidFill>
            <a:prstDash val="solid"/>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09" name="Straight Connector 108"/>
          <p:cNvCxnSpPr>
            <a:stCxn id="348" idx="2"/>
            <a:endCxn id="324" idx="0"/>
          </p:cNvCxnSpPr>
          <p:nvPr/>
        </p:nvCxnSpPr>
        <p:spPr>
          <a:xfrm flipV="1">
            <a:off x="4031115" y="748197"/>
            <a:ext cx="647650" cy="2322"/>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25" name="Group 102"/>
          <p:cNvGrpSpPr>
            <a:grpSpLocks/>
          </p:cNvGrpSpPr>
          <p:nvPr/>
        </p:nvGrpSpPr>
        <p:grpSpPr bwMode="auto">
          <a:xfrm rot="3600000" flipV="1">
            <a:off x="6882443" y="2231996"/>
            <a:ext cx="124677" cy="108170"/>
            <a:chOff x="1348913" y="1142862"/>
            <a:chExt cx="190276" cy="155817"/>
          </a:xfrm>
        </p:grpSpPr>
        <p:sp>
          <p:nvSpPr>
            <p:cNvPr id="335" name="Oval 115"/>
            <p:cNvSpPr>
              <a:spLocks noChangeArrowheads="1"/>
            </p:cNvSpPr>
            <p:nvPr/>
          </p:nvSpPr>
          <p:spPr bwMode="auto">
            <a:xfrm flipH="1">
              <a:off x="1485778" y="1142797"/>
              <a:ext cx="53957"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342" name="Oval 116"/>
            <p:cNvSpPr>
              <a:spLocks noChangeArrowheads="1"/>
            </p:cNvSpPr>
            <p:nvPr/>
          </p:nvSpPr>
          <p:spPr bwMode="auto">
            <a:xfrm flipH="1">
              <a:off x="1441343" y="1142797"/>
              <a:ext cx="50782"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4000" dirty="0">
                <a:latin typeface="Comic Sans MS"/>
                <a:ea typeface="+mn-ea"/>
                <a:cs typeface="Comic Sans MS"/>
              </a:endParaRPr>
            </a:p>
          </p:txBody>
        </p:sp>
        <p:sp>
          <p:nvSpPr>
            <p:cNvPr id="346" name="Oval 117"/>
            <p:cNvSpPr>
              <a:spLocks noChangeAspect="1" noChangeArrowheads="1"/>
            </p:cNvSpPr>
            <p:nvPr/>
          </p:nvSpPr>
          <p:spPr bwMode="auto">
            <a:xfrm flipH="1">
              <a:off x="1393735" y="1142797"/>
              <a:ext cx="53955"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sp>
          <p:nvSpPr>
            <p:cNvPr id="349" name="Oval 118"/>
            <p:cNvSpPr>
              <a:spLocks noChangeArrowheads="1"/>
            </p:cNvSpPr>
            <p:nvPr/>
          </p:nvSpPr>
          <p:spPr bwMode="auto">
            <a:xfrm flipH="1">
              <a:off x="1349301" y="1142797"/>
              <a:ext cx="53955"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dirty="0">
                <a:latin typeface="Comic Sans MS"/>
                <a:ea typeface="+mn-ea"/>
                <a:cs typeface="Comic Sans MS"/>
              </a:endParaRPr>
            </a:p>
          </p:txBody>
        </p:sp>
      </p:grpSp>
      <p:sp>
        <p:nvSpPr>
          <p:cNvPr id="13" name="TextBox 12"/>
          <p:cNvSpPr txBox="1"/>
          <p:nvPr/>
        </p:nvSpPr>
        <p:spPr>
          <a:xfrm>
            <a:off x="8178800" y="3327400"/>
            <a:ext cx="184666" cy="369332"/>
          </a:xfrm>
          <a:prstGeom prst="rect">
            <a:avLst/>
          </a:prstGeom>
          <a:noFill/>
        </p:spPr>
        <p:txBody>
          <a:bodyPr wrap="none" rtlCol="0">
            <a:spAutoFit/>
          </a:bodyPr>
          <a:lstStyle/>
          <a:p>
            <a:endParaRPr lang="en-US" dirty="0"/>
          </a:p>
        </p:txBody>
      </p:sp>
      <p:graphicFrame>
        <p:nvGraphicFramePr>
          <p:cNvPr id="432" name="Table 431"/>
          <p:cNvGraphicFramePr>
            <a:graphicFrameLocks noGrp="1"/>
          </p:cNvGraphicFramePr>
          <p:nvPr>
            <p:extLst>
              <p:ext uri="{D42A27DB-BD31-4B8C-83A1-F6EECF244321}">
                <p14:modId xmlns:p14="http://schemas.microsoft.com/office/powerpoint/2010/main" val="2057619427"/>
              </p:ext>
            </p:extLst>
          </p:nvPr>
        </p:nvGraphicFramePr>
        <p:xfrm>
          <a:off x="173566" y="3213100"/>
          <a:ext cx="825500" cy="2738120"/>
        </p:xfrm>
        <a:graphic>
          <a:graphicData uri="http://schemas.openxmlformats.org/drawingml/2006/table">
            <a:tbl>
              <a:tblPr/>
              <a:tblGrid>
                <a:gridCol w="825500"/>
              </a:tblGrid>
              <a:tr h="192034">
                <a:tc>
                  <a:txBody>
                    <a:bodyPr/>
                    <a:lstStyle/>
                    <a:p>
                      <a:pPr algn="ctr" fontAlgn="b"/>
                      <a:r>
                        <a:rPr lang="en-US" sz="1200" b="0" i="0" u="none" strike="noStrike" dirty="0">
                          <a:solidFill>
                            <a:srgbClr val="000000"/>
                          </a:solidFill>
                          <a:effectLst/>
                          <a:latin typeface="Calibri"/>
                        </a:rPr>
                        <a:t>E/</a:t>
                      </a:r>
                      <a:r>
                        <a:rPr lang="en-US" sz="1200" b="0" i="0" u="none" strike="noStrike" dirty="0" err="1">
                          <a:solidFill>
                            <a:srgbClr val="000000"/>
                          </a:solidFill>
                          <a:effectLst/>
                          <a:latin typeface="Calibri"/>
                        </a:rPr>
                        <a:t>Eo</a:t>
                      </a:r>
                      <a:endParaRPr lang="en-US" sz="12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smtClean="0">
                          <a:solidFill>
                            <a:srgbClr val="000000"/>
                          </a:solidFill>
                          <a:effectLst/>
                          <a:latin typeface="Calibri"/>
                        </a:rPr>
                        <a:t>0.0200</a:t>
                      </a:r>
                      <a:endParaRPr lang="en-US" sz="12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0.1017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0.1833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0.2650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0.3467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0.4283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0.5100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0.5917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0.6733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0.7550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0.8367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0.9183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en-US" sz="1200" b="0" i="0" u="none" strike="noStrike" dirty="0">
                          <a:solidFill>
                            <a:srgbClr val="000000"/>
                          </a:solidFill>
                          <a:effectLst/>
                          <a:latin typeface="Calibri"/>
                        </a:rPr>
                        <a:t>1.0000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33" name="Text Box 113"/>
          <p:cNvSpPr txBox="1">
            <a:spLocks noChangeAspect="1" noChangeArrowheads="1"/>
          </p:cNvSpPr>
          <p:nvPr/>
        </p:nvSpPr>
        <p:spPr bwMode="auto">
          <a:xfrm flipH="1">
            <a:off x="5291557" y="2500005"/>
            <a:ext cx="7144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0.9183 </a:t>
            </a:r>
            <a:r>
              <a:rPr lang="en-US" sz="900" dirty="0" err="1">
                <a:solidFill>
                  <a:srgbClr val="FF0000"/>
                </a:solidFill>
                <a:latin typeface="Comic Sans MS" charset="0"/>
                <a:cs typeface="Comic Sans MS" charset="0"/>
              </a:rPr>
              <a:t>Eo</a:t>
            </a:r>
            <a:r>
              <a:rPr lang="en-US" sz="900" dirty="0">
                <a:solidFill>
                  <a:srgbClr val="FF0000"/>
                </a:solidFill>
                <a:latin typeface="Comic Sans MS" charset="0"/>
                <a:cs typeface="Comic Sans MS" charset="0"/>
              </a:rPr>
              <a:t> </a:t>
            </a:r>
          </a:p>
        </p:txBody>
      </p:sp>
      <p:sp>
        <p:nvSpPr>
          <p:cNvPr id="440" name="Text Box 117"/>
          <p:cNvSpPr txBox="1">
            <a:spLocks noChangeAspect="1" noChangeArrowheads="1"/>
          </p:cNvSpPr>
          <p:nvPr/>
        </p:nvSpPr>
        <p:spPr bwMode="auto">
          <a:xfrm flipH="1">
            <a:off x="5280974" y="2849450"/>
            <a:ext cx="7328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0.7550 </a:t>
            </a:r>
            <a:r>
              <a:rPr lang="en-US" sz="900" dirty="0" err="1">
                <a:solidFill>
                  <a:srgbClr val="FF0000"/>
                </a:solidFill>
                <a:latin typeface="Comic Sans MS" charset="0"/>
                <a:cs typeface="Comic Sans MS" charset="0"/>
              </a:rPr>
              <a:t>Eo</a:t>
            </a:r>
            <a:r>
              <a:rPr lang="en-US" sz="900" dirty="0">
                <a:solidFill>
                  <a:srgbClr val="FF0000"/>
                </a:solidFill>
                <a:latin typeface="Comic Sans MS" charset="0"/>
                <a:cs typeface="Comic Sans MS" charset="0"/>
              </a:rPr>
              <a:t> </a:t>
            </a:r>
          </a:p>
        </p:txBody>
      </p:sp>
      <p:sp>
        <p:nvSpPr>
          <p:cNvPr id="458" name="Text Box 118"/>
          <p:cNvSpPr txBox="1">
            <a:spLocks noChangeAspect="1" noChangeArrowheads="1"/>
          </p:cNvSpPr>
          <p:nvPr/>
        </p:nvSpPr>
        <p:spPr bwMode="auto">
          <a:xfrm flipH="1">
            <a:off x="5278857" y="3180519"/>
            <a:ext cx="7144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0.5917 </a:t>
            </a:r>
            <a:r>
              <a:rPr lang="en-US" sz="900" dirty="0" err="1" smtClean="0">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59" name="Text Box 119"/>
          <p:cNvSpPr txBox="1">
            <a:spLocks noChangeAspect="1" noChangeArrowheads="1"/>
          </p:cNvSpPr>
          <p:nvPr/>
        </p:nvSpPr>
        <p:spPr bwMode="auto">
          <a:xfrm flipH="1">
            <a:off x="5297528" y="3517451"/>
            <a:ext cx="7328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0.4286 </a:t>
            </a:r>
            <a:r>
              <a:rPr lang="en-US" sz="900" dirty="0" err="1">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60" name="Text Box 113"/>
          <p:cNvSpPr txBox="1">
            <a:spLocks noChangeAspect="1" noChangeArrowheads="1"/>
          </p:cNvSpPr>
          <p:nvPr/>
        </p:nvSpPr>
        <p:spPr bwMode="auto">
          <a:xfrm flipH="1">
            <a:off x="5267413" y="4196081"/>
            <a:ext cx="7304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0.1017  </a:t>
            </a:r>
            <a:r>
              <a:rPr lang="en-US" sz="900" dirty="0" err="1" smtClean="0">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67" name="Text Box 119"/>
          <p:cNvSpPr txBox="1">
            <a:spLocks noChangeAspect="1" noChangeArrowheads="1"/>
          </p:cNvSpPr>
          <p:nvPr/>
        </p:nvSpPr>
        <p:spPr bwMode="auto">
          <a:xfrm flipH="1">
            <a:off x="5278476" y="3876263"/>
            <a:ext cx="7328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0.2650 </a:t>
            </a:r>
            <a:r>
              <a:rPr lang="en-US" sz="900" dirty="0" err="1">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68" name="Text Box 113"/>
          <p:cNvSpPr txBox="1">
            <a:spLocks noChangeAspect="1" noChangeArrowheads="1"/>
          </p:cNvSpPr>
          <p:nvPr/>
        </p:nvSpPr>
        <p:spPr bwMode="auto">
          <a:xfrm>
            <a:off x="3303621" y="2972834"/>
            <a:ext cx="784793"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0.8367 </a:t>
            </a:r>
            <a:r>
              <a:rPr lang="en-US" sz="900" dirty="0" err="1">
                <a:solidFill>
                  <a:srgbClr val="FF0000"/>
                </a:solidFill>
                <a:latin typeface="Comic Sans MS" charset="0"/>
                <a:cs typeface="Comic Sans MS" charset="0"/>
              </a:rPr>
              <a:t>Eo</a:t>
            </a:r>
            <a:r>
              <a:rPr lang="en-US" sz="900" dirty="0">
                <a:solidFill>
                  <a:srgbClr val="FF0000"/>
                </a:solidFill>
                <a:latin typeface="Comic Sans MS" charset="0"/>
                <a:cs typeface="Comic Sans MS" charset="0"/>
              </a:rPr>
              <a:t> </a:t>
            </a:r>
          </a:p>
        </p:txBody>
      </p:sp>
      <p:sp>
        <p:nvSpPr>
          <p:cNvPr id="472" name="Text Box 117"/>
          <p:cNvSpPr txBox="1">
            <a:spLocks noChangeAspect="1" noChangeArrowheads="1"/>
          </p:cNvSpPr>
          <p:nvPr/>
        </p:nvSpPr>
        <p:spPr bwMode="auto">
          <a:xfrm>
            <a:off x="3325445" y="3292264"/>
            <a:ext cx="8232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0.6733 </a:t>
            </a:r>
            <a:r>
              <a:rPr lang="en-US" sz="900" dirty="0" err="1" smtClean="0">
                <a:solidFill>
                  <a:srgbClr val="FF0000"/>
                </a:solidFill>
                <a:latin typeface="Comic Sans MS" charset="0"/>
                <a:cs typeface="Comic Sans MS" charset="0"/>
              </a:rPr>
              <a:t>Eo</a:t>
            </a:r>
            <a:r>
              <a:rPr lang="en-US" sz="900" dirty="0" smtClean="0">
                <a:solidFill>
                  <a:srgbClr val="FF0000"/>
                </a:solidFill>
                <a:latin typeface="Comic Sans MS" charset="0"/>
                <a:cs typeface="Comic Sans MS" charset="0"/>
              </a:rPr>
              <a:t> </a:t>
            </a:r>
            <a:endParaRPr lang="en-US" sz="900" dirty="0">
              <a:solidFill>
                <a:srgbClr val="FF0000"/>
              </a:solidFill>
              <a:latin typeface="Comic Sans MS" charset="0"/>
              <a:cs typeface="Comic Sans MS" charset="0"/>
            </a:endParaRPr>
          </a:p>
        </p:txBody>
      </p:sp>
      <p:sp>
        <p:nvSpPr>
          <p:cNvPr id="473" name="Text Box 118"/>
          <p:cNvSpPr txBox="1">
            <a:spLocks noChangeAspect="1" noChangeArrowheads="1"/>
          </p:cNvSpPr>
          <p:nvPr/>
        </p:nvSpPr>
        <p:spPr bwMode="auto">
          <a:xfrm>
            <a:off x="3312339" y="3631045"/>
            <a:ext cx="9040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0.5100 </a:t>
            </a:r>
            <a:r>
              <a:rPr lang="en-US" sz="900" dirty="0" err="1" smtClean="0">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74" name="Text Box 119"/>
          <p:cNvSpPr txBox="1">
            <a:spLocks noChangeAspect="1" noChangeArrowheads="1"/>
          </p:cNvSpPr>
          <p:nvPr/>
        </p:nvSpPr>
        <p:spPr bwMode="auto">
          <a:xfrm>
            <a:off x="3319349" y="3975606"/>
            <a:ext cx="764060"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0.3467 </a:t>
            </a:r>
            <a:r>
              <a:rPr lang="en-US" sz="900" dirty="0" err="1">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75" name="Text Box 113"/>
          <p:cNvSpPr txBox="1">
            <a:spLocks noChangeAspect="1" noChangeArrowheads="1"/>
          </p:cNvSpPr>
          <p:nvPr/>
        </p:nvSpPr>
        <p:spPr bwMode="auto">
          <a:xfrm>
            <a:off x="3307647" y="2618981"/>
            <a:ext cx="369004"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err="1" smtClean="0">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77" name="Text Box 119"/>
          <p:cNvSpPr txBox="1">
            <a:spLocks noChangeAspect="1" noChangeArrowheads="1"/>
          </p:cNvSpPr>
          <p:nvPr/>
        </p:nvSpPr>
        <p:spPr bwMode="auto">
          <a:xfrm>
            <a:off x="3308177" y="4333986"/>
            <a:ext cx="818808"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0.1833 </a:t>
            </a:r>
            <a:r>
              <a:rPr lang="en-US" sz="900" dirty="0" err="1" smtClean="0">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81" name="Text Box 119"/>
          <p:cNvSpPr txBox="1">
            <a:spLocks noChangeAspect="1" noChangeArrowheads="1"/>
          </p:cNvSpPr>
          <p:nvPr/>
        </p:nvSpPr>
        <p:spPr bwMode="auto">
          <a:xfrm>
            <a:off x="5473527" y="689086"/>
            <a:ext cx="818808"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smtClean="0">
                <a:solidFill>
                  <a:srgbClr val="FF0000"/>
                </a:solidFill>
                <a:latin typeface="Comic Sans MS" charset="0"/>
                <a:cs typeface="Comic Sans MS" charset="0"/>
              </a:rPr>
              <a:t>0.02 </a:t>
            </a:r>
            <a:r>
              <a:rPr lang="en-US" sz="900" dirty="0" err="1" smtClean="0">
                <a:solidFill>
                  <a:srgbClr val="FF0000"/>
                </a:solidFill>
                <a:latin typeface="Comic Sans MS" charset="0"/>
                <a:cs typeface="Comic Sans MS" charset="0"/>
              </a:rPr>
              <a:t>Eo</a:t>
            </a:r>
            <a:endParaRPr lang="en-US" sz="900" dirty="0">
              <a:solidFill>
                <a:srgbClr val="FF0000"/>
              </a:solidFill>
              <a:latin typeface="Comic Sans MS" charset="0"/>
              <a:cs typeface="Comic Sans MS" charset="0"/>
            </a:endParaRPr>
          </a:p>
        </p:txBody>
      </p:sp>
      <p:sp>
        <p:nvSpPr>
          <p:cNvPr id="484" name="Text Box 110"/>
          <p:cNvSpPr txBox="1">
            <a:spLocks noChangeArrowheads="1"/>
          </p:cNvSpPr>
          <p:nvPr/>
        </p:nvSpPr>
        <p:spPr bwMode="auto">
          <a:xfrm>
            <a:off x="0" y="653005"/>
            <a:ext cx="2279650" cy="954107"/>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dirty="0" smtClean="0">
                <a:solidFill>
                  <a:srgbClr val="FF0000"/>
                </a:solidFill>
                <a:latin typeface="Comic Sans MS" charset="0"/>
                <a:cs typeface="Comic Sans MS" charset="0"/>
              </a:rPr>
              <a:t>All </a:t>
            </a:r>
            <a:r>
              <a:rPr lang="en-US" sz="1400" i="1" dirty="0">
                <a:solidFill>
                  <a:srgbClr val="FF0000"/>
                </a:solidFill>
                <a:latin typeface="Comic Sans MS" charset="0"/>
                <a:cs typeface="Comic Sans MS" charset="0"/>
              </a:rPr>
              <a:t>energies scale proportionally </a:t>
            </a:r>
            <a:r>
              <a:rPr lang="en-US" sz="1400" i="1" dirty="0" smtClean="0">
                <a:solidFill>
                  <a:srgbClr val="FF0000"/>
                </a:solidFill>
                <a:latin typeface="Comic Sans MS" charset="0"/>
                <a:cs typeface="Comic Sans MS" charset="0"/>
              </a:rPr>
              <a:t>by adding SRF cavities to the </a:t>
            </a:r>
            <a:r>
              <a:rPr lang="en-US" sz="1400" i="1" dirty="0" err="1" smtClean="0">
                <a:solidFill>
                  <a:srgbClr val="FF0000"/>
                </a:solidFill>
                <a:latin typeface="Comic Sans MS" charset="0"/>
                <a:cs typeface="Comic Sans MS" charset="0"/>
              </a:rPr>
              <a:t>linacs</a:t>
            </a:r>
            <a:endParaRPr lang="en-US" sz="1400" i="1" dirty="0">
              <a:solidFill>
                <a:srgbClr val="FF0000"/>
              </a:solidFill>
              <a:latin typeface="Comic Sans MS" charset="0"/>
              <a:cs typeface="Comic Sans MS" charset="0"/>
            </a:endParaRPr>
          </a:p>
        </p:txBody>
      </p:sp>
      <p:sp>
        <p:nvSpPr>
          <p:cNvPr id="330" name="Text Box 110"/>
          <p:cNvSpPr txBox="1">
            <a:spLocks noChangeArrowheads="1"/>
          </p:cNvSpPr>
          <p:nvPr/>
        </p:nvSpPr>
        <p:spPr bwMode="auto">
          <a:xfrm>
            <a:off x="2901950" y="4609055"/>
            <a:ext cx="3644900" cy="954107"/>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dirty="0" smtClean="0">
                <a:solidFill>
                  <a:srgbClr val="FF3712"/>
                </a:solidFill>
                <a:latin typeface="Comic Sans MS" charset="0"/>
                <a:cs typeface="Comic Sans MS" charset="0"/>
              </a:rPr>
              <a:t>All</a:t>
            </a:r>
            <a:r>
              <a:rPr lang="en-US" sz="1400" i="1" dirty="0" smtClean="0">
                <a:solidFill>
                  <a:srgbClr val="0000FF"/>
                </a:solidFill>
                <a:latin typeface="Comic Sans MS" charset="0"/>
                <a:cs typeface="Comic Sans MS" charset="0"/>
              </a:rPr>
              <a:t> magnets would </a:t>
            </a:r>
            <a:r>
              <a:rPr lang="en-US" sz="1400" i="1" dirty="0" smtClean="0">
                <a:solidFill>
                  <a:srgbClr val="0000FF"/>
                </a:solidFill>
                <a:latin typeface="Comic Sans MS" charset="0"/>
                <a:cs typeface="Comic Sans MS" charset="0"/>
              </a:rPr>
              <a:t>be installed from </a:t>
            </a:r>
            <a:r>
              <a:rPr lang="en-US" sz="1400" i="1" dirty="0" smtClean="0">
                <a:solidFill>
                  <a:srgbClr val="0000FF"/>
                </a:solidFill>
                <a:latin typeface="Comic Sans MS" charset="0"/>
                <a:cs typeface="Comic Sans MS" charset="0"/>
              </a:rPr>
              <a:t>day one and we would be cranking power supplies up as energy is increasing</a:t>
            </a:r>
            <a:endParaRPr lang="en-US" sz="1400" i="1" dirty="0">
              <a:solidFill>
                <a:srgbClr val="0000FF"/>
              </a:solidFill>
              <a:latin typeface="Comic Sans MS" charset="0"/>
              <a:cs typeface="Comic Sans MS" charset="0"/>
            </a:endParaRPr>
          </a:p>
        </p:txBody>
      </p:sp>
      <p:pic>
        <p:nvPicPr>
          <p:cNvPr id="344" name="Picture 343" descr="hi_hat_inser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26" y="1720850"/>
            <a:ext cx="1491676" cy="965201"/>
          </a:xfrm>
          <a:prstGeom prst="rect">
            <a:avLst/>
          </a:prstGeom>
        </p:spPr>
      </p:pic>
      <p:pic>
        <p:nvPicPr>
          <p:cNvPr id="345" name="Picture 3" descr="DSC_0014.jpg"/>
          <p:cNvPicPr>
            <a:picLocks noChangeAspect="1"/>
          </p:cNvPicPr>
          <p:nvPr/>
        </p:nvPicPr>
        <p:blipFill>
          <a:blip r:embed="rId8"/>
          <a:srcRect/>
          <a:stretch>
            <a:fillRect/>
          </a:stretch>
        </p:blipFill>
        <p:spPr bwMode="auto">
          <a:xfrm rot="16200000">
            <a:off x="3946040" y="3413081"/>
            <a:ext cx="796917" cy="530322"/>
          </a:xfrm>
          <a:prstGeom prst="rect">
            <a:avLst/>
          </a:prstGeom>
          <a:noFill/>
          <a:ln w="9525">
            <a:noFill/>
            <a:miter lim="800000"/>
            <a:headEnd/>
            <a:tailEnd/>
          </a:ln>
        </p:spPr>
      </p:pic>
      <p:sp>
        <p:nvSpPr>
          <p:cNvPr id="110" name="Title 109"/>
          <p:cNvSpPr>
            <a:spLocks noGrp="1"/>
          </p:cNvSpPr>
          <p:nvPr>
            <p:ph type="title"/>
          </p:nvPr>
        </p:nvSpPr>
        <p:spPr/>
        <p:txBody>
          <a:bodyPr/>
          <a:lstStyle/>
          <a:p>
            <a:r>
              <a:rPr lang="en-US" dirty="0">
                <a:latin typeface="Comic Sans MS" charset="0"/>
                <a:cs typeface="Comic Sans MS" charset="0"/>
              </a:rPr>
              <a:t>Staging of </a:t>
            </a:r>
            <a:r>
              <a:rPr lang="en-US" dirty="0" err="1">
                <a:latin typeface="Comic Sans MS" charset="0"/>
                <a:cs typeface="Comic Sans MS" charset="0"/>
              </a:rPr>
              <a:t>eRHIC</a:t>
            </a:r>
            <a:r>
              <a:rPr lang="en-US" dirty="0">
                <a:latin typeface="Comic Sans MS" charset="0"/>
                <a:cs typeface="Comic Sans MS" charset="0"/>
              </a:rPr>
              <a:t>: </a:t>
            </a:r>
            <a:r>
              <a:rPr lang="en-US" dirty="0" err="1">
                <a:latin typeface="Comic Sans MS" charset="0"/>
                <a:cs typeface="Comic Sans MS" charset="0"/>
              </a:rPr>
              <a:t>E</a:t>
            </a:r>
            <a:r>
              <a:rPr lang="en-US" baseline="-25000" dirty="0" err="1">
                <a:latin typeface="Comic Sans MS" charset="0"/>
                <a:cs typeface="Comic Sans MS" charset="0"/>
              </a:rPr>
              <a:t>o</a:t>
            </a:r>
            <a:r>
              <a:rPr lang="en-US" dirty="0">
                <a:latin typeface="Comic Sans MS" charset="0"/>
                <a:cs typeface="Comic Sans MS" charset="0"/>
              </a:rPr>
              <a:t> : 5 -&gt; 30 </a:t>
            </a:r>
            <a:r>
              <a:rPr lang="en-US" dirty="0" err="1" smtClean="0">
                <a:latin typeface="Comic Sans MS" charset="0"/>
                <a:cs typeface="Comic Sans MS" charset="0"/>
              </a:rPr>
              <a:t>GeV</a:t>
            </a:r>
            <a:endParaRPr lang="en-US" dirty="0"/>
          </a:p>
        </p:txBody>
      </p:sp>
      <p:sp>
        <p:nvSpPr>
          <p:cNvPr id="111" name="Date Placeholder 110"/>
          <p:cNvSpPr>
            <a:spLocks noGrp="1"/>
          </p:cNvSpPr>
          <p:nvPr>
            <p:ph type="dt" sz="half" idx="10"/>
          </p:nvPr>
        </p:nvSpPr>
        <p:spPr/>
        <p:txBody>
          <a:bodyPr/>
          <a:lstStyle/>
          <a:p>
            <a:r>
              <a:rPr lang="en-US" altLang="ja-JP" smtClean="0"/>
              <a:t>E.C. Aschenauer</a:t>
            </a:r>
            <a:endParaRPr lang="en-US" altLang="ja-JP"/>
          </a:p>
        </p:txBody>
      </p:sp>
      <p:sp>
        <p:nvSpPr>
          <p:cNvPr id="113" name="Footer Placeholder 112"/>
          <p:cNvSpPr>
            <a:spLocks noGrp="1"/>
          </p:cNvSpPr>
          <p:nvPr>
            <p:ph type="ftr" sz="quarter" idx="11"/>
          </p:nvPr>
        </p:nvSpPr>
        <p:spPr/>
        <p:txBody>
          <a:bodyPr/>
          <a:lstStyle/>
          <a:p>
            <a:r>
              <a:rPr lang="en-US" altLang="ja-JP" smtClean="0"/>
              <a:t>EIC Detector R&amp;D Advisory Meeting, May 2012</a:t>
            </a:r>
            <a:endParaRPr lang="en-US" altLang="ja-JP"/>
          </a:p>
        </p:txBody>
      </p:sp>
      <p:sp>
        <p:nvSpPr>
          <p:cNvPr id="16" name="Slide Number Placeholder 15"/>
          <p:cNvSpPr>
            <a:spLocks noGrp="1"/>
          </p:cNvSpPr>
          <p:nvPr>
            <p:ph type="sldNum" sz="quarter" idx="12"/>
          </p:nvPr>
        </p:nvSpPr>
        <p:spPr/>
        <p:txBody>
          <a:bodyPr/>
          <a:lstStyle/>
          <a:p>
            <a:pPr>
              <a:defRPr/>
            </a:pPr>
            <a:fld id="{D0A2B415-B58F-5B41-A97C-1F9AF06F5635}" type="slidenum">
              <a:rPr lang="en-US" smtClean="0"/>
              <a:pPr>
                <a:defRPr/>
              </a:pPr>
              <a:t>4</a:t>
            </a:fld>
            <a:endParaRPr lang="en-US"/>
          </a:p>
        </p:txBody>
      </p:sp>
      <p:graphicFrame>
        <p:nvGraphicFramePr>
          <p:cNvPr id="373" name="Table 372"/>
          <p:cNvGraphicFramePr>
            <a:graphicFrameLocks noGrp="1"/>
          </p:cNvGraphicFramePr>
          <p:nvPr>
            <p:extLst>
              <p:ext uri="{D42A27DB-BD31-4B8C-83A1-F6EECF244321}">
                <p14:modId xmlns:p14="http://schemas.microsoft.com/office/powerpoint/2010/main" val="69558510"/>
              </p:ext>
            </p:extLst>
          </p:nvPr>
        </p:nvGraphicFramePr>
        <p:xfrm>
          <a:off x="257176" y="1745678"/>
          <a:ext cx="8721724" cy="4302064"/>
        </p:xfrm>
        <a:graphic>
          <a:graphicData uri="http://schemas.openxmlformats.org/drawingml/2006/table">
            <a:tbl>
              <a:tblPr/>
              <a:tblGrid>
                <a:gridCol w="3862018"/>
                <a:gridCol w="879892"/>
                <a:gridCol w="793649"/>
                <a:gridCol w="976232"/>
                <a:gridCol w="1233701"/>
                <a:gridCol w="976232"/>
              </a:tblGrid>
              <a:tr h="0">
                <a:tc>
                  <a:txBody>
                    <a:bodyPr/>
                    <a:lstStyle/>
                    <a:p>
                      <a:pPr algn="ctr" fontAlgn="b"/>
                      <a:r>
                        <a:rPr lang="en-US" sz="1600" b="0" i="0" u="none" strike="noStrike" dirty="0">
                          <a:latin typeface="Comic Sans MS"/>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a:solidFill>
                            <a:srgbClr val="000090"/>
                          </a:solidFill>
                          <a:latin typeface="Comic Sans MS"/>
                        </a:rPr>
                        <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a:solidFill>
                            <a:srgbClr val="000090"/>
                          </a:solidFill>
                          <a:latin typeface="Comic Sans MS"/>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baseline="30000" dirty="0">
                          <a:solidFill>
                            <a:srgbClr val="000090"/>
                          </a:solidFill>
                          <a:latin typeface="Comic Sans MS"/>
                        </a:rPr>
                        <a:t>2</a:t>
                      </a:r>
                      <a:r>
                        <a:rPr lang="en-US" sz="1600" b="1" i="0" u="none" strike="noStrike" dirty="0">
                          <a:solidFill>
                            <a:srgbClr val="000090"/>
                          </a:solidFill>
                          <a:latin typeface="Comic Sans MS"/>
                        </a:rPr>
                        <a:t>He</a:t>
                      </a:r>
                      <a:r>
                        <a:rPr lang="en-US" sz="1600" b="1" i="0" u="none" strike="noStrike" baseline="30000" dirty="0">
                          <a:solidFill>
                            <a:srgbClr val="000090"/>
                          </a:solidFill>
                          <a:latin typeface="Comic Sans MS"/>
                        </a:rPr>
                        <a:t>3</a:t>
                      </a:r>
                      <a:endParaRPr lang="en-US" sz="16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baseline="30000">
                          <a:solidFill>
                            <a:srgbClr val="000090"/>
                          </a:solidFill>
                          <a:latin typeface="Comic Sans MS"/>
                        </a:rPr>
                        <a:t>79</a:t>
                      </a:r>
                      <a:r>
                        <a:rPr lang="en-US" sz="1600" b="1" i="0" u="none" strike="noStrike">
                          <a:solidFill>
                            <a:srgbClr val="000090"/>
                          </a:solidFill>
                          <a:latin typeface="Comic Sans MS"/>
                        </a:rPr>
                        <a:t>Au</a:t>
                      </a:r>
                      <a:r>
                        <a:rPr lang="en-US" sz="1600" b="1" i="0" u="none" strike="noStrike" baseline="30000">
                          <a:solidFill>
                            <a:srgbClr val="000090"/>
                          </a:solidFill>
                          <a:latin typeface="Comic Sans MS"/>
                        </a:rPr>
                        <a:t>197</a:t>
                      </a:r>
                      <a:endParaRPr lang="en-US" sz="1600" b="1" i="0" u="none" strike="noStrike">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baseline="30000" dirty="0">
                          <a:solidFill>
                            <a:srgbClr val="000090"/>
                          </a:solidFill>
                          <a:latin typeface="Comic Sans MS"/>
                        </a:rPr>
                        <a:t>92</a:t>
                      </a:r>
                      <a:r>
                        <a:rPr lang="en-US" sz="1600" b="1" i="0" u="none" strike="noStrike" dirty="0">
                          <a:solidFill>
                            <a:srgbClr val="000090"/>
                          </a:solidFill>
                          <a:latin typeface="Comic Sans MS"/>
                        </a:rPr>
                        <a:t>U</a:t>
                      </a:r>
                      <a:r>
                        <a:rPr lang="en-US" sz="1600" b="1" i="0" u="none" strike="noStrike" baseline="30000" dirty="0">
                          <a:solidFill>
                            <a:srgbClr val="000090"/>
                          </a:solidFill>
                          <a:latin typeface="Comic Sans MS"/>
                        </a:rPr>
                        <a:t>238</a:t>
                      </a:r>
                      <a:endParaRPr lang="en-US" sz="16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400" b="1" i="0" u="none" strike="noStrike" dirty="0" smtClean="0">
                          <a:solidFill>
                            <a:srgbClr val="4600A5"/>
                          </a:solidFill>
                          <a:latin typeface="Comic Sans MS"/>
                        </a:rPr>
                        <a:t>Energy, </a:t>
                      </a:r>
                      <a:r>
                        <a:rPr lang="en-US" sz="1400" b="1" i="0" u="none" strike="noStrike" dirty="0">
                          <a:solidFill>
                            <a:srgbClr val="4600A5"/>
                          </a:solidFill>
                          <a:latin typeface="Comic Sans MS"/>
                        </a:rPr>
                        <a:t>GeV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smtClean="0">
                          <a:solidFill>
                            <a:srgbClr val="DD0806"/>
                          </a:solidFill>
                          <a:latin typeface="Comic Sans MS"/>
                        </a:rPr>
                        <a:t>20</a:t>
                      </a:r>
                      <a:endParaRPr lang="en-US" sz="1400" b="1" i="0" u="none" strike="noStrike" dirty="0">
                        <a:solidFill>
                          <a:srgbClr val="DD0806"/>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smtClean="0">
                          <a:solidFill>
                            <a:srgbClr val="000090"/>
                          </a:solidFill>
                          <a:latin typeface="Comic Sans MS"/>
                        </a:rPr>
                        <a:t>250</a:t>
                      </a:r>
                      <a:endParaRPr lang="en-US" sz="14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smtClean="0">
                          <a:solidFill>
                            <a:srgbClr val="000090"/>
                          </a:solidFill>
                          <a:latin typeface="Comic Sans MS"/>
                        </a:rPr>
                        <a:t>167</a:t>
                      </a:r>
                      <a:endParaRPr lang="en-US" sz="14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smtClean="0">
                          <a:solidFill>
                            <a:srgbClr val="000090"/>
                          </a:solidFill>
                          <a:latin typeface="Comic Sans MS"/>
                        </a:rPr>
                        <a:t>100</a:t>
                      </a:r>
                      <a:endParaRPr lang="en-US" sz="14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smtClean="0">
                          <a:solidFill>
                            <a:srgbClr val="000090"/>
                          </a:solidFill>
                          <a:latin typeface="Comic Sans MS"/>
                        </a:rPr>
                        <a:t>100</a:t>
                      </a:r>
                      <a:endParaRPr lang="en-US" sz="14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600" b="1" i="0" u="none" strike="noStrike" dirty="0">
                          <a:solidFill>
                            <a:srgbClr val="4600A5"/>
                          </a:solidFill>
                          <a:latin typeface="Comic Sans MS"/>
                        </a:rPr>
                        <a:t>CM energy, GeV</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a:solidFill>
                            <a:srgbClr val="00009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DD0806"/>
                          </a:solidFill>
                          <a:latin typeface="Comic Sans MS"/>
                        </a:rPr>
                        <a:t>141</a:t>
                      </a:r>
                      <a:endParaRPr lang="en-US" sz="1600" b="1" i="0" u="none" strike="noStrike" dirty="0">
                        <a:solidFill>
                          <a:srgbClr val="DD0806"/>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DD0806"/>
                          </a:solidFill>
                          <a:latin typeface="Comic Sans MS"/>
                        </a:rPr>
                        <a:t>115</a:t>
                      </a:r>
                      <a:endParaRPr lang="en-US" sz="1600" b="1" i="0" u="none" strike="noStrike" dirty="0">
                        <a:solidFill>
                          <a:srgbClr val="DD0806"/>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DD0806"/>
                          </a:solidFill>
                          <a:latin typeface="Comic Sans MS"/>
                        </a:rPr>
                        <a:t>89</a:t>
                      </a:r>
                      <a:endParaRPr lang="en-US" sz="1600" b="1" i="0" u="none" strike="noStrike" dirty="0">
                        <a:solidFill>
                          <a:srgbClr val="DD0806"/>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DD0806"/>
                          </a:solidFill>
                          <a:latin typeface="Comic Sans MS"/>
                        </a:rPr>
                        <a:t>89</a:t>
                      </a:r>
                      <a:endParaRPr lang="en-US" sz="1600" b="1" i="0" u="none" strike="noStrike" dirty="0">
                        <a:solidFill>
                          <a:srgbClr val="DD0806"/>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200" b="1" i="0" u="none" strike="noStrike" dirty="0">
                          <a:solidFill>
                            <a:srgbClr val="4600A5"/>
                          </a:solidFill>
                          <a:latin typeface="Comic Sans MS"/>
                        </a:rPr>
                        <a:t>Number of bunches/distance between bunches</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a:solidFill>
                            <a:srgbClr val="000090"/>
                          </a:solidFill>
                          <a:latin typeface="Comic Sans MS"/>
                        </a:rPr>
                        <a:t>74 nsec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166</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76369">
                <a:tc>
                  <a:txBody>
                    <a:bodyPr/>
                    <a:lstStyle/>
                    <a:p>
                      <a:pPr algn="ctr" fontAlgn="ctr"/>
                      <a:r>
                        <a:rPr lang="en-US" sz="1200" b="1" i="0" u="none" strike="noStrike">
                          <a:solidFill>
                            <a:srgbClr val="4600A5"/>
                          </a:solidFill>
                          <a:latin typeface="Comic Sans MS"/>
                        </a:rPr>
                        <a:t>Bunch intensity (nucleons) ,10</a:t>
                      </a:r>
                      <a:r>
                        <a:rPr lang="en-US" sz="1200" b="1" i="0" u="none" strike="noStrike" baseline="30000">
                          <a:solidFill>
                            <a:srgbClr val="4600A5"/>
                          </a:solidFill>
                          <a:latin typeface="Comic Sans MS"/>
                        </a:rPr>
                        <a:t>11</a:t>
                      </a:r>
                      <a:r>
                        <a:rPr lang="en-US" sz="1200" b="1" i="0" u="none" strike="noStrike">
                          <a:solidFill>
                            <a:srgbClr val="4600A5"/>
                          </a:solidFill>
                          <a:latin typeface="Comic Sans MS"/>
                        </a:rPr>
                        <a:t>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0.24</a:t>
                      </a:r>
                      <a:endParaRPr lang="en-US" sz="1200" b="1" i="0" u="none" strike="noStrike" dirty="0">
                        <a:solidFill>
                          <a:srgbClr val="00800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a:solidFill>
                            <a:srgbClr val="000090"/>
                          </a:solidFill>
                          <a:latin typeface="Comic Sans M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1.3</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0.79</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0.83</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200" b="1" i="0" u="none" strike="noStrike" dirty="0">
                          <a:solidFill>
                            <a:srgbClr val="4600A5"/>
                          </a:solidFill>
                          <a:latin typeface="Comic Sans MS"/>
                        </a:rPr>
                        <a:t>Bunch charge, nC</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3.8</a:t>
                      </a:r>
                      <a:endParaRPr lang="en-US" sz="1200" b="1" i="0" u="none" strike="noStrike" dirty="0">
                        <a:solidFill>
                          <a:srgbClr val="00800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10</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5.2</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5.2</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200" b="1" i="0" u="none" strike="noStrike">
                          <a:solidFill>
                            <a:srgbClr val="4600A5"/>
                          </a:solidFill>
                          <a:latin typeface="Comic Sans MS"/>
                        </a:rPr>
                        <a:t>Beam current, mA</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DD0806"/>
                          </a:solidFill>
                          <a:latin typeface="Comic Sans MS"/>
                        </a:rPr>
                        <a:t>50 </a:t>
                      </a:r>
                      <a:endParaRPr lang="en-US" sz="1200" b="1" i="0" u="none" strike="noStrike" dirty="0">
                        <a:solidFill>
                          <a:srgbClr val="00800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140</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67</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67</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200" b="1" i="0" u="none" strike="noStrike" dirty="0">
                          <a:solidFill>
                            <a:srgbClr val="4600A5"/>
                          </a:solidFill>
                          <a:latin typeface="Comic Sans MS"/>
                        </a:rPr>
                        <a:t>Normalized emittance of hadrons , 95% , mm mrad</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DD0806"/>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1.2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200" b="1" i="0" u="none" strike="noStrike" dirty="0">
                          <a:solidFill>
                            <a:srgbClr val="000090"/>
                          </a:solidFill>
                          <a:latin typeface="Comic Sans MS"/>
                        </a:rPr>
                        <a:t>Normalized emittance of electrons,</a:t>
                      </a:r>
                      <a:r>
                        <a:rPr lang="en-US" sz="1200" b="1" i="0" u="none" strike="noStrike" dirty="0" smtClean="0">
                          <a:solidFill>
                            <a:srgbClr val="000090"/>
                          </a:solidFill>
                          <a:latin typeface="Comic Sans MS"/>
                        </a:rPr>
                        <a:t> rms, </a:t>
                      </a:r>
                      <a:r>
                        <a:rPr lang="en-US" sz="1200" b="1" i="0" u="none" strike="noStrike" dirty="0">
                          <a:solidFill>
                            <a:srgbClr val="000090"/>
                          </a:solidFill>
                          <a:latin typeface="Comic Sans MS"/>
                        </a:rPr>
                        <a:t>mm mrad</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32</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48</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80</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80</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200" b="1" i="0" u="none" strike="noStrike" dirty="0">
                          <a:solidFill>
                            <a:srgbClr val="4600A5"/>
                          </a:solidFill>
                          <a:latin typeface="Comic Sans MS"/>
                        </a:rPr>
                        <a:t>Polarization,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a:solidFill>
                            <a:srgbClr val="000090"/>
                          </a:solidFill>
                          <a:latin typeface="Comic Sans MS"/>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a:solidFill>
                            <a:srgbClr val="000090"/>
                          </a:solidFill>
                          <a:latin typeface="Comic Sans MS"/>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none</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200" b="1" i="0" u="none" strike="noStrike" dirty="0">
                          <a:solidFill>
                            <a:srgbClr val="4600A5"/>
                          </a:solidFill>
                          <a:latin typeface="Comic Sans MS"/>
                        </a:rPr>
                        <a:t>rms bunch length, cm</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90"/>
                          </a:solidFill>
                          <a:latin typeface="Comic Sans MS"/>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8.3</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8.3</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8.3</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smtClean="0">
                          <a:solidFill>
                            <a:srgbClr val="000090"/>
                          </a:solidFill>
                          <a:latin typeface="Comic Sans MS"/>
                        </a:rPr>
                        <a:t>8.3</a:t>
                      </a:r>
                      <a:endParaRPr lang="en-US" sz="12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27276">
                <a:tc>
                  <a:txBody>
                    <a:bodyPr/>
                    <a:lstStyle/>
                    <a:p>
                      <a:pPr algn="ctr" fontAlgn="ctr"/>
                      <a:r>
                        <a:rPr lang="en-US" sz="1400" b="1" i="0" u="none" strike="noStrike" dirty="0" err="1">
                          <a:solidFill>
                            <a:srgbClr val="4600A5"/>
                          </a:solidFill>
                          <a:latin typeface="Comic Sans MS"/>
                        </a:rPr>
                        <a:t>β</a:t>
                      </a:r>
                      <a:r>
                        <a:rPr lang="en-US" sz="1400" b="1" i="0" u="none" strike="noStrike" dirty="0">
                          <a:solidFill>
                            <a:srgbClr val="4600A5"/>
                          </a:solidFill>
                          <a:latin typeface="Comic Sans MS"/>
                        </a:rPr>
                        <a:t>*, cm</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a:solidFill>
                            <a:srgbClr val="000090"/>
                          </a:solidFill>
                          <a:latin typeface="Comic Sans M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a:solidFill>
                            <a:srgbClr val="000090"/>
                          </a:solidFill>
                          <a:latin typeface="Comic Sans M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a:solidFill>
                            <a:srgbClr val="000090"/>
                          </a:solidFill>
                          <a:latin typeface="Comic Sans M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a:solidFill>
                            <a:srgbClr val="000090"/>
                          </a:solidFill>
                          <a:latin typeface="Comic Sans M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smtClean="0">
                          <a:solidFill>
                            <a:srgbClr val="000090"/>
                          </a:solidFill>
                          <a:latin typeface="Comic Sans MS"/>
                        </a:rPr>
                        <a:t>5</a:t>
                      </a:r>
                      <a:endParaRPr lang="en-US" sz="1400" b="1" i="0" u="none" strike="noStrike" dirty="0">
                        <a:solidFill>
                          <a:srgbClr val="000090"/>
                        </a:solidFill>
                        <a:latin typeface="Comic Sans MS"/>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r>
              <a:tr h="409095">
                <a:tc>
                  <a:txBody>
                    <a:bodyPr/>
                    <a:lstStyle/>
                    <a:p>
                      <a:pPr algn="ctr" fontAlgn="b"/>
                      <a:r>
                        <a:rPr lang="en-US" sz="1600" b="1" i="0" u="none" strike="noStrike" dirty="0">
                          <a:solidFill>
                            <a:srgbClr val="000090"/>
                          </a:solidFill>
                          <a:latin typeface="Comic Sans MS"/>
                        </a:rPr>
                        <a:t>Luminosity per </a:t>
                      </a:r>
                      <a:r>
                        <a:rPr lang="en-US" sz="1600" b="1" i="0" u="none" strike="noStrike" dirty="0" smtClean="0">
                          <a:solidFill>
                            <a:srgbClr val="000090"/>
                          </a:solidFill>
                          <a:latin typeface="Comic Sans MS"/>
                        </a:rPr>
                        <a:t>nucleon, </a:t>
                      </a:r>
                      <a:r>
                        <a:rPr lang="en-US" sz="1600" b="1" i="0" u="none" strike="noStrike" dirty="0" smtClean="0">
                          <a:solidFill>
                            <a:srgbClr val="DD0806"/>
                          </a:solidFill>
                          <a:latin typeface="Comic Sans MS"/>
                        </a:rPr>
                        <a:t>x 10</a:t>
                      </a:r>
                      <a:r>
                        <a:rPr lang="en-US" sz="1600" b="1" i="0" u="none" strike="noStrike" baseline="30000" dirty="0" smtClean="0">
                          <a:solidFill>
                            <a:srgbClr val="DD0806"/>
                          </a:solidFill>
                          <a:latin typeface="Comic Sans MS"/>
                        </a:rPr>
                        <a:t>34</a:t>
                      </a:r>
                      <a:r>
                        <a:rPr lang="en-US" sz="1600" b="1" i="0" u="none" strike="noStrike" dirty="0" smtClean="0">
                          <a:solidFill>
                            <a:srgbClr val="DD0806"/>
                          </a:solidFill>
                          <a:latin typeface="Comic Sans MS"/>
                        </a:rPr>
                        <a:t> </a:t>
                      </a:r>
                      <a:r>
                        <a:rPr lang="en-US" sz="1600" b="1" i="0" u="none" strike="noStrike" dirty="0" smtClean="0">
                          <a:solidFill>
                            <a:srgbClr val="000090"/>
                          </a:solidFill>
                          <a:latin typeface="Comic Sans MS"/>
                        </a:rPr>
                        <a:t>cm</a:t>
                      </a:r>
                      <a:r>
                        <a:rPr lang="en-US" sz="1600" b="1" i="0" u="none" strike="noStrike" baseline="30000" dirty="0" smtClean="0">
                          <a:solidFill>
                            <a:srgbClr val="000090"/>
                          </a:solidFill>
                          <a:latin typeface="Comic Sans MS"/>
                        </a:rPr>
                        <a:t>-2</a:t>
                      </a:r>
                      <a:r>
                        <a:rPr lang="en-US" sz="1600" b="1" i="0" u="none" strike="noStrike" dirty="0" smtClean="0">
                          <a:solidFill>
                            <a:srgbClr val="000090"/>
                          </a:solidFill>
                          <a:latin typeface="Comic Sans MS"/>
                        </a:rPr>
                        <a:t>s</a:t>
                      </a:r>
                      <a:r>
                        <a:rPr lang="en-US" sz="1600" b="1" i="0" u="none" strike="noStrike" baseline="30000" dirty="0" smtClean="0">
                          <a:solidFill>
                            <a:srgbClr val="000090"/>
                          </a:solidFill>
                          <a:latin typeface="Comic Sans MS"/>
                        </a:rPr>
                        <a:t>-1</a:t>
                      </a:r>
                      <a:r>
                        <a:rPr lang="en-US" sz="1600" b="1" i="0" u="none" strike="noStrike" dirty="0" smtClean="0">
                          <a:solidFill>
                            <a:srgbClr val="000090"/>
                          </a:solidFill>
                          <a:latin typeface="Comic Sans MS"/>
                        </a:rPr>
                        <a:t> </a:t>
                      </a:r>
                      <a:endParaRPr lang="en-US" sz="1600" b="1" i="0" u="none" strike="noStrike" dirty="0">
                        <a:solidFill>
                          <a:srgbClr val="000090"/>
                        </a:solidFill>
                        <a:latin typeface="Comic Sans MS"/>
                      </a:endParaRPr>
                    </a:p>
                  </a:txBody>
                  <a:tcPr marL="0" marR="0" marT="0" marB="0" anchor="ct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smtClean="0">
                          <a:solidFill>
                            <a:srgbClr val="000090"/>
                          </a:solidFill>
                          <a:latin typeface="Comic Sans MS"/>
                        </a:rPr>
                        <a:t> </a:t>
                      </a:r>
                      <a:endParaRPr lang="en-US" sz="1400" b="1" i="0" u="none" strike="noStrike" dirty="0">
                        <a:solidFill>
                          <a:srgbClr val="000090"/>
                        </a:solidFill>
                        <a:latin typeface="Comic Sans MS"/>
                      </a:endParaRPr>
                    </a:p>
                  </a:txBody>
                  <a:tcPr marL="0" marR="0" marT="0" marB="0" anchor="ct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FF0000"/>
                          </a:solidFill>
                          <a:latin typeface="Comic Sans MS"/>
                        </a:rPr>
                        <a:t>0.97</a:t>
                      </a:r>
                      <a:endParaRPr lang="en-US" sz="1600" b="1" i="0" u="none" strike="noStrike" dirty="0">
                        <a:solidFill>
                          <a:srgbClr val="FF0000"/>
                        </a:solidFill>
                        <a:latin typeface="Comic Sans MS"/>
                      </a:endParaRPr>
                    </a:p>
                  </a:txBody>
                  <a:tcPr marL="0" marR="0" marT="0" marB="0" anchor="ct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FF0000"/>
                          </a:solidFill>
                          <a:latin typeface="Comic Sans MS"/>
                        </a:rPr>
                        <a:t>0.65</a:t>
                      </a:r>
                    </a:p>
                  </a:txBody>
                  <a:tcPr marL="0" marR="0" marT="0" marB="0" anchor="ct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FF0000"/>
                          </a:solidFill>
                          <a:latin typeface="Comic Sans MS"/>
                        </a:rPr>
                        <a:t>0.39</a:t>
                      </a:r>
                      <a:endParaRPr lang="en-US" sz="1600" b="1" i="0" u="none" strike="noStrike" dirty="0">
                        <a:solidFill>
                          <a:srgbClr val="FF0000"/>
                        </a:solidFill>
                        <a:latin typeface="Comic Sans MS"/>
                      </a:endParaRPr>
                    </a:p>
                  </a:txBody>
                  <a:tcPr marL="0" marR="0" marT="0" marB="0" anchor="ct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FF0000"/>
                          </a:solidFill>
                          <a:latin typeface="Comic Sans MS"/>
                        </a:rPr>
                        <a:t>0.41</a:t>
                      </a:r>
                      <a:endParaRPr lang="en-US" sz="1600" b="1" i="0" u="none" strike="noStrike" dirty="0">
                        <a:solidFill>
                          <a:srgbClr val="FF0000"/>
                        </a:solidFill>
                        <a:latin typeface="Comic Sans MS"/>
                      </a:endParaRPr>
                    </a:p>
                  </a:txBody>
                  <a:tcPr marL="0" marR="0" marT="0" marB="0" anchor="ct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chemeClr val="bg1">
                        <a:lumMod val="95000"/>
                      </a:schemeClr>
                    </a:solidFill>
                  </a:tcPr>
                </a:tc>
              </a:tr>
            </a:tbl>
          </a:graphicData>
        </a:graphic>
      </p:graphicFrame>
    </p:spTree>
    <p:custDataLst>
      <p:tags r:id="rId1"/>
    </p:custDataLst>
    <p:extLst>
      <p:ext uri="{BB962C8B-B14F-4D97-AF65-F5344CB8AC3E}">
        <p14:creationId xmlns:p14="http://schemas.microsoft.com/office/powerpoint/2010/main" val="1563483024"/>
      </p:ext>
    </p:extLst>
  </p:cSld>
  <p:clrMapOvr>
    <a:masterClrMapping/>
  </p:clrMapOvr>
  <p:transition xmlns:p14="http://schemas.microsoft.com/office/powerpoint/2010/main" advTm="813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blinds(horizontal)">
                                      <p:cBhvr>
                                        <p:cTn id="7" dur="5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Energy Combinations for MC</a:t>
            </a:r>
            <a:endParaRPr lang="en-US" dirty="0"/>
          </a:p>
        </p:txBody>
      </p:sp>
      <p:sp>
        <p:nvSpPr>
          <p:cNvPr id="6" name="Content Placeholder 5"/>
          <p:cNvSpPr>
            <a:spLocks noGrp="1"/>
          </p:cNvSpPr>
          <p:nvPr>
            <p:ph idx="1"/>
          </p:nvPr>
        </p:nvSpPr>
        <p:spPr/>
        <p:txBody>
          <a:bodyPr/>
          <a:lstStyle/>
          <a:p>
            <a:r>
              <a:rPr lang="en-US" dirty="0" smtClean="0"/>
              <a:t>Hadron Beam Energies</a:t>
            </a:r>
          </a:p>
          <a:p>
            <a:pPr lvl="1"/>
            <a:r>
              <a:rPr lang="en-US" dirty="0" smtClean="0"/>
              <a:t>proton: 75 – 250 </a:t>
            </a:r>
            <a:r>
              <a:rPr lang="en-US" dirty="0" err="1" smtClean="0"/>
              <a:t>GeV</a:t>
            </a:r>
            <a:r>
              <a:rPr lang="en-US" dirty="0" smtClean="0"/>
              <a:t> </a:t>
            </a:r>
            <a:r>
              <a:rPr lang="en-US" dirty="0" smtClean="0">
                <a:sym typeface="Wingdings"/>
              </a:rPr>
              <a:t> 2x10</a:t>
            </a:r>
            <a:r>
              <a:rPr lang="en-US" baseline="30000" dirty="0" smtClean="0">
                <a:sym typeface="Wingdings"/>
              </a:rPr>
              <a:t>32</a:t>
            </a:r>
            <a:r>
              <a:rPr lang="en-US" dirty="0" smtClean="0">
                <a:sym typeface="Wingdings"/>
              </a:rPr>
              <a:t> cm</a:t>
            </a:r>
            <a:r>
              <a:rPr lang="en-US" baseline="30000" dirty="0" smtClean="0">
                <a:sym typeface="Wingdings"/>
              </a:rPr>
              <a:t>-2</a:t>
            </a:r>
            <a:r>
              <a:rPr lang="en-US" dirty="0" smtClean="0">
                <a:sym typeface="Wingdings"/>
              </a:rPr>
              <a:t>s</a:t>
            </a:r>
            <a:r>
              <a:rPr lang="en-US" baseline="30000" dirty="0" smtClean="0">
                <a:sym typeface="Wingdings"/>
              </a:rPr>
              <a:t>-1</a:t>
            </a:r>
            <a:r>
              <a:rPr lang="en-US" dirty="0" smtClean="0">
                <a:sym typeface="Wingdings"/>
              </a:rPr>
              <a:t> &lt; </a:t>
            </a:r>
            <a:r>
              <a:rPr lang="en-US" dirty="0" err="1" smtClean="0">
                <a:sym typeface="Wingdings"/>
              </a:rPr>
              <a:t>lumi</a:t>
            </a:r>
            <a:r>
              <a:rPr lang="en-US" dirty="0" smtClean="0">
                <a:sym typeface="Wingdings"/>
              </a:rPr>
              <a:t> &lt; 9x10</a:t>
            </a:r>
            <a:r>
              <a:rPr lang="en-US" baseline="30000" dirty="0" smtClean="0">
                <a:sym typeface="Wingdings"/>
              </a:rPr>
              <a:t>33</a:t>
            </a:r>
            <a:r>
              <a:rPr lang="en-US" dirty="0" smtClean="0">
                <a:sym typeface="Wingdings"/>
              </a:rPr>
              <a:t> </a:t>
            </a:r>
            <a:r>
              <a:rPr lang="en-US" dirty="0">
                <a:sym typeface="Wingdings"/>
              </a:rPr>
              <a:t>cm</a:t>
            </a:r>
            <a:r>
              <a:rPr lang="en-US" baseline="30000" dirty="0">
                <a:sym typeface="Wingdings"/>
              </a:rPr>
              <a:t>-2</a:t>
            </a:r>
            <a:r>
              <a:rPr lang="en-US" dirty="0">
                <a:sym typeface="Wingdings"/>
              </a:rPr>
              <a:t>s</a:t>
            </a:r>
            <a:r>
              <a:rPr lang="en-US" baseline="30000" dirty="0">
                <a:sym typeface="Wingdings"/>
              </a:rPr>
              <a:t>-</a:t>
            </a:r>
            <a:r>
              <a:rPr lang="en-US" baseline="30000" dirty="0" smtClean="0">
                <a:sym typeface="Wingdings"/>
              </a:rPr>
              <a:t>1</a:t>
            </a:r>
          </a:p>
          <a:p>
            <a:pPr lvl="1"/>
            <a:r>
              <a:rPr lang="en-US" dirty="0" smtClean="0">
                <a:sym typeface="Wingdings"/>
              </a:rPr>
              <a:t>Ion: 50 – 100 </a:t>
            </a:r>
            <a:r>
              <a:rPr lang="en-US" dirty="0" err="1" smtClean="0">
                <a:sym typeface="Wingdings"/>
              </a:rPr>
              <a:t>GeV</a:t>
            </a:r>
            <a:r>
              <a:rPr lang="en-US" dirty="0" smtClean="0">
                <a:sym typeface="Wingdings"/>
              </a:rPr>
              <a:t> </a:t>
            </a:r>
            <a:r>
              <a:rPr lang="en-US" dirty="0">
                <a:sym typeface="Wingdings"/>
              </a:rPr>
              <a:t> </a:t>
            </a:r>
            <a:r>
              <a:rPr lang="en-US" dirty="0" smtClean="0">
                <a:sym typeface="Wingdings"/>
              </a:rPr>
              <a:t>5x10</a:t>
            </a:r>
            <a:r>
              <a:rPr lang="en-US" baseline="30000" dirty="0" smtClean="0">
                <a:sym typeface="Wingdings"/>
              </a:rPr>
              <a:t>32</a:t>
            </a:r>
            <a:r>
              <a:rPr lang="en-US" dirty="0" smtClean="0">
                <a:sym typeface="Wingdings"/>
              </a:rPr>
              <a:t> </a:t>
            </a:r>
            <a:r>
              <a:rPr lang="en-US" dirty="0">
                <a:sym typeface="Wingdings"/>
              </a:rPr>
              <a:t>cm</a:t>
            </a:r>
            <a:r>
              <a:rPr lang="en-US" baseline="30000" dirty="0">
                <a:sym typeface="Wingdings"/>
              </a:rPr>
              <a:t>-2</a:t>
            </a:r>
            <a:r>
              <a:rPr lang="en-US" dirty="0">
                <a:sym typeface="Wingdings"/>
              </a:rPr>
              <a:t>s</a:t>
            </a:r>
            <a:r>
              <a:rPr lang="en-US" baseline="30000" dirty="0">
                <a:sym typeface="Wingdings"/>
              </a:rPr>
              <a:t>-1</a:t>
            </a:r>
            <a:r>
              <a:rPr lang="en-US" dirty="0">
                <a:sym typeface="Wingdings"/>
              </a:rPr>
              <a:t> &lt; </a:t>
            </a:r>
            <a:r>
              <a:rPr lang="en-US" dirty="0" err="1">
                <a:sym typeface="Wingdings"/>
              </a:rPr>
              <a:t>lumi</a:t>
            </a:r>
            <a:r>
              <a:rPr lang="en-US" dirty="0">
                <a:sym typeface="Wingdings"/>
              </a:rPr>
              <a:t> &lt; </a:t>
            </a:r>
            <a:r>
              <a:rPr lang="en-US" dirty="0" smtClean="0">
                <a:sym typeface="Wingdings"/>
              </a:rPr>
              <a:t>4x10</a:t>
            </a:r>
            <a:r>
              <a:rPr lang="en-US" baseline="30000" dirty="0" smtClean="0">
                <a:sym typeface="Wingdings"/>
              </a:rPr>
              <a:t>33</a:t>
            </a:r>
            <a:r>
              <a:rPr lang="en-US" dirty="0" smtClean="0">
                <a:sym typeface="Wingdings"/>
              </a:rPr>
              <a:t> </a:t>
            </a:r>
            <a:r>
              <a:rPr lang="en-US" dirty="0">
                <a:sym typeface="Wingdings"/>
              </a:rPr>
              <a:t>cm</a:t>
            </a:r>
            <a:r>
              <a:rPr lang="en-US" baseline="30000" dirty="0">
                <a:sym typeface="Wingdings"/>
              </a:rPr>
              <a:t>-2</a:t>
            </a:r>
            <a:r>
              <a:rPr lang="en-US" dirty="0">
                <a:sym typeface="Wingdings"/>
              </a:rPr>
              <a:t>s</a:t>
            </a:r>
            <a:r>
              <a:rPr lang="en-US" baseline="30000" dirty="0">
                <a:sym typeface="Wingdings"/>
              </a:rPr>
              <a:t>-</a:t>
            </a:r>
            <a:r>
              <a:rPr lang="en-US" baseline="30000" dirty="0" smtClean="0">
                <a:sym typeface="Wingdings"/>
              </a:rPr>
              <a:t>1</a:t>
            </a:r>
          </a:p>
          <a:p>
            <a:pPr lvl="1">
              <a:buFont typeface="Wingdings" charset="0"/>
              <a:buChar char="à"/>
            </a:pPr>
            <a:r>
              <a:rPr lang="en-US" dirty="0" smtClean="0">
                <a:solidFill>
                  <a:srgbClr val="0000FF"/>
                </a:solidFill>
                <a:sym typeface="Wingdings"/>
              </a:rPr>
              <a:t>MC: 50 </a:t>
            </a:r>
            <a:r>
              <a:rPr lang="en-US" dirty="0" err="1" smtClean="0">
                <a:solidFill>
                  <a:srgbClr val="0000FF"/>
                </a:solidFill>
                <a:sym typeface="Wingdings"/>
              </a:rPr>
              <a:t>GeV</a:t>
            </a:r>
            <a:r>
              <a:rPr lang="en-US" dirty="0" smtClean="0">
                <a:solidFill>
                  <a:srgbClr val="0000FF"/>
                </a:solidFill>
                <a:sym typeface="Wingdings"/>
              </a:rPr>
              <a:t>, 100 </a:t>
            </a:r>
            <a:r>
              <a:rPr lang="en-US" dirty="0" err="1" smtClean="0">
                <a:solidFill>
                  <a:srgbClr val="0000FF"/>
                </a:solidFill>
                <a:sym typeface="Wingdings"/>
              </a:rPr>
              <a:t>GeV</a:t>
            </a:r>
            <a:r>
              <a:rPr lang="en-US" dirty="0" smtClean="0">
                <a:solidFill>
                  <a:srgbClr val="0000FF"/>
                </a:solidFill>
                <a:sym typeface="Wingdings"/>
              </a:rPr>
              <a:t> and 250 </a:t>
            </a:r>
            <a:r>
              <a:rPr lang="en-US" dirty="0" err="1" smtClean="0">
                <a:solidFill>
                  <a:srgbClr val="0000FF"/>
                </a:solidFill>
                <a:sym typeface="Wingdings"/>
              </a:rPr>
              <a:t>GeV</a:t>
            </a:r>
            <a:endParaRPr lang="en-US" dirty="0" smtClean="0">
              <a:solidFill>
                <a:srgbClr val="0000FF"/>
              </a:solidFill>
              <a:sym typeface="Wingdings"/>
            </a:endParaRPr>
          </a:p>
          <a:p>
            <a:r>
              <a:rPr lang="en-US" dirty="0" smtClean="0">
                <a:solidFill>
                  <a:srgbClr val="000000"/>
                </a:solidFill>
                <a:sym typeface="Wingdings"/>
              </a:rPr>
              <a:t>Lepton Beam Energies</a:t>
            </a:r>
          </a:p>
          <a:p>
            <a:pPr lvl="1"/>
            <a:r>
              <a:rPr lang="en-US" dirty="0" smtClean="0">
                <a:solidFill>
                  <a:srgbClr val="000000"/>
                </a:solidFill>
                <a:sym typeface="Wingdings"/>
              </a:rPr>
              <a:t>Stage-I: 5 </a:t>
            </a:r>
            <a:r>
              <a:rPr lang="en-US" dirty="0" err="1" smtClean="0">
                <a:solidFill>
                  <a:srgbClr val="000000"/>
                </a:solidFill>
                <a:sym typeface="Wingdings"/>
              </a:rPr>
              <a:t>GeV</a:t>
            </a:r>
            <a:r>
              <a:rPr lang="en-US" dirty="0" smtClean="0">
                <a:solidFill>
                  <a:srgbClr val="000000"/>
                </a:solidFill>
                <a:sym typeface="Wingdings"/>
              </a:rPr>
              <a:t> and 10 </a:t>
            </a:r>
            <a:r>
              <a:rPr lang="en-US" dirty="0" err="1" smtClean="0">
                <a:solidFill>
                  <a:srgbClr val="000000"/>
                </a:solidFill>
                <a:sym typeface="Wingdings"/>
              </a:rPr>
              <a:t>GeV</a:t>
            </a:r>
            <a:endParaRPr lang="en-US" dirty="0" smtClean="0">
              <a:solidFill>
                <a:srgbClr val="000000"/>
              </a:solidFill>
              <a:sym typeface="Wingdings"/>
            </a:endParaRPr>
          </a:p>
          <a:p>
            <a:pPr lvl="1"/>
            <a:r>
              <a:rPr lang="en-US" dirty="0" smtClean="0">
                <a:solidFill>
                  <a:srgbClr val="000000"/>
                </a:solidFill>
                <a:sym typeface="Wingdings"/>
              </a:rPr>
              <a:t>Stage-II: 20 </a:t>
            </a:r>
            <a:r>
              <a:rPr lang="en-US" dirty="0" err="1" smtClean="0">
                <a:solidFill>
                  <a:srgbClr val="000000"/>
                </a:solidFill>
                <a:sym typeface="Wingdings"/>
              </a:rPr>
              <a:t>GeV</a:t>
            </a:r>
            <a:r>
              <a:rPr lang="en-US" dirty="0" smtClean="0">
                <a:solidFill>
                  <a:srgbClr val="000000"/>
                </a:solidFill>
                <a:sym typeface="Wingdings"/>
              </a:rPr>
              <a:t> and 30 </a:t>
            </a:r>
            <a:r>
              <a:rPr lang="en-US" dirty="0" err="1" smtClean="0">
                <a:solidFill>
                  <a:srgbClr val="000000"/>
                </a:solidFill>
                <a:sym typeface="Wingdings"/>
              </a:rPr>
              <a:t>GeV</a:t>
            </a:r>
            <a:endParaRPr lang="en-US" dirty="0" smtClean="0">
              <a:solidFill>
                <a:srgbClr val="000000"/>
              </a:solidFill>
              <a:sym typeface="Wingdings"/>
            </a:endParaRPr>
          </a:p>
          <a:p>
            <a:pPr lvl="1">
              <a:buFont typeface="Wingdings" charset="0"/>
              <a:buChar char="à"/>
            </a:pPr>
            <a:r>
              <a:rPr lang="en-US" dirty="0" smtClean="0">
                <a:solidFill>
                  <a:srgbClr val="0000FF"/>
                </a:solidFill>
                <a:sym typeface="Wingdings"/>
              </a:rPr>
              <a:t>MC: 5 </a:t>
            </a:r>
            <a:r>
              <a:rPr lang="en-US" dirty="0" err="1" smtClean="0">
                <a:solidFill>
                  <a:srgbClr val="0000FF"/>
                </a:solidFill>
                <a:sym typeface="Wingdings"/>
              </a:rPr>
              <a:t>GeV</a:t>
            </a:r>
            <a:r>
              <a:rPr lang="en-US" dirty="0" smtClean="0">
                <a:solidFill>
                  <a:srgbClr val="0000FF"/>
                </a:solidFill>
                <a:sym typeface="Wingdings"/>
              </a:rPr>
              <a:t>, 10 </a:t>
            </a:r>
            <a:r>
              <a:rPr lang="en-US" dirty="0" err="1" smtClean="0">
                <a:solidFill>
                  <a:srgbClr val="0000FF"/>
                </a:solidFill>
                <a:sym typeface="Wingdings"/>
              </a:rPr>
              <a:t>GeV</a:t>
            </a:r>
            <a:r>
              <a:rPr lang="en-US" dirty="0" smtClean="0">
                <a:solidFill>
                  <a:srgbClr val="0000FF"/>
                </a:solidFill>
                <a:sym typeface="Wingdings"/>
              </a:rPr>
              <a:t>, 20 </a:t>
            </a:r>
            <a:r>
              <a:rPr lang="en-US" dirty="0" err="1" smtClean="0">
                <a:solidFill>
                  <a:srgbClr val="0000FF"/>
                </a:solidFill>
                <a:sym typeface="Wingdings"/>
              </a:rPr>
              <a:t>GeV</a:t>
            </a:r>
            <a:r>
              <a:rPr lang="en-US" dirty="0" smtClean="0">
                <a:solidFill>
                  <a:srgbClr val="0000FF"/>
                </a:solidFill>
                <a:sym typeface="Wingdings"/>
              </a:rPr>
              <a:t> and 30 </a:t>
            </a:r>
            <a:r>
              <a:rPr lang="en-US" dirty="0" err="1" smtClean="0">
                <a:solidFill>
                  <a:srgbClr val="0000FF"/>
                </a:solidFill>
                <a:sym typeface="Wingdings"/>
              </a:rPr>
              <a:t>GeV</a:t>
            </a:r>
            <a:endParaRPr lang="en-US" dirty="0" smtClean="0">
              <a:solidFill>
                <a:srgbClr val="0000FF"/>
              </a:solidFill>
              <a:sym typeface="Wingdings"/>
            </a:endParaRPr>
          </a:p>
          <a:p>
            <a:pPr marL="0" indent="0">
              <a:buNone/>
            </a:pPr>
            <a:r>
              <a:rPr lang="en-US" dirty="0" smtClean="0">
                <a:solidFill>
                  <a:srgbClr val="0000FF"/>
                </a:solidFill>
                <a:sym typeface="Wingdings"/>
              </a:rPr>
              <a:t> so in total 3x4 MC settings</a:t>
            </a:r>
            <a:r>
              <a:rPr lang="en-US" dirty="0" smtClean="0">
                <a:solidFill>
                  <a:srgbClr val="000000"/>
                </a:solidFill>
                <a:sym typeface="Wingdings"/>
              </a:rPr>
              <a:t>  </a:t>
            </a:r>
            <a:endParaRPr lang="en-US" dirty="0" smtClean="0">
              <a:solidFill>
                <a:srgbClr val="000000"/>
              </a:solidFill>
            </a:endParaRPr>
          </a:p>
          <a:p>
            <a:pPr lvl="1"/>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5</a:t>
            </a:fld>
            <a:endParaRPr lang="en-US" altLang="ja-JP"/>
          </a:p>
        </p:txBody>
      </p:sp>
      <p:pic>
        <p:nvPicPr>
          <p:cNvPr id="7" name="Picture 6" descr="Ep-lum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43" y="4101307"/>
            <a:ext cx="4852093" cy="2662555"/>
          </a:xfrm>
          <a:prstGeom prst="rect">
            <a:avLst/>
          </a:prstGeom>
        </p:spPr>
      </p:pic>
      <p:sp>
        <p:nvSpPr>
          <p:cNvPr id="8" name="TextBox 7"/>
          <p:cNvSpPr txBox="1"/>
          <p:nvPr/>
        </p:nvSpPr>
        <p:spPr>
          <a:xfrm>
            <a:off x="4711700" y="4591734"/>
            <a:ext cx="2909683" cy="646331"/>
          </a:xfrm>
          <a:prstGeom prst="rect">
            <a:avLst/>
          </a:prstGeom>
          <a:noFill/>
        </p:spPr>
        <p:txBody>
          <a:bodyPr wrap="none" rtlCol="0">
            <a:spAutoFit/>
          </a:bodyPr>
          <a:lstStyle/>
          <a:p>
            <a:r>
              <a:rPr lang="en-US" dirty="0" err="1" smtClean="0"/>
              <a:t>Lumi</a:t>
            </a:r>
            <a:r>
              <a:rPr lang="en-US" dirty="0" smtClean="0"/>
              <a:t> reduced due</a:t>
            </a:r>
          </a:p>
          <a:p>
            <a:r>
              <a:rPr lang="en-US" dirty="0" smtClean="0"/>
              <a:t>to reduced </a:t>
            </a:r>
            <a:r>
              <a:rPr lang="en-US" dirty="0" err="1" smtClean="0"/>
              <a:t>I</a:t>
            </a:r>
            <a:r>
              <a:rPr lang="en-US" baseline="-25000" dirty="0" err="1" smtClean="0"/>
              <a:t>e</a:t>
            </a:r>
            <a:r>
              <a:rPr lang="en-US" dirty="0" smtClean="0"/>
              <a:t> at 30GeV</a:t>
            </a:r>
            <a:endParaRPr lang="en-US" dirty="0"/>
          </a:p>
        </p:txBody>
      </p:sp>
      <p:cxnSp>
        <p:nvCxnSpPr>
          <p:cNvPr id="10" name="Straight Arrow Connector 9"/>
          <p:cNvCxnSpPr/>
          <p:nvPr/>
        </p:nvCxnSpPr>
        <p:spPr bwMode="auto">
          <a:xfrm flipH="1">
            <a:off x="4038600" y="4749800"/>
            <a:ext cx="749300" cy="1651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01608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Simulation Example</a:t>
            </a:r>
            <a:endParaRPr lang="en-US" dirty="0"/>
          </a:p>
        </p:txBody>
      </p:sp>
      <p:sp>
        <p:nvSpPr>
          <p:cNvPr id="4" name="Date Placeholder 3"/>
          <p:cNvSpPr>
            <a:spLocks noGrp="1"/>
          </p:cNvSpPr>
          <p:nvPr>
            <p:ph type="dt" sz="half" idx="10"/>
          </p:nvPr>
        </p:nvSpPr>
        <p:spPr/>
        <p:txBody>
          <a:bodyPr/>
          <a:lstStyle/>
          <a:p>
            <a:r>
              <a:rPr lang="en-US" altLang="ja-JP" smtClean="0"/>
              <a:t>E.C. Aschenauer</a:t>
            </a:r>
            <a:endParaRPr lang="en-US" altLang="ja-JP" dirty="0"/>
          </a:p>
        </p:txBody>
      </p:sp>
      <p:sp>
        <p:nvSpPr>
          <p:cNvPr id="5" name="Footer Placeholder 4"/>
          <p:cNvSpPr>
            <a:spLocks noGrp="1"/>
          </p:cNvSpPr>
          <p:nvPr>
            <p:ph type="ftr" sz="quarter" idx="11"/>
          </p:nvPr>
        </p:nvSpPr>
        <p:spPr/>
        <p:txBody>
          <a:bodyPr/>
          <a:lstStyle/>
          <a:p>
            <a:r>
              <a:rPr lang="en-US" altLang="ja-JP" smtClean="0"/>
              <a:t>EIC Detector R&amp;D Advisory Meeting, May 2012</a:t>
            </a:r>
            <a:endParaRPr lang="en-US" altLang="ja-JP" dirty="0"/>
          </a:p>
        </p:txBody>
      </p:sp>
      <p:sp>
        <p:nvSpPr>
          <p:cNvPr id="6" name="Slide Number Placeholder 5"/>
          <p:cNvSpPr>
            <a:spLocks noGrp="1"/>
          </p:cNvSpPr>
          <p:nvPr>
            <p:ph type="sldNum" sz="quarter" idx="12"/>
          </p:nvPr>
        </p:nvSpPr>
        <p:spPr/>
        <p:txBody>
          <a:bodyPr/>
          <a:lstStyle/>
          <a:p>
            <a:fld id="{5C1AF64A-CB62-3D4B-9CBC-C26B9FF18E2B}" type="slidenum">
              <a:rPr lang="en-US" altLang="ja-JP" smtClean="0"/>
              <a:pPr/>
              <a:t>6</a:t>
            </a:fld>
            <a:endParaRPr lang="en-US" altLang="ja-JP" dirty="0"/>
          </a:p>
        </p:txBody>
      </p:sp>
      <p:pic>
        <p:nvPicPr>
          <p:cNvPr id="8" name="Picture 7" descr="SemiDISpions-Q2cut-zgt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206500"/>
            <a:ext cx="7200900" cy="4876800"/>
          </a:xfrm>
          <a:prstGeom prst="rect">
            <a:avLst/>
          </a:prstGeom>
        </p:spPr>
      </p:pic>
      <p:sp>
        <p:nvSpPr>
          <p:cNvPr id="9" name="TextBox 8"/>
          <p:cNvSpPr txBox="1"/>
          <p:nvPr/>
        </p:nvSpPr>
        <p:spPr>
          <a:xfrm>
            <a:off x="990600" y="825500"/>
            <a:ext cx="4537796" cy="369332"/>
          </a:xfrm>
          <a:prstGeom prst="rect">
            <a:avLst/>
          </a:prstGeom>
          <a:noFill/>
        </p:spPr>
        <p:txBody>
          <a:bodyPr wrap="none" rtlCol="0">
            <a:spAutoFit/>
          </a:bodyPr>
          <a:lstStyle/>
          <a:p>
            <a:r>
              <a:rPr lang="en-US" dirty="0" smtClean="0"/>
              <a:t>Cuts: Q</a:t>
            </a:r>
            <a:r>
              <a:rPr lang="en-US" baseline="30000" dirty="0" smtClean="0"/>
              <a:t>2</a:t>
            </a:r>
            <a:r>
              <a:rPr lang="en-US" dirty="0" smtClean="0"/>
              <a:t>&gt;1 </a:t>
            </a:r>
            <a:r>
              <a:rPr lang="en-US" dirty="0" err="1" smtClean="0"/>
              <a:t>GeV</a:t>
            </a:r>
            <a:r>
              <a:rPr lang="en-US" dirty="0" smtClean="0"/>
              <a:t>, 0.01&lt;y&lt;0.95, z&gt;0.1</a:t>
            </a:r>
            <a:endParaRPr lang="en-US" dirty="0"/>
          </a:p>
        </p:txBody>
      </p:sp>
    </p:spTree>
    <p:extLst>
      <p:ext uri="{BB962C8B-B14F-4D97-AF65-F5344CB8AC3E}">
        <p14:creationId xmlns:p14="http://schemas.microsoft.com/office/powerpoint/2010/main" val="77509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err="1">
                <a:latin typeface="Comic Sans MS" charset="0"/>
                <a:cs typeface="Comic Sans MS" charset="0"/>
              </a:rPr>
              <a:t>eRHIC</a:t>
            </a:r>
            <a:r>
              <a:rPr lang="en-US" sz="2800" dirty="0">
                <a:latin typeface="Comic Sans MS" charset="0"/>
                <a:cs typeface="Comic Sans MS" charset="0"/>
              </a:rPr>
              <a:t> high-luminosity IR with </a:t>
            </a:r>
            <a:r>
              <a:rPr lang="en-US" sz="2800" dirty="0">
                <a:latin typeface="Symbol" charset="0"/>
                <a:cs typeface="Symbol" charset="0"/>
              </a:rPr>
              <a:t>b</a:t>
            </a:r>
            <a:r>
              <a:rPr lang="en-US" sz="2800" dirty="0">
                <a:latin typeface="Comic Sans MS" charset="0"/>
                <a:cs typeface="Comic Sans MS" charset="0"/>
              </a:rPr>
              <a:t>*=5 cm</a:t>
            </a:r>
          </a:p>
        </p:txBody>
      </p:sp>
      <p:sp>
        <p:nvSpPr>
          <p:cNvPr id="4" name="Date Placeholder 3"/>
          <p:cNvSpPr>
            <a:spLocks noGrp="1"/>
          </p:cNvSpPr>
          <p:nvPr>
            <p:ph type="dt" sz="half" idx="10"/>
          </p:nvPr>
        </p:nvSpPr>
        <p:spPr/>
        <p:txBody>
          <a:bodyPr/>
          <a:lstStyle/>
          <a:p>
            <a:pPr>
              <a:defRPr/>
            </a:pPr>
            <a:r>
              <a:rPr lang="en-US" smtClean="0"/>
              <a:t>E.C. Aschenauer</a:t>
            </a:r>
            <a:endParaRPr lang="en-US" dirty="0"/>
          </a:p>
        </p:txBody>
      </p:sp>
      <p:sp>
        <p:nvSpPr>
          <p:cNvPr id="6" name="Footer Placeholder 5"/>
          <p:cNvSpPr>
            <a:spLocks noGrp="1"/>
          </p:cNvSpPr>
          <p:nvPr>
            <p:ph type="ftr" sz="quarter" idx="11"/>
          </p:nvPr>
        </p:nvSpPr>
        <p:spPr/>
        <p:txBody>
          <a:bodyPr/>
          <a:lstStyle/>
          <a:p>
            <a:r>
              <a:rPr lang="en-US" smtClean="0"/>
              <a:t>EIC Detector R&amp;D Advisory Meeting, May 2012</a:t>
            </a:r>
            <a:endParaRPr lang="en-US"/>
          </a:p>
        </p:txBody>
      </p:sp>
      <p:sp>
        <p:nvSpPr>
          <p:cNvPr id="7" name="Slide Number Placeholder 6"/>
          <p:cNvSpPr>
            <a:spLocks noGrp="1"/>
          </p:cNvSpPr>
          <p:nvPr>
            <p:ph type="sldNum" sz="quarter" idx="12"/>
          </p:nvPr>
        </p:nvSpPr>
        <p:spPr/>
        <p:txBody>
          <a:bodyPr/>
          <a:lstStyle/>
          <a:p>
            <a:fld id="{7700998A-54CD-3E4F-9E45-07D813DEB275}" type="slidenum">
              <a:rPr lang="en-US" smtClean="0"/>
              <a:pPr/>
              <a:t>7</a:t>
            </a:fld>
            <a:endParaRPr lang="en-US"/>
          </a:p>
        </p:txBody>
      </p:sp>
      <p:sp>
        <p:nvSpPr>
          <p:cNvPr id="9" name="Content Placeholder 8"/>
          <p:cNvSpPr>
            <a:spLocks noGrp="1"/>
          </p:cNvSpPr>
          <p:nvPr>
            <p:ph sz="quarter" idx="4294967295"/>
          </p:nvPr>
        </p:nvSpPr>
        <p:spPr>
          <a:xfrm>
            <a:off x="0" y="4594225"/>
            <a:ext cx="8488363" cy="1844675"/>
          </a:xfrm>
        </p:spPr>
        <p:txBody>
          <a:bodyPr>
            <a:normAutofit fontScale="77500" lnSpcReduction="20000"/>
          </a:bodyPr>
          <a:lstStyle/>
          <a:p>
            <a:pPr>
              <a:defRPr/>
            </a:pPr>
            <a:r>
              <a:rPr lang="en-US" dirty="0" smtClean="0"/>
              <a:t>10 mrad crossing angle and crab-crossing</a:t>
            </a:r>
          </a:p>
          <a:p>
            <a:pPr>
              <a:defRPr/>
            </a:pPr>
            <a:r>
              <a:rPr lang="en-US" dirty="0" smtClean="0"/>
              <a:t>High gradient (200 T/</a:t>
            </a:r>
            <a:r>
              <a:rPr lang="en-US" dirty="0" err="1" smtClean="0"/>
              <a:t>m</a:t>
            </a:r>
            <a:r>
              <a:rPr lang="en-US" dirty="0" smtClean="0"/>
              <a:t>) large aperture Nb</a:t>
            </a:r>
            <a:r>
              <a:rPr lang="en-US" baseline="-25000" dirty="0" smtClean="0"/>
              <a:t>3</a:t>
            </a:r>
            <a:r>
              <a:rPr lang="en-US" dirty="0" smtClean="0"/>
              <a:t>Sn</a:t>
            </a:r>
            <a:r>
              <a:rPr lang="en-US" i="1" dirty="0" smtClean="0"/>
              <a:t> </a:t>
            </a:r>
            <a:r>
              <a:rPr lang="en-US" dirty="0" smtClean="0"/>
              <a:t>focusing magnets</a:t>
            </a:r>
          </a:p>
          <a:p>
            <a:pPr>
              <a:defRPr/>
            </a:pPr>
            <a:r>
              <a:rPr lang="en-US" dirty="0" smtClean="0"/>
              <a:t>Arranged free-field electron pass through the hadron triplet magnets</a:t>
            </a:r>
          </a:p>
          <a:p>
            <a:pPr>
              <a:defRPr/>
            </a:pPr>
            <a:r>
              <a:rPr lang="en-US" dirty="0" smtClean="0"/>
              <a:t>Integration with the detector: efficient separation and registration of low angle collision products</a:t>
            </a:r>
          </a:p>
          <a:p>
            <a:pPr>
              <a:defRPr/>
            </a:pPr>
            <a:r>
              <a:rPr lang="en-US" dirty="0" smtClean="0"/>
              <a:t>Gentle bending of the electrons  to avoid SR impact in the detector</a:t>
            </a:r>
          </a:p>
          <a:p>
            <a:pPr>
              <a:defRPr/>
            </a:pPr>
            <a:endParaRPr lang="en-US" dirty="0"/>
          </a:p>
        </p:txBody>
      </p:sp>
      <p:pic>
        <p:nvPicPr>
          <p:cNvPr id="151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450"/>
            <a:ext cx="6397625"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421438" y="923925"/>
            <a:ext cx="2533650" cy="2768600"/>
            <a:chOff x="6121400" y="589432"/>
            <a:chExt cx="3022600" cy="3051409"/>
          </a:xfrm>
        </p:grpSpPr>
        <p:pic>
          <p:nvPicPr>
            <p:cNvPr id="151573" name="Picture 5" descr="Screen shot 2010-07-30 at 2.32.2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1079500"/>
              <a:ext cx="3022600" cy="256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4" name="TextBox 6"/>
            <p:cNvSpPr txBox="1">
              <a:spLocks noChangeArrowheads="1"/>
            </p:cNvSpPr>
            <p:nvPr/>
          </p:nvSpPr>
          <p:spPr bwMode="auto">
            <a:xfrm>
              <a:off x="6494281" y="589432"/>
              <a:ext cx="2200277" cy="35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omic Sans MS" charset="0"/>
                  <a:cs typeface="Comic Sans MS" charset="0"/>
                </a:rPr>
                <a:t>Proton beam lattice</a:t>
              </a:r>
            </a:p>
          </p:txBody>
        </p:sp>
      </p:grpSp>
      <p:sp>
        <p:nvSpPr>
          <p:cNvPr id="151557" name="Text Box 55"/>
          <p:cNvSpPr txBox="1">
            <a:spLocks noChangeArrowheads="1"/>
          </p:cNvSpPr>
          <p:nvPr/>
        </p:nvSpPr>
        <p:spPr bwMode="auto">
          <a:xfrm>
            <a:off x="104775" y="698500"/>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solidFill>
                  <a:srgbClr val="3366FF"/>
                </a:solidFill>
                <a:latin typeface="Comic Sans MS" charset="0"/>
                <a:cs typeface="Comic Sans MS" charset="0"/>
              </a:rPr>
              <a:t>© D.Trbojevic, B.Parker, S. Tepikian, J. Beebe-Wang</a:t>
            </a:r>
          </a:p>
        </p:txBody>
      </p:sp>
      <p:cxnSp>
        <p:nvCxnSpPr>
          <p:cNvPr id="12" name="Straight Arrow Connector 11"/>
          <p:cNvCxnSpPr/>
          <p:nvPr/>
        </p:nvCxnSpPr>
        <p:spPr>
          <a:xfrm rot="10800000">
            <a:off x="4373563" y="2752725"/>
            <a:ext cx="457200" cy="12700"/>
          </a:xfrm>
          <a:prstGeom prst="straightConnector1">
            <a:avLst/>
          </a:prstGeom>
          <a:ln w="12700"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017963" y="1203325"/>
            <a:ext cx="495300" cy="88900"/>
          </a:xfrm>
          <a:prstGeom prst="straightConnector1">
            <a:avLst/>
          </a:prstGeom>
          <a:ln w="127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1560" name="TextBox 14"/>
          <p:cNvSpPr txBox="1">
            <a:spLocks noChangeArrowheads="1"/>
          </p:cNvSpPr>
          <p:nvPr/>
        </p:nvSpPr>
        <p:spPr bwMode="auto">
          <a:xfrm>
            <a:off x="4437063" y="26765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DD0000"/>
                </a:solidFill>
              </a:rPr>
              <a:t>e</a:t>
            </a:r>
          </a:p>
        </p:txBody>
      </p:sp>
      <p:sp>
        <p:nvSpPr>
          <p:cNvPr id="151561" name="TextBox 15"/>
          <p:cNvSpPr txBox="1">
            <a:spLocks noChangeArrowheads="1"/>
          </p:cNvSpPr>
          <p:nvPr/>
        </p:nvSpPr>
        <p:spPr bwMode="auto">
          <a:xfrm>
            <a:off x="4081463" y="9239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FF"/>
                </a:solidFill>
              </a:rPr>
              <a:t>p</a:t>
            </a:r>
          </a:p>
        </p:txBody>
      </p:sp>
      <p:grpSp>
        <p:nvGrpSpPr>
          <p:cNvPr id="25" name="Group 24"/>
          <p:cNvGrpSpPr>
            <a:grpSpLocks/>
          </p:cNvGrpSpPr>
          <p:nvPr/>
        </p:nvGrpSpPr>
        <p:grpSpPr bwMode="auto">
          <a:xfrm>
            <a:off x="5422900" y="2224088"/>
            <a:ext cx="3608388" cy="1887537"/>
            <a:chOff x="4518837" y="4503722"/>
            <a:chExt cx="3608282" cy="1887627"/>
          </a:xfrm>
        </p:grpSpPr>
        <p:grpSp>
          <p:nvGrpSpPr>
            <p:cNvPr id="151566" name="Group 17"/>
            <p:cNvGrpSpPr>
              <a:grpSpLocks/>
            </p:cNvGrpSpPr>
            <p:nvPr/>
          </p:nvGrpSpPr>
          <p:grpSpPr bwMode="auto">
            <a:xfrm>
              <a:off x="4518837" y="4503722"/>
              <a:ext cx="3608282" cy="1887627"/>
              <a:chOff x="5592191" y="3790272"/>
              <a:chExt cx="3857410" cy="2081531"/>
            </a:xfrm>
          </p:grpSpPr>
          <p:pic>
            <p:nvPicPr>
              <p:cNvPr id="151568" name="Picture 18" descr="LHC-LARP-Triple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2191" y="3790272"/>
                <a:ext cx="3857410" cy="208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9" name="Rectangle 21"/>
              <p:cNvSpPr>
                <a:spLocks noChangeArrowheads="1"/>
              </p:cNvSpPr>
              <p:nvPr/>
            </p:nvSpPr>
            <p:spPr bwMode="auto">
              <a:xfrm rot="-371285">
                <a:off x="7696176" y="4551307"/>
                <a:ext cx="872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Nb</a:t>
                </a:r>
                <a:r>
                  <a:rPr lang="en-US" b="1" baseline="-25000"/>
                  <a:t>3</a:t>
                </a:r>
                <a:r>
                  <a:rPr lang="en-US" b="1"/>
                  <a:t>Sn </a:t>
                </a:r>
                <a:endParaRPr lang="en-US"/>
              </a:p>
            </p:txBody>
          </p:sp>
          <p:sp>
            <p:nvSpPr>
              <p:cNvPr id="151570" name="Rectangle 22"/>
              <p:cNvSpPr>
                <a:spLocks noChangeArrowheads="1"/>
              </p:cNvSpPr>
              <p:nvPr/>
            </p:nvSpPr>
            <p:spPr bwMode="auto">
              <a:xfrm rot="-1636018">
                <a:off x="8355764" y="5275537"/>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t>200 T/m</a:t>
                </a:r>
                <a:r>
                  <a:rPr lang="en-US" b="1"/>
                  <a:t> </a:t>
                </a:r>
                <a:endParaRPr lang="en-US"/>
              </a:p>
            </p:txBody>
          </p:sp>
        </p:grpSp>
        <p:sp>
          <p:nvSpPr>
            <p:cNvPr id="151567" name="Rectangle 23"/>
            <p:cNvSpPr>
              <a:spLocks noChangeArrowheads="1"/>
            </p:cNvSpPr>
            <p:nvPr/>
          </p:nvSpPr>
          <p:spPr bwMode="auto">
            <a:xfrm>
              <a:off x="5499937" y="4526148"/>
              <a:ext cx="22717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mic Sans MS" charset="0"/>
                  <a:cs typeface="Comic Sans MS" charset="0"/>
                </a:rPr>
                <a:t>G.Ambrosio et al., IPAC’10</a:t>
              </a:r>
              <a:endParaRPr lang="en-US" sz="1200">
                <a:latin typeface="Comic Sans MS" charset="0"/>
                <a:cs typeface="Comic Sans MS" charset="0"/>
              </a:endParaRPr>
            </a:p>
          </p:txBody>
        </p:sp>
      </p:grpSp>
      <p:pic>
        <p:nvPicPr>
          <p:cNvPr id="26" name="Picture 25" descr="eRHIC IR Combined Function Magnet, 07-Mar-2011, B. Parker.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1886" y="771525"/>
            <a:ext cx="29273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5" name="Picture 26" descr="Screen shot 2011-03-09 at 4.05.42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838" y="1063625"/>
            <a:ext cx="1031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7"/>
          <a:srcRect r="11036"/>
          <a:stretch/>
        </p:blipFill>
        <p:spPr>
          <a:xfrm>
            <a:off x="5362115" y="860425"/>
            <a:ext cx="3773672" cy="3429000"/>
          </a:xfrm>
          <a:prstGeom prst="rect">
            <a:avLst/>
          </a:prstGeom>
          <a:noFill/>
        </p:spPr>
      </p:pic>
      <p:pic>
        <p:nvPicPr>
          <p:cNvPr id="31" name="Picture 5" descr="VerticalMAtching2.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79479" y="857251"/>
            <a:ext cx="3464521"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stretch>
            <a:fillRect/>
          </a:stretch>
        </p:blipFill>
        <p:spPr>
          <a:xfrm>
            <a:off x="6048128" y="2925764"/>
            <a:ext cx="2651371" cy="1590244"/>
          </a:xfrm>
          <a:prstGeom prst="rect">
            <a:avLst/>
          </a:prstGeom>
        </p:spPr>
      </p:pic>
      <p:pic>
        <p:nvPicPr>
          <p:cNvPr id="30" name="Picture 2" descr="http://www.linearcollider.org/newsline/images/2007/20070712_ftr1_2.gif"/>
          <p:cNvPicPr>
            <a:picLocks noChangeAspect="1" noChangeArrowheads="1" noCrop="1"/>
          </p:cNvPicPr>
          <p:nvPr/>
        </p:nvPicPr>
        <p:blipFill>
          <a:blip r:embed="rId10" cstate="print"/>
          <a:srcRect/>
          <a:stretch>
            <a:fillRect/>
          </a:stretch>
        </p:blipFill>
        <p:spPr bwMode="auto">
          <a:xfrm>
            <a:off x="5679479" y="1374775"/>
            <a:ext cx="3473911" cy="2317750"/>
          </a:xfrm>
          <a:prstGeom prst="rect">
            <a:avLst/>
          </a:prstGeom>
          <a:noFill/>
        </p:spPr>
      </p:pic>
      <p:sp>
        <p:nvSpPr>
          <p:cNvPr id="28" name="TextBox 27"/>
          <p:cNvSpPr txBox="1"/>
          <p:nvPr/>
        </p:nvSpPr>
        <p:spPr>
          <a:xfrm>
            <a:off x="101600" y="3873500"/>
            <a:ext cx="7401673" cy="646331"/>
          </a:xfrm>
          <a:prstGeom prst="rect">
            <a:avLst/>
          </a:prstGeom>
          <a:noFill/>
        </p:spPr>
        <p:txBody>
          <a:bodyPr wrap="none" rtlCol="0">
            <a:spAutoFit/>
          </a:bodyPr>
          <a:lstStyle/>
          <a:p>
            <a:r>
              <a:rPr lang="en-US" dirty="0" err="1" smtClean="0"/>
              <a:t>eRHIC</a:t>
            </a:r>
            <a:r>
              <a:rPr lang="en-US" dirty="0" smtClean="0"/>
              <a:t> - Geometry high-</a:t>
            </a:r>
            <a:r>
              <a:rPr lang="en-US" dirty="0" err="1" smtClean="0"/>
              <a:t>lumi</a:t>
            </a:r>
            <a:r>
              <a:rPr lang="en-US" dirty="0" smtClean="0"/>
              <a:t> IR with β*=5 cm, l*=4.5 m</a:t>
            </a:r>
            <a:br>
              <a:rPr lang="en-US" dirty="0" smtClean="0"/>
            </a:br>
            <a:r>
              <a:rPr lang="en-US" dirty="0" smtClean="0"/>
              <a:t>and 10 </a:t>
            </a:r>
            <a:r>
              <a:rPr lang="en-US" dirty="0" err="1" smtClean="0"/>
              <a:t>mrad</a:t>
            </a:r>
            <a:r>
              <a:rPr lang="en-US" dirty="0" smtClean="0"/>
              <a:t> crossing angle </a:t>
            </a:r>
            <a:r>
              <a:rPr lang="en-US" dirty="0" smtClean="0">
                <a:solidFill>
                  <a:srgbClr val="0000FF"/>
                </a:solidFill>
                <a:sym typeface="Wingdings"/>
              </a:rPr>
              <a:t></a:t>
            </a:r>
            <a:r>
              <a:rPr lang="en-US" dirty="0" smtClean="0">
                <a:sym typeface="Wingdings"/>
              </a:rPr>
              <a:t> </a:t>
            </a:r>
            <a:r>
              <a:rPr lang="en-US" dirty="0" smtClean="0">
                <a:solidFill>
                  <a:srgbClr val="FF00FF"/>
                </a:solidFill>
                <a:sym typeface="Wingdings"/>
              </a:rPr>
              <a:t>this is required for 10</a:t>
            </a:r>
            <a:r>
              <a:rPr lang="en-US" baseline="30000" dirty="0" smtClean="0">
                <a:solidFill>
                  <a:srgbClr val="FF00FF"/>
                </a:solidFill>
                <a:sym typeface="Wingdings"/>
              </a:rPr>
              <a:t>34</a:t>
            </a:r>
            <a:r>
              <a:rPr lang="en-US" dirty="0" smtClean="0">
                <a:solidFill>
                  <a:srgbClr val="FF00FF"/>
                </a:solidFill>
                <a:sym typeface="Wingdings"/>
              </a:rPr>
              <a:t> cm</a:t>
            </a:r>
            <a:r>
              <a:rPr lang="en-US" baseline="30000" dirty="0" smtClean="0">
                <a:solidFill>
                  <a:srgbClr val="FF00FF"/>
                </a:solidFill>
                <a:sym typeface="Wingdings"/>
              </a:rPr>
              <a:t>-2</a:t>
            </a:r>
            <a:r>
              <a:rPr lang="en-US" dirty="0" smtClean="0">
                <a:solidFill>
                  <a:srgbClr val="FF00FF"/>
                </a:solidFill>
                <a:sym typeface="Wingdings"/>
              </a:rPr>
              <a:t> s</a:t>
            </a:r>
            <a:r>
              <a:rPr lang="en-US" baseline="30000" dirty="0" smtClean="0">
                <a:solidFill>
                  <a:srgbClr val="FF00FF"/>
                </a:solidFill>
                <a:sym typeface="Wingdings"/>
              </a:rPr>
              <a:t>-1</a:t>
            </a:r>
            <a:endParaRPr lang="en-US" baseline="30000" dirty="0" smtClean="0">
              <a:solidFill>
                <a:srgbClr val="FF00FF"/>
              </a:solidFill>
            </a:endParaRPr>
          </a:p>
        </p:txBody>
      </p:sp>
    </p:spTree>
    <p:extLst>
      <p:ext uri="{BB962C8B-B14F-4D97-AF65-F5344CB8AC3E}">
        <p14:creationId xmlns:p14="http://schemas.microsoft.com/office/powerpoint/2010/main" val="697540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30"/>
                                        </p:tgtEl>
                                        <p:attrNameLst>
                                          <p:attrName>ppt_x</p:attrName>
                                        </p:attrNameLst>
                                      </p:cBhvr>
                                      <p:tavLst>
                                        <p:tav tm="0">
                                          <p:val>
                                            <p:strVal val="ppt_x"/>
                                          </p:val>
                                        </p:tav>
                                        <p:tav tm="100000">
                                          <p:val>
                                            <p:strVal val="ppt_x"/>
                                          </p:val>
                                        </p:tav>
                                      </p:tavLst>
                                    </p:anim>
                                    <p:anim calcmode="lin" valueType="num">
                                      <p:cBhvr additive="base">
                                        <p:cTn id="18" dur="500"/>
                                        <p:tgtEl>
                                          <p:spTgt spid="30"/>
                                        </p:tgtEl>
                                        <p:attrNameLst>
                                          <p:attrName>ppt_y</p:attrName>
                                        </p:attrNameLst>
                                      </p:cBhvr>
                                      <p:tavLst>
                                        <p:tav tm="0">
                                          <p:val>
                                            <p:strVal val="ppt_y"/>
                                          </p:val>
                                        </p:tav>
                                        <p:tav tm="100000">
                                          <p:val>
                                            <p:strVal val="1+ppt_h/2"/>
                                          </p:val>
                                        </p:tav>
                                      </p:tavLst>
                                    </p:anim>
                                    <p:set>
                                      <p:cBhvr>
                                        <p:cTn id="19" dur="1" fill="hold">
                                          <p:stCondLst>
                                            <p:cond delay="499"/>
                                          </p:stCondLst>
                                        </p:cTn>
                                        <p:tgtEl>
                                          <p:spTgt spid="3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6" presetClass="exit" presetSubtype="21" fill="hold" nodeType="withEffect">
                                  <p:stCondLst>
                                    <p:cond delay="0"/>
                                  </p:stCondLst>
                                  <p:childTnLst>
                                    <p:animEffect transition="out" filter="barn(inVertical)">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3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800" decel="100000"/>
                                        <p:tgtEl>
                                          <p:spTgt spid="2"/>
                                        </p:tgtEl>
                                      </p:cBhvr>
                                    </p:animEffect>
                                    <p:anim calcmode="lin" valueType="num">
                                      <p:cBhvr>
                                        <p:cTn id="44" dur="800" decel="100000" fill="hold"/>
                                        <p:tgtEl>
                                          <p:spTgt spid="2"/>
                                        </p:tgtEl>
                                        <p:attrNameLst>
                                          <p:attrName>style.rotation</p:attrName>
                                        </p:attrNameLst>
                                      </p:cBhvr>
                                      <p:tavLst>
                                        <p:tav tm="0">
                                          <p:val>
                                            <p:fltVal val="-90"/>
                                          </p:val>
                                        </p:tav>
                                        <p:tav tm="100000">
                                          <p:val>
                                            <p:fltVal val="0"/>
                                          </p:val>
                                        </p:tav>
                                      </p:tavLst>
                                    </p:anim>
                                    <p:anim calcmode="lin" valueType="num">
                                      <p:cBhvr>
                                        <p:cTn id="45" dur="800" decel="100000" fill="hold"/>
                                        <p:tgtEl>
                                          <p:spTgt spid="2"/>
                                        </p:tgtEl>
                                        <p:attrNameLst>
                                          <p:attrName>ppt_x</p:attrName>
                                        </p:attrNameLst>
                                      </p:cBhvr>
                                      <p:tavLst>
                                        <p:tav tm="0">
                                          <p:val>
                                            <p:strVal val="#ppt_x+0.4"/>
                                          </p:val>
                                        </p:tav>
                                        <p:tav tm="100000">
                                          <p:val>
                                            <p:strVal val="#ppt_x-0.05"/>
                                          </p:val>
                                        </p:tav>
                                      </p:tavLst>
                                    </p:anim>
                                    <p:anim calcmode="lin" valueType="num">
                                      <p:cBhvr>
                                        <p:cTn id="46" dur="800" decel="100000" fill="hold"/>
                                        <p:tgtEl>
                                          <p:spTgt spid="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childTnLst>
                                </p:cTn>
                              </p:par>
                              <p:par>
                                <p:cTn id="55" presetID="18" presetClass="exit" presetSubtype="12" fill="hold" nodeType="withEffect">
                                  <p:stCondLst>
                                    <p:cond delay="0"/>
                                  </p:stCondLst>
                                  <p:childTnLst>
                                    <p:animEffect transition="out" filter="strips(downLeft)">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par>
                                <p:cTn id="58" presetID="15"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1000" fill="hold"/>
                                        <p:tgtEl>
                                          <p:spTgt spid="3"/>
                                        </p:tgtEl>
                                        <p:attrNameLst>
                                          <p:attrName>ppt_w</p:attrName>
                                        </p:attrNameLst>
                                      </p:cBhvr>
                                      <p:tavLst>
                                        <p:tav tm="0">
                                          <p:val>
                                            <p:fltVal val="0"/>
                                          </p:val>
                                        </p:tav>
                                        <p:tav tm="100000">
                                          <p:val>
                                            <p:strVal val="#ppt_w"/>
                                          </p:val>
                                        </p:tav>
                                      </p:tavLst>
                                    </p:anim>
                                    <p:anim calcmode="lin" valueType="num">
                                      <p:cBhvr>
                                        <p:cTn id="61" dur="1000" fill="hold"/>
                                        <p:tgtEl>
                                          <p:spTgt spid="3"/>
                                        </p:tgtEl>
                                        <p:attrNameLst>
                                          <p:attrName>ppt_h</p:attrName>
                                        </p:attrNameLst>
                                      </p:cBhvr>
                                      <p:tavLst>
                                        <p:tav tm="0">
                                          <p:val>
                                            <p:fltVal val="0"/>
                                          </p:val>
                                        </p:tav>
                                        <p:tav tm="100000">
                                          <p:val>
                                            <p:strVal val="#ppt_h"/>
                                          </p:val>
                                        </p:tav>
                                      </p:tavLst>
                                    </p:anim>
                                    <p:anim calcmode="lin" valueType="num">
                                      <p:cBhvr>
                                        <p:cTn id="6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1000" fill="hold"/>
                                        <p:tgtEl>
                                          <p:spTgt spid="31"/>
                                        </p:tgtEl>
                                        <p:attrNameLst>
                                          <p:attrName>ppt_w</p:attrName>
                                        </p:attrNameLst>
                                      </p:cBhvr>
                                      <p:tavLst>
                                        <p:tav tm="0">
                                          <p:val>
                                            <p:fltVal val="0"/>
                                          </p:val>
                                        </p:tav>
                                        <p:tav tm="100000">
                                          <p:val>
                                            <p:strVal val="#ppt_w"/>
                                          </p:val>
                                        </p:tav>
                                      </p:tavLst>
                                    </p:anim>
                                    <p:anim calcmode="lin" valueType="num">
                                      <p:cBhvr>
                                        <p:cTn id="67" dur="1000" fill="hold"/>
                                        <p:tgtEl>
                                          <p:spTgt spid="31"/>
                                        </p:tgtEl>
                                        <p:attrNameLst>
                                          <p:attrName>ppt_h</p:attrName>
                                        </p:attrNameLst>
                                      </p:cBhvr>
                                      <p:tavLst>
                                        <p:tav tm="0">
                                          <p:val>
                                            <p:fltVal val="0"/>
                                          </p:val>
                                        </p:tav>
                                        <p:tav tm="100000">
                                          <p:val>
                                            <p:strVal val="#ppt_h"/>
                                          </p:val>
                                        </p:tav>
                                      </p:tavLst>
                                    </p:anim>
                                    <p:anim calcmode="lin" valueType="num">
                                      <p:cBhvr>
                                        <p:cTn id="68"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ja-JP" smtClean="0"/>
              <a:t>EIC Detector R&amp;D Advisory Meeting, May 2012</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8</a:t>
            </a:fld>
            <a:endParaRPr lang="en-US" altLang="ja-JP"/>
          </a:p>
        </p:txBody>
      </p:sp>
      <p:pic>
        <p:nvPicPr>
          <p:cNvPr id="7" name="Picture 6" descr="IR_general_near_layout.png"/>
          <p:cNvPicPr>
            <a:picLocks noChangeAspect="1"/>
          </p:cNvPicPr>
          <p:nvPr/>
        </p:nvPicPr>
        <p:blipFill rotWithShape="1">
          <a:blip r:embed="rId2">
            <a:extLst>
              <a:ext uri="{28A0092B-C50C-407E-A947-70E740481C1C}">
                <a14:useLocalDpi xmlns:a14="http://schemas.microsoft.com/office/drawing/2010/main" val="0"/>
              </a:ext>
            </a:extLst>
          </a:blip>
          <a:srcRect t="1682"/>
          <a:stretch/>
        </p:blipFill>
        <p:spPr>
          <a:xfrm>
            <a:off x="25400" y="12699"/>
            <a:ext cx="6362700" cy="4454681"/>
          </a:xfrm>
          <a:prstGeom prst="rect">
            <a:avLst/>
          </a:prstGeom>
        </p:spPr>
      </p:pic>
      <p:pic>
        <p:nvPicPr>
          <p:cNvPr id="6" name="Picture 5" descr="IR_general_near_bothSides_layout.png"/>
          <p:cNvPicPr>
            <a:picLocks noChangeAspect="1"/>
          </p:cNvPicPr>
          <p:nvPr/>
        </p:nvPicPr>
        <p:blipFill rotWithShape="1">
          <a:blip r:embed="rId3">
            <a:extLst>
              <a:ext uri="{28A0092B-C50C-407E-A947-70E740481C1C}">
                <a14:useLocalDpi xmlns:a14="http://schemas.microsoft.com/office/drawing/2010/main" val="0"/>
              </a:ext>
            </a:extLst>
          </a:blip>
          <a:srcRect l="5273" t="2397" b="6507"/>
          <a:stretch/>
        </p:blipFill>
        <p:spPr>
          <a:xfrm>
            <a:off x="3657600" y="3467100"/>
            <a:ext cx="5475699" cy="3378200"/>
          </a:xfrm>
          <a:prstGeom prst="rect">
            <a:avLst/>
          </a:prstGeom>
        </p:spPr>
      </p:pic>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2" name="Title 1"/>
          <p:cNvSpPr>
            <a:spLocks noGrp="1"/>
          </p:cNvSpPr>
          <p:nvPr>
            <p:ph type="title"/>
          </p:nvPr>
        </p:nvSpPr>
        <p:spPr>
          <a:xfrm>
            <a:off x="38100" y="25400"/>
            <a:ext cx="8458200" cy="482600"/>
          </a:xfrm>
        </p:spPr>
        <p:txBody>
          <a:bodyPr/>
          <a:lstStyle/>
          <a:p>
            <a:pPr algn="r"/>
            <a:r>
              <a:rPr lang="en-US" dirty="0" smtClean="0"/>
              <a:t>IR-Design</a:t>
            </a:r>
            <a:endParaRPr lang="en-US" dirty="0"/>
          </a:p>
        </p:txBody>
      </p:sp>
      <p:sp>
        <p:nvSpPr>
          <p:cNvPr id="8" name="TextBox 7"/>
          <p:cNvSpPr txBox="1"/>
          <p:nvPr/>
        </p:nvSpPr>
        <p:spPr>
          <a:xfrm>
            <a:off x="165100" y="4521200"/>
            <a:ext cx="4328379" cy="1200329"/>
          </a:xfrm>
          <a:prstGeom prst="rect">
            <a:avLst/>
          </a:prstGeom>
          <a:noFill/>
        </p:spPr>
        <p:txBody>
          <a:bodyPr wrap="none" rtlCol="0">
            <a:spAutoFit/>
          </a:bodyPr>
          <a:lstStyle/>
          <a:p>
            <a:r>
              <a:rPr lang="en-US" dirty="0" smtClean="0"/>
              <a:t>All optimized for dedicated detector</a:t>
            </a:r>
          </a:p>
          <a:p>
            <a:r>
              <a:rPr lang="en-US" dirty="0" smtClean="0"/>
              <a:t>Have +/-4.5m for main-detector</a:t>
            </a:r>
          </a:p>
          <a:p>
            <a:pPr marL="285750" indent="-285750">
              <a:buFont typeface="Wingdings" charset="0"/>
              <a:buChar char="à"/>
            </a:pPr>
            <a:r>
              <a:rPr lang="en-US" dirty="0" smtClean="0">
                <a:sym typeface="Wingdings"/>
              </a:rPr>
              <a:t>roman pots / ZDC </a:t>
            </a:r>
          </a:p>
          <a:p>
            <a:pPr marL="285750" indent="-285750">
              <a:buFont typeface="Wingdings" charset="0"/>
              <a:buChar char="à"/>
            </a:pPr>
            <a:r>
              <a:rPr lang="en-US" dirty="0" smtClean="0"/>
              <a:t>low Q2-</a:t>
            </a:r>
            <a:r>
              <a:rPr lang="en-US" dirty="0" smtClean="0"/>
              <a:t>tagger</a:t>
            </a:r>
            <a:endParaRPr lang="en-US" dirty="0" smtClean="0"/>
          </a:p>
        </p:txBody>
      </p:sp>
    </p:spTree>
    <p:extLst>
      <p:ext uri="{BB962C8B-B14F-4D97-AF65-F5344CB8AC3E}">
        <p14:creationId xmlns:p14="http://schemas.microsoft.com/office/powerpoint/2010/main" val="3549201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1-03-07 at 7.37.07 PM.png"/>
          <p:cNvPicPr>
            <a:picLocks noChangeAspect="1"/>
          </p:cNvPicPr>
          <p:nvPr/>
        </p:nvPicPr>
        <p:blipFill>
          <a:blip r:embed="rId2"/>
          <a:stretch>
            <a:fillRect/>
          </a:stretch>
        </p:blipFill>
        <p:spPr>
          <a:xfrm>
            <a:off x="4811727" y="1325262"/>
            <a:ext cx="4225439" cy="2624260"/>
          </a:xfrm>
          <a:prstGeom prst="rect">
            <a:avLst/>
          </a:prstGeom>
        </p:spPr>
      </p:pic>
      <p:sp>
        <p:nvSpPr>
          <p:cNvPr id="7" name="Title 6"/>
          <p:cNvSpPr>
            <a:spLocks noGrp="1"/>
          </p:cNvSpPr>
          <p:nvPr>
            <p:ph type="title"/>
          </p:nvPr>
        </p:nvSpPr>
        <p:spPr/>
        <p:txBody>
          <a:bodyPr/>
          <a:lstStyle/>
          <a:p>
            <a:r>
              <a:rPr lang="en-US" sz="1600" dirty="0"/>
              <a:t>Combined function magnet with zero field for electron passage Brett Parker-March-2011-BNL </a:t>
            </a:r>
          </a:p>
        </p:txBody>
      </p:sp>
      <p:sp>
        <p:nvSpPr>
          <p:cNvPr id="4" name="Date Placeholder 3"/>
          <p:cNvSpPr>
            <a:spLocks noGrp="1"/>
          </p:cNvSpPr>
          <p:nvPr>
            <p:ph type="dt" sz="half" idx="10"/>
          </p:nvPr>
        </p:nvSpPr>
        <p:spPr/>
        <p:txBody>
          <a:bodyPr/>
          <a:lstStyle/>
          <a:p>
            <a:r>
              <a:rPr lang="en-US" smtClean="0"/>
              <a:t>E.C. Aschenauer</a:t>
            </a:r>
            <a:endParaRPr lang="en-US"/>
          </a:p>
        </p:txBody>
      </p:sp>
      <p:sp>
        <p:nvSpPr>
          <p:cNvPr id="10" name="Footer Placeholder 9"/>
          <p:cNvSpPr>
            <a:spLocks noGrp="1"/>
          </p:cNvSpPr>
          <p:nvPr>
            <p:ph type="ftr" sz="quarter" idx="11"/>
          </p:nvPr>
        </p:nvSpPr>
        <p:spPr/>
        <p:txBody>
          <a:bodyPr/>
          <a:lstStyle/>
          <a:p>
            <a:r>
              <a:rPr lang="en-US" altLang="ja-JP" smtClean="0"/>
              <a:t>EIC Detector R&amp;D Advisory Meeting, May 2012</a:t>
            </a:r>
            <a:endParaRPr lang="en-US" altLang="ja-JP"/>
          </a:p>
        </p:txBody>
      </p:sp>
      <p:sp>
        <p:nvSpPr>
          <p:cNvPr id="6" name="Slide Number Placeholder 5"/>
          <p:cNvSpPr>
            <a:spLocks noGrp="1"/>
          </p:cNvSpPr>
          <p:nvPr>
            <p:ph type="sldNum" sz="quarter" idx="12"/>
          </p:nvPr>
        </p:nvSpPr>
        <p:spPr/>
        <p:txBody>
          <a:bodyPr/>
          <a:lstStyle/>
          <a:p>
            <a:fld id="{E7603837-95B9-1F49-ADA3-E38B6FE44818}" type="slidenum">
              <a:rPr lang="en-US" smtClean="0"/>
              <a:pPr/>
              <a:t>9</a:t>
            </a:fld>
            <a:endParaRPr lang="en-US"/>
          </a:p>
        </p:txBody>
      </p:sp>
      <p:cxnSp>
        <p:nvCxnSpPr>
          <p:cNvPr id="9" name="Straight Arrow Connector 8"/>
          <p:cNvCxnSpPr/>
          <p:nvPr/>
        </p:nvCxnSpPr>
        <p:spPr>
          <a:xfrm>
            <a:off x="5382057" y="1257722"/>
            <a:ext cx="3358506" cy="1588"/>
          </a:xfrm>
          <a:prstGeom prst="straightConnector1">
            <a:avLst/>
          </a:prstGeom>
          <a:ln w="6350">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4002217" y="2485081"/>
            <a:ext cx="2759678" cy="1"/>
          </a:xfrm>
          <a:prstGeom prst="line">
            <a:avLst/>
          </a:prstGeom>
          <a:ln w="635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7448379" y="2395044"/>
            <a:ext cx="2581985" cy="2384"/>
          </a:xfrm>
          <a:prstGeom prst="line">
            <a:avLst/>
          </a:prstGeom>
          <a:ln w="6350">
            <a:solidFill>
              <a:srgbClr val="00009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19842" y="863597"/>
            <a:ext cx="864427" cy="369332"/>
          </a:xfrm>
          <a:prstGeom prst="rect">
            <a:avLst/>
          </a:prstGeom>
          <a:noFill/>
        </p:spPr>
        <p:txBody>
          <a:bodyPr wrap="none" rtlCol="0">
            <a:spAutoFit/>
          </a:bodyPr>
          <a:lstStyle/>
          <a:p>
            <a:r>
              <a:rPr lang="en-US" dirty="0" smtClean="0"/>
              <a:t>40 cm</a:t>
            </a:r>
            <a:endParaRPr lang="en-US" dirty="0"/>
          </a:p>
        </p:txBody>
      </p:sp>
      <p:pic>
        <p:nvPicPr>
          <p:cNvPr id="20" name="Picture 19" descr="Screen shot 2011-03-07 at 7.37.58 PM.png"/>
          <p:cNvPicPr>
            <a:picLocks noChangeAspect="1"/>
          </p:cNvPicPr>
          <p:nvPr/>
        </p:nvPicPr>
        <p:blipFill>
          <a:blip r:embed="rId3"/>
          <a:stretch>
            <a:fillRect/>
          </a:stretch>
        </p:blipFill>
        <p:spPr>
          <a:xfrm>
            <a:off x="1" y="1105243"/>
            <a:ext cx="4462162" cy="2844279"/>
          </a:xfrm>
          <a:prstGeom prst="rect">
            <a:avLst/>
          </a:prstGeom>
        </p:spPr>
      </p:pic>
      <p:pic>
        <p:nvPicPr>
          <p:cNvPr id="23" name="Picture 22" descr="Screen shot 2011-03-09 at 4.05.42 PM.png"/>
          <p:cNvPicPr>
            <a:picLocks noChangeAspect="1"/>
          </p:cNvPicPr>
          <p:nvPr/>
        </p:nvPicPr>
        <p:blipFill>
          <a:blip r:embed="rId4"/>
          <a:stretch>
            <a:fillRect/>
          </a:stretch>
        </p:blipFill>
        <p:spPr>
          <a:xfrm>
            <a:off x="2900253" y="4058159"/>
            <a:ext cx="3822947" cy="2346760"/>
          </a:xfrm>
          <a:prstGeom prst="rect">
            <a:avLst/>
          </a:prstGeom>
        </p:spPr>
      </p:pic>
      <p:cxnSp>
        <p:nvCxnSpPr>
          <p:cNvPr id="24" name="Straight Connector 23"/>
          <p:cNvCxnSpPr/>
          <p:nvPr/>
        </p:nvCxnSpPr>
        <p:spPr>
          <a:xfrm rot="5400000">
            <a:off x="2495453" y="3584388"/>
            <a:ext cx="220387" cy="1588"/>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2583581" y="3539461"/>
            <a:ext cx="45719" cy="45719"/>
          </a:xfrm>
          <a:prstGeom prst="ellipse">
            <a:avLst/>
          </a:prstGeom>
          <a:solidFill>
            <a:srgbClr val="0000FF">
              <a:alpha val="48000"/>
            </a:srgbClr>
          </a:solidFill>
          <a:ln w="25400">
            <a:solidFill>
              <a:srgbClr val="00009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471659" y="3634088"/>
            <a:ext cx="857187" cy="307777"/>
          </a:xfrm>
          <a:prstGeom prst="rect">
            <a:avLst/>
          </a:prstGeom>
          <a:noFill/>
        </p:spPr>
        <p:txBody>
          <a:bodyPr wrap="square" rtlCol="0">
            <a:spAutoFit/>
          </a:bodyPr>
          <a:lstStyle/>
          <a:p>
            <a:r>
              <a:rPr lang="en-US" sz="1400" dirty="0" smtClean="0">
                <a:solidFill>
                  <a:srgbClr val="0000FF"/>
                </a:solidFill>
              </a:rPr>
              <a:t>4.5 cm</a:t>
            </a:r>
            <a:endParaRPr lang="en-US" sz="1400" dirty="0">
              <a:solidFill>
                <a:srgbClr val="0000FF"/>
              </a:solidFill>
            </a:endParaRPr>
          </a:p>
        </p:txBody>
      </p:sp>
      <p:cxnSp>
        <p:nvCxnSpPr>
          <p:cNvPr id="29" name="Straight Connector 28"/>
          <p:cNvCxnSpPr/>
          <p:nvPr/>
        </p:nvCxnSpPr>
        <p:spPr>
          <a:xfrm rot="5400000">
            <a:off x="2887915" y="3584389"/>
            <a:ext cx="220387" cy="158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606441" y="3687229"/>
            <a:ext cx="392462" cy="1588"/>
          </a:xfrm>
          <a:prstGeom prst="straightConnector1">
            <a:avLst/>
          </a:prstGeom>
          <a:ln w="6350">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140127" y="3167211"/>
            <a:ext cx="857187" cy="307777"/>
          </a:xfrm>
          <a:prstGeom prst="rect">
            <a:avLst/>
          </a:prstGeom>
          <a:noFill/>
        </p:spPr>
        <p:txBody>
          <a:bodyPr wrap="square" rtlCol="0">
            <a:spAutoFit/>
          </a:bodyPr>
          <a:lstStyle/>
          <a:p>
            <a:r>
              <a:rPr lang="en-US" sz="1400" dirty="0" smtClean="0">
                <a:solidFill>
                  <a:srgbClr val="0000FF"/>
                </a:solidFill>
              </a:rPr>
              <a:t>22 mm</a:t>
            </a:r>
            <a:endParaRPr lang="en-US" sz="1400" dirty="0">
              <a:solidFill>
                <a:srgbClr val="0000FF"/>
              </a:solidFill>
            </a:endParaRPr>
          </a:p>
        </p:txBody>
      </p:sp>
      <p:cxnSp>
        <p:nvCxnSpPr>
          <p:cNvPr id="34" name="Straight Arrow Connector 33"/>
          <p:cNvCxnSpPr/>
          <p:nvPr/>
        </p:nvCxnSpPr>
        <p:spPr>
          <a:xfrm>
            <a:off x="2263588" y="3476577"/>
            <a:ext cx="153147" cy="1588"/>
          </a:xfrm>
          <a:prstGeom prst="straightConnector1">
            <a:avLst/>
          </a:prstGeom>
          <a:ln w="6350">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0800000">
            <a:off x="2604855" y="3474990"/>
            <a:ext cx="140587" cy="1586"/>
          </a:xfrm>
          <a:prstGeom prst="straightConnector1">
            <a:avLst/>
          </a:prstGeom>
          <a:ln w="6350">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477141" y="3756789"/>
            <a:ext cx="1120820" cy="369332"/>
          </a:xfrm>
          <a:prstGeom prst="rect">
            <a:avLst/>
          </a:prstGeom>
          <a:noFill/>
        </p:spPr>
        <p:txBody>
          <a:bodyPr wrap="none" rtlCol="0">
            <a:spAutoFit/>
          </a:bodyPr>
          <a:lstStyle/>
          <a:p>
            <a:r>
              <a:rPr lang="en-US" dirty="0" smtClean="0"/>
              <a:t>2.432 T</a:t>
            </a:r>
            <a:endParaRPr lang="en-US" dirty="0"/>
          </a:p>
        </p:txBody>
      </p:sp>
      <p:sp>
        <p:nvSpPr>
          <p:cNvPr id="43" name="TextBox 42"/>
          <p:cNvSpPr txBox="1"/>
          <p:nvPr/>
        </p:nvSpPr>
        <p:spPr>
          <a:xfrm>
            <a:off x="-31623" y="3769489"/>
            <a:ext cx="1348647" cy="338554"/>
          </a:xfrm>
          <a:prstGeom prst="rect">
            <a:avLst/>
          </a:prstGeom>
          <a:noFill/>
        </p:spPr>
        <p:txBody>
          <a:bodyPr wrap="none" rtlCol="0">
            <a:spAutoFit/>
          </a:bodyPr>
          <a:lstStyle/>
          <a:p>
            <a:r>
              <a:rPr lang="en-US" sz="1600" dirty="0" smtClean="0"/>
              <a:t>5.4 E-04 T</a:t>
            </a:r>
            <a:endParaRPr lang="en-US" sz="1600" dirty="0"/>
          </a:p>
        </p:txBody>
      </p:sp>
      <p:sp>
        <p:nvSpPr>
          <p:cNvPr id="44" name="TextBox 43"/>
          <p:cNvSpPr txBox="1"/>
          <p:nvPr/>
        </p:nvSpPr>
        <p:spPr>
          <a:xfrm>
            <a:off x="3566041" y="1814286"/>
            <a:ext cx="1925841" cy="830997"/>
          </a:xfrm>
          <a:prstGeom prst="rect">
            <a:avLst/>
          </a:prstGeom>
          <a:noFill/>
        </p:spPr>
        <p:txBody>
          <a:bodyPr wrap="square" rtlCol="0">
            <a:spAutoFit/>
          </a:bodyPr>
          <a:lstStyle/>
          <a:p>
            <a:r>
              <a:rPr lang="en-US" sz="1600" dirty="0" smtClean="0">
                <a:solidFill>
                  <a:srgbClr val="0000FF"/>
                </a:solidFill>
                <a:latin typeface="Comic Sans MS"/>
              </a:rPr>
              <a:t>Protons/ions enter with offset 22 mm</a:t>
            </a:r>
          </a:p>
        </p:txBody>
      </p:sp>
      <p:cxnSp>
        <p:nvCxnSpPr>
          <p:cNvPr id="46" name="Straight Arrow Connector 45"/>
          <p:cNvCxnSpPr>
            <a:endCxn id="32" idx="0"/>
          </p:cNvCxnSpPr>
          <p:nvPr/>
        </p:nvCxnSpPr>
        <p:spPr>
          <a:xfrm rot="10800000" flipV="1">
            <a:off x="2568721" y="2645283"/>
            <a:ext cx="997320" cy="521928"/>
          </a:xfrm>
          <a:prstGeom prst="straightConnector1">
            <a:avLst/>
          </a:prstGeom>
          <a:ln w="63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328761" y="6031210"/>
            <a:ext cx="979755" cy="369332"/>
          </a:xfrm>
          <a:prstGeom prst="rect">
            <a:avLst/>
          </a:prstGeom>
          <a:noFill/>
        </p:spPr>
        <p:txBody>
          <a:bodyPr wrap="none" rtlCol="0">
            <a:spAutoFit/>
          </a:bodyPr>
          <a:lstStyle/>
          <a:p>
            <a:r>
              <a:rPr lang="en-US" dirty="0" smtClean="0"/>
              <a:t>0.36 T</a:t>
            </a:r>
            <a:endParaRPr lang="en-US" dirty="0"/>
          </a:p>
        </p:txBody>
      </p:sp>
      <p:sp>
        <p:nvSpPr>
          <p:cNvPr id="50" name="TextBox 49"/>
          <p:cNvSpPr txBox="1"/>
          <p:nvPr/>
        </p:nvSpPr>
        <p:spPr>
          <a:xfrm>
            <a:off x="2152246" y="6031210"/>
            <a:ext cx="979755" cy="369332"/>
          </a:xfrm>
          <a:prstGeom prst="rect">
            <a:avLst/>
          </a:prstGeom>
          <a:noFill/>
        </p:spPr>
        <p:txBody>
          <a:bodyPr wrap="none" rtlCol="0">
            <a:spAutoFit/>
          </a:bodyPr>
          <a:lstStyle/>
          <a:p>
            <a:r>
              <a:rPr lang="en-US" dirty="0" smtClean="0"/>
              <a:t>0.28 T</a:t>
            </a:r>
            <a:endParaRPr lang="en-US" dirty="0"/>
          </a:p>
        </p:txBody>
      </p:sp>
    </p:spTree>
    <p:extLst>
      <p:ext uri="{BB962C8B-B14F-4D97-AF65-F5344CB8AC3E}">
        <p14:creationId xmlns:p14="http://schemas.microsoft.com/office/powerpoint/2010/main" val="201545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1.:|1.8|16.9|0.9|0.9|12.5|2.5|10"/>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36837</TotalTime>
  <Words>2073</Words>
  <Application>Microsoft Macintosh PowerPoint</Application>
  <PresentationFormat>On-screen Show (4:3)</PresentationFormat>
  <Paragraphs>391</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Crayons</vt:lpstr>
      <vt:lpstr>Equation</vt:lpstr>
      <vt:lpstr>eRHIC and IR-Design Considerations </vt:lpstr>
      <vt:lpstr>The Electron Ion Collider in the US</vt:lpstr>
      <vt:lpstr>What needs to be covered</vt:lpstr>
      <vt:lpstr>Staging of eRHIC: Eo : 5 -&gt; 30 GeV</vt:lpstr>
      <vt:lpstr>Beam Energy Combinations for MC</vt:lpstr>
      <vt:lpstr>Simulation Example</vt:lpstr>
      <vt:lpstr>eRHIC high-luminosity IR with b*=5 cm</vt:lpstr>
      <vt:lpstr>IR-Design</vt:lpstr>
      <vt:lpstr>Combined function magnet with zero field for electron passage Brett Parker-March-2011-BNL </vt:lpstr>
      <vt:lpstr>Synchrotron Radiation@IR</vt:lpstr>
      <vt:lpstr>Synchrotron Radiation@IR</vt:lpstr>
      <vt:lpstr>Synchrotron Radiation@IR</vt:lpstr>
      <vt:lpstr>Integration into Machine: IR-Design</vt:lpstr>
      <vt:lpstr>Emerging Detector Concept</vt:lpstr>
      <vt:lpstr>Kinematics of Breakup Neutrons</vt:lpstr>
      <vt:lpstr>Diffractive Physics: p’ kinematics</vt:lpstr>
      <vt:lpstr> proton distribution in y vs x at s=20 m</vt:lpstr>
      <vt:lpstr>Accepted in“Roman Pot”(example) at s=20m </vt:lpstr>
      <vt:lpstr>PowerPoint Presentation</vt:lpstr>
      <vt:lpstr>Some thought about rates</vt:lpstr>
      <vt:lpstr>Exclusive Vector Meson Production </vt:lpstr>
      <vt:lpstr>Detection efficiency of Breakup Neutrons</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Naohito Saito</dc:creator>
  <cp:lastModifiedBy>elke-caroline aschenauer</cp:lastModifiedBy>
  <cp:revision>469</cp:revision>
  <cp:lastPrinted>2010-06-10T01:25:59Z</cp:lastPrinted>
  <dcterms:created xsi:type="dcterms:W3CDTF">2011-06-20T13:18:20Z</dcterms:created>
  <dcterms:modified xsi:type="dcterms:W3CDTF">2012-05-17T11:13:50Z</dcterms:modified>
</cp:coreProperties>
</file>