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2"/>
  </p:notesMasterIdLst>
  <p:handoutMasterIdLst>
    <p:handoutMasterId r:id="rId13"/>
  </p:handoutMasterIdLst>
  <p:sldIdLst>
    <p:sldId id="908" r:id="rId2"/>
    <p:sldId id="906" r:id="rId3"/>
    <p:sldId id="904" r:id="rId4"/>
    <p:sldId id="868" r:id="rId5"/>
    <p:sldId id="872" r:id="rId6"/>
    <p:sldId id="901" r:id="rId7"/>
    <p:sldId id="907" r:id="rId8"/>
    <p:sldId id="905" r:id="rId9"/>
    <p:sldId id="902" r:id="rId10"/>
    <p:sldId id="903" r:id="rId11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66"/>
    <a:srgbClr val="E6E6E6"/>
    <a:srgbClr val="D1F2FF"/>
    <a:srgbClr val="BFF3FF"/>
    <a:srgbClr val="0000FF"/>
    <a:srgbClr val="400080"/>
    <a:srgbClr val="FF00FF"/>
    <a:srgbClr val="80FF00"/>
    <a:srgbClr val="CCFF66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45" autoAdjust="0"/>
    <p:restoredTop sz="98943" autoAdjust="0"/>
  </p:normalViewPr>
  <p:slideViewPr>
    <p:cSldViewPr snapToGrid="0">
      <p:cViewPr>
        <p:scale>
          <a:sx n="120" d="100"/>
          <a:sy n="120" d="100"/>
        </p:scale>
        <p:origin x="-128" y="-144"/>
      </p:cViewPr>
      <p:guideLst>
        <p:guide orient="horz" pos="2810"/>
        <p:guide pos="16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25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46B7F-8DA1-7B48-A56A-4FDC9BE8D490}" type="datetimeFigureOut">
              <a:rPr lang="en-US" smtClean="0"/>
              <a:pPr/>
              <a:t>12/3/13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3A5D9-9C7B-7E44-BC71-9BB7B7E41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544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fld id="{1BA35DD8-EC9B-BA4D-8381-9F34597E66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48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Probing Strangeness in Hard Processes, November 2013, Frascati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EEB45-469B-C445-A2A6-597CC1D4F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Probing Strangeness in Hard Processes, November 2013, Frascati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8A5D4-C106-3B44-833F-F6948D88D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Probing Strangeness in Hard Processes, November 2013, Frascati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856E-079A-7243-9D3B-2823E9335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Probing Strangeness in Hard Processes, November 2013, Frascati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2DFF1-6A7E-5841-980E-96BA78821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Probing Strangeness in Hard Processes, November 2013, Frascati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78B1-1B8B-1E49-8C17-9FA8E6334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Probing Strangeness in Hard Processes, November 2013, Frascati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AF53-9C22-8E40-908A-50D959F8C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10583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166" y="6489700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00FF"/>
                </a:solidFill>
                <a:latin typeface="Comic Sans MS"/>
                <a:cs typeface="Comic Sans MS"/>
              </a:defRPr>
            </a:lvl1pPr>
          </a:lstStyle>
          <a:p>
            <a:fld id="{646CCB68-4FAD-1042-A2AE-74D95A5F5F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4833" y="6487583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00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E.C. Aschenauer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31997" y="6483346"/>
            <a:ext cx="4470389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0000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Probing Strangeness in Hard Processes, November 2013, Frascati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 i="1" cap="all" spc="0">
          <a:ln w="0"/>
          <a:solidFill>
            <a:srgbClr val="0000FF"/>
          </a:solidFill>
          <a:effectLst>
            <a:reflection blurRad="12700" stA="50000" endPos="50000" dist="5000" dir="5400000" sy="-100000" rotWithShape="0"/>
          </a:effectLst>
          <a:latin typeface="Comic Sans MS Bold"/>
          <a:ea typeface="+mj-ea"/>
          <a:cs typeface="Comic Sans MS Bold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q"/>
        <a:defRPr sz="2200" b="1" i="0">
          <a:solidFill>
            <a:schemeClr val="tx1"/>
          </a:solidFill>
          <a:latin typeface="Comic Sans MS Bold"/>
          <a:ea typeface="+mn-ea"/>
          <a:cs typeface="Comic Sans MS Bol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Ø"/>
        <a:defRPr sz="2000" b="1" i="0">
          <a:solidFill>
            <a:schemeClr val="tx1"/>
          </a:solidFill>
          <a:latin typeface="Comic Sans MS Bold"/>
          <a:ea typeface="+mn-ea"/>
          <a:cs typeface="Comic Sans MS Bold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10000"/>
        <a:buFont typeface="Courier New"/>
        <a:buChar char="o"/>
        <a:defRPr b="1" i="0">
          <a:solidFill>
            <a:schemeClr val="tx1"/>
          </a:solidFill>
          <a:latin typeface="Comic Sans MS Bold"/>
          <a:ea typeface="+mn-ea"/>
          <a:cs typeface="Comic Sans MS Bold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ü"/>
        <a:defRPr sz="1600" b="1" i="0">
          <a:solidFill>
            <a:schemeClr val="tx1"/>
          </a:solidFill>
          <a:latin typeface="Comic Sans MS Bold"/>
          <a:ea typeface="+mn-ea"/>
          <a:cs typeface="Comic Sans MS Bold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Char char="-"/>
        <a:defRPr sz="1400" b="1" i="0">
          <a:solidFill>
            <a:schemeClr val="tx1"/>
          </a:solidFill>
          <a:latin typeface="Comic Sans MS Bold"/>
          <a:ea typeface="+mn-ea"/>
          <a:cs typeface="Comic Sans MS Bold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97417" y="1007517"/>
            <a:ext cx="8646583" cy="1600200"/>
          </a:xfrm>
        </p:spPr>
        <p:txBody>
          <a:bodyPr/>
          <a:lstStyle/>
          <a:p>
            <a:r>
              <a:rPr lang="en-US" sz="2800" dirty="0" smtClean="0"/>
              <a:t>Correlation between</a:t>
            </a:r>
            <a:br>
              <a:rPr lang="en-US" sz="2800" dirty="0" smtClean="0"/>
            </a:br>
            <a:r>
              <a:rPr lang="en-US" sz="2800" dirty="0" smtClean="0"/>
              <a:t>Physics Reach,</a:t>
            </a:r>
            <a:br>
              <a:rPr lang="en-US" sz="2800" dirty="0" smtClean="0"/>
            </a:br>
            <a:r>
              <a:rPr lang="en-US" sz="2800" dirty="0" smtClean="0"/>
              <a:t>Luminosity and √s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467600" y="6488113"/>
            <a:ext cx="1676400" cy="381000"/>
          </a:xfrm>
        </p:spPr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9700"/>
            <a:ext cx="609600" cy="368300"/>
          </a:xfrm>
        </p:spPr>
        <p:txBody>
          <a:bodyPr/>
          <a:lstStyle/>
          <a:p>
            <a:fld id="{E7C2DFF1-6A7E-5841-980E-96BA788216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7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Phase </a:t>
            </a:r>
            <a:r>
              <a:rPr lang="en-US" dirty="0" smtClean="0"/>
              <a:t>Space for </a:t>
            </a:r>
            <a:r>
              <a:rPr lang="en-US" cap="none" dirty="0" err="1" smtClean="0"/>
              <a:t>e</a:t>
            </a:r>
            <a:r>
              <a:rPr lang="en-US" dirty="0" err="1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523" y="584624"/>
            <a:ext cx="6324600" cy="588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feld 6"/>
          <p:cNvSpPr txBox="1"/>
          <p:nvPr/>
        </p:nvSpPr>
        <p:spPr>
          <a:xfrm rot="19020000">
            <a:off x="5915621" y="1807507"/>
            <a:ext cx="1521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20 x </a:t>
            </a:r>
            <a:r>
              <a:rPr lang="en-US" sz="1000" dirty="0" smtClean="0"/>
              <a:t>10</a:t>
            </a:r>
            <a:r>
              <a:rPr lang="en-US" sz="1000" b="1" dirty="0" smtClean="0"/>
              <a:t>0 </a:t>
            </a:r>
            <a:r>
              <a:rPr lang="en-US" sz="1000" b="1" dirty="0" err="1" smtClean="0"/>
              <a:t>GeV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eRHIC</a:t>
            </a:r>
            <a:endParaRPr lang="en-US" sz="1000" b="1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159000" y="4593167"/>
            <a:ext cx="5058833" cy="63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156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/>
          </p:cNvSpPr>
          <p:nvPr/>
        </p:nvSpPr>
        <p:spPr bwMode="auto">
          <a:xfrm>
            <a:off x="177800" y="1208550"/>
            <a:ext cx="4384000" cy="215444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rgbClr val="FFFFFF"/>
                </a:solidFill>
                <a:latin typeface="Comic Sans MS"/>
                <a:ea typeface="ＭＳ Ｐゴシック" charset="0"/>
                <a:cs typeface="Comic Sans MS"/>
                <a:sym typeface="Corbel Bold" charset="0"/>
              </a:rPr>
              <a:t>experimental program to address these questions:</a:t>
            </a:r>
          </a:p>
        </p:txBody>
      </p:sp>
      <p:grpSp>
        <p:nvGrpSpPr>
          <p:cNvPr id="6154" name="Group 10"/>
          <p:cNvGrpSpPr>
            <a:grpSpLocks/>
          </p:cNvGrpSpPr>
          <p:nvPr/>
        </p:nvGrpSpPr>
        <p:grpSpPr bwMode="auto">
          <a:xfrm>
            <a:off x="75848" y="2656350"/>
            <a:ext cx="5486508" cy="1003300"/>
            <a:chOff x="0" y="0"/>
            <a:chExt cx="3455" cy="632"/>
          </a:xfrm>
        </p:grpSpPr>
        <p:sp>
          <p:nvSpPr>
            <p:cNvPr id="6151" name="Rectangle 7"/>
            <p:cNvSpPr>
              <a:spLocks/>
            </p:cNvSpPr>
            <p:nvPr/>
          </p:nvSpPr>
          <p:spPr bwMode="auto">
            <a:xfrm>
              <a:off x="985" y="0"/>
              <a:ext cx="212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Comic Sans MS"/>
                  <a:ea typeface="ＭＳ Ｐゴシック" charset="0"/>
                  <a:cs typeface="Comic Sans MS"/>
                  <a:sym typeface="Corbel Bold" charset="0"/>
                </a:rPr>
                <a:t>azimuthal asymmetries in DIS </a:t>
              </a:r>
            </a:p>
          </p:txBody>
        </p:sp>
        <p:sp>
          <p:nvSpPr>
            <p:cNvPr id="6152" name="Rectangle 8"/>
            <p:cNvSpPr>
              <a:spLocks/>
            </p:cNvSpPr>
            <p:nvPr/>
          </p:nvSpPr>
          <p:spPr bwMode="auto">
            <a:xfrm>
              <a:off x="985" y="264"/>
              <a:ext cx="247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Corbel" charset="0"/>
                </a:rPr>
                <a:t>adds their </a:t>
              </a:r>
              <a:r>
                <a:rPr lang="en-US" sz="1400" dirty="0">
                  <a:solidFill>
                    <a:srgbClr val="FF00FF"/>
                  </a:solidFill>
                  <a:latin typeface="Comic Sans MS"/>
                  <a:ea typeface="ＭＳ Ｐゴシック" charset="0"/>
                  <a:cs typeface="Comic Sans MS"/>
                  <a:sym typeface="Corbel Bold" charset="0"/>
                </a:rPr>
                <a:t>transverse momentum dependence</a:t>
              </a:r>
            </a:p>
          </p:txBody>
        </p:sp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71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58" name="Group 14"/>
          <p:cNvGrpSpPr>
            <a:grpSpLocks/>
          </p:cNvGrpSpPr>
          <p:nvPr/>
        </p:nvGrpSpPr>
        <p:grpSpPr bwMode="auto">
          <a:xfrm>
            <a:off x="129823" y="3629488"/>
            <a:ext cx="4121150" cy="817562"/>
            <a:chOff x="0" y="0"/>
            <a:chExt cx="2596" cy="514"/>
          </a:xfrm>
        </p:grpSpPr>
        <p:sp>
          <p:nvSpPr>
            <p:cNvPr id="6155" name="Rectangle 11"/>
            <p:cNvSpPr>
              <a:spLocks/>
            </p:cNvSpPr>
            <p:nvPr/>
          </p:nvSpPr>
          <p:spPr bwMode="auto">
            <a:xfrm>
              <a:off x="944" y="42"/>
              <a:ext cx="135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Comic Sans MS"/>
                  <a:ea typeface="ＭＳ Ｐゴシック" charset="0"/>
                  <a:cs typeface="Comic Sans MS"/>
                  <a:sym typeface="Corbel Bold" charset="0"/>
                </a:rPr>
                <a:t>exclusive processes </a:t>
              </a:r>
            </a:p>
          </p:txBody>
        </p:sp>
        <p:sp>
          <p:nvSpPr>
            <p:cNvPr id="6156" name="Rectangle 12"/>
            <p:cNvSpPr>
              <a:spLocks/>
            </p:cNvSpPr>
            <p:nvPr/>
          </p:nvSpPr>
          <p:spPr bwMode="auto">
            <a:xfrm>
              <a:off x="944" y="314"/>
              <a:ext cx="16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Corbel" charset="0"/>
                </a:rPr>
                <a:t>adds their </a:t>
              </a:r>
              <a:r>
                <a:rPr lang="en-US" sz="1400" dirty="0">
                  <a:solidFill>
                    <a:srgbClr val="FF00FF"/>
                  </a:solidFill>
                  <a:latin typeface="Comic Sans MS"/>
                  <a:ea typeface="ＭＳ Ｐゴシック" charset="0"/>
                  <a:cs typeface="Comic Sans MS"/>
                  <a:sym typeface="Corbel Bold" charset="0"/>
                </a:rPr>
                <a:t>transverse position</a:t>
              </a:r>
            </a:p>
          </p:txBody>
        </p:sp>
        <p:pic>
          <p:nvPicPr>
            <p:cNvPr id="6157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24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342548" y="1599075"/>
            <a:ext cx="5497513" cy="965200"/>
            <a:chOff x="0" y="0"/>
            <a:chExt cx="3463" cy="608"/>
          </a:xfrm>
        </p:grpSpPr>
        <p:sp>
          <p:nvSpPr>
            <p:cNvPr id="6159" name="Rectangle 15"/>
            <p:cNvSpPr>
              <a:spLocks/>
            </p:cNvSpPr>
            <p:nvPr/>
          </p:nvSpPr>
          <p:spPr bwMode="auto">
            <a:xfrm>
              <a:off x="825" y="49"/>
              <a:ext cx="22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FF"/>
                  </a:solidFill>
                  <a:latin typeface="Comic Sans MS"/>
                  <a:ea typeface="ＭＳ Ｐゴシック" charset="0"/>
                  <a:cs typeface="Comic Sans MS"/>
                  <a:sym typeface="Corbel Bold" charset="0"/>
                </a:rPr>
                <a:t>inclusive and semi-inclusive DIS</a:t>
              </a:r>
            </a:p>
          </p:txBody>
        </p:sp>
        <p:sp>
          <p:nvSpPr>
            <p:cNvPr id="6160" name="Rectangle 16"/>
            <p:cNvSpPr>
              <a:spLocks/>
            </p:cNvSpPr>
            <p:nvPr/>
          </p:nvSpPr>
          <p:spPr bwMode="auto">
            <a:xfrm>
              <a:off x="817" y="313"/>
              <a:ext cx="264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FF00FF"/>
                  </a:solidFill>
                  <a:latin typeface="Comic Sans MS"/>
                  <a:ea typeface="ＭＳ Ｐゴシック" charset="0"/>
                  <a:cs typeface="Comic Sans MS"/>
                  <a:sym typeface="Corbel Bold" charset="0"/>
                </a:rPr>
                <a:t>longitudinal motion</a:t>
              </a:r>
              <a:r>
                <a:rPr lang="en-US" sz="1400" dirty="0">
                  <a:solidFill>
                    <a:srgbClr val="FF00FF"/>
                  </a:solidFill>
                  <a:latin typeface="Comic Sans MS"/>
                  <a:ea typeface="ＭＳ Ｐゴシック" charset="0"/>
                  <a:cs typeface="Comic Sans MS"/>
                  <a:sym typeface="Corbel" charset="0"/>
                </a:rPr>
                <a:t> </a:t>
              </a:r>
              <a:r>
                <a:rPr lang="en-US" sz="1400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Corbel" charset="0"/>
                </a:rPr>
                <a:t>of spinning quarks and gluons</a:t>
              </a:r>
            </a:p>
          </p:txBody>
        </p:sp>
        <p:pic>
          <p:nvPicPr>
            <p:cNvPr id="6161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20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63" name="AutoShape 19"/>
          <p:cNvSpPr>
            <a:spLocks/>
          </p:cNvSpPr>
          <p:nvPr/>
        </p:nvSpPr>
        <p:spPr bwMode="auto">
          <a:xfrm rot="5400000">
            <a:off x="4414658" y="2408700"/>
            <a:ext cx="3124200" cy="876300"/>
          </a:xfrm>
          <a:prstGeom prst="rightArrow">
            <a:avLst>
              <a:gd name="adj1" fmla="val 32000"/>
              <a:gd name="adj2" fmla="val 63778"/>
            </a:avLst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6164" name="Rectangle 20"/>
          <p:cNvSpPr>
            <a:spLocks/>
          </p:cNvSpPr>
          <p:nvPr/>
        </p:nvSpPr>
        <p:spPr bwMode="auto">
          <a:xfrm rot="-5400000">
            <a:off x="4695103" y="2353787"/>
            <a:ext cx="2566881" cy="24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300" dirty="0">
                <a:solidFill>
                  <a:schemeClr val="bg1"/>
                </a:solidFill>
                <a:latin typeface="Corbel Bold" charset="0"/>
                <a:ea typeface="ＭＳ Ｐゴシック" charset="0"/>
                <a:cs typeface="Corbel Bold" charset="0"/>
                <a:sym typeface="Corbel Bold" charset="0"/>
              </a:rPr>
              <a:t>machine &amp; detector requirements</a:t>
            </a:r>
          </a:p>
        </p:txBody>
      </p:sp>
      <p:grpSp>
        <p:nvGrpSpPr>
          <p:cNvPr id="6176" name="Group 32"/>
          <p:cNvGrpSpPr>
            <a:grpSpLocks/>
          </p:cNvGrpSpPr>
          <p:nvPr/>
        </p:nvGrpSpPr>
        <p:grpSpPr bwMode="auto">
          <a:xfrm>
            <a:off x="6529208" y="1208550"/>
            <a:ext cx="2654300" cy="1231900"/>
            <a:chOff x="0" y="0"/>
            <a:chExt cx="1672" cy="776"/>
          </a:xfrm>
        </p:grpSpPr>
        <p:sp>
          <p:nvSpPr>
            <p:cNvPr id="6173" name="Rectangle 29"/>
            <p:cNvSpPr>
              <a:spLocks/>
            </p:cNvSpPr>
            <p:nvPr/>
          </p:nvSpPr>
          <p:spPr bwMode="auto">
            <a:xfrm>
              <a:off x="372" y="0"/>
              <a:ext cx="752" cy="184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1400" dirty="0">
                  <a:solidFill>
                    <a:srgbClr val="FFFFFF"/>
                  </a:solidFill>
                  <a:latin typeface="Comic Sans MS"/>
                  <a:ea typeface="ＭＳ Ｐゴシック" charset="0"/>
                  <a:cs typeface="Comic Sans MS"/>
                  <a:sym typeface="Corbel Bold" charset="0"/>
                </a:rPr>
                <a:t>prerequisites</a:t>
              </a:r>
            </a:p>
          </p:txBody>
        </p:sp>
        <p:sp>
          <p:nvSpPr>
            <p:cNvPr id="6174" name="Rectangle 30"/>
            <p:cNvSpPr>
              <a:spLocks/>
            </p:cNvSpPr>
            <p:nvPr/>
          </p:nvSpPr>
          <p:spPr bwMode="auto">
            <a:xfrm>
              <a:off x="40" y="272"/>
              <a:ext cx="129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FF00FF"/>
                  </a:solidFill>
                  <a:latin typeface="Comic Sans MS"/>
                  <a:ea typeface="ＭＳ Ｐゴシック" charset="0"/>
                  <a:cs typeface="Comic Sans MS"/>
                  <a:sym typeface="Corbel Bold" charset="0"/>
                </a:rPr>
                <a:t>all </a:t>
              </a:r>
              <a:r>
                <a:rPr lang="en-US" sz="1400" dirty="0" smtClean="0">
                  <a:solidFill>
                    <a:srgbClr val="FF00FF"/>
                  </a:solidFill>
                  <a:latin typeface="Comic Sans MS"/>
                  <a:ea typeface="ＭＳ Ｐゴシック" charset="0"/>
                  <a:cs typeface="Comic Sans MS"/>
                  <a:sym typeface="Corbel Bold" charset="0"/>
                </a:rPr>
                <a:t>need </a:t>
              </a:r>
              <a:r>
                <a:rPr lang="en-US" sz="1400" dirty="0" smtClean="0">
                  <a:solidFill>
                    <a:srgbClr val="0000FF"/>
                  </a:solidFill>
                  <a:latin typeface="Comic Sans MS"/>
                  <a:ea typeface="ＭＳ Ｐゴシック" charset="0"/>
                  <a:cs typeface="Comic Sans MS"/>
                  <a:sym typeface="Corbel Bold" charset="0"/>
                </a:rPr>
                <a:t>√</a:t>
              </a:r>
              <a:r>
                <a:rPr lang="en-US" sz="1400" dirty="0" err="1" smtClean="0">
                  <a:solidFill>
                    <a:srgbClr val="0000FF"/>
                  </a:solidFill>
                  <a:latin typeface="Comic Sans MS"/>
                  <a:ea typeface="ＭＳ Ｐゴシック" charset="0"/>
                  <a:cs typeface="Comic Sans MS"/>
                  <a:sym typeface="Corbel Bold" charset="0"/>
                </a:rPr>
                <a:t>s</a:t>
              </a:r>
              <a:r>
                <a:rPr lang="en-US" sz="1400" baseline="-25000" dirty="0" err="1" smtClean="0">
                  <a:solidFill>
                    <a:srgbClr val="0000FF"/>
                  </a:solidFill>
                  <a:latin typeface="Comic Sans MS"/>
                  <a:ea typeface="ＭＳ Ｐゴシック" charset="0"/>
                  <a:cs typeface="Comic Sans MS"/>
                  <a:sym typeface="Corbel Bold" charset="0"/>
                </a:rPr>
                <a:t>ep</a:t>
              </a:r>
              <a:r>
                <a:rPr lang="en-US" sz="1400" dirty="0" smtClean="0">
                  <a:solidFill>
                    <a:srgbClr val="0000FF"/>
                  </a:solidFill>
                  <a:latin typeface="Comic Sans MS"/>
                  <a:ea typeface="ＭＳ Ｐゴシック" charset="0"/>
                  <a:cs typeface="Comic Sans MS"/>
                  <a:sym typeface="Corbel Bold" charset="0"/>
                </a:rPr>
                <a:t> &gt; 50 </a:t>
              </a:r>
              <a:r>
                <a:rPr lang="en-US" sz="1400" dirty="0" err="1" smtClean="0">
                  <a:solidFill>
                    <a:srgbClr val="0000FF"/>
                  </a:solidFill>
                  <a:latin typeface="Comic Sans MS"/>
                  <a:ea typeface="ＭＳ Ｐゴシック" charset="0"/>
                  <a:cs typeface="Comic Sans MS"/>
                  <a:sym typeface="Corbel Bold" charset="0"/>
                </a:rPr>
                <a:t>GeV</a:t>
              </a:r>
              <a:endParaRPr lang="en-US" sz="1400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Corbel Bold" charset="0"/>
              </a:endParaRPr>
            </a:p>
          </p:txBody>
        </p:sp>
        <p:sp>
          <p:nvSpPr>
            <p:cNvPr id="6175" name="Rectangle 31"/>
            <p:cNvSpPr>
              <a:spLocks/>
            </p:cNvSpPr>
            <p:nvPr/>
          </p:nvSpPr>
          <p:spPr bwMode="auto">
            <a:xfrm>
              <a:off x="0" y="456"/>
              <a:ext cx="1672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Corbel" charset="0"/>
                </a:rPr>
                <a:t>to access x &lt; </a:t>
              </a:r>
              <a:r>
                <a:rPr lang="en-US" sz="1400" dirty="0">
                  <a:solidFill>
                    <a:srgbClr val="FF00FF"/>
                  </a:solidFill>
                  <a:latin typeface="Comic Sans MS"/>
                  <a:ea typeface="ＭＳ Ｐゴシック" charset="0"/>
                  <a:cs typeface="Comic Sans MS"/>
                  <a:sym typeface="Corbel" charset="0"/>
                </a:rPr>
                <a:t>10</a:t>
              </a:r>
              <a:r>
                <a:rPr lang="en-US" sz="1400" baseline="32000" dirty="0">
                  <a:solidFill>
                    <a:srgbClr val="FF00FF"/>
                  </a:solidFill>
                  <a:latin typeface="Comic Sans MS"/>
                  <a:ea typeface="ＭＳ Ｐゴシック" charset="0"/>
                  <a:cs typeface="Comic Sans MS"/>
                  <a:sym typeface="Corbel Bold" charset="0"/>
                </a:rPr>
                <a:t>-3  </a:t>
              </a:r>
              <a:r>
                <a:rPr lang="en-US" sz="1400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Corbel" charset="0"/>
                </a:rPr>
                <a:t>where</a:t>
              </a:r>
            </a:p>
            <a:p>
              <a:r>
                <a:rPr lang="en-US" sz="1400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Corbel" charset="0"/>
                </a:rPr>
                <a:t>sea quarks and gluons dominate</a:t>
              </a:r>
            </a:p>
          </p:txBody>
        </p:sp>
      </p:grpSp>
      <p:grpSp>
        <p:nvGrpSpPr>
          <p:cNvPr id="6183" name="Group 39"/>
          <p:cNvGrpSpPr>
            <a:grpSpLocks/>
          </p:cNvGrpSpPr>
          <p:nvPr/>
        </p:nvGrpSpPr>
        <p:grpSpPr bwMode="auto">
          <a:xfrm>
            <a:off x="6170433" y="2242013"/>
            <a:ext cx="2970213" cy="1884363"/>
            <a:chOff x="0" y="77"/>
            <a:chExt cx="1871" cy="1187"/>
          </a:xfrm>
        </p:grpSpPr>
        <p:pic>
          <p:nvPicPr>
            <p:cNvPr id="6177" name="Picture 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" y="649"/>
              <a:ext cx="11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" y="406"/>
              <a:ext cx="7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9" name="Line 35"/>
            <p:cNvSpPr>
              <a:spLocks noChangeShapeType="1"/>
            </p:cNvSpPr>
            <p:nvPr/>
          </p:nvSpPr>
          <p:spPr bwMode="auto">
            <a:xfrm>
              <a:off x="0" y="77"/>
              <a:ext cx="302" cy="322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6180" name="Line 36"/>
            <p:cNvSpPr>
              <a:spLocks noChangeShapeType="1"/>
            </p:cNvSpPr>
            <p:nvPr/>
          </p:nvSpPr>
          <p:spPr bwMode="auto">
            <a:xfrm>
              <a:off x="10" y="470"/>
              <a:ext cx="257" cy="27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6181" name="Line 37"/>
            <p:cNvSpPr>
              <a:spLocks noChangeShapeType="1"/>
            </p:cNvSpPr>
            <p:nvPr/>
          </p:nvSpPr>
          <p:spPr bwMode="auto">
            <a:xfrm rot="10800000" flipH="1">
              <a:off x="20" y="741"/>
              <a:ext cx="247" cy="28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6182" name="Rectangle 38"/>
            <p:cNvSpPr>
              <a:spLocks/>
            </p:cNvSpPr>
            <p:nvPr/>
          </p:nvSpPr>
          <p:spPr bwMode="auto">
            <a:xfrm>
              <a:off x="417" y="857"/>
              <a:ext cx="145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000000"/>
                </a:buClr>
                <a:buSzPct val="125000"/>
                <a:buFont typeface="Corbel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Corbel" charset="0"/>
                </a:rPr>
                <a:t> multi-dimensional binning</a:t>
              </a:r>
            </a:p>
            <a:p>
              <a:pPr algn="l">
                <a:buClr>
                  <a:srgbClr val="000000"/>
                </a:buClr>
                <a:buSzPct val="125000"/>
                <a:buFont typeface="Corbel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Corbel" charset="0"/>
                </a:rPr>
                <a:t> to reach </a:t>
              </a:r>
              <a:r>
                <a:rPr lang="en-US" sz="1400" dirty="0" err="1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Corbel" charset="0"/>
                </a:rPr>
                <a:t>k</a:t>
              </a:r>
              <a:r>
                <a:rPr lang="en-US" sz="1400" baseline="-6000" dirty="0" err="1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Corbel" charset="0"/>
                </a:rPr>
                <a:t>T</a:t>
              </a:r>
              <a:r>
                <a:rPr lang="en-US" sz="1400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Corbel" charset="0"/>
                </a:rPr>
                <a:t> &gt; 1 </a:t>
              </a:r>
              <a:r>
                <a:rPr lang="en-US" sz="1400" dirty="0" err="1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Corbel" charset="0"/>
                </a:rPr>
                <a:t>GeV</a:t>
              </a:r>
              <a:endParaRPr lang="en-US" sz="14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Corbel" charset="0"/>
              </a:endParaRPr>
            </a:p>
            <a:p>
              <a:pPr algn="l">
                <a:buClr>
                  <a:srgbClr val="000000"/>
                </a:buClr>
                <a:buSzPct val="125000"/>
                <a:buFont typeface="Corbel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Corbel" charset="0"/>
                </a:rPr>
                <a:t> to reach |t| &gt; 1 GeV</a:t>
              </a:r>
              <a:r>
                <a:rPr lang="en-US" sz="1400" baseline="32000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Corbel" charset="0"/>
                </a:rPr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cap="none" dirty="0" err="1"/>
              <a:t>e</a:t>
            </a:r>
            <a:r>
              <a:rPr lang="en-US" dirty="0" err="1"/>
              <a:t>p</a:t>
            </a:r>
            <a:r>
              <a:rPr lang="en-US" dirty="0"/>
              <a:t> Physics reach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5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 animBg="1"/>
      <p:bldP spid="61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e</a:t>
            </a:r>
            <a:r>
              <a:rPr lang="en-US" dirty="0" err="1" smtClean="0"/>
              <a:t>p</a:t>
            </a:r>
            <a:r>
              <a:rPr lang="en-US" dirty="0" smtClean="0"/>
              <a:t> Physics reach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222250" y="5873750"/>
            <a:ext cx="8456083" cy="317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8548472" y="5647562"/>
            <a:ext cx="52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√s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634987" y="550326"/>
            <a:ext cx="21167" cy="557741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 flipV="1">
            <a:off x="475193" y="4466167"/>
            <a:ext cx="328084" cy="105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 flipV="1">
            <a:off x="475193" y="1612900"/>
            <a:ext cx="328084" cy="105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 flipV="1">
            <a:off x="475193" y="2988734"/>
            <a:ext cx="328084" cy="105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434166" y="5693833"/>
            <a:ext cx="3177" cy="4064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888317" y="5708651"/>
            <a:ext cx="3177" cy="4064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691716" y="5691718"/>
            <a:ext cx="3177" cy="4064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462616" y="5695949"/>
            <a:ext cx="3177" cy="4064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963082" y="6064251"/>
            <a:ext cx="100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45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40977" y="6068485"/>
            <a:ext cx="100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63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20210" y="6051552"/>
            <a:ext cx="114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140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25277" y="6066368"/>
            <a:ext cx="114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95255"/>
            <a:ext cx="1331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Luminosity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cm</a:t>
            </a:r>
            <a:r>
              <a:rPr lang="en-US" baseline="30000" dirty="0" smtClean="0">
                <a:solidFill>
                  <a:srgbClr val="0000FF"/>
                </a:solidFill>
              </a:rPr>
              <a:t>-2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baseline="30000" dirty="0" smtClean="0">
                <a:solidFill>
                  <a:srgbClr val="0000FF"/>
                </a:solidFill>
              </a:rPr>
              <a:t>-1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4" y="1354669"/>
            <a:ext cx="654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</a:t>
            </a:r>
            <a:r>
              <a:rPr lang="en-US" baseline="30000" dirty="0" smtClean="0">
                <a:solidFill>
                  <a:srgbClr val="0000FF"/>
                </a:solidFill>
              </a:rPr>
              <a:t>34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166" y="4220632"/>
            <a:ext cx="654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</a:t>
            </a:r>
            <a:r>
              <a:rPr lang="en-US" baseline="30000" dirty="0" smtClean="0">
                <a:solidFill>
                  <a:srgbClr val="0000FF"/>
                </a:solidFill>
              </a:rPr>
              <a:t>33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36748" y="4995332"/>
            <a:ext cx="2161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00FF"/>
                </a:solidFill>
              </a:rPr>
              <a:t>HERA:</a:t>
            </a:r>
          </a:p>
          <a:p>
            <a:pPr algn="r"/>
            <a:r>
              <a:rPr lang="en-US" sz="1600" dirty="0" smtClean="0"/>
              <a:t>√s=315 </a:t>
            </a:r>
            <a:r>
              <a:rPr lang="en-US" sz="1600" dirty="0" err="1" smtClean="0"/>
              <a:t>GeV</a:t>
            </a:r>
            <a:endParaRPr lang="en-US" sz="1600" dirty="0" smtClean="0"/>
          </a:p>
          <a:p>
            <a:pPr algn="r"/>
            <a:r>
              <a:rPr lang="en-US" sz="1600" dirty="0" err="1" smtClean="0"/>
              <a:t>Lumi</a:t>
            </a:r>
            <a:r>
              <a:rPr lang="en-US" sz="1600" dirty="0" smtClean="0"/>
              <a:t>: 2x10</a:t>
            </a:r>
            <a:r>
              <a:rPr lang="en-US" sz="1600" baseline="30000" dirty="0" smtClean="0"/>
              <a:t>31</a:t>
            </a:r>
            <a:r>
              <a:rPr lang="en-US" sz="1600" dirty="0" smtClean="0"/>
              <a:t>cm</a:t>
            </a:r>
            <a:r>
              <a:rPr lang="en-US" sz="1600" baseline="30000" dirty="0" smtClean="0"/>
              <a:t>-2</a:t>
            </a:r>
            <a:r>
              <a:rPr lang="en-US" sz="1600" dirty="0" smtClean="0"/>
              <a:t>s</a:t>
            </a:r>
            <a:r>
              <a:rPr lang="en-US" sz="1600" baseline="30000" dirty="0" smtClean="0"/>
              <a:t>-1</a:t>
            </a:r>
            <a:endParaRPr lang="en-US" sz="16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0025" y="3896737"/>
            <a:ext cx="4211409" cy="584776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polarised</a:t>
            </a:r>
            <a:r>
              <a:rPr lang="en-US" sz="1600" dirty="0" smtClean="0"/>
              <a:t> gluon distribution </a:t>
            </a:r>
            <a:r>
              <a:rPr lang="en-US" sz="1600" dirty="0" smtClean="0">
                <a:latin typeface="Symbol" charset="2"/>
                <a:cs typeface="Symbol" charset="2"/>
              </a:rPr>
              <a:t>D</a:t>
            </a:r>
            <a:r>
              <a:rPr lang="en-US" sz="1600" dirty="0" smtClean="0"/>
              <a:t>g(x,Q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</a:t>
            </a:r>
          </a:p>
          <a:p>
            <a:r>
              <a:rPr lang="en-US" sz="1600" dirty="0" err="1" smtClean="0"/>
              <a:t>polarised</a:t>
            </a:r>
            <a:r>
              <a:rPr lang="en-US" sz="1600" dirty="0" smtClean="0"/>
              <a:t> quark and anti-quark densities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3863195" y="1332066"/>
            <a:ext cx="2022709" cy="584776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novel  electroweak</a:t>
            </a:r>
          </a:p>
          <a:p>
            <a:pPr algn="ctr"/>
            <a:r>
              <a:rPr lang="en-US" sz="1600" dirty="0" smtClean="0"/>
              <a:t>spin SF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1470025" y="3401480"/>
            <a:ext cx="3075920" cy="523220"/>
          </a:xfrm>
          <a:prstGeom prst="rect">
            <a:avLst/>
          </a:prstGeom>
          <a:noFill/>
          <a:ln w="28575" cmpd="sng">
            <a:solidFill>
              <a:srgbClr val="80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quark </a:t>
            </a:r>
            <a:r>
              <a:rPr lang="en-US" sz="1400" dirty="0" err="1" smtClean="0"/>
              <a:t>Sivers</a:t>
            </a:r>
            <a:r>
              <a:rPr lang="en-US" sz="1400" dirty="0" smtClean="0"/>
              <a:t> &amp; </a:t>
            </a:r>
            <a:r>
              <a:rPr lang="en-US" sz="1400" dirty="0" err="1" smtClean="0"/>
              <a:t>unpolarised</a:t>
            </a:r>
            <a:r>
              <a:rPr lang="en-US" sz="1400" dirty="0" smtClean="0"/>
              <a:t> TMD</a:t>
            </a:r>
          </a:p>
          <a:p>
            <a:r>
              <a:rPr lang="en-US" sz="1400" dirty="0" err="1" smtClean="0"/>
              <a:t>Transversity</a:t>
            </a:r>
            <a:r>
              <a:rPr lang="en-US" sz="1400" dirty="0" smtClean="0"/>
              <a:t> &amp; Boer-Mulders </a:t>
            </a:r>
            <a:r>
              <a:rPr lang="en-US" sz="1400" dirty="0" err="1" smtClean="0"/>
              <a:t>fct</a:t>
            </a:r>
            <a:r>
              <a:rPr lang="en-US" sz="1400" dirty="0" smtClean="0"/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43628" y="2362191"/>
            <a:ext cx="4154955" cy="83099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GPDs of valence and sea-quarks</a:t>
            </a:r>
          </a:p>
          <a:p>
            <a:pPr algn="ctr"/>
            <a:r>
              <a:rPr lang="en-US" sz="1200" dirty="0" smtClean="0"/>
              <a:t>DVCS, </a:t>
            </a:r>
            <a:r>
              <a:rPr lang="en-US" sz="1200" dirty="0" err="1" smtClean="0"/>
              <a:t>Pseudoscaler</a:t>
            </a:r>
            <a:r>
              <a:rPr lang="en-US" sz="1200" dirty="0" smtClean="0"/>
              <a:t>, Vector mesons</a:t>
            </a:r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2458456" y="2823625"/>
            <a:ext cx="3339777" cy="338554"/>
          </a:xfrm>
          <a:prstGeom prst="rect">
            <a:avLst/>
          </a:prstGeom>
          <a:noFill/>
          <a:ln w="28575" cmpd="sng">
            <a:solidFill>
              <a:srgbClr val="80FF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gluon </a:t>
            </a:r>
            <a:r>
              <a:rPr lang="en-US" sz="1600" dirty="0" err="1" smtClean="0"/>
              <a:t>Sivers</a:t>
            </a:r>
            <a:r>
              <a:rPr lang="en-US" sz="1600" dirty="0" smtClean="0"/>
              <a:t> &amp; </a:t>
            </a:r>
            <a:r>
              <a:rPr lang="en-US" sz="1600" dirty="0" err="1" smtClean="0"/>
              <a:t>unpolarised</a:t>
            </a:r>
            <a:r>
              <a:rPr lang="en-US" sz="1600" dirty="0" smtClean="0"/>
              <a:t> TMD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33639" y="1953681"/>
            <a:ext cx="3249612" cy="646331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GPDs of gluons</a:t>
            </a:r>
          </a:p>
          <a:p>
            <a:pPr algn="ctr"/>
            <a:r>
              <a:rPr lang="en-US" sz="1200" dirty="0" smtClean="0"/>
              <a:t>DVCS, Vector mesons</a:t>
            </a:r>
          </a:p>
          <a:p>
            <a:pPr algn="ctr"/>
            <a:endParaRPr lang="en-US" sz="12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4586327" y="836097"/>
            <a:ext cx="3249612" cy="830997"/>
          </a:xfrm>
          <a:prstGeom prst="rect">
            <a:avLst/>
          </a:prstGeom>
          <a:noFill/>
          <a:ln w="28575" cmpd="sng">
            <a:solidFill>
              <a:srgbClr val="FFCC66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Charged Lepton Flavor </a:t>
            </a:r>
            <a:r>
              <a:rPr lang="en-US" sz="1200" dirty="0" smtClean="0"/>
              <a:t>Violation</a:t>
            </a:r>
          </a:p>
          <a:p>
            <a:pPr algn="r"/>
            <a:r>
              <a:rPr lang="en-US" sz="1200" dirty="0"/>
              <a:t>Precision Measurements of Weak Neutral Current </a:t>
            </a:r>
            <a:r>
              <a:rPr lang="en-US" sz="1200" dirty="0" smtClean="0"/>
              <a:t>Couplings</a:t>
            </a:r>
          </a:p>
          <a:p>
            <a:pPr algn="r"/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50288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4" grpId="0" animBg="1"/>
      <p:bldP spid="36" grpId="0" animBg="1"/>
      <p:bldP spid="37" grpId="0" animBg="1"/>
      <p:bldP spid="3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35" y="1010494"/>
            <a:ext cx="7422065" cy="5265422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1160019" y="-116510"/>
            <a:ext cx="7313613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7" name="Textfeld 6"/>
          <p:cNvSpPr txBox="1"/>
          <p:nvPr/>
        </p:nvSpPr>
        <p:spPr>
          <a:xfrm rot="19020000">
            <a:off x="1663066" y="4549555"/>
            <a:ext cx="2055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20 </a:t>
            </a:r>
            <a:r>
              <a:rPr lang="en-US" sz="1400" b="1" dirty="0" err="1" smtClean="0"/>
              <a:t>x</a:t>
            </a:r>
            <a:r>
              <a:rPr lang="en-US" sz="1400" b="1" dirty="0" smtClean="0"/>
              <a:t> 250 </a:t>
            </a:r>
            <a:r>
              <a:rPr lang="en-US" sz="1400" b="1" dirty="0" err="1" smtClean="0"/>
              <a:t>GeV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eRHIC</a:t>
            </a:r>
            <a:endParaRPr lang="en-US" sz="1400" b="1" dirty="0"/>
          </a:p>
        </p:txBody>
      </p:sp>
      <p:sp>
        <p:nvSpPr>
          <p:cNvPr id="8" name="Textfeld 7"/>
          <p:cNvSpPr txBox="1"/>
          <p:nvPr/>
        </p:nvSpPr>
        <p:spPr>
          <a:xfrm rot="19020000">
            <a:off x="3175473" y="4572843"/>
            <a:ext cx="1946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5 x 100 </a:t>
            </a:r>
            <a:r>
              <a:rPr lang="en-US" sz="1400" b="1" dirty="0" err="1" smtClean="0">
                <a:solidFill>
                  <a:srgbClr val="FF0000"/>
                </a:solidFill>
              </a:rPr>
              <a:t>GeV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eRHIC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1583" y="0"/>
            <a:ext cx="9535583" cy="609600"/>
          </a:xfrm>
        </p:spPr>
        <p:txBody>
          <a:bodyPr/>
          <a:lstStyle/>
          <a:p>
            <a:pPr lvl="0"/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  <a:reflection stA="50000" endPos="50000" dist="12700" dir="5400000" sy="-100000" algn="bl" rotWithShape="0"/>
                </a:effectLst>
                <a:latin typeface="Comic Sans MS"/>
                <a:cs typeface="Comic Sans MS"/>
              </a:rPr>
              <a:t>kinematic coverage for double spin observables</a:t>
            </a:r>
            <a:endParaRPr lang="en-US" sz="2400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  <a:reflection stA="50000" endPos="50000" dist="12700" dir="5400000" sy="-100000" algn="bl" rotWithShape="0"/>
              </a:effectLst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973645" y="5839453"/>
            <a:ext cx="3587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lowest x so far </a:t>
            </a:r>
            <a:r>
              <a:rPr lang="en-US" sz="1400" b="1" dirty="0" smtClean="0">
                <a:solidFill>
                  <a:srgbClr val="0000FF"/>
                </a:solidFill>
              </a:rPr>
              <a:t>4.6 x10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-3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COMPASS </a:t>
            </a:r>
            <a:endParaRPr lang="en-US" sz="1400" baseline="30000" dirty="0" smtClean="0">
              <a:solidFill>
                <a:srgbClr val="0000FF"/>
              </a:solidFill>
            </a:endParaRPr>
          </a:p>
        </p:txBody>
      </p:sp>
      <p:cxnSp>
        <p:nvCxnSpPr>
          <p:cNvPr id="10" name="Gerade Verbindung mit Pfeil 10"/>
          <p:cNvCxnSpPr/>
          <p:nvPr/>
        </p:nvCxnSpPr>
        <p:spPr>
          <a:xfrm flipV="1">
            <a:off x="4143373" y="5246406"/>
            <a:ext cx="361823" cy="58594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1"/>
          <p:cNvSpPr txBox="1"/>
          <p:nvPr/>
        </p:nvSpPr>
        <p:spPr>
          <a:xfrm>
            <a:off x="4270163" y="1031992"/>
            <a:ext cx="2439673" cy="892552"/>
          </a:xfrm>
          <a:prstGeom prst="rect">
            <a:avLst/>
          </a:prstGeom>
          <a:solidFill>
            <a:srgbClr val="FFF7ED"/>
          </a:solidFill>
          <a:ln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RHIC pp data</a:t>
            </a:r>
          </a:p>
          <a:p>
            <a:pPr algn="ctr"/>
            <a:r>
              <a:rPr lang="en-US" sz="1200" b="1" dirty="0" smtClean="0"/>
              <a:t>constraining </a:t>
            </a:r>
            <a:r>
              <a:rPr lang="en-US" sz="1200" b="1" dirty="0" err="1" smtClean="0"/>
              <a:t>Δg(x</a:t>
            </a:r>
            <a:r>
              <a:rPr lang="en-US" sz="1200" b="1" dirty="0" smtClean="0"/>
              <a:t>)</a:t>
            </a:r>
          </a:p>
          <a:p>
            <a:pPr algn="ctr">
              <a:spcAft>
                <a:spcPts val="600"/>
              </a:spcAft>
            </a:pPr>
            <a:r>
              <a:rPr lang="en-US" sz="1200" dirty="0" smtClean="0"/>
              <a:t>in approx. </a:t>
            </a:r>
            <a:r>
              <a:rPr lang="en-US" sz="1200" b="1" dirty="0" smtClean="0">
                <a:solidFill>
                  <a:srgbClr val="FF0000"/>
                </a:solidFill>
              </a:rPr>
              <a:t>0.05 &lt; </a:t>
            </a:r>
            <a:r>
              <a:rPr lang="en-US" sz="1200" b="1" dirty="0" err="1" smtClean="0">
                <a:solidFill>
                  <a:srgbClr val="FF0000"/>
                </a:solidFill>
              </a:rPr>
              <a:t>x</a:t>
            </a:r>
            <a:r>
              <a:rPr lang="en-US" sz="1200" b="1" dirty="0" smtClean="0">
                <a:solidFill>
                  <a:srgbClr val="FF0000"/>
                </a:solidFill>
              </a:rPr>
              <a:t> &lt;0.2</a:t>
            </a:r>
          </a:p>
          <a:p>
            <a:pPr algn="ctr"/>
            <a:r>
              <a:rPr lang="en-US" sz="1050" dirty="0" smtClean="0"/>
              <a:t>data plotted at </a:t>
            </a:r>
            <a:r>
              <a:rPr lang="en-US" sz="1050" dirty="0" err="1" smtClean="0"/>
              <a:t>x</a:t>
            </a:r>
            <a:r>
              <a:rPr lang="en-US" sz="1050" baseline="-25000" dirty="0" err="1" smtClean="0"/>
              <a:t>T</a:t>
            </a:r>
            <a:r>
              <a:rPr lang="en-US" sz="1050" dirty="0" smtClean="0"/>
              <a:t>=2p</a:t>
            </a:r>
            <a:r>
              <a:rPr lang="en-US" sz="1050" baseline="-25000" dirty="0" smtClean="0"/>
              <a:t>T</a:t>
            </a:r>
            <a:r>
              <a:rPr lang="en-US" sz="1050" dirty="0" smtClean="0"/>
              <a:t>/√S</a:t>
            </a:r>
            <a:endParaRPr lang="en-US" sz="1050" dirty="0"/>
          </a:p>
        </p:txBody>
      </p:sp>
      <p:sp>
        <p:nvSpPr>
          <p:cNvPr id="12" name="Parallelogramm 9"/>
          <p:cNvSpPr/>
          <p:nvPr/>
        </p:nvSpPr>
        <p:spPr>
          <a:xfrm rot="540000">
            <a:off x="5166671" y="1354555"/>
            <a:ext cx="1875992" cy="3998285"/>
          </a:xfrm>
          <a:prstGeom prst="parallelogram">
            <a:avLst>
              <a:gd name="adj" fmla="val 77174"/>
            </a:avLst>
          </a:prstGeom>
          <a:solidFill>
            <a:srgbClr val="FFF7ED">
              <a:alpha val="43000"/>
            </a:srgbClr>
          </a:solidFill>
          <a:ln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4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80" y="783288"/>
            <a:ext cx="7281122" cy="522804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DVCS Phase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255486" y="5789836"/>
            <a:ext cx="6591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chemeClr val="bg1">
                      <a:lumMod val="85000"/>
                      <a:alpha val="0"/>
                    </a:schemeClr>
                  </a:outerShdw>
                </a:effectLst>
                <a:latin typeface="Comic Sans MS"/>
              </a:rPr>
              <a:t>quantum numbers of final </a:t>
            </a:r>
            <a:r>
              <a:rPr lang="en-US" b="1" dirty="0" smtClean="0">
                <a:effectLst>
                  <a:outerShdw blurRad="38100" dist="38100" dir="2700000" algn="tl">
                    <a:schemeClr val="bg1">
                      <a:lumMod val="85000"/>
                      <a:alpha val="0"/>
                    </a:schemeClr>
                  </a:outerShdw>
                </a:effectLst>
                <a:latin typeface="Comic Sans MS"/>
              </a:rPr>
              <a:t>state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chemeClr val="bg1">
                      <a:lumMod val="85000"/>
                      <a:alpha val="0"/>
                    </a:schemeClr>
                  </a:outerShdw>
                </a:effectLst>
                <a:latin typeface="Comic Sans MS"/>
                <a:sym typeface="Wingdings"/>
              </a:rPr>
              <a:t></a:t>
            </a:r>
            <a:r>
              <a:rPr lang="en-US" b="1" dirty="0" smtClean="0">
                <a:effectLst>
                  <a:outerShdw blurRad="38100" dist="38100" dir="2700000" algn="tl">
                    <a:schemeClr val="bg1">
                      <a:lumMod val="85000"/>
                      <a:alpha val="0"/>
                    </a:schemeClr>
                  </a:outerShdw>
                </a:effectLst>
                <a:latin typeface="Comic Sans MS"/>
                <a:sym typeface="Wingdings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chemeClr val="bg1">
                      <a:lumMod val="85000"/>
                      <a:alpha val="0"/>
                    </a:schemeClr>
                  </a:outerShdw>
                </a:effectLst>
                <a:latin typeface="Comic Sans MS"/>
              </a:rPr>
              <a:t>selects </a:t>
            </a:r>
            <a:r>
              <a:rPr lang="en-US" b="1" dirty="0">
                <a:effectLst>
                  <a:outerShdw blurRad="38100" dist="38100" dir="2700000" algn="tl">
                    <a:schemeClr val="bg1">
                      <a:lumMod val="85000"/>
                      <a:alpha val="0"/>
                    </a:schemeClr>
                  </a:outerShdw>
                </a:effectLst>
                <a:latin typeface="Comic Sans MS"/>
              </a:rPr>
              <a:t>different GPD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" y="613375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chemeClr val="bg1">
                      <a:lumMod val="85000"/>
                      <a:alpha val="0"/>
                    </a:schemeClr>
                  </a:outerShdw>
                </a:effectLst>
                <a:latin typeface="Comic Sans MS"/>
                <a:cs typeface="Comic Sans MS"/>
              </a:rPr>
              <a:t>DVCS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chemeClr val="bg1">
                      <a:lumMod val="85000"/>
                      <a:alpha val="0"/>
                    </a:schemeClr>
                  </a:outerShdw>
                </a:effectLst>
                <a:latin typeface="Comic Sans MS"/>
                <a:cs typeface="Comic Sans MS"/>
              </a:rPr>
              <a:t>:</a:t>
            </a:r>
            <a:r>
              <a:rPr lang="en-US" b="1" dirty="0" smtClean="0">
                <a:effectLst>
                  <a:outerShdw blurRad="38100" dist="38100" dir="2700000" algn="tl">
                    <a:schemeClr val="bg1">
                      <a:lumMod val="85000"/>
                      <a:alpha val="0"/>
                    </a:schemeClr>
                  </a:outerShdw>
                </a:effectLst>
                <a:latin typeface="Comic Sans MS"/>
                <a:cs typeface="Comic Sans MS"/>
              </a:rPr>
              <a:t> wide range of observables (</a:t>
            </a:r>
            <a:r>
              <a:rPr lang="en-US" b="1" dirty="0" smtClean="0">
                <a:effectLst>
                  <a:outerShdw blurRad="38100" dist="38100" dir="2700000" algn="tl">
                    <a:schemeClr val="bg1">
                      <a:lumMod val="85000"/>
                      <a:alpha val="0"/>
                    </a:schemeClr>
                  </a:outerShdw>
                </a:effectLst>
                <a:latin typeface="Symbol" charset="2"/>
                <a:cs typeface="Symbol" charset="2"/>
              </a:rPr>
              <a:t>s</a:t>
            </a:r>
            <a:r>
              <a:rPr lang="en-US" b="1" dirty="0" smtClean="0">
                <a:effectLst>
                  <a:outerShdw blurRad="38100" dist="38100" dir="2700000" algn="tl">
                    <a:schemeClr val="bg1">
                      <a:lumMod val="85000"/>
                      <a:alpha val="0"/>
                    </a:schemeClr>
                  </a:outerShdw>
                </a:effectLst>
                <a:latin typeface="Comic Sans MS"/>
                <a:cs typeface="Comic Sans MS"/>
              </a:rPr>
              <a:t>, A</a:t>
            </a:r>
            <a:r>
              <a:rPr lang="en-US" b="1" baseline="-25000" dirty="0" smtClean="0">
                <a:effectLst>
                  <a:outerShdw blurRad="38100" dist="38100" dir="2700000" algn="tl">
                    <a:schemeClr val="bg1">
                      <a:lumMod val="85000"/>
                      <a:alpha val="0"/>
                    </a:schemeClr>
                  </a:outerShdw>
                </a:effectLst>
                <a:latin typeface="Comic Sans MS"/>
                <a:cs typeface="Comic Sans MS"/>
              </a:rPr>
              <a:t>UT</a:t>
            </a:r>
            <a:r>
              <a:rPr lang="en-US" b="1" dirty="0" smtClean="0">
                <a:effectLst>
                  <a:outerShdw blurRad="38100" dist="38100" dir="2700000" algn="tl">
                    <a:schemeClr val="bg1">
                      <a:lumMod val="85000"/>
                      <a:alpha val="0"/>
                    </a:schemeClr>
                  </a:outerShdw>
                </a:effectLst>
                <a:latin typeface="Comic Sans MS"/>
                <a:cs typeface="Comic Sans MS"/>
              </a:rPr>
              <a:t>, A</a:t>
            </a:r>
            <a:r>
              <a:rPr lang="en-US" b="1" baseline="-25000" dirty="0" smtClean="0">
                <a:effectLst>
                  <a:outerShdw blurRad="38100" dist="38100" dir="2700000" algn="tl">
                    <a:schemeClr val="bg1">
                      <a:lumMod val="85000"/>
                      <a:alpha val="0"/>
                    </a:schemeClr>
                  </a:outerShdw>
                </a:effectLst>
                <a:latin typeface="Comic Sans MS"/>
                <a:cs typeface="Comic Sans MS"/>
              </a:rPr>
              <a:t>LU</a:t>
            </a:r>
            <a:r>
              <a:rPr lang="en-US" b="1" dirty="0" smtClean="0">
                <a:effectLst>
                  <a:outerShdw blurRad="38100" dist="38100" dir="2700000" algn="tl">
                    <a:schemeClr val="bg1">
                      <a:lumMod val="85000"/>
                      <a:alpha val="0"/>
                    </a:schemeClr>
                  </a:outerShdw>
                </a:effectLst>
                <a:latin typeface="Comic Sans MS"/>
                <a:cs typeface="Comic Sans MS"/>
              </a:rPr>
              <a:t>, A</a:t>
            </a:r>
            <a:r>
              <a:rPr lang="en-US" b="1" baseline="-25000" dirty="0" smtClean="0">
                <a:effectLst>
                  <a:outerShdw blurRad="38100" dist="38100" dir="2700000" algn="tl">
                    <a:schemeClr val="bg1">
                      <a:lumMod val="85000"/>
                      <a:alpha val="0"/>
                    </a:schemeClr>
                  </a:outerShdw>
                </a:effectLst>
                <a:latin typeface="Comic Sans MS"/>
                <a:cs typeface="Comic Sans MS"/>
              </a:rPr>
              <a:t>UL</a:t>
            </a:r>
            <a:r>
              <a:rPr lang="en-US" b="1" dirty="0" smtClean="0">
                <a:effectLst>
                  <a:outerShdw blurRad="38100" dist="38100" dir="2700000" algn="tl">
                    <a:schemeClr val="bg1">
                      <a:lumMod val="85000"/>
                      <a:alpha val="0"/>
                    </a:schemeClr>
                  </a:outerShdw>
                </a:effectLst>
                <a:latin typeface="Comic Sans MS"/>
                <a:cs typeface="Comic Sans MS"/>
              </a:rPr>
              <a:t>, A</a:t>
            </a:r>
            <a:r>
              <a:rPr lang="en-US" b="1" baseline="-25000" dirty="0" smtClean="0">
                <a:effectLst>
                  <a:outerShdw blurRad="38100" dist="38100" dir="2700000" algn="tl">
                    <a:schemeClr val="bg1">
                      <a:lumMod val="85000"/>
                      <a:alpha val="0"/>
                    </a:schemeClr>
                  </a:outerShdw>
                </a:effectLst>
                <a:latin typeface="Comic Sans MS"/>
                <a:cs typeface="Comic Sans MS"/>
              </a:rPr>
              <a:t>C</a:t>
            </a:r>
            <a:r>
              <a:rPr lang="en-US" dirty="0" smtClean="0">
                <a:effectLst>
                  <a:outerShdw blurRad="38100" dist="38100" dir="2700000" algn="tl">
                    <a:schemeClr val="bg1">
                      <a:lumMod val="85000"/>
                      <a:alpha val="0"/>
                    </a:schemeClr>
                  </a:outerShdw>
                </a:effectLst>
                <a:latin typeface="Comic Sans MS"/>
                <a:cs typeface="Comic Sans MS"/>
              </a:rPr>
              <a:t>) </a:t>
            </a:r>
            <a:r>
              <a:rPr lang="en-US" b="1" dirty="0" smtClean="0">
                <a:effectLst>
                  <a:outerShdw blurRad="38100" dist="38100" dir="2700000" algn="tl">
                    <a:schemeClr val="bg1">
                      <a:lumMod val="85000"/>
                      <a:alpha val="0"/>
                    </a:schemeClr>
                  </a:outerShdw>
                </a:effectLst>
                <a:latin typeface="Comic Sans MS"/>
                <a:cs typeface="Comic Sans MS"/>
              </a:rPr>
              <a:t>to disentangle </a:t>
            </a:r>
            <a:r>
              <a:rPr lang="en-US" dirty="0" smtClean="0">
                <a:effectLst>
                  <a:outerShdw blurRad="38100" dist="38100" dir="2700000" algn="tl">
                    <a:schemeClr val="bg1">
                      <a:lumMod val="85000"/>
                      <a:alpha val="0"/>
                    </a:schemeClr>
                  </a:outerShdw>
                </a:effectLst>
                <a:latin typeface="Comic Sans MS"/>
                <a:cs typeface="Comic Sans MS"/>
              </a:rPr>
              <a:t>GPDs</a:t>
            </a:r>
          </a:p>
        </p:txBody>
      </p:sp>
      <p:sp>
        <p:nvSpPr>
          <p:cNvPr id="12" name="Textfeld 6"/>
          <p:cNvSpPr txBox="1"/>
          <p:nvPr/>
        </p:nvSpPr>
        <p:spPr>
          <a:xfrm rot="19020000">
            <a:off x="5113230" y="1353392"/>
            <a:ext cx="2055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20 </a:t>
            </a:r>
            <a:r>
              <a:rPr lang="en-US" sz="1400" b="1" dirty="0" err="1" smtClean="0"/>
              <a:t>x</a:t>
            </a:r>
            <a:r>
              <a:rPr lang="en-US" sz="1400" b="1" dirty="0" smtClean="0"/>
              <a:t> 250 </a:t>
            </a:r>
            <a:r>
              <a:rPr lang="en-US" sz="1400" b="1" dirty="0" err="1" smtClean="0"/>
              <a:t>GeV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eRHIC</a:t>
            </a:r>
            <a:endParaRPr lang="en-US" sz="1400" b="1" dirty="0"/>
          </a:p>
        </p:txBody>
      </p:sp>
      <p:sp>
        <p:nvSpPr>
          <p:cNvPr id="13" name="Textfeld 7"/>
          <p:cNvSpPr txBox="1"/>
          <p:nvPr/>
        </p:nvSpPr>
        <p:spPr>
          <a:xfrm rot="19020000">
            <a:off x="6583301" y="1397845"/>
            <a:ext cx="1946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5 x 100 </a:t>
            </a:r>
            <a:r>
              <a:rPr lang="en-US" sz="1400" b="1" dirty="0" err="1" smtClean="0">
                <a:solidFill>
                  <a:srgbClr val="FF0000"/>
                </a:solidFill>
              </a:rPr>
              <a:t>GeV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eRHIC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08" y="952618"/>
            <a:ext cx="7326071" cy="522804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TMD</a:t>
            </a:r>
            <a:r>
              <a:rPr lang="en-US" dirty="0" smtClean="0"/>
              <a:t> </a:t>
            </a:r>
            <a:r>
              <a:rPr lang="en-US" dirty="0" smtClean="0"/>
              <a:t>Phase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12" name="Textfeld 6"/>
          <p:cNvSpPr txBox="1"/>
          <p:nvPr/>
        </p:nvSpPr>
        <p:spPr>
          <a:xfrm rot="19020000">
            <a:off x="1948816" y="4422558"/>
            <a:ext cx="2055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20 </a:t>
            </a:r>
            <a:r>
              <a:rPr lang="en-US" sz="1400" b="1" dirty="0" err="1" smtClean="0"/>
              <a:t>x</a:t>
            </a:r>
            <a:r>
              <a:rPr lang="en-US" sz="1400" b="1" dirty="0" smtClean="0"/>
              <a:t> 250 </a:t>
            </a:r>
            <a:r>
              <a:rPr lang="en-US" sz="1400" b="1" dirty="0" err="1" smtClean="0"/>
              <a:t>GeV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eRHIC</a:t>
            </a:r>
            <a:endParaRPr lang="en-US" sz="1400" b="1" dirty="0"/>
          </a:p>
        </p:txBody>
      </p:sp>
      <p:sp>
        <p:nvSpPr>
          <p:cNvPr id="13" name="Textfeld 7"/>
          <p:cNvSpPr txBox="1"/>
          <p:nvPr/>
        </p:nvSpPr>
        <p:spPr>
          <a:xfrm rot="19020000">
            <a:off x="3492973" y="4371760"/>
            <a:ext cx="1946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5 x 100 </a:t>
            </a:r>
            <a:r>
              <a:rPr lang="en-US" sz="1400" b="1" dirty="0" err="1" smtClean="0">
                <a:solidFill>
                  <a:srgbClr val="FF0000"/>
                </a:solidFill>
              </a:rPr>
              <a:t>GeV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eRHIC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8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/>
          </p:cNvSpPr>
          <p:nvPr/>
        </p:nvSpPr>
        <p:spPr bwMode="auto">
          <a:xfrm>
            <a:off x="177800" y="1208550"/>
            <a:ext cx="4384000" cy="215444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rgbClr val="FFFFFF"/>
                </a:solidFill>
                <a:latin typeface="Comic Sans MS"/>
                <a:ea typeface="ＭＳ Ｐゴシック" charset="0"/>
                <a:cs typeface="Comic Sans MS"/>
                <a:sym typeface="Corbel Bold" charset="0"/>
              </a:rPr>
              <a:t>experimental program to address these questions:</a:t>
            </a:r>
          </a:p>
        </p:txBody>
      </p:sp>
      <p:grpSp>
        <p:nvGrpSpPr>
          <p:cNvPr id="6158" name="Group 14"/>
          <p:cNvGrpSpPr>
            <a:grpSpLocks/>
          </p:cNvGrpSpPr>
          <p:nvPr/>
        </p:nvGrpSpPr>
        <p:grpSpPr bwMode="auto">
          <a:xfrm>
            <a:off x="129823" y="3629488"/>
            <a:ext cx="3792538" cy="817562"/>
            <a:chOff x="0" y="0"/>
            <a:chExt cx="2389" cy="514"/>
          </a:xfrm>
        </p:grpSpPr>
        <p:sp>
          <p:nvSpPr>
            <p:cNvPr id="6155" name="Rectangle 11"/>
            <p:cNvSpPr>
              <a:spLocks/>
            </p:cNvSpPr>
            <p:nvPr/>
          </p:nvSpPr>
          <p:spPr bwMode="auto">
            <a:xfrm>
              <a:off x="944" y="42"/>
              <a:ext cx="14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FF"/>
                  </a:solidFill>
                  <a:latin typeface="Comic Sans MS"/>
                  <a:ea typeface="ＭＳ Ｐゴシック" charset="0"/>
                  <a:cs typeface="Comic Sans MS"/>
                  <a:sym typeface="Corbel Bold" charset="0"/>
                </a:rPr>
                <a:t>exclusive </a:t>
              </a:r>
              <a:r>
                <a:rPr lang="en-US" sz="1800" dirty="0" smtClean="0">
                  <a:solidFill>
                    <a:srgbClr val="0000FF"/>
                  </a:solidFill>
                  <a:latin typeface="Comic Sans MS"/>
                  <a:ea typeface="ＭＳ Ｐゴシック" charset="0"/>
                  <a:cs typeface="Comic Sans MS"/>
                  <a:sym typeface="Corbel Bold" charset="0"/>
                </a:rPr>
                <a:t>diffraction </a:t>
              </a:r>
              <a:endParaRPr lang="en-US" sz="1800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Corbel Bold" charset="0"/>
              </a:endParaRPr>
            </a:p>
          </p:txBody>
        </p:sp>
        <p:sp>
          <p:nvSpPr>
            <p:cNvPr id="6156" name="Rectangle 12"/>
            <p:cNvSpPr>
              <a:spLocks/>
            </p:cNvSpPr>
            <p:nvPr/>
          </p:nvSpPr>
          <p:spPr bwMode="auto">
            <a:xfrm>
              <a:off x="944" y="244"/>
              <a:ext cx="48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err="1"/>
                <a:t>g</a:t>
              </a:r>
              <a:r>
                <a:rPr lang="en-US" sz="1400" baseline="-25000" dirty="0" err="1"/>
                <a:t>A</a:t>
              </a:r>
              <a:r>
                <a:rPr lang="en-US" sz="1400" dirty="0"/>
                <a:t>(</a:t>
              </a:r>
              <a:r>
                <a:rPr lang="en-US" sz="1400" dirty="0" err="1"/>
                <a:t>x,b</a:t>
              </a:r>
              <a:r>
                <a:rPr lang="en-US" sz="1400" baseline="-25000" dirty="0" err="1"/>
                <a:t>T</a:t>
              </a:r>
              <a:r>
                <a:rPr lang="en-US" sz="1400" dirty="0" smtClean="0"/>
                <a:t>); </a:t>
              </a:r>
              <a:endParaRPr lang="en-US" sz="1400" dirty="0">
                <a:solidFill>
                  <a:srgbClr val="FF00FF"/>
                </a:solidFill>
                <a:latin typeface="Comic Sans MS"/>
                <a:ea typeface="ＭＳ Ｐゴシック" charset="0"/>
                <a:cs typeface="Comic Sans MS"/>
                <a:sym typeface="Corbel Bold" charset="0"/>
              </a:endParaRPr>
            </a:p>
          </p:txBody>
        </p:sp>
        <p:pic>
          <p:nvPicPr>
            <p:cNvPr id="6157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24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342548" y="1653050"/>
            <a:ext cx="5176849" cy="857250"/>
            <a:chOff x="0" y="34"/>
            <a:chExt cx="3261" cy="540"/>
          </a:xfrm>
        </p:grpSpPr>
        <p:sp>
          <p:nvSpPr>
            <p:cNvPr id="6159" name="Rectangle 15"/>
            <p:cNvSpPr>
              <a:spLocks/>
            </p:cNvSpPr>
            <p:nvPr/>
          </p:nvSpPr>
          <p:spPr bwMode="auto">
            <a:xfrm>
              <a:off x="825" y="49"/>
              <a:ext cx="20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dirty="0">
                  <a:solidFill>
                    <a:srgbClr val="0000FF"/>
                  </a:solidFill>
                  <a:latin typeface="Comic Sans MS"/>
                  <a:ea typeface="ＭＳ Ｐゴシック" charset="0"/>
                  <a:cs typeface="Comic Sans MS"/>
                  <a:sym typeface="Corbel Bold" charset="0"/>
                </a:rPr>
                <a:t>inclusive </a:t>
              </a:r>
              <a:r>
                <a:rPr lang="en-US" sz="1800" dirty="0" smtClean="0">
                  <a:solidFill>
                    <a:srgbClr val="0000FF"/>
                  </a:solidFill>
                  <a:latin typeface="Comic Sans MS"/>
                  <a:ea typeface="ＭＳ Ｐゴシック" charset="0"/>
                  <a:cs typeface="Comic Sans MS"/>
                  <a:sym typeface="Corbel Bold" charset="0"/>
                </a:rPr>
                <a:t>DIS and diffraction</a:t>
              </a:r>
              <a:endParaRPr lang="en-US" sz="1800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Corbel Bold" charset="0"/>
              </a:endParaRPr>
            </a:p>
          </p:txBody>
        </p:sp>
        <p:sp>
          <p:nvSpPr>
            <p:cNvPr id="6160" name="Rectangle 16"/>
            <p:cNvSpPr>
              <a:spLocks/>
            </p:cNvSpPr>
            <p:nvPr/>
          </p:nvSpPr>
          <p:spPr bwMode="auto">
            <a:xfrm>
              <a:off x="817" y="313"/>
              <a:ext cx="24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FF00FF"/>
                  </a:solidFill>
                  <a:latin typeface="Comic Sans MS"/>
                  <a:ea typeface="ＭＳ Ｐゴシック" charset="0"/>
                  <a:cs typeface="Comic Sans MS"/>
                  <a:sym typeface="Corbel Bold" charset="0"/>
                </a:rPr>
                <a:t>integrated </a:t>
              </a:r>
              <a:r>
                <a:rPr lang="en-US" sz="1400" dirty="0" smtClean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Corbel" charset="0"/>
                </a:rPr>
                <a:t>gluon and sea-quark distributions</a:t>
              </a:r>
              <a:endParaRPr lang="en-US" sz="14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Corbel" charset="0"/>
              </a:endParaRPr>
            </a:p>
          </p:txBody>
        </p:sp>
        <p:pic>
          <p:nvPicPr>
            <p:cNvPr id="6161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34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63" name="AutoShape 19"/>
          <p:cNvSpPr>
            <a:spLocks/>
          </p:cNvSpPr>
          <p:nvPr/>
        </p:nvSpPr>
        <p:spPr bwMode="auto">
          <a:xfrm rot="5400000">
            <a:off x="4414658" y="2408700"/>
            <a:ext cx="3124200" cy="876300"/>
          </a:xfrm>
          <a:prstGeom prst="rightArrow">
            <a:avLst>
              <a:gd name="adj1" fmla="val 32000"/>
              <a:gd name="adj2" fmla="val 63778"/>
            </a:avLst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6164" name="Rectangle 20"/>
          <p:cNvSpPr>
            <a:spLocks/>
          </p:cNvSpPr>
          <p:nvPr/>
        </p:nvSpPr>
        <p:spPr bwMode="auto">
          <a:xfrm rot="-5400000">
            <a:off x="4695103" y="2353787"/>
            <a:ext cx="2566881" cy="24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300" dirty="0">
                <a:solidFill>
                  <a:schemeClr val="bg1"/>
                </a:solidFill>
                <a:latin typeface="Corbel Bold" charset="0"/>
                <a:ea typeface="ＭＳ Ｐゴシック" charset="0"/>
                <a:cs typeface="Corbel Bold" charset="0"/>
                <a:sym typeface="Corbel Bold" charset="0"/>
              </a:rPr>
              <a:t>machine &amp; detector requirements</a:t>
            </a:r>
          </a:p>
        </p:txBody>
      </p:sp>
      <p:grpSp>
        <p:nvGrpSpPr>
          <p:cNvPr id="6176" name="Group 32"/>
          <p:cNvGrpSpPr>
            <a:grpSpLocks/>
          </p:cNvGrpSpPr>
          <p:nvPr/>
        </p:nvGrpSpPr>
        <p:grpSpPr bwMode="auto">
          <a:xfrm>
            <a:off x="6529208" y="1208550"/>
            <a:ext cx="2654300" cy="1231900"/>
            <a:chOff x="0" y="0"/>
            <a:chExt cx="1672" cy="776"/>
          </a:xfrm>
        </p:grpSpPr>
        <p:sp>
          <p:nvSpPr>
            <p:cNvPr id="6173" name="Rectangle 29"/>
            <p:cNvSpPr>
              <a:spLocks/>
            </p:cNvSpPr>
            <p:nvPr/>
          </p:nvSpPr>
          <p:spPr bwMode="auto">
            <a:xfrm>
              <a:off x="372" y="0"/>
              <a:ext cx="752" cy="184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1400" dirty="0">
                  <a:solidFill>
                    <a:srgbClr val="FFFFFF"/>
                  </a:solidFill>
                  <a:latin typeface="Comic Sans MS"/>
                  <a:ea typeface="ＭＳ Ｐゴシック" charset="0"/>
                  <a:cs typeface="Comic Sans MS"/>
                  <a:sym typeface="Corbel Bold" charset="0"/>
                </a:rPr>
                <a:t>prerequisites</a:t>
              </a:r>
            </a:p>
          </p:txBody>
        </p:sp>
        <p:sp>
          <p:nvSpPr>
            <p:cNvPr id="6174" name="Rectangle 30"/>
            <p:cNvSpPr>
              <a:spLocks/>
            </p:cNvSpPr>
            <p:nvPr/>
          </p:nvSpPr>
          <p:spPr bwMode="auto">
            <a:xfrm>
              <a:off x="40" y="272"/>
              <a:ext cx="107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FF00FF"/>
                  </a:solidFill>
                  <a:latin typeface="Comic Sans MS"/>
                  <a:ea typeface="ＭＳ Ｐゴシック" charset="0"/>
                  <a:cs typeface="Comic Sans MS"/>
                  <a:sym typeface="Corbel Bold" charset="0"/>
                </a:rPr>
                <a:t>need </a:t>
              </a:r>
              <a:r>
                <a:rPr lang="en-US" sz="1400" dirty="0" smtClean="0">
                  <a:solidFill>
                    <a:srgbClr val="0000FF"/>
                  </a:solidFill>
                  <a:latin typeface="Comic Sans MS"/>
                  <a:ea typeface="ＭＳ Ｐゴシック" charset="0"/>
                  <a:cs typeface="Comic Sans MS"/>
                  <a:sym typeface="Corbel Bold" charset="0"/>
                </a:rPr>
                <a:t>√</a:t>
              </a:r>
              <a:r>
                <a:rPr lang="en-US" sz="1400" dirty="0" err="1" smtClean="0">
                  <a:solidFill>
                    <a:srgbClr val="0000FF"/>
                  </a:solidFill>
                  <a:latin typeface="Comic Sans MS"/>
                  <a:ea typeface="ＭＳ Ｐゴシック" charset="0"/>
                  <a:cs typeface="Comic Sans MS"/>
                  <a:sym typeface="Corbel Bold" charset="0"/>
                </a:rPr>
                <a:t>s</a:t>
              </a:r>
              <a:r>
                <a:rPr lang="en-US" sz="1400" baseline="-25000" dirty="0" err="1" smtClean="0">
                  <a:solidFill>
                    <a:srgbClr val="0000FF"/>
                  </a:solidFill>
                  <a:latin typeface="Comic Sans MS"/>
                  <a:ea typeface="ＭＳ Ｐゴシック" charset="0"/>
                  <a:cs typeface="Comic Sans MS"/>
                  <a:sym typeface="Corbel Bold" charset="0"/>
                </a:rPr>
                <a:t>ep</a:t>
              </a:r>
              <a:r>
                <a:rPr lang="en-US" sz="1400" dirty="0" smtClean="0">
                  <a:solidFill>
                    <a:srgbClr val="0000FF"/>
                  </a:solidFill>
                  <a:latin typeface="Comic Sans MS"/>
                  <a:ea typeface="ＭＳ Ｐゴシック" charset="0"/>
                  <a:cs typeface="Comic Sans MS"/>
                  <a:sym typeface="Corbel Bold" charset="0"/>
                </a:rPr>
                <a:t> &gt; 50 </a:t>
              </a:r>
              <a:r>
                <a:rPr lang="en-US" sz="1400" dirty="0" err="1" smtClean="0">
                  <a:solidFill>
                    <a:srgbClr val="0000FF"/>
                  </a:solidFill>
                  <a:latin typeface="Comic Sans MS"/>
                  <a:ea typeface="ＭＳ Ｐゴシック" charset="0"/>
                  <a:cs typeface="Comic Sans MS"/>
                  <a:sym typeface="Corbel Bold" charset="0"/>
                </a:rPr>
                <a:t>GeV</a:t>
              </a:r>
              <a:endParaRPr lang="en-US" sz="1400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Corbel Bold" charset="0"/>
              </a:endParaRPr>
            </a:p>
          </p:txBody>
        </p:sp>
        <p:sp>
          <p:nvSpPr>
            <p:cNvPr id="6175" name="Rectangle 31"/>
            <p:cNvSpPr>
              <a:spLocks/>
            </p:cNvSpPr>
            <p:nvPr/>
          </p:nvSpPr>
          <p:spPr bwMode="auto">
            <a:xfrm>
              <a:off x="0" y="456"/>
              <a:ext cx="1672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Corbel" charset="0"/>
                </a:rPr>
                <a:t>to access x &lt; </a:t>
              </a:r>
              <a:r>
                <a:rPr lang="en-US" sz="1400" dirty="0">
                  <a:solidFill>
                    <a:srgbClr val="FF00FF"/>
                  </a:solidFill>
                  <a:latin typeface="Comic Sans MS"/>
                  <a:ea typeface="ＭＳ Ｐゴシック" charset="0"/>
                  <a:cs typeface="Comic Sans MS"/>
                  <a:sym typeface="Corbel" charset="0"/>
                </a:rPr>
                <a:t>10</a:t>
              </a:r>
              <a:r>
                <a:rPr lang="en-US" sz="1400" baseline="32000" dirty="0">
                  <a:solidFill>
                    <a:srgbClr val="FF00FF"/>
                  </a:solidFill>
                  <a:latin typeface="Comic Sans MS"/>
                  <a:ea typeface="ＭＳ Ｐゴシック" charset="0"/>
                  <a:cs typeface="Comic Sans MS"/>
                  <a:sym typeface="Corbel Bold" charset="0"/>
                </a:rPr>
                <a:t>-3  </a:t>
              </a:r>
              <a:r>
                <a:rPr lang="en-US" sz="1400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Corbel" charset="0"/>
                </a:rPr>
                <a:t>where</a:t>
              </a:r>
            </a:p>
            <a:p>
              <a:r>
                <a:rPr lang="en-US" sz="1400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Corbel" charset="0"/>
                </a:rPr>
                <a:t>sea quarks and gluons dominate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cap="none" dirty="0" err="1" smtClean="0"/>
              <a:t>e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  <a:r>
              <a:rPr lang="en-US" dirty="0"/>
              <a:t>Physics reach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170433" y="2242013"/>
            <a:ext cx="2847976" cy="1884363"/>
            <a:chOff x="6170433" y="2242013"/>
            <a:chExt cx="2847976" cy="1884363"/>
          </a:xfrm>
        </p:grpSpPr>
        <p:grpSp>
          <p:nvGrpSpPr>
            <p:cNvPr id="6183" name="Group 39"/>
            <p:cNvGrpSpPr>
              <a:grpSpLocks/>
            </p:cNvGrpSpPr>
            <p:nvPr/>
          </p:nvGrpSpPr>
          <p:grpSpPr bwMode="auto">
            <a:xfrm>
              <a:off x="6170433" y="2242013"/>
              <a:ext cx="2847976" cy="1884363"/>
              <a:chOff x="0" y="77"/>
              <a:chExt cx="1794" cy="1187"/>
            </a:xfrm>
          </p:grpSpPr>
          <p:sp>
            <p:nvSpPr>
              <p:cNvPr id="6179" name="Line 35"/>
              <p:cNvSpPr>
                <a:spLocks noChangeShapeType="1"/>
              </p:cNvSpPr>
              <p:nvPr/>
            </p:nvSpPr>
            <p:spPr bwMode="auto">
              <a:xfrm>
                <a:off x="0" y="77"/>
                <a:ext cx="302" cy="322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6180" name="Line 36"/>
              <p:cNvSpPr>
                <a:spLocks noChangeShapeType="1"/>
              </p:cNvSpPr>
              <p:nvPr/>
            </p:nvSpPr>
            <p:spPr bwMode="auto">
              <a:xfrm>
                <a:off x="10" y="470"/>
                <a:ext cx="257" cy="278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6181" name="Line 37"/>
              <p:cNvSpPr>
                <a:spLocks noChangeShapeType="1"/>
              </p:cNvSpPr>
              <p:nvPr/>
            </p:nvSpPr>
            <p:spPr bwMode="auto">
              <a:xfrm rot="10800000" flipH="1">
                <a:off x="20" y="741"/>
                <a:ext cx="247" cy="289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6182" name="Rectangle 38"/>
              <p:cNvSpPr>
                <a:spLocks/>
              </p:cNvSpPr>
              <p:nvPr/>
            </p:nvSpPr>
            <p:spPr bwMode="auto">
              <a:xfrm>
                <a:off x="291" y="857"/>
                <a:ext cx="1503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buClr>
                    <a:srgbClr val="000000"/>
                  </a:buClr>
                  <a:buSzPct val="125000"/>
                  <a:buFont typeface="Corbel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Comic Sans MS"/>
                    <a:ea typeface="ＭＳ Ｐゴシック" charset="0"/>
                    <a:cs typeface="Comic Sans MS"/>
                    <a:sym typeface="Corbel" charset="0"/>
                  </a:rPr>
                  <a:t> multi-dimensional binning</a:t>
                </a:r>
              </a:p>
              <a:p>
                <a:pPr algn="l">
                  <a:buClr>
                    <a:srgbClr val="000000"/>
                  </a:buClr>
                  <a:buSzPct val="125000"/>
                  <a:buFont typeface="Corbel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Comic Sans MS"/>
                    <a:ea typeface="ＭＳ Ｐゴシック" charset="0"/>
                    <a:cs typeface="Comic Sans MS"/>
                    <a:sym typeface="Corbel" charset="0"/>
                  </a:rPr>
                  <a:t> to reach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mic Sans MS"/>
                    <a:ea typeface="ＭＳ Ｐゴシック" charset="0"/>
                    <a:cs typeface="Comic Sans MS"/>
                    <a:sym typeface="Corbel" charset="0"/>
                  </a:rPr>
                  <a:t>high </a:t>
                </a:r>
                <a:r>
                  <a:rPr lang="en-US" sz="1400" dirty="0" err="1">
                    <a:latin typeface="Comic Sans MS"/>
                    <a:ea typeface="ＭＳ Ｐゴシック" charset="0"/>
                    <a:cs typeface="Comic Sans MS"/>
                    <a:sym typeface="Corbel" charset="0"/>
                  </a:rPr>
                  <a:t>p</a:t>
                </a:r>
                <a:r>
                  <a:rPr lang="en-US" sz="1400" baseline="-6000" dirty="0" err="1" smtClean="0">
                    <a:solidFill>
                      <a:schemeClr val="tx1"/>
                    </a:solidFill>
                    <a:latin typeface="Comic Sans MS"/>
                    <a:ea typeface="ＭＳ Ｐゴシック" charset="0"/>
                    <a:cs typeface="Comic Sans MS"/>
                    <a:sym typeface="Corbel" charset="0"/>
                  </a:rPr>
                  <a:t>T</a:t>
                </a:r>
                <a:endParaRPr lang="en-US" sz="1400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Corbel" charset="0"/>
                </a:endParaRPr>
              </a:p>
              <a:p>
                <a:pPr algn="l">
                  <a:buClr>
                    <a:srgbClr val="000000"/>
                  </a:buClr>
                  <a:buSzPct val="125000"/>
                  <a:buFont typeface="Corbel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Comic Sans MS"/>
                    <a:ea typeface="ＭＳ Ｐゴシック" charset="0"/>
                    <a:cs typeface="Comic Sans MS"/>
                    <a:sym typeface="Corbel" charset="0"/>
                  </a:rPr>
                  <a:t> to reach |t|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mic Sans MS"/>
                    <a:ea typeface="ＭＳ Ｐゴシック" charset="0"/>
                    <a:cs typeface="Comic Sans MS"/>
                    <a:sym typeface="Corbel" charset="0"/>
                  </a:rPr>
                  <a:t>&gt;= 0.2 </a:t>
                </a:r>
                <a:r>
                  <a:rPr lang="en-US" sz="1400" dirty="0">
                    <a:solidFill>
                      <a:schemeClr val="tx1"/>
                    </a:solidFill>
                    <a:latin typeface="Comic Sans MS"/>
                    <a:ea typeface="ＭＳ Ｐゴシック" charset="0"/>
                    <a:cs typeface="Comic Sans MS"/>
                    <a:sym typeface="Corbel" charset="0"/>
                  </a:rPr>
                  <a:t>GeV</a:t>
                </a:r>
                <a:r>
                  <a:rPr lang="en-US" sz="1400" baseline="32000" dirty="0">
                    <a:solidFill>
                      <a:schemeClr val="tx1"/>
                    </a:solidFill>
                    <a:latin typeface="Comic Sans MS"/>
                    <a:ea typeface="ＭＳ Ｐゴシック" charset="0"/>
                    <a:cs typeface="Comic Sans MS"/>
                    <a:sym typeface="Corbel" charset="0"/>
                  </a:rPr>
                  <a:t>2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688667" y="2582333"/>
              <a:ext cx="1355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Lucida Calligraphy"/>
                  <a:cs typeface="Lucida Calligraphy"/>
                </a:rPr>
                <a:t>L </a:t>
              </a:r>
              <a:r>
                <a:rPr lang="en-US" dirty="0" smtClean="0">
                  <a:latin typeface="Comic Sans MS"/>
                  <a:cs typeface="Comic Sans MS"/>
                </a:rPr>
                <a:t>~ 1 fb</a:t>
              </a:r>
              <a:r>
                <a:rPr lang="en-US" baseline="30000" dirty="0" smtClean="0">
                  <a:latin typeface="Comic Sans MS"/>
                  <a:cs typeface="Comic Sans MS"/>
                </a:rPr>
                <a:t>-1</a:t>
              </a:r>
              <a:endParaRPr lang="en-US" baseline="30000" dirty="0">
                <a:latin typeface="Comic Sans MS"/>
                <a:cs typeface="Comic Sans M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18817" y="3052236"/>
              <a:ext cx="1496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Lucida Calligraphy"/>
                  <a:cs typeface="Lucida Calligraphy"/>
                </a:rPr>
                <a:t>L </a:t>
              </a:r>
              <a:r>
                <a:rPr lang="en-US" dirty="0" smtClean="0">
                  <a:latin typeface="Comic Sans MS"/>
                  <a:cs typeface="Comic Sans MS"/>
                </a:rPr>
                <a:t>~ 10 fb</a:t>
              </a:r>
              <a:r>
                <a:rPr lang="en-US" baseline="30000" dirty="0" smtClean="0">
                  <a:latin typeface="Comic Sans MS"/>
                  <a:cs typeface="Comic Sans MS"/>
                </a:rPr>
                <a:t>-1</a:t>
              </a:r>
              <a:endParaRPr lang="en-US" baseline="30000" dirty="0">
                <a:latin typeface="Comic Sans MS"/>
                <a:cs typeface="Comic Sans M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2702" y="2619308"/>
            <a:ext cx="5291238" cy="965200"/>
            <a:chOff x="272702" y="2619308"/>
            <a:chExt cx="5291238" cy="965200"/>
          </a:xfrm>
        </p:grpSpPr>
        <p:grpSp>
          <p:nvGrpSpPr>
            <p:cNvPr id="6154" name="Group 10"/>
            <p:cNvGrpSpPr>
              <a:grpSpLocks/>
            </p:cNvGrpSpPr>
            <p:nvPr/>
          </p:nvGrpSpPr>
          <p:grpSpPr bwMode="auto">
            <a:xfrm>
              <a:off x="1640018" y="2656350"/>
              <a:ext cx="3923922" cy="738188"/>
              <a:chOff x="985" y="0"/>
              <a:chExt cx="2471" cy="465"/>
            </a:xfrm>
          </p:grpSpPr>
          <p:sp>
            <p:nvSpPr>
              <p:cNvPr id="6151" name="Rectangle 7"/>
              <p:cNvSpPr>
                <a:spLocks/>
              </p:cNvSpPr>
              <p:nvPr/>
            </p:nvSpPr>
            <p:spPr bwMode="auto">
              <a:xfrm>
                <a:off x="985" y="0"/>
                <a:ext cx="131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dirty="0" smtClean="0">
                    <a:solidFill>
                      <a:srgbClr val="0000FF"/>
                    </a:solidFill>
                    <a:latin typeface="Comic Sans MS"/>
                    <a:ea typeface="ＭＳ Ｐゴシック" charset="0"/>
                    <a:cs typeface="Comic Sans MS"/>
                    <a:sym typeface="Corbel Bold" charset="0"/>
                  </a:rPr>
                  <a:t>semi-inclusive DIS </a:t>
                </a:r>
                <a:endParaRPr lang="en-US" sz="1800" dirty="0">
                  <a:solidFill>
                    <a:srgbClr val="0000FF"/>
                  </a:solidFill>
                  <a:latin typeface="Comic Sans MS"/>
                  <a:ea typeface="ＭＳ Ｐゴシック" charset="0"/>
                  <a:cs typeface="Comic Sans MS"/>
                  <a:sym typeface="Corbel Bold" charset="0"/>
                </a:endParaRPr>
              </a:p>
            </p:txBody>
          </p:sp>
          <p:sp>
            <p:nvSpPr>
              <p:cNvPr id="6152" name="Rectangle 8"/>
              <p:cNvSpPr>
                <a:spLocks/>
              </p:cNvSpPr>
              <p:nvPr/>
            </p:nvSpPr>
            <p:spPr bwMode="auto">
              <a:xfrm>
                <a:off x="985" y="194"/>
                <a:ext cx="2471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 err="1">
                    <a:solidFill>
                      <a:srgbClr val="322F31"/>
                    </a:solidFill>
                  </a:rPr>
                  <a:t>g</a:t>
                </a:r>
                <a:r>
                  <a:rPr lang="en-US" sz="1400" baseline="-25000" dirty="0" err="1">
                    <a:solidFill>
                      <a:srgbClr val="322F31"/>
                    </a:solidFill>
                  </a:rPr>
                  <a:t>A</a:t>
                </a:r>
                <a:r>
                  <a:rPr lang="en-US" sz="1400" dirty="0">
                    <a:solidFill>
                      <a:srgbClr val="322F31"/>
                    </a:solidFill>
                  </a:rPr>
                  <a:t>(</a:t>
                </a:r>
                <a:r>
                  <a:rPr lang="en-US" sz="1400" dirty="0" err="1">
                    <a:solidFill>
                      <a:srgbClr val="322F31"/>
                    </a:solidFill>
                  </a:rPr>
                  <a:t>x,k</a:t>
                </a:r>
                <a:r>
                  <a:rPr lang="en-US" sz="1400" baseline="-25000" dirty="0" err="1">
                    <a:solidFill>
                      <a:srgbClr val="322F31"/>
                    </a:solidFill>
                  </a:rPr>
                  <a:t>T</a:t>
                </a:r>
                <a:r>
                  <a:rPr lang="en-US" sz="1400" dirty="0" smtClean="0">
                    <a:solidFill>
                      <a:srgbClr val="322F31"/>
                    </a:solidFill>
                  </a:rPr>
                  <a:t>); transport coefficients; fluctuations </a:t>
                </a:r>
              </a:p>
              <a:p>
                <a:r>
                  <a:rPr lang="en-US" sz="1400" dirty="0" smtClean="0">
                    <a:solidFill>
                      <a:srgbClr val="322F31"/>
                    </a:solidFill>
                    <a:latin typeface="Comic Sans MS"/>
                    <a:ea typeface="ＭＳ Ｐゴシック" charset="0"/>
                    <a:cs typeface="Comic Sans MS"/>
                    <a:sym typeface="Corbel Bold" charset="0"/>
                  </a:rPr>
                  <a:t>of nuclear density</a:t>
                </a:r>
                <a:endParaRPr lang="en-US" sz="1400" dirty="0">
                  <a:solidFill>
                    <a:srgbClr val="322F31"/>
                  </a:solidFill>
                  <a:latin typeface="Comic Sans MS"/>
                  <a:ea typeface="ＭＳ Ｐゴシック" charset="0"/>
                  <a:cs typeface="Comic Sans MS"/>
                  <a:sym typeface="Corbel Bold" charset="0"/>
                </a:endParaRPr>
              </a:p>
            </p:txBody>
          </p:sp>
        </p:grpSp>
        <p:pic>
          <p:nvPicPr>
            <p:cNvPr id="35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02" y="2619308"/>
              <a:ext cx="1143003" cy="96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010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 animBg="1"/>
      <p:bldP spid="61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e</a:t>
            </a:r>
            <a:r>
              <a:rPr lang="en-US" dirty="0" err="1"/>
              <a:t>A</a:t>
            </a:r>
            <a:r>
              <a:rPr lang="en-US" dirty="0" smtClean="0"/>
              <a:t> Physics reach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222250" y="5873750"/>
            <a:ext cx="8456083" cy="317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8548472" y="5647562"/>
            <a:ext cx="52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√s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634987" y="550326"/>
            <a:ext cx="21167" cy="557741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 flipV="1">
            <a:off x="475193" y="4466167"/>
            <a:ext cx="328084" cy="105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 flipV="1">
            <a:off x="475193" y="1612900"/>
            <a:ext cx="328084" cy="105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 flipV="1">
            <a:off x="475193" y="2988734"/>
            <a:ext cx="328084" cy="105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550579" y="5693833"/>
            <a:ext cx="3177" cy="4064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047062" y="5708651"/>
            <a:ext cx="3177" cy="4064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861044" y="5691718"/>
            <a:ext cx="3177" cy="4064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462616" y="5695949"/>
            <a:ext cx="3177" cy="4064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963082" y="6053668"/>
            <a:ext cx="100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31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46807" y="6057902"/>
            <a:ext cx="100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45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53036" y="6051552"/>
            <a:ext cx="100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9</a:t>
            </a:r>
            <a:r>
              <a:rPr lang="en-US" dirty="0" smtClean="0">
                <a:solidFill>
                  <a:srgbClr val="0000FF"/>
                </a:solidFill>
              </a:rPr>
              <a:t>0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47520" y="6066368"/>
            <a:ext cx="100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63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95255"/>
            <a:ext cx="1331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Luminosity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cm</a:t>
            </a:r>
            <a:r>
              <a:rPr lang="en-US" baseline="30000" dirty="0" smtClean="0">
                <a:solidFill>
                  <a:srgbClr val="0000FF"/>
                </a:solidFill>
              </a:rPr>
              <a:t>-2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baseline="30000" dirty="0" smtClean="0">
                <a:solidFill>
                  <a:srgbClr val="0000FF"/>
                </a:solidFill>
              </a:rPr>
              <a:t>-1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4" y="1354669"/>
            <a:ext cx="654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</a:t>
            </a:r>
            <a:r>
              <a:rPr lang="en-US" baseline="30000" dirty="0" smtClean="0">
                <a:solidFill>
                  <a:srgbClr val="0000FF"/>
                </a:solidFill>
              </a:rPr>
              <a:t>34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23" y="2724150"/>
            <a:ext cx="654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</a:t>
            </a:r>
            <a:r>
              <a:rPr lang="en-US" baseline="30000" dirty="0" smtClean="0">
                <a:solidFill>
                  <a:srgbClr val="0000FF"/>
                </a:solidFill>
              </a:rPr>
              <a:t>33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166" y="4220632"/>
            <a:ext cx="654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</a:t>
            </a:r>
            <a:r>
              <a:rPr lang="en-US" baseline="30000" dirty="0" smtClean="0">
                <a:solidFill>
                  <a:srgbClr val="0000FF"/>
                </a:solidFill>
              </a:rPr>
              <a:t>32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82331" y="571499"/>
            <a:ext cx="2161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00FF"/>
                </a:solidFill>
              </a:rPr>
              <a:t>HERA:</a:t>
            </a:r>
          </a:p>
          <a:p>
            <a:pPr algn="r"/>
            <a:r>
              <a:rPr lang="en-US" sz="1600" dirty="0" smtClean="0"/>
              <a:t>√s=315 </a:t>
            </a:r>
            <a:r>
              <a:rPr lang="en-US" sz="1600" dirty="0" err="1" smtClean="0"/>
              <a:t>GeV</a:t>
            </a:r>
            <a:endParaRPr lang="en-US" sz="1600" dirty="0" smtClean="0"/>
          </a:p>
          <a:p>
            <a:pPr algn="r"/>
            <a:r>
              <a:rPr lang="en-US" sz="1600" dirty="0" err="1" smtClean="0"/>
              <a:t>Lumi</a:t>
            </a:r>
            <a:r>
              <a:rPr lang="en-US" sz="1600" dirty="0" smtClean="0"/>
              <a:t>: 2x10</a:t>
            </a:r>
            <a:r>
              <a:rPr lang="en-US" sz="1600" baseline="30000" dirty="0" smtClean="0"/>
              <a:t>31</a:t>
            </a:r>
            <a:r>
              <a:rPr lang="en-US" sz="1600" dirty="0" smtClean="0"/>
              <a:t>cm</a:t>
            </a:r>
            <a:r>
              <a:rPr lang="en-US" sz="1600" baseline="30000" dirty="0" smtClean="0"/>
              <a:t>-2</a:t>
            </a:r>
            <a:r>
              <a:rPr lang="en-US" sz="1600" dirty="0" smtClean="0"/>
              <a:t>s</a:t>
            </a:r>
            <a:r>
              <a:rPr lang="en-US" sz="1600" baseline="30000" dirty="0" smtClean="0"/>
              <a:t>-1</a:t>
            </a:r>
            <a:endParaRPr lang="en-US" sz="1600" baseline="3000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 flipV="1">
            <a:off x="4032250" y="1397000"/>
            <a:ext cx="14805" cy="45338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053419" y="1375837"/>
            <a:ext cx="1819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SATURATION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33525" y="4118987"/>
            <a:ext cx="4163219" cy="584776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Integrated gluon momentum distribution </a:t>
            </a:r>
          </a:p>
          <a:p>
            <a:r>
              <a:rPr lang="en-US" sz="1600" dirty="0" err="1" smtClean="0"/>
              <a:t>g</a:t>
            </a:r>
            <a:r>
              <a:rPr lang="en-US" sz="1600" baseline="-25000" dirty="0" err="1" smtClean="0"/>
              <a:t>A</a:t>
            </a:r>
            <a:r>
              <a:rPr lang="en-US" sz="1600" dirty="0" smtClean="0"/>
              <a:t>(x,Q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 as </a:t>
            </a:r>
            <a:r>
              <a:rPr lang="en-US" sz="1600" dirty="0" err="1" smtClean="0"/>
              <a:t>fct</a:t>
            </a:r>
            <a:r>
              <a:rPr lang="en-US" sz="1600" dirty="0" smtClean="0"/>
              <a:t>. of 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51113" y="2412959"/>
            <a:ext cx="3682470" cy="73866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Spatial gluon distribution </a:t>
            </a:r>
          </a:p>
          <a:p>
            <a:r>
              <a:rPr lang="en-US" sz="1400" dirty="0" err="1" smtClean="0"/>
              <a:t>g</a:t>
            </a:r>
            <a:r>
              <a:rPr lang="en-US" sz="1400" baseline="-25000" dirty="0" err="1" smtClean="0"/>
              <a:t>A</a:t>
            </a:r>
            <a:r>
              <a:rPr lang="en-US" sz="1400" dirty="0" smtClean="0"/>
              <a:t>(</a:t>
            </a:r>
            <a:r>
              <a:rPr lang="en-US" sz="1400" dirty="0" err="1" smtClean="0"/>
              <a:t>x,b</a:t>
            </a:r>
            <a:r>
              <a:rPr lang="en-US" sz="1400" baseline="-25000" dirty="0" err="1" smtClean="0"/>
              <a:t>T</a:t>
            </a:r>
            <a:r>
              <a:rPr lang="en-US" sz="1400" dirty="0" smtClean="0"/>
              <a:t>) as </a:t>
            </a:r>
            <a:r>
              <a:rPr lang="en-US" sz="1400" dirty="0" err="1" smtClean="0"/>
              <a:t>fct</a:t>
            </a:r>
            <a:r>
              <a:rPr lang="en-US" sz="1400" dirty="0" smtClean="0"/>
              <a:t>. of A; gluon correlations</a:t>
            </a:r>
          </a:p>
          <a:p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2551113" y="2927321"/>
            <a:ext cx="4093002" cy="1169551"/>
          </a:xfrm>
          <a:prstGeom prst="rect">
            <a:avLst/>
          </a:prstGeom>
          <a:noFill/>
          <a:ln w="28575" cmpd="sng">
            <a:solidFill>
              <a:srgbClr val="8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Transport coefficients in nuclear matter</a:t>
            </a:r>
          </a:p>
          <a:p>
            <a:r>
              <a:rPr lang="en-US" sz="1400" dirty="0" smtClean="0"/>
              <a:t>Fluctuations of the nuclear density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k</a:t>
            </a:r>
            <a:r>
              <a:rPr lang="en-US" sz="1400" baseline="-25000" dirty="0" err="1" smtClean="0"/>
              <a:t>T</a:t>
            </a:r>
            <a:r>
              <a:rPr lang="en-US" sz="1400" dirty="0" smtClean="0"/>
              <a:t>-dependent gluon distribution </a:t>
            </a:r>
          </a:p>
          <a:p>
            <a:r>
              <a:rPr lang="en-US" sz="1400" dirty="0" err="1" smtClean="0"/>
              <a:t>g</a:t>
            </a:r>
            <a:r>
              <a:rPr lang="en-US" sz="1400" baseline="-25000" dirty="0" err="1" smtClean="0"/>
              <a:t>A</a:t>
            </a:r>
            <a:r>
              <a:rPr lang="en-US" sz="1400" dirty="0" smtClean="0"/>
              <a:t>(</a:t>
            </a:r>
            <a:r>
              <a:rPr lang="en-US" sz="1400" dirty="0" err="1" smtClean="0"/>
              <a:t>x,k</a:t>
            </a:r>
            <a:r>
              <a:rPr lang="en-US" sz="1400" baseline="-25000" dirty="0" err="1" smtClean="0"/>
              <a:t>T</a:t>
            </a:r>
            <a:r>
              <a:rPr lang="en-US" sz="1400" dirty="0" smtClean="0"/>
              <a:t>) as </a:t>
            </a:r>
            <a:r>
              <a:rPr lang="en-US" sz="1400" dirty="0" err="1" smtClean="0"/>
              <a:t>fct</a:t>
            </a:r>
            <a:r>
              <a:rPr lang="en-US" sz="1400" dirty="0" smtClean="0"/>
              <a:t>. of A; gluon correlations</a:t>
            </a:r>
          </a:p>
        </p:txBody>
      </p:sp>
      <p:sp>
        <p:nvSpPr>
          <p:cNvPr id="10" name="Striped Right Arrow 9"/>
          <p:cNvSpPr/>
          <p:nvPr/>
        </p:nvSpPr>
        <p:spPr bwMode="auto">
          <a:xfrm>
            <a:off x="4042833" y="1217083"/>
            <a:ext cx="560917" cy="211667"/>
          </a:xfrm>
          <a:prstGeom prst="striped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7175" y="4684137"/>
            <a:ext cx="2494492" cy="523220"/>
          </a:xfrm>
          <a:prstGeom prst="rect">
            <a:avLst/>
          </a:prstGeom>
          <a:noFill/>
          <a:ln w="28575" cmpd="sng">
            <a:solidFill>
              <a:srgbClr val="0000FF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collective nuclear effects </a:t>
            </a:r>
          </a:p>
          <a:p>
            <a:r>
              <a:rPr lang="en-US" sz="1400" dirty="0" smtClean="0"/>
              <a:t>at</a:t>
            </a:r>
            <a:r>
              <a:rPr lang="en-US" sz="1400" dirty="0"/>
              <a:t> </a:t>
            </a:r>
            <a:r>
              <a:rPr lang="en-US" sz="1400" dirty="0" smtClean="0"/>
              <a:t>intermediate-x</a:t>
            </a:r>
          </a:p>
        </p:txBody>
      </p:sp>
    </p:spTree>
    <p:extLst>
      <p:ext uri="{BB962C8B-B14F-4D97-AF65-F5344CB8AC3E}">
        <p14:creationId xmlns:p14="http://schemas.microsoft.com/office/powerpoint/2010/main" val="368557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/>
          <a:stretch/>
        </p:blipFill>
        <p:spPr bwMode="auto">
          <a:xfrm>
            <a:off x="518583" y="805391"/>
            <a:ext cx="7351799" cy="52235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Phase </a:t>
            </a:r>
            <a:r>
              <a:rPr lang="en-US" dirty="0" smtClean="0"/>
              <a:t>Space for </a:t>
            </a:r>
            <a:r>
              <a:rPr lang="en-US" cap="none" dirty="0" err="1" smtClean="0"/>
              <a:t>e</a:t>
            </a:r>
            <a:r>
              <a:rPr lang="en-US" dirty="0" err="1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12" name="Textfeld 6"/>
          <p:cNvSpPr txBox="1"/>
          <p:nvPr/>
        </p:nvSpPr>
        <p:spPr>
          <a:xfrm rot="19440000">
            <a:off x="5271983" y="1289897"/>
            <a:ext cx="2055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20 x </a:t>
            </a:r>
            <a:r>
              <a:rPr lang="en-US" sz="1400" dirty="0" smtClean="0"/>
              <a:t>10</a:t>
            </a:r>
            <a:r>
              <a:rPr lang="en-US" sz="1400" b="1" dirty="0" smtClean="0"/>
              <a:t>0 </a:t>
            </a:r>
            <a:r>
              <a:rPr lang="en-US" sz="1400" b="1" dirty="0" err="1" smtClean="0"/>
              <a:t>GeV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eRHIC</a:t>
            </a:r>
            <a:endParaRPr lang="en-US" sz="1400" b="1" dirty="0"/>
          </a:p>
        </p:txBody>
      </p:sp>
      <p:sp>
        <p:nvSpPr>
          <p:cNvPr id="13" name="Textfeld 7"/>
          <p:cNvSpPr txBox="1"/>
          <p:nvPr/>
        </p:nvSpPr>
        <p:spPr>
          <a:xfrm rot="19440000">
            <a:off x="6001225" y="1450761"/>
            <a:ext cx="1946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5 x 100 </a:t>
            </a:r>
            <a:r>
              <a:rPr lang="en-US" sz="1400" b="1" dirty="0" err="1" smtClean="0">
                <a:solidFill>
                  <a:srgbClr val="FF0000"/>
                </a:solidFill>
              </a:rPr>
              <a:t>GeV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eRHIC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6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47935</TotalTime>
  <Words>569</Words>
  <Application>Microsoft Macintosh PowerPoint</Application>
  <PresentationFormat>On-screen Show (4:3)</PresentationFormat>
  <Paragraphs>129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 Presentation</vt:lpstr>
      <vt:lpstr>Correlation between Physics Reach, Luminosity and √s</vt:lpstr>
      <vt:lpstr>ep Physics reach</vt:lpstr>
      <vt:lpstr>ep Physics reach</vt:lpstr>
      <vt:lpstr>kinematic coverage for double spin observables</vt:lpstr>
      <vt:lpstr>The DVCS Phase Space</vt:lpstr>
      <vt:lpstr>The TMD Phase Space</vt:lpstr>
      <vt:lpstr>eA Physics reach</vt:lpstr>
      <vt:lpstr>eA Physics reach</vt:lpstr>
      <vt:lpstr>The Phase Space for eA</vt:lpstr>
      <vt:lpstr>The Phase Space for eA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Naohito Saito</dc:creator>
  <cp:lastModifiedBy>elke-caroline aschenauer</cp:lastModifiedBy>
  <cp:revision>1199</cp:revision>
  <cp:lastPrinted>2010-06-10T01:25:59Z</cp:lastPrinted>
  <dcterms:created xsi:type="dcterms:W3CDTF">2011-04-06T15:13:11Z</dcterms:created>
  <dcterms:modified xsi:type="dcterms:W3CDTF">2013-12-04T03:50:02Z</dcterms:modified>
</cp:coreProperties>
</file>