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97" r:id="rId1"/>
    <p:sldMasterId id="2147483710" r:id="rId2"/>
  </p:sldMasterIdLst>
  <p:notesMasterIdLst>
    <p:notesMasterId r:id="rId17"/>
  </p:notesMasterIdLst>
  <p:handoutMasterIdLst>
    <p:handoutMasterId r:id="rId18"/>
  </p:handoutMasterIdLst>
  <p:sldIdLst>
    <p:sldId id="257" r:id="rId3"/>
    <p:sldId id="400" r:id="rId4"/>
    <p:sldId id="401" r:id="rId5"/>
    <p:sldId id="403" r:id="rId6"/>
    <p:sldId id="404" r:id="rId7"/>
    <p:sldId id="405" r:id="rId8"/>
    <p:sldId id="399" r:id="rId9"/>
    <p:sldId id="431" r:id="rId10"/>
    <p:sldId id="435" r:id="rId11"/>
    <p:sldId id="429" r:id="rId12"/>
    <p:sldId id="430" r:id="rId13"/>
    <p:sldId id="433" r:id="rId14"/>
    <p:sldId id="432" r:id="rId15"/>
    <p:sldId id="434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D822D-2DE2-884E-97CB-3CB5066894F1}" type="datetimeFigureOut">
              <a:rPr lang="de-DE" smtClean="0"/>
              <a:pPr/>
              <a:t>11.01.2012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D0791-0728-B942-810B-23F2DB49C7F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90452-5E7B-1544-A578-EFFE9D8CC454}" type="datetimeFigureOut">
              <a:rPr lang="de-DE" smtClean="0"/>
              <a:pPr/>
              <a:t>11.01.2012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6BAC-61F6-BC48-B695-EA635B2F97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8CC7-AFA0-5149-9D72-E18D091D4D8B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6C64-B2E6-114F-9490-4634D2A675F4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Mastertextformat bearbeiten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A13-716C-644E-8115-744E5AE0F23F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D67E-26F4-CC47-9733-E4DF827E3F3E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Seminar at LBNL, Berkeley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E81-A9DD-4347-962B-1F4CAE24D30E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C3C1FB-9149-294F-B6F7-FA6FD85144B9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381B-C7A2-1045-9167-1925C84900B3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BCE5-D954-294A-AE6B-002DD2F555B7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B88F-10B7-3147-8623-AAF29ED08A9C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C357-F4F0-4C44-91CB-E609A8B97DA0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52C8-666E-274A-932B-6C4CBB574878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365-1FA1-C547-A126-A9529C362442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9D7321B-FCD4-084C-B47C-21803710D8D7}" type="datetime1">
              <a:rPr lang="en-US" smtClean="0"/>
              <a:pPr/>
              <a:t>11.01.2012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80094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Seminar at LBNL, Berkeley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80094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290956C-1F8E-0B40-A6DA-3E931C6736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j-ea"/>
          <a:cs typeface="Comic Sans M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n-ea"/>
          <a:cs typeface="Comic Sans M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n-ea"/>
          <a:cs typeface="Comic Sans M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n-ea"/>
          <a:cs typeface="Comic Sans M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n-ea"/>
          <a:cs typeface="Comic Sans M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n-ea"/>
          <a:cs typeface="Comic Sans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61.png"/><Relationship Id="rId5" Type="http://schemas.openxmlformats.org/officeDocument/2006/relationships/image" Target="../media/image4.pdf"/><Relationship Id="rId6" Type="http://schemas.openxmlformats.org/officeDocument/2006/relationships/image" Target="../media/image81.png"/><Relationship Id="rId7" Type="http://schemas.openxmlformats.org/officeDocument/2006/relationships/image" Target="../media/image5.pdf"/><Relationship Id="rId8" Type="http://schemas.openxmlformats.org/officeDocument/2006/relationships/image" Target="../media/image10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df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df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df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70000"/>
          </a:blip>
          <a:srcRect/>
          <a:stretch>
            <a:fillRect/>
          </a:stretch>
        </p:blipFill>
        <p:spPr bwMode="auto">
          <a:xfrm>
            <a:off x="1165213" y="-167515"/>
            <a:ext cx="6765754" cy="730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89631" y="0"/>
            <a:ext cx="357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EIC TF meeting, January 12</a:t>
            </a:r>
            <a:r>
              <a:rPr lang="en-US" b="1" baseline="30000" dirty="0" smtClean="0"/>
              <a:t>th</a:t>
            </a:r>
            <a:r>
              <a:rPr lang="en-US" b="1" dirty="0" smtClean="0"/>
              <a:t>, </a:t>
            </a:r>
            <a:r>
              <a:rPr lang="en-US" b="1" dirty="0" smtClean="0"/>
              <a:t>2012</a:t>
            </a:r>
            <a:endParaRPr lang="en-US" b="1" dirty="0"/>
          </a:p>
        </p:txBody>
      </p:sp>
      <p:sp>
        <p:nvSpPr>
          <p:cNvPr id="16" name="Rectangle 1027"/>
          <p:cNvSpPr>
            <a:spLocks noChangeArrowheads="1"/>
          </p:cNvSpPr>
          <p:nvPr/>
        </p:nvSpPr>
        <p:spPr bwMode="auto">
          <a:xfrm>
            <a:off x="0" y="2143763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altLang="ja-JP" sz="4000" b="1" dirty="0" smtClean="0">
                <a:solidFill>
                  <a:srgbClr val="000090"/>
                </a:solidFill>
                <a:latin typeface="Comic Sans MS"/>
                <a:ea typeface="MS PGothic" pitchFamily="34" charset="-128"/>
                <a:cs typeface="Comic Sans MS"/>
              </a:rPr>
              <a:t>Brief Update: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ja-JP" sz="4000" b="1" dirty="0" err="1" smtClean="0">
                <a:solidFill>
                  <a:srgbClr val="000090"/>
                </a:solidFill>
                <a:latin typeface="Comic Sans MS"/>
                <a:ea typeface="MS PGothic" pitchFamily="34" charset="-128"/>
                <a:cs typeface="Comic Sans MS"/>
              </a:rPr>
              <a:t>eRHIC</a:t>
            </a:r>
            <a:r>
              <a:rPr lang="en-US" altLang="ja-JP" sz="4000" b="1" dirty="0" smtClean="0">
                <a:solidFill>
                  <a:srgbClr val="000090"/>
                </a:solidFill>
                <a:latin typeface="Comic Sans MS"/>
                <a:ea typeface="MS PGothic" pitchFamily="34" charset="-128"/>
                <a:cs typeface="Comic Sans MS"/>
              </a:rPr>
              <a:t> Impact </a:t>
            </a:r>
            <a:r>
              <a:rPr lang="en-US" altLang="ja-JP" sz="4000" b="1" dirty="0" smtClean="0">
                <a:solidFill>
                  <a:srgbClr val="000090"/>
                </a:solidFill>
                <a:latin typeface="Comic Sans MS"/>
                <a:ea typeface="MS PGothic" pitchFamily="34" charset="-128"/>
                <a:cs typeface="Comic Sans MS"/>
              </a:rPr>
              <a:t>on </a:t>
            </a:r>
            <a:r>
              <a:rPr lang="en-US" altLang="ja-JP" sz="4000" b="1" dirty="0" err="1" smtClean="0">
                <a:solidFill>
                  <a:srgbClr val="000090"/>
                </a:solidFill>
                <a:latin typeface="Comic Sans MS"/>
                <a:ea typeface="MS PGothic" pitchFamily="34" charset="-128"/>
                <a:cs typeface="Comic Sans MS"/>
              </a:rPr>
              <a:t>Helicity</a:t>
            </a:r>
            <a:r>
              <a:rPr lang="en-US" altLang="ja-JP" sz="4000" b="1" dirty="0" smtClean="0">
                <a:solidFill>
                  <a:srgbClr val="000090"/>
                </a:solidFill>
                <a:latin typeface="Comic Sans MS"/>
                <a:ea typeface="MS PGothic" pitchFamily="34" charset="-128"/>
                <a:cs typeface="Comic Sans MS"/>
              </a:rPr>
              <a:t> </a:t>
            </a:r>
            <a:r>
              <a:rPr lang="en-US" altLang="ja-JP" sz="4000" b="1" dirty="0" err="1" smtClean="0">
                <a:solidFill>
                  <a:srgbClr val="000090"/>
                </a:solidFill>
                <a:latin typeface="Comic Sans MS"/>
                <a:ea typeface="MS PGothic" pitchFamily="34" charset="-128"/>
                <a:cs typeface="Comic Sans MS"/>
              </a:rPr>
              <a:t>PDFs</a:t>
            </a:r>
            <a:r>
              <a:rPr lang="en-US" altLang="ja-JP" sz="4000" b="1" dirty="0" smtClean="0">
                <a:solidFill>
                  <a:srgbClr val="000090"/>
                </a:solidFill>
                <a:latin typeface="Comic Sans MS"/>
                <a:ea typeface="MS PGothic" pitchFamily="34" charset="-128"/>
                <a:cs typeface="Comic Sans MS"/>
              </a:rPr>
              <a:t/>
            </a:r>
            <a:br>
              <a:rPr lang="en-US" altLang="ja-JP" sz="4000" b="1" dirty="0" smtClean="0">
                <a:solidFill>
                  <a:srgbClr val="000090"/>
                </a:solidFill>
                <a:latin typeface="Comic Sans MS"/>
                <a:ea typeface="MS PGothic" pitchFamily="34" charset="-128"/>
                <a:cs typeface="Comic Sans MS"/>
              </a:rPr>
            </a:br>
            <a:endParaRPr lang="de-DE" altLang="ja-JP" sz="3600" dirty="0">
              <a:solidFill>
                <a:srgbClr val="000090"/>
              </a:solidFill>
              <a:latin typeface="Comic Sans MS"/>
              <a:ea typeface="MS PGothic" pitchFamily="34" charset="-128"/>
              <a:cs typeface="Comic Sans M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28557" y="4593410"/>
            <a:ext cx="35979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3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Marco </a:t>
            </a:r>
            <a:r>
              <a:rPr lang="en-US" sz="23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Stratmann</a:t>
            </a:r>
            <a:endParaRPr lang="en-US" sz="23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64935" y="4673889"/>
            <a:ext cx="1651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US" b="1" dirty="0" smtClean="0">
              <a:latin typeface="Comic Sans MS"/>
              <a:cs typeface="Comic Sans MS"/>
            </a:endParaRPr>
          </a:p>
          <a:p>
            <a:pPr algn="ctr">
              <a:spcAft>
                <a:spcPts val="1200"/>
              </a:spcAft>
            </a:pPr>
            <a:r>
              <a:rPr lang="en-US" sz="1600" b="1" dirty="0" err="1" smtClean="0">
                <a:latin typeface="Comic Sans MS"/>
                <a:cs typeface="Comic Sans MS"/>
              </a:rPr>
              <a:t>marco@bnl.gov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165213" y="6210762"/>
            <a:ext cx="75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work based on </a:t>
            </a:r>
            <a:r>
              <a:rPr lang="en-US" b="1" dirty="0" err="1" smtClean="0">
                <a:solidFill>
                  <a:srgbClr val="008000"/>
                </a:solidFill>
              </a:rPr>
              <a:t>Elke’s</a:t>
            </a:r>
            <a:r>
              <a:rPr lang="en-US" b="1" dirty="0" smtClean="0">
                <a:solidFill>
                  <a:srgbClr val="008000"/>
                </a:solidFill>
              </a:rPr>
              <a:t> DIS/SIDIS pseudo-data; in collaboration with Rodolfo  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algn="ctr" defTabSz="91440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600" b="1" dirty="0" smtClean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update on </a:t>
            </a:r>
            <a:r>
              <a:rPr lang="en-US" sz="2600" b="1" dirty="0" err="1" smtClean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Δ</a:t>
            </a:r>
            <a:r>
              <a:rPr lang="en-US" sz="2600" b="1" dirty="0" err="1" smtClean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g</a:t>
            </a:r>
            <a:r>
              <a:rPr lang="en-US" sz="2600" b="1" dirty="0" smtClean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endParaRPr lang="en-US" sz="2600" b="1" dirty="0">
              <a:gradFill>
                <a:gsLst>
                  <a:gs pos="5000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594" y="762409"/>
            <a:ext cx="5907624" cy="5701175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641" y="634852"/>
            <a:ext cx="3174711" cy="317471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3011" y="4741909"/>
            <a:ext cx="305724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very similar results as before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slightly larger uncertainties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need to study 0.0001-1 range</a:t>
            </a:r>
          </a:p>
          <a:p>
            <a:pPr>
              <a:buFont typeface="Arial"/>
              <a:buChar char="•"/>
            </a:pPr>
            <a:r>
              <a:rPr lang="en-US" dirty="0" smtClean="0"/>
              <a:t> need to translate into </a:t>
            </a:r>
          </a:p>
          <a:p>
            <a:r>
              <a:rPr lang="en-US" dirty="0" smtClean="0"/>
              <a:t>   error on </a:t>
            </a:r>
            <a:r>
              <a:rPr lang="en-US" dirty="0" err="1" smtClean="0"/>
              <a:t>x</a:t>
            </a:r>
            <a:r>
              <a:rPr lang="en-US" dirty="0" smtClean="0"/>
              <a:t>-shape of </a:t>
            </a:r>
            <a:r>
              <a:rPr lang="en-US" dirty="0" err="1" smtClean="0"/>
              <a:t>Δg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36863" y="762409"/>
            <a:ext cx="157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result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054" y="962653"/>
            <a:ext cx="2094135" cy="175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algn="ctr" defTabSz="91440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600" b="1" dirty="0" smtClean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first results on quark sea (I)</a:t>
            </a:r>
            <a:endParaRPr lang="en-US" sz="2600" b="1" dirty="0">
              <a:gradFill>
                <a:gsLst>
                  <a:gs pos="5000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217" y="1200149"/>
            <a:ext cx="5414400" cy="50544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53011" y="4741909"/>
            <a:ext cx="326243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very encouraging  results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as expected, DIS has no impact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need to study 0.0001-1 range</a:t>
            </a:r>
          </a:p>
          <a:p>
            <a:pPr>
              <a:buFont typeface="Arial"/>
              <a:buChar char="•"/>
            </a:pPr>
            <a:r>
              <a:rPr lang="en-US" dirty="0" smtClean="0"/>
              <a:t> need to translate into </a:t>
            </a:r>
          </a:p>
          <a:p>
            <a:r>
              <a:rPr lang="en-US" dirty="0" smtClean="0"/>
              <a:t>   error on </a:t>
            </a:r>
            <a:r>
              <a:rPr lang="en-US" dirty="0" err="1" smtClean="0"/>
              <a:t>x</a:t>
            </a:r>
            <a:r>
              <a:rPr lang="en-US" dirty="0" smtClean="0"/>
              <a:t>-shape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algn="ctr" defTabSz="91440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600" b="1" dirty="0" smtClean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first results on quark sea (II)</a:t>
            </a:r>
            <a:endParaRPr lang="en-US" sz="2600" b="1" dirty="0">
              <a:gradFill>
                <a:gsLst>
                  <a:gs pos="5000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672" y="698016"/>
            <a:ext cx="5980113" cy="588207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3011" y="4741909"/>
            <a:ext cx="33778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not the change of scale on x</a:t>
            </a:r>
            <a:r>
              <a:rPr lang="en-US" dirty="0" smtClean="0"/>
              <a:t>-</a:t>
            </a:r>
            <a:r>
              <a:rPr lang="en-US" dirty="0" smtClean="0"/>
              <a:t>axis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perhaps “neutron beam” would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  lead to further improvement</a:t>
            </a:r>
            <a:r>
              <a:rPr lang="en-US" dirty="0" smtClean="0"/>
              <a:t>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algn="ctr" defTabSz="91440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600" b="1" dirty="0" smtClean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first results on quark sea (III)</a:t>
            </a:r>
            <a:endParaRPr lang="en-US" sz="2600" b="1" dirty="0">
              <a:gradFill>
                <a:gsLst>
                  <a:gs pos="5000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458" y="839028"/>
            <a:ext cx="5769416" cy="569081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3011" y="4741909"/>
            <a:ext cx="3531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should be able to test “constraint”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 from SU(3) symmetry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 (F,D values from </a:t>
            </a:r>
            <a:r>
              <a:rPr lang="en-US" dirty="0" err="1" smtClean="0"/>
              <a:t>hyperon</a:t>
            </a:r>
            <a:r>
              <a:rPr lang="en-US" dirty="0" smtClean="0"/>
              <a:t> decays)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390" y="0"/>
            <a:ext cx="3879388" cy="362145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6380" y="1631123"/>
            <a:ext cx="3730503" cy="3669347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2651" y="3052375"/>
            <a:ext cx="3858190" cy="3805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3130" y="-93208"/>
            <a:ext cx="8980870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recall: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DSSV analysis in 2008/09</a:t>
            </a: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pSp>
        <p:nvGrpSpPr>
          <p:cNvPr id="3" name="Gruppierung 17"/>
          <p:cNvGrpSpPr/>
          <p:nvPr/>
        </p:nvGrpSpPr>
        <p:grpSpPr>
          <a:xfrm>
            <a:off x="1322223" y="675747"/>
            <a:ext cx="6566260" cy="4972478"/>
            <a:chOff x="1322223" y="920418"/>
            <a:chExt cx="6566260" cy="4972478"/>
          </a:xfrm>
        </p:grpSpPr>
        <p:grpSp>
          <p:nvGrpSpPr>
            <p:cNvPr id="4" name="Gruppierung 4"/>
            <p:cNvGrpSpPr/>
            <p:nvPr/>
          </p:nvGrpSpPr>
          <p:grpSpPr>
            <a:xfrm>
              <a:off x="1322223" y="920418"/>
              <a:ext cx="6566260" cy="4972478"/>
              <a:chOff x="1217355" y="1060230"/>
              <a:chExt cx="6566260" cy="4972478"/>
            </a:xfrm>
          </p:grpSpPr>
          <p:pic>
            <p:nvPicPr>
              <p:cNvPr id="6" name="Bild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7355" y="1060230"/>
                <a:ext cx="6566260" cy="4972478"/>
              </a:xfrm>
              <a:prstGeom prst="rect">
                <a:avLst/>
              </a:prstGeom>
            </p:spPr>
          </p:pic>
          <p:sp>
            <p:nvSpPr>
              <p:cNvPr id="7" name="Rechteck 6"/>
              <p:cNvSpPr/>
              <p:nvPr/>
            </p:nvSpPr>
            <p:spPr>
              <a:xfrm>
                <a:off x="3585600" y="1137600"/>
                <a:ext cx="1854000" cy="2206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Bild 4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908543" y="3418398"/>
              <a:ext cx="419100" cy="177800"/>
            </a:xfrm>
            <a:prstGeom prst="rect">
              <a:avLst/>
            </a:prstGeom>
          </p:spPr>
        </p:pic>
      </p:grpSp>
      <p:sp>
        <p:nvSpPr>
          <p:cNvPr id="9" name="Textfeld 8"/>
          <p:cNvSpPr txBox="1"/>
          <p:nvPr/>
        </p:nvSpPr>
        <p:spPr>
          <a:xfrm>
            <a:off x="-103255" y="1799962"/>
            <a:ext cx="191463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smtClean="0">
                <a:latin typeface="Comic Sans MS"/>
                <a:cs typeface="Comic Sans MS"/>
              </a:rPr>
              <a:t>well constrained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latin typeface="Comic Sans MS"/>
                <a:cs typeface="Comic Sans MS"/>
              </a:rPr>
              <a:t>total quark densities</a:t>
            </a:r>
          </a:p>
          <a:p>
            <a:pPr algn="ctr"/>
            <a:r>
              <a:rPr lang="en-US" sz="1200" dirty="0" err="1" smtClean="0">
                <a:latin typeface="Comic Sans MS"/>
                <a:cs typeface="Comic Sans MS"/>
              </a:rPr>
              <a:t>x</a:t>
            </a:r>
            <a:r>
              <a:rPr lang="en-US" sz="1200" dirty="0" smtClean="0">
                <a:latin typeface="Comic Sans MS"/>
                <a:cs typeface="Comic Sans MS"/>
              </a:rPr>
              <a:t> -&gt; 1 behavior</a:t>
            </a:r>
          </a:p>
          <a:p>
            <a:pPr algn="ctr"/>
            <a:r>
              <a:rPr lang="en-US" sz="1200" dirty="0" smtClean="0">
                <a:latin typeface="Comic Sans MS"/>
                <a:cs typeface="Comic Sans MS"/>
              </a:rPr>
              <a:t>to be determined</a:t>
            </a:r>
            <a:endParaRPr lang="en-US" sz="1200" dirty="0">
              <a:latin typeface="Comic Sans MS"/>
              <a:cs typeface="Comic Sans M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397555" y="1612433"/>
            <a:ext cx="18445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smtClean="0">
                <a:latin typeface="Comic Sans MS"/>
                <a:cs typeface="Comic Sans MS"/>
              </a:rPr>
              <a:t>gluon small (node?) 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latin typeface="Comic Sans MS"/>
                <a:cs typeface="Comic Sans MS"/>
              </a:rPr>
              <a:t>in </a:t>
            </a:r>
            <a:r>
              <a:rPr lang="en-US" sz="1400" dirty="0" err="1" smtClean="0">
                <a:latin typeface="Comic Sans MS"/>
                <a:cs typeface="Comic Sans MS"/>
              </a:rPr>
              <a:t>x</a:t>
            </a:r>
            <a:r>
              <a:rPr lang="en-US" sz="1400" dirty="0" smtClean="0">
                <a:latin typeface="Comic Sans MS"/>
                <a:cs typeface="Comic Sans MS"/>
              </a:rPr>
              <a:t>-region</a:t>
            </a:r>
          </a:p>
          <a:p>
            <a:pPr algn="ctr"/>
            <a:r>
              <a:rPr lang="en-US" sz="1400" dirty="0" smtClean="0">
                <a:latin typeface="Comic Sans MS"/>
                <a:cs typeface="Comic Sans MS"/>
              </a:rPr>
              <a:t>constrained by data</a:t>
            </a:r>
          </a:p>
        </p:txBody>
      </p:sp>
      <p:grpSp>
        <p:nvGrpSpPr>
          <p:cNvPr id="17" name="Gruppierung 17"/>
          <p:cNvGrpSpPr/>
          <p:nvPr/>
        </p:nvGrpSpPr>
        <p:grpSpPr>
          <a:xfrm>
            <a:off x="735049" y="5537702"/>
            <a:ext cx="3236920" cy="600164"/>
            <a:chOff x="735049" y="5537702"/>
            <a:chExt cx="3236920" cy="600164"/>
          </a:xfrm>
        </p:grpSpPr>
        <p:sp>
          <p:nvSpPr>
            <p:cNvPr id="11" name="Textfeld 10"/>
            <p:cNvSpPr txBox="1"/>
            <p:nvPr/>
          </p:nvSpPr>
          <p:spPr>
            <a:xfrm>
              <a:off x="735049" y="5537702"/>
              <a:ext cx="231578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dirty="0" smtClean="0">
                  <a:latin typeface="Comic Sans MS"/>
                  <a:cs typeface="Comic Sans MS"/>
                </a:rPr>
                <a:t>indications for non-trivial</a:t>
              </a:r>
            </a:p>
            <a:p>
              <a:pPr algn="ctr"/>
              <a:r>
                <a:rPr lang="en-US" sz="1400" dirty="0" smtClean="0">
                  <a:latin typeface="Comic Sans MS"/>
                  <a:cs typeface="Comic Sans MS"/>
                </a:rPr>
                <a:t>sea quark polarizations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pic>
          <p:nvPicPr>
            <p:cNvPr id="12" name="Bild 11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5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133769" y="5595081"/>
              <a:ext cx="838200" cy="203200"/>
            </a:xfrm>
            <a:prstGeom prst="rect">
              <a:avLst/>
            </a:prstGeom>
          </p:spPr>
        </p:pic>
        <p:pic>
          <p:nvPicPr>
            <p:cNvPr id="13" name="Bild 12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7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145639" y="5865131"/>
              <a:ext cx="825500" cy="241300"/>
            </a:xfrm>
            <a:prstGeom prst="rect">
              <a:avLst/>
            </a:prstGeom>
          </p:spPr>
        </p:pic>
      </p:grpSp>
      <p:grpSp>
        <p:nvGrpSpPr>
          <p:cNvPr id="18" name="Gruppierung 18"/>
          <p:cNvGrpSpPr/>
          <p:nvPr/>
        </p:nvGrpSpPr>
        <p:grpSpPr>
          <a:xfrm>
            <a:off x="4556514" y="5561004"/>
            <a:ext cx="3908642" cy="1196353"/>
            <a:chOff x="4556514" y="5561004"/>
            <a:chExt cx="3908642" cy="1196353"/>
          </a:xfrm>
        </p:grpSpPr>
        <p:sp>
          <p:nvSpPr>
            <p:cNvPr id="15" name="Textfeld 14"/>
            <p:cNvSpPr txBox="1"/>
            <p:nvPr/>
          </p:nvSpPr>
          <p:spPr>
            <a:xfrm>
              <a:off x="4644406" y="5561004"/>
              <a:ext cx="369667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dirty="0" smtClean="0">
                  <a:latin typeface="Comic Sans MS"/>
                  <a:cs typeface="Comic Sans MS"/>
                </a:rPr>
                <a:t>surprising strangeness polarization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dirty="0" smtClean="0">
                  <a:latin typeface="Comic Sans MS"/>
                  <a:cs typeface="Comic Sans MS"/>
                </a:rPr>
                <a:t>sizable SU(3) breaking?</a:t>
              </a:r>
            </a:p>
            <a:p>
              <a:pPr algn="ctr"/>
              <a:r>
                <a:rPr lang="en-US" sz="1400" dirty="0" smtClean="0">
                  <a:latin typeface="Comic Sans MS"/>
                  <a:cs typeface="Comic Sans MS"/>
                </a:rPr>
                <a:t>requires reliable </a:t>
              </a:r>
              <a:r>
                <a:rPr lang="en-US" sz="1400" dirty="0" err="1" smtClean="0">
                  <a:latin typeface="Comic Sans MS"/>
                  <a:cs typeface="Comic Sans MS"/>
                </a:rPr>
                <a:t>kaon</a:t>
              </a:r>
              <a:r>
                <a:rPr lang="en-US" sz="1400" dirty="0" smtClean="0">
                  <a:latin typeface="Comic Sans MS"/>
                  <a:cs typeface="Comic Sans MS"/>
                </a:rPr>
                <a:t> fragmentation </a:t>
              </a:r>
              <a:r>
                <a:rPr lang="en-US" sz="1400" dirty="0" err="1" smtClean="0">
                  <a:latin typeface="Comic Sans MS"/>
                  <a:cs typeface="Comic Sans MS"/>
                </a:rPr>
                <a:t>fcts</a:t>
              </a:r>
              <a:r>
                <a:rPr lang="en-US" sz="1400" dirty="0" smtClean="0">
                  <a:latin typeface="Comic Sans MS"/>
                  <a:cs typeface="Comic Sans MS"/>
                </a:rPr>
                <a:t>. </a:t>
              </a:r>
            </a:p>
            <a:p>
              <a:pPr algn="ctr"/>
              <a:endParaRPr lang="en-US" sz="1400" dirty="0">
                <a:latin typeface="Comic Sans MS"/>
                <a:cs typeface="Comic Sans MS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556514" y="6480358"/>
              <a:ext cx="3908642" cy="2769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ED071B"/>
                </a:buClr>
                <a:buSzPct val="125000"/>
              </a:pPr>
              <a:r>
                <a:rPr lang="en-US" sz="1200" dirty="0" smtClean="0">
                  <a:latin typeface="Comic Sans MS"/>
                  <a:cs typeface="Comic Sans MS"/>
                </a:rPr>
                <a:t>lattice: </a:t>
              </a:r>
              <a:r>
                <a:rPr lang="en-US" sz="1200" dirty="0" smtClean="0">
                  <a:solidFill>
                    <a:srgbClr val="1F8C1E"/>
                  </a:solidFill>
                  <a:latin typeface="Comic Sans MS"/>
                  <a:cs typeface="Comic Sans MS"/>
                </a:rPr>
                <a:t>Bali et al.</a:t>
              </a:r>
              <a:r>
                <a:rPr lang="en-US" sz="12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, 0811.0807; 0911.2407; 1011.2194</a:t>
              </a:r>
              <a:endParaRPr lang="de-DE" sz="1200" dirty="0">
                <a:solidFill>
                  <a:srgbClr val="1F8C1E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1380483" y="510207"/>
            <a:ext cx="6533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DSSV: de </a:t>
            </a:r>
            <a:r>
              <a:rPr lang="en-US" sz="1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Florian</a:t>
            </a:r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Sassot</a:t>
            </a:r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, MS, </a:t>
            </a:r>
            <a:r>
              <a:rPr lang="en-US" sz="1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Vogelsang</a:t>
            </a:r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; </a:t>
            </a:r>
            <a:r>
              <a:rPr lang="en-U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PRL</a:t>
            </a:r>
            <a:r>
              <a:rPr lang="en-US" sz="1200" u="sng" dirty="0" smtClean="0">
                <a:solidFill>
                  <a:srgbClr val="000000"/>
                </a:solidFill>
                <a:latin typeface="Comic Sans MS"/>
                <a:cs typeface="Comic Sans MS"/>
              </a:rPr>
              <a:t>101</a:t>
            </a:r>
            <a:r>
              <a:rPr lang="en-U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 (2008) 072001; PRD</a:t>
            </a:r>
            <a:r>
              <a:rPr lang="en-US" sz="1200" u="sng" dirty="0" smtClean="0">
                <a:solidFill>
                  <a:srgbClr val="000000"/>
                </a:solidFill>
                <a:latin typeface="Comic Sans MS"/>
                <a:cs typeface="Comic Sans MS"/>
              </a:rPr>
              <a:t>80</a:t>
            </a:r>
            <a:r>
              <a:rPr lang="en-U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 (2009) 034030</a:t>
            </a:r>
            <a:endParaRPr lang="en-US" sz="1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892552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meanwhile: 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new data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-&gt; DSSV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+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</a:t>
            </a:r>
            <a:r>
              <a:rPr lang="en-US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as </a:t>
            </a:r>
            <a:r>
              <a:rPr lang="en-US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baseline for </a:t>
            </a:r>
            <a:r>
              <a:rPr lang="en-US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eRHIC</a:t>
            </a:r>
            <a:r>
              <a:rPr lang="en-US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studies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409" y="2178705"/>
            <a:ext cx="305724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latin typeface="Comic Sans MS"/>
                <a:cs typeface="Comic Sans MS"/>
              </a:rPr>
              <a:t>DIS: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p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</a:rPr>
              <a:t>from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COMPASS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en-US" sz="1600" dirty="0" smtClean="0">
                <a:latin typeface="Comic Sans MS"/>
                <a:cs typeface="Comic Sans MS"/>
              </a:rPr>
              <a:t>             arXiv:1001.4654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274" y="1089977"/>
            <a:ext cx="4081380" cy="216722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5409" y="3280937"/>
            <a:ext cx="372409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latin typeface="Comic Sans MS"/>
                <a:cs typeface="Comic Sans MS"/>
              </a:rPr>
              <a:t>SIDIS: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baseline="-25000" dirty="0" smtClean="0">
                <a:solidFill>
                  <a:srgbClr val="0000FF"/>
                </a:solidFill>
              </a:rPr>
              <a:t>1,d</a:t>
            </a:r>
            <a:r>
              <a:rPr lang="en-US" baseline="30000" dirty="0" smtClean="0">
                <a:solidFill>
                  <a:srgbClr val="0000FF"/>
                </a:solidFill>
              </a:rPr>
              <a:t>π,K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</a:rPr>
              <a:t>from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COMPASS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en-US" sz="1600" dirty="0" smtClean="0">
                <a:latin typeface="Comic Sans MS"/>
                <a:cs typeface="Comic Sans MS"/>
              </a:rPr>
              <a:t>             arXiv:0905.2828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0207" y="5265473"/>
            <a:ext cx="3763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extended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coverage </a:t>
            </a:r>
            <a:r>
              <a:rPr lang="en-US" sz="1600" dirty="0" err="1" smtClean="0">
                <a:latin typeface="Comic Sans MS"/>
                <a:cs typeface="Comic Sans MS"/>
              </a:rPr>
              <a:t>w.r.t</a:t>
            </a:r>
            <a:r>
              <a:rPr lang="en-US" sz="1600" dirty="0" smtClean="0">
                <a:latin typeface="Comic Sans MS"/>
                <a:cs typeface="Comic Sans MS"/>
              </a:rPr>
              <a:t>. 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HERMES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5409" y="4299961"/>
            <a:ext cx="362290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latin typeface="Comic Sans MS"/>
                <a:cs typeface="Comic Sans MS"/>
              </a:rPr>
              <a:t>SIDIS: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baseline="-25000" dirty="0" smtClean="0">
                <a:solidFill>
                  <a:srgbClr val="0000FF"/>
                </a:solidFill>
              </a:rPr>
              <a:t>1,p</a:t>
            </a:r>
            <a:r>
              <a:rPr lang="en-US" baseline="30000" dirty="0" smtClean="0">
                <a:solidFill>
                  <a:srgbClr val="0000FF"/>
                </a:solidFill>
              </a:rPr>
              <a:t>π,K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</a:rPr>
              <a:t>from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COMPASS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en-US" sz="1600" dirty="0" smtClean="0">
                <a:latin typeface="Comic Sans MS"/>
                <a:cs typeface="Comic Sans MS"/>
              </a:rPr>
              <a:t>             arXiv:1007.4061 </a:t>
            </a:r>
            <a:endParaRPr lang="en-US" sz="1600" dirty="0">
              <a:latin typeface="Comic Sans MS"/>
              <a:cs typeface="Comic Sans MS"/>
            </a:endParaRPr>
          </a:p>
        </p:txBody>
      </p:sp>
      <p:grpSp>
        <p:nvGrpSpPr>
          <p:cNvPr id="3" name="Gruppierung 12"/>
          <p:cNvGrpSpPr/>
          <p:nvPr/>
        </p:nvGrpSpPr>
        <p:grpSpPr>
          <a:xfrm>
            <a:off x="4694408" y="3182012"/>
            <a:ext cx="3702499" cy="2630773"/>
            <a:chOff x="1517650" y="1244600"/>
            <a:chExt cx="5740400" cy="4368800"/>
          </a:xfrm>
        </p:grpSpPr>
        <p:pic>
          <p:nvPicPr>
            <p:cNvPr id="14" name="Bild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85950" y="1244600"/>
              <a:ext cx="5372100" cy="4368800"/>
            </a:xfrm>
            <a:prstGeom prst="rect">
              <a:avLst/>
            </a:prstGeom>
          </p:spPr>
        </p:pic>
        <p:pic>
          <p:nvPicPr>
            <p:cNvPr id="15" name="Bild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7650" y="3276159"/>
              <a:ext cx="368300" cy="1866900"/>
            </a:xfrm>
            <a:prstGeom prst="rect">
              <a:avLst/>
            </a:prstGeom>
          </p:spPr>
        </p:pic>
        <p:pic>
          <p:nvPicPr>
            <p:cNvPr id="16" name="Bild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7650" y="1372761"/>
              <a:ext cx="368300" cy="1866900"/>
            </a:xfrm>
            <a:prstGeom prst="rect">
              <a:avLst/>
            </a:prstGeom>
          </p:spPr>
        </p:pic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243" y="3792141"/>
              <a:ext cx="1055221" cy="551593"/>
            </a:xfrm>
            <a:prstGeom prst="rect">
              <a:avLst/>
            </a:prstGeom>
          </p:spPr>
        </p:pic>
      </p:grp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95319"/>
            <a:ext cx="5980008" cy="5958288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810453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coping with new data: SIDIS A</a:t>
            </a:r>
            <a:r>
              <a:rPr lang="en-US" sz="2600" b="1" baseline="-25000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1</a:t>
            </a:r>
            <a:r>
              <a:rPr lang="en-US" sz="2600" b="1" baseline="30000" noProof="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d</a:t>
            </a:r>
            <a:r>
              <a:rPr lang="en-US" sz="2600" b="1" baseline="30000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,</a:t>
            </a:r>
            <a:r>
              <a:rPr lang="en-US" sz="2600" b="1" baseline="30000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π,K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810453" y="4273268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arXiv:0905.2828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80008" y="1607457"/>
            <a:ext cx="306522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008000"/>
              </a:buClr>
              <a:buSzPct val="130000"/>
              <a:buFont typeface="Wingdings" charset="2"/>
              <a:buChar char="ü"/>
            </a:pPr>
            <a:r>
              <a:rPr lang="en-US" dirty="0" smtClean="0">
                <a:latin typeface="Comic Sans MS"/>
                <a:cs typeface="Comic Sans MS"/>
              </a:rPr>
              <a:t> DSSV works well:</a:t>
            </a:r>
          </a:p>
          <a:p>
            <a:pPr>
              <a:buClr>
                <a:srgbClr val="008000"/>
              </a:buClr>
              <a:buSzPct val="130000"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 surprises at small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335342" y="1875489"/>
            <a:ext cx="807129" cy="4273267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3200444" y="1969095"/>
            <a:ext cx="107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>
                <a:latin typeface="Comic Sans MS"/>
                <a:cs typeface="Comic Sans MS"/>
              </a:rPr>
              <a:t>x</a:t>
            </a:r>
            <a:r>
              <a:rPr lang="en-US" sz="1200" b="1" dirty="0" smtClean="0">
                <a:latin typeface="Comic Sans MS"/>
                <a:cs typeface="Comic Sans MS"/>
              </a:rPr>
              <a:t>-range</a:t>
            </a:r>
          </a:p>
          <a:p>
            <a:pPr algn="ctr"/>
            <a:r>
              <a:rPr lang="en-US" sz="1200" b="1" dirty="0" smtClean="0">
                <a:latin typeface="Comic Sans MS"/>
                <a:cs typeface="Comic Sans MS"/>
              </a:rPr>
              <a:t>not covered</a:t>
            </a:r>
          </a:p>
          <a:p>
            <a:pPr algn="ctr"/>
            <a:r>
              <a:rPr lang="en-US" sz="1200" b="1" dirty="0" smtClean="0">
                <a:latin typeface="Comic Sans MS"/>
                <a:cs typeface="Comic Sans MS"/>
              </a:rPr>
              <a:t>by HERMES</a:t>
            </a:r>
            <a:endParaRPr lang="en-US" sz="1200" b="1" dirty="0">
              <a:latin typeface="Comic Sans MS"/>
              <a:cs typeface="Comic Sans M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980008" y="2615426"/>
            <a:ext cx="194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ea typeface="Lucida Grande"/>
                <a:cs typeface="Symbol" charset="2"/>
              </a:rPr>
              <a:t>χ</a:t>
            </a:r>
            <a:r>
              <a:rPr lang="en-US" b="1" baseline="30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en-US" b="1" dirty="0" smtClean="0">
                <a:latin typeface="Comic Sans MS"/>
                <a:cs typeface="Comic Sans MS"/>
              </a:rPr>
              <a:t> numerology</a:t>
            </a:r>
            <a:r>
              <a:rPr lang="en-US" b="1" dirty="0" smtClean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b="1" dirty="0" smtClean="0">
                <a:latin typeface="Comic Sans MS"/>
                <a:cs typeface="Comic Sans MS"/>
              </a:rPr>
              <a:t>:</a:t>
            </a:r>
            <a:endParaRPr lang="en-US" b="1" dirty="0">
              <a:latin typeface="Comic Sans MS"/>
              <a:cs typeface="Comic Sans MS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6007318" y="3066688"/>
          <a:ext cx="3106975" cy="15834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0207"/>
                <a:gridCol w="1054196"/>
                <a:gridCol w="1182572"/>
              </a:tblGrid>
              <a:tr h="668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DSSV 08</a:t>
                      </a: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data sets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600" baseline="0" dirty="0" smtClean="0"/>
                        <a:t>A</a:t>
                      </a:r>
                      <a:r>
                        <a:rPr lang="en-US" sz="1600" baseline="-25000" dirty="0" smtClean="0"/>
                        <a:t>1</a:t>
                      </a:r>
                      <a:r>
                        <a:rPr lang="en-US" sz="1600" baseline="30000" dirty="0" smtClean="0"/>
                        <a:t>d,π,K</a:t>
                      </a:r>
                      <a:endParaRPr lang="en-US" sz="1600" dirty="0"/>
                    </a:p>
                  </a:txBody>
                  <a:tcPr/>
                </a:tc>
              </a:tr>
              <a:tr h="4577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DSSV 08</a:t>
                      </a:r>
                      <a:endParaRPr lang="en-US" sz="12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392.5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420.8</a:t>
                      </a:r>
                      <a:endParaRPr lang="en-US" dirty="0"/>
                    </a:p>
                  </a:txBody>
                  <a:tcPr anchor="ctr"/>
                </a:tc>
              </a:tr>
              <a:tr h="45774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DSSV+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418.9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Rechteck 14"/>
          <p:cNvSpPr/>
          <p:nvPr/>
        </p:nvSpPr>
        <p:spPr>
          <a:xfrm>
            <a:off x="5897440" y="6330387"/>
            <a:ext cx="3246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aseline="30000" dirty="0" smtClean="0">
                <a:latin typeface="Harrington"/>
                <a:cs typeface="Harrington"/>
              </a:rPr>
              <a:t> </a:t>
            </a:r>
            <a:r>
              <a:rPr lang="de-DE" sz="1400" baseline="30000" dirty="0" smtClean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de-DE" sz="1400" baseline="30000" dirty="0" smtClean="0">
                <a:latin typeface="Harrington"/>
                <a:cs typeface="Harrington"/>
              </a:rPr>
              <a:t> </a:t>
            </a:r>
            <a:r>
              <a:rPr lang="de-DE" sz="1400" dirty="0" err="1" smtClean="0">
                <a:latin typeface="Harrington"/>
                <a:cs typeface="Harrington"/>
              </a:rPr>
              <a:t>t</a:t>
            </a:r>
            <a:r>
              <a:rPr lang="de-DE" sz="1400" dirty="0" err="1" smtClean="0">
                <a:latin typeface="Arial Unicode MS"/>
                <a:cs typeface="Arial Unicode MS"/>
              </a:rPr>
              <a:t>he</a:t>
            </a:r>
            <a:r>
              <a:rPr lang="de-DE" sz="1400" dirty="0" smtClean="0">
                <a:latin typeface="Arial Unicode MS"/>
                <a:cs typeface="Arial Unicode MS"/>
              </a:rPr>
              <a:t> </a:t>
            </a:r>
            <a:r>
              <a:rPr lang="de-DE" sz="1400" dirty="0" err="1" smtClean="0">
                <a:latin typeface="Arial Unicode MS"/>
                <a:cs typeface="Arial Unicode MS"/>
              </a:rPr>
              <a:t>branch</a:t>
            </a:r>
            <a:r>
              <a:rPr lang="de-DE" sz="1400" dirty="0" smtClean="0">
                <a:latin typeface="Arial Unicode MS"/>
                <a:cs typeface="Arial Unicode MS"/>
              </a:rPr>
              <a:t> of </a:t>
            </a:r>
            <a:r>
              <a:rPr lang="de-DE" sz="1400" dirty="0" err="1" smtClean="0">
                <a:latin typeface="Arial Unicode MS"/>
                <a:cs typeface="Arial Unicode MS"/>
              </a:rPr>
              <a:t>knowledge</a:t>
            </a:r>
            <a:r>
              <a:rPr lang="de-DE" sz="1400" dirty="0" smtClean="0">
                <a:latin typeface="Arial Unicode MS"/>
                <a:cs typeface="Arial Unicode MS"/>
              </a:rPr>
              <a:t> </a:t>
            </a:r>
            <a:r>
              <a:rPr lang="de-DE" sz="1400" dirty="0" err="1" smtClean="0">
                <a:latin typeface="Arial Unicode MS"/>
                <a:cs typeface="Arial Unicode MS"/>
              </a:rPr>
              <a:t>that</a:t>
            </a:r>
            <a:r>
              <a:rPr lang="de-DE" sz="1400" dirty="0" smtClean="0">
                <a:latin typeface="Arial Unicode MS"/>
                <a:cs typeface="Arial Unicode MS"/>
              </a:rPr>
              <a:t> </a:t>
            </a:r>
            <a:r>
              <a:rPr lang="de-DE" sz="1400" dirty="0" err="1" smtClean="0">
                <a:latin typeface="Arial Unicode MS"/>
                <a:cs typeface="Arial Unicode MS"/>
              </a:rPr>
              <a:t>deals</a:t>
            </a:r>
            <a:r>
              <a:rPr lang="de-DE" sz="1400" dirty="0" smtClean="0">
                <a:latin typeface="Arial Unicode MS"/>
                <a:cs typeface="Arial Unicode MS"/>
              </a:rPr>
              <a:t> </a:t>
            </a:r>
          </a:p>
          <a:p>
            <a:r>
              <a:rPr lang="de-DE" sz="1400" dirty="0" err="1" smtClean="0">
                <a:latin typeface="Arial Unicode MS"/>
                <a:cs typeface="Arial Unicode MS"/>
              </a:rPr>
              <a:t>with</a:t>
            </a:r>
            <a:r>
              <a:rPr lang="de-DE" sz="1400" dirty="0" smtClean="0">
                <a:latin typeface="Arial Unicode MS"/>
                <a:cs typeface="Arial Unicode MS"/>
              </a:rPr>
              <a:t> </a:t>
            </a:r>
            <a:r>
              <a:rPr lang="de-DE" sz="1400" dirty="0" err="1" smtClean="0">
                <a:latin typeface="Arial Unicode MS"/>
                <a:cs typeface="Arial Unicode MS"/>
              </a:rPr>
              <a:t>the</a:t>
            </a:r>
            <a:r>
              <a:rPr lang="de-DE" sz="1400" dirty="0" smtClean="0">
                <a:latin typeface="Arial Unicode MS"/>
                <a:cs typeface="Arial Unicode MS"/>
              </a:rPr>
              <a:t> </a:t>
            </a:r>
            <a:r>
              <a:rPr lang="de-DE" sz="1400" dirty="0" err="1" smtClean="0">
                <a:latin typeface="Arial Unicode MS"/>
                <a:cs typeface="Arial Unicode MS"/>
              </a:rPr>
              <a:t>occult</a:t>
            </a:r>
            <a:r>
              <a:rPr lang="de-DE" sz="1400" dirty="0" smtClean="0">
                <a:latin typeface="Arial Unicode MS"/>
                <a:cs typeface="Arial Unicode MS"/>
              </a:rPr>
              <a:t> </a:t>
            </a:r>
            <a:r>
              <a:rPr lang="de-DE" sz="1400" dirty="0" err="1" smtClean="0">
                <a:latin typeface="Arial Unicode MS"/>
                <a:cs typeface="Arial Unicode MS"/>
              </a:rPr>
              <a:t>significance</a:t>
            </a:r>
            <a:r>
              <a:rPr lang="de-DE" sz="1400" dirty="0" smtClean="0">
                <a:latin typeface="Arial Unicode MS"/>
                <a:cs typeface="Arial Unicode MS"/>
              </a:rPr>
              <a:t> of </a:t>
            </a:r>
            <a:r>
              <a:rPr lang="de-DE" sz="1400" dirty="0" err="1" smtClean="0">
                <a:latin typeface="Arial Unicode MS"/>
                <a:cs typeface="Arial Unicode MS"/>
              </a:rPr>
              <a:t>numbers</a:t>
            </a:r>
            <a:r>
              <a:rPr lang="de-DE" sz="1400" dirty="0" smtClean="0">
                <a:latin typeface="Arial Unicode MS"/>
                <a:cs typeface="Arial Unicode MS"/>
              </a:rPr>
              <a:t> </a:t>
            </a:r>
            <a:endParaRPr lang="en-US" sz="1400" dirty="0">
              <a:latin typeface="Arial Unicode MS"/>
              <a:cs typeface="Arial Unicode M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10453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coping with new data: </a:t>
            </a: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SIDIS A</a:t>
            </a:r>
            <a:r>
              <a:rPr lang="en-US" sz="2600" b="1" baseline="-25000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1</a:t>
            </a:r>
            <a:r>
              <a:rPr lang="en-US" sz="2600" b="1" baseline="30000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p</a:t>
            </a:r>
            <a:r>
              <a:rPr lang="en-US" sz="2600" b="1" baseline="3000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,</a:t>
            </a:r>
            <a:r>
              <a:rPr lang="en-US" sz="2600" b="1" baseline="30000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π,K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20" y="627582"/>
            <a:ext cx="6135548" cy="587837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810453" y="1657016"/>
            <a:ext cx="807129" cy="4273267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701493" y="1899189"/>
            <a:ext cx="107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>
                <a:latin typeface="Comic Sans MS"/>
                <a:cs typeface="Comic Sans MS"/>
              </a:rPr>
              <a:t>x</a:t>
            </a:r>
            <a:r>
              <a:rPr lang="en-US" sz="1200" b="1" dirty="0" smtClean="0">
                <a:latin typeface="Comic Sans MS"/>
                <a:cs typeface="Comic Sans MS"/>
              </a:rPr>
              <a:t>-range</a:t>
            </a:r>
          </a:p>
          <a:p>
            <a:pPr algn="ctr"/>
            <a:r>
              <a:rPr lang="en-US" sz="1200" b="1" dirty="0" smtClean="0">
                <a:latin typeface="Comic Sans MS"/>
                <a:cs typeface="Comic Sans MS"/>
              </a:rPr>
              <a:t>not covered</a:t>
            </a:r>
          </a:p>
          <a:p>
            <a:pPr algn="ctr"/>
            <a:r>
              <a:rPr lang="en-US" sz="1200" b="1" dirty="0" smtClean="0">
                <a:latin typeface="Comic Sans MS"/>
                <a:cs typeface="Comic Sans MS"/>
              </a:rPr>
              <a:t>by HERMES</a:t>
            </a:r>
            <a:endParaRPr lang="en-US" sz="1200" b="1" dirty="0">
              <a:latin typeface="Comic Sans MS"/>
              <a:cs typeface="Comic Sans M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43661" y="1424998"/>
            <a:ext cx="283484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kaon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data on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-target</a:t>
            </a:r>
          </a:p>
          <a:p>
            <a:r>
              <a:rPr lang="en-US" sz="1400" dirty="0" smtClean="0">
                <a:latin typeface="Comic Sans MS"/>
                <a:cs typeface="Comic Sans MS"/>
              </a:rPr>
              <a:t>(not available from HERMES)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rot="10800000">
            <a:off x="5234469" y="1211263"/>
            <a:ext cx="809194" cy="44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rot="5400000">
            <a:off x="4473391" y="2121355"/>
            <a:ext cx="2034613" cy="11059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980008" y="2254245"/>
            <a:ext cx="183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ea typeface="Lucida Grande"/>
                <a:cs typeface="Symbol" charset="2"/>
              </a:rPr>
              <a:t>χ</a:t>
            </a:r>
            <a:r>
              <a:rPr lang="en-US" b="1" baseline="30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en-US" b="1" dirty="0" smtClean="0">
                <a:latin typeface="Comic Sans MS"/>
                <a:cs typeface="Comic Sans MS"/>
              </a:rPr>
              <a:t> numerology:</a:t>
            </a:r>
            <a:endParaRPr lang="en-US" b="1" dirty="0">
              <a:latin typeface="Comic Sans MS"/>
              <a:cs typeface="Comic Sans MS"/>
            </a:endParaRP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6007318" y="2705507"/>
          <a:ext cx="3106975" cy="15834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0207"/>
                <a:gridCol w="1054196"/>
                <a:gridCol w="1182572"/>
              </a:tblGrid>
              <a:tr h="668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DSSV 08</a:t>
                      </a: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data sets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600" baseline="0" dirty="0" smtClean="0"/>
                        <a:t>A</a:t>
                      </a:r>
                      <a:r>
                        <a:rPr lang="en-US" sz="1600" baseline="-25000" dirty="0" smtClean="0"/>
                        <a:t>1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p&amp;d</a:t>
                      </a:r>
                      <a:r>
                        <a:rPr lang="en-US" sz="1600" baseline="30000" dirty="0" smtClean="0"/>
                        <a:t>,π,K</a:t>
                      </a:r>
                      <a:endParaRPr lang="en-US" sz="1600" dirty="0"/>
                    </a:p>
                  </a:txBody>
                  <a:tcPr/>
                </a:tc>
              </a:tr>
              <a:tr h="4577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DSSV 08</a:t>
                      </a:r>
                      <a:endParaRPr lang="en-US" sz="12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392.5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456.4</a:t>
                      </a:r>
                      <a:endParaRPr lang="en-US" dirty="0"/>
                    </a:p>
                  </a:txBody>
                  <a:tcPr anchor="ctr"/>
                </a:tc>
              </a:tr>
              <a:tr h="45774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DSSV+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453.0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3369856" y="4045736"/>
            <a:ext cx="174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arXiv:1007.4061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980008" y="4636800"/>
            <a:ext cx="3216045" cy="2062261"/>
            <a:chOff x="5980008" y="4636800"/>
            <a:chExt cx="3216045" cy="2062261"/>
          </a:xfrm>
        </p:grpSpPr>
        <p:grpSp>
          <p:nvGrpSpPr>
            <p:cNvPr id="3" name="Gruppierung 25"/>
            <p:cNvGrpSpPr/>
            <p:nvPr/>
          </p:nvGrpSpPr>
          <p:grpSpPr>
            <a:xfrm>
              <a:off x="5980008" y="4636800"/>
              <a:ext cx="3216045" cy="2062261"/>
              <a:chOff x="5980008" y="4636800"/>
              <a:chExt cx="3216045" cy="2062261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5980008" y="4636800"/>
                <a:ext cx="277277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rgbClr val="008000"/>
                  </a:buClr>
                  <a:buSzPct val="130000"/>
                  <a:buFont typeface="Wingdings" charset="2"/>
                  <a:buChar char="ü"/>
                </a:pPr>
                <a:r>
                  <a:rPr lang="en-US" dirty="0" smtClean="0">
                    <a:latin typeface="Comic Sans MS"/>
                    <a:cs typeface="Comic Sans MS"/>
                  </a:rPr>
                  <a:t> </a:t>
                </a:r>
                <a:r>
                  <a:rPr lang="en-US" b="1" dirty="0" smtClean="0">
                    <a:latin typeface="Comic Sans MS"/>
                    <a:cs typeface="Comic Sans MS"/>
                  </a:rPr>
                  <a:t>no refit required</a:t>
                </a:r>
              </a:p>
              <a:p>
                <a:pPr>
                  <a:spcAft>
                    <a:spcPts val="600"/>
                  </a:spcAft>
                  <a:buClr>
                    <a:srgbClr val="008000"/>
                  </a:buClr>
                  <a:buSzPct val="130000"/>
                </a:pPr>
                <a:r>
                  <a:rPr lang="en-US" sz="1400" dirty="0" smtClean="0">
                    <a:latin typeface="Comic Sans MS"/>
                    <a:cs typeface="Comic Sans MS"/>
                  </a:rPr>
                  <a:t>     (</a:t>
                </a:r>
                <a:r>
                  <a:rPr lang="en-US" sz="1400" dirty="0" smtClean="0">
                    <a:latin typeface="Lucida Grande"/>
                    <a:ea typeface="Lucida Grande"/>
                    <a:cs typeface="Lucida Grande"/>
                  </a:rPr>
                  <a:t>Δχ</a:t>
                </a:r>
                <a:r>
                  <a:rPr lang="en-US" sz="1400" baseline="30000" dirty="0" smtClean="0">
                    <a:latin typeface="Lucida Grande"/>
                    <a:ea typeface="Lucida Grande"/>
                    <a:cs typeface="Lucida Grande"/>
                  </a:rPr>
                  <a:t>2</a:t>
                </a:r>
                <a:r>
                  <a:rPr lang="en-US" sz="1400" dirty="0" smtClean="0">
                    <a:latin typeface="Lucida Grande"/>
                    <a:ea typeface="Lucida Grande"/>
                    <a:cs typeface="Lucida Grande"/>
                  </a:rPr>
                  <a:t>=1</a:t>
                </a:r>
                <a:r>
                  <a:rPr lang="en-US" sz="1400" dirty="0" smtClean="0">
                    <a:latin typeface="Comic Sans MS"/>
                    <a:ea typeface="Lucida Grande"/>
                    <a:cs typeface="Comic Sans MS"/>
                  </a:rPr>
                  <a:t> does not reflect</a:t>
                </a:r>
              </a:p>
              <a:p>
                <a:pPr>
                  <a:spcAft>
                    <a:spcPts val="600"/>
                  </a:spcAft>
                  <a:buClr>
                    <a:srgbClr val="008000"/>
                  </a:buClr>
                  <a:buSzPct val="130000"/>
                </a:pPr>
                <a:r>
                  <a:rPr lang="en-US" sz="1400" dirty="0" smtClean="0">
                    <a:latin typeface="Comic Sans MS"/>
                    <a:ea typeface="Lucida Grande"/>
                    <a:cs typeface="Comic Sans MS"/>
                  </a:rPr>
                  <a:t>      faithful PDF uncertainties)</a:t>
                </a:r>
                <a:r>
                  <a:rPr lang="en-US" sz="1400" dirty="0" smtClean="0">
                    <a:latin typeface="Lucida Grande"/>
                    <a:ea typeface="Lucida Grande"/>
                    <a:cs typeface="Lucida Grande"/>
                  </a:rPr>
                  <a:t> 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5980008" y="5714176"/>
                <a:ext cx="321604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Wingdings" charset="2"/>
                  <a:buChar char="§"/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 trend for somewhat less</a:t>
                </a:r>
              </a:p>
              <a:p>
                <a:pPr>
                  <a:spcAft>
                    <a:spcPts val="600"/>
                  </a:spcAft>
                  <a:buClr>
                    <a:srgbClr val="008000"/>
                  </a:buClr>
                  <a:buSzPct val="130000"/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   polarization of sea quarks;</a:t>
                </a:r>
                <a:endParaRPr lang="en-US" sz="1600" dirty="0" smtClean="0">
                  <a:latin typeface="Comic Sans MS"/>
                  <a:ea typeface="Lucida Grande"/>
                  <a:cs typeface="Comic Sans MS"/>
                </a:endParaRPr>
              </a:p>
              <a:p>
                <a:pPr>
                  <a:spcAft>
                    <a:spcPts val="600"/>
                  </a:spcAft>
                  <a:buClr>
                    <a:srgbClr val="008000"/>
                  </a:buClr>
                  <a:buSzPct val="130000"/>
                </a:pPr>
                <a:r>
                  <a:rPr lang="en-US" sz="1600" dirty="0" smtClean="0">
                    <a:latin typeface="Comic Sans MS"/>
                    <a:ea typeface="Lucida Grande"/>
                    <a:cs typeface="Comic Sans MS"/>
                  </a:rPr>
                  <a:t>                          less significant</a:t>
                </a:r>
                <a:r>
                  <a:rPr lang="en-US" sz="1600" dirty="0" smtClean="0">
                    <a:latin typeface="Lucida Grande"/>
                    <a:ea typeface="Lucida Grande"/>
                    <a:cs typeface="Lucida Grande"/>
                  </a:rPr>
                  <a:t> 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p:grpSp>
        <p:pic>
          <p:nvPicPr>
            <p:cNvPr id="25" name="Bild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255891" y="6420899"/>
              <a:ext cx="1308100" cy="254000"/>
            </a:xfrm>
            <a:prstGeom prst="rect">
              <a:avLst/>
            </a:prstGeom>
          </p:spPr>
        </p:pic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10453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Grande"/>
                <a:ea typeface="Lucida Grande"/>
                <a:cs typeface="Lucida Grande"/>
              </a:rPr>
              <a:t>Δ</a:t>
            </a:r>
            <a:r>
              <a:rPr lang="en-US" sz="26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s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revisited: impact of COMPASS data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6571" y="838863"/>
            <a:ext cx="841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current value for </a:t>
            </a:r>
            <a:r>
              <a:rPr lang="en-US" dirty="0" err="1" smtClean="0"/>
              <a:t>ΔΣ</a:t>
            </a: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</a:rPr>
              <a:t>strongly depends on assumptions on low-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behavior of </a:t>
            </a:r>
            <a:r>
              <a:rPr lang="en-US" dirty="0" err="1" smtClean="0"/>
              <a:t>Δs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74191" y="1357219"/>
            <a:ext cx="672491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</a:rPr>
              <a:t>new COMPASS data support small/positive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err="1" smtClean="0">
                <a:latin typeface="Comic Sans MS"/>
                <a:cs typeface="Comic Sans MS"/>
              </a:rPr>
              <a:t>s(x</a:t>
            </a:r>
            <a:r>
              <a:rPr lang="en-US" dirty="0" smtClean="0">
                <a:latin typeface="Comic Sans MS"/>
                <a:cs typeface="Comic Sans MS"/>
              </a:rPr>
              <a:t>) at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&gt; 0.01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they also prefer a sign change at around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=0.01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780" y="1878899"/>
            <a:ext cx="5040677" cy="2797082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071" y="1883336"/>
            <a:ext cx="5040677" cy="2797082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>
          <a:xfrm rot="5400000" flipH="1" flipV="1">
            <a:off x="3023768" y="3815660"/>
            <a:ext cx="80391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 flipH="1" flipV="1">
            <a:off x="7324194" y="3815660"/>
            <a:ext cx="80391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239029" y="3045167"/>
            <a:ext cx="3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&gt;</a:t>
            </a:r>
            <a:r>
              <a:rPr lang="en-US" sz="1600" dirty="0" smtClean="0">
                <a:latin typeface="Comic Sans MS"/>
                <a:cs typeface="Comic Sans MS"/>
              </a:rPr>
              <a:t>0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526391" y="3045167"/>
            <a:ext cx="3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&lt;</a:t>
            </a:r>
            <a:r>
              <a:rPr lang="en-US" sz="1600" dirty="0" smtClean="0">
                <a:latin typeface="Comic Sans MS"/>
                <a:cs typeface="Comic Sans MS"/>
              </a:rPr>
              <a:t>0</a:t>
            </a:r>
            <a:endParaRPr lang="en-US" sz="1600" dirty="0">
              <a:latin typeface="Comic Sans MS"/>
              <a:cs typeface="Comic Sans MS"/>
            </a:endParaRPr>
          </a:p>
        </p:txBody>
      </p:sp>
      <p:grpSp>
        <p:nvGrpSpPr>
          <p:cNvPr id="2" name="Gruppierung 24"/>
          <p:cNvGrpSpPr/>
          <p:nvPr/>
        </p:nvGrpSpPr>
        <p:grpSpPr>
          <a:xfrm>
            <a:off x="274191" y="4680418"/>
            <a:ext cx="8718537" cy="2177581"/>
            <a:chOff x="274191" y="4680418"/>
            <a:chExt cx="8718537" cy="2177581"/>
          </a:xfrm>
        </p:grpSpPr>
        <p:pic>
          <p:nvPicPr>
            <p:cNvPr id="19" name="Bild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9904" y="5114736"/>
              <a:ext cx="3204415" cy="1743263"/>
            </a:xfrm>
            <a:prstGeom prst="rect">
              <a:avLst/>
            </a:prstGeom>
          </p:spPr>
        </p:pic>
        <p:grpSp>
          <p:nvGrpSpPr>
            <p:cNvPr id="3" name="Gruppierung 23"/>
            <p:cNvGrpSpPr/>
            <p:nvPr/>
          </p:nvGrpSpPr>
          <p:grpSpPr>
            <a:xfrm>
              <a:off x="274191" y="4680418"/>
              <a:ext cx="8718537" cy="1893106"/>
              <a:chOff x="274191" y="4680418"/>
              <a:chExt cx="8718537" cy="1893106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274191" y="4680418"/>
                <a:ext cx="7853432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 smtClean="0">
                    <a:latin typeface="Comic Sans MS"/>
                    <a:cs typeface="Comic Sans MS"/>
                  </a:rPr>
                  <a:t> but large negative 1</a:t>
                </a:r>
                <a:r>
                  <a:rPr lang="en-US" baseline="30000" dirty="0" smtClean="0">
                    <a:latin typeface="Comic Sans MS"/>
                    <a:cs typeface="Comic Sans MS"/>
                  </a:rPr>
                  <a:t>st</a:t>
                </a:r>
                <a:r>
                  <a:rPr lang="en-US" dirty="0" smtClean="0">
                    <a:latin typeface="Comic Sans MS"/>
                    <a:cs typeface="Comic Sans MS"/>
                  </a:rPr>
                  <a:t> moment entirely driven by assumptions on SU(3)</a:t>
                </a:r>
              </a:p>
              <a:p>
                <a:pPr>
                  <a:buFont typeface="Arial"/>
                  <a:buChar char="•"/>
                </a:pPr>
                <a:r>
                  <a:rPr lang="en-US" dirty="0" smtClean="0">
                    <a:latin typeface="Comic Sans MS"/>
                    <a:cs typeface="Comic Sans MS"/>
                  </a:rPr>
                  <a:t> caveat: dependence on </a:t>
                </a:r>
                <a:r>
                  <a:rPr lang="en-US" dirty="0" err="1" smtClean="0">
                    <a:latin typeface="Comic Sans MS"/>
                    <a:cs typeface="Comic Sans MS"/>
                  </a:rPr>
                  <a:t>FFs</a:t>
                </a:r>
                <a:r>
                  <a:rPr lang="en-US" dirty="0" smtClean="0">
                    <a:latin typeface="Comic Sans MS"/>
                    <a:cs typeface="Comic Sans MS"/>
                  </a:rPr>
                  <a:t> 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7924319" y="6265747"/>
                <a:ext cx="1068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COMPASS</a:t>
                </a:r>
                <a:endParaRPr lang="en-US" sz="1400" dirty="0">
                  <a:solidFill>
                    <a:srgbClr val="008000"/>
                  </a:solidFill>
                  <a:latin typeface="Comic Sans MS"/>
                  <a:cs typeface="Comic Sans MS"/>
                </a:endParaRPr>
              </a:p>
            </p:txBody>
          </p:sp>
          <p:pic>
            <p:nvPicPr>
              <p:cNvPr id="22" name="Bild 2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2242079" y="5643447"/>
                <a:ext cx="1993900" cy="622300"/>
              </a:xfrm>
              <a:prstGeom prst="rect">
                <a:avLst/>
              </a:prstGeom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6390596" y="5771608"/>
                <a:ext cx="12170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0.004 &lt; </a:t>
                </a:r>
                <a:r>
                  <a:rPr lang="en-US" sz="1200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x</a:t>
                </a:r>
                <a:r>
                  <a:rPr lang="en-US" sz="12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&lt; 0.3</a:t>
                </a:r>
                <a:endParaRPr lang="en-US" sz="12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44694" y="0"/>
            <a:ext cx="8645871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Grande"/>
                <a:ea typeface="Lucida Grande"/>
                <a:cs typeface="Lucida Grande"/>
              </a:rPr>
              <a:t>Δ</a:t>
            </a:r>
            <a:r>
              <a:rPr lang="en-US" sz="26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s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: can we blame it on the fragmentation </a:t>
            </a:r>
            <a:r>
              <a:rPr lang="en-US" sz="26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fcts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6564" y="1092292"/>
            <a:ext cx="7264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indeed, flavor decomposition strongly depends on fragmentation functions</a:t>
            </a:r>
            <a:endParaRPr lang="en-US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69577" y="1484269"/>
            <a:ext cx="3829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different </a:t>
            </a:r>
            <a:r>
              <a:rPr lang="en-US" sz="1600" dirty="0" err="1" smtClean="0">
                <a:latin typeface="Comic Sans MS"/>
                <a:cs typeface="Comic Sans MS"/>
              </a:rPr>
              <a:t>FFs</a:t>
            </a:r>
            <a:r>
              <a:rPr lang="en-US" sz="1600" dirty="0" smtClean="0">
                <a:latin typeface="Comic Sans MS"/>
                <a:cs typeface="Comic Sans MS"/>
              </a:rPr>
              <a:t>           different results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66" y="3064839"/>
            <a:ext cx="2444777" cy="382335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72" y="3100450"/>
            <a:ext cx="2367827" cy="3780972"/>
          </a:xfrm>
          <a:prstGeom prst="rect">
            <a:avLst/>
          </a:prstGeom>
        </p:spPr>
      </p:pic>
      <p:grpSp>
        <p:nvGrpSpPr>
          <p:cNvPr id="18" name="Gruppierung 17"/>
          <p:cNvGrpSpPr/>
          <p:nvPr/>
        </p:nvGrpSpPr>
        <p:grpSpPr>
          <a:xfrm>
            <a:off x="295928" y="2097373"/>
            <a:ext cx="8472993" cy="4734389"/>
            <a:chOff x="295928" y="2097373"/>
            <a:chExt cx="8472993" cy="4734389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566" y="3100449"/>
              <a:ext cx="2432569" cy="3731313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295928" y="2097373"/>
              <a:ext cx="8472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find: </a:t>
              </a:r>
              <a:r>
                <a:rPr lang="en-US" sz="1600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only DSS </a:t>
              </a:r>
              <a:r>
                <a:rPr lang="en-US" sz="1600" dirty="0" err="1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FFs</a:t>
              </a:r>
              <a:r>
                <a:rPr lang="en-US" sz="1600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 describe underlying </a:t>
              </a:r>
              <a:r>
                <a:rPr lang="en-US" sz="1600" dirty="0" err="1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unpol</a:t>
              </a:r>
              <a:r>
                <a:rPr lang="en-US" sz="1600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. cross sections in the relevant kinematics </a:t>
              </a:r>
              <a:endParaRPr lang="en-US" sz="1600" dirty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893280" y="2506008"/>
              <a:ext cx="7617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of course, this does not guarantee that we extracted the right </a:t>
              </a:r>
              <a:r>
                <a:rPr lang="en-US" sz="1400" dirty="0" err="1" smtClean="0">
                  <a:latin typeface="Lucida Grande"/>
                  <a:ea typeface="Lucida Grande"/>
                  <a:cs typeface="Lucida Grande"/>
                </a:rPr>
                <a:t>Δ</a:t>
              </a:r>
              <a:r>
                <a:rPr lang="en-US" sz="1400" dirty="0" err="1" smtClean="0">
                  <a:latin typeface="Comic Sans MS"/>
                  <a:cs typeface="Comic Sans MS"/>
                </a:rPr>
                <a:t>s</a:t>
              </a:r>
              <a:r>
                <a:rPr lang="en-US" sz="1400" dirty="0" smtClean="0">
                  <a:latin typeface="Comic Sans MS"/>
                  <a:cs typeface="Comic Sans MS"/>
                </a:rPr>
                <a:t>: more data are needed 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267412" y="720987"/>
            <a:ext cx="6228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recently proposed as a “solution” to the “strange quark puzzle”: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88547" y="634852"/>
            <a:ext cx="210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Leader, </a:t>
            </a:r>
            <a:r>
              <a:rPr lang="en-US" sz="1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Sidorov</a:t>
            </a:r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Stamenov</a:t>
            </a:r>
            <a:endParaRPr lang="en-US" sz="12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arXiv:1103.5979</a:t>
            </a:r>
            <a:endParaRPr lang="en-US" sz="1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982214" y="1680383"/>
            <a:ext cx="486651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uppierung 18"/>
          <p:cNvGrpSpPr/>
          <p:nvPr/>
        </p:nvGrpSpPr>
        <p:grpSpPr>
          <a:xfrm>
            <a:off x="4267563" y="1484269"/>
            <a:ext cx="3996707" cy="338554"/>
            <a:chOff x="4267563" y="1484269"/>
            <a:chExt cx="3996707" cy="338554"/>
          </a:xfrm>
        </p:grpSpPr>
        <p:sp>
          <p:nvSpPr>
            <p:cNvPr id="5" name="Textfeld 4"/>
            <p:cNvSpPr txBox="1"/>
            <p:nvPr/>
          </p:nvSpPr>
          <p:spPr>
            <a:xfrm>
              <a:off x="4267563" y="1484269"/>
              <a:ext cx="399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/>
                  <a:cs typeface="Comic Sans MS"/>
                </a:rPr>
                <a:t>but  wrong </a:t>
              </a:r>
              <a:r>
                <a:rPr lang="en-US" sz="1600" dirty="0" err="1" smtClean="0">
                  <a:latin typeface="Comic Sans MS"/>
                  <a:cs typeface="Comic Sans MS"/>
                </a:rPr>
                <a:t>FFs</a:t>
              </a:r>
              <a:r>
                <a:rPr lang="en-US" sz="1600" dirty="0" smtClean="0">
                  <a:latin typeface="Comic Sans MS"/>
                  <a:cs typeface="Comic Sans MS"/>
                </a:rPr>
                <a:t>           misleading results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>
              <a:off x="5878278" y="1681971"/>
              <a:ext cx="48665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algn="ctr" defTabSz="91440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600" b="1" dirty="0" smtClean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previous study for “EIC science book” </a:t>
            </a:r>
            <a:endParaRPr lang="en-US" sz="2600" b="1" dirty="0">
              <a:gradFill>
                <a:gsLst>
                  <a:gs pos="5000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03532" y="787344"/>
            <a:ext cx="803779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omic Sans MS"/>
                <a:cs typeface="Comic Sans MS"/>
              </a:rPr>
              <a:t>how effective are scaling violations ?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omic Sans MS"/>
                <a:cs typeface="Comic Sans MS"/>
              </a:rPr>
              <a:t>quantitative studies based on simulated data for stage-1: </a:t>
            </a:r>
            <a:r>
              <a:rPr lang="en-US" sz="1400" dirty="0" smtClean="0">
                <a:solidFill>
                  <a:prstClr val="black"/>
                </a:solidFill>
                <a:latin typeface="Comic Sans MS"/>
                <a:cs typeface="Comic Sans MS"/>
              </a:rPr>
              <a:t>5 </a:t>
            </a:r>
            <a:r>
              <a:rPr lang="en-US" sz="14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1400" dirty="0" smtClean="0">
                <a:solidFill>
                  <a:prstClr val="black"/>
                </a:solidFill>
                <a:latin typeface="Comic Sans MS"/>
                <a:cs typeface="Comic Sans MS"/>
              </a:rPr>
              <a:t> (50, 100, 250, 325) </a:t>
            </a:r>
            <a:r>
              <a:rPr lang="en-US" sz="14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GeV</a:t>
            </a:r>
            <a:r>
              <a:rPr lang="en-US" sz="14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endParaRPr lang="en-US" sz="16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57383" y="866478"/>
            <a:ext cx="127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Sassot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, MS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533" y="1723523"/>
            <a:ext cx="4107752" cy="41077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87476" y="1723523"/>
            <a:ext cx="1469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omic Sans MS"/>
                <a:cs typeface="Comic Sans MS"/>
              </a:rPr>
              <a:t>χ</a:t>
            </a:r>
            <a:r>
              <a:rPr lang="en-US" sz="1600" baseline="30000" dirty="0" smtClean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omic Sans MS"/>
                <a:cs typeface="Comic Sans MS"/>
              </a:rPr>
              <a:t> profile for</a:t>
            </a:r>
            <a:endParaRPr lang="en-US" sz="16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pic>
        <p:nvPicPr>
          <p:cNvPr id="12" name="Bild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51914" y="1641966"/>
            <a:ext cx="1638300" cy="5080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532" y="1735163"/>
            <a:ext cx="4107600" cy="41076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946379" y="3788963"/>
            <a:ext cx="2641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from current </a:t>
            </a:r>
            <a:r>
              <a:rPr lang="en-US" sz="1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ep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 &amp; RHIC data</a:t>
            </a:r>
            <a:endParaRPr lang="en-US" sz="1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532" y="1735163"/>
            <a:ext cx="4107600" cy="4107600"/>
          </a:xfrm>
          <a:prstGeom prst="rect">
            <a:avLst/>
          </a:prstGeom>
        </p:spPr>
      </p:pic>
      <p:grpSp>
        <p:nvGrpSpPr>
          <p:cNvPr id="9" name="Gruppierung 22"/>
          <p:cNvGrpSpPr/>
          <p:nvPr/>
        </p:nvGrpSpPr>
        <p:grpSpPr>
          <a:xfrm>
            <a:off x="4546478" y="1735163"/>
            <a:ext cx="4230279" cy="4054402"/>
            <a:chOff x="4546478" y="1735163"/>
            <a:chExt cx="4230279" cy="4054402"/>
          </a:xfrm>
        </p:grpSpPr>
        <p:sp>
          <p:nvSpPr>
            <p:cNvPr id="19" name="Textfeld 18"/>
            <p:cNvSpPr txBox="1"/>
            <p:nvPr/>
          </p:nvSpPr>
          <p:spPr>
            <a:xfrm>
              <a:off x="4593086" y="1735163"/>
              <a:ext cx="3211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uncertainties on the </a:t>
              </a:r>
              <a:r>
                <a:rPr lang="en-US" sz="1600" dirty="0" err="1" smtClean="0">
                  <a:solidFill>
                    <a:prstClr val="black"/>
                  </a:solidFill>
                  <a:latin typeface="Comic Sans MS"/>
                  <a:cs typeface="Comic Sans MS"/>
                </a:rPr>
                <a:t>x</a:t>
              </a: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-shape of </a:t>
              </a:r>
              <a:endParaRPr lang="en-US" sz="16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21" name="Bild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7722657" y="1783726"/>
              <a:ext cx="1054100" cy="266700"/>
            </a:xfrm>
            <a:prstGeom prst="rect">
              <a:avLst/>
            </a:prstGeom>
          </p:spPr>
        </p:pic>
        <p:pic>
          <p:nvPicPr>
            <p:cNvPr id="22" name="Bild 2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6478" y="2254825"/>
              <a:ext cx="3803687" cy="3534740"/>
            </a:xfrm>
            <a:prstGeom prst="rect">
              <a:avLst/>
            </a:prstGeom>
          </p:spPr>
        </p:pic>
      </p:grpSp>
      <p:pic>
        <p:nvPicPr>
          <p:cNvPr id="24" name="Bild 23"/>
          <p:cNvPicPr>
            <a:picLocks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6553" y="2195015"/>
            <a:ext cx="3805200" cy="3535200"/>
          </a:xfrm>
          <a:prstGeom prst="rect">
            <a:avLst/>
          </a:prstGeom>
        </p:spPr>
      </p:pic>
      <p:grpSp>
        <p:nvGrpSpPr>
          <p:cNvPr id="10" name="Gruppierung 32"/>
          <p:cNvGrpSpPr/>
          <p:nvPr/>
        </p:nvGrpSpPr>
        <p:grpSpPr>
          <a:xfrm>
            <a:off x="320052" y="6007293"/>
            <a:ext cx="7545731" cy="826341"/>
            <a:chOff x="320052" y="6007293"/>
            <a:chExt cx="7545731" cy="826341"/>
          </a:xfrm>
        </p:grpSpPr>
        <p:grpSp>
          <p:nvGrpSpPr>
            <p:cNvPr id="11" name="Gruppierung 25"/>
            <p:cNvGrpSpPr/>
            <p:nvPr/>
          </p:nvGrpSpPr>
          <p:grpSpPr>
            <a:xfrm>
              <a:off x="320052" y="6007293"/>
              <a:ext cx="7545731" cy="457200"/>
              <a:chOff x="273444" y="5797575"/>
              <a:chExt cx="7545731" cy="457200"/>
            </a:xfrm>
          </p:grpSpPr>
          <p:sp>
            <p:nvSpPr>
              <p:cNvPr id="28" name="Textfeld 27"/>
              <p:cNvSpPr txBox="1"/>
              <p:nvPr/>
            </p:nvSpPr>
            <p:spPr>
              <a:xfrm>
                <a:off x="273444" y="5850490"/>
                <a:ext cx="7545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Comic Sans MS"/>
                    <a:cs typeface="Comic Sans MS"/>
                  </a:rPr>
                  <a:t>expect to determine                       at about 10% level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omic Sans MS"/>
                    <a:cs typeface="Comic Sans MS"/>
                  </a:rPr>
                  <a:t>(more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omic Sans MS"/>
                    <a:cs typeface="Comic Sans MS"/>
                  </a:rPr>
                  <a:t>studies needed)</a:t>
                </a:r>
                <a:endPara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endParaRPr>
              </a:p>
            </p:txBody>
          </p:sp>
          <p:pic>
            <p:nvPicPr>
              <p:cNvPr id="29" name="Bild 2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"/>
                  <a:stretch>
                    <a:fillRect/>
                  </a:stretch>
                </p:blipFill>
              </mc:Choice>
              <mc:Fallback>
                <p:blipFill>
                  <a:blip r:embed="rId12"/>
                  <a:stretch>
                    <a:fillRect/>
                  </a:stretch>
                </p:blipFill>
              </mc:Fallback>
            </mc:AlternateContent>
            <p:spPr>
              <a:xfrm>
                <a:off x="2454233" y="5797575"/>
                <a:ext cx="1219200" cy="457200"/>
              </a:xfrm>
              <a:prstGeom prst="rect">
                <a:avLst/>
              </a:prstGeom>
            </p:spPr>
          </p:pic>
        </p:grpSp>
        <p:sp>
          <p:nvSpPr>
            <p:cNvPr id="27" name="Textfeld 26"/>
            <p:cNvSpPr txBox="1"/>
            <p:nvPr/>
          </p:nvSpPr>
          <p:spPr>
            <a:xfrm>
              <a:off x="1442373" y="6495080"/>
              <a:ext cx="6391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kinematic reach down to </a:t>
              </a:r>
              <a:r>
                <a:rPr lang="en-US" sz="1600" dirty="0" err="1" smtClean="0">
                  <a:solidFill>
                    <a:prstClr val="black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x</a:t>
              </a:r>
              <a:r>
                <a:rPr lang="en-US" sz="1600" dirty="0" smtClean="0">
                  <a:solidFill>
                    <a:prstClr val="black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 = 10</a:t>
              </a:r>
              <a:r>
                <a:rPr lang="en-US" sz="1600" baseline="30000" dirty="0" smtClean="0">
                  <a:solidFill>
                    <a:prstClr val="black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-4</a:t>
              </a:r>
              <a:r>
                <a:rPr lang="en-US" sz="1600" dirty="0" smtClean="0">
                  <a:solidFill>
                    <a:prstClr val="black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 essential to determine integral</a:t>
              </a:r>
              <a:endParaRPr lang="en-US" sz="1600" dirty="0">
                <a:solidFill>
                  <a:prstClr val="black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endParaRPr>
            </a:p>
          </p:txBody>
        </p:sp>
      </p:grpSp>
      <p:grpSp>
        <p:nvGrpSpPr>
          <p:cNvPr id="39" name="Gruppierung 38"/>
          <p:cNvGrpSpPr/>
          <p:nvPr/>
        </p:nvGrpSpPr>
        <p:grpSpPr>
          <a:xfrm>
            <a:off x="5955592" y="1048578"/>
            <a:ext cx="1848629" cy="593387"/>
            <a:chOff x="5955592" y="1048578"/>
            <a:chExt cx="1848629" cy="593387"/>
          </a:xfrm>
        </p:grpSpPr>
        <p:grpSp>
          <p:nvGrpSpPr>
            <p:cNvPr id="35" name="Gruppierung 34"/>
            <p:cNvGrpSpPr/>
            <p:nvPr/>
          </p:nvGrpSpPr>
          <p:grpSpPr>
            <a:xfrm>
              <a:off x="5955592" y="1048578"/>
              <a:ext cx="593387" cy="593387"/>
              <a:chOff x="5955592" y="1048578"/>
              <a:chExt cx="593387" cy="593387"/>
            </a:xfrm>
          </p:grpSpPr>
          <p:cxnSp>
            <p:nvCxnSpPr>
              <p:cNvPr id="33" name="Gerade Verbindung 32"/>
              <p:cNvCxnSpPr/>
              <p:nvPr/>
            </p:nvCxnSpPr>
            <p:spPr>
              <a:xfrm rot="16200000" flipH="1">
                <a:off x="5919712" y="1141360"/>
                <a:ext cx="593387" cy="4078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/>
            </p:nvCxnSpPr>
            <p:spPr>
              <a:xfrm rot="10440000" flipH="1">
                <a:off x="5955592" y="1142297"/>
                <a:ext cx="593387" cy="4078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ung 35"/>
            <p:cNvGrpSpPr/>
            <p:nvPr/>
          </p:nvGrpSpPr>
          <p:grpSpPr>
            <a:xfrm>
              <a:off x="7210834" y="1048578"/>
              <a:ext cx="593387" cy="593387"/>
              <a:chOff x="5955592" y="1048578"/>
              <a:chExt cx="593387" cy="593387"/>
            </a:xfrm>
          </p:grpSpPr>
          <p:cxnSp>
            <p:nvCxnSpPr>
              <p:cNvPr id="37" name="Gerade Verbindung 36"/>
              <p:cNvCxnSpPr/>
              <p:nvPr/>
            </p:nvCxnSpPr>
            <p:spPr>
              <a:xfrm rot="16200000" flipH="1">
                <a:off x="5919712" y="1141360"/>
                <a:ext cx="593387" cy="4078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 rot="10440000" flipH="1">
                <a:off x="5955592" y="1142297"/>
                <a:ext cx="593387" cy="4078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914400" y="-93208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algn="ctr" defTabSz="91440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600" b="1" dirty="0" smtClean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new pseudo-data </a:t>
            </a:r>
            <a:endParaRPr lang="en-US" sz="2600" b="1" dirty="0">
              <a:gradFill>
                <a:gsLst>
                  <a:gs pos="5000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37704" y="5184642"/>
            <a:ext cx="799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use relative uncertainty of each point  to produce mock data </a:t>
            </a:r>
            <a:r>
              <a:rPr lang="en-US" sz="1600" dirty="0" smtClean="0"/>
              <a:t>(based on DSSV)</a:t>
            </a:r>
          </a:p>
          <a:p>
            <a:pPr>
              <a:buFont typeface="Arial"/>
              <a:buChar char="•"/>
            </a:pPr>
            <a:r>
              <a:rPr lang="en-US" dirty="0" smtClean="0"/>
              <a:t> “randomize” data within 1-sigma</a:t>
            </a:r>
          </a:p>
          <a:p>
            <a:pPr>
              <a:buFont typeface="Arial"/>
              <a:buChar char="•"/>
            </a:pPr>
            <a:r>
              <a:rPr lang="en-US" dirty="0" smtClean="0"/>
              <a:t> for SIDIS: incl. </a:t>
            </a:r>
            <a:r>
              <a:rPr lang="en-US" dirty="0" smtClean="0">
                <a:solidFill>
                  <a:srgbClr val="0000FF"/>
                </a:solidFill>
              </a:rPr>
              <a:t>5% (10%) uncertainty from </a:t>
            </a:r>
            <a:r>
              <a:rPr lang="en-US" dirty="0" err="1" smtClean="0">
                <a:solidFill>
                  <a:srgbClr val="0000FF"/>
                </a:solidFill>
              </a:rPr>
              <a:t>pion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kaon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err="1" smtClean="0">
                <a:solidFill>
                  <a:srgbClr val="0000FF"/>
                </a:solidFill>
              </a:rPr>
              <a:t>frag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 err="1" smtClean="0">
                <a:solidFill>
                  <a:srgbClr val="0000FF"/>
                </a:solidFill>
              </a:rPr>
              <a:t>fcts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 map out χ</a:t>
            </a:r>
            <a:r>
              <a:rPr lang="en-US" baseline="30000" dirty="0" smtClean="0"/>
              <a:t>2</a:t>
            </a:r>
            <a:r>
              <a:rPr lang="en-US" dirty="0" smtClean="0"/>
              <a:t> profiles with Lagrange multiplier method  </a:t>
            </a:r>
            <a:r>
              <a:rPr lang="en-US" sz="1600" dirty="0" smtClean="0"/>
              <a:t>(Hessian is work in progress)</a:t>
            </a:r>
            <a:endParaRPr lang="en-US" sz="160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-22000"/>
          </a:blip>
          <a:stretch>
            <a:fillRect/>
          </a:stretch>
        </p:blipFill>
        <p:spPr>
          <a:xfrm>
            <a:off x="3245216" y="634852"/>
            <a:ext cx="5898784" cy="436142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868503" y="1549569"/>
            <a:ext cx="174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5x100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5x250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8740" y="1085279"/>
            <a:ext cx="32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for DIS &amp; SIDIS (</a:t>
            </a:r>
            <a:r>
              <a:rPr lang="en-US" b="1" dirty="0" err="1" smtClean="0"/>
              <a:t>π</a:t>
            </a:r>
            <a:r>
              <a:rPr lang="en-US" b="1" baseline="30000" dirty="0" smtClean="0"/>
              <a:t>±</a:t>
            </a:r>
            <a:r>
              <a:rPr lang="en-US" b="1" dirty="0" smtClean="0"/>
              <a:t> and K</a:t>
            </a:r>
            <a:r>
              <a:rPr lang="en-US" b="1" baseline="30000" dirty="0" smtClean="0"/>
              <a:t>±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58740" y="1734235"/>
            <a:ext cx="279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10 fb</a:t>
            </a:r>
            <a:r>
              <a:rPr lang="en-US" b="1" baseline="30000" dirty="0" smtClean="0">
                <a:solidFill>
                  <a:srgbClr val="0000FF"/>
                </a:solidFill>
              </a:rPr>
              <a:t>-1 </a:t>
            </a:r>
            <a:r>
              <a:rPr lang="en-US" b="1" dirty="0" smtClean="0">
                <a:solidFill>
                  <a:srgbClr val="0000FF"/>
                </a:solidFill>
              </a:rPr>
              <a:t>each</a:t>
            </a:r>
            <a:r>
              <a:rPr lang="en-US" dirty="0" smtClean="0"/>
              <a:t>, 70% beam pol.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158740" y="2388430"/>
            <a:ext cx="66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cuts:</a:t>
            </a:r>
            <a:endParaRPr lang="en-US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937704" y="2414066"/>
            <a:ext cx="201850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W</a:t>
            </a:r>
            <a:r>
              <a:rPr lang="en-US" baseline="30000" dirty="0" smtClean="0"/>
              <a:t>2 </a:t>
            </a:r>
            <a:r>
              <a:rPr lang="en-US" dirty="0" smtClean="0"/>
              <a:t>&gt; 10 GeV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depol</a:t>
            </a:r>
            <a:r>
              <a:rPr lang="en-US" dirty="0" smtClean="0"/>
              <a:t>. factor &gt; 0.1</a:t>
            </a:r>
          </a:p>
          <a:p>
            <a:pPr>
              <a:buFont typeface="Arial"/>
              <a:buChar char="•"/>
            </a:pPr>
            <a:r>
              <a:rPr lang="en-US" dirty="0" smtClean="0"/>
              <a:t> 0.01 &lt; </a:t>
            </a:r>
            <a:r>
              <a:rPr lang="en-US" dirty="0" err="1" smtClean="0"/>
              <a:t>y</a:t>
            </a:r>
            <a:r>
              <a:rPr lang="en-US" dirty="0" smtClean="0"/>
              <a:t> &lt; 0.95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elec</a:t>
            </a:r>
            <a:r>
              <a:rPr lang="en-US" dirty="0" smtClean="0"/>
              <a:t> &gt; 0.5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1</a:t>
            </a:r>
            <a:r>
              <a:rPr lang="en-US" baseline="30000" dirty="0" smtClean="0"/>
              <a:t>o</a:t>
            </a:r>
            <a:r>
              <a:rPr lang="en-US" dirty="0" smtClean="0"/>
              <a:t> &lt; </a:t>
            </a:r>
            <a:r>
              <a:rPr lang="en-US" dirty="0" err="1" smtClean="0"/>
              <a:t>θ</a:t>
            </a:r>
            <a:r>
              <a:rPr lang="en-US" dirty="0" smtClean="0"/>
              <a:t> &lt; 179</a:t>
            </a:r>
            <a:r>
              <a:rPr lang="en-US" baseline="30000" dirty="0" smtClean="0"/>
              <a:t>o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hadr</a:t>
            </a:r>
            <a:r>
              <a:rPr lang="en-US" dirty="0" smtClean="0"/>
              <a:t> &gt; 1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158740" y="4582340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global analysis:</a:t>
            </a:r>
            <a:endParaRPr lang="en-US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2739949" y="1395680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</a:rPr>
              <a:t>Elke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0</TotalTime>
  <Words>875</Words>
  <Application>Microsoft Macintosh PowerPoint</Application>
  <PresentationFormat>Bildschirmpräsentation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Studio</vt:lpstr>
      <vt:lpstr>1_Studio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Marco Stratmann</dc:creator>
  <cp:lastModifiedBy>Marco Stratmann</cp:lastModifiedBy>
  <cp:revision>164</cp:revision>
  <dcterms:created xsi:type="dcterms:W3CDTF">2012-01-11T15:44:25Z</dcterms:created>
  <dcterms:modified xsi:type="dcterms:W3CDTF">2012-01-12T18:42:28Z</dcterms:modified>
</cp:coreProperties>
</file>