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606" r:id="rId2"/>
    <p:sldId id="695" r:id="rId3"/>
    <p:sldId id="696" r:id="rId4"/>
    <p:sldId id="697" r:id="rId5"/>
    <p:sldId id="698" r:id="rId6"/>
    <p:sldId id="700" r:id="rId7"/>
    <p:sldId id="699" r:id="rId8"/>
    <p:sldId id="702" r:id="rId9"/>
    <p:sldId id="701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E5"/>
    <a:srgbClr val="FF00FF"/>
    <a:srgbClr val="804000"/>
    <a:srgbClr val="80FF00"/>
    <a:srgbClr val="66CCFF"/>
    <a:srgbClr val="FF66FF"/>
    <a:srgbClr val="FFFF66"/>
    <a:srgbClr val="6666FF"/>
    <a:srgbClr val="00408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5" autoAdjust="0"/>
    <p:restoredTop sz="99701" autoAdjust="0"/>
  </p:normalViewPr>
  <p:slideViewPr>
    <p:cSldViewPr snapToGrid="0">
      <p:cViewPr>
        <p:scale>
          <a:sx n="100" d="100"/>
          <a:sy n="100" d="100"/>
        </p:scale>
        <p:origin x="-624" y="-552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25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46B7F-8DA1-7B48-A56A-4FDC9BE8D490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3A5D9-9C7B-7E44-BC71-9BB7B7E41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86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1BA35DD8-EC9B-BA4D-8381-9F34597E66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56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gradFill flip="none" rotWithShape="1">
            <a:gsLst>
              <a:gs pos="0">
                <a:srgbClr val="FFFF66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FFFF66"/>
            </a:solidFill>
            <a:round/>
            <a:headEnd/>
            <a:tailEnd/>
          </a:ln>
          <a:effectLst>
            <a:glow rad="101600">
              <a:srgbClr val="FFFEE7">
                <a:alpha val="75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/>
          <a:lstStyle>
            <a:lvl1pPr>
              <a:defRPr>
                <a:solidFill>
                  <a:srgbClr val="0000FF"/>
                </a:solidFill>
                <a:latin typeface="+mj-lt"/>
              </a:defRPr>
            </a:lvl1pPr>
          </a:lstStyle>
          <a:p>
            <a:r>
              <a:rPr lang="ja-JP" altLang="en-US" noProof="0" dirty="0" smtClean="0"/>
              <a:t>マスタ</a:t>
            </a:r>
            <a:r>
              <a:rPr lang="en-US" altLang="ja-JP" noProof="0" dirty="0" smtClean="0"/>
              <a:t> </a:t>
            </a:r>
            <a:r>
              <a:rPr lang="ja-JP" altLang="en-US" noProof="0" dirty="0" smtClean="0"/>
              <a:t>タイトルの書式設定</a:t>
            </a:r>
            <a:endParaRPr lang="en-US" altLang="ja-JP" noProof="0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defRPr sz="2000"/>
            </a:lvl1pPr>
          </a:lstStyle>
          <a:p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サブタイトルの書式設定</a:t>
            </a: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8367" y="6248401"/>
            <a:ext cx="1728894" cy="330200"/>
          </a:xfrm>
        </p:spPr>
        <p:txBody>
          <a:bodyPr/>
          <a:lstStyle>
            <a:lvl1pPr>
              <a:defRPr sz="1400" b="1" i="0">
                <a:solidFill>
                  <a:srgbClr val="0000FF"/>
                </a:solidFill>
                <a:effectLst/>
              </a:defRPr>
            </a:lvl1pPr>
          </a:lstStyle>
          <a:p>
            <a:r>
              <a:rPr lang="en-US" altLang="ja-JP" smtClean="0"/>
              <a:t>E.C. Aschenauer</a:t>
            </a:r>
            <a:endParaRPr lang="en-US" altLang="ja-JP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4978400" cy="381000"/>
          </a:xfrm>
        </p:spPr>
        <p:txBody>
          <a:bodyPr/>
          <a:lstStyle>
            <a:lvl1pPr>
              <a:defRPr sz="1400" b="1" i="0">
                <a:solidFill>
                  <a:srgbClr val="FF00FF"/>
                </a:solidFill>
                <a:effectLst/>
              </a:defRPr>
            </a:lvl1pPr>
          </a:lstStyle>
          <a:p>
            <a:r>
              <a:rPr lang="en-US" altLang="ja-JP" smtClean="0"/>
              <a:t>BNL EIC-TF, September 2011</a:t>
            </a: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15300" y="6248400"/>
            <a:ext cx="571500" cy="292100"/>
          </a:xfrm>
        </p:spPr>
        <p:txBody>
          <a:bodyPr/>
          <a:lstStyle>
            <a:lvl1pPr>
              <a:defRPr sz="1400" b="0" i="0">
                <a:solidFill>
                  <a:srgbClr val="0000FF"/>
                </a:solidFill>
                <a:effectLst/>
              </a:defRPr>
            </a:lvl1pPr>
          </a:lstStyle>
          <a:p>
            <a:fld id="{684DC042-DA42-6A4D-AE89-46F8D07AA4E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195263" y="228600"/>
            <a:ext cx="3787775" cy="1722438"/>
            <a:chOff x="195263" y="228600"/>
            <a:chExt cx="3787775" cy="1722438"/>
          </a:xfrm>
          <a:effectLst>
            <a:glow rad="101600">
              <a:schemeClr val="bg1">
                <a:lumMod val="85000"/>
                <a:alpha val="75000"/>
              </a:schemeClr>
            </a:glow>
          </a:effectLst>
        </p:grpSpPr>
        <p:sp>
          <p:nvSpPr>
            <p:cNvPr id="9225" name="Freeform 9"/>
            <p:cNvSpPr>
              <a:spLocks/>
            </p:cNvSpPr>
            <p:nvPr userDrawn="1"/>
          </p:nvSpPr>
          <p:spPr bwMode="auto">
            <a:xfrm>
              <a:off x="280988" y="280988"/>
              <a:ext cx="3571875" cy="1614488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6" name="Freeform 10"/>
            <p:cNvSpPr>
              <a:spLocks/>
            </p:cNvSpPr>
            <p:nvPr userDrawn="1"/>
          </p:nvSpPr>
          <p:spPr bwMode="auto">
            <a:xfrm>
              <a:off x="304800" y="228600"/>
              <a:ext cx="3562350" cy="1598613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FF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752476" y="457200"/>
              <a:ext cx="2362200" cy="1458913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228" name="Group 12"/>
            <p:cNvGrpSpPr>
              <a:grpSpLocks/>
            </p:cNvGrpSpPr>
            <p:nvPr userDrawn="1"/>
          </p:nvGrpSpPr>
          <p:grpSpPr bwMode="auto">
            <a:xfrm>
              <a:off x="195263" y="234950"/>
              <a:ext cx="3787775" cy="1716088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" name="Group 32"/>
          <p:cNvGrpSpPr/>
          <p:nvPr userDrawn="1"/>
        </p:nvGrpSpPr>
        <p:grpSpPr>
          <a:xfrm>
            <a:off x="7848600" y="4343400"/>
            <a:ext cx="742950" cy="1058863"/>
            <a:chOff x="7848600" y="4343400"/>
            <a:chExt cx="742950" cy="1058863"/>
          </a:xfrm>
        </p:grpSpPr>
        <p:sp>
          <p:nvSpPr>
            <p:cNvPr id="9235" name="Freeform 19"/>
            <p:cNvSpPr>
              <a:spLocks/>
            </p:cNvSpPr>
            <p:nvPr userDrawn="1"/>
          </p:nvSpPr>
          <p:spPr bwMode="auto">
            <a:xfrm rot="7320404">
              <a:off x="7793037" y="4660900"/>
              <a:ext cx="998538" cy="465138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6" name="Freeform 20"/>
            <p:cNvSpPr>
              <a:spLocks/>
            </p:cNvSpPr>
            <p:nvPr userDrawn="1"/>
          </p:nvSpPr>
          <p:spPr bwMode="auto">
            <a:xfrm rot="7320404">
              <a:off x="7767637" y="4640263"/>
              <a:ext cx="995363" cy="460375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7" name="Freeform 21"/>
            <p:cNvSpPr>
              <a:spLocks/>
            </p:cNvSpPr>
            <p:nvPr userDrawn="1"/>
          </p:nvSpPr>
          <p:spPr bwMode="auto">
            <a:xfrm rot="7320404">
              <a:off x="7937500" y="4622800"/>
              <a:ext cx="660400" cy="420688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238" name="Group 22"/>
            <p:cNvGrpSpPr>
              <a:grpSpLocks/>
            </p:cNvGrpSpPr>
            <p:nvPr userDrawn="1"/>
          </p:nvGrpSpPr>
          <p:grpSpPr bwMode="auto">
            <a:xfrm>
              <a:off x="7848600" y="4343400"/>
              <a:ext cx="742950" cy="1058863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3886200" y="19050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gradFill flip="none" rotWithShape="1">
              <a:gsLst>
                <a:gs pos="0">
                  <a:srgbClr val="FF00FF"/>
                </a:gs>
                <a:gs pos="100000">
                  <a:srgbClr val="FFFFFF"/>
                </a:gs>
              </a:gsLst>
              <a:lin ang="0" scaled="1"/>
              <a:tileRect/>
            </a:gra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solidFill>
                <a:srgbClr val="FF00FF"/>
              </a:solidFill>
            </a:endParaRPr>
          </a:p>
        </p:txBody>
      </p:sp>
      <p:pic>
        <p:nvPicPr>
          <p:cNvPr id="32" name="Picture 31" descr="bnl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248400"/>
            <a:ext cx="1005840" cy="3683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BNL EIC-TF, September 2011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B1A700-7212-524C-82CA-F704C367C37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5669" y="6485467"/>
            <a:ext cx="1439332" cy="262467"/>
          </a:xfrm>
        </p:spPr>
        <p:txBody>
          <a:bodyPr/>
          <a:lstStyle>
            <a:lvl1pPr>
              <a:defRPr smtClean="0">
                <a:solidFill>
                  <a:srgbClr val="0000FF"/>
                </a:solidFill>
              </a:defRPr>
            </a:lvl1pPr>
          </a:lstStyle>
          <a:p>
            <a:r>
              <a:rPr lang="en-US" altLang="ja-JP" smtClean="0"/>
              <a:t>E.C. Aschenauer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00FF"/>
                </a:solidFill>
              </a:defRPr>
            </a:lvl1pPr>
          </a:lstStyle>
          <a:p>
            <a:r>
              <a:rPr lang="en-US" altLang="ja-JP" smtClean="0"/>
              <a:t>BNL EIC-TF, September 2011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FF"/>
                </a:solidFill>
              </a:defRPr>
            </a:lvl1pPr>
          </a:lstStyle>
          <a:p>
            <a:fld id="{5C1AF64A-CB62-3D4B-9CBC-C26B9FF18E2B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.outlook.eps"/>
          <p:cNvPicPr>
            <a:picLocks noChangeAspect="1"/>
          </p:cNvPicPr>
          <p:nvPr userDrawn="1"/>
        </p:nvPicPr>
        <p:blipFill>
          <a:blip r:embed="rId2"/>
          <a:srcRect l="4049" t="8240" b="1648"/>
          <a:stretch>
            <a:fillRect/>
          </a:stretch>
        </p:blipFill>
        <p:spPr>
          <a:xfrm>
            <a:off x="699324" y="16699"/>
            <a:ext cx="1492758" cy="68894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806450"/>
            <a:ext cx="8855075" cy="5616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5669" y="6574367"/>
            <a:ext cx="1439332" cy="262467"/>
          </a:xfrm>
        </p:spPr>
        <p:txBody>
          <a:bodyPr/>
          <a:lstStyle>
            <a:lvl1pPr>
              <a:defRPr smtClean="0">
                <a:solidFill>
                  <a:srgbClr val="0000FF"/>
                </a:solidFill>
              </a:defRPr>
            </a:lvl1pPr>
          </a:lstStyle>
          <a:p>
            <a:r>
              <a:rPr lang="en-US" altLang="ja-JP" smtClean="0"/>
              <a:t>E.C. Aschenauer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1201" y="6565900"/>
            <a:ext cx="4902200" cy="228600"/>
          </a:xfrm>
        </p:spPr>
        <p:txBody>
          <a:bodyPr/>
          <a:lstStyle>
            <a:lvl1pPr>
              <a:defRPr smtClean="0">
                <a:solidFill>
                  <a:srgbClr val="FF00FF"/>
                </a:solidFill>
              </a:defRPr>
            </a:lvl1pPr>
          </a:lstStyle>
          <a:p>
            <a:r>
              <a:rPr lang="en-US" altLang="ja-JP" smtClean="0"/>
              <a:t>BNL EIC-TF, September 2011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FF"/>
                </a:solidFill>
              </a:defRPr>
            </a:lvl1pPr>
          </a:lstStyle>
          <a:p>
            <a:fld id="{5C1AF64A-CB62-3D4B-9CBC-C26B9FF18E2B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grpSp>
        <p:nvGrpSpPr>
          <p:cNvPr id="10" name="Group 60"/>
          <p:cNvGrpSpPr>
            <a:grpSpLocks/>
          </p:cNvGrpSpPr>
          <p:nvPr userDrawn="1"/>
        </p:nvGrpSpPr>
        <p:grpSpPr bwMode="auto">
          <a:xfrm rot="5400000">
            <a:off x="4086225" y="-3648075"/>
            <a:ext cx="431800" cy="8604250"/>
            <a:chOff x="5468" y="1333"/>
            <a:chExt cx="243" cy="2714"/>
          </a:xfrm>
        </p:grpSpPr>
        <p:sp>
          <p:nvSpPr>
            <p:cNvPr id="11" name="Freeform 61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2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0" y="0"/>
            <a:ext cx="6540500" cy="5921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BNL EIC-TF, September 2011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C7F85B-340E-9941-AF39-030851572DD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BNL EIC-TF, September 2011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C7F85B-340E-9941-AF39-030851572DD6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6" name="Picture 5" descr="picture.outlook.eps"/>
          <p:cNvPicPr>
            <a:picLocks noChangeAspect="1"/>
          </p:cNvPicPr>
          <p:nvPr userDrawn="1"/>
        </p:nvPicPr>
        <p:blipFill>
          <a:blip r:embed="rId2"/>
          <a:srcRect l="4049" t="8240" b="1648"/>
          <a:stretch>
            <a:fillRect/>
          </a:stretch>
        </p:blipFill>
        <p:spPr>
          <a:xfrm>
            <a:off x="673924" y="0"/>
            <a:ext cx="1492758" cy="688942"/>
          </a:xfrm>
          <a:prstGeom prst="rect">
            <a:avLst/>
          </a:prstGeom>
        </p:spPr>
      </p:pic>
      <p:grpSp>
        <p:nvGrpSpPr>
          <p:cNvPr id="8" name="Group 60"/>
          <p:cNvGrpSpPr>
            <a:grpSpLocks/>
          </p:cNvGrpSpPr>
          <p:nvPr userDrawn="1"/>
        </p:nvGrpSpPr>
        <p:grpSpPr bwMode="auto">
          <a:xfrm rot="5400000">
            <a:off x="4086225" y="-3660775"/>
            <a:ext cx="431800" cy="8604250"/>
            <a:chOff x="5468" y="1333"/>
            <a:chExt cx="243" cy="2714"/>
          </a:xfrm>
        </p:grpSpPr>
        <p:sp>
          <p:nvSpPr>
            <p:cNvPr id="9" name="Freeform 61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2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800" y="0"/>
            <a:ext cx="6426200" cy="5921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BNL EIC-TF, September 2011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BD2CD6-BD71-9540-8FCE-C04CD30520C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975" y="692150"/>
            <a:ext cx="4351338" cy="56165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692150"/>
            <a:ext cx="4351337" cy="56165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58429" y="6565901"/>
            <a:ext cx="1507067" cy="275168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5035" y="6578600"/>
            <a:ext cx="4236508" cy="2286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BNL EIC-TF, September 2011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C92166-1194-2F48-BFD2-97EB8C06103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BNL EIC-TF, September 2011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2F8949-A4D7-1044-8DE4-2C17568E9D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eg"/><Relationship Id="rId12" Type="http://schemas.openxmlformats.org/officeDocument/2006/relationships/image" Target="../media/image2.jpeg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5" Type="http://schemas.openxmlformats.org/officeDocument/2006/relationships/image" Target="../media/image5.gif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31429" y="6565901"/>
            <a:ext cx="1507067" cy="27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i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 altLang="ja-JP" smtClean="0"/>
              <a:t>E.C. Aschenauer</a:t>
            </a:r>
            <a:endParaRPr lang="en-US" altLang="ja-JP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1201" y="6565900"/>
            <a:ext cx="4902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 i="1">
                <a:solidFill>
                  <a:srgbClr val="FF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 altLang="ja-JP" smtClean="0"/>
              <a:t>BNL EIC-TF, September 2011</a:t>
            </a:r>
            <a:endParaRPr lang="en-US" altLang="ja-JP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53200"/>
            <a:ext cx="5334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i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fld id="{9EA87294-3AFE-9D4E-921B-BEF8B3AF57E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8248" name="Rectangle 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" y="596900"/>
            <a:ext cx="9026525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</a:t>
            </a:r>
            <a:r>
              <a:rPr lang="en-GB" dirty="0" smtClean="0"/>
              <a:t>level</a:t>
            </a:r>
            <a:endParaRPr lang="en-GB" dirty="0"/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0" y="6156722"/>
            <a:ext cx="1003762" cy="701278"/>
            <a:chOff x="7938" y="5878513"/>
            <a:chExt cx="1338262" cy="935037"/>
          </a:xfrm>
        </p:grpSpPr>
        <p:sp>
          <p:nvSpPr>
            <p:cNvPr id="8203" name="Freeform 11"/>
            <p:cNvSpPr>
              <a:spLocks noChangeAspect="1"/>
            </p:cNvSpPr>
            <p:nvPr userDrawn="1"/>
          </p:nvSpPr>
          <p:spPr bwMode="auto">
            <a:xfrm>
              <a:off x="30560" y="5896380"/>
              <a:ext cx="1296590" cy="773043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 noChangeAspect="1"/>
            </p:cNvSpPr>
            <p:nvPr userDrawn="1"/>
          </p:nvSpPr>
          <p:spPr bwMode="auto">
            <a:xfrm>
              <a:off x="1218803" y="5988097"/>
              <a:ext cx="84534" cy="15365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 noChangeAspect="1"/>
            </p:cNvSpPr>
            <p:nvPr userDrawn="1"/>
          </p:nvSpPr>
          <p:spPr bwMode="auto">
            <a:xfrm>
              <a:off x="25797" y="6216794"/>
              <a:ext cx="942975" cy="488363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 noChangeAspect="1"/>
            </p:cNvSpPr>
            <p:nvPr userDrawn="1"/>
          </p:nvSpPr>
          <p:spPr bwMode="auto">
            <a:xfrm>
              <a:off x="155575" y="6257292"/>
              <a:ext cx="625078" cy="445483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 noChangeAspect="1"/>
            </p:cNvSpPr>
            <p:nvPr userDrawn="1"/>
          </p:nvSpPr>
          <p:spPr bwMode="auto">
            <a:xfrm>
              <a:off x="579438" y="5928540"/>
              <a:ext cx="160734" cy="144127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 noChangeAspect="1"/>
            </p:cNvSpPr>
            <p:nvPr userDrawn="1"/>
          </p:nvSpPr>
          <p:spPr bwMode="auto">
            <a:xfrm>
              <a:off x="765175" y="6680143"/>
              <a:ext cx="90487" cy="133407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9" name="Freeform 17"/>
            <p:cNvSpPr>
              <a:spLocks noChangeAspect="1"/>
            </p:cNvSpPr>
            <p:nvPr userDrawn="1"/>
          </p:nvSpPr>
          <p:spPr bwMode="auto">
            <a:xfrm>
              <a:off x="602060" y="6017875"/>
              <a:ext cx="229791" cy="45620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0" name="Freeform 18"/>
            <p:cNvSpPr>
              <a:spLocks noChangeAspect="1"/>
            </p:cNvSpPr>
            <p:nvPr userDrawn="1"/>
          </p:nvSpPr>
          <p:spPr bwMode="auto">
            <a:xfrm>
              <a:off x="797322" y="5997626"/>
              <a:ext cx="433387" cy="207257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1" name="Freeform 19"/>
            <p:cNvSpPr>
              <a:spLocks noChangeAspect="1"/>
            </p:cNvSpPr>
            <p:nvPr userDrawn="1"/>
          </p:nvSpPr>
          <p:spPr bwMode="auto">
            <a:xfrm>
              <a:off x="415132" y="6120312"/>
              <a:ext cx="185737" cy="79806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212" name="Group 20"/>
            <p:cNvGrpSpPr>
              <a:grpSpLocks noChangeAspect="1"/>
            </p:cNvGrpSpPr>
            <p:nvPr userDrawn="1"/>
          </p:nvGrpSpPr>
          <p:grpSpPr bwMode="auto">
            <a:xfrm>
              <a:off x="7938" y="5878513"/>
              <a:ext cx="1338262" cy="929081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 noChangeAspect="1"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 noChangeAspect="1"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5" name="Freeform 23"/>
                <p:cNvSpPr>
                  <a:spLocks noChangeAspect="1"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6" name="Freeform 24"/>
                <p:cNvSpPr>
                  <a:spLocks noChangeAspect="1"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217" name="Freeform 25"/>
              <p:cNvSpPr>
                <a:spLocks noChangeAspect="1"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" name="Freeform 26"/>
              <p:cNvSpPr>
                <a:spLocks noChangeAspect="1"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9" name="Freeform 27"/>
              <p:cNvSpPr>
                <a:spLocks noChangeAspect="1"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220" name="Group 28"/>
              <p:cNvGrpSpPr>
                <a:grpSpLocks noChangeAspect="1"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 noChangeAspect="1"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2" name="Freeform 30"/>
                <p:cNvSpPr>
                  <a:spLocks noChangeAspect="1"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3" name="Freeform 31"/>
                <p:cNvSpPr>
                  <a:spLocks noChangeAspect="1"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4" name="Freeform 32"/>
                <p:cNvSpPr>
                  <a:spLocks noChangeAspect="1"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5" name="Freeform 33"/>
                <p:cNvSpPr>
                  <a:spLocks noChangeAspect="1"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6" name="Freeform 34"/>
                <p:cNvSpPr>
                  <a:spLocks noChangeAspect="1"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7" name="Freeform 35"/>
                <p:cNvSpPr>
                  <a:spLocks noChangeAspect="1"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8" name="Freeform 36"/>
                <p:cNvSpPr>
                  <a:spLocks noChangeAspect="1"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0" y="1628775"/>
            <a:ext cx="385763" cy="4795838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8212732" y="414865"/>
            <a:ext cx="1212372" cy="1073944"/>
            <a:chOff x="7907932" y="0"/>
            <a:chExt cx="1616506" cy="143192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8194" name="Freeform 2"/>
            <p:cNvSpPr>
              <a:spLocks noChangeAspect="1"/>
            </p:cNvSpPr>
            <p:nvPr/>
          </p:nvSpPr>
          <p:spPr bwMode="auto">
            <a:xfrm rot="18427436">
              <a:off x="8253722" y="-35530"/>
              <a:ext cx="870572" cy="1562152"/>
            </a:xfrm>
            <a:custGeom>
              <a:avLst/>
              <a:gdLst/>
              <a:ahLst/>
              <a:cxnLst>
                <a:cxn ang="0">
                  <a:pos x="2903" y="433"/>
                </a:cxn>
                <a:cxn ang="0">
                  <a:pos x="2565" y="80"/>
                </a:cxn>
                <a:cxn ang="0">
                  <a:pos x="2241" y="0"/>
                </a:cxn>
                <a:cxn ang="0">
                  <a:pos x="110" y="2811"/>
                </a:cxn>
                <a:cxn ang="0">
                  <a:pos x="110" y="3228"/>
                </a:cxn>
                <a:cxn ang="0">
                  <a:pos x="0" y="3631"/>
                </a:cxn>
                <a:cxn ang="0">
                  <a:pos x="72" y="3686"/>
                </a:cxn>
                <a:cxn ang="0">
                  <a:pos x="441" y="3355"/>
                </a:cxn>
                <a:cxn ang="0">
                  <a:pos x="740" y="3228"/>
                </a:cxn>
                <a:cxn ang="0">
                  <a:pos x="2903" y="433"/>
                </a:cxn>
                <a:cxn ang="0">
                  <a:pos x="2903" y="433"/>
                </a:cxn>
              </a:cxnLst>
              <a:rect l="0" t="0" r="r" b="b"/>
              <a:pathLst>
                <a:path w="2903" h="3686">
                  <a:moveTo>
                    <a:pt x="2903" y="433"/>
                  </a:moveTo>
                  <a:lnTo>
                    <a:pt x="2565" y="80"/>
                  </a:lnTo>
                  <a:lnTo>
                    <a:pt x="2241" y="0"/>
                  </a:lnTo>
                  <a:lnTo>
                    <a:pt x="110" y="2811"/>
                  </a:lnTo>
                  <a:lnTo>
                    <a:pt x="110" y="3228"/>
                  </a:lnTo>
                  <a:lnTo>
                    <a:pt x="0" y="3631"/>
                  </a:lnTo>
                  <a:lnTo>
                    <a:pt x="72" y="3686"/>
                  </a:lnTo>
                  <a:lnTo>
                    <a:pt x="441" y="3355"/>
                  </a:lnTo>
                  <a:lnTo>
                    <a:pt x="740" y="3228"/>
                  </a:lnTo>
                  <a:lnTo>
                    <a:pt x="2903" y="433"/>
                  </a:lnTo>
                  <a:lnTo>
                    <a:pt x="2903" y="4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 noChangeAspect="1"/>
            </p:cNvSpPr>
            <p:nvPr/>
          </p:nvSpPr>
          <p:spPr bwMode="auto">
            <a:xfrm rot="18427436">
              <a:off x="8302127" y="-39735"/>
              <a:ext cx="872951" cy="1571670"/>
            </a:xfrm>
            <a:custGeom>
              <a:avLst/>
              <a:gdLst/>
              <a:ahLst/>
              <a:cxnLst>
                <a:cxn ang="0">
                  <a:pos x="2293" y="0"/>
                </a:cxn>
                <a:cxn ang="0">
                  <a:pos x="130" y="2835"/>
                </a:cxn>
                <a:cxn ang="0">
                  <a:pos x="131" y="3201"/>
                </a:cxn>
                <a:cxn ang="0">
                  <a:pos x="0" y="3633"/>
                </a:cxn>
                <a:cxn ang="0">
                  <a:pos x="50" y="3703"/>
                </a:cxn>
                <a:cxn ang="0">
                  <a:pos x="422" y="3352"/>
                </a:cxn>
                <a:cxn ang="0">
                  <a:pos x="763" y="3220"/>
                </a:cxn>
                <a:cxn ang="0">
                  <a:pos x="2911" y="428"/>
                </a:cxn>
                <a:cxn ang="0">
                  <a:pos x="2589" y="96"/>
                </a:cxn>
                <a:cxn ang="0">
                  <a:pos x="2293" y="0"/>
                </a:cxn>
                <a:cxn ang="0">
                  <a:pos x="2293" y="0"/>
                </a:cxn>
              </a:cxnLst>
              <a:rect l="0" t="0" r="r" b="b"/>
              <a:pathLst>
                <a:path w="2911" h="3703">
                  <a:moveTo>
                    <a:pt x="2293" y="0"/>
                  </a:moveTo>
                  <a:lnTo>
                    <a:pt x="130" y="2835"/>
                  </a:lnTo>
                  <a:lnTo>
                    <a:pt x="131" y="3201"/>
                  </a:lnTo>
                  <a:lnTo>
                    <a:pt x="0" y="3633"/>
                  </a:lnTo>
                  <a:lnTo>
                    <a:pt x="50" y="3703"/>
                  </a:lnTo>
                  <a:lnTo>
                    <a:pt x="422" y="3352"/>
                  </a:lnTo>
                  <a:lnTo>
                    <a:pt x="763" y="3220"/>
                  </a:lnTo>
                  <a:lnTo>
                    <a:pt x="2911" y="428"/>
                  </a:lnTo>
                  <a:lnTo>
                    <a:pt x="2589" y="96"/>
                  </a:lnTo>
                  <a:lnTo>
                    <a:pt x="2293" y="0"/>
                  </a:lnTo>
                  <a:lnTo>
                    <a:pt x="2293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1" name="Freeform 9"/>
            <p:cNvSpPr>
              <a:spLocks noChangeAspect="1"/>
            </p:cNvSpPr>
            <p:nvPr/>
          </p:nvSpPr>
          <p:spPr bwMode="auto">
            <a:xfrm rot="18427436">
              <a:off x="8292965" y="120342"/>
              <a:ext cx="768292" cy="1177860"/>
            </a:xfrm>
            <a:custGeom>
              <a:avLst/>
              <a:gdLst/>
              <a:ahLst/>
              <a:cxnLst>
                <a:cxn ang="0">
                  <a:pos x="0" y="2485"/>
                </a:cxn>
                <a:cxn ang="0">
                  <a:pos x="432" y="2553"/>
                </a:cxn>
                <a:cxn ang="0">
                  <a:pos x="736" y="2777"/>
                </a:cxn>
                <a:cxn ang="0">
                  <a:pos x="2561" y="399"/>
                </a:cxn>
                <a:cxn ang="0">
                  <a:pos x="2118" y="82"/>
                </a:cxn>
                <a:cxn ang="0">
                  <a:pos x="1898" y="0"/>
                </a:cxn>
                <a:cxn ang="0">
                  <a:pos x="0" y="2485"/>
                </a:cxn>
                <a:cxn ang="0">
                  <a:pos x="0" y="2485"/>
                </a:cxn>
              </a:cxnLst>
              <a:rect l="0" t="0" r="r" b="b"/>
              <a:pathLst>
                <a:path w="2561" h="2777">
                  <a:moveTo>
                    <a:pt x="0" y="2485"/>
                  </a:moveTo>
                  <a:lnTo>
                    <a:pt x="432" y="2553"/>
                  </a:lnTo>
                  <a:lnTo>
                    <a:pt x="736" y="2777"/>
                  </a:lnTo>
                  <a:lnTo>
                    <a:pt x="2561" y="399"/>
                  </a:lnTo>
                  <a:lnTo>
                    <a:pt x="2118" y="82"/>
                  </a:lnTo>
                  <a:lnTo>
                    <a:pt x="1898" y="0"/>
                  </a:lnTo>
                  <a:lnTo>
                    <a:pt x="0" y="2485"/>
                  </a:lnTo>
                  <a:lnTo>
                    <a:pt x="0" y="248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232" name="Group 40"/>
            <p:cNvGrpSpPr>
              <a:grpSpLocks noChangeAspect="1"/>
            </p:cNvGrpSpPr>
            <p:nvPr/>
          </p:nvGrpSpPr>
          <p:grpSpPr bwMode="auto">
            <a:xfrm>
              <a:off x="7924800" y="0"/>
              <a:ext cx="1599034" cy="1431925"/>
              <a:chOff x="4610" y="57"/>
              <a:chExt cx="1344" cy="1204"/>
            </a:xfrm>
          </p:grpSpPr>
          <p:grpSp>
            <p:nvGrpSpPr>
              <p:cNvPr id="8233" name="Group 41"/>
              <p:cNvGrpSpPr>
                <a:grpSpLocks noChangeAspect="1"/>
              </p:cNvGrpSpPr>
              <p:nvPr userDrawn="1"/>
            </p:nvGrpSpPr>
            <p:grpSpPr bwMode="auto">
              <a:xfrm>
                <a:off x="4610" y="57"/>
                <a:ext cx="1344" cy="1204"/>
                <a:chOff x="4610" y="57"/>
                <a:chExt cx="1344" cy="1204"/>
              </a:xfrm>
            </p:grpSpPr>
            <p:sp>
              <p:nvSpPr>
                <p:cNvPr id="8234" name="Freeform 42"/>
                <p:cNvSpPr>
                  <a:spLocks noChangeAspect="1"/>
                </p:cNvSpPr>
                <p:nvPr userDrawn="1"/>
              </p:nvSpPr>
              <p:spPr bwMode="auto">
                <a:xfrm rot="-3172564">
                  <a:off x="5430" y="1086"/>
                  <a:ext cx="62" cy="288"/>
                </a:xfrm>
                <a:custGeom>
                  <a:avLst/>
                  <a:gdLst/>
                  <a:ahLst/>
                  <a:cxnLst>
                    <a:cxn ang="0">
                      <a:pos x="123" y="9"/>
                    </a:cxn>
                    <a:cxn ang="0">
                      <a:pos x="131" y="342"/>
                    </a:cxn>
                    <a:cxn ang="0">
                      <a:pos x="0" y="806"/>
                    </a:cxn>
                    <a:cxn ang="0">
                      <a:pos x="79" y="789"/>
                    </a:cxn>
                    <a:cxn ang="0">
                      <a:pos x="218" y="376"/>
                    </a:cxn>
                    <a:cxn ang="0">
                      <a:pos x="245" y="0"/>
                    </a:cxn>
                    <a:cxn ang="0">
                      <a:pos x="123" y="9"/>
                    </a:cxn>
                    <a:cxn ang="0">
                      <a:pos x="123" y="9"/>
                    </a:cxn>
                  </a:cxnLst>
                  <a:rect l="0" t="0" r="r" b="b"/>
                  <a:pathLst>
                    <a:path w="245" h="806">
                      <a:moveTo>
                        <a:pt x="123" y="9"/>
                      </a:moveTo>
                      <a:lnTo>
                        <a:pt x="131" y="342"/>
                      </a:lnTo>
                      <a:lnTo>
                        <a:pt x="0" y="806"/>
                      </a:lnTo>
                      <a:lnTo>
                        <a:pt x="79" y="789"/>
                      </a:lnTo>
                      <a:lnTo>
                        <a:pt x="218" y="376"/>
                      </a:lnTo>
                      <a:lnTo>
                        <a:pt x="245" y="0"/>
                      </a:lnTo>
                      <a:lnTo>
                        <a:pt x="123" y="9"/>
                      </a:lnTo>
                      <a:lnTo>
                        <a:pt x="123" y="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235" name="Group 43"/>
                <p:cNvGrpSpPr>
                  <a:grpSpLocks noChangeAspect="1"/>
                </p:cNvGrpSpPr>
                <p:nvPr userDrawn="1"/>
              </p:nvGrpSpPr>
              <p:grpSpPr bwMode="auto">
                <a:xfrm>
                  <a:off x="4610" y="57"/>
                  <a:ext cx="1344" cy="985"/>
                  <a:chOff x="4610" y="57"/>
                  <a:chExt cx="1344" cy="985"/>
                </a:xfrm>
              </p:grpSpPr>
              <p:sp>
                <p:nvSpPr>
                  <p:cNvPr id="8236" name="Freeform 44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4966" y="71"/>
                    <a:ext cx="153" cy="1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98" y="184"/>
                      </a:cxn>
                      <a:cxn ang="0">
                        <a:pos x="500" y="349"/>
                      </a:cxn>
                      <a:cxn ang="0">
                        <a:pos x="604" y="140"/>
                      </a:cxn>
                      <a:cxn ang="0">
                        <a:pos x="359" y="9"/>
                      </a:cxn>
                      <a:cxn ang="0">
                        <a:pos x="464" y="184"/>
                      </a:cxn>
                      <a:cxn ang="0">
                        <a:pos x="131" y="17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4" h="349">
                        <a:moveTo>
                          <a:pt x="0" y="0"/>
                        </a:moveTo>
                        <a:lnTo>
                          <a:pt x="298" y="184"/>
                        </a:lnTo>
                        <a:lnTo>
                          <a:pt x="500" y="349"/>
                        </a:lnTo>
                        <a:lnTo>
                          <a:pt x="604" y="140"/>
                        </a:lnTo>
                        <a:lnTo>
                          <a:pt x="359" y="9"/>
                        </a:lnTo>
                        <a:lnTo>
                          <a:pt x="464" y="184"/>
                        </a:lnTo>
                        <a:lnTo>
                          <a:pt x="131" y="1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37" name="Freeform 45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5048" y="332"/>
                    <a:ext cx="269" cy="438"/>
                  </a:xfrm>
                  <a:custGeom>
                    <a:avLst/>
                    <a:gdLst/>
                    <a:ahLst/>
                    <a:cxnLst>
                      <a:cxn ang="0">
                        <a:pos x="741" y="129"/>
                      </a:cxn>
                      <a:cxn ang="0">
                        <a:pos x="485" y="352"/>
                      </a:cxn>
                      <a:cxn ang="0">
                        <a:pos x="163" y="762"/>
                      </a:cxn>
                      <a:cxn ang="0">
                        <a:pos x="0" y="1101"/>
                      </a:cxn>
                      <a:cxn ang="0">
                        <a:pos x="59" y="1230"/>
                      </a:cxn>
                      <a:cxn ang="0">
                        <a:pos x="262" y="1201"/>
                      </a:cxn>
                      <a:cxn ang="0">
                        <a:pos x="578" y="914"/>
                      </a:cxn>
                      <a:cxn ang="0">
                        <a:pos x="876" y="534"/>
                      </a:cxn>
                      <a:cxn ang="0">
                        <a:pos x="1034" y="270"/>
                      </a:cxn>
                      <a:cxn ang="0">
                        <a:pos x="1064" y="84"/>
                      </a:cxn>
                      <a:cxn ang="0">
                        <a:pos x="977" y="0"/>
                      </a:cxn>
                      <a:cxn ang="0">
                        <a:pos x="836" y="65"/>
                      </a:cxn>
                      <a:cxn ang="0">
                        <a:pos x="969" y="107"/>
                      </a:cxn>
                      <a:cxn ang="0">
                        <a:pos x="876" y="352"/>
                      </a:cxn>
                      <a:cxn ang="0">
                        <a:pos x="690" y="656"/>
                      </a:cxn>
                      <a:cxn ang="0">
                        <a:pos x="350" y="1008"/>
                      </a:cxn>
                      <a:cxn ang="0">
                        <a:pos x="116" y="1114"/>
                      </a:cxn>
                      <a:cxn ang="0">
                        <a:pos x="135" y="943"/>
                      </a:cxn>
                      <a:cxn ang="0">
                        <a:pos x="437" y="504"/>
                      </a:cxn>
                      <a:cxn ang="0">
                        <a:pos x="831" y="118"/>
                      </a:cxn>
                      <a:cxn ang="0">
                        <a:pos x="741" y="129"/>
                      </a:cxn>
                      <a:cxn ang="0">
                        <a:pos x="741" y="129"/>
                      </a:cxn>
                    </a:cxnLst>
                    <a:rect l="0" t="0" r="r" b="b"/>
                    <a:pathLst>
                      <a:path w="1064" h="1230">
                        <a:moveTo>
                          <a:pt x="741" y="129"/>
                        </a:moveTo>
                        <a:lnTo>
                          <a:pt x="485" y="352"/>
                        </a:lnTo>
                        <a:lnTo>
                          <a:pt x="163" y="762"/>
                        </a:lnTo>
                        <a:lnTo>
                          <a:pt x="0" y="1101"/>
                        </a:lnTo>
                        <a:lnTo>
                          <a:pt x="59" y="1230"/>
                        </a:lnTo>
                        <a:lnTo>
                          <a:pt x="262" y="1201"/>
                        </a:lnTo>
                        <a:lnTo>
                          <a:pt x="578" y="914"/>
                        </a:lnTo>
                        <a:lnTo>
                          <a:pt x="876" y="534"/>
                        </a:lnTo>
                        <a:lnTo>
                          <a:pt x="1034" y="270"/>
                        </a:lnTo>
                        <a:lnTo>
                          <a:pt x="1064" y="84"/>
                        </a:lnTo>
                        <a:lnTo>
                          <a:pt x="977" y="0"/>
                        </a:lnTo>
                        <a:lnTo>
                          <a:pt x="836" y="65"/>
                        </a:lnTo>
                        <a:lnTo>
                          <a:pt x="969" y="107"/>
                        </a:lnTo>
                        <a:lnTo>
                          <a:pt x="876" y="352"/>
                        </a:lnTo>
                        <a:lnTo>
                          <a:pt x="690" y="656"/>
                        </a:lnTo>
                        <a:lnTo>
                          <a:pt x="350" y="1008"/>
                        </a:lnTo>
                        <a:lnTo>
                          <a:pt x="116" y="1114"/>
                        </a:lnTo>
                        <a:lnTo>
                          <a:pt x="135" y="943"/>
                        </a:lnTo>
                        <a:lnTo>
                          <a:pt x="437" y="504"/>
                        </a:lnTo>
                        <a:lnTo>
                          <a:pt x="831" y="118"/>
                        </a:lnTo>
                        <a:lnTo>
                          <a:pt x="741" y="129"/>
                        </a:lnTo>
                        <a:lnTo>
                          <a:pt x="741" y="12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38" name="Freeform 46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4858" y="182"/>
                    <a:ext cx="505" cy="898"/>
                  </a:xfrm>
                  <a:custGeom>
                    <a:avLst/>
                    <a:gdLst/>
                    <a:ahLst/>
                    <a:cxnLst>
                      <a:cxn ang="0">
                        <a:pos x="1941" y="0"/>
                      </a:cxn>
                      <a:cxn ang="0">
                        <a:pos x="0" y="2521"/>
                      </a:cxn>
                      <a:cxn ang="0">
                        <a:pos x="192" y="2450"/>
                      </a:cxn>
                      <a:cxn ang="0">
                        <a:pos x="2002" y="61"/>
                      </a:cxn>
                      <a:cxn ang="0">
                        <a:pos x="1941" y="0"/>
                      </a:cxn>
                      <a:cxn ang="0">
                        <a:pos x="1941" y="0"/>
                      </a:cxn>
                    </a:cxnLst>
                    <a:rect l="0" t="0" r="r" b="b"/>
                    <a:pathLst>
                      <a:path w="2002" h="2521">
                        <a:moveTo>
                          <a:pt x="1941" y="0"/>
                        </a:moveTo>
                        <a:lnTo>
                          <a:pt x="0" y="2521"/>
                        </a:lnTo>
                        <a:lnTo>
                          <a:pt x="192" y="2450"/>
                        </a:lnTo>
                        <a:lnTo>
                          <a:pt x="2002" y="61"/>
                        </a:lnTo>
                        <a:lnTo>
                          <a:pt x="1941" y="0"/>
                        </a:lnTo>
                        <a:lnTo>
                          <a:pt x="1941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39" name="Freeform 47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4903" y="-19"/>
                    <a:ext cx="758" cy="1344"/>
                  </a:xfrm>
                  <a:custGeom>
                    <a:avLst/>
                    <a:gdLst/>
                    <a:ahLst/>
                    <a:cxnLst>
                      <a:cxn ang="0">
                        <a:pos x="95" y="2844"/>
                      </a:cxn>
                      <a:cxn ang="0">
                        <a:pos x="394" y="2834"/>
                      </a:cxn>
                      <a:cxn ang="0">
                        <a:pos x="821" y="3009"/>
                      </a:cxn>
                      <a:cxn ang="0">
                        <a:pos x="681" y="2817"/>
                      </a:cxn>
                      <a:cxn ang="0">
                        <a:pos x="367" y="2703"/>
                      </a:cxn>
                      <a:cxn ang="0">
                        <a:pos x="637" y="2720"/>
                      </a:cxn>
                      <a:cxn ang="0">
                        <a:pos x="979" y="2870"/>
                      </a:cxn>
                      <a:cxn ang="0">
                        <a:pos x="2859" y="420"/>
                      </a:cxn>
                      <a:cxn ang="0">
                        <a:pos x="2578" y="148"/>
                      </a:cxn>
                      <a:cxn ang="0">
                        <a:pos x="2308" y="0"/>
                      </a:cxn>
                      <a:cxn ang="0">
                        <a:pos x="2692" y="78"/>
                      </a:cxn>
                      <a:cxn ang="0">
                        <a:pos x="3007" y="428"/>
                      </a:cxn>
                      <a:cxn ang="0">
                        <a:pos x="831" y="3273"/>
                      </a:cxn>
                      <a:cxn ang="0">
                        <a:pos x="481" y="3412"/>
                      </a:cxn>
                      <a:cxn ang="0">
                        <a:pos x="105" y="3771"/>
                      </a:cxn>
                      <a:cxn ang="0">
                        <a:pos x="0" y="3667"/>
                      </a:cxn>
                      <a:cxn ang="0">
                        <a:pos x="131" y="3631"/>
                      </a:cxn>
                      <a:cxn ang="0">
                        <a:pos x="376" y="3385"/>
                      </a:cxn>
                      <a:cxn ang="0">
                        <a:pos x="165" y="3273"/>
                      </a:cxn>
                      <a:cxn ang="0">
                        <a:pos x="165" y="3176"/>
                      </a:cxn>
                      <a:cxn ang="0">
                        <a:pos x="411" y="3298"/>
                      </a:cxn>
                      <a:cxn ang="0">
                        <a:pos x="411" y="3186"/>
                      </a:cxn>
                      <a:cxn ang="0">
                        <a:pos x="603" y="3220"/>
                      </a:cxn>
                      <a:cxn ang="0">
                        <a:pos x="428" y="3079"/>
                      </a:cxn>
                      <a:cxn ang="0">
                        <a:pos x="629" y="3062"/>
                      </a:cxn>
                      <a:cxn ang="0">
                        <a:pos x="95" y="2844"/>
                      </a:cxn>
                      <a:cxn ang="0">
                        <a:pos x="95" y="2844"/>
                      </a:cxn>
                    </a:cxnLst>
                    <a:rect l="0" t="0" r="r" b="b"/>
                    <a:pathLst>
                      <a:path w="3007" h="3771">
                        <a:moveTo>
                          <a:pt x="95" y="2844"/>
                        </a:moveTo>
                        <a:lnTo>
                          <a:pt x="394" y="2834"/>
                        </a:lnTo>
                        <a:lnTo>
                          <a:pt x="821" y="3009"/>
                        </a:lnTo>
                        <a:lnTo>
                          <a:pt x="681" y="2817"/>
                        </a:lnTo>
                        <a:lnTo>
                          <a:pt x="367" y="2703"/>
                        </a:lnTo>
                        <a:lnTo>
                          <a:pt x="637" y="2720"/>
                        </a:lnTo>
                        <a:lnTo>
                          <a:pt x="979" y="2870"/>
                        </a:lnTo>
                        <a:lnTo>
                          <a:pt x="2859" y="420"/>
                        </a:lnTo>
                        <a:lnTo>
                          <a:pt x="2578" y="148"/>
                        </a:lnTo>
                        <a:lnTo>
                          <a:pt x="2308" y="0"/>
                        </a:lnTo>
                        <a:lnTo>
                          <a:pt x="2692" y="78"/>
                        </a:lnTo>
                        <a:lnTo>
                          <a:pt x="3007" y="428"/>
                        </a:lnTo>
                        <a:lnTo>
                          <a:pt x="831" y="3273"/>
                        </a:lnTo>
                        <a:lnTo>
                          <a:pt x="481" y="3412"/>
                        </a:lnTo>
                        <a:lnTo>
                          <a:pt x="105" y="3771"/>
                        </a:lnTo>
                        <a:lnTo>
                          <a:pt x="0" y="3667"/>
                        </a:lnTo>
                        <a:lnTo>
                          <a:pt x="131" y="3631"/>
                        </a:lnTo>
                        <a:lnTo>
                          <a:pt x="376" y="3385"/>
                        </a:lnTo>
                        <a:lnTo>
                          <a:pt x="165" y="3273"/>
                        </a:lnTo>
                        <a:lnTo>
                          <a:pt x="165" y="3176"/>
                        </a:lnTo>
                        <a:lnTo>
                          <a:pt x="411" y="3298"/>
                        </a:lnTo>
                        <a:lnTo>
                          <a:pt x="411" y="3186"/>
                        </a:lnTo>
                        <a:lnTo>
                          <a:pt x="603" y="3220"/>
                        </a:lnTo>
                        <a:lnTo>
                          <a:pt x="428" y="3079"/>
                        </a:lnTo>
                        <a:lnTo>
                          <a:pt x="629" y="3062"/>
                        </a:lnTo>
                        <a:lnTo>
                          <a:pt x="95" y="2844"/>
                        </a:lnTo>
                        <a:lnTo>
                          <a:pt x="95" y="284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40" name="Freeform 48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5297" y="897"/>
                    <a:ext cx="169" cy="122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255" y="106"/>
                      </a:cxn>
                      <a:cxn ang="0">
                        <a:pos x="639" y="342"/>
                      </a:cxn>
                      <a:cxn ang="0">
                        <a:pos x="673" y="289"/>
                      </a:cxn>
                      <a:cxn ang="0">
                        <a:pos x="447" y="114"/>
                      </a:cxn>
                      <a:cxn ang="0">
                        <a:pos x="26" y="0"/>
                      </a:cxn>
                      <a:cxn ang="0">
                        <a:pos x="0" y="80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673" h="342">
                        <a:moveTo>
                          <a:pt x="0" y="80"/>
                        </a:moveTo>
                        <a:lnTo>
                          <a:pt x="255" y="106"/>
                        </a:lnTo>
                        <a:lnTo>
                          <a:pt x="639" y="342"/>
                        </a:lnTo>
                        <a:lnTo>
                          <a:pt x="673" y="289"/>
                        </a:lnTo>
                        <a:lnTo>
                          <a:pt x="447" y="114"/>
                        </a:lnTo>
                        <a:lnTo>
                          <a:pt x="26" y="0"/>
                        </a:lnTo>
                        <a:lnTo>
                          <a:pt x="0" y="80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41" name="Freeform 49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5253" y="806"/>
                    <a:ext cx="181" cy="144"/>
                  </a:xfrm>
                  <a:custGeom>
                    <a:avLst/>
                    <a:gdLst/>
                    <a:ahLst/>
                    <a:cxnLst>
                      <a:cxn ang="0">
                        <a:pos x="0" y="78"/>
                      </a:cxn>
                      <a:cxn ang="0">
                        <a:pos x="340" y="148"/>
                      </a:cxn>
                      <a:cxn ang="0">
                        <a:pos x="638" y="403"/>
                      </a:cxn>
                      <a:cxn ang="0">
                        <a:pos x="716" y="296"/>
                      </a:cxn>
                      <a:cxn ang="0">
                        <a:pos x="420" y="114"/>
                      </a:cxn>
                      <a:cxn ang="0">
                        <a:pos x="70" y="0"/>
                      </a:cxn>
                      <a:cxn ang="0">
                        <a:pos x="0" y="78"/>
                      </a:cxn>
                      <a:cxn ang="0">
                        <a:pos x="0" y="78"/>
                      </a:cxn>
                    </a:cxnLst>
                    <a:rect l="0" t="0" r="r" b="b"/>
                    <a:pathLst>
                      <a:path w="716" h="403">
                        <a:moveTo>
                          <a:pt x="0" y="78"/>
                        </a:moveTo>
                        <a:lnTo>
                          <a:pt x="340" y="148"/>
                        </a:lnTo>
                        <a:lnTo>
                          <a:pt x="638" y="403"/>
                        </a:lnTo>
                        <a:lnTo>
                          <a:pt x="716" y="296"/>
                        </a:lnTo>
                        <a:lnTo>
                          <a:pt x="420" y="114"/>
                        </a:lnTo>
                        <a:lnTo>
                          <a:pt x="70" y="0"/>
                        </a:lnTo>
                        <a:lnTo>
                          <a:pt x="0" y="78"/>
                        </a:lnTo>
                        <a:lnTo>
                          <a:pt x="0" y="7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42" name="Freeform 50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4985" y="210"/>
                    <a:ext cx="181" cy="147"/>
                  </a:xfrm>
                  <a:custGeom>
                    <a:avLst/>
                    <a:gdLst/>
                    <a:ahLst/>
                    <a:cxnLst>
                      <a:cxn ang="0">
                        <a:pos x="0" y="78"/>
                      </a:cxn>
                      <a:cxn ang="0">
                        <a:pos x="316" y="139"/>
                      </a:cxn>
                      <a:cxn ang="0">
                        <a:pos x="649" y="411"/>
                      </a:cxn>
                      <a:cxn ang="0">
                        <a:pos x="717" y="314"/>
                      </a:cxn>
                      <a:cxn ang="0">
                        <a:pos x="394" y="87"/>
                      </a:cxn>
                      <a:cxn ang="0">
                        <a:pos x="54" y="0"/>
                      </a:cxn>
                      <a:cxn ang="0">
                        <a:pos x="0" y="78"/>
                      </a:cxn>
                      <a:cxn ang="0">
                        <a:pos x="0" y="78"/>
                      </a:cxn>
                    </a:cxnLst>
                    <a:rect l="0" t="0" r="r" b="b"/>
                    <a:pathLst>
                      <a:path w="717" h="411">
                        <a:moveTo>
                          <a:pt x="0" y="78"/>
                        </a:moveTo>
                        <a:lnTo>
                          <a:pt x="316" y="139"/>
                        </a:lnTo>
                        <a:lnTo>
                          <a:pt x="649" y="411"/>
                        </a:lnTo>
                        <a:lnTo>
                          <a:pt x="717" y="314"/>
                        </a:lnTo>
                        <a:lnTo>
                          <a:pt x="394" y="87"/>
                        </a:lnTo>
                        <a:lnTo>
                          <a:pt x="54" y="0"/>
                        </a:lnTo>
                        <a:lnTo>
                          <a:pt x="0" y="78"/>
                        </a:lnTo>
                        <a:lnTo>
                          <a:pt x="0" y="7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43" name="Freeform 51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4948" y="142"/>
                    <a:ext cx="179" cy="138"/>
                  </a:xfrm>
                  <a:custGeom>
                    <a:avLst/>
                    <a:gdLst/>
                    <a:ahLst/>
                    <a:cxnLst>
                      <a:cxn ang="0">
                        <a:pos x="0" y="88"/>
                      </a:cxn>
                      <a:cxn ang="0">
                        <a:pos x="272" y="131"/>
                      </a:cxn>
                      <a:cxn ang="0">
                        <a:pos x="665" y="386"/>
                      </a:cxn>
                      <a:cxn ang="0">
                        <a:pos x="709" y="308"/>
                      </a:cxn>
                      <a:cxn ang="0">
                        <a:pos x="306" y="53"/>
                      </a:cxn>
                      <a:cxn ang="0">
                        <a:pos x="43" y="0"/>
                      </a:cxn>
                      <a:cxn ang="0">
                        <a:pos x="0" y="88"/>
                      </a:cxn>
                      <a:cxn ang="0">
                        <a:pos x="0" y="88"/>
                      </a:cxn>
                    </a:cxnLst>
                    <a:rect l="0" t="0" r="r" b="b"/>
                    <a:pathLst>
                      <a:path w="709" h="386">
                        <a:moveTo>
                          <a:pt x="0" y="88"/>
                        </a:moveTo>
                        <a:lnTo>
                          <a:pt x="272" y="131"/>
                        </a:lnTo>
                        <a:lnTo>
                          <a:pt x="665" y="386"/>
                        </a:lnTo>
                        <a:lnTo>
                          <a:pt x="709" y="308"/>
                        </a:lnTo>
                        <a:lnTo>
                          <a:pt x="306" y="53"/>
                        </a:lnTo>
                        <a:lnTo>
                          <a:pt x="43" y="0"/>
                        </a:lnTo>
                        <a:lnTo>
                          <a:pt x="0" y="88"/>
                        </a:lnTo>
                        <a:lnTo>
                          <a:pt x="0" y="8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244" name="Line 52"/>
              <p:cNvSpPr>
                <a:spLocks noChangeAspect="1" noChangeShapeType="1"/>
              </p:cNvSpPr>
              <p:nvPr userDrawn="1"/>
            </p:nvSpPr>
            <p:spPr bwMode="auto">
              <a:xfrm>
                <a:off x="4870" y="84"/>
                <a:ext cx="42" cy="9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57" name="Picture 56" descr="EIClogo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2400" y="32780"/>
            <a:ext cx="458925" cy="424420"/>
          </a:xfrm>
          <a:prstGeom prst="rect">
            <a:avLst/>
          </a:prstGeom>
        </p:spPr>
      </p:pic>
      <p:pic>
        <p:nvPicPr>
          <p:cNvPr id="58" name="Picture 57" descr="bnl-logo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2157" y="6527800"/>
            <a:ext cx="1005840" cy="368300"/>
          </a:xfrm>
          <a:prstGeom prst="rect">
            <a:avLst/>
          </a:prstGeom>
        </p:spPr>
      </p:pic>
      <p:grpSp>
        <p:nvGrpSpPr>
          <p:cNvPr id="8252" name="Group 60"/>
          <p:cNvGrpSpPr>
            <a:grpSpLocks/>
          </p:cNvGrpSpPr>
          <p:nvPr/>
        </p:nvGrpSpPr>
        <p:grpSpPr bwMode="auto">
          <a:xfrm rot="5400000">
            <a:off x="4086225" y="-3660775"/>
            <a:ext cx="431800" cy="8604250"/>
            <a:chOff x="5468" y="1333"/>
            <a:chExt cx="243" cy="2714"/>
          </a:xfrm>
        </p:grpSpPr>
        <p:sp>
          <p:nvSpPr>
            <p:cNvPr id="8253" name="Freeform 61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4" name="Freeform 62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5400"/>
            <a:ext cx="84582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err="1" smtClean="0"/>
              <a:t>bubu</a:t>
            </a:r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1" r:id="rId3"/>
    <p:sldLayoutId id="2147483657" r:id="rId4"/>
    <p:sldLayoutId id="2147483655" r:id="rId5"/>
    <p:sldLayoutId id="2147483658" r:id="rId6"/>
    <p:sldLayoutId id="2147483656" r:id="rId7"/>
    <p:sldLayoutId id="2147483653" r:id="rId8"/>
    <p:sldLayoutId id="2147483659" r:id="rId9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kumimoji="1" sz="2800" b="1" i="1">
          <a:solidFill>
            <a:srgbClr val="0000FF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FF"/>
        </a:buClr>
        <a:buFont typeface="Wingdings" charset="2"/>
        <a:buChar char="q"/>
        <a:defRPr kumimoji="1" sz="2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FF"/>
        </a:buClr>
        <a:buFont typeface="Wingdings" charset="2"/>
        <a:buChar char="Ø"/>
        <a:defRPr kumimoji="1" sz="20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kumimoji="1" sz="18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1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20000"/>
        <a:buFontTx/>
        <a:buBlip>
          <a:blip r:embed="rId15"/>
        </a:buBlip>
        <a:defRPr kumimoji="1" sz="14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oleObject" Target="../embeddings/oleObject2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62200"/>
            <a:ext cx="9143999" cy="1491651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artDeco"/>
              <a:bevelB w="57150" h="38100" prst="artDeco"/>
            </a:sp3d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Thoughts about F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</a:rPr>
              <a:t> and F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L</a:t>
            </a:r>
            <a:r>
              <a:rPr lang="en-US" altLang="ja-JP" dirty="0" smtClean="0">
                <a:solidFill>
                  <a:schemeClr val="tx1"/>
                </a:solidFill>
              </a:rPr>
              <a:t> in </a:t>
            </a:r>
            <a:r>
              <a:rPr lang="en-US" altLang="ja-JP" dirty="0" err="1" smtClean="0">
                <a:solidFill>
                  <a:schemeClr val="tx1"/>
                </a:solidFill>
              </a:rPr>
              <a:t>eA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 dirty="0"/>
          </a:p>
        </p:txBody>
      </p:sp>
      <p:pic>
        <p:nvPicPr>
          <p:cNvPr id="8" name="Picture 7" descr="EIC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887" y="4082451"/>
            <a:ext cx="1147313" cy="1061049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BNL EIC-TF, September 2011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84DC042-DA42-6A4D-AE89-46F8D07AA4EE}" type="slidenum">
              <a:rPr lang="en-US" altLang="ja-JP" smtClean="0"/>
              <a:pPr/>
              <a:t>1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mp="http://schemas.microsoft.com/office/mac/powerpoint/2008/main">
    <mc:Choice Requires="mp">
      <p:transition xmlns:p14="http://schemas.microsoft.com/office/powerpoint/2010/main">
        <p14:prism/>
      </p:transition>
    </mc:Choice>
    <mc:Fallback xmlns:mv="urn:schemas-microsoft-com:mac:vml" xmlns="">
      <p:transition>
        <p:cov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BNL EIC-TF, September 2011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85B-340E-9941-AF39-030851572DD6}" type="slidenum">
              <a:rPr lang="en-US" altLang="ja-JP" smtClean="0"/>
              <a:pPr/>
              <a:t>2</a:t>
            </a:fld>
            <a:endParaRPr lang="en-US" altLang="ja-JP"/>
          </a:p>
        </p:txBody>
      </p:sp>
      <p:grpSp>
        <p:nvGrpSpPr>
          <p:cNvPr id="10" name="Group 9"/>
          <p:cNvGrpSpPr/>
          <p:nvPr/>
        </p:nvGrpSpPr>
        <p:grpSpPr>
          <a:xfrm>
            <a:off x="1142664" y="1160099"/>
            <a:ext cx="6820968" cy="4516793"/>
            <a:chOff x="-1524336" y="1575429"/>
            <a:chExt cx="6820968" cy="4516793"/>
          </a:xfrm>
        </p:grpSpPr>
        <p:grpSp>
          <p:nvGrpSpPr>
            <p:cNvPr id="11" name="Group 21"/>
            <p:cNvGrpSpPr/>
            <p:nvPr/>
          </p:nvGrpSpPr>
          <p:grpSpPr>
            <a:xfrm>
              <a:off x="-1524336" y="1575429"/>
              <a:ext cx="6820968" cy="4516793"/>
              <a:chOff x="-1524336" y="1575429"/>
              <a:chExt cx="6820968" cy="4516793"/>
            </a:xfrm>
          </p:grpSpPr>
          <p:pic>
            <p:nvPicPr>
              <p:cNvPr id="14" name="Picture 13" descr="776px-20x250Q2VsX.png"/>
              <p:cNvPicPr>
                <a:picLocks noChangeAspect="1"/>
              </p:cNvPicPr>
              <p:nvPr/>
            </p:nvPicPr>
            <p:blipFill>
              <a:blip r:embed="rId3"/>
              <a:srcRect l="1933" t="10017" r="1933" b="7513"/>
              <a:stretch>
                <a:fillRect/>
              </a:stretch>
            </p:blipFill>
            <p:spPr>
              <a:xfrm>
                <a:off x="-1524336" y="1575429"/>
                <a:ext cx="6820968" cy="4516793"/>
              </a:xfrm>
              <a:prstGeom prst="rect">
                <a:avLst/>
              </a:prstGeom>
            </p:spPr>
          </p:pic>
          <p:cxnSp>
            <p:nvCxnSpPr>
              <p:cNvPr id="15" name="Straight Connector 14"/>
              <p:cNvCxnSpPr/>
              <p:nvPr/>
            </p:nvCxnSpPr>
            <p:spPr bwMode="auto">
              <a:xfrm rot="5400000" flipH="1" flipV="1">
                <a:off x="1162050" y="2368550"/>
                <a:ext cx="3556000" cy="316230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rot="5400000" flipH="1" flipV="1">
                <a:off x="-107950" y="2343150"/>
                <a:ext cx="3556000" cy="316230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" name="TextBox 11"/>
            <p:cNvSpPr txBox="1"/>
            <p:nvPr/>
          </p:nvSpPr>
          <p:spPr>
            <a:xfrm>
              <a:off x="1435100" y="4508500"/>
              <a:ext cx="8879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y</a:t>
              </a:r>
              <a:r>
                <a:rPr lang="en-US" sz="1600" dirty="0" smtClean="0"/>
                <a:t>=0.05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41600" y="2616200"/>
              <a:ext cx="8879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y</a:t>
              </a:r>
              <a:r>
                <a:rPr lang="en-US" sz="1600" dirty="0" smtClean="0"/>
                <a:t>=0.85</a:t>
              </a:r>
              <a:endParaRPr lang="en-US" sz="16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20700" y="5486400"/>
            <a:ext cx="31854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FF"/>
              </a:buClr>
              <a:buFont typeface="Wingdings" charset="2"/>
              <a:buChar char="q"/>
            </a:pPr>
            <a:r>
              <a:rPr lang="en-US" dirty="0" smtClean="0"/>
              <a:t> Strong x-Q</a:t>
            </a:r>
            <a:r>
              <a:rPr lang="en-US" baseline="30000" dirty="0" smtClean="0"/>
              <a:t>2</a:t>
            </a:r>
            <a:r>
              <a:rPr lang="en-US" dirty="0" smtClean="0"/>
              <a:t> correlation</a:t>
            </a:r>
          </a:p>
          <a:p>
            <a:pPr lvl="1">
              <a:buClr>
                <a:srgbClr val="0000FF"/>
              </a:buClr>
              <a:buFont typeface="Wingdings" charset="2"/>
              <a:buChar char="Ø"/>
            </a:pPr>
            <a:r>
              <a:rPr lang="en-US" dirty="0" smtClean="0"/>
              <a:t> high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high Q</a:t>
            </a:r>
            <a:r>
              <a:rPr lang="en-US" baseline="30000" dirty="0" smtClean="0">
                <a:sym typeface="Wingdings"/>
              </a:rPr>
              <a:t>2</a:t>
            </a:r>
          </a:p>
          <a:p>
            <a:pPr lvl="1">
              <a:buClr>
                <a:srgbClr val="0000FF"/>
              </a:buClr>
              <a:buFont typeface="Wingdings" charset="2"/>
              <a:buChar char="Ø"/>
            </a:pPr>
            <a:r>
              <a:rPr lang="en-US" dirty="0" smtClean="0"/>
              <a:t> low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low Q</a:t>
            </a:r>
            <a:r>
              <a:rPr lang="en-US" baseline="30000" dirty="0" smtClean="0">
                <a:sym typeface="Wingdings"/>
              </a:rPr>
              <a:t>2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6200000" flipH="1">
            <a:off x="5403850" y="4556720"/>
            <a:ext cx="1689100" cy="8890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953000" y="5731470"/>
            <a:ext cx="40046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low </a:t>
            </a:r>
            <a:r>
              <a:rPr lang="en-US" dirty="0" err="1" smtClean="0"/>
              <a:t>y</a:t>
            </a:r>
            <a:r>
              <a:rPr lang="en-US" dirty="0" smtClean="0"/>
              <a:t> limited by</a:t>
            </a:r>
          </a:p>
          <a:p>
            <a:pPr algn="ctr"/>
            <a:r>
              <a:rPr lang="en-US" dirty="0" smtClean="0"/>
              <a:t>Theta/momentum </a:t>
            </a:r>
            <a:r>
              <a:rPr lang="en-US" dirty="0" smtClean="0"/>
              <a:t>resolution for e’</a:t>
            </a:r>
          </a:p>
          <a:p>
            <a:pPr algn="ctr"/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use </a:t>
            </a:r>
            <a:r>
              <a:rPr lang="en-US" dirty="0" err="1" smtClean="0">
                <a:sym typeface="Wingdings"/>
              </a:rPr>
              <a:t>hadron</a:t>
            </a:r>
            <a:r>
              <a:rPr lang="en-US" dirty="0" smtClean="0">
                <a:sym typeface="Wingdings"/>
              </a:rPr>
              <a:t> method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rot="16200000" flipV="1">
            <a:off x="2813050" y="3274020"/>
            <a:ext cx="927100" cy="9144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06600" y="1819870"/>
            <a:ext cx="25955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</a:t>
            </a:r>
            <a:r>
              <a:rPr lang="en-US" dirty="0" err="1" smtClean="0"/>
              <a:t>y</a:t>
            </a:r>
            <a:r>
              <a:rPr lang="en-US" dirty="0" smtClean="0"/>
              <a:t> limited by</a:t>
            </a:r>
          </a:p>
          <a:p>
            <a:r>
              <a:rPr lang="en-US" dirty="0" smtClean="0"/>
              <a:t>radiative corrections</a:t>
            </a:r>
          </a:p>
          <a:p>
            <a:r>
              <a:rPr lang="en-US" dirty="0" smtClean="0"/>
              <a:t>can be suppressed by</a:t>
            </a:r>
          </a:p>
          <a:p>
            <a:r>
              <a:rPr lang="en-US" dirty="0" smtClean="0"/>
              <a:t>by requiring hadronic</a:t>
            </a:r>
          </a:p>
          <a:p>
            <a:r>
              <a:rPr lang="en-US" dirty="0" smtClean="0"/>
              <a:t>activity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 rot="5400000" flipH="1" flipV="1">
            <a:off x="6026150" y="3439120"/>
            <a:ext cx="1968500" cy="1752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772400" y="3013670"/>
            <a:ext cx="1116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HERA</a:t>
            </a:r>
          </a:p>
          <a:p>
            <a:r>
              <a:rPr lang="en-US" dirty="0" err="1" smtClean="0"/>
              <a:t>y</a:t>
            </a:r>
            <a:r>
              <a:rPr lang="en-US" dirty="0" smtClean="0"/>
              <a:t>&gt;0.005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6700" y="774700"/>
            <a:ext cx="4986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00FF"/>
                </a:solidFill>
              </a:rPr>
              <a:t>Potential limitations in kinematic coverage:</a:t>
            </a:r>
            <a:endParaRPr lang="en-US" u="sng" dirty="0">
              <a:solidFill>
                <a:srgbClr val="0000FF"/>
              </a:solidFill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065838" y="762000"/>
          <a:ext cx="253841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4" imgW="1447800" imgH="469900" progId="Equation.DSMT4">
                  <p:embed/>
                </p:oleObj>
              </mc:Choice>
              <mc:Fallback>
                <p:oleObj name="Equation" r:id="rId4" imgW="1447800" imgH="4699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838" y="762000"/>
                        <a:ext cx="2538412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mp="http://schemas.microsoft.com/office/mac/powerpoint/2008/main">
    <mc:Choice Requires="mp">
      <p:transition xmlns:p14="http://schemas.microsoft.com/office/powerpoint/2010/main">
        <p14:prism/>
      </p:transition>
    </mc:Choice>
    <mc:Fallback xmlns:mv="urn:schemas-microsoft-com:mac:vml" xmlns="">
      <p:transition>
        <p:cov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function in </a:t>
            </a:r>
            <a:r>
              <a:rPr lang="en-US" dirty="0" err="1" smtClean="0"/>
              <a:t>eA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BNL EIC-TF, September 2011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85B-340E-9941-AF39-030851572DD6}" type="slidenum">
              <a:rPr lang="en-US" altLang="ja-JP" smtClean="0"/>
              <a:pPr/>
              <a:t>3</a:t>
            </a:fld>
            <a:endParaRPr lang="en-US" altLang="ja-JP"/>
          </a:p>
        </p:txBody>
      </p:sp>
      <p:pic>
        <p:nvPicPr>
          <p:cNvPr id="9" name="Picture 8" descr="y.vs.Y+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01600"/>
            <a:ext cx="6858000" cy="68580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084796"/>
              </p:ext>
            </p:extLst>
          </p:nvPr>
        </p:nvGraphicFramePr>
        <p:xfrm>
          <a:off x="2044700" y="1104900"/>
          <a:ext cx="1828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828800" imgH="698500" progId="Equation.DSMT4">
                  <p:embed/>
                </p:oleObj>
              </mc:Choice>
              <mc:Fallback>
                <p:oleObj name="Equation" r:id="rId4" imgW="1828800" imgH="698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44700" y="1104900"/>
                        <a:ext cx="18288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6723084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Inclusive Structure functions in </a:t>
            </a:r>
            <a:r>
              <a:rPr lang="en-US" dirty="0" err="1" smtClean="0"/>
              <a:t>eA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BNL EIC-TF, September 2011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85B-340E-9941-AF39-030851572DD6}" type="slidenum">
              <a:rPr lang="en-US" altLang="ja-JP" smtClean="0"/>
              <a:pPr/>
              <a:t>4</a:t>
            </a:fld>
            <a:endParaRPr lang="en-US" altLang="ja-JP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549990"/>
              </p:ext>
            </p:extLst>
          </p:nvPr>
        </p:nvGraphicFramePr>
        <p:xfrm>
          <a:off x="723900" y="996950"/>
          <a:ext cx="7391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8" name="Equation" r:id="rId3" imgW="7391400" imgH="762000" progId="Equation.DSMT4">
                  <p:embed/>
                </p:oleObj>
              </mc:Choice>
              <mc:Fallback>
                <p:oleObj name="Equation" r:id="rId3" imgW="7391400" imgH="762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3900" y="996950"/>
                        <a:ext cx="73914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" y="1968500"/>
            <a:ext cx="840486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How to extract F</a:t>
            </a:r>
            <a:r>
              <a:rPr lang="en-US" baseline="-25000" dirty="0" smtClean="0">
                <a:solidFill>
                  <a:srgbClr val="0000FF"/>
                </a:solidFill>
              </a:rPr>
              <a:t>L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marL="285750" indent="-285750">
              <a:buClr>
                <a:srgbClr val="0000FF"/>
              </a:buClr>
              <a:buFont typeface="Wingdings" charset="2"/>
              <a:buChar char="q"/>
            </a:pPr>
            <a:r>
              <a:rPr lang="en-US" dirty="0" smtClean="0"/>
              <a:t>Plot </a:t>
            </a:r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baseline="-25000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Y</a:t>
            </a:r>
            <a:r>
              <a:rPr lang="en-US" baseline="30000" dirty="0" smtClean="0"/>
              <a:t>+ </a:t>
            </a:r>
          </a:p>
          <a:p>
            <a:pPr marL="285750" indent="-285750">
              <a:buClr>
                <a:srgbClr val="0000FF"/>
              </a:buClr>
              <a:buFont typeface="Wingdings" charset="2"/>
              <a:buChar char="q"/>
            </a:pPr>
            <a:r>
              <a:rPr lang="en-US" dirty="0" smtClean="0"/>
              <a:t>Need different values of Y</a:t>
            </a:r>
            <a:r>
              <a:rPr lang="en-US" baseline="30000" dirty="0" smtClean="0"/>
              <a:t>+</a:t>
            </a:r>
          </a:p>
          <a:p>
            <a:pPr lvl="1">
              <a:buClr>
                <a:srgbClr val="0000FF"/>
              </a:buClr>
            </a:pPr>
            <a:r>
              <a:rPr lang="en-US" dirty="0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Need to run at different √s</a:t>
            </a:r>
            <a:endParaRPr lang="en-US" dirty="0" smtClean="0"/>
          </a:p>
          <a:p>
            <a:pPr marL="742950" lvl="1" indent="-285750">
              <a:buClr>
                <a:srgbClr val="0000FF"/>
              </a:buCl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F</a:t>
            </a:r>
            <a:r>
              <a:rPr lang="en-US" baseline="-25000" dirty="0" smtClean="0">
                <a:sym typeface="Wingdings"/>
              </a:rPr>
              <a:t>L</a:t>
            </a:r>
            <a:r>
              <a:rPr lang="en-US" dirty="0" smtClean="0">
                <a:sym typeface="Wingdings"/>
              </a:rPr>
              <a:t> slope of </a:t>
            </a:r>
            <a:r>
              <a:rPr lang="en-US" dirty="0" err="1">
                <a:latin typeface="Symbol" charset="2"/>
                <a:cs typeface="Symbol" charset="2"/>
              </a:rPr>
              <a:t>s</a:t>
            </a:r>
            <a:r>
              <a:rPr lang="en-US" baseline="-25000" dirty="0" err="1"/>
              <a:t>r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Y</a:t>
            </a:r>
            <a:r>
              <a:rPr lang="en-US" baseline="30000" dirty="0"/>
              <a:t>+ </a:t>
            </a:r>
            <a:endParaRPr lang="en-US" baseline="30000" dirty="0" smtClean="0"/>
          </a:p>
          <a:p>
            <a:pPr marL="742950" lvl="1" indent="-285750">
              <a:buClr>
                <a:srgbClr val="0000FF"/>
              </a:buClr>
              <a:buFont typeface="Wingdings" charset="0"/>
              <a:buChar char="à"/>
            </a:pP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 intercept of </a:t>
            </a:r>
            <a:r>
              <a:rPr lang="en-US" dirty="0" err="1">
                <a:latin typeface="Symbol" charset="2"/>
                <a:cs typeface="Symbol" charset="2"/>
              </a:rPr>
              <a:t>s</a:t>
            </a:r>
            <a:r>
              <a:rPr lang="en-US" baseline="-25000" dirty="0" err="1"/>
              <a:t>r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Y</a:t>
            </a:r>
            <a:r>
              <a:rPr lang="en-US" baseline="30000" dirty="0"/>
              <a:t>+ </a:t>
            </a:r>
            <a:r>
              <a:rPr lang="en-US" dirty="0" smtClean="0"/>
              <a:t>with y-axis</a:t>
            </a:r>
          </a:p>
          <a:p>
            <a:pPr marL="742950" lvl="1" indent="-285750">
              <a:buClr>
                <a:srgbClr val="0000FF"/>
              </a:buClr>
              <a:buFont typeface="Wingdings" charset="0"/>
              <a:buChar char="à"/>
            </a:pPr>
            <a:endParaRPr lang="en-US" dirty="0"/>
          </a:p>
          <a:p>
            <a:pPr>
              <a:buClr>
                <a:srgbClr val="0000FF"/>
              </a:buClr>
            </a:pPr>
            <a:r>
              <a:rPr lang="en-US" dirty="0" smtClean="0">
                <a:solidFill>
                  <a:srgbClr val="0000FF"/>
                </a:solidFill>
              </a:rPr>
              <a:t>Issues:</a:t>
            </a:r>
          </a:p>
          <a:p>
            <a:pPr marL="285750" indent="-285750">
              <a:buClr>
                <a:srgbClr val="0000FF"/>
              </a:buClr>
              <a:buFont typeface="Wingdings" charset="2"/>
              <a:buChar char="q"/>
            </a:pPr>
            <a:r>
              <a:rPr lang="en-US" dirty="0" smtClean="0"/>
              <a:t>Lever arm in Y</a:t>
            </a:r>
            <a:r>
              <a:rPr lang="en-US" baseline="30000" dirty="0" smtClean="0"/>
              <a:t>+</a:t>
            </a:r>
          </a:p>
          <a:p>
            <a:pPr marL="285750" indent="-285750">
              <a:buClr>
                <a:srgbClr val="0000FF"/>
              </a:buClr>
              <a:buFont typeface="Wingdings" charset="2"/>
              <a:buChar char="q"/>
            </a:pPr>
            <a:r>
              <a:rPr lang="en-US" dirty="0" smtClean="0"/>
              <a:t>Value of y / Y</a:t>
            </a:r>
            <a:r>
              <a:rPr lang="en-US" baseline="30000" dirty="0" smtClean="0"/>
              <a:t>+ </a:t>
            </a:r>
          </a:p>
          <a:p>
            <a:pPr marL="742950" lvl="1" indent="-285750">
              <a:buClr>
                <a:srgbClr val="0000FF"/>
              </a:buCl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At low y: detector resolution for e’</a:t>
            </a:r>
          </a:p>
          <a:p>
            <a:pPr marL="742950" lvl="1" indent="-285750">
              <a:buClr>
                <a:srgbClr val="0000FF"/>
              </a:buCl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At high y: </a:t>
            </a:r>
            <a:r>
              <a:rPr lang="en-US" dirty="0" err="1" smtClean="0">
                <a:sym typeface="Wingdings"/>
              </a:rPr>
              <a:t>radiative</a:t>
            </a:r>
            <a:r>
              <a:rPr lang="en-US" dirty="0" smtClean="0">
                <a:sym typeface="Wingdings"/>
              </a:rPr>
              <a:t> corrections and charge symmetric background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1843431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Inclusive Structure functions in </a:t>
            </a:r>
            <a:r>
              <a:rPr lang="en-US" dirty="0" err="1"/>
              <a:t>eA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BNL EIC-TF, September 2011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85B-340E-9941-AF39-030851572DD6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6" name="TextBox 5"/>
          <p:cNvSpPr txBox="1"/>
          <p:nvPr/>
        </p:nvSpPr>
        <p:spPr>
          <a:xfrm>
            <a:off x="-50800" y="673100"/>
            <a:ext cx="941796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Cuts:</a:t>
            </a:r>
          </a:p>
          <a:p>
            <a:pPr marL="285750" indent="-285750">
              <a:buClr>
                <a:srgbClr val="0000FF"/>
              </a:buClr>
              <a:buFont typeface="Wingdings" charset="2"/>
              <a:buChar char="q"/>
            </a:pPr>
            <a:r>
              <a:rPr lang="en-US" dirty="0" smtClean="0"/>
              <a:t>Bin in Q</a:t>
            </a:r>
            <a:r>
              <a:rPr lang="en-US" baseline="30000" dirty="0" smtClean="0"/>
              <a:t>2 </a:t>
            </a:r>
            <a:r>
              <a:rPr lang="en-US" dirty="0" smtClean="0"/>
              <a:t>(12 bins logarithmic ) and y (10 bins linear) with fixed x for each bin</a:t>
            </a:r>
          </a:p>
          <a:p>
            <a:pPr marL="742950" lvl="1" indent="-285750">
              <a:buClr>
                <a:srgbClr val="0000FF"/>
              </a:buClr>
              <a:buFont typeface="Wingdings" charset="2"/>
              <a:buChar char="q"/>
            </a:pPr>
            <a:r>
              <a:rPr lang="en-US" dirty="0" smtClean="0"/>
              <a:t>Lowest √s y-bins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y</a:t>
            </a:r>
            <a:r>
              <a:rPr lang="en-US" dirty="0" smtClean="0"/>
              <a:t>= 0.1 </a:t>
            </a:r>
          </a:p>
          <a:p>
            <a:pPr marL="742950" lvl="1" indent="-285750">
              <a:buClr>
                <a:srgbClr val="0000FF"/>
              </a:buClr>
              <a:buFont typeface="Wingdings" charset="2"/>
              <a:buChar char="q"/>
            </a:pPr>
            <a:r>
              <a:rPr lang="en-US" dirty="0" smtClean="0"/>
              <a:t>Higher </a:t>
            </a:r>
            <a:r>
              <a:rPr lang="en-US" dirty="0"/>
              <a:t>√s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y</a:t>
            </a:r>
            <a:r>
              <a:rPr lang="en-US" dirty="0" smtClean="0"/>
              <a:t> gets smaller by ratio of √s</a:t>
            </a:r>
            <a:r>
              <a:rPr lang="en-US" baseline="-25000" dirty="0" smtClean="0"/>
              <a:t>1</a:t>
            </a:r>
            <a:r>
              <a:rPr lang="en-US" dirty="0" smtClean="0"/>
              <a:t> / √s</a:t>
            </a:r>
            <a:r>
              <a:rPr lang="en-US" baseline="-25000" dirty="0" smtClean="0"/>
              <a:t>2</a:t>
            </a:r>
          </a:p>
          <a:p>
            <a:pPr marL="742950" lvl="1" indent="-285750">
              <a:buClr>
                <a:srgbClr val="0000FF"/>
              </a:buClr>
              <a:buFont typeface="Wingdings" charset="2"/>
              <a:buChar char="q"/>
            </a:pPr>
            <a:r>
              <a:rPr lang="en-US" dirty="0" smtClean="0"/>
              <a:t>3 points in Y</a:t>
            </a:r>
            <a:r>
              <a:rPr lang="en-US" baseline="30000" dirty="0" smtClean="0"/>
              <a:t>+</a:t>
            </a:r>
            <a:r>
              <a:rPr lang="en-US" dirty="0" smtClean="0"/>
              <a:t> for each Q</a:t>
            </a:r>
            <a:r>
              <a:rPr lang="en-US" baseline="30000" dirty="0" smtClean="0"/>
              <a:t>2</a:t>
            </a:r>
            <a:r>
              <a:rPr lang="en-US" dirty="0" smtClean="0"/>
              <a:t>-bin</a:t>
            </a:r>
          </a:p>
          <a:p>
            <a:pPr marL="742950" lvl="1" indent="-285750">
              <a:buClr>
                <a:srgbClr val="0000FF"/>
              </a:buClr>
              <a:buFont typeface="Wingdings" charset="2"/>
              <a:buChar char="q"/>
            </a:pPr>
            <a:r>
              <a:rPr lang="en-US" dirty="0" smtClean="0"/>
              <a:t>0.01 &lt; Y</a:t>
            </a:r>
            <a:r>
              <a:rPr lang="en-US" baseline="30000" dirty="0" smtClean="0"/>
              <a:t>+</a:t>
            </a:r>
            <a:r>
              <a:rPr lang="en-US" dirty="0" smtClean="0"/>
              <a:t> &lt; 0.95</a:t>
            </a:r>
          </a:p>
          <a:p>
            <a:pPr marL="742950" lvl="1" indent="-285750">
              <a:buClr>
                <a:srgbClr val="0000FF"/>
              </a:buClr>
              <a:buFont typeface="Wingdings" charset="2"/>
              <a:buChar char="q"/>
            </a:pP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Y</a:t>
            </a:r>
            <a:r>
              <a:rPr lang="en-US" baseline="30000" dirty="0" smtClean="0"/>
              <a:t>+</a:t>
            </a:r>
            <a:r>
              <a:rPr lang="en-US" dirty="0" smtClean="0"/>
              <a:t> &gt; 0.1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1324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Inclusive Structure functions in </a:t>
            </a:r>
            <a:r>
              <a:rPr lang="en-US" dirty="0" err="1"/>
              <a:t>eA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BNL EIC-TF, September 2011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85B-340E-9941-AF39-030851572DD6}" type="slidenum">
              <a:rPr lang="en-US" altLang="ja-JP" smtClean="0"/>
              <a:pPr/>
              <a:t>6</a:t>
            </a:fld>
            <a:endParaRPr lang="en-US" altLang="ja-JP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711200"/>
            <a:ext cx="6858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50209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Inclusive Structure functions in </a:t>
            </a:r>
            <a:r>
              <a:rPr lang="en-US" dirty="0" err="1"/>
              <a:t>eA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BNL EIC-TF, September 2011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85B-340E-9941-AF39-030851572DD6}" type="slidenum">
              <a:rPr lang="en-US" altLang="ja-JP" smtClean="0"/>
              <a:pPr/>
              <a:t>7</a:t>
            </a:fld>
            <a:endParaRPr lang="en-US" altLang="ja-JP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762000"/>
            <a:ext cx="6794500" cy="5803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9176" y="2527300"/>
            <a:ext cx="6893008" cy="1200329"/>
          </a:xfrm>
          <a:prstGeom prst="rect">
            <a:avLst/>
          </a:prstGeom>
          <a:solidFill>
            <a:srgbClr val="FFFFE5"/>
          </a:solidFill>
          <a:ln w="19050">
            <a:solidFill>
              <a:srgbClr val="FFFF6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Need to combine bins according to the detector resolution</a:t>
            </a:r>
          </a:p>
          <a:p>
            <a:pPr algn="ctr"/>
            <a:r>
              <a:rPr lang="en-US" dirty="0" smtClean="0"/>
              <a:t>Final y-range needs full MC study</a:t>
            </a:r>
          </a:p>
          <a:p>
            <a:pPr algn="ctr"/>
            <a:r>
              <a:rPr lang="en-US" dirty="0" smtClean="0"/>
              <a:t>Start generate all the data now</a:t>
            </a:r>
          </a:p>
          <a:p>
            <a:pPr algn="ctr"/>
            <a:r>
              <a:rPr lang="en-US" dirty="0" err="1" smtClean="0"/>
              <a:t>Djangoh</a:t>
            </a:r>
            <a:r>
              <a:rPr lang="en-US" dirty="0" smtClean="0"/>
              <a:t> in </a:t>
            </a:r>
            <a:r>
              <a:rPr lang="en-US" dirty="0" err="1" smtClean="0"/>
              <a:t>eA</a:t>
            </a:r>
            <a:r>
              <a:rPr lang="en-US" dirty="0" smtClean="0"/>
              <a:t> mode with eps-09-PDFs and rad-corrections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8930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plots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BNL EIC-TF, September 2011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F64A-CB62-3D4B-9CBC-C26B9FF18E2B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66700" y="1039813"/>
            <a:ext cx="4929187" cy="4624387"/>
            <a:chOff x="0" y="0"/>
            <a:chExt cx="3104" cy="2913"/>
          </a:xfrm>
          <a:noFill/>
        </p:grpSpPr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088" cy="2913"/>
            </a:xfrm>
            <a:prstGeom prst="rect">
              <a:avLst/>
            </a:prstGeom>
            <a:grpFill/>
            <a:ln w="12700" cap="flat">
              <a:noFill/>
              <a:round/>
              <a:headEnd/>
              <a:tailEnd/>
            </a:ln>
          </p:spPr>
        </p:pic>
        <p:sp>
          <p:nvSpPr>
            <p:cNvPr id="10" name="Rectangle 6"/>
            <p:cNvSpPr>
              <a:spLocks/>
            </p:cNvSpPr>
            <p:nvPr/>
          </p:nvSpPr>
          <p:spPr bwMode="auto">
            <a:xfrm>
              <a:off x="1768" y="72"/>
              <a:ext cx="1336" cy="216"/>
            </a:xfrm>
            <a:prstGeom prst="rect">
              <a:avLst/>
            </a:prstGeom>
            <a:grp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1700">
                  <a:solidFill>
                    <a:srgbClr val="D500E2"/>
                  </a:solidFill>
                  <a:ea typeface="Arial" pitchFamily="-109" charset="0"/>
                  <a:cs typeface="Arial" pitchFamily="-109" charset="0"/>
                </a:rPr>
                <a:t>syst. uncertainties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rot="10800000" flipH="1">
              <a:off x="2056" y="248"/>
              <a:ext cx="344" cy="96"/>
            </a:xfrm>
            <a:prstGeom prst="line">
              <a:avLst/>
            </a:prstGeom>
            <a:grpFill/>
            <a:ln w="12700" cap="flat">
              <a:solidFill>
                <a:srgbClr val="D500E2"/>
              </a:solidFill>
              <a:prstDash val="solid"/>
              <a:round/>
              <a:headEnd type="stealth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Rectangle 10"/>
          <p:cNvSpPr>
            <a:spLocks/>
          </p:cNvSpPr>
          <p:nvPr/>
        </p:nvSpPr>
        <p:spPr bwMode="auto">
          <a:xfrm>
            <a:off x="5126038" y="2159000"/>
            <a:ext cx="4132262" cy="29337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∫</a:t>
            </a:r>
            <a:r>
              <a:rPr lang="en-US" sz="1800" b="1" dirty="0" err="1">
                <a:solidFill>
                  <a:schemeClr val="tx1"/>
                </a:solidFill>
                <a:latin typeface="Comic Sans MS"/>
                <a:ea typeface="Lucida Calligraphy" pitchFamily="-109" charset="0"/>
                <a:cs typeface="Comic Sans MS"/>
                <a:sym typeface="Lucida Calligraphy" pitchFamily="-109" charset="0"/>
              </a:rPr>
              <a:t>L</a:t>
            </a:r>
            <a:r>
              <a:rPr lang="en-US" sz="1800" b="1" dirty="0" err="1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dt</a:t>
            </a:r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 = </a:t>
            </a:r>
            <a:r>
              <a:rPr lang="en-US" sz="1800" b="1" dirty="0">
                <a:solidFill>
                  <a:srgbClr val="0000FF"/>
                </a:solidFill>
                <a:latin typeface="Comic Sans MS"/>
                <a:ea typeface="Arial" pitchFamily="-109" charset="0"/>
                <a:cs typeface="Comic Sans MS"/>
              </a:rPr>
              <a:t>4/A fb</a:t>
            </a:r>
            <a:r>
              <a:rPr lang="en-US" sz="1800" b="1" baseline="30000" dirty="0">
                <a:solidFill>
                  <a:srgbClr val="0000FF"/>
                </a:solidFill>
                <a:latin typeface="Comic Sans MS"/>
                <a:ea typeface="Arial" pitchFamily="-109" charset="0"/>
                <a:cs typeface="Comic Sans MS"/>
              </a:rPr>
              <a:t>-1  </a:t>
            </a:r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(10+100) </a:t>
            </a:r>
            <a:r>
              <a:rPr lang="en-US" sz="1800" b="1" dirty="0" err="1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GeV</a:t>
            </a:r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 &amp; </a:t>
            </a:r>
          </a:p>
          <a:p>
            <a:pPr marL="39688"/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        </a:t>
            </a:r>
            <a:r>
              <a:rPr lang="en-US" sz="1800" b="1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mic Sans MS"/>
                <a:ea typeface="Arial" pitchFamily="-109" charset="0"/>
                <a:cs typeface="Comic Sans MS"/>
              </a:rPr>
              <a:t>4</a:t>
            </a:r>
            <a:r>
              <a:rPr lang="en-US" sz="1800" b="1" dirty="0">
                <a:solidFill>
                  <a:srgbClr val="0000FF"/>
                </a:solidFill>
                <a:latin typeface="Comic Sans MS"/>
                <a:ea typeface="Arial" pitchFamily="-109" charset="0"/>
                <a:cs typeface="Comic Sans MS"/>
              </a:rPr>
              <a:t>/A fb</a:t>
            </a:r>
            <a:r>
              <a:rPr lang="en-US" sz="1800" b="1" baseline="30000" dirty="0">
                <a:solidFill>
                  <a:srgbClr val="0000FF"/>
                </a:solidFill>
                <a:latin typeface="Comic Sans MS"/>
                <a:ea typeface="Arial" pitchFamily="-109" charset="0"/>
                <a:cs typeface="Comic Sans MS"/>
              </a:rPr>
              <a:t>-1</a:t>
            </a:r>
            <a:r>
              <a:rPr lang="en-US" sz="1800" b="1" baseline="30000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(10+50) </a:t>
            </a:r>
            <a:r>
              <a:rPr lang="en-US" sz="1800" b="1" dirty="0" err="1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GeV</a:t>
            </a:r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 &amp; </a:t>
            </a:r>
          </a:p>
          <a:p>
            <a:pPr marL="39688"/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        </a:t>
            </a:r>
            <a:r>
              <a:rPr lang="en-US" sz="1800" b="1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mic Sans MS"/>
                <a:ea typeface="Arial" pitchFamily="-109" charset="0"/>
                <a:cs typeface="Comic Sans MS"/>
              </a:rPr>
              <a:t>2</a:t>
            </a:r>
            <a:r>
              <a:rPr lang="en-US" sz="1800" b="1" dirty="0">
                <a:solidFill>
                  <a:srgbClr val="0000FF"/>
                </a:solidFill>
                <a:latin typeface="Comic Sans MS"/>
                <a:ea typeface="Arial" pitchFamily="-109" charset="0"/>
                <a:cs typeface="Comic Sans MS"/>
              </a:rPr>
              <a:t>/A fb</a:t>
            </a:r>
            <a:r>
              <a:rPr lang="en-US" sz="1800" b="1" baseline="30000" dirty="0">
                <a:solidFill>
                  <a:srgbClr val="0000FF"/>
                </a:solidFill>
                <a:latin typeface="Comic Sans MS"/>
                <a:ea typeface="Arial" pitchFamily="-109" charset="0"/>
                <a:cs typeface="Comic Sans MS"/>
              </a:rPr>
              <a:t>-1  </a:t>
            </a:r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(5+50) </a:t>
            </a:r>
            <a:r>
              <a:rPr lang="en-US" sz="1800" b="1" dirty="0" err="1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GeV</a:t>
            </a:r>
            <a:endParaRPr lang="en-US" sz="1800" b="1" dirty="0">
              <a:solidFill>
                <a:schemeClr val="tx1"/>
              </a:solidFill>
              <a:latin typeface="Comic Sans MS"/>
              <a:ea typeface="Arial" pitchFamily="-109" charset="0"/>
              <a:cs typeface="Comic Sans MS"/>
            </a:endParaRPr>
          </a:p>
          <a:p>
            <a:pPr marL="39688"/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All together</a:t>
            </a:r>
            <a:r>
              <a:rPr lang="en-US" sz="1800" b="1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 </a:t>
            </a:r>
            <a:r>
              <a:rPr lang="en-US" b="1" dirty="0" smtClean="0">
                <a:latin typeface="Comic Sans MS"/>
                <a:ea typeface="Arial" pitchFamily="-109" charset="0"/>
                <a:cs typeface="Comic Sans MS"/>
              </a:rPr>
              <a:t>5</a:t>
            </a:r>
            <a:r>
              <a:rPr lang="en-US" sz="1800" b="1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weeks at </a:t>
            </a:r>
          </a:p>
          <a:p>
            <a:pPr marL="39688"/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L ~</a:t>
            </a:r>
            <a:r>
              <a:rPr lang="en-US" sz="1800" b="1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 </a:t>
            </a:r>
            <a:r>
              <a:rPr lang="en-US" b="1" dirty="0" smtClean="0">
                <a:latin typeface="Comic Sans MS"/>
                <a:ea typeface="Arial" pitchFamily="-109" charset="0"/>
                <a:cs typeface="Comic Sans MS"/>
              </a:rPr>
              <a:t>1x</a:t>
            </a:r>
            <a:r>
              <a:rPr lang="en-US" sz="1800" b="1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10</a:t>
            </a:r>
            <a:r>
              <a:rPr lang="en-US" sz="1800" b="1" baseline="32000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34</a:t>
            </a:r>
            <a:r>
              <a:rPr lang="en-US" sz="1800" b="1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cm</a:t>
            </a:r>
            <a:r>
              <a:rPr lang="en-US" sz="1800" b="1" baseline="32000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-2</a:t>
            </a:r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 s</a:t>
            </a:r>
            <a:r>
              <a:rPr lang="en-US" sz="1800" b="1" baseline="32000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-1</a:t>
            </a:r>
            <a:r>
              <a:rPr lang="en-US" sz="1800" b="1" baseline="32000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 </a:t>
            </a:r>
            <a:r>
              <a:rPr lang="en-US" b="1" dirty="0" smtClean="0">
                <a:latin typeface="Comic Sans MS"/>
                <a:ea typeface="Arial" pitchFamily="-109" charset="0"/>
                <a:cs typeface="Comic Sans MS"/>
              </a:rPr>
              <a:t>&amp; </a:t>
            </a:r>
            <a:r>
              <a:rPr lang="en-US" sz="1800" b="1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50</a:t>
            </a:r>
            <a:r>
              <a:rPr lang="en-US" sz="18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% duty </a:t>
            </a:r>
            <a:r>
              <a:rPr lang="en-US" sz="1800" b="1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cycle </a:t>
            </a:r>
            <a:r>
              <a:rPr lang="en-US" sz="1700" b="1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(</a:t>
            </a:r>
            <a:r>
              <a:rPr lang="en-US" sz="17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Note: </a:t>
            </a:r>
            <a:r>
              <a:rPr lang="en-US" sz="1700" b="1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1000x </a:t>
            </a:r>
            <a:r>
              <a:rPr lang="en-US" sz="1700" b="1" dirty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Hera L</a:t>
            </a:r>
            <a:r>
              <a:rPr lang="en-US" sz="1700" b="1" dirty="0" smtClean="0">
                <a:solidFill>
                  <a:schemeClr val="tx1"/>
                </a:solidFill>
                <a:latin typeface="Comic Sans MS"/>
                <a:ea typeface="Arial" pitchFamily="-109" charset="0"/>
                <a:cs typeface="Comic Sans MS"/>
              </a:rPr>
              <a:t>)</a:t>
            </a:r>
          </a:p>
          <a:p>
            <a:pPr marL="39688"/>
            <a:endParaRPr lang="en-US" sz="1700" dirty="0">
              <a:latin typeface="Comic Sans MS"/>
              <a:ea typeface="Arial" pitchFamily="-109" charset="0"/>
              <a:cs typeface="Comic Sans MS"/>
            </a:endParaRPr>
          </a:p>
          <a:p>
            <a:pPr marL="39688"/>
            <a:r>
              <a:rPr lang="en-US" sz="1700" b="1" dirty="0" smtClean="0">
                <a:solidFill>
                  <a:srgbClr val="0000FF"/>
                </a:solidFill>
                <a:latin typeface="Comic Sans MS"/>
                <a:ea typeface="Arial" pitchFamily="-109" charset="0"/>
                <a:cs typeface="Comic Sans MS"/>
              </a:rPr>
              <a:t>WHAT was required for this study</a:t>
            </a:r>
            <a:endParaRPr lang="en-US" sz="1700" b="1" dirty="0">
              <a:solidFill>
                <a:srgbClr val="0000FF"/>
              </a:solidFill>
              <a:latin typeface="Comic Sans MS"/>
              <a:ea typeface="Arial" pitchFamily="-109" charset="0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22532262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Diffractive Structure functions in </a:t>
            </a:r>
            <a:r>
              <a:rPr lang="en-US" dirty="0" err="1" smtClean="0"/>
              <a:t>eA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the same way as inclusive ones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ym typeface="Wingdings"/>
              </a:rPr>
              <a:t> same x-Q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coverage</a:t>
            </a:r>
            <a:endParaRPr lang="en-US" dirty="0" smtClean="0"/>
          </a:p>
          <a:p>
            <a:pPr lvl="1"/>
            <a:r>
              <a:rPr lang="en-US" dirty="0" smtClean="0"/>
              <a:t>Additional requirements</a:t>
            </a:r>
          </a:p>
          <a:p>
            <a:pPr lvl="2"/>
            <a:r>
              <a:rPr lang="en-US" dirty="0" smtClean="0"/>
              <a:t>Rapidity gap between hadron beam and produced jet, J/psi, ….</a:t>
            </a:r>
          </a:p>
          <a:p>
            <a:pPr lvl="2"/>
            <a:r>
              <a:rPr lang="en-US" dirty="0" smtClean="0"/>
              <a:t>For </a:t>
            </a:r>
            <a:r>
              <a:rPr lang="en-US" dirty="0" err="1" smtClean="0"/>
              <a:t>ep</a:t>
            </a:r>
            <a:r>
              <a:rPr lang="en-US" dirty="0" smtClean="0"/>
              <a:t> it was required: M</a:t>
            </a:r>
            <a:r>
              <a:rPr lang="en-US" baseline="-25000" dirty="0" smtClean="0"/>
              <a:t>y</a:t>
            </a:r>
            <a:r>
              <a:rPr lang="en-US" dirty="0" smtClean="0"/>
              <a:t> &lt; 1.6GeV –t&lt;1.0GeV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Need to study:</a:t>
            </a:r>
          </a:p>
          <a:p>
            <a:pPr lvl="2"/>
            <a:r>
              <a:rPr lang="en-US" dirty="0" smtClean="0"/>
              <a:t>What is our M</a:t>
            </a:r>
            <a:r>
              <a:rPr lang="en-US" baseline="-25000" dirty="0" smtClean="0"/>
              <a:t>y</a:t>
            </a:r>
            <a:r>
              <a:rPr lang="en-US" dirty="0" smtClean="0"/>
              <a:t> and t – range</a:t>
            </a:r>
          </a:p>
          <a:p>
            <a:pPr lvl="2"/>
            <a:r>
              <a:rPr lang="en-US" dirty="0" smtClean="0"/>
              <a:t>What is the influence of this on the model predictions</a:t>
            </a:r>
          </a:p>
          <a:p>
            <a:pPr lvl="2"/>
            <a:r>
              <a:rPr lang="en-US" dirty="0" smtClean="0"/>
              <a:t>Is it okay to require no neutrons in the ZDC</a:t>
            </a:r>
          </a:p>
          <a:p>
            <a:pPr lvl="2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 this means we go from incoherent diffraction to coherent   </a:t>
            </a:r>
          </a:p>
          <a:p>
            <a:pPr marL="914400" lvl="2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diffraction  Is this what </a:t>
            </a:r>
            <a:r>
              <a:rPr lang="en-US" smtClean="0">
                <a:sym typeface="Wingdings"/>
              </a:rPr>
              <a:t>we want?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BNL EIC-TF, September 2011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85B-340E-9941-AF39-030851572DD6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0821212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ＭＳ Ｐゴシック"/>
        <a:cs typeface="ＭＳ Ｐゴシック"/>
      </a:majorFont>
      <a:minorFont>
        <a:latin typeface="Comic Sans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35979</TotalTime>
  <Words>551</Words>
  <Application>Microsoft Macintosh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Crayons</vt:lpstr>
      <vt:lpstr>Equation</vt:lpstr>
      <vt:lpstr>MathType 6.0 Equation</vt:lpstr>
      <vt:lpstr>Thoughts about F2 and FL in eA </vt:lpstr>
      <vt:lpstr>DIS Kinematics</vt:lpstr>
      <vt:lpstr>Structure function in eA</vt:lpstr>
      <vt:lpstr>Inclusive Structure functions in eA</vt:lpstr>
      <vt:lpstr>Inclusive Structure functions in eA</vt:lpstr>
      <vt:lpstr>Inclusive Structure functions in eA</vt:lpstr>
      <vt:lpstr>Inclusive Structure functions in eA</vt:lpstr>
      <vt:lpstr>Old plots</vt:lpstr>
      <vt:lpstr>Diffractive Structure functions in eA</vt:lpstr>
    </vt:vector>
  </TitlesOfParts>
  <Company>京都大学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Naohito Saito</dc:creator>
  <cp:lastModifiedBy>elke-caroline aschenauer</cp:lastModifiedBy>
  <cp:revision>423</cp:revision>
  <cp:lastPrinted>2010-06-10T01:25:59Z</cp:lastPrinted>
  <dcterms:created xsi:type="dcterms:W3CDTF">2011-06-20T13:18:20Z</dcterms:created>
  <dcterms:modified xsi:type="dcterms:W3CDTF">2011-09-15T17:56:08Z</dcterms:modified>
</cp:coreProperties>
</file>