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3" r:id="rId5"/>
    <p:sldId id="262" r:id="rId6"/>
    <p:sldId id="264" r:id="rId7"/>
    <p:sldId id="261" r:id="rId8"/>
    <p:sldId id="265" r:id="rId9"/>
    <p:sldId id="267" r:id="rId10"/>
    <p:sldId id="266" r:id="rId11"/>
    <p:sldId id="258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21" d="100"/>
          <a:sy n="121" d="100"/>
        </p:scale>
        <p:origin x="-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C16F-EFA5-AE49-B9A3-BC6DE7A8F0F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D563-2755-3B4B-BE82-39B50CB39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2000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6264" y="4342464"/>
            <a:ext cx="5025473" cy="4114487"/>
          </a:xfrm>
        </p:spPr>
        <p:txBody>
          <a:bodyPr lIns="89896" tIns="44946" rIns="89896" bIns="44946"/>
          <a:lstStyle/>
          <a:p>
            <a:pPr defTabSz="89730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8000"/>
            <a:ext cx="6745288" cy="442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2588" y="1371600"/>
            <a:ext cx="4095750" cy="499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0738" y="1371600"/>
            <a:ext cx="4097337" cy="2419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0738" y="3943350"/>
            <a:ext cx="4097337" cy="2420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CE95-7D1A-C646-9ACC-3ED591C03A86}" type="datetimeFigureOut">
              <a:rPr lang="en-US" smtClean="0"/>
              <a:pPr/>
              <a:t>12/17/09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DA4E-41F1-F341-AE3C-1C09DA3AB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e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Steps to second high-L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IR in eRHIC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12-17 at 11.50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-1"/>
            <a:ext cx="72675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P-5cm-DispersionInTriplet-Detai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22" y="0"/>
            <a:ext cx="71797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12-17 at 12.09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0"/>
            <a:ext cx="69564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17" y="942017"/>
            <a:ext cx="7989283" cy="5040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07" y="329860"/>
            <a:ext cx="6400800" cy="1358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31" y="3019497"/>
            <a:ext cx="5697269" cy="3692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224" y="1423419"/>
            <a:ext cx="3006414" cy="254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595" y="3965917"/>
            <a:ext cx="2737043" cy="2892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41" y="2003339"/>
            <a:ext cx="4987254" cy="76886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1264982" y="2741940"/>
            <a:ext cx="3638169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2514600"/>
            <a:ext cx="2362200" cy="2133600"/>
          </a:xfrm>
          <a:ln/>
        </p:spPr>
      </p:pic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defTabSz="914400"/>
            <a:r>
              <a:rPr lang="en-US" sz="3600">
                <a:solidFill>
                  <a:srgbClr val="00004E"/>
                </a:solidFill>
              </a:rPr>
              <a:t>US LARP Magnet Program</a:t>
            </a:r>
          </a:p>
        </p:txBody>
      </p:sp>
      <p:pic>
        <p:nvPicPr>
          <p:cNvPr id="162821" name="Picture 5" descr="x_sec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374775" y="4598988"/>
            <a:ext cx="1985963" cy="1654175"/>
          </a:xfrm>
          <a:ln/>
        </p:spPr>
      </p:pic>
      <p:pic>
        <p:nvPicPr>
          <p:cNvPr id="16282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465138" y="2870200"/>
            <a:ext cx="1524000" cy="1370013"/>
          </a:xfrm>
          <a:ln/>
        </p:spPr>
      </p:pic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2824" name="Object 8"/>
          <p:cNvGraphicFramePr>
            <a:graphicFrameLocks noChangeAspect="1"/>
          </p:cNvGraphicFramePr>
          <p:nvPr/>
        </p:nvGraphicFramePr>
        <p:xfrm>
          <a:off x="5302250" y="4648200"/>
          <a:ext cx="2114550" cy="1562100"/>
        </p:xfrm>
        <a:graphic>
          <a:graphicData uri="http://schemas.openxmlformats.org/presentationml/2006/ole">
            <p:oleObj spid="_x0000_s17410" name="Photo Editor Photo" r:id="rId7" imgW="3029373" imgH="2238687" progId="">
              <p:embed/>
            </p:oleObj>
          </a:graphicData>
        </a:graphic>
      </p:graphicFrame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806450" y="1851025"/>
            <a:ext cx="788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rial" pitchFamily="30" charset="0"/>
              </a:rPr>
              <a:t>Large aperture, Nb</a:t>
            </a:r>
            <a:r>
              <a:rPr lang="en-US" b="1" baseline="-25000">
                <a:solidFill>
                  <a:schemeClr val="tx1"/>
                </a:solidFill>
                <a:latin typeface="Arial" pitchFamily="30" charset="0"/>
              </a:rPr>
              <a:t>3</a:t>
            </a:r>
            <a:r>
              <a:rPr lang="en-US" b="1">
                <a:solidFill>
                  <a:schemeClr val="tx1"/>
                </a:solidFill>
                <a:latin typeface="Arial" pitchFamily="30" charset="0"/>
              </a:rPr>
              <a:t>Sn Quadrupoles for LHC Upgrade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776663" y="4968875"/>
            <a:ext cx="1331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0" charset="0"/>
              </a:rPr>
              <a:t>90 mm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rial" pitchFamily="30" charset="0"/>
              </a:rPr>
              <a:t>&gt; 250 T/m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2314575" y="3082925"/>
            <a:ext cx="292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0" charset="0"/>
              </a:rPr>
              <a:t>High Performance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0" charset="0"/>
              </a:rPr>
              <a:t>Conductor Development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7727950" y="2897188"/>
            <a:ext cx="118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0" charset="0"/>
              </a:rPr>
              <a:t>Length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0" charset="0"/>
              </a:rPr>
              <a:t>Scale-up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6663" y="1263134"/>
            <a:ext cx="164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1F5E"/>
                </a:solidFill>
                <a:latin typeface="Bitstream Vera Serif" charset="0"/>
              </a:rPr>
              <a:t>Steve </a:t>
            </a:r>
            <a:r>
              <a:rPr lang="en-GB" dirty="0" err="1" smtClean="0">
                <a:solidFill>
                  <a:srgbClr val="001F5E"/>
                </a:solidFill>
                <a:latin typeface="Bitstream Vera Serif" charset="0"/>
              </a:rPr>
              <a:t>Gourlay</a:t>
            </a:r>
            <a:r>
              <a:rPr lang="en-GB" dirty="0" smtClean="0">
                <a:latin typeface="Bitstream Vera Serif" charset="0"/>
              </a:rPr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830" y="3784600"/>
            <a:ext cx="1495370" cy="112097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1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the quads</a:t>
            </a:r>
            <a:endParaRPr lang="en-US" dirty="0"/>
          </a:p>
        </p:txBody>
      </p:sp>
      <p:pic>
        <p:nvPicPr>
          <p:cNvPr id="4" name="Picture 3" descr="MakingTheLHC-LARP-tripl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827"/>
            <a:ext cx="9144000" cy="55980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Nb3Sn MAGNET DEVELOPMENT FOR LHC LUMINOSITY UPGRADE*</a:t>
            </a:r>
            <a:br>
              <a:rPr lang="en-US" sz="2000" b="1" dirty="0" smtClean="0"/>
            </a:br>
            <a:r>
              <a:rPr lang="en-US" sz="2000" dirty="0" smtClean="0"/>
              <a:t>P. Wanderer#, Brookhaven National Lab, Upton, NY 11973, U.S.A.</a:t>
            </a:r>
            <a:endParaRPr lang="en-US" sz="2000" dirty="0"/>
          </a:p>
        </p:txBody>
      </p:sp>
      <p:pic>
        <p:nvPicPr>
          <p:cNvPr id="5" name="Content Placeholder 4" descr="LARP-Magnet-300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758" b="-5758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Assembled triplet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" name="Picture 3" descr="LHC-LARP-Trip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34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228600"/>
            <a:ext cx="7505700" cy="7366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1F5E"/>
                </a:solidFill>
              </a:rPr>
              <a:t>Goal #3</a:t>
            </a:r>
            <a:r>
              <a:rPr lang="en-US"/>
              <a:t> </a:t>
            </a:r>
            <a:r>
              <a:rPr lang="en-US" sz="2000">
                <a:solidFill>
                  <a:srgbClr val="2B753B"/>
                </a:solidFill>
              </a:rPr>
              <a:t>High Gradient in a Large Aperture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193800"/>
            <a:ext cx="4967288" cy="5130800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30" charset="0"/>
              <a:buChar char="•"/>
            </a:pPr>
            <a:endParaRPr lang="en-US" sz="3200" dirty="0">
              <a:solidFill>
                <a:srgbClr val="001F5E"/>
              </a:solidFill>
              <a:latin typeface="Times New Roman" pitchFamily="30" charset="0"/>
            </a:endParaRPr>
          </a:p>
          <a:p>
            <a:pPr marL="342900" indent="-342900">
              <a:spcBef>
                <a:spcPct val="20000"/>
              </a:spcBef>
              <a:buFont typeface="Times New Roman" pitchFamily="30" charset="0"/>
              <a:buChar char="•"/>
            </a:pPr>
            <a:r>
              <a:rPr lang="en-US" dirty="0">
                <a:solidFill>
                  <a:srgbClr val="001F5E"/>
                </a:solidFill>
              </a:rPr>
              <a:t>High Gradient </a:t>
            </a:r>
            <a:r>
              <a:rPr lang="en-US" dirty="0" err="1">
                <a:solidFill>
                  <a:srgbClr val="001F5E"/>
                </a:solidFill>
              </a:rPr>
              <a:t>Quadrupole</a:t>
            </a:r>
            <a:r>
              <a:rPr lang="en-US" dirty="0">
                <a:solidFill>
                  <a:srgbClr val="001F5E"/>
                </a:solidFill>
              </a:rPr>
              <a:t> (HQ) </a:t>
            </a:r>
          </a:p>
          <a:p>
            <a:pPr marL="342900" indent="-342900">
              <a:spcBef>
                <a:spcPct val="20000"/>
              </a:spcBef>
              <a:buFont typeface="Times New Roman" pitchFamily="30" charset="0"/>
              <a:buChar char="•"/>
            </a:pPr>
            <a:endParaRPr lang="en-US" dirty="0">
              <a:solidFill>
                <a:srgbClr val="001F5E"/>
              </a:solidFill>
            </a:endParaRPr>
          </a:p>
          <a:p>
            <a:pPr marL="742950" lvl="1" indent="-285750">
              <a:spcBef>
                <a:spcPct val="20000"/>
              </a:spcBef>
              <a:buFont typeface="Times New Roman" pitchFamily="30" charset="0"/>
              <a:buChar char="–"/>
            </a:pPr>
            <a:r>
              <a:rPr lang="en-US" dirty="0"/>
              <a:t>Explore ultimate performance</a:t>
            </a:r>
          </a:p>
          <a:p>
            <a:pPr marL="742950" lvl="1" indent="-285750">
              <a:spcBef>
                <a:spcPct val="20000"/>
              </a:spcBef>
              <a:buFont typeface="Times New Roman" pitchFamily="30" charset="0"/>
              <a:buNone/>
            </a:pPr>
            <a:endParaRPr lang="en-US" dirty="0"/>
          </a:p>
          <a:p>
            <a:pPr marL="1143000" lvl="2">
              <a:spcBef>
                <a:spcPct val="20000"/>
              </a:spcBef>
              <a:buFont typeface="Times New Roman" pitchFamily="30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Increase peak field on the coil to ~ 15 T</a:t>
            </a:r>
          </a:p>
          <a:p>
            <a:pPr marL="1143000" lvl="2">
              <a:spcBef>
                <a:spcPct val="20000"/>
              </a:spcBef>
              <a:buFont typeface="Times New Roman" pitchFamily="30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Precursor to larger aperture</a:t>
            </a:r>
          </a:p>
        </p:txBody>
      </p:sp>
      <p:pic>
        <p:nvPicPr>
          <p:cNvPr id="166916" name="Picture 4" descr="x_sec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608638" y="2557463"/>
            <a:ext cx="2922587" cy="2687637"/>
          </a:xfrm>
          <a:ln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617918" y="965200"/>
            <a:ext cx="4387020" cy="5847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4-layer: G=280-310 T/</a:t>
            </a:r>
            <a:r>
              <a:rPr lang="en-US" sz="3200" b="1" dirty="0" err="1">
                <a:solidFill>
                  <a:srgbClr val="000090"/>
                </a:solidFill>
              </a:rPr>
              <a:t>m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905000" y="4451350"/>
            <a:ext cx="33162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itchFamily="30" charset="0"/>
              </a:rPr>
              <a:t>Subject of Design Studies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09-12-17 at 11.54.1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657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09-12-17 at 11.55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79" y="0"/>
            <a:ext cx="245373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117</Words>
  <Application>Microsoft Macintosh PowerPoint</Application>
  <PresentationFormat>On-screen Show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Photo Editor Photo</vt:lpstr>
      <vt:lpstr>Steps to second high-L IR in eRHIC</vt:lpstr>
      <vt:lpstr>Slide 2</vt:lpstr>
      <vt:lpstr>US LARP Magnet Program</vt:lpstr>
      <vt:lpstr>Making the quads</vt:lpstr>
      <vt:lpstr>Nb3Sn MAGNET DEVELOPMENT FOR LHC LUMINOSITY UPGRADE* P. Wanderer#, Brookhaven National Lab, Upton, NY 11973, U.S.A.</vt:lpstr>
      <vt:lpstr>Assembled triplet</vt:lpstr>
      <vt:lpstr>Goal #3 High Gradient in a Large Aperture</vt:lpstr>
      <vt:lpstr>Slide 8</vt:lpstr>
      <vt:lpstr>Slide 9</vt:lpstr>
      <vt:lpstr>Slide 10</vt:lpstr>
      <vt:lpstr>Slide 11</vt:lpstr>
      <vt:lpstr>Slide 12</vt:lpstr>
      <vt:lpstr>Slide 13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second high-L IR in eRHIC</dc:title>
  <dc:creator>Vladimir Litvinenko</dc:creator>
  <cp:lastModifiedBy>Dejan  Trbojevic</cp:lastModifiedBy>
  <cp:revision>11</cp:revision>
  <dcterms:created xsi:type="dcterms:W3CDTF">2009-12-17T15:46:19Z</dcterms:created>
  <dcterms:modified xsi:type="dcterms:W3CDTF">2009-12-17T17:10:33Z</dcterms:modified>
</cp:coreProperties>
</file>