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png" ContentType="image/png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Default Extension="bin" ContentType="application/vnd.openxmlformats-officedocument.presentationml.printerSettings"/>
  <Default Extension="rels" ContentType="application/vnd.openxmlformats-package.relationships+xml"/>
  <Default Extension="pdf" ContentType="application/pdf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7007225" cy="92884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showOutlineIcons="0">
    <p:restoredLeft sz="15620"/>
    <p:restoredTop sz="94660"/>
  </p:normalViewPr>
  <p:slideViewPr>
    <p:cSldViewPr snapToObjects="1">
      <p:cViewPr varScale="1">
        <p:scale>
          <a:sx n="117" d="100"/>
          <a:sy n="117" d="100"/>
        </p:scale>
        <p:origin x="-4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7716063" cy="77716063"/>
</p:viewPr>
</file>

<file path=ppt/_rels/presentation.xml.rels><?xml version="1.0" encoding="UTF-8" standalone="yes"?>
<Relationships xmlns="http://schemas.openxmlformats.org/package/2006/relationships"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printerSettings" Target="printerSettings/printerSettings1.bin"/><Relationship Id="rId6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65D429E9-20E5-A540-823B-80425C6563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58E9958F-99A9-E04F-814D-DF2502BE23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AA441F1-0AD3-BB4C-8182-48ED7485B5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ADAA426C-5558-FA4F-BD71-4CC071623E9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FB06B45B-08A1-F64B-B8A2-E7012F71149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D5734E4-F02E-774B-9FB2-DB9EF64B9EF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8DEAAAC0-48EA-7443-900A-806C3BFB4D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35E07DEF-E649-A54D-8659-AB5821042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73E0B517-8251-8A4C-A805-26D2FEA89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E5192983-6C0C-7249-9B18-C9047AB756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fld id="{B17E42E6-B4B5-B04F-890C-076322B979E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4" Type="http://schemas.openxmlformats.org/officeDocument/2006/relationships/slideLayout" Target="../slideLayouts/slideLayout4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Relationship Id="rId6" Type="http://schemas.openxmlformats.org/officeDocument/2006/relationships/slideLayout" Target="../slideLayouts/slideLayout6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8F3DD33-B350-A046-87AC-A96B2B829E0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df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3" name="Text Box 5"/>
          <p:cNvSpPr txBox="1">
            <a:spLocks noChangeArrowheads="1"/>
          </p:cNvSpPr>
          <p:nvPr/>
        </p:nvSpPr>
        <p:spPr bwMode="auto">
          <a:xfrm>
            <a:off x="5164138" y="4813300"/>
            <a:ext cx="3505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</a:pPr>
            <a:endParaRPr lang="en-US" sz="2400">
              <a:latin typeface="Times New Roman" charset="0"/>
            </a:endParaRPr>
          </a:p>
        </p:txBody>
      </p:sp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473075" y="1143000"/>
            <a:ext cx="4022725" cy="5262978"/>
          </a:xfrm>
          <a:prstGeom prst="rect">
            <a:avLst/>
          </a:prstGeom>
          <a:solidFill>
            <a:srgbClr val="FFFFCC"/>
          </a:solidFill>
          <a:ln w="38100">
            <a:solidFill>
              <a:srgbClr val="FFCC00"/>
            </a:solidFill>
            <a:miter lim="800000"/>
            <a:headEnd/>
            <a:tailEnd/>
          </a:ln>
          <a:effectLst/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marL="457200" indent="-457200"/>
            <a:r>
              <a:rPr lang="en-US" sz="1400" b="1" dirty="0">
                <a:solidFill>
                  <a:srgbClr val="663300"/>
                </a:solidFill>
                <a:latin typeface="Comic Sans MS" charset="0"/>
              </a:rPr>
              <a:t>1.	A horizontal hard bend and a vertical soft bend on both side of the detector;</a:t>
            </a:r>
          </a:p>
          <a:p>
            <a:pPr marL="457200" indent="-457200"/>
            <a:endParaRPr lang="en-US" sz="1400" b="1" dirty="0">
              <a:solidFill>
                <a:srgbClr val="663300"/>
              </a:solidFill>
              <a:latin typeface="Comic Sans MS" charset="0"/>
            </a:endParaRPr>
          </a:p>
          <a:p>
            <a:pPr marL="457200" indent="-457200">
              <a:buFontTx/>
              <a:buAutoNum type="arabicPeriod" startAt="2"/>
            </a:pPr>
            <a:r>
              <a:rPr lang="en-US" sz="1400" b="1" dirty="0">
                <a:solidFill>
                  <a:srgbClr val="663300"/>
                </a:solidFill>
                <a:latin typeface="Comic Sans MS" charset="0"/>
              </a:rPr>
              <a:t>The forward radiation from the up stream hard bend (red) is completely masked. No hard radiation passes through the detector;</a:t>
            </a:r>
          </a:p>
          <a:p>
            <a:pPr marL="457200" indent="-457200">
              <a:buFontTx/>
              <a:buAutoNum type="arabicPeriod" startAt="2"/>
            </a:pPr>
            <a:endParaRPr lang="en-US" sz="1400" b="1" dirty="0">
              <a:solidFill>
                <a:srgbClr val="663300"/>
              </a:solidFill>
              <a:latin typeface="Comic Sans MS" charset="0"/>
            </a:endParaRPr>
          </a:p>
          <a:p>
            <a:pPr marL="457200" indent="-457200">
              <a:buFontTx/>
              <a:buAutoNum type="arabicPeriod" startAt="2"/>
            </a:pPr>
            <a:r>
              <a:rPr lang="en-US" sz="1400" b="1" dirty="0">
                <a:solidFill>
                  <a:srgbClr val="663300"/>
                </a:solidFill>
                <a:latin typeface="Comic Sans MS" charset="0"/>
              </a:rPr>
              <a:t>The forward radiation from the up stream soft bend (blue) will </a:t>
            </a:r>
            <a:r>
              <a:rPr lang="en-US" sz="1400" b="1" dirty="0" smtClean="0">
                <a:solidFill>
                  <a:srgbClr val="663300"/>
                </a:solidFill>
                <a:latin typeface="Comic Sans MS" charset="0"/>
              </a:rPr>
              <a:t>pass </a:t>
            </a:r>
            <a:r>
              <a:rPr lang="en-US" sz="1400" b="1" dirty="0">
                <a:solidFill>
                  <a:srgbClr val="663300"/>
                </a:solidFill>
                <a:latin typeface="Comic Sans MS" charset="0"/>
              </a:rPr>
              <a:t>through the detector without hitting detector wall. </a:t>
            </a:r>
            <a:endParaRPr lang="en-US" sz="1400" b="1" dirty="0" smtClean="0">
              <a:solidFill>
                <a:srgbClr val="663300"/>
              </a:solidFill>
              <a:latin typeface="Comic Sans MS" charset="0"/>
            </a:endParaRPr>
          </a:p>
          <a:p>
            <a:pPr marL="457200" indent="-457200"/>
            <a:endParaRPr lang="en-US" sz="1400" b="1" dirty="0" smtClean="0">
              <a:solidFill>
                <a:srgbClr val="663300"/>
              </a:solidFill>
              <a:latin typeface="Comic Sans MS" charset="0"/>
            </a:endParaRPr>
          </a:p>
          <a:p>
            <a:pPr marL="457200" indent="-457200"/>
            <a:r>
              <a:rPr lang="en-US" sz="1400" b="1" dirty="0" smtClean="0">
                <a:solidFill>
                  <a:srgbClr val="663300"/>
                </a:solidFill>
                <a:latin typeface="Comic Sans MS" charset="0"/>
              </a:rPr>
              <a:t>4.	The </a:t>
            </a:r>
            <a:r>
              <a:rPr lang="en-US" sz="1400" b="1" dirty="0">
                <a:solidFill>
                  <a:srgbClr val="663300"/>
                </a:solidFill>
                <a:latin typeface="Comic Sans MS" charset="0"/>
              </a:rPr>
              <a:t>secondary backward radiation induced by the forward radiation generated in down stream bends will be largely masked from the detector;</a:t>
            </a:r>
          </a:p>
          <a:p>
            <a:pPr marL="457200" indent="-457200">
              <a:buFontTx/>
              <a:buAutoNum type="arabicPeriod" startAt="4"/>
            </a:pPr>
            <a:endParaRPr lang="en-US" sz="1400" b="1" dirty="0" smtClean="0">
              <a:solidFill>
                <a:srgbClr val="663300"/>
              </a:solidFill>
              <a:latin typeface="Comic Sans MS" charset="0"/>
            </a:endParaRPr>
          </a:p>
          <a:p>
            <a:pPr marL="457200" indent="-457200"/>
            <a:r>
              <a:rPr lang="en-US" sz="1400" b="1" smtClean="0">
                <a:solidFill>
                  <a:srgbClr val="663300"/>
                </a:solidFill>
                <a:latin typeface="Comic Sans MS" charset="0"/>
              </a:rPr>
              <a:t>5.	The </a:t>
            </a:r>
            <a:r>
              <a:rPr lang="en-US" sz="1400" b="1" dirty="0">
                <a:solidFill>
                  <a:srgbClr val="663300"/>
                </a:solidFill>
                <a:latin typeface="Comic Sans MS" charset="0"/>
              </a:rPr>
              <a:t>detector radiation background due to multiple scattering from the vacuum system, masks, collimators and absorbers will be investigated with computer simulations. </a:t>
            </a:r>
          </a:p>
        </p:txBody>
      </p:sp>
      <p:sp>
        <p:nvSpPr>
          <p:cNvPr id="2055" name="Text Box 7"/>
          <p:cNvSpPr txBox="1">
            <a:spLocks noChangeArrowheads="1"/>
          </p:cNvSpPr>
          <p:nvPr/>
        </p:nvSpPr>
        <p:spPr bwMode="auto">
          <a:xfrm>
            <a:off x="890588" y="317500"/>
            <a:ext cx="7361238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prstTxWarp prst="textNoShape">
              <a:avLst/>
            </a:prstTxWarp>
            <a:spAutoFit/>
          </a:bodyPr>
          <a:lstStyle/>
          <a:p>
            <a:pPr algn="ctr">
              <a:spcBef>
                <a:spcPct val="50000"/>
              </a:spcBef>
            </a:pPr>
            <a:r>
              <a:rPr kumimoji="1" lang="en-US" sz="3200" b="1">
                <a:solidFill>
                  <a:srgbClr val="CC0000"/>
                </a:solidFill>
                <a:latin typeface="Arial Narrow" charset="0"/>
              </a:rPr>
              <a:t>Detector Synchrotron Radiation Background</a:t>
            </a:r>
          </a:p>
        </p:txBody>
      </p:sp>
      <p:sp>
        <p:nvSpPr>
          <p:cNvPr id="2062" name="Text Box 14"/>
          <p:cNvSpPr txBox="1">
            <a:spLocks noChangeArrowheads="1"/>
          </p:cNvSpPr>
          <p:nvPr/>
        </p:nvSpPr>
        <p:spPr bwMode="auto">
          <a:xfrm>
            <a:off x="5164138" y="1000125"/>
            <a:ext cx="36020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r>
              <a:rPr kumimoji="1" lang="en-US" sz="2400" b="1">
                <a:solidFill>
                  <a:schemeClr val="accent2"/>
                </a:solidFill>
                <a:latin typeface="Arial Narrow" charset="0"/>
              </a:rPr>
              <a:t>Forward Radiation Spectrum</a:t>
            </a:r>
          </a:p>
        </p:txBody>
      </p:sp>
      <p:pic>
        <p:nvPicPr>
          <p:cNvPr id="10" name="Picture 9" descr="photon_dist_dipole_MEeIC.eps"/>
          <p:cNvPicPr>
            <a:picLocks noChangeAspect="1"/>
          </p:cNvPicPr>
          <p:nvPr/>
        </p:nvPicPr>
        <mc:AlternateContent>
          <mc:Choice xmlns:ma="http://schemas.microsoft.com/office/mac/drawingml/2008/main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648200" y="1457325"/>
            <a:ext cx="4343400" cy="494347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106</TotalTime>
  <Words>125</Words>
  <Application>Microsoft PowerPoint</Application>
  <PresentationFormat>On-screen Show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Times New Roman</vt:lpstr>
      <vt:lpstr>Comic Sans MS</vt:lpstr>
      <vt:lpstr>Tahoma</vt:lpstr>
      <vt:lpstr>Arial Narrow</vt:lpstr>
      <vt:lpstr>Default Design</vt:lpstr>
      <vt:lpstr>Slide 1</vt:lpstr>
    </vt:vector>
  </TitlesOfParts>
  <Company>Brookhaven Natoional Laboratory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bbwang</dc:creator>
  <cp:lastModifiedBy>Joanne Beebe-Wang</cp:lastModifiedBy>
  <cp:revision>4</cp:revision>
  <dcterms:created xsi:type="dcterms:W3CDTF">2009-04-22T14:18:41Z</dcterms:created>
  <dcterms:modified xsi:type="dcterms:W3CDTF">2009-04-22T14:31:27Z</dcterms:modified>
</cp:coreProperties>
</file>