
<file path=[Content_Types].xml><?xml version="1.0" encoding="utf-8"?>
<Types xmlns="http://schemas.openxmlformats.org/package/2006/content-types"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wmf" ContentType="image/x-wmf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4205" r:id="rId1"/>
  </p:sldMasterIdLst>
  <p:notesMasterIdLst>
    <p:notesMasterId r:id="rId7"/>
  </p:notesMasterIdLst>
  <p:handoutMasterIdLst>
    <p:handoutMasterId r:id="rId8"/>
  </p:handoutMasterIdLst>
  <p:sldIdLst>
    <p:sldId id="280" r:id="rId2"/>
    <p:sldId id="278" r:id="rId3"/>
    <p:sldId id="281" r:id="rId4"/>
    <p:sldId id="282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8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4703" autoAdjust="0"/>
    <p:restoredTop sz="94470" autoAdjust="0"/>
  </p:normalViewPr>
  <p:slideViewPr>
    <p:cSldViewPr snapToObjects="1">
      <p:cViewPr>
        <p:scale>
          <a:sx n="100" d="100"/>
          <a:sy n="100" d="100"/>
        </p:scale>
        <p:origin x="-92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0E3B-A8F7-204B-8330-F3DB56453B92}" type="datetimeFigureOut">
              <a:rPr lang="en-US" smtClean="0"/>
              <a:pPr/>
              <a:t>7/30/09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BEC7D-515A-F548-825A-191147F91B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CBBF4-3698-EA47-872A-2D8CC618BE94}" type="datetimeFigureOut">
              <a:rPr lang="en-US" smtClean="0"/>
              <a:pPr/>
              <a:t>7/30/09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3197F-8617-804B-92EB-ACCEC6455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pic>
        <p:nvPicPr>
          <p:cNvPr id="7" name="Picture 42" descr="BNL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52400" y="76200"/>
            <a:ext cx="1295400" cy="45090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5105400" y="76200"/>
            <a:ext cx="40386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Joanne</a:t>
            </a:r>
            <a:r>
              <a:rPr lang="en-US" b="1" baseline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Beebe-Wang         7/29/09         </a:t>
            </a:r>
            <a:fld id="{BB966397-7820-614E-82D7-455B0E902321}" type="slidenum">
              <a:rPr lang="en-US" b="1" baseline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pPr/>
              <a:t>‹#›</a:t>
            </a:fld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781503" y="76200"/>
            <a:ext cx="31242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30000"/>
                </a:solidFill>
              </a:rPr>
              <a:t>MeRHIC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Interaction</a:t>
            </a:r>
            <a:r>
              <a:rPr lang="en-US" b="1" baseline="0" dirty="0" smtClean="0">
                <a:solidFill>
                  <a:schemeClr val="accent1">
                    <a:lumMod val="75000"/>
                  </a:schemeClr>
                </a:solidFill>
              </a:rPr>
              <a:t> Region </a:t>
            </a:r>
            <a:endParaRPr lang="en-US" b="1" dirty="0">
              <a:solidFill>
                <a:srgbClr val="73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4" r:id="rId2"/>
  </p:sldLayoutIdLst>
  <p:hf hdr="0" ftr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df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" y="533400"/>
            <a:ext cx="8574087" cy="967839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FFFF"/>
                </a:solidFill>
              </a:rPr>
              <a:t>IR-layout Option #9 (no DX, H-</a:t>
            </a:r>
            <a:r>
              <a:rPr lang="en-US" sz="3200" b="1" smtClean="0">
                <a:solidFill>
                  <a:srgbClr val="FFFFFF"/>
                </a:solidFill>
              </a:rPr>
              <a:t>soft bend) </a:t>
            </a:r>
            <a:r>
              <a:rPr lang="en-US" sz="3200" b="1" dirty="0" smtClean="0">
                <a:solidFill>
                  <a:srgbClr val="FFFFFF"/>
                </a:solidFill>
              </a:rPr>
              <a:t/>
            </a:r>
            <a:br>
              <a:rPr lang="en-US" sz="3200" b="1" dirty="0" smtClean="0">
                <a:solidFill>
                  <a:srgbClr val="FFFFFF"/>
                </a:solidFill>
              </a:rPr>
            </a:br>
            <a:r>
              <a:rPr lang="en-US" sz="2800" b="1" dirty="0" smtClean="0">
                <a:solidFill>
                  <a:srgbClr val="FFFFFF"/>
                </a:solidFill>
              </a:rPr>
              <a:t>Proton energy </a:t>
            </a:r>
            <a:r>
              <a:rPr lang="en-US" sz="2800" b="1" dirty="0" err="1" smtClean="0"/>
              <a:t>tunability</a:t>
            </a:r>
            <a:r>
              <a:rPr lang="en-US" sz="2800" b="1" dirty="0" smtClean="0">
                <a:solidFill>
                  <a:srgbClr val="FFFFFF"/>
                </a:solidFill>
              </a:rPr>
              <a:t> for a fixed </a:t>
            </a:r>
            <a:r>
              <a:rPr lang="en-US" sz="2800" b="1" dirty="0" err="1" smtClean="0">
                <a:solidFill>
                  <a:srgbClr val="FFFFFF"/>
                </a:solidFill>
              </a:rPr>
              <a:t>e</a:t>
            </a:r>
            <a:r>
              <a:rPr lang="en-US" sz="2800" b="1" dirty="0" smtClean="0">
                <a:solidFill>
                  <a:srgbClr val="FFFFFF"/>
                </a:solidFill>
              </a:rPr>
              <a:t> energy (4GeV)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endParaRPr kumimoji="1" lang="en-US" sz="3200" b="1" dirty="0">
              <a:solidFill>
                <a:srgbClr val="FFFFFF"/>
              </a:solidFill>
              <a:latin typeface="Arial Narrow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23622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00FF"/>
                </a:solidFill>
                <a:latin typeface="Arial Narrow"/>
                <a:cs typeface="Arial Narrow"/>
              </a:rPr>
              <a:t>Ep</a:t>
            </a:r>
            <a:r>
              <a:rPr lang="en-US" sz="2400" dirty="0" smtClean="0">
                <a:solidFill>
                  <a:srgbClr val="0000FF"/>
                </a:solidFill>
                <a:latin typeface="Arial Narrow"/>
                <a:cs typeface="Arial Narrow"/>
              </a:rPr>
              <a:t>=80-250GeV</a:t>
            </a:r>
          </a:p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Arial Narrow"/>
                <a:cs typeface="Arial Narrow"/>
              </a:rPr>
              <a:t>OK</a:t>
            </a:r>
            <a:endParaRPr lang="en-US" sz="3600" b="1" dirty="0">
              <a:solidFill>
                <a:srgbClr val="0000FF"/>
              </a:solidFill>
              <a:latin typeface="Arial Narrow"/>
              <a:cs typeface="Arial Narrow"/>
            </a:endParaRPr>
          </a:p>
        </p:txBody>
      </p:sp>
      <p:pic>
        <p:nvPicPr>
          <p:cNvPr id="5" name="Picture 4" descr="MeRHIC_IR_DS5p0_L3p5_W50c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84955" y="1676400"/>
            <a:ext cx="8574087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" y="533400"/>
            <a:ext cx="8574087" cy="96784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FFFF"/>
                </a:solidFill>
              </a:rPr>
              <a:t>IR-layout Option #9 (no DX, H-soft bend)</a:t>
            </a:r>
            <a:r>
              <a:rPr lang="en-US" sz="3600" b="1" dirty="0" smtClean="0">
                <a:solidFill>
                  <a:srgbClr val="FFFFFF"/>
                </a:solidFill>
              </a:rPr>
              <a:t/>
            </a:r>
            <a:br>
              <a:rPr lang="en-US" sz="3600" b="1" dirty="0" smtClean="0">
                <a:solidFill>
                  <a:srgbClr val="FFFFFF"/>
                </a:solidFill>
              </a:rPr>
            </a:br>
            <a:r>
              <a:rPr kumimoji="1" lang="en-US" sz="3200" b="1" dirty="0" smtClean="0">
                <a:solidFill>
                  <a:srgbClr val="FFFFFF"/>
                </a:solidFill>
                <a:latin typeface="Arial Narrow" pitchFamily="-110" charset="0"/>
              </a:rPr>
              <a:t>Detector Synchrotron Radiation Background</a:t>
            </a:r>
            <a:endParaRPr kumimoji="1" lang="en-US" sz="3600" b="1" dirty="0">
              <a:solidFill>
                <a:srgbClr val="FFFFFF"/>
              </a:solidFill>
              <a:latin typeface="Arial Narrow" pitchFamily="-110" charset="0"/>
            </a:endParaRPr>
          </a:p>
        </p:txBody>
      </p:sp>
      <p:pic>
        <p:nvPicPr>
          <p:cNvPr id="4" name="Picture 3" descr="photon_dist_MEeIC_max1p5keV4inc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84955" y="1676400"/>
            <a:ext cx="8574087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" y="533400"/>
            <a:ext cx="8574087" cy="96784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sz="4400" b="1" dirty="0" smtClean="0">
                <a:solidFill>
                  <a:srgbClr val="FFFFFF"/>
                </a:solidFill>
                <a:latin typeface="Arial Narrow" pitchFamily="-110" charset="0"/>
              </a:rPr>
              <a:t>Synchrotron </a:t>
            </a:r>
            <a:r>
              <a:rPr kumimoji="1" lang="en-US" sz="4400" b="1" dirty="0" smtClean="0">
                <a:solidFill>
                  <a:srgbClr val="FFFFFF"/>
                </a:solidFill>
                <a:latin typeface="Arial Narrow" pitchFamily="-110" charset="0"/>
              </a:rPr>
              <a:t>Radiation Background</a:t>
            </a:r>
            <a:endParaRPr kumimoji="1" lang="en-US" sz="4800" b="1" dirty="0">
              <a:solidFill>
                <a:srgbClr val="FFFFFF"/>
              </a:solidFill>
              <a:latin typeface="Arial Narrow" pitchFamily="-110" charset="0"/>
            </a:endParaRPr>
          </a:p>
        </p:txBody>
      </p:sp>
      <p:pic>
        <p:nvPicPr>
          <p:cNvPr id="5" name="Picture 4" descr="photon_photoelec_loglog12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84955" y="1657350"/>
            <a:ext cx="8574087" cy="5048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" y="533400"/>
            <a:ext cx="8574087" cy="96784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sz="4400" b="1" dirty="0" smtClean="0">
                <a:solidFill>
                  <a:srgbClr val="FFFFFF"/>
                </a:solidFill>
                <a:latin typeface="Arial Narrow" pitchFamily="-110" charset="0"/>
              </a:rPr>
              <a:t>Synchrotron </a:t>
            </a:r>
            <a:r>
              <a:rPr kumimoji="1" lang="en-US" sz="4400" b="1" dirty="0" smtClean="0">
                <a:solidFill>
                  <a:srgbClr val="FFFFFF"/>
                </a:solidFill>
                <a:latin typeface="Arial Narrow" pitchFamily="-110" charset="0"/>
              </a:rPr>
              <a:t>Radiation Background</a:t>
            </a:r>
            <a:endParaRPr kumimoji="1" lang="en-US" sz="4800" b="1" dirty="0">
              <a:solidFill>
                <a:srgbClr val="FFFFFF"/>
              </a:solidFill>
              <a:latin typeface="Arial Narrow" pitchFamily="-110" charset="0"/>
            </a:endParaRPr>
          </a:p>
        </p:txBody>
      </p:sp>
      <p:pic>
        <p:nvPicPr>
          <p:cNvPr id="6" name="Picture 8" descr="photon_bw_dist_10cm_25c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955" y="1501240"/>
            <a:ext cx="8574087" cy="5262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" y="533400"/>
            <a:ext cx="8574087" cy="96784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5100" b="1" dirty="0" smtClean="0">
                <a:solidFill>
                  <a:srgbClr val="FFFFFF"/>
                </a:solidFill>
              </a:rPr>
              <a:t>Choice of </a:t>
            </a:r>
            <a:r>
              <a:rPr lang="en-US" sz="5100" b="1" dirty="0" smtClean="0"/>
              <a:t>Materials</a:t>
            </a:r>
            <a:endParaRPr kumimoji="1" lang="en-US" sz="5100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640" y="1752600"/>
            <a:ext cx="800100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2929"/>
                </a:solidFill>
              </a:rPr>
              <a:t>SR absorbers/masks for IR and arcs: </a:t>
            </a:r>
            <a:r>
              <a:rPr lang="en-US" sz="2000" dirty="0" err="1" smtClean="0">
                <a:solidFill>
                  <a:srgbClr val="FF2929"/>
                </a:solidFill>
              </a:rPr>
              <a:t>Glidcop</a:t>
            </a:r>
            <a:r>
              <a:rPr lang="en-US" sz="2000" dirty="0" smtClean="0">
                <a:solidFill>
                  <a:srgbClr val="FF2929"/>
                </a:solidFill>
              </a:rPr>
              <a:t> (Copper based)</a:t>
            </a:r>
          </a:p>
          <a:p>
            <a:r>
              <a:rPr lang="en-US" sz="2000" dirty="0" smtClean="0">
                <a:solidFill>
                  <a:srgbClr val="FF2929"/>
                </a:solidFill>
              </a:rPr>
              <a:t>	</a:t>
            </a:r>
            <a:r>
              <a:rPr lang="en-US" sz="1600" dirty="0" smtClean="0"/>
              <a:t>Secondary photon energy: 9keV </a:t>
            </a:r>
            <a:endParaRPr lang="en-US" sz="2000" dirty="0" smtClean="0">
              <a:solidFill>
                <a:srgbClr val="FF2929"/>
              </a:solidFill>
            </a:endParaRPr>
          </a:p>
          <a:p>
            <a:r>
              <a:rPr lang="en-US" sz="2000" dirty="0" smtClean="0">
                <a:solidFill>
                  <a:srgbClr val="FF2929"/>
                </a:solidFill>
              </a:rPr>
              <a:t>Electron beam lines: Aluminum</a:t>
            </a:r>
          </a:p>
          <a:p>
            <a:r>
              <a:rPr lang="en-US" dirty="0" smtClean="0"/>
              <a:t>	</a:t>
            </a:r>
            <a:r>
              <a:rPr lang="en-US" sz="1600" dirty="0" smtClean="0"/>
              <a:t>Complicated shape to accommodate absorbers/masks, vacuum pumps, water cooling… 	Secondary photon energy: 1keV </a:t>
            </a:r>
            <a:endParaRPr lang="en-US" dirty="0" smtClean="0"/>
          </a:p>
          <a:p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Experimental beam pipe (EBP):  Beryllium and/or </a:t>
            </a:r>
            <a:r>
              <a:rPr lang="en-US" sz="2000" dirty="0" smtClean="0">
                <a:solidFill>
                  <a:srgbClr val="FF2929"/>
                </a:solidFill>
              </a:rPr>
              <a:t>Aluminum</a:t>
            </a:r>
            <a:endParaRPr lang="en-US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000" dirty="0" smtClean="0"/>
              <a:t>	</a:t>
            </a:r>
            <a:r>
              <a:rPr lang="en-US" sz="1600" dirty="0" smtClean="0"/>
              <a:t>Secondary photon energy: 0.1keV 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4956" y="3937814"/>
          <a:ext cx="8554244" cy="2527520"/>
        </p:xfrm>
        <a:graphic>
          <a:graphicData uri="http://schemas.openxmlformats.org/drawingml/2006/table">
            <a:tbl>
              <a:tblPr/>
              <a:tblGrid>
                <a:gridCol w="2184212"/>
                <a:gridCol w="1163459"/>
                <a:gridCol w="1188482"/>
                <a:gridCol w="1351115"/>
                <a:gridCol w="1301074"/>
                <a:gridCol w="1365902"/>
              </a:tblGrid>
              <a:tr h="20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Verdana"/>
                        </a:rPr>
                        <a:t>Experiment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sngStrike" dirty="0">
                          <a:latin typeface="Verdana"/>
                        </a:rPr>
                        <a:t>BRAHMS</a:t>
                      </a:r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STAR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Verdana"/>
                        </a:rPr>
                        <a:t>PHENIX</a:t>
                      </a:r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sngStrike">
                          <a:latin typeface="Verdana"/>
                        </a:rPr>
                        <a:t>PHOBOS</a:t>
                      </a:r>
                      <a:endParaRPr lang="en-US" sz="1600" b="0" i="0" u="none" strike="noStrike"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MeRHIC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Verdana"/>
                        </a:rPr>
                        <a:t>Interaction </a:t>
                      </a:r>
                      <a:r>
                        <a:rPr lang="en-US" sz="1600" b="0" i="0" u="none" strike="noStrike" dirty="0" smtClean="0">
                          <a:latin typeface="Verdana"/>
                        </a:rPr>
                        <a:t>region #</a:t>
                      </a:r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8912" marR="8912" marT="89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10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Verdana"/>
                        </a:rPr>
                        <a:t>DX flange ends [m]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2 x 8.615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2 x 8.615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2 x 8.615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2 </a:t>
                      </a:r>
                      <a:r>
                        <a:rPr lang="en-US" sz="1600" b="0" i="0" u="none" strike="noStrike" dirty="0" err="1">
                          <a:latin typeface="Verdana"/>
                        </a:rPr>
                        <a:t>x</a:t>
                      </a:r>
                      <a:r>
                        <a:rPr lang="en-US" sz="1600" b="0" i="0" u="none" strike="noStrike" dirty="0">
                          <a:latin typeface="Verdana"/>
                        </a:rPr>
                        <a:t> 8.615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--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Verdana"/>
                        </a:rPr>
                        <a:t>EBP length [</a:t>
                      </a:r>
                      <a:r>
                        <a:rPr lang="en-US" sz="1600" b="0" i="0" u="none" strike="noStrike" dirty="0" err="1">
                          <a:latin typeface="Verdana"/>
                        </a:rPr>
                        <a:t>m</a:t>
                      </a:r>
                      <a:r>
                        <a:rPr lang="en-US" sz="1600" b="0" i="0" u="none" strike="noStrike" dirty="0">
                          <a:latin typeface="Verdana"/>
                        </a:rPr>
                        <a:t>]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7.1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5.2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12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5.8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Verdana"/>
                        </a:rPr>
                        <a:t>EBP material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Beryllium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Beryllium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Beryllium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Beryllium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Verdana"/>
                          <a:cs typeface="Verdana"/>
                        </a:rPr>
                        <a:t>Beryllium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Verdana"/>
                        <a:cs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Verdana"/>
                        </a:rPr>
                        <a:t>Extension material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Aluminum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Aluminum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SS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Verdana"/>
                        <a:cs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None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Verdana"/>
                          <a:cs typeface="Verdana"/>
                        </a:rPr>
                        <a:t>Aluminum</a:t>
                      </a:r>
                      <a:endParaRPr lang="en-US" sz="1600" b="0" i="0" u="none" strike="noStrike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Verdana"/>
                        <a:cs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Verdana"/>
                        </a:rPr>
                        <a:t>Flange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Al Conflat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Al </a:t>
                      </a:r>
                      <a:r>
                        <a:rPr lang="en-US" sz="1600" b="0" i="0" u="none" strike="noStrike" dirty="0" err="1">
                          <a:latin typeface="Verdana"/>
                        </a:rPr>
                        <a:t>Conflat</a:t>
                      </a:r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SS</a:t>
                      </a:r>
                      <a:r>
                        <a:rPr lang="en-US" sz="16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latin typeface="Verdana"/>
                        </a:rPr>
                        <a:t>Conflat</a:t>
                      </a:r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Be </a:t>
                      </a:r>
                      <a:r>
                        <a:rPr lang="en-US" sz="1600" b="0" i="0" u="none" strike="noStrike" dirty="0" err="1">
                          <a:latin typeface="Verdana"/>
                        </a:rPr>
                        <a:t>Conflat</a:t>
                      </a:r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Al </a:t>
                      </a:r>
                      <a:r>
                        <a:rPr lang="en-US" sz="1600" b="0" i="0" u="none" strike="noStrike" dirty="0" err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Conflat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Verdana"/>
                        </a:rPr>
                        <a:t>Be pipe length [m]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1.5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1.5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1.5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3 x 4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Verdana"/>
                        </a:rPr>
                        <a:t>Be pipe I.D.  [cm]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Verdana"/>
                        </a:rPr>
                        <a:t>7.4 (3”)</a:t>
                      </a:r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Verdana"/>
                        </a:rPr>
                        <a:t>7.4 (3”)</a:t>
                      </a:r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Verdana"/>
                        </a:rPr>
                        <a:t>7.4 (3”)</a:t>
                      </a:r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Verdana"/>
                        </a:rPr>
                        <a:t>7.4 (3”)</a:t>
                      </a:r>
                      <a:endParaRPr lang="en-US" sz="1600" b="0" i="0" u="none" strike="noStrike" dirty="0"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latin typeface="Verdana"/>
                        </a:rPr>
                        <a:t>7.4 (3”)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Verdana"/>
                        </a:rPr>
                        <a:t>Be thickness [mm]</a:t>
                      </a:r>
                    </a:p>
                  </a:txBody>
                  <a:tcPr marL="8912" marR="8912" marT="891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Verdana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Verdana"/>
                        </a:rPr>
                        <a:t>1</a:t>
                      </a: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Verdana"/>
                        </a:rPr>
                        <a:t>1   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Verdana"/>
                      </a:endParaRPr>
                    </a:p>
                  </a:txBody>
                  <a:tcPr marL="8912" marR="8912" marT="8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1765</TotalTime>
  <Words>252</Words>
  <Application>Microsoft Macintosh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Spectrum</vt:lpstr>
      <vt:lpstr>IR-layout Option #9 (no DX, H-soft bend)  Proton energy tunability for a fixed e energy (4GeV) </vt:lpstr>
      <vt:lpstr>IR-layout Option #9 (no DX, H-soft bend) Detector Synchrotron Radiation Background</vt:lpstr>
      <vt:lpstr>Synchrotron Radiation Background</vt:lpstr>
      <vt:lpstr>Synchrotron Radiation Background</vt:lpstr>
      <vt:lpstr>Choice of Materials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Forward Radiation Spectum</dc:title>
  <dc:creator>Joanne Beebe-Wang</dc:creator>
  <cp:lastModifiedBy>Joanne Beebe-Wang</cp:lastModifiedBy>
  <cp:revision>64</cp:revision>
  <cp:lastPrinted>2009-07-30T15:58:16Z</cp:lastPrinted>
  <dcterms:created xsi:type="dcterms:W3CDTF">2009-07-30T14:51:18Z</dcterms:created>
  <dcterms:modified xsi:type="dcterms:W3CDTF">2009-07-30T17:42:56Z</dcterms:modified>
</cp:coreProperties>
</file>