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30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F6CFE-A9EE-EB43-903E-20159C8A67A3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8B0C5-7A02-5D40-9E29-760FCF6D5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B0C5-7A02-5D40-9E29-760FCF6D52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3AEC-2E76-BD4D-9671-7EB3D1BF93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B03D-6D22-8D4E-8880-31C2F8481F48}" type="datetimeFigureOut">
              <a:rPr lang="en-US" smtClean="0"/>
              <a:pPr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FE1D8-098B-C24F-BCFA-FAB65D39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IR design </a:t>
            </a:r>
            <a:endParaRPr lang="en-US" sz="2800" dirty="0">
              <a:solidFill>
                <a:srgbClr val="000090"/>
              </a:solidFill>
              <a:latin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90691"/>
            <a:ext cx="6400800" cy="7846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90"/>
                </a:solidFill>
                <a:latin typeface="Comic Sans MS"/>
              </a:rPr>
              <a:t>Dejan Trbojevic</a:t>
            </a:r>
          </a:p>
          <a:p>
            <a:r>
              <a:rPr lang="en-US" sz="2000" dirty="0" smtClean="0">
                <a:solidFill>
                  <a:srgbClr val="000090"/>
                </a:solidFill>
                <a:latin typeface="Comic Sans MS"/>
              </a:rPr>
              <a:t>January 25, 2011</a:t>
            </a:r>
            <a:endParaRPr lang="en-US" sz="2000" dirty="0">
              <a:solidFill>
                <a:srgbClr val="000090"/>
              </a:solidFill>
              <a:latin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1-02-24 at 11.15.0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24" y="1017983"/>
            <a:ext cx="5734076" cy="58400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Particle tracking through the triplets</a:t>
            </a:r>
            <a:br>
              <a:rPr lang="en-US" sz="2800" dirty="0" smtClean="0">
                <a:solidFill>
                  <a:srgbClr val="000090"/>
                </a:solidFill>
                <a:latin typeface="Comic Sans MS"/>
              </a:rPr>
            </a:br>
            <a:r>
              <a:rPr lang="en-US" sz="2800" dirty="0" smtClean="0">
                <a:solidFill>
                  <a:srgbClr val="000090"/>
                </a:solidFill>
                <a:latin typeface="Symbol"/>
              </a:rPr>
              <a:t>d</a:t>
            </a:r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p/p=±0.001</a:t>
            </a:r>
            <a:endParaRPr lang="en-US" sz="2800" dirty="0">
              <a:solidFill>
                <a:srgbClr val="000090"/>
              </a:solidFill>
              <a:latin typeface="Comic Sans M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58486" y="3949175"/>
            <a:ext cx="1883625" cy="1"/>
          </a:xfrm>
          <a:prstGeom prst="straightConnector1">
            <a:avLst/>
          </a:prstGeom>
          <a:ln w="635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1002341" y="3595608"/>
            <a:ext cx="78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>
                <a:latin typeface="Symbol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0941" y="1845548"/>
            <a:ext cx="187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Magnification 10</a:t>
            </a:r>
            <a:r>
              <a:rPr lang="en-US" baseline="30000" dirty="0" smtClean="0">
                <a:solidFill>
                  <a:srgbClr val="000090"/>
                </a:solidFill>
              </a:rPr>
              <a:t>6</a:t>
            </a:r>
            <a:endParaRPr lang="en-US" baseline="300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 rot="21080955">
            <a:off x="5179451" y="2136589"/>
            <a:ext cx="520797" cy="3353609"/>
          </a:xfrm>
          <a:prstGeom prst="rect">
            <a:avLst/>
          </a:prstGeom>
          <a:solidFill>
            <a:srgbClr val="0000FF">
              <a:alpha val="9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/>
          <p:cNvSpPr/>
          <p:nvPr/>
        </p:nvSpPr>
        <p:spPr>
          <a:xfrm rot="15685783" flipH="1">
            <a:off x="3000915" y="1543412"/>
            <a:ext cx="218188" cy="5232457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/>
        </p:nvSpPr>
        <p:spPr>
          <a:xfrm rot="21090859">
            <a:off x="2604801" y="2470493"/>
            <a:ext cx="1043585" cy="3384616"/>
          </a:xfrm>
          <a:prstGeom prst="trapezoid">
            <a:avLst>
              <a:gd name="adj" fmla="val 13588"/>
            </a:avLst>
          </a:prstGeom>
          <a:solidFill>
            <a:srgbClr val="0000FF">
              <a:alpha val="7000"/>
            </a:srgb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Parallelogram 139"/>
          <p:cNvSpPr/>
          <p:nvPr/>
        </p:nvSpPr>
        <p:spPr>
          <a:xfrm rot="16080000">
            <a:off x="3108960" y="3962483"/>
            <a:ext cx="136055" cy="923544"/>
          </a:xfrm>
          <a:prstGeom prst="parallelogram">
            <a:avLst>
              <a:gd name="adj" fmla="val 28024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73315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" y="4418658"/>
            <a:ext cx="8928099" cy="1588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 rot="15880729" flipH="1">
            <a:off x="3409698" y="1125781"/>
            <a:ext cx="175932" cy="6046853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35078" y="2900405"/>
            <a:ext cx="4869814" cy="1289970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34190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16598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09329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0652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84469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76073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6015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32424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19537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22589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15193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17829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1033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83734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9993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34397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05151" y="4702362"/>
            <a:ext cx="342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94171" y="4706092"/>
            <a:ext cx="30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50825" y="4706092"/>
            <a:ext cx="33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31114" y="4706092"/>
            <a:ext cx="30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46" name="Straight Connector 45"/>
          <p:cNvCxnSpPr>
            <a:stCxn id="38" idx="0"/>
            <a:endCxn id="38" idx="2"/>
          </p:cNvCxnSpPr>
          <p:nvPr/>
        </p:nvCxnSpPr>
        <p:spPr>
          <a:xfrm rot="16200000" flipH="1">
            <a:off x="1452812" y="3913080"/>
            <a:ext cx="3347564" cy="49944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Left Brace 61"/>
          <p:cNvSpPr/>
          <p:nvPr/>
        </p:nvSpPr>
        <p:spPr>
          <a:xfrm rot="20799196">
            <a:off x="3820661" y="3888471"/>
            <a:ext cx="182182" cy="148603"/>
          </a:xfrm>
          <a:prstGeom prst="leftBrace">
            <a:avLst>
              <a:gd name="adj1" fmla="val 46320"/>
              <a:gd name="adj2" fmla="val 51089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21041334">
            <a:off x="4015086" y="2292300"/>
            <a:ext cx="803099" cy="3341680"/>
          </a:xfrm>
          <a:prstGeom prst="rect">
            <a:avLst/>
          </a:prstGeom>
          <a:solidFill>
            <a:srgbClr val="0000FF">
              <a:alpha val="9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Parallelogram 77"/>
          <p:cNvSpPr/>
          <p:nvPr/>
        </p:nvSpPr>
        <p:spPr>
          <a:xfrm rot="15280439">
            <a:off x="4342909" y="4028774"/>
            <a:ext cx="305197" cy="777261"/>
          </a:xfrm>
          <a:prstGeom prst="parallelogram">
            <a:avLst>
              <a:gd name="adj" fmla="val 67987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Parallelogram 78"/>
          <p:cNvSpPr/>
          <p:nvPr/>
        </p:nvSpPr>
        <p:spPr>
          <a:xfrm rot="15927682">
            <a:off x="5461297" y="4164163"/>
            <a:ext cx="128418" cy="511879"/>
          </a:xfrm>
          <a:prstGeom prst="parallelogram">
            <a:avLst>
              <a:gd name="adj" fmla="val 26684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flipV="1">
            <a:off x="2986807" y="4167513"/>
            <a:ext cx="78228" cy="45719"/>
          </a:xfrm>
          <a:prstGeom prst="ellipse">
            <a:avLst/>
          </a:prstGeom>
          <a:noFill/>
          <a:ln w="1905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2986807" y="3290279"/>
            <a:ext cx="905588" cy="153830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21108070">
            <a:off x="2990463" y="2933796"/>
            <a:ext cx="92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1.90 m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 rot="21027529">
            <a:off x="3501169" y="1182699"/>
            <a:ext cx="97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1.773 m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138766" y="4702362"/>
            <a:ext cx="60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7079024" y="4702362"/>
            <a:ext cx="61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 rot="21006250">
            <a:off x="5263988" y="3003096"/>
            <a:ext cx="122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D=120 mm</a:t>
            </a:r>
            <a:endParaRPr lang="en-US" dirty="0"/>
          </a:p>
        </p:txBody>
      </p:sp>
      <p:cxnSp>
        <p:nvCxnSpPr>
          <p:cNvPr id="136" name="Straight Arrow Connector 135"/>
          <p:cNvCxnSpPr/>
          <p:nvPr/>
        </p:nvCxnSpPr>
        <p:spPr>
          <a:xfrm flipV="1">
            <a:off x="295691" y="2693375"/>
            <a:ext cx="2594961" cy="363356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 rot="21265460">
            <a:off x="465159" y="1443094"/>
            <a:ext cx="5620677" cy="5402934"/>
          </a:xfrm>
          <a:prstGeom prst="arc">
            <a:avLst>
              <a:gd name="adj1" fmla="val 21401543"/>
              <a:gd name="adj2" fmla="val 11944"/>
            </a:avLst>
          </a:prstGeom>
          <a:ln w="6350">
            <a:solidFill>
              <a:srgbClr val="00009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rot="20649573">
            <a:off x="499939" y="1575281"/>
            <a:ext cx="5612451" cy="5402934"/>
          </a:xfrm>
          <a:prstGeom prst="arc">
            <a:avLst>
              <a:gd name="adj1" fmla="val 21469242"/>
              <a:gd name="adj2" fmla="val 235142"/>
            </a:avLst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 rot="21063724">
            <a:off x="1139965" y="2502732"/>
            <a:ext cx="94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5.475 m</a:t>
            </a:r>
            <a:endParaRPr lang="en-US" dirty="0"/>
          </a:p>
        </p:txBody>
      </p:sp>
      <p:sp>
        <p:nvSpPr>
          <p:cNvPr id="154" name="Oval 153"/>
          <p:cNvSpPr/>
          <p:nvPr/>
        </p:nvSpPr>
        <p:spPr>
          <a:xfrm>
            <a:off x="8255806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8052218" y="474293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979" y="45582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6200000" flipV="1">
            <a:off x="-783105" y="3166932"/>
            <a:ext cx="2197875" cy="32656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" y="5713713"/>
            <a:ext cx="3081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Combined function magnet: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L=1.95 m, B=1.71 T, G=-86 T/m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Symbol"/>
              </a:rPr>
              <a:t>q</a:t>
            </a:r>
            <a:r>
              <a:rPr lang="en-US" b="1" dirty="0" smtClean="0">
                <a:solidFill>
                  <a:srgbClr val="FF0000"/>
                </a:solidFill>
              </a:rPr>
              <a:t>=4 mrad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6" name="Straight Arrow Connector 165"/>
          <p:cNvCxnSpPr/>
          <p:nvPr/>
        </p:nvCxnSpPr>
        <p:spPr>
          <a:xfrm flipV="1">
            <a:off x="439993" y="3882502"/>
            <a:ext cx="2161511" cy="293956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 rot="21153578">
            <a:off x="1143908" y="3723011"/>
            <a:ext cx="8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4.50 m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6320681" y="3907415"/>
            <a:ext cx="1198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 mrad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 rot="20905803">
            <a:off x="7891355" y="2615695"/>
            <a:ext cx="75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/2.5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 rot="20942323">
            <a:off x="2905869" y="3513329"/>
            <a:ext cx="157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1.9 cm (p</a:t>
            </a:r>
            <a:r>
              <a:rPr lang="en-US" baseline="-25000" dirty="0" smtClean="0"/>
              <a:t>c</a:t>
            </a:r>
            <a:r>
              <a:rPr lang="en-US" dirty="0" smtClean="0"/>
              <a:t>/2.5)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January 25, 2010, IP configuration for eRHIC</a:t>
            </a:r>
            <a:endParaRPr lang="en-US" sz="2800" dirty="0">
              <a:solidFill>
                <a:srgbClr val="000090"/>
              </a:solidFill>
              <a:latin typeface="Comic Sans MS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025921" y="3290279"/>
            <a:ext cx="5707231" cy="900096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 rot="21073776">
            <a:off x="5171783" y="3535204"/>
            <a:ext cx="517627" cy="535621"/>
          </a:xfrm>
          <a:prstGeom prst="rect">
            <a:avLst/>
          </a:prstGeom>
          <a:solidFill>
            <a:srgbClr val="0000FF">
              <a:alpha val="9000"/>
            </a:srgbClr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>
            <a:endCxn id="171" idx="3"/>
          </p:cNvCxnSpPr>
          <p:nvPr/>
        </p:nvCxnSpPr>
        <p:spPr>
          <a:xfrm flipV="1">
            <a:off x="7006647" y="3384866"/>
            <a:ext cx="2140354" cy="17644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 rot="21325415">
            <a:off x="7499041" y="356495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ZDC</a:t>
            </a:r>
            <a:endParaRPr lang="en-US" dirty="0"/>
          </a:p>
        </p:txBody>
      </p:sp>
      <p:sp>
        <p:nvSpPr>
          <p:cNvPr id="193" name="Isosceles Triangle 192"/>
          <p:cNvSpPr/>
          <p:nvPr/>
        </p:nvSpPr>
        <p:spPr>
          <a:xfrm rot="15402376" flipH="1">
            <a:off x="2198614" y="2589418"/>
            <a:ext cx="172774" cy="3519654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 rot="20850721">
            <a:off x="6221861" y="3203502"/>
            <a:ext cx="1198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 mrad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 rot="21222465">
            <a:off x="8069199" y="3259442"/>
            <a:ext cx="108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=4 mrad</a:t>
            </a:r>
            <a:endParaRPr lang="en-US" dirty="0"/>
          </a:p>
        </p:txBody>
      </p:sp>
      <p:cxnSp>
        <p:nvCxnSpPr>
          <p:cNvPr id="198" name="Straight Arrow Connector 197"/>
          <p:cNvCxnSpPr/>
          <p:nvPr/>
        </p:nvCxnSpPr>
        <p:spPr>
          <a:xfrm rot="3300000" flipV="1">
            <a:off x="4645152" y="1965960"/>
            <a:ext cx="182880" cy="365760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 rot="20994770">
            <a:off x="4310450" y="1783382"/>
            <a:ext cx="92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0.59m</a:t>
            </a:r>
            <a:endParaRPr lang="en-US" dirty="0"/>
          </a:p>
        </p:txBody>
      </p:sp>
      <p:sp>
        <p:nvSpPr>
          <p:cNvPr id="34" name="Arc 33"/>
          <p:cNvSpPr/>
          <p:nvPr/>
        </p:nvSpPr>
        <p:spPr>
          <a:xfrm>
            <a:off x="-4141470" y="-473053"/>
            <a:ext cx="10231120" cy="9499600"/>
          </a:xfrm>
          <a:prstGeom prst="arc">
            <a:avLst>
              <a:gd name="adj1" fmla="val 21346008"/>
              <a:gd name="adj2" fmla="val 90190"/>
            </a:avLst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 rot="21053278">
            <a:off x="4561303" y="998156"/>
            <a:ext cx="1069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1.12 m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 rot="21057830">
            <a:off x="2225475" y="1363312"/>
            <a:ext cx="1036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1.95 m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 rot="21038384">
            <a:off x="3010586" y="1927832"/>
            <a:ext cx="93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0.927 m</a:t>
            </a:r>
            <a:endParaRPr lang="en-US" dirty="0"/>
          </a:p>
        </p:txBody>
      </p:sp>
      <p:sp>
        <p:nvSpPr>
          <p:cNvPr id="209" name="Oval 208"/>
          <p:cNvSpPr/>
          <p:nvPr/>
        </p:nvSpPr>
        <p:spPr>
          <a:xfrm>
            <a:off x="6308484" y="5382736"/>
            <a:ext cx="580864" cy="54498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516219" y="5575522"/>
            <a:ext cx="152400" cy="19964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668619" y="5575522"/>
            <a:ext cx="220729" cy="19964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3" name="Straight Connector 212"/>
          <p:cNvCxnSpPr/>
          <p:nvPr/>
        </p:nvCxnSpPr>
        <p:spPr>
          <a:xfrm>
            <a:off x="6042025" y="5675346"/>
            <a:ext cx="1036999" cy="1588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6200000" flipH="1">
            <a:off x="5983286" y="5576888"/>
            <a:ext cx="1196978" cy="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6817829" y="540583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neutrons</a:t>
            </a:r>
            <a:endParaRPr lang="en-US" dirty="0"/>
          </a:p>
        </p:txBody>
      </p:sp>
      <p:sp>
        <p:nvSpPr>
          <p:cNvPr id="218" name="TextBox 217"/>
          <p:cNvSpPr txBox="1"/>
          <p:nvPr/>
        </p:nvSpPr>
        <p:spPr>
          <a:xfrm>
            <a:off x="6223893" y="5206190"/>
            <a:ext cx="71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cxnSp>
        <p:nvCxnSpPr>
          <p:cNvPr id="220" name="Straight Arrow Connector 219"/>
          <p:cNvCxnSpPr/>
          <p:nvPr/>
        </p:nvCxnSpPr>
        <p:spPr>
          <a:xfrm rot="16200000" flipV="1">
            <a:off x="5298425" y="4677845"/>
            <a:ext cx="1430961" cy="364393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6083282" y="6175378"/>
            <a:ext cx="122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D=120 mm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95811" y="4702362"/>
            <a:ext cx="60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4" name="Trapezoid 83"/>
          <p:cNvSpPr/>
          <p:nvPr/>
        </p:nvSpPr>
        <p:spPr>
          <a:xfrm rot="10547230">
            <a:off x="6249438" y="1961590"/>
            <a:ext cx="1658794" cy="3420262"/>
          </a:xfrm>
          <a:prstGeom prst="trapezoid">
            <a:avLst/>
          </a:prstGeom>
          <a:solidFill>
            <a:srgbClr val="0000FF">
              <a:alpha val="13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 rot="16200000" flipH="1">
            <a:off x="5273827" y="3496398"/>
            <a:ext cx="3607589" cy="275935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31511" y="4586262"/>
            <a:ext cx="8041667" cy="235435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V="1">
            <a:off x="1179138" y="2745122"/>
            <a:ext cx="2608358" cy="37829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V="1">
            <a:off x="2059729" y="2555601"/>
            <a:ext cx="2627182" cy="415590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294171" y="1686193"/>
            <a:ext cx="956654" cy="144378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V="1">
            <a:off x="2567752" y="2450592"/>
            <a:ext cx="2476433" cy="41559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V="1">
            <a:off x="3367752" y="2480226"/>
            <a:ext cx="2476434" cy="41559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3645009" y="1497833"/>
            <a:ext cx="752442" cy="125574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80" idx="3"/>
          </p:cNvCxnSpPr>
          <p:nvPr/>
        </p:nvCxnSpPr>
        <p:spPr>
          <a:xfrm flipH="1" flipV="1">
            <a:off x="5319537" y="1305775"/>
            <a:ext cx="377487" cy="2463989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6200000" flipV="1">
            <a:off x="3787779" y="2446157"/>
            <a:ext cx="2421205" cy="369233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rot="10800000" flipV="1">
            <a:off x="4813765" y="1368449"/>
            <a:ext cx="505772" cy="81356"/>
          </a:xfrm>
          <a:prstGeom prst="straightConnector1">
            <a:avLst/>
          </a:prstGeom>
          <a:ln w="635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08" idx="3"/>
          </p:cNvCxnSpPr>
          <p:nvPr/>
        </p:nvCxnSpPr>
        <p:spPr>
          <a:xfrm rot="16200000" flipV="1">
            <a:off x="4377996" y="5071940"/>
            <a:ext cx="2627416" cy="10640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179850" y="1725439"/>
            <a:ext cx="5217915" cy="782118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 rot="21135126">
            <a:off x="953901" y="1931831"/>
            <a:ext cx="1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10.8642 m</a:t>
            </a:r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 rot="21306792">
            <a:off x="6465472" y="3636405"/>
            <a:ext cx="108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=7 mrad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6743216" y="5728914"/>
            <a:ext cx="108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=7 mrad</a:t>
            </a:r>
            <a:endParaRPr lang="en-US" dirty="0"/>
          </a:p>
        </p:txBody>
      </p:sp>
      <p:cxnSp>
        <p:nvCxnSpPr>
          <p:cNvPr id="192" name="Straight Arrow Connector 191"/>
          <p:cNvCxnSpPr>
            <a:stCxn id="165" idx="0"/>
          </p:cNvCxnSpPr>
          <p:nvPr/>
        </p:nvCxnSpPr>
        <p:spPr>
          <a:xfrm rot="5400000" flipH="1" flipV="1">
            <a:off x="1987291" y="4665926"/>
            <a:ext cx="601451" cy="1494124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flipV="1">
            <a:off x="3284801" y="2331720"/>
            <a:ext cx="466344" cy="73152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152553" y="674056"/>
          <a:ext cx="8979579" cy="618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51"/>
                <a:gridCol w="515660"/>
                <a:gridCol w="519545"/>
                <a:gridCol w="450273"/>
                <a:gridCol w="496454"/>
                <a:gridCol w="484909"/>
                <a:gridCol w="496455"/>
                <a:gridCol w="484909"/>
                <a:gridCol w="496455"/>
                <a:gridCol w="461818"/>
                <a:gridCol w="484909"/>
                <a:gridCol w="508000"/>
                <a:gridCol w="484909"/>
                <a:gridCol w="508000"/>
                <a:gridCol w="496455"/>
                <a:gridCol w="473363"/>
                <a:gridCol w="484909"/>
                <a:gridCol w="450273"/>
                <a:gridCol w="369132"/>
              </a:tblGrid>
              <a:tr h="4268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 rot="21080955">
            <a:off x="5179451" y="2136589"/>
            <a:ext cx="520797" cy="3353609"/>
          </a:xfrm>
          <a:prstGeom prst="rect">
            <a:avLst/>
          </a:prstGeom>
          <a:solidFill>
            <a:srgbClr val="0000FF">
              <a:alpha val="9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/>
          <p:cNvSpPr/>
          <p:nvPr/>
        </p:nvSpPr>
        <p:spPr>
          <a:xfrm rot="15685783" flipH="1">
            <a:off x="3000915" y="1543412"/>
            <a:ext cx="218188" cy="5232457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/>
        </p:nvSpPr>
        <p:spPr>
          <a:xfrm rot="21090859">
            <a:off x="2605815" y="2484147"/>
            <a:ext cx="858526" cy="3384616"/>
          </a:xfrm>
          <a:prstGeom prst="trapezoid">
            <a:avLst>
              <a:gd name="adj" fmla="val 13588"/>
            </a:avLst>
          </a:prstGeom>
          <a:solidFill>
            <a:srgbClr val="0000FF">
              <a:alpha val="7000"/>
            </a:srgb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Parallelogram 139"/>
          <p:cNvSpPr/>
          <p:nvPr/>
        </p:nvSpPr>
        <p:spPr>
          <a:xfrm rot="16040311">
            <a:off x="2999045" y="4031470"/>
            <a:ext cx="143821" cy="779214"/>
          </a:xfrm>
          <a:prstGeom prst="parallelogram">
            <a:avLst>
              <a:gd name="adj" fmla="val 28024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73315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" y="4418658"/>
            <a:ext cx="8928099" cy="1588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 rot="15880729" flipH="1">
            <a:off x="3409698" y="1125781"/>
            <a:ext cx="175932" cy="6046853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35078" y="2900405"/>
            <a:ext cx="4869814" cy="1289970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34190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16598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09329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0652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84469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76073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6015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32424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19537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22589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15193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17829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1033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83734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9993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34397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05151" y="4702362"/>
            <a:ext cx="342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94171" y="4706092"/>
            <a:ext cx="30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50825" y="4706092"/>
            <a:ext cx="33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31114" y="4706092"/>
            <a:ext cx="30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46" name="Straight Connector 45"/>
          <p:cNvCxnSpPr>
            <a:stCxn id="38" idx="0"/>
            <a:endCxn id="38" idx="2"/>
          </p:cNvCxnSpPr>
          <p:nvPr/>
        </p:nvCxnSpPr>
        <p:spPr>
          <a:xfrm rot="16200000" flipH="1">
            <a:off x="1361296" y="3926734"/>
            <a:ext cx="3347564" cy="49944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Left Brace 61"/>
          <p:cNvSpPr/>
          <p:nvPr/>
        </p:nvSpPr>
        <p:spPr>
          <a:xfrm rot="20799196">
            <a:off x="3820661" y="3888471"/>
            <a:ext cx="182182" cy="148603"/>
          </a:xfrm>
          <a:prstGeom prst="leftBrace">
            <a:avLst>
              <a:gd name="adj1" fmla="val 46320"/>
              <a:gd name="adj2" fmla="val 51089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21041334">
            <a:off x="3910904" y="2293291"/>
            <a:ext cx="803099" cy="3341680"/>
          </a:xfrm>
          <a:prstGeom prst="rect">
            <a:avLst/>
          </a:prstGeom>
          <a:solidFill>
            <a:srgbClr val="0000FF">
              <a:alpha val="9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Parallelogram 77"/>
          <p:cNvSpPr/>
          <p:nvPr/>
        </p:nvSpPr>
        <p:spPr>
          <a:xfrm rot="15280439">
            <a:off x="4246022" y="4031617"/>
            <a:ext cx="305197" cy="777261"/>
          </a:xfrm>
          <a:prstGeom prst="parallelogram">
            <a:avLst>
              <a:gd name="adj" fmla="val 67987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Parallelogram 78"/>
          <p:cNvSpPr/>
          <p:nvPr/>
        </p:nvSpPr>
        <p:spPr>
          <a:xfrm rot="15927682">
            <a:off x="5461297" y="4164163"/>
            <a:ext cx="128418" cy="511879"/>
          </a:xfrm>
          <a:prstGeom prst="parallelogram">
            <a:avLst>
              <a:gd name="adj" fmla="val 26684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flipV="1">
            <a:off x="2986807" y="4167513"/>
            <a:ext cx="78228" cy="45719"/>
          </a:xfrm>
          <a:prstGeom prst="ellipse">
            <a:avLst/>
          </a:prstGeom>
          <a:noFill/>
          <a:ln w="1905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2938030" y="3290279"/>
            <a:ext cx="867939" cy="153830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21108070">
            <a:off x="2989917" y="2926185"/>
            <a:ext cx="1036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1.902 m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 rot="20995330">
            <a:off x="3567198" y="1912823"/>
            <a:ext cx="97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1.719 m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138766" y="4702362"/>
            <a:ext cx="60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7079024" y="4702362"/>
            <a:ext cx="61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 rot="21006250">
            <a:off x="5263988" y="3003096"/>
            <a:ext cx="122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D=120 mm</a:t>
            </a:r>
            <a:endParaRPr lang="en-US" dirty="0"/>
          </a:p>
        </p:txBody>
      </p:sp>
      <p:cxnSp>
        <p:nvCxnSpPr>
          <p:cNvPr id="136" name="Straight Arrow Connector 135"/>
          <p:cNvCxnSpPr/>
          <p:nvPr/>
        </p:nvCxnSpPr>
        <p:spPr>
          <a:xfrm flipV="1">
            <a:off x="295691" y="2693375"/>
            <a:ext cx="2521400" cy="363355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 rot="21265460">
            <a:off x="465159" y="1443094"/>
            <a:ext cx="5620677" cy="5402934"/>
          </a:xfrm>
          <a:prstGeom prst="arc">
            <a:avLst>
              <a:gd name="adj1" fmla="val 21401543"/>
              <a:gd name="adj2" fmla="val 11944"/>
            </a:avLst>
          </a:prstGeom>
          <a:ln w="6350">
            <a:solidFill>
              <a:srgbClr val="00009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rot="20649573">
            <a:off x="499939" y="1575281"/>
            <a:ext cx="5612451" cy="5402934"/>
          </a:xfrm>
          <a:prstGeom prst="arc">
            <a:avLst>
              <a:gd name="adj1" fmla="val 21469242"/>
              <a:gd name="adj2" fmla="val 235142"/>
            </a:avLst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 rot="21063724">
            <a:off x="1266854" y="2417591"/>
            <a:ext cx="94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5.475 m</a:t>
            </a:r>
            <a:endParaRPr lang="en-US" dirty="0"/>
          </a:p>
        </p:txBody>
      </p:sp>
      <p:sp>
        <p:nvSpPr>
          <p:cNvPr id="154" name="Oval 153"/>
          <p:cNvSpPr/>
          <p:nvPr/>
        </p:nvSpPr>
        <p:spPr>
          <a:xfrm>
            <a:off x="8255806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8052218" y="474293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979" y="45582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6200000" flipV="1">
            <a:off x="-520342" y="3429695"/>
            <a:ext cx="1735773" cy="263133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15980" y="5313505"/>
            <a:ext cx="2479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Combined function: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1.6 m, 2.230 T, -109 T/m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Symbol"/>
              </a:rPr>
              <a:t>Q</a:t>
            </a:r>
            <a:r>
              <a:rPr lang="en-US" b="1" dirty="0" smtClean="0">
                <a:solidFill>
                  <a:srgbClr val="FF0000"/>
                </a:solidFill>
              </a:rPr>
              <a:t>=4 mrad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6" name="Straight Arrow Connector 165"/>
          <p:cNvCxnSpPr/>
          <p:nvPr/>
        </p:nvCxnSpPr>
        <p:spPr>
          <a:xfrm flipV="1">
            <a:off x="439993" y="3882502"/>
            <a:ext cx="2161511" cy="293955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 rot="21153578">
            <a:off x="1143908" y="3723011"/>
            <a:ext cx="8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4.50 m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6320681" y="3907415"/>
            <a:ext cx="1198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 mrad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 rot="20905803">
            <a:off x="7891355" y="2615695"/>
            <a:ext cx="75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/2.5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 rot="20942323">
            <a:off x="2897830" y="3513329"/>
            <a:ext cx="158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1.9 cm (p</a:t>
            </a:r>
            <a:r>
              <a:rPr lang="en-US" baseline="-25000" dirty="0" smtClean="0"/>
              <a:t>o</a:t>
            </a:r>
            <a:r>
              <a:rPr lang="en-US" dirty="0" smtClean="0"/>
              <a:t>/2.5)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February 12, 2011, IP configuration for eRHIC</a:t>
            </a:r>
            <a:endParaRPr lang="en-US" sz="2800" dirty="0">
              <a:solidFill>
                <a:srgbClr val="000090"/>
              </a:solidFill>
              <a:latin typeface="Comic Sans MS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025921" y="3290279"/>
            <a:ext cx="5707231" cy="900096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 rot="21073776">
            <a:off x="5171783" y="3535204"/>
            <a:ext cx="517627" cy="535621"/>
          </a:xfrm>
          <a:prstGeom prst="rect">
            <a:avLst/>
          </a:prstGeom>
          <a:solidFill>
            <a:srgbClr val="0000FF">
              <a:alpha val="9000"/>
            </a:srgbClr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>
            <a:endCxn id="171" idx="3"/>
          </p:cNvCxnSpPr>
          <p:nvPr/>
        </p:nvCxnSpPr>
        <p:spPr>
          <a:xfrm flipV="1">
            <a:off x="7006647" y="3384866"/>
            <a:ext cx="2140354" cy="17644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 rot="21239990">
            <a:off x="7465086" y="35276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ZDC</a:t>
            </a:r>
            <a:endParaRPr lang="en-US" dirty="0"/>
          </a:p>
        </p:txBody>
      </p:sp>
      <p:sp>
        <p:nvSpPr>
          <p:cNvPr id="193" name="Isosceles Triangle 192"/>
          <p:cNvSpPr/>
          <p:nvPr/>
        </p:nvSpPr>
        <p:spPr>
          <a:xfrm rot="15402376" flipH="1">
            <a:off x="2158521" y="2640088"/>
            <a:ext cx="156044" cy="3424023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 rot="20850721">
            <a:off x="6221861" y="3203502"/>
            <a:ext cx="1198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 mrad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 rot="21222465">
            <a:off x="8069199" y="3259442"/>
            <a:ext cx="108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=4 mrad</a:t>
            </a:r>
            <a:endParaRPr lang="en-US" dirty="0"/>
          </a:p>
        </p:txBody>
      </p:sp>
      <p:cxnSp>
        <p:nvCxnSpPr>
          <p:cNvPr id="198" name="Straight Arrow Connector 197"/>
          <p:cNvCxnSpPr/>
          <p:nvPr/>
        </p:nvCxnSpPr>
        <p:spPr>
          <a:xfrm flipV="1">
            <a:off x="4584700" y="3056730"/>
            <a:ext cx="463550" cy="85590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 rot="20975125">
            <a:off x="4442360" y="2309063"/>
            <a:ext cx="92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1.1m</a:t>
            </a:r>
            <a:endParaRPr lang="en-US" dirty="0"/>
          </a:p>
        </p:txBody>
      </p:sp>
      <p:sp>
        <p:nvSpPr>
          <p:cNvPr id="34" name="Arc 33"/>
          <p:cNvSpPr/>
          <p:nvPr/>
        </p:nvSpPr>
        <p:spPr>
          <a:xfrm>
            <a:off x="-4141470" y="-473053"/>
            <a:ext cx="10231120" cy="9499600"/>
          </a:xfrm>
          <a:prstGeom prst="arc">
            <a:avLst>
              <a:gd name="adj1" fmla="val 21346008"/>
              <a:gd name="adj2" fmla="val 90190"/>
            </a:avLst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 rot="21053278">
            <a:off x="4786000" y="1712406"/>
            <a:ext cx="1069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1.045 m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 rot="21057830">
            <a:off x="2433023" y="2102354"/>
            <a:ext cx="85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1.95 m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 rot="20995330">
            <a:off x="3018755" y="2563898"/>
            <a:ext cx="93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1.057 m</a:t>
            </a:r>
            <a:endParaRPr lang="en-US" dirty="0"/>
          </a:p>
        </p:txBody>
      </p:sp>
      <p:sp>
        <p:nvSpPr>
          <p:cNvPr id="209" name="Oval 208"/>
          <p:cNvSpPr/>
          <p:nvPr/>
        </p:nvSpPr>
        <p:spPr>
          <a:xfrm>
            <a:off x="6308484" y="5382736"/>
            <a:ext cx="580864" cy="54498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516219" y="5575522"/>
            <a:ext cx="152400" cy="19964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668619" y="5575522"/>
            <a:ext cx="220729" cy="19964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3" name="Straight Connector 212"/>
          <p:cNvCxnSpPr/>
          <p:nvPr/>
        </p:nvCxnSpPr>
        <p:spPr>
          <a:xfrm>
            <a:off x="6042025" y="5675346"/>
            <a:ext cx="1036999" cy="1588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6200000" flipH="1">
            <a:off x="5983286" y="5576888"/>
            <a:ext cx="1196978" cy="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6817829" y="540583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neutrons</a:t>
            </a:r>
            <a:endParaRPr lang="en-US" dirty="0"/>
          </a:p>
        </p:txBody>
      </p:sp>
      <p:sp>
        <p:nvSpPr>
          <p:cNvPr id="218" name="TextBox 217"/>
          <p:cNvSpPr txBox="1"/>
          <p:nvPr/>
        </p:nvSpPr>
        <p:spPr>
          <a:xfrm>
            <a:off x="6223893" y="5206190"/>
            <a:ext cx="71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cxnSp>
        <p:nvCxnSpPr>
          <p:cNvPr id="220" name="Straight Arrow Connector 219"/>
          <p:cNvCxnSpPr/>
          <p:nvPr/>
        </p:nvCxnSpPr>
        <p:spPr>
          <a:xfrm rot="16200000" flipV="1">
            <a:off x="5298425" y="4677845"/>
            <a:ext cx="1430961" cy="364393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5902694" y="6175378"/>
            <a:ext cx="122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D=120 mm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95811" y="4702362"/>
            <a:ext cx="60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4" name="Trapezoid 83"/>
          <p:cNvSpPr/>
          <p:nvPr/>
        </p:nvSpPr>
        <p:spPr>
          <a:xfrm rot="10547230">
            <a:off x="6249438" y="1961590"/>
            <a:ext cx="1658794" cy="3420262"/>
          </a:xfrm>
          <a:prstGeom prst="trapezoid">
            <a:avLst/>
          </a:prstGeom>
          <a:solidFill>
            <a:srgbClr val="0000FF">
              <a:alpha val="13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 rot="16200000" flipH="1">
            <a:off x="5273827" y="3496398"/>
            <a:ext cx="3607589" cy="275935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31511" y="4586262"/>
            <a:ext cx="8041667" cy="235435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Screen shot 2011-01-21 at 11.41.34 AM.png"/>
          <p:cNvPicPr>
            <a:picLocks noChangeAspect="1"/>
          </p:cNvPicPr>
          <p:nvPr/>
        </p:nvPicPr>
        <p:blipFill>
          <a:blip r:embed="rId3">
            <a:alphaModFix amt="58000"/>
          </a:blip>
          <a:stretch>
            <a:fillRect/>
          </a:stretch>
        </p:blipFill>
        <p:spPr>
          <a:xfrm>
            <a:off x="1316810" y="4094729"/>
            <a:ext cx="4139985" cy="6350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 rot="16200000">
            <a:off x="8137339" y="3253826"/>
            <a:ext cx="1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0.44843 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H="1">
            <a:off x="262569" y="4386193"/>
            <a:ext cx="8768080" cy="1588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 flipV="1">
            <a:off x="6233330" y="4075825"/>
            <a:ext cx="3528832" cy="22218"/>
          </a:xfrm>
          <a:prstGeom prst="straightConnector1">
            <a:avLst/>
          </a:prstGeom>
          <a:ln w="12700">
            <a:solidFill>
              <a:srgbClr val="00009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 rot="21427549">
            <a:off x="7119387" y="1872616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764795" y="1910917"/>
            <a:ext cx="44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7728110" y="3544133"/>
            <a:ext cx="1629019" cy="1588"/>
          </a:xfrm>
          <a:prstGeom prst="straightConnector1">
            <a:avLst/>
          </a:prstGeom>
          <a:ln w="9525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21435195">
            <a:off x="6285162" y="192165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54484" y="4359436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2300" y="5772014"/>
            <a:ext cx="7694336" cy="37067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47453" y="5402682"/>
            <a:ext cx="1298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90.08703 m</a:t>
            </a:r>
            <a:endParaRPr lang="en-US" dirty="0"/>
          </a:p>
        </p:txBody>
      </p:sp>
      <p:cxnSp>
        <p:nvCxnSpPr>
          <p:cNvPr id="99" name="Straight Arrow Connector 98"/>
          <p:cNvCxnSpPr>
            <a:endCxn id="97" idx="3"/>
          </p:cNvCxnSpPr>
          <p:nvPr/>
        </p:nvCxnSpPr>
        <p:spPr>
          <a:xfrm rot="5400000" flipH="1" flipV="1">
            <a:off x="4006318" y="4510936"/>
            <a:ext cx="2695086" cy="5649"/>
          </a:xfrm>
          <a:prstGeom prst="straightConnector1">
            <a:avLst/>
          </a:prstGeom>
          <a:ln w="12700">
            <a:solidFill>
              <a:srgbClr val="00009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282103" y="5427160"/>
            <a:ext cx="5109608" cy="1588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flipH="1">
            <a:off x="1475513" y="4142709"/>
            <a:ext cx="68581" cy="2450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flipH="1">
            <a:off x="1384332" y="4386193"/>
            <a:ext cx="45719" cy="2905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flipH="1">
            <a:off x="1593842" y="4387783"/>
            <a:ext cx="85727" cy="2889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10800000" flipV="1">
            <a:off x="3187700" y="2730417"/>
            <a:ext cx="4798934" cy="190255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 rot="20961458">
            <a:off x="6455592" y="2514930"/>
            <a:ext cx="198143" cy="902273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rot="21009406">
            <a:off x="7300810" y="2367682"/>
            <a:ext cx="166191" cy="904129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21026120">
            <a:off x="5464388" y="2615883"/>
            <a:ext cx="958702" cy="912581"/>
          </a:xfrm>
          <a:prstGeom prst="rect">
            <a:avLst/>
          </a:prstGeom>
          <a:solidFill>
            <a:schemeClr val="accent5">
              <a:lumMod val="40000"/>
              <a:lumOff val="60000"/>
              <a:alpha val="29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 rot="21043063" flipH="1">
            <a:off x="5356169" y="2697167"/>
            <a:ext cx="78952" cy="925365"/>
          </a:xfrm>
          <a:prstGeom prst="rect">
            <a:avLst/>
          </a:prstGeom>
          <a:solidFill>
            <a:schemeClr val="accent5">
              <a:lumMod val="40000"/>
              <a:lumOff val="60000"/>
              <a:alpha val="29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910509">
            <a:off x="5251048" y="2623061"/>
            <a:ext cx="95078" cy="93344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136588" y="5070929"/>
            <a:ext cx="1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60.0559 m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965683" y="449731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rot="16200000" flipH="1">
            <a:off x="3939022" y="3653434"/>
            <a:ext cx="1465522" cy="1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2741851" y="4398382"/>
            <a:ext cx="19785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1892102" y="4410431"/>
            <a:ext cx="19785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16200000">
            <a:off x="2575068" y="3399705"/>
            <a:ext cx="111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0.2582  m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8008855" y="2730417"/>
            <a:ext cx="850655" cy="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879659" cy="365125"/>
          </a:xfrm>
        </p:spPr>
        <p:txBody>
          <a:bodyPr/>
          <a:lstStyle/>
          <a:p>
            <a:fld id="{03295C8B-DED5-E14D-B3CC-7BA087ECEC76}" type="datetime1">
              <a:rPr lang="en-US" smtClean="0"/>
              <a:pPr/>
              <a:t>2/23/11</a:t>
            </a:fld>
            <a:endParaRPr lang="en-US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3837-95B9-1F49-ADA3-E38B6FE44818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rot="16200000" flipH="1">
            <a:off x="-395259" y="5084833"/>
            <a:ext cx="1361372" cy="16165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6200000" flipV="1">
            <a:off x="-79215" y="4366137"/>
            <a:ext cx="819486" cy="261081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 rot="20730078">
            <a:off x="1022449" y="2934828"/>
            <a:ext cx="62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 rot="20443858">
            <a:off x="374689" y="4518741"/>
            <a:ext cx="47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4.5</a:t>
            </a:r>
            <a:endParaRPr lang="en-US" dirty="0"/>
          </a:p>
        </p:txBody>
      </p:sp>
      <p:sp>
        <p:nvSpPr>
          <p:cNvPr id="61" name="Trapezoid 60"/>
          <p:cNvSpPr/>
          <p:nvPr/>
        </p:nvSpPr>
        <p:spPr>
          <a:xfrm rot="20141686">
            <a:off x="621051" y="3688087"/>
            <a:ext cx="128619" cy="1077332"/>
          </a:xfrm>
          <a:prstGeom prst="trapezoid">
            <a:avLst>
              <a:gd name="adj" fmla="val 22217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rapezoid 99"/>
          <p:cNvSpPr/>
          <p:nvPr/>
        </p:nvSpPr>
        <p:spPr>
          <a:xfrm rot="10581694">
            <a:off x="7514980" y="2280249"/>
            <a:ext cx="987749" cy="923913"/>
          </a:xfrm>
          <a:prstGeom prst="trapezoid">
            <a:avLst>
              <a:gd name="adj" fmla="val 12673"/>
            </a:avLst>
          </a:prstGeom>
          <a:solidFill>
            <a:srgbClr val="0000FF">
              <a:alpha val="4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>
            <a:off x="-332334" y="2920672"/>
            <a:ext cx="2468922" cy="2451114"/>
          </a:xfrm>
          <a:prstGeom prst="arc">
            <a:avLst>
              <a:gd name="adj1" fmla="val 19857230"/>
              <a:gd name="adj2" fmla="val 20363629"/>
            </a:avLst>
          </a:prstGeom>
          <a:ln w="12700">
            <a:solidFill>
              <a:srgbClr val="00009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54484" y="4142709"/>
            <a:ext cx="402336" cy="144758"/>
          </a:xfrm>
          <a:prstGeom prst="straightConnector1">
            <a:avLst/>
          </a:prstGeom>
          <a:ln w="9525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Arc 130"/>
          <p:cNvSpPr/>
          <p:nvPr/>
        </p:nvSpPr>
        <p:spPr>
          <a:xfrm rot="21089994">
            <a:off x="-829954" y="1749463"/>
            <a:ext cx="4520011" cy="4197276"/>
          </a:xfrm>
          <a:prstGeom prst="arc">
            <a:avLst>
              <a:gd name="adj1" fmla="val 20456560"/>
              <a:gd name="adj2" fmla="val 21481125"/>
            </a:avLst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 rot="19840528">
            <a:off x="2010724" y="3167035"/>
            <a:ext cx="108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=4 mrad</a:t>
            </a:r>
            <a:endParaRPr lang="en-US" dirty="0"/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371092" y="3166383"/>
            <a:ext cx="733808" cy="359362"/>
          </a:xfrm>
          <a:prstGeom prst="straightConnector1">
            <a:avLst/>
          </a:prstGeom>
          <a:ln w="9525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rapezoid 71"/>
          <p:cNvSpPr/>
          <p:nvPr/>
        </p:nvSpPr>
        <p:spPr>
          <a:xfrm rot="9992618">
            <a:off x="1142851" y="3330806"/>
            <a:ext cx="557420" cy="977186"/>
          </a:xfrm>
          <a:prstGeom prst="trapezoid">
            <a:avLst>
              <a:gd name="adj" fmla="val 33287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>
            <a:endCxn id="61" idx="2"/>
          </p:cNvCxnSpPr>
          <p:nvPr/>
        </p:nvCxnSpPr>
        <p:spPr>
          <a:xfrm rot="16200000" flipH="1">
            <a:off x="37427" y="3848026"/>
            <a:ext cx="1200285" cy="53901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782452">
            <a:off x="895973" y="3336848"/>
            <a:ext cx="841673" cy="57962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 rot="20051288">
            <a:off x="221683" y="2862265"/>
            <a:ext cx="89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10.26m</a:t>
            </a:r>
            <a:endParaRPr lang="en-US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2502793" y="2919084"/>
            <a:ext cx="2704207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292300" y="5069341"/>
            <a:ext cx="2895399" cy="1588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372814" y="4744145"/>
            <a:ext cx="94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39.98 m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 rot="20612814">
            <a:off x="3591354" y="2612048"/>
            <a:ext cx="1724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=10.3255 mrad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268839" y="29588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05" name="Straight Connector 104"/>
          <p:cNvCxnSpPr/>
          <p:nvPr/>
        </p:nvCxnSpPr>
        <p:spPr>
          <a:xfrm rot="16200000" flipH="1">
            <a:off x="1053807" y="4410756"/>
            <a:ext cx="19785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37056" y="4412229"/>
            <a:ext cx="374144" cy="143952"/>
          </a:xfrm>
          <a:prstGeom prst="straightConnector1">
            <a:avLst/>
          </a:prstGeom>
          <a:ln w="9525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>
            <a:off x="-416429" y="3074584"/>
            <a:ext cx="2222746" cy="2569704"/>
          </a:xfrm>
          <a:prstGeom prst="arc">
            <a:avLst>
              <a:gd name="adj1" fmla="val 19998649"/>
              <a:gd name="adj2" fmla="val 111510"/>
            </a:avLst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20968104">
            <a:off x="1751262" y="3794243"/>
            <a:ext cx="96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mrad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rot="19898499">
            <a:off x="838592" y="3577512"/>
            <a:ext cx="135446" cy="1079304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9892847">
            <a:off x="1013668" y="3488555"/>
            <a:ext cx="119188" cy="1085904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77344" y="3584371"/>
            <a:ext cx="2138831" cy="801824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94944" y="2253173"/>
            <a:ext cx="3758561" cy="197414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 rot="20360944">
            <a:off x="14338" y="3804184"/>
            <a:ext cx="71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5.3 m</a:t>
            </a:r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2070442" y="4036342"/>
            <a:ext cx="2237693" cy="3178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 rot="16200000">
            <a:off x="3804267" y="3484850"/>
            <a:ext cx="1298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0.315726 m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694305" y="449731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814020" y="449373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 flipH="1" flipV="1">
            <a:off x="5095400" y="3025238"/>
            <a:ext cx="186925" cy="1588"/>
          </a:xfrm>
          <a:prstGeom prst="straightConnector1">
            <a:avLst/>
          </a:prstGeom>
          <a:ln w="9525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5074846" y="2727055"/>
            <a:ext cx="231208" cy="1588"/>
          </a:xfrm>
          <a:prstGeom prst="straightConnector1">
            <a:avLst/>
          </a:prstGeom>
          <a:ln w="9525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792437" y="3038757"/>
            <a:ext cx="195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=0.0036745 mrad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430051" y="2730417"/>
            <a:ext cx="6556585" cy="1117684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 spd="slow">
            <mp:cube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 spd="slow">
            <p:cover/>
          </p:transition>
        </mc:Fallback>
      </mc:AlternateContent>
    </mc:Choice>
    <mc:Fallback>
      <mc:AlternateContent>
        <mc:Choice Requires="mp">
          <p:transition spd="slow">
            <p:cover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 spd="slow"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1-25 at 9.29.3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96" y="0"/>
            <a:ext cx="782880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64" y="0"/>
            <a:ext cx="8229600" cy="8229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Tracking through the triplets:</a:t>
            </a:r>
            <a:br>
              <a:rPr lang="en-US" sz="2800" dirty="0" smtClean="0">
                <a:solidFill>
                  <a:srgbClr val="000090"/>
                </a:solidFill>
                <a:latin typeface="Comic Sans MS"/>
              </a:rPr>
            </a:br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The whole interaction region up to the arcs</a:t>
            </a:r>
            <a:endParaRPr lang="en-US" sz="2800" dirty="0">
              <a:solidFill>
                <a:srgbClr val="000090"/>
              </a:solidFill>
              <a:latin typeface="Comic Sans MS"/>
            </a:endParaRPr>
          </a:p>
        </p:txBody>
      </p:sp>
      <p:pic>
        <p:nvPicPr>
          <p:cNvPr id="4" name="Picture 3" descr="Screen shot 2011-02-24 at 10.4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50357"/>
            <a:ext cx="71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DX2O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4342" y="158102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5286" y="158102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53774" y="195035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D0NW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 rot="5400000">
            <a:off x="956538" y="1998847"/>
            <a:ext cx="245726" cy="148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</p:cNvCxnSpPr>
          <p:nvPr/>
        </p:nvCxnSpPr>
        <p:spPr>
          <a:xfrm rot="16200000" flipH="1">
            <a:off x="651064" y="2012122"/>
            <a:ext cx="245725" cy="122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2149" y="2319689"/>
            <a:ext cx="262868" cy="170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1255034" y="2319689"/>
            <a:ext cx="229542" cy="170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09399" y="2074632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Q4OT6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72085" y="1950356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Q4O6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13051" y="1705300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Q5O6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43207" y="2498459"/>
            <a:ext cx="59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D5O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94758">
            <a:off x="5249732" y="1930077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Q6O6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201705">
            <a:off x="5689105" y="2510830"/>
            <a:ext cx="43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94758">
            <a:off x="5809238" y="1765690"/>
            <a:ext cx="72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Q7O6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94758">
            <a:off x="6662864" y="2010337"/>
            <a:ext cx="68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QFB6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261863">
            <a:off x="7139527" y="2575494"/>
            <a:ext cx="44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D8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259883">
            <a:off x="7480393" y="1889967"/>
            <a:ext cx="72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QDA6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332264">
            <a:off x="8095210" y="2683122"/>
            <a:ext cx="43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389749">
            <a:off x="8263244" y="2135023"/>
            <a:ext cx="56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QF9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Screen shot 2011-02-24 at 1.42.4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2" y="0"/>
            <a:ext cx="9075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64" y="0"/>
            <a:ext cx="8229600" cy="8229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Tracking through the triplets:</a:t>
            </a:r>
            <a:br>
              <a:rPr lang="en-US" sz="2800" dirty="0" smtClean="0">
                <a:solidFill>
                  <a:srgbClr val="000090"/>
                </a:solidFill>
                <a:latin typeface="Comic Sans MS"/>
              </a:rPr>
            </a:br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Just first four magnets</a:t>
            </a:r>
            <a:endParaRPr lang="en-US" sz="2800" dirty="0">
              <a:solidFill>
                <a:srgbClr val="000090"/>
              </a:solidFill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6879" y="1581025"/>
            <a:ext cx="71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DX2O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9709" y="158102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16685" y="158102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1699" y="158102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D0NW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142290" y="3587863"/>
            <a:ext cx="444273" cy="3"/>
          </a:xfrm>
          <a:prstGeom prst="straightConnector1">
            <a:avLst/>
          </a:prstGeom>
          <a:ln w="635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6200000">
            <a:off x="-301632" y="3342235"/>
            <a:ext cx="97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>
                <a:latin typeface="Symbol"/>
              </a:rPr>
              <a:t>m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10800000">
            <a:off x="1188357" y="5767841"/>
            <a:ext cx="1006932" cy="1588"/>
          </a:xfrm>
          <a:prstGeom prst="straightConnector1">
            <a:avLst/>
          </a:prstGeom>
          <a:ln w="635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33372" y="5398509"/>
            <a:ext cx="71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 m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1804820" y="5506755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33091" y="5212574"/>
            <a:ext cx="1112121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95289" y="5400097"/>
            <a:ext cx="8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1.95 m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2241834" y="5399303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2193701" y="5766253"/>
            <a:ext cx="438603" cy="3176"/>
          </a:xfrm>
          <a:prstGeom prst="straightConnector1">
            <a:avLst/>
          </a:prstGeom>
          <a:ln w="635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38888" y="1200727"/>
            <a:ext cx="90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185T/m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70978" y="842361"/>
            <a:ext cx="90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200T/m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25790" y="1211693"/>
            <a:ext cx="98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-200T/m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5584" y="1660882"/>
            <a:ext cx="187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Magnification 10</a:t>
            </a:r>
            <a:r>
              <a:rPr lang="en-US" baseline="30000" dirty="0" smtClean="0">
                <a:solidFill>
                  <a:srgbClr val="000090"/>
                </a:solidFill>
              </a:rPr>
              <a:t>6</a:t>
            </a:r>
            <a:endParaRPr lang="en-US" baseline="30000" dirty="0">
              <a:solidFill>
                <a:srgbClr val="00009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040" y="241808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x, x’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93040" y="4460240"/>
            <a:ext cx="135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dirty="0" smtClean="0"/>
              <a:t>’=100 mrad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Screen shot 2011-02-24 at 11.04.3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41" y="0"/>
            <a:ext cx="717411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64" y="0"/>
            <a:ext cx="8229600" cy="8229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Tracking through the triplets:</a:t>
            </a:r>
            <a:br>
              <a:rPr lang="en-US" sz="2800" dirty="0" smtClean="0">
                <a:solidFill>
                  <a:srgbClr val="000090"/>
                </a:solidFill>
                <a:latin typeface="Comic Sans MS"/>
              </a:rPr>
            </a:br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The whole interaction region up to the arcs</a:t>
            </a:r>
            <a:endParaRPr lang="en-US" sz="2800" dirty="0">
              <a:solidFill>
                <a:srgbClr val="000090"/>
              </a:solidFill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6879" y="1581025"/>
            <a:ext cx="71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DX2O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9709" y="158102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16685" y="158102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1699" y="158102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D0NW</a:t>
            </a:r>
            <a:endParaRPr lang="en-US" dirty="0"/>
          </a:p>
        </p:txBody>
      </p:sp>
      <p:grpSp>
        <p:nvGrpSpPr>
          <p:cNvPr id="3" name="Group 51"/>
          <p:cNvGrpSpPr/>
          <p:nvPr/>
        </p:nvGrpSpPr>
        <p:grpSpPr>
          <a:xfrm>
            <a:off x="229724" y="2516038"/>
            <a:ext cx="388501" cy="2242868"/>
            <a:chOff x="229724" y="2516038"/>
            <a:chExt cx="388501" cy="2242868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-512793" y="3627887"/>
              <a:ext cx="2242868" cy="19169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 rot="16200000">
              <a:off x="20273" y="3463526"/>
              <a:ext cx="788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</a:t>
              </a:r>
              <a:r>
                <a:rPr lang="en-US" dirty="0" smtClean="0">
                  <a:latin typeface="Symbol"/>
                </a:rPr>
                <a:t>m</a:t>
              </a:r>
              <a:r>
                <a:rPr lang="en-US" dirty="0" smtClean="0"/>
                <a:t>m</a:t>
              </a:r>
              <a:endParaRPr lang="en-US" dirty="0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0800000">
            <a:off x="1188357" y="5767841"/>
            <a:ext cx="1006932" cy="1588"/>
          </a:xfrm>
          <a:prstGeom prst="straightConnector1">
            <a:avLst/>
          </a:prstGeom>
          <a:ln w="635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33372" y="5398509"/>
            <a:ext cx="71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 m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1804820" y="5506755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33091" y="5212574"/>
            <a:ext cx="1112121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95289" y="5400097"/>
            <a:ext cx="8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1.95 m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2241834" y="5399303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2193701" y="5766253"/>
            <a:ext cx="438603" cy="3176"/>
          </a:xfrm>
          <a:prstGeom prst="straightConnector1">
            <a:avLst/>
          </a:prstGeom>
          <a:ln w="635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38888" y="1200727"/>
            <a:ext cx="90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185T/m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70978" y="842361"/>
            <a:ext cx="90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200T/m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25790" y="1211693"/>
            <a:ext cx="98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-200T/m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5584" y="1660882"/>
            <a:ext cx="187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Magnification 10</a:t>
            </a:r>
            <a:r>
              <a:rPr lang="en-US" baseline="30000" dirty="0" smtClean="0">
                <a:solidFill>
                  <a:srgbClr val="000090"/>
                </a:solidFill>
              </a:rPr>
              <a:t>6</a:t>
            </a:r>
            <a:endParaRPr lang="en-US" baseline="300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creen shot 2011-02-24 at 11.09.1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459" y="0"/>
            <a:ext cx="52096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64" y="0"/>
            <a:ext cx="8229600" cy="82296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Tracking through the triplets:</a:t>
            </a:r>
            <a:br>
              <a:rPr lang="en-US" sz="2800" dirty="0" smtClean="0">
                <a:solidFill>
                  <a:srgbClr val="000090"/>
                </a:solidFill>
                <a:latin typeface="Comic Sans MS"/>
              </a:rPr>
            </a:br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momentum = p</a:t>
            </a:r>
            <a:r>
              <a:rPr lang="en-US" sz="2800" baseline="-25000" dirty="0" smtClean="0">
                <a:solidFill>
                  <a:srgbClr val="000090"/>
                </a:solidFill>
                <a:latin typeface="Comic Sans MS"/>
              </a:rPr>
              <a:t>o</a:t>
            </a:r>
            <a:r>
              <a:rPr lang="en-US" sz="2800" dirty="0" smtClean="0">
                <a:solidFill>
                  <a:srgbClr val="000090"/>
                </a:solidFill>
                <a:latin typeface="Comic Sans MS"/>
              </a:rPr>
              <a:t>/2.5</a:t>
            </a:r>
            <a:endParaRPr lang="en-US" sz="2800" baseline="-25000" dirty="0">
              <a:solidFill>
                <a:srgbClr val="000090"/>
              </a:solidFill>
              <a:latin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2422" y="4277360"/>
            <a:ext cx="71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DX2O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62256" y="4277360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7596" y="4277360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41918" y="427736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D0NW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1999145" y="5595601"/>
            <a:ext cx="603252" cy="1589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-363782" y="4575649"/>
            <a:ext cx="26431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2497930" y="5525807"/>
            <a:ext cx="814278" cy="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54138" y="3688080"/>
            <a:ext cx="90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185T/m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025790" y="4974688"/>
            <a:ext cx="90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200T/m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777596" y="4974688"/>
            <a:ext cx="98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-200T/m</a:t>
            </a:r>
            <a:endParaRPr lang="en-US" dirty="0"/>
          </a:p>
        </p:txBody>
      </p:sp>
      <p:sp>
        <p:nvSpPr>
          <p:cNvPr id="27" name="Left Brace 26"/>
          <p:cNvSpPr/>
          <p:nvPr/>
        </p:nvSpPr>
        <p:spPr>
          <a:xfrm>
            <a:off x="3033715" y="1774265"/>
            <a:ext cx="136466" cy="1638760"/>
          </a:xfrm>
          <a:prstGeom prst="leftBrace">
            <a:avLst>
              <a:gd name="adj1" fmla="val 46653"/>
              <a:gd name="adj2" fmla="val 50000"/>
            </a:avLst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52422" y="2353235"/>
            <a:ext cx="81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1.9 cm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773441" y="5526205"/>
            <a:ext cx="813484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374082" y="5604786"/>
            <a:ext cx="669024" cy="1590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493008" y="5507556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822192" y="5507557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114800" y="5507558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992624" y="5507559"/>
            <a:ext cx="779349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969122" y="5628269"/>
            <a:ext cx="4423710" cy="891064"/>
            <a:chOff x="957794" y="5396921"/>
            <a:chExt cx="4423710" cy="891064"/>
          </a:xfrm>
        </p:grpSpPr>
        <p:cxnSp>
          <p:nvCxnSpPr>
            <p:cNvPr id="35" name="Straight Arrow Connector 34"/>
            <p:cNvCxnSpPr/>
            <p:nvPr/>
          </p:nvCxnSpPr>
          <p:spPr>
            <a:xfrm rot="10800000">
              <a:off x="957794" y="5766253"/>
              <a:ext cx="1342183" cy="6352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333372" y="5398509"/>
              <a:ext cx="71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4.5 m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22475" y="5396921"/>
              <a:ext cx="830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1.95 m</a:t>
              </a:r>
              <a:endParaRPr lang="en-US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10800000">
              <a:off x="2299977" y="5766253"/>
              <a:ext cx="607417" cy="6352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>
              <a:off x="3170181" y="5772605"/>
              <a:ext cx="539207" cy="1588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0800000">
              <a:off x="3874879" y="5771811"/>
              <a:ext cx="337782" cy="794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10800000" flipV="1">
              <a:off x="4505270" y="5772605"/>
              <a:ext cx="876234" cy="1588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052976" y="5396921"/>
              <a:ext cx="830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1.77 m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91762" y="5396921"/>
              <a:ext cx="71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1.1 m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28630" y="5396921"/>
              <a:ext cx="71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3.0 m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648511" y="5918653"/>
              <a:ext cx="830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0.96 m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479012" y="5918653"/>
              <a:ext cx="830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0.59 m</a:t>
              </a:r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>
              <a:off x="2606959" y="5925005"/>
              <a:ext cx="302618" cy="6352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3490296" y="5933741"/>
              <a:ext cx="217503" cy="6352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0800000">
              <a:off x="3162256" y="5931357"/>
              <a:ext cx="234994" cy="1588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>
              <a:off x="3883478" y="5940094"/>
              <a:ext cx="271398" cy="1"/>
            </a:xfrm>
            <a:prstGeom prst="straightConnector1">
              <a:avLst/>
            </a:prstGeom>
            <a:ln w="6350">
              <a:solidFill>
                <a:srgbClr val="00009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399</Words>
  <Application>Microsoft Macintosh PowerPoint</Application>
  <PresentationFormat>On-screen Show (4:3)</PresentationFormat>
  <Paragraphs>154</Paragraphs>
  <Slides>10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IR design </vt:lpstr>
      <vt:lpstr>Slide 2</vt:lpstr>
      <vt:lpstr>Slide 3</vt:lpstr>
      <vt:lpstr>Slide 4</vt:lpstr>
      <vt:lpstr>Slide 5</vt:lpstr>
      <vt:lpstr>Tracking through the triplets: The whole interaction region up to the arcs</vt:lpstr>
      <vt:lpstr>Tracking through the triplets: Just first four magnets</vt:lpstr>
      <vt:lpstr>Tracking through the triplets: The whole interaction region up to the arcs</vt:lpstr>
      <vt:lpstr>Tracking through the triplets: momentum = po/2.5</vt:lpstr>
      <vt:lpstr>Particle tracking through the triplets dp/p=±0.001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design </dc:title>
  <dc:creator>Dejan  Trbojevic</dc:creator>
  <cp:lastModifiedBy>Dejan  Trbojevic</cp:lastModifiedBy>
  <cp:revision>13</cp:revision>
  <dcterms:created xsi:type="dcterms:W3CDTF">2011-02-23T20:15:50Z</dcterms:created>
  <dcterms:modified xsi:type="dcterms:W3CDTF">2011-02-24T18:48:22Z</dcterms:modified>
</cp:coreProperties>
</file>