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7" r:id="rId2"/>
    <p:sldId id="456" r:id="rId3"/>
    <p:sldId id="492" r:id="rId4"/>
    <p:sldId id="464" r:id="rId5"/>
    <p:sldId id="465" r:id="rId6"/>
    <p:sldId id="510" r:id="rId7"/>
    <p:sldId id="511" r:id="rId8"/>
    <p:sldId id="448" r:id="rId9"/>
    <p:sldId id="449" r:id="rId10"/>
    <p:sldId id="512" r:id="rId11"/>
    <p:sldId id="473" r:id="rId12"/>
    <p:sldId id="471" r:id="rId13"/>
    <p:sldId id="472" r:id="rId14"/>
    <p:sldId id="513" r:id="rId15"/>
    <p:sldId id="497" r:id="rId16"/>
    <p:sldId id="498" r:id="rId17"/>
    <p:sldId id="499" r:id="rId18"/>
    <p:sldId id="500" r:id="rId19"/>
    <p:sldId id="501" r:id="rId20"/>
    <p:sldId id="502" r:id="rId21"/>
    <p:sldId id="503" r:id="rId22"/>
    <p:sldId id="504" r:id="rId23"/>
    <p:sldId id="493" r:id="rId24"/>
    <p:sldId id="494" r:id="rId25"/>
    <p:sldId id="514" r:id="rId26"/>
    <p:sldId id="495" r:id="rId27"/>
    <p:sldId id="496" r:id="rId28"/>
    <p:sldId id="509" r:id="rId29"/>
    <p:sldId id="515" r:id="rId30"/>
    <p:sldId id="419" r:id="rId31"/>
    <p:sldId id="505" r:id="rId32"/>
    <p:sldId id="412" r:id="rId33"/>
    <p:sldId id="506" r:id="rId34"/>
    <p:sldId id="507" r:id="rId35"/>
    <p:sldId id="508" r:id="rId36"/>
    <p:sldId id="478" r:id="rId37"/>
    <p:sldId id="479" r:id="rId3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D60093"/>
    <a:srgbClr val="008000"/>
    <a:srgbClr val="CC0000"/>
    <a:srgbClr val="800000"/>
    <a:srgbClr val="FFFF5B"/>
    <a:srgbClr val="FFFF3B"/>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autoAdjust="0"/>
    <p:restoredTop sz="90959" autoAdjust="0"/>
  </p:normalViewPr>
  <p:slideViewPr>
    <p:cSldViewPr snapToGrid="0">
      <p:cViewPr>
        <p:scale>
          <a:sx n="75" d="100"/>
          <a:sy n="75" d="100"/>
        </p:scale>
        <p:origin x="-780"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8F71B725-6A47-46E4-8610-F45144AA925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B8363B0C-C789-43AF-A770-8CCE1F229B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D5B615-C018-425B-A56F-06481DB7D34E}" type="slidenum">
              <a:rPr lang="en-US" smtClean="0">
                <a:ea typeface="ＭＳ Ｐゴシック"/>
                <a:cs typeface="ＭＳ Ｐゴシック"/>
              </a:rPr>
              <a:pPr/>
              <a:t>1</a:t>
            </a:fld>
            <a:endParaRPr lang="en-US" smtClean="0">
              <a:ea typeface="ＭＳ Ｐゴシック"/>
              <a:cs typeface="ＭＳ Ｐゴシック"/>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363B0C-C789-43AF-A770-8CCE1F229BE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ea typeface="ＭＳ Ｐゴシック"/>
            </a:endParaRPr>
          </a:p>
        </p:txBody>
      </p:sp>
      <p:sp>
        <p:nvSpPr>
          <p:cNvPr id="40963" name="Slide Number Placeholder 3"/>
          <p:cNvSpPr>
            <a:spLocks noGrp="1"/>
          </p:cNvSpPr>
          <p:nvPr>
            <p:ph type="sldNum" sz="quarter" idx="5"/>
          </p:nvPr>
        </p:nvSpPr>
        <p:spPr>
          <a:noFill/>
        </p:spPr>
        <p:txBody>
          <a:bodyPr/>
          <a:lstStyle/>
          <a:p>
            <a:fld id="{572D9DDB-7F7F-456D-BB8F-F77B307886FD}"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ea typeface="ＭＳ Ｐゴシック"/>
            </a:endParaRPr>
          </a:p>
        </p:txBody>
      </p:sp>
      <p:sp>
        <p:nvSpPr>
          <p:cNvPr id="43011" name="Slide Number Placeholder 3"/>
          <p:cNvSpPr>
            <a:spLocks noGrp="1"/>
          </p:cNvSpPr>
          <p:nvPr>
            <p:ph type="sldNum" sz="quarter" idx="5"/>
          </p:nvPr>
        </p:nvSpPr>
        <p:spPr>
          <a:noFill/>
        </p:spPr>
        <p:txBody>
          <a:bodyPr/>
          <a:lstStyle/>
          <a:p>
            <a:fld id="{4F25A610-2E0F-45B8-89CE-78769044CB54}"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smtClean="0">
              <a:ea typeface="ＭＳ Ｐゴシック"/>
            </a:endParaRPr>
          </a:p>
        </p:txBody>
      </p:sp>
      <p:sp>
        <p:nvSpPr>
          <p:cNvPr id="45059" name="Slide Number Placeholder 3"/>
          <p:cNvSpPr>
            <a:spLocks noGrp="1"/>
          </p:cNvSpPr>
          <p:nvPr>
            <p:ph type="sldNum" sz="quarter" idx="5"/>
          </p:nvPr>
        </p:nvSpPr>
        <p:spPr>
          <a:noFill/>
        </p:spPr>
        <p:txBody>
          <a:bodyPr/>
          <a:lstStyle/>
          <a:p>
            <a:fld id="{0CD559ED-2C1D-4027-913F-4F1476D4DAB4}"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363B0C-C789-43AF-A770-8CCE1F229BE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ea typeface="ＭＳ Ｐゴシック"/>
            </a:endParaRPr>
          </a:p>
        </p:txBody>
      </p:sp>
      <p:sp>
        <p:nvSpPr>
          <p:cNvPr id="11264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618F3BB-3C23-4A4F-BF1F-C27B05E0D499}" type="slidenum">
              <a:rPr lang="en-US" sz="1200"/>
              <a:pPr algn="r" eaLnBrk="0" hangingPunct="0"/>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ea typeface="ＭＳ Ｐゴシック"/>
            </a:endParaRPr>
          </a:p>
        </p:txBody>
      </p:sp>
      <p:sp>
        <p:nvSpPr>
          <p:cNvPr id="11469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61BFF10-E446-48AE-98F3-E4B5614ABDD7}" type="slidenum">
              <a:rPr lang="en-US" sz="1200"/>
              <a:pPr algn="r" eaLnBrk="0" hangingPunct="0"/>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ea typeface="ＭＳ Ｐゴシック"/>
            </a:endParaRPr>
          </a:p>
        </p:txBody>
      </p:sp>
      <p:sp>
        <p:nvSpPr>
          <p:cNvPr id="11674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F18B806-8ADF-495F-9A81-8112C4887523}" type="slidenum">
              <a:rPr lang="en-US" sz="1200"/>
              <a:pPr algn="r" eaLnBrk="0" hangingPunct="0"/>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ea typeface="ＭＳ Ｐゴシック"/>
            </a:endParaRPr>
          </a:p>
        </p:txBody>
      </p:sp>
      <p:sp>
        <p:nvSpPr>
          <p:cNvPr id="11878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E5C5A1A-43E0-454D-AAFF-F8F0CF8CCF6D}" type="slidenum">
              <a:rPr lang="en-US" sz="1200"/>
              <a:pPr algn="r" eaLnBrk="0" hangingPunct="0"/>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ea typeface="ＭＳ Ｐゴシック"/>
            </a:endParaRPr>
          </a:p>
        </p:txBody>
      </p:sp>
      <p:sp>
        <p:nvSpPr>
          <p:cNvPr id="12083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54F43E8-96F3-4643-A017-F31F8025BCD1}" type="slidenum">
              <a:rPr lang="en-US" sz="1200"/>
              <a:pPr algn="r" eaLnBrk="0" hangingPunct="0"/>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lIns="91421" tIns="45710" rIns="91421" bIns="45710"/>
          <a:lstStyle/>
          <a:p>
            <a:endParaRPr lang="en-US" smtClean="0">
              <a:ea typeface="ＭＳ Ｐゴシック"/>
            </a:endParaRPr>
          </a:p>
        </p:txBody>
      </p:sp>
      <p:sp>
        <p:nvSpPr>
          <p:cNvPr id="2048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1" tIns="45710" rIns="91421" bIns="45710" anchor="b"/>
          <a:lstStyle/>
          <a:p>
            <a:pPr algn="r" eaLnBrk="0" hangingPunct="0"/>
            <a:fld id="{E3EACB7C-1B11-40D2-81D8-E5B64EBED2F8}" type="slidenum">
              <a:rPr lang="en-US" sz="1200"/>
              <a:pPr algn="r" eaLnBrk="0" hangingPunct="0"/>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ea typeface="ＭＳ Ｐゴシック"/>
            </a:endParaRPr>
          </a:p>
        </p:txBody>
      </p:sp>
      <p:sp>
        <p:nvSpPr>
          <p:cNvPr id="1228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93A084E4-633A-4FB7-A7FB-6A0EBE408748}" type="slidenum">
              <a:rPr lang="en-US" sz="1200"/>
              <a:pPr algn="r" eaLnBrk="0" hangingPunct="0"/>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ea typeface="ＭＳ Ｐゴシック"/>
            </a:endParaRPr>
          </a:p>
        </p:txBody>
      </p:sp>
      <p:sp>
        <p:nvSpPr>
          <p:cNvPr id="12493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1AC9291-C273-4F93-AAA6-57F81F0A7D3A}" type="slidenum">
              <a:rPr lang="en-US" sz="1200"/>
              <a:pPr algn="r" eaLnBrk="0" hangingPunct="0"/>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ea typeface="ＭＳ Ｐゴシック"/>
            </a:endParaRPr>
          </a:p>
        </p:txBody>
      </p:sp>
      <p:sp>
        <p:nvSpPr>
          <p:cNvPr id="1269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56CFDCD-C481-4F7A-9F5F-C22EC46EAA57}" type="slidenum">
              <a:rPr lang="en-US" sz="1200"/>
              <a:pPr algn="r" eaLnBrk="0" hangingPunct="0"/>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ea typeface="ＭＳ Ｐゴシック"/>
            </a:endParaRPr>
          </a:p>
        </p:txBody>
      </p:sp>
      <p:sp>
        <p:nvSpPr>
          <p:cNvPr id="1044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0A316D2-C800-41F0-B88F-A59726EC8751}" type="slidenum">
              <a:rPr lang="en-US" sz="1200"/>
              <a:pPr algn="r" eaLnBrk="0" hangingPunct="0"/>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ea typeface="ＭＳ Ｐゴシック"/>
            </a:endParaRPr>
          </a:p>
        </p:txBody>
      </p:sp>
      <p:sp>
        <p:nvSpPr>
          <p:cNvPr id="1065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452F10D-1C78-4647-BA26-6ED22FCC6B2A}" type="slidenum">
              <a:rPr lang="en-US" sz="1200"/>
              <a:pPr algn="r" eaLnBrk="0" hangingPunct="0"/>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ea typeface="ＭＳ Ｐゴシック"/>
            </a:endParaRPr>
          </a:p>
        </p:txBody>
      </p:sp>
      <p:sp>
        <p:nvSpPr>
          <p:cNvPr id="14746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AB4398F-C715-437B-A66F-67A3A03FE9FC}" type="slidenum">
              <a:rPr lang="en-US" sz="1200"/>
              <a:pPr algn="r" eaLnBrk="0" hangingPunct="0"/>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ea typeface="ＭＳ Ｐゴシック"/>
            </a:endParaRPr>
          </a:p>
        </p:txBody>
      </p:sp>
      <p:sp>
        <p:nvSpPr>
          <p:cNvPr id="10854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50694F83-B60F-4EFA-B9BC-C7020548779D}" type="slidenum">
              <a:rPr lang="en-US" sz="1200"/>
              <a:pPr algn="r" eaLnBrk="0" hangingPunct="0"/>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ea typeface="ＭＳ Ｐゴシック"/>
            </a:endParaRPr>
          </a:p>
        </p:txBody>
      </p:sp>
      <p:sp>
        <p:nvSpPr>
          <p:cNvPr id="1105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7614F10-9C99-4499-9BF1-EBC61D5B8EBA}" type="slidenum">
              <a:rPr lang="en-US" sz="1200"/>
              <a:pPr algn="r" eaLnBrk="0" hangingPunct="0"/>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lIns="91430" tIns="45715" rIns="91430" bIns="45715"/>
          <a:lstStyle/>
          <a:p>
            <a:endParaRPr lang="en-US" smtClean="0">
              <a:ea typeface="ＭＳ Ｐゴシック"/>
            </a:endParaRPr>
          </a:p>
        </p:txBody>
      </p:sp>
      <p:sp>
        <p:nvSpPr>
          <p:cNvPr id="1372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0" tIns="45715" rIns="91430" bIns="45715" anchor="b"/>
          <a:lstStyle/>
          <a:p>
            <a:pPr algn="r" eaLnBrk="0" hangingPunct="0"/>
            <a:fld id="{C78C467A-EEA0-45C2-B6B9-AEA66D7D686F}" type="slidenum">
              <a:rPr lang="en-US" sz="1200"/>
              <a:pPr algn="r" eaLnBrk="0" hangingPunct="0"/>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363B0C-C789-43AF-A770-8CCE1F229BE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ea typeface="ＭＳ Ｐゴシック"/>
            </a:endParaRPr>
          </a:p>
        </p:txBody>
      </p:sp>
      <p:sp>
        <p:nvSpPr>
          <p:cNvPr id="10240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defTabSz="915988" eaLnBrk="0" hangingPunct="0"/>
            <a:fld id="{853504C8-4A2A-4A4B-A02B-C48E2D923FA1}" type="slidenum">
              <a:rPr lang="en-US" sz="1200">
                <a:solidFill>
                  <a:srgbClr val="000000"/>
                </a:solidFill>
              </a:rPr>
              <a:pPr algn="r" defTabSz="915988" eaLnBrk="0" hangingPunct="0"/>
              <a:t>3</a:t>
            </a:fld>
            <a:endParaRPr 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en-US" smtClean="0">
              <a:ea typeface="ＭＳ Ｐゴシック"/>
            </a:endParaRPr>
          </a:p>
        </p:txBody>
      </p:sp>
      <p:sp>
        <p:nvSpPr>
          <p:cNvPr id="65539" name="Slide Number Placeholder 3"/>
          <p:cNvSpPr>
            <a:spLocks noGrp="1"/>
          </p:cNvSpPr>
          <p:nvPr>
            <p:ph type="sldNum" sz="quarter" idx="5"/>
          </p:nvPr>
        </p:nvSpPr>
        <p:spPr>
          <a:noFill/>
        </p:spPr>
        <p:txBody>
          <a:bodyPr/>
          <a:lstStyle/>
          <a:p>
            <a:fld id="{B124B4E2-1D73-4D44-98FA-3FBD26595914}" type="slidenum">
              <a:rPr lang="en-US" smtClean="0">
                <a:ea typeface="ＭＳ Ｐゴシック"/>
                <a:cs typeface="ＭＳ Ｐゴシック"/>
              </a:rPr>
              <a:pPr/>
              <a:t>30</a:t>
            </a:fld>
            <a:endParaRPr lang="en-US"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latin typeface="Times New Roman" pitchFamily="18" charset="0"/>
                <a:ea typeface="ＭＳ Ｐゴシック"/>
              </a:rPr>
              <a:t>We took advantage of recent achievement by LARP researches demonstrated SC quads with 200 T/m gradient and designed IR with 5 cm beta* for eRHIC. To avoid SR problem, we do not bend electrons before the detector an have 10 mrad crab-crossing. Bret Parker has preliminary design of such quad with pass of electron beam through its yoke</a:t>
            </a:r>
          </a:p>
          <a:p>
            <a:r>
              <a:rPr lang="en-US" smtClean="0">
                <a:latin typeface="Times New Roman" pitchFamily="18" charset="0"/>
                <a:ea typeface="ＭＳ Ｐゴシック"/>
              </a:rPr>
              <a:t>Note that we blew transverse dim x100 fold to make it visible</a:t>
            </a:r>
          </a:p>
          <a:p>
            <a:endParaRPr lang="en-US" smtClean="0">
              <a:latin typeface="Times New Roman" pitchFamily="18" charset="0"/>
              <a:ea typeface="ＭＳ Ｐゴシック"/>
            </a:endParaRPr>
          </a:p>
        </p:txBody>
      </p:sp>
      <p:sp>
        <p:nvSpPr>
          <p:cNvPr id="1290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370F57-3FBA-4AA3-8B33-02E47E5FD479}" type="slidenum">
              <a:rPr lang="en-US" sz="1200"/>
              <a:pPr algn="r" eaLnBrk="0" hangingPunct="0"/>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endParaRPr lang="en-US" smtClean="0">
              <a:ea typeface="ＭＳ Ｐゴシック"/>
            </a:endParaRPr>
          </a:p>
        </p:txBody>
      </p:sp>
      <p:sp>
        <p:nvSpPr>
          <p:cNvPr id="55299" name="Slide Number Placeholder 3"/>
          <p:cNvSpPr>
            <a:spLocks noGrp="1"/>
          </p:cNvSpPr>
          <p:nvPr>
            <p:ph type="sldNum" sz="quarter" idx="5"/>
          </p:nvPr>
        </p:nvSpPr>
        <p:spPr>
          <a:noFill/>
        </p:spPr>
        <p:txBody>
          <a:bodyPr/>
          <a:lstStyle/>
          <a:p>
            <a:fld id="{E446DCDC-5AEE-485D-B954-B8455E3E7854}" type="slidenum">
              <a:rPr lang="en-US" smtClean="0">
                <a:ea typeface="ＭＳ Ｐゴシック"/>
                <a:cs typeface="ＭＳ Ｐゴシック"/>
              </a:rPr>
              <a:pPr/>
              <a:t>32</a:t>
            </a:fld>
            <a:endParaRPr lang="en-US" smtClean="0">
              <a:ea typeface="ＭＳ Ｐゴシック"/>
              <a:cs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8AB0DEE-4000-4287-A089-DFE07DF01A4A}" type="slidenum">
              <a:rPr lang="en-US" sz="1200"/>
              <a:pPr algn="r" eaLnBrk="0" hangingPunct="0"/>
              <a:t>33</a:t>
            </a:fld>
            <a:endParaRPr lang="en-US" sz="1200"/>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p:spPr>
        <p:txBody>
          <a:bodyPr/>
          <a:lstStyle/>
          <a:p>
            <a:endParaRPr lang="en-US" smtClean="0">
              <a:ea typeface="ＭＳ Ｐゴシック"/>
            </a:endParaRPr>
          </a:p>
        </p:txBody>
      </p:sp>
      <p:sp>
        <p:nvSpPr>
          <p:cNvPr id="1310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eaLnBrk="0" hangingPunct="0"/>
            <a:fld id="{94F9F054-3585-4DFC-A7B3-B857EF81CEB0}" type="slidenum">
              <a:rPr lang="en-US" sz="1200"/>
              <a:pPr algn="r" eaLnBrk="0" hangingPunct="0"/>
              <a:t>33</a:t>
            </a:fld>
            <a:endParaRPr lang="en-US" sz="1200"/>
          </a:p>
        </p:txBody>
      </p:sp>
      <p:sp>
        <p:nvSpPr>
          <p:cNvPr id="131078" name="Date Placeholder 4"/>
          <p:cNvSpPr txBox="1">
            <a:spLocks noGrp="1"/>
          </p:cNvSpPr>
          <p:nvPr/>
        </p:nvSpPr>
        <p:spPr bwMode="auto">
          <a:xfrm>
            <a:off x="3886200" y="0"/>
            <a:ext cx="2971800" cy="457200"/>
          </a:xfrm>
          <a:prstGeom prst="rect">
            <a:avLst/>
          </a:prstGeom>
          <a:noFill/>
          <a:ln w="9525">
            <a:noFill/>
            <a:miter lim="800000"/>
            <a:headEnd/>
            <a:tailEnd/>
          </a:ln>
        </p:spPr>
        <p:txBody>
          <a:bodyPr/>
          <a:lstStyle/>
          <a:p>
            <a:pPr algn="r" eaLnBrk="0" hangingPunct="0"/>
            <a:endParaRPr lang="en-US" sz="1200">
              <a:latin typeface="Times"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E218032-F0E8-4F30-8411-839089F82B73}" type="slidenum">
              <a:rPr lang="en-US" sz="1200"/>
              <a:pPr algn="r" eaLnBrk="0" hangingPunct="0"/>
              <a:t>34</a:t>
            </a:fld>
            <a:endParaRPr lang="en-US" sz="1200"/>
          </a:p>
        </p:txBody>
      </p:sp>
      <p:sp>
        <p:nvSpPr>
          <p:cNvPr id="133123" name="Slide Image Placeholder 1"/>
          <p:cNvSpPr>
            <a:spLocks noGrp="1" noRot="1" noChangeAspect="1" noTextEdit="1"/>
          </p:cNvSpPr>
          <p:nvPr>
            <p:ph type="sldImg"/>
          </p:nvPr>
        </p:nvSpPr>
        <p:spPr>
          <a:solidFill>
            <a:srgbClr val="FFFFFF"/>
          </a:solidFill>
          <a:ln/>
        </p:spPr>
      </p:sp>
      <p:sp>
        <p:nvSpPr>
          <p:cNvPr id="133124" name="Notes Placeholder 2"/>
          <p:cNvSpPr>
            <a:spLocks noGrp="1"/>
          </p:cNvSpPr>
          <p:nvPr>
            <p:ph type="body" idx="1"/>
          </p:nvPr>
        </p:nvSpPr>
        <p:spPr>
          <a:solidFill>
            <a:srgbClr val="FFFFFF"/>
          </a:solidFill>
          <a:ln>
            <a:solidFill>
              <a:srgbClr val="000000"/>
            </a:solidFill>
          </a:ln>
        </p:spPr>
        <p:txBody>
          <a:bodyPr/>
          <a:lstStyle/>
          <a:p>
            <a:pPr>
              <a:spcBef>
                <a:spcPct val="0"/>
              </a:spcBef>
            </a:pPr>
            <a:endParaRPr lang="en-US" smtClean="0">
              <a:ea typeface="ＭＳ Ｐゴシック"/>
            </a:endParaRPr>
          </a:p>
        </p:txBody>
      </p:sp>
      <p:sp>
        <p:nvSpPr>
          <p:cNvPr id="1331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eaLnBrk="0" hangingPunct="0"/>
            <a:fld id="{C09073D4-C900-4199-8F54-25FC8E9C056C}" type="slidenum">
              <a:rPr lang="en-US" sz="1200">
                <a:latin typeface="Calibri" pitchFamily="34" charset="0"/>
              </a:rPr>
              <a:pPr algn="r" eaLnBrk="0" hangingPunct="0"/>
              <a:t>34</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ea typeface="ＭＳ Ｐゴシック"/>
            </a:endParaRPr>
          </a:p>
        </p:txBody>
      </p:sp>
      <p:sp>
        <p:nvSpPr>
          <p:cNvPr id="1351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BFA283A-47DE-49F7-971A-7A2C40840312}" type="slidenum">
              <a:rPr lang="en-US" sz="1200"/>
              <a:pPr algn="r" eaLnBrk="0" hangingPunct="0"/>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smtClean="0">
              <a:ea typeface="ＭＳ Ｐゴシック"/>
            </a:endParaRPr>
          </a:p>
        </p:txBody>
      </p:sp>
      <p:sp>
        <p:nvSpPr>
          <p:cNvPr id="61443" name="Slide Number Placeholder 3"/>
          <p:cNvSpPr>
            <a:spLocks noGrp="1"/>
          </p:cNvSpPr>
          <p:nvPr>
            <p:ph type="sldNum" sz="quarter" idx="5"/>
          </p:nvPr>
        </p:nvSpPr>
        <p:spPr>
          <a:noFill/>
        </p:spPr>
        <p:txBody>
          <a:bodyPr/>
          <a:lstStyle/>
          <a:p>
            <a:fld id="{9621B336-12E4-4D31-918D-236DDFEB07B1}" type="slidenum">
              <a:rPr lang="en-US" smtClean="0">
                <a:ea typeface="ＭＳ Ｐゴシック"/>
                <a:cs typeface="ＭＳ Ｐゴシック"/>
              </a:rPr>
              <a:pPr/>
              <a:t>36</a:t>
            </a:fld>
            <a:endParaRPr lang="en-US"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endParaRPr lang="en-US" smtClean="0">
              <a:ea typeface="ＭＳ Ｐゴシック"/>
            </a:endParaRPr>
          </a:p>
        </p:txBody>
      </p:sp>
      <p:sp>
        <p:nvSpPr>
          <p:cNvPr id="63491" name="Slide Number Placeholder 3"/>
          <p:cNvSpPr>
            <a:spLocks noGrp="1"/>
          </p:cNvSpPr>
          <p:nvPr>
            <p:ph type="sldNum" sz="quarter" idx="5"/>
          </p:nvPr>
        </p:nvSpPr>
        <p:spPr>
          <a:noFill/>
        </p:spPr>
        <p:txBody>
          <a:bodyPr/>
          <a:lstStyle/>
          <a:p>
            <a:fld id="{FDE1191B-BB79-4F25-A94F-B0CB5084E469}"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smtClean="0">
              <a:ea typeface="ＭＳ Ｐゴシック"/>
            </a:endParaRPr>
          </a:p>
        </p:txBody>
      </p:sp>
      <p:sp>
        <p:nvSpPr>
          <p:cNvPr id="26627" name="Slide Number Placeholder 3"/>
          <p:cNvSpPr>
            <a:spLocks noGrp="1"/>
          </p:cNvSpPr>
          <p:nvPr>
            <p:ph type="sldNum" sz="quarter" idx="5"/>
          </p:nvPr>
        </p:nvSpPr>
        <p:spPr>
          <a:noFill/>
        </p:spPr>
        <p:txBody>
          <a:bodyPr/>
          <a:lstStyle/>
          <a:p>
            <a:fld id="{CF1BE5C8-A91D-4B97-B69F-389458B59B56}"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ea typeface="ＭＳ Ｐゴシック"/>
            </a:endParaRPr>
          </a:p>
        </p:txBody>
      </p:sp>
      <p:sp>
        <p:nvSpPr>
          <p:cNvPr id="28675" name="Slide Number Placeholder 3"/>
          <p:cNvSpPr>
            <a:spLocks noGrp="1"/>
          </p:cNvSpPr>
          <p:nvPr>
            <p:ph type="sldNum" sz="quarter" idx="5"/>
          </p:nvPr>
        </p:nvSpPr>
        <p:spPr>
          <a:noFill/>
        </p:spPr>
        <p:txBody>
          <a:bodyPr/>
          <a:lstStyle/>
          <a:p>
            <a:fld id="{D22E78DD-4EE1-4199-9B8F-85167F231731}"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lIns="91430" tIns="45715" rIns="91430" bIns="45715"/>
          <a:lstStyle/>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lIns="91430" tIns="45715" rIns="91430" bIns="45715"/>
          <a:lstStyle/>
          <a:p>
            <a:endParaRPr lang="en-US" smtClean="0">
              <a:ea typeface="ＭＳ Ｐゴシック"/>
            </a:endParaRPr>
          </a:p>
        </p:txBody>
      </p:sp>
      <p:sp>
        <p:nvSpPr>
          <p:cNvPr id="1413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0" tIns="45715" rIns="91430" bIns="45715" anchor="b"/>
          <a:lstStyle/>
          <a:p>
            <a:pPr algn="r" eaLnBrk="0" hangingPunct="0"/>
            <a:fld id="{895A99D2-80FE-492D-A2B8-3DA760C02F69}" type="slidenum">
              <a:rPr lang="en-US" sz="1200"/>
              <a:pPr algn="r" eaLnBrk="0" hangingPunct="0"/>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endParaRPr lang="en-US" smtClean="0">
              <a:ea typeface="ＭＳ Ｐゴシック"/>
            </a:endParaRPr>
          </a:p>
        </p:txBody>
      </p:sp>
      <p:sp>
        <p:nvSpPr>
          <p:cNvPr id="34819" name="Slide Number Placeholder 3"/>
          <p:cNvSpPr>
            <a:spLocks noGrp="1"/>
          </p:cNvSpPr>
          <p:nvPr>
            <p:ph type="sldNum" sz="quarter" idx="5"/>
          </p:nvPr>
        </p:nvSpPr>
        <p:spPr>
          <a:noFill/>
        </p:spPr>
        <p:txBody>
          <a:bodyPr/>
          <a:lstStyle/>
          <a:p>
            <a:fld id="{17DA212E-9609-4BBA-9943-DFEFC1ACED9E}"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smtClean="0">
              <a:ea typeface="ＭＳ Ｐゴシック"/>
            </a:endParaRPr>
          </a:p>
        </p:txBody>
      </p:sp>
      <p:sp>
        <p:nvSpPr>
          <p:cNvPr id="36867" name="Slide Number Placeholder 3"/>
          <p:cNvSpPr>
            <a:spLocks noGrp="1"/>
          </p:cNvSpPr>
          <p:nvPr>
            <p:ph type="sldNum" sz="quarter" idx="5"/>
          </p:nvPr>
        </p:nvSpPr>
        <p:spPr>
          <a:noFill/>
        </p:spPr>
        <p:txBody>
          <a:bodyPr/>
          <a:lstStyle/>
          <a:p>
            <a:fld id="{F9EEA97A-D4EE-4BA6-B672-211ECE419AB5}"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userDrawn="1"/>
        </p:nvPicPr>
        <p:blipFill>
          <a:blip r:embed="rId2" cstate="print"/>
          <a:srcRect/>
          <a:stretch>
            <a:fillRect/>
          </a:stretch>
        </p:blipFill>
        <p:spPr bwMode="auto">
          <a:xfrm>
            <a:off x="-19050" y="0"/>
            <a:ext cx="9182100" cy="6859588"/>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E1302-F8FC-4578-BC07-681A2A366C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3BBCA-02F8-4699-BF7D-7D9F6A0D01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04800"/>
            <a:ext cx="8382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9FE046-42D1-49C5-8E94-9AD044469260}"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14D1C-DAC3-479E-8269-8E839A8532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32C556-DF88-494B-A909-C4253870BF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4985D-2B58-471E-A4EC-EAC278CFBC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17A83-A814-4B22-ADC6-A3586A502B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9D590D-5F56-49FE-A844-20F53B7D0A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8C7CDF-D10B-4749-8C1B-6CC148BA8A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C2353-0880-46C4-8968-A674238BF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63992-418F-464A-AF23-11714D56E6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8BED02C2-21BD-41D4-9AA6-3964241EFB9F}" type="slidenum">
              <a:rPr lang="en-US"/>
              <a:pPr>
                <a:defRPr/>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ransition>
    <p:wedge/>
  </p:transition>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Times" pitchFamily="18"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4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42900" y="228600"/>
            <a:ext cx="6210300" cy="1041400"/>
          </a:xfrm>
        </p:spPr>
        <p:txBody>
          <a:bodyPr/>
          <a:lstStyle/>
          <a:p>
            <a:pPr eaLnBrk="1" hangingPunct="1"/>
            <a:r>
              <a:rPr lang="en-US" sz="3400" smtClean="0">
                <a:latin typeface="Comic Sans MS" pitchFamily="66" charset="0"/>
              </a:rPr>
              <a:t>Developing a Long-Term Strategy for RHIC</a:t>
            </a:r>
          </a:p>
        </p:txBody>
      </p:sp>
      <p:sp>
        <p:nvSpPr>
          <p:cNvPr id="17410" name="Rectangle 3"/>
          <p:cNvSpPr>
            <a:spLocks noGrp="1" noChangeArrowheads="1"/>
          </p:cNvSpPr>
          <p:nvPr>
            <p:ph type="subTitle" idx="1"/>
          </p:nvPr>
        </p:nvSpPr>
        <p:spPr>
          <a:xfrm>
            <a:off x="1130300" y="1311275"/>
            <a:ext cx="5364163" cy="990600"/>
          </a:xfrm>
        </p:spPr>
        <p:txBody>
          <a:bodyPr/>
          <a:lstStyle/>
          <a:p>
            <a:pPr eaLnBrk="1" hangingPunct="1">
              <a:buFont typeface="Wingdings" pitchFamily="2" charset="2"/>
              <a:buNone/>
            </a:pPr>
            <a:r>
              <a:rPr lang="en-US" smtClean="0"/>
              <a:t>Steve Vigdor</a:t>
            </a:r>
          </a:p>
          <a:p>
            <a:pPr eaLnBrk="1" hangingPunct="1">
              <a:buFont typeface="Wingdings" pitchFamily="2" charset="2"/>
              <a:buNone/>
            </a:pPr>
            <a:r>
              <a:rPr lang="en-US" smtClean="0"/>
              <a:t>eRHIC Coordination Meeting</a:t>
            </a:r>
          </a:p>
          <a:p>
            <a:pPr eaLnBrk="1" hangingPunct="1">
              <a:buFont typeface="Wingdings" pitchFamily="2" charset="2"/>
              <a:buNone/>
            </a:pPr>
            <a:r>
              <a:rPr lang="en-US" smtClean="0"/>
              <a:t>March 10, 2011</a:t>
            </a:r>
          </a:p>
        </p:txBody>
      </p:sp>
      <p:sp>
        <p:nvSpPr>
          <p:cNvPr id="17411" name="TextBox 4"/>
          <p:cNvSpPr txBox="1">
            <a:spLocks noChangeArrowheads="1"/>
          </p:cNvSpPr>
          <p:nvPr/>
        </p:nvSpPr>
        <p:spPr bwMode="auto">
          <a:xfrm>
            <a:off x="558800" y="2692400"/>
            <a:ext cx="6731000" cy="2678113"/>
          </a:xfrm>
          <a:prstGeom prst="rect">
            <a:avLst/>
          </a:prstGeom>
          <a:noFill/>
          <a:ln w="9525">
            <a:noFill/>
            <a:miter lim="800000"/>
            <a:headEnd/>
            <a:tailEnd/>
          </a:ln>
        </p:spPr>
        <p:txBody>
          <a:bodyPr>
            <a:spAutoFit/>
          </a:bodyPr>
          <a:lstStyle/>
          <a:p>
            <a:pPr eaLnBrk="0" hangingPunct="0"/>
            <a:r>
              <a:rPr lang="en-US" sz="2400" b="1" i="1">
                <a:solidFill>
                  <a:srgbClr val="FFFF00"/>
                </a:solidFill>
                <a:latin typeface="Comic Sans MS" pitchFamily="66" charset="0"/>
              </a:rPr>
              <a:t>Tim Hallman at 2010 RHIC Users Meeting:  </a:t>
            </a:r>
            <a:r>
              <a:rPr lang="en-US" sz="2400" b="1" i="1">
                <a:solidFill>
                  <a:schemeClr val="bg1"/>
                </a:solidFill>
                <a:latin typeface="Comic Sans MS" pitchFamily="66" charset="0"/>
              </a:rPr>
              <a:t>“Your future is in your hands.”</a:t>
            </a:r>
          </a:p>
          <a:p>
            <a:pPr eaLnBrk="0" hangingPunct="0"/>
            <a:endParaRPr lang="en-US" sz="2400" b="1" i="1">
              <a:solidFill>
                <a:schemeClr val="bg1"/>
              </a:solidFill>
              <a:latin typeface="Comic Sans MS" pitchFamily="66" charset="0"/>
            </a:endParaRPr>
          </a:p>
          <a:p>
            <a:pPr eaLnBrk="0" hangingPunct="0"/>
            <a:r>
              <a:rPr lang="en-US" sz="2400" b="1" i="1">
                <a:solidFill>
                  <a:srgbClr val="FFFF00"/>
                </a:solidFill>
                <a:latin typeface="Comic Sans MS" pitchFamily="66" charset="0"/>
              </a:rPr>
              <a:t>How do WE flesh out an optimal RHIC strategy, with broad user buy-in, to present at next NP Long Range Plan (~2013?)?</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ChangeArrowheads="1"/>
          </p:cNvSpPr>
          <p:nvPr/>
        </p:nvSpPr>
        <p:spPr bwMode="auto">
          <a:xfrm>
            <a:off x="355600" y="0"/>
            <a:ext cx="8382000" cy="1090613"/>
          </a:xfrm>
          <a:prstGeom prst="rect">
            <a:avLst/>
          </a:prstGeom>
          <a:noFill/>
          <a:ln w="9525">
            <a:noFill/>
            <a:miter lim="800000"/>
            <a:headEnd/>
            <a:tailEnd/>
          </a:ln>
        </p:spPr>
        <p:txBody>
          <a:bodyPr anchor="ctr"/>
          <a:lstStyle/>
          <a:p>
            <a:pPr algn="ctr" eaLnBrk="0" hangingPunct="0">
              <a:lnSpc>
                <a:spcPct val="80000"/>
              </a:lnSpc>
            </a:pPr>
            <a:r>
              <a:rPr lang="en-US" b="1" i="1">
                <a:solidFill>
                  <a:srgbClr val="042B7F"/>
                </a:solidFill>
                <a:latin typeface="Comic Sans MS" pitchFamily="66" charset="0"/>
              </a:rPr>
              <a:t>Short-Term Take-Away Message:</a:t>
            </a:r>
          </a:p>
        </p:txBody>
      </p:sp>
      <p:sp>
        <p:nvSpPr>
          <p:cNvPr id="144389" name="Text Box 5"/>
          <p:cNvSpPr txBox="1">
            <a:spLocks noChangeArrowheads="1"/>
          </p:cNvSpPr>
          <p:nvPr/>
        </p:nvSpPr>
        <p:spPr bwMode="auto">
          <a:xfrm>
            <a:off x="1054100" y="1104900"/>
            <a:ext cx="7404100" cy="451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2000" b="1">
                <a:solidFill>
                  <a:srgbClr val="D60093"/>
                </a:solidFill>
              </a:rPr>
              <a:t>1)  There are a good number of exciting physics questions to pursue for next ~5 years, fueled by recent and ongoing upgrades.</a:t>
            </a:r>
          </a:p>
          <a:p>
            <a:pPr>
              <a:spcBef>
                <a:spcPct val="50000"/>
              </a:spcBef>
            </a:pPr>
            <a:r>
              <a:rPr lang="en-US" sz="2000" b="1">
                <a:solidFill>
                  <a:srgbClr val="0033CC"/>
                </a:solidFill>
              </a:rPr>
              <a:t>2)  RHIC operations are likely to be funded reasonably for next ~5 years, barring federal budget disasters (which could well occur!).</a:t>
            </a:r>
          </a:p>
          <a:p>
            <a:pPr>
              <a:spcBef>
                <a:spcPct val="50000"/>
              </a:spcBef>
            </a:pPr>
            <a:r>
              <a:rPr lang="en-US" sz="2000" b="1">
                <a:solidFill>
                  <a:srgbClr val="D60093"/>
                </a:solidFill>
              </a:rPr>
              <a:t>3)  We will get asked repeatedly why RHIC funding should continue, when there is a newer machine that can address similar issues, and budgets are very tight.  </a:t>
            </a:r>
            <a:r>
              <a:rPr lang="en-US" sz="2000" b="1"/>
              <a:t>We need to develop concise, compelling, consistent answers!</a:t>
            </a:r>
          </a:p>
          <a:p>
            <a:pPr>
              <a:spcBef>
                <a:spcPct val="50000"/>
              </a:spcBef>
            </a:pPr>
            <a:r>
              <a:rPr lang="en-US" sz="2000" b="1">
                <a:solidFill>
                  <a:srgbClr val="0033CC"/>
                </a:solidFill>
              </a:rPr>
              <a:t>4)  We need to develop a coherent strategy for RHIC’s long-term future during the next two years.  The user community must be actively engaged in this process.</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347663"/>
            <a:ext cx="9144000" cy="6492875"/>
          </a:xfrm>
          <a:prstGeom prst="rect">
            <a:avLst/>
          </a:prstGeom>
          <a:solidFill>
            <a:schemeClr val="bg1"/>
          </a:solidFill>
          <a:ln w="9525">
            <a:noFill/>
            <a:miter lim="800000"/>
            <a:headEnd/>
            <a:tailEnd/>
          </a:ln>
          <a:effectLst/>
        </p:spPr>
        <p:txBody>
          <a:bodyPr anchor="ctr">
            <a:spAutoFit/>
          </a:bodyPr>
          <a:lstStyle/>
          <a:p>
            <a:pPr marL="342900" indent="-342900">
              <a:buFontTx/>
              <a:buAutoNum type="arabicParenR"/>
              <a:defRPr/>
            </a:pPr>
            <a:r>
              <a:rPr lang="en-US" altLang="ja-JP" sz="1600" b="1" dirty="0">
                <a:latin typeface="+mn-lt"/>
                <a:ea typeface="Arial Unicode MS" pitchFamily="34" charset="-128"/>
                <a:cs typeface="Times New Roman" pitchFamily="18" charset="0"/>
              </a:rPr>
              <a:t>Are the science goals in each Plan well-posed and compelling?  Are there important questions addressable with RHIC’s capabilities (perhaps after minor upgrades) that you find missing from the Collaboration’s list?</a:t>
            </a:r>
          </a:p>
          <a:p>
            <a:pPr marL="342900" indent="-342900">
              <a:defRPr/>
            </a:pPr>
            <a:endParaRPr lang="en-US" altLang="ja-JP" sz="1600" b="1" dirty="0">
              <a:latin typeface="+mn-lt"/>
              <a:ea typeface="ＭＳ Ｐゴシック" pitchFamily="36" charset="-128"/>
              <a:cs typeface="+mn-cs"/>
            </a:endParaRPr>
          </a:p>
          <a:p>
            <a:pPr marL="342900" indent="-342900" eaLnBrk="0" hangingPunct="0">
              <a:buFontTx/>
              <a:buAutoNum type="arabicParenR" startAt="2"/>
              <a:defRPr/>
            </a:pPr>
            <a:r>
              <a:rPr lang="en-US" altLang="ja-JP" sz="1600" b="1" dirty="0">
                <a:latin typeface="+mn-lt"/>
                <a:ea typeface="Arial Unicode MS" pitchFamily="34" charset="-128"/>
                <a:cs typeface="Times New Roman" pitchFamily="18" charset="0"/>
              </a:rPr>
              <a:t>How well do the suggested measurement programs answer the highlighted science questions?  Are there additional simulations or theoretical work that would strengthen the case for making those measurements?</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3"/>
              <a:defRPr/>
            </a:pPr>
            <a:r>
              <a:rPr lang="en-US" altLang="ja-JP" sz="1600" b="1" dirty="0">
                <a:latin typeface="+mn-lt"/>
                <a:ea typeface="Arial Unicode MS" pitchFamily="34" charset="-128"/>
                <a:cs typeface="Times New Roman" pitchFamily="18" charset="0"/>
              </a:rPr>
              <a:t>Are the suggested measurement techniques and upgrades essential for answering these questions?  (For example, can some questions be adequately answered by high-</a:t>
            </a:r>
            <a:r>
              <a:rPr lang="en-US" altLang="ja-JP" sz="1600" b="1" dirty="0" err="1">
                <a:latin typeface="+mn-lt"/>
                <a:ea typeface="Arial Unicode MS" pitchFamily="34" charset="-128"/>
                <a:cs typeface="Times New Roman" pitchFamily="18" charset="0"/>
              </a:rPr>
              <a:t>p</a:t>
            </a:r>
            <a:r>
              <a:rPr lang="en-US" altLang="ja-JP" sz="1600" b="1" baseline="-30000" dirty="0" err="1">
                <a:latin typeface="+mn-lt"/>
                <a:ea typeface="Arial Unicode MS" pitchFamily="34" charset="-128"/>
                <a:cs typeface="Times New Roman" pitchFamily="18" charset="0"/>
              </a:rPr>
              <a:t>T</a:t>
            </a:r>
            <a:r>
              <a:rPr lang="en-US" altLang="ja-JP" sz="1600" b="1" dirty="0">
                <a:latin typeface="+mn-lt"/>
                <a:ea typeface="Arial Unicode MS" pitchFamily="34" charset="-128"/>
                <a:cs typeface="Times New Roman" pitchFamily="18" charset="0"/>
              </a:rPr>
              <a:t> </a:t>
            </a:r>
            <a:r>
              <a:rPr lang="en-US" altLang="ja-JP" sz="1600" b="1" dirty="0" err="1">
                <a:latin typeface="+mn-lt"/>
                <a:ea typeface="Arial Unicode MS" pitchFamily="34" charset="-128"/>
                <a:cs typeface="Times New Roman" pitchFamily="18" charset="0"/>
              </a:rPr>
              <a:t>hadron</a:t>
            </a:r>
            <a:r>
              <a:rPr lang="en-US" altLang="ja-JP" sz="1600" b="1" dirty="0">
                <a:latin typeface="+mn-lt"/>
                <a:ea typeface="Arial Unicode MS" pitchFamily="34" charset="-128"/>
                <a:cs typeface="Times New Roman" pitchFamily="18" charset="0"/>
              </a:rPr>
              <a:t> detection without full jet reconstruction?)</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4"/>
              <a:defRPr/>
            </a:pPr>
            <a:r>
              <a:rPr lang="en-US" altLang="ja-JP" sz="1600" b="1" dirty="0">
                <a:latin typeface="+mn-lt"/>
                <a:ea typeface="Arial Unicode MS" pitchFamily="34" charset="-128"/>
                <a:cs typeface="Times New Roman" pitchFamily="18" charset="0"/>
              </a:rPr>
              <a:t>Is the </a:t>
            </a:r>
            <a:r>
              <a:rPr lang="en-US" altLang="ja-JP" sz="1600" b="1" dirty="0" err="1">
                <a:latin typeface="+mn-lt"/>
                <a:ea typeface="Arial Unicode MS" pitchFamily="34" charset="-128"/>
                <a:cs typeface="Times New Roman" pitchFamily="18" charset="0"/>
              </a:rPr>
              <a:t>complementarity</a:t>
            </a:r>
            <a:r>
              <a:rPr lang="en-US" altLang="ja-JP" sz="1600" b="1" dirty="0">
                <a:latin typeface="+mn-lt"/>
                <a:ea typeface="Arial Unicode MS" pitchFamily="34" charset="-128"/>
                <a:cs typeface="Times New Roman" pitchFamily="18" charset="0"/>
              </a:rPr>
              <a:t> of the proposed RHIC program and of LHC heavy-ion capabilities clearly defined and convincing?  If not, what would it take to clarify </a:t>
            </a:r>
            <a:r>
              <a:rPr lang="en-US" altLang="ja-JP" sz="1600" b="1" dirty="0" err="1">
                <a:latin typeface="+mn-lt"/>
                <a:ea typeface="Arial Unicode MS" pitchFamily="34" charset="-128"/>
                <a:cs typeface="Times New Roman" pitchFamily="18" charset="0"/>
              </a:rPr>
              <a:t>complementarity</a:t>
            </a:r>
            <a:r>
              <a:rPr lang="en-US" altLang="ja-JP" sz="1600" b="1" dirty="0">
                <a:latin typeface="+mn-lt"/>
                <a:ea typeface="Arial Unicode MS" pitchFamily="34" charset="-128"/>
                <a:cs typeface="Times New Roman" pitchFamily="18" charset="0"/>
              </a:rPr>
              <a:t>?</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5"/>
              <a:defRPr/>
            </a:pPr>
            <a:r>
              <a:rPr lang="en-US" altLang="ja-JP" sz="1600" b="1" dirty="0">
                <a:latin typeface="+mn-lt"/>
                <a:ea typeface="Arial Unicode MS" pitchFamily="34" charset="-128"/>
                <a:cs typeface="Times New Roman" pitchFamily="18" charset="0"/>
              </a:rPr>
              <a:t>Do the measurements proposed with polarized beams constitute a compelling extension of the RHIC Spin Program, achievable with anticipated integrated luminosities?</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6"/>
              <a:defRPr/>
            </a:pPr>
            <a:r>
              <a:rPr lang="en-US" altLang="ja-JP" sz="1600" b="1" dirty="0">
                <a:latin typeface="+mn-lt"/>
                <a:ea typeface="Arial Unicode MS" pitchFamily="34" charset="-128"/>
                <a:cs typeface="Times New Roman" pitchFamily="18" charset="0"/>
              </a:rPr>
              <a:t>Do the plans and proposed detector upgrades provide the basis for a useful transition of each Collaboration to an era with substantial focus on </a:t>
            </a:r>
            <a:r>
              <a:rPr lang="en-US" altLang="ja-JP" sz="1600" b="1" dirty="0" err="1">
                <a:latin typeface="+mn-lt"/>
                <a:ea typeface="Arial Unicode MS" pitchFamily="34" charset="-128"/>
                <a:cs typeface="Times New Roman" pitchFamily="18" charset="0"/>
              </a:rPr>
              <a:t>ep</a:t>
            </a:r>
            <a:r>
              <a:rPr lang="en-US" altLang="ja-JP" sz="1600" b="1" dirty="0">
                <a:latin typeface="+mn-lt"/>
                <a:ea typeface="Arial Unicode MS" pitchFamily="34" charset="-128"/>
                <a:cs typeface="Times New Roman" pitchFamily="18" charset="0"/>
              </a:rPr>
              <a:t> and </a:t>
            </a:r>
            <a:r>
              <a:rPr lang="en-US" altLang="ja-JP" sz="1600" b="1" dirty="0" err="1">
                <a:latin typeface="+mn-lt"/>
                <a:ea typeface="Arial Unicode MS" pitchFamily="34" charset="-128"/>
                <a:cs typeface="Times New Roman" pitchFamily="18" charset="0"/>
              </a:rPr>
              <a:t>eA</a:t>
            </a:r>
            <a:r>
              <a:rPr lang="en-US" altLang="ja-JP" sz="1600" b="1" dirty="0">
                <a:latin typeface="+mn-lt"/>
                <a:ea typeface="Arial Unicode MS" pitchFamily="34" charset="-128"/>
                <a:cs typeface="Times New Roman" pitchFamily="18" charset="0"/>
              </a:rPr>
              <a:t> collisions at an </a:t>
            </a:r>
            <a:r>
              <a:rPr lang="en-US" altLang="ja-JP" sz="1600" b="1" dirty="0" err="1">
                <a:latin typeface="+mn-lt"/>
                <a:ea typeface="Arial Unicode MS" pitchFamily="34" charset="-128"/>
                <a:cs typeface="Times New Roman" pitchFamily="18" charset="0"/>
              </a:rPr>
              <a:t>eRHIC</a:t>
            </a:r>
            <a:r>
              <a:rPr lang="en-US" altLang="ja-JP" sz="1600" b="1" dirty="0">
                <a:latin typeface="+mn-lt"/>
                <a:ea typeface="Arial Unicode MS" pitchFamily="34" charset="-128"/>
                <a:cs typeface="Times New Roman" pitchFamily="18" charset="0"/>
              </a:rPr>
              <a:t>?</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7"/>
              <a:defRPr/>
            </a:pPr>
            <a:r>
              <a:rPr lang="en-US" altLang="ja-JP" sz="1600" b="1" dirty="0">
                <a:latin typeface="+mn-lt"/>
                <a:ea typeface="Arial Unicode MS" pitchFamily="34" charset="-128"/>
                <a:cs typeface="Times New Roman" pitchFamily="18" charset="0"/>
              </a:rPr>
              <a:t>How would you rank the priority (high, medium or low) of each proposed upgrade, taking into account both scientific and technical merit and rough estimates of cost?</a:t>
            </a:r>
          </a:p>
          <a:p>
            <a:pPr eaLnBrk="0" hangingPunct="0">
              <a:defRPr/>
            </a:pPr>
            <a:endParaRPr lang="en-US" altLang="ja-JP" sz="1600" b="1" dirty="0">
              <a:latin typeface="+mn-lt"/>
              <a:ea typeface="ＭＳ Ｐゴシック" pitchFamily="36" charset="-128"/>
              <a:cs typeface="+mn-cs"/>
            </a:endParaRPr>
          </a:p>
          <a:p>
            <a:pPr marL="342900" indent="-342900" eaLnBrk="0" hangingPunct="0">
              <a:buFontTx/>
              <a:buAutoNum type="arabicParenR" startAt="8"/>
              <a:defRPr/>
            </a:pPr>
            <a:r>
              <a:rPr lang="en-US" altLang="ja-JP" sz="1600" b="1" dirty="0">
                <a:latin typeface="+mn-lt"/>
                <a:ea typeface="Arial Unicode MS" pitchFamily="34" charset="-128"/>
                <a:cs typeface="Times New Roman" pitchFamily="18" charset="0"/>
              </a:rPr>
              <a:t>Does the suite of proposed measurements justify RHIC operations beyond ~2017, assuming RHIC-II luminosities? If not yet, how can the case be strengthened?</a:t>
            </a:r>
          </a:p>
        </p:txBody>
      </p:sp>
      <p:sp>
        <p:nvSpPr>
          <p:cNvPr id="39938" name="Rectangle 2"/>
          <p:cNvSpPr>
            <a:spLocks noChangeArrowheads="1"/>
          </p:cNvSpPr>
          <p:nvPr/>
        </p:nvSpPr>
        <p:spPr bwMode="auto">
          <a:xfrm>
            <a:off x="0" y="-9525"/>
            <a:ext cx="9144000" cy="454025"/>
          </a:xfrm>
          <a:prstGeom prst="rect">
            <a:avLst/>
          </a:prstGeom>
          <a:noFill/>
          <a:ln w="9525">
            <a:noFill/>
            <a:miter lim="800000"/>
            <a:headEnd/>
            <a:tailEnd/>
          </a:ln>
        </p:spPr>
        <p:txBody>
          <a:bodyPr anchor="ctr"/>
          <a:lstStyle/>
          <a:p>
            <a:pPr algn="ctr">
              <a:lnSpc>
                <a:spcPct val="80000"/>
              </a:lnSpc>
            </a:pPr>
            <a:endParaRPr lang="en-US" sz="2400" b="1">
              <a:solidFill>
                <a:srgbClr val="0033CC"/>
              </a:solidFill>
              <a:latin typeface="Comic Sans MS" pitchFamily="66" charset="0"/>
            </a:endParaRPr>
          </a:p>
        </p:txBody>
      </p:sp>
      <p:sp>
        <p:nvSpPr>
          <p:cNvPr id="39939" name="Rectangle 2"/>
          <p:cNvSpPr>
            <a:spLocks noChangeArrowheads="1"/>
          </p:cNvSpPr>
          <p:nvPr/>
        </p:nvSpPr>
        <p:spPr bwMode="auto">
          <a:xfrm>
            <a:off x="0" y="0"/>
            <a:ext cx="9144000" cy="495300"/>
          </a:xfrm>
          <a:prstGeom prst="rect">
            <a:avLst/>
          </a:prstGeom>
          <a:noFill/>
          <a:ln w="9525">
            <a:noFill/>
            <a:miter lim="800000"/>
            <a:headEnd/>
            <a:tailEnd/>
          </a:ln>
        </p:spPr>
        <p:txBody>
          <a:bodyPr anchor="ctr"/>
          <a:lstStyle/>
          <a:p>
            <a:pPr algn="ctr">
              <a:lnSpc>
                <a:spcPct val="80000"/>
              </a:lnSpc>
            </a:pPr>
            <a:r>
              <a:rPr lang="en-US" sz="2400" b="1">
                <a:solidFill>
                  <a:srgbClr val="0033CC"/>
                </a:solidFill>
                <a:latin typeface="Comic Sans MS" pitchFamily="66" charset="0"/>
              </a:rPr>
              <a:t>Charge for PAC Review of Decadal Plans</a:t>
            </a:r>
          </a:p>
        </p:txBody>
      </p:sp>
      <p:cxnSp>
        <p:nvCxnSpPr>
          <p:cNvPr id="39940" name="Straight Connector 5"/>
          <p:cNvCxnSpPr>
            <a:cxnSpLocks noChangeShapeType="1"/>
          </p:cNvCxnSpPr>
          <p:nvPr/>
        </p:nvCxnSpPr>
        <p:spPr bwMode="auto">
          <a:xfrm>
            <a:off x="1193800" y="673100"/>
            <a:ext cx="5346700" cy="0"/>
          </a:xfrm>
          <a:prstGeom prst="line">
            <a:avLst/>
          </a:prstGeom>
          <a:noFill/>
          <a:ln w="28575" algn="ctr">
            <a:solidFill>
              <a:srgbClr val="FF0000"/>
            </a:solidFill>
            <a:round/>
            <a:headEnd/>
            <a:tailEnd/>
          </a:ln>
        </p:spPr>
      </p:cxnSp>
      <p:cxnSp>
        <p:nvCxnSpPr>
          <p:cNvPr id="39941" name="Straight Connector 6"/>
          <p:cNvCxnSpPr>
            <a:cxnSpLocks noChangeShapeType="1"/>
          </p:cNvCxnSpPr>
          <p:nvPr/>
        </p:nvCxnSpPr>
        <p:spPr bwMode="auto">
          <a:xfrm>
            <a:off x="3086100" y="1638300"/>
            <a:ext cx="5448300" cy="0"/>
          </a:xfrm>
          <a:prstGeom prst="line">
            <a:avLst/>
          </a:prstGeom>
          <a:noFill/>
          <a:ln w="28575" algn="ctr">
            <a:solidFill>
              <a:srgbClr val="FF0000"/>
            </a:solidFill>
            <a:round/>
            <a:headEnd/>
            <a:tailEnd/>
          </a:ln>
        </p:spPr>
      </p:cxnSp>
      <p:cxnSp>
        <p:nvCxnSpPr>
          <p:cNvPr id="39942" name="Straight Connector 9"/>
          <p:cNvCxnSpPr>
            <a:cxnSpLocks noChangeShapeType="1"/>
          </p:cNvCxnSpPr>
          <p:nvPr/>
        </p:nvCxnSpPr>
        <p:spPr bwMode="auto">
          <a:xfrm>
            <a:off x="393700" y="1892300"/>
            <a:ext cx="1117600" cy="0"/>
          </a:xfrm>
          <a:prstGeom prst="line">
            <a:avLst/>
          </a:prstGeom>
          <a:noFill/>
          <a:ln w="28575" algn="ctr">
            <a:solidFill>
              <a:srgbClr val="FF0000"/>
            </a:solidFill>
            <a:round/>
            <a:headEnd/>
            <a:tailEnd/>
          </a:ln>
        </p:spPr>
      </p:cxnSp>
      <p:cxnSp>
        <p:nvCxnSpPr>
          <p:cNvPr id="39943" name="Straight Connector 10"/>
          <p:cNvCxnSpPr>
            <a:cxnSpLocks noChangeShapeType="1"/>
          </p:cNvCxnSpPr>
          <p:nvPr/>
        </p:nvCxnSpPr>
        <p:spPr bwMode="auto">
          <a:xfrm>
            <a:off x="2235200" y="2616200"/>
            <a:ext cx="6210300" cy="0"/>
          </a:xfrm>
          <a:prstGeom prst="line">
            <a:avLst/>
          </a:prstGeom>
          <a:noFill/>
          <a:ln w="28575" algn="ctr">
            <a:solidFill>
              <a:srgbClr val="FF0000"/>
            </a:solidFill>
            <a:round/>
            <a:headEnd/>
            <a:tailEnd/>
          </a:ln>
        </p:spPr>
      </p:cxnSp>
      <p:cxnSp>
        <p:nvCxnSpPr>
          <p:cNvPr id="39944" name="Straight Connector 12"/>
          <p:cNvCxnSpPr>
            <a:cxnSpLocks noChangeShapeType="1"/>
          </p:cNvCxnSpPr>
          <p:nvPr/>
        </p:nvCxnSpPr>
        <p:spPr bwMode="auto">
          <a:xfrm>
            <a:off x="1003300" y="3606800"/>
            <a:ext cx="7950200" cy="0"/>
          </a:xfrm>
          <a:prstGeom prst="line">
            <a:avLst/>
          </a:prstGeom>
          <a:noFill/>
          <a:ln w="28575" algn="ctr">
            <a:solidFill>
              <a:srgbClr val="FF0000"/>
            </a:solidFill>
            <a:round/>
            <a:headEnd/>
            <a:tailEnd/>
          </a:ln>
        </p:spPr>
      </p:cxnSp>
      <p:cxnSp>
        <p:nvCxnSpPr>
          <p:cNvPr id="39945" name="Straight Connector 15"/>
          <p:cNvCxnSpPr>
            <a:cxnSpLocks noChangeShapeType="1"/>
          </p:cNvCxnSpPr>
          <p:nvPr/>
        </p:nvCxnSpPr>
        <p:spPr bwMode="auto">
          <a:xfrm>
            <a:off x="6896100" y="4343400"/>
            <a:ext cx="2082800" cy="0"/>
          </a:xfrm>
          <a:prstGeom prst="line">
            <a:avLst/>
          </a:prstGeom>
          <a:noFill/>
          <a:ln w="28575" algn="ctr">
            <a:solidFill>
              <a:srgbClr val="FF0000"/>
            </a:solidFill>
            <a:round/>
            <a:headEnd/>
            <a:tailEnd/>
          </a:ln>
        </p:spPr>
      </p:cxnSp>
      <p:cxnSp>
        <p:nvCxnSpPr>
          <p:cNvPr id="39946" name="Straight Connector 17"/>
          <p:cNvCxnSpPr>
            <a:cxnSpLocks noChangeShapeType="1"/>
          </p:cNvCxnSpPr>
          <p:nvPr/>
        </p:nvCxnSpPr>
        <p:spPr bwMode="auto">
          <a:xfrm>
            <a:off x="406400" y="4597400"/>
            <a:ext cx="2514600" cy="0"/>
          </a:xfrm>
          <a:prstGeom prst="line">
            <a:avLst/>
          </a:prstGeom>
          <a:noFill/>
          <a:ln w="28575" algn="ctr">
            <a:solidFill>
              <a:srgbClr val="FF0000"/>
            </a:solidFill>
            <a:round/>
            <a:headEnd/>
            <a:tailEnd/>
          </a:ln>
        </p:spPr>
      </p:cxnSp>
      <p:cxnSp>
        <p:nvCxnSpPr>
          <p:cNvPr id="39947" name="Straight Connector 19"/>
          <p:cNvCxnSpPr>
            <a:cxnSpLocks noChangeShapeType="1"/>
          </p:cNvCxnSpPr>
          <p:nvPr/>
        </p:nvCxnSpPr>
        <p:spPr bwMode="auto">
          <a:xfrm>
            <a:off x="7112000" y="5054600"/>
            <a:ext cx="1625600" cy="0"/>
          </a:xfrm>
          <a:prstGeom prst="line">
            <a:avLst/>
          </a:prstGeom>
          <a:noFill/>
          <a:ln w="28575" algn="ctr">
            <a:solidFill>
              <a:srgbClr val="FF0000"/>
            </a:solidFill>
            <a:round/>
            <a:headEnd/>
            <a:tailEnd/>
          </a:ln>
        </p:spPr>
      </p:cxnSp>
      <p:cxnSp>
        <p:nvCxnSpPr>
          <p:cNvPr id="39948" name="Straight Connector 22"/>
          <p:cNvCxnSpPr>
            <a:cxnSpLocks noChangeShapeType="1"/>
          </p:cNvCxnSpPr>
          <p:nvPr/>
        </p:nvCxnSpPr>
        <p:spPr bwMode="auto">
          <a:xfrm>
            <a:off x="2247900" y="5321300"/>
            <a:ext cx="6604000" cy="0"/>
          </a:xfrm>
          <a:prstGeom prst="line">
            <a:avLst/>
          </a:prstGeom>
          <a:noFill/>
          <a:ln w="28575" algn="ctr">
            <a:solidFill>
              <a:srgbClr val="FF0000"/>
            </a:solidFill>
            <a:round/>
            <a:headEnd/>
            <a:tailEnd/>
          </a:ln>
        </p:spPr>
      </p:cxnSp>
      <p:cxnSp>
        <p:nvCxnSpPr>
          <p:cNvPr id="39949" name="Straight Connector 24"/>
          <p:cNvCxnSpPr>
            <a:cxnSpLocks noChangeShapeType="1"/>
          </p:cNvCxnSpPr>
          <p:nvPr/>
        </p:nvCxnSpPr>
        <p:spPr bwMode="auto">
          <a:xfrm>
            <a:off x="1955800" y="5803900"/>
            <a:ext cx="6362700" cy="0"/>
          </a:xfrm>
          <a:prstGeom prst="line">
            <a:avLst/>
          </a:prstGeom>
          <a:noFill/>
          <a:ln w="28575" algn="ctr">
            <a:solidFill>
              <a:srgbClr val="FF0000"/>
            </a:solidFill>
            <a:round/>
            <a:headEnd/>
            <a:tailEnd/>
          </a:ln>
        </p:spPr>
      </p:cxnSp>
      <p:cxnSp>
        <p:nvCxnSpPr>
          <p:cNvPr id="39950" name="Straight Connector 26"/>
          <p:cNvCxnSpPr>
            <a:cxnSpLocks noChangeShapeType="1"/>
          </p:cNvCxnSpPr>
          <p:nvPr/>
        </p:nvCxnSpPr>
        <p:spPr bwMode="auto">
          <a:xfrm>
            <a:off x="4521200" y="6515100"/>
            <a:ext cx="3822700" cy="12700"/>
          </a:xfrm>
          <a:prstGeom prst="line">
            <a:avLst/>
          </a:prstGeom>
          <a:noFill/>
          <a:ln w="28575" algn="ctr">
            <a:solidFill>
              <a:srgbClr val="FF0000"/>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p:cNvPicPr>
            <a:picLocks noChangeAspect="1" noChangeArrowheads="1"/>
          </p:cNvPicPr>
          <p:nvPr/>
        </p:nvPicPr>
        <p:blipFill>
          <a:blip r:embed="rId3" cstate="print"/>
          <a:srcRect/>
          <a:stretch>
            <a:fillRect/>
          </a:stretch>
        </p:blipFill>
        <p:spPr bwMode="auto">
          <a:xfrm>
            <a:off x="3678238" y="330200"/>
            <a:ext cx="5414962" cy="6410325"/>
          </a:xfrm>
          <a:prstGeom prst="rect">
            <a:avLst/>
          </a:prstGeom>
          <a:noFill/>
          <a:ln w="9525">
            <a:noFill/>
            <a:miter lim="800000"/>
            <a:headEnd/>
            <a:tailEnd/>
          </a:ln>
        </p:spPr>
      </p:pic>
      <p:sp>
        <p:nvSpPr>
          <p:cNvPr id="5" name="Rectangle 2"/>
          <p:cNvSpPr>
            <a:spLocks noChangeArrowheads="1"/>
          </p:cNvSpPr>
          <p:nvPr/>
        </p:nvSpPr>
        <p:spPr bwMode="auto">
          <a:xfrm>
            <a:off x="0" y="0"/>
            <a:ext cx="4318000" cy="1143000"/>
          </a:xfrm>
          <a:prstGeom prst="rect">
            <a:avLst/>
          </a:prstGeom>
          <a:noFill/>
          <a:ln w="9525">
            <a:noFill/>
            <a:miter lim="800000"/>
            <a:headEnd/>
            <a:tailEnd/>
          </a:ln>
        </p:spPr>
        <p:txBody>
          <a:bodyPr anchor="ctr"/>
          <a:lstStyle/>
          <a:p>
            <a:pPr algn="ctr">
              <a:lnSpc>
                <a:spcPct val="80000"/>
              </a:lnSpc>
              <a:defRPr/>
            </a:pPr>
            <a:r>
              <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The Different Approaches of PHENIX &amp; STAR Decadal Plans  </a:t>
            </a:r>
          </a:p>
        </p:txBody>
      </p:sp>
      <p:sp>
        <p:nvSpPr>
          <p:cNvPr id="6" name="TextBox 5"/>
          <p:cNvSpPr txBox="1"/>
          <p:nvPr/>
        </p:nvSpPr>
        <p:spPr>
          <a:xfrm>
            <a:off x="203200" y="1225550"/>
            <a:ext cx="3429000" cy="5632450"/>
          </a:xfrm>
          <a:prstGeom prst="rect">
            <a:avLst/>
          </a:prstGeom>
          <a:solidFill>
            <a:schemeClr val="bg1"/>
          </a:solidFill>
        </p:spPr>
        <p:txBody>
          <a:bodyPr>
            <a:spAutoFit/>
          </a:bodyPr>
          <a:lstStyle/>
          <a:p>
            <a:pPr eaLnBrk="0" hangingPunct="0">
              <a:defRPr/>
            </a:pPr>
            <a:r>
              <a:rPr lang="en-US" sz="1800" b="1" i="1" dirty="0">
                <a:solidFill>
                  <a:srgbClr val="D60093"/>
                </a:solidFill>
                <a:latin typeface="Arial" pitchFamily="34" charset="0"/>
                <a:ea typeface="ＭＳ Ｐゴシック" pitchFamily="36" charset="-128"/>
                <a:cs typeface="+mn-cs"/>
              </a:rPr>
              <a:t>Questions for PHENIX Plan:</a:t>
            </a:r>
          </a:p>
          <a:p>
            <a:pPr eaLnBrk="0" hangingPunct="0">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latin typeface="Arial" pitchFamily="34" charset="0"/>
                <a:ea typeface="ＭＳ Ｐゴシック" pitchFamily="36" charset="-128"/>
                <a:cs typeface="+mn-cs"/>
              </a:rPr>
              <a:t>Does science case justify major overhaul $$$?</a:t>
            </a:r>
          </a:p>
          <a:p>
            <a:pPr marL="342900" indent="-342900" eaLnBrk="0" hangingPunct="0">
              <a:buFontTx/>
              <a:buAutoNum type="arabicParenR"/>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latin typeface="Arial" pitchFamily="34" charset="0"/>
                <a:ea typeface="ＭＳ Ｐゴシック" pitchFamily="36" charset="-128"/>
                <a:cs typeface="+mn-cs"/>
              </a:rPr>
              <a:t>Does jet focus play too much into LHC strengths?</a:t>
            </a:r>
          </a:p>
          <a:p>
            <a:pPr marL="342900" indent="-342900" eaLnBrk="0" hangingPunct="0">
              <a:buFontTx/>
              <a:buAutoNum type="arabicParenR"/>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latin typeface="Arial" pitchFamily="34" charset="0"/>
                <a:ea typeface="ＭＳ Ｐゴシック" pitchFamily="36" charset="-128"/>
                <a:cs typeface="+mn-cs"/>
              </a:rPr>
              <a:t>Can we understand </a:t>
            </a:r>
            <a:r>
              <a:rPr lang="en-US" sz="1800" b="1" i="1" dirty="0" err="1">
                <a:latin typeface="Arial" pitchFamily="34" charset="0"/>
                <a:ea typeface="ＭＳ Ｐゴシック" pitchFamily="36" charset="-128"/>
                <a:cs typeface="+mn-cs"/>
              </a:rPr>
              <a:t>parton</a:t>
            </a:r>
            <a:r>
              <a:rPr lang="en-US" sz="1800" b="1" i="1" dirty="0">
                <a:latin typeface="Arial" pitchFamily="34" charset="0"/>
                <a:ea typeface="ＭＳ Ｐゴシック" pitchFamily="36" charset="-128"/>
                <a:cs typeface="+mn-cs"/>
              </a:rPr>
              <a:t> interactions in QGP well enough for jets to </a:t>
            </a:r>
            <a:r>
              <a:rPr lang="en-US" sz="1800" b="1" i="1" dirty="0" err="1">
                <a:latin typeface="Arial" pitchFamily="34" charset="0"/>
                <a:ea typeface="ＭＳ Ｐゴシック" pitchFamily="36" charset="-128"/>
                <a:cs typeface="+mn-cs"/>
              </a:rPr>
              <a:t>quanti-tatively</a:t>
            </a:r>
            <a:r>
              <a:rPr lang="en-US" sz="1800" b="1" i="1" dirty="0">
                <a:latin typeface="Arial" pitchFamily="34" charset="0"/>
                <a:ea typeface="ＭＳ Ｐゴシック" pitchFamily="36" charset="-128"/>
                <a:cs typeface="+mn-cs"/>
              </a:rPr>
              <a:t> probe degrees of freedom vs. length scale?</a:t>
            </a:r>
          </a:p>
          <a:p>
            <a:pPr marL="342900" indent="-342900" eaLnBrk="0" hangingPunct="0">
              <a:buFontTx/>
              <a:buAutoNum type="arabicParenR"/>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latin typeface="Arial" pitchFamily="34" charset="0"/>
                <a:ea typeface="ＭＳ Ｐゴシック" pitchFamily="36" charset="-128"/>
                <a:cs typeface="+mn-cs"/>
              </a:rPr>
              <a:t>Can we supplement DOE $ by foreign investments? Stage barrel upgrades?</a:t>
            </a:r>
          </a:p>
          <a:p>
            <a:pPr marL="342900" indent="-342900" eaLnBrk="0" hangingPunct="0">
              <a:buFontTx/>
              <a:buAutoNum type="arabicParenR"/>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latin typeface="Arial" pitchFamily="34" charset="0"/>
                <a:ea typeface="ＭＳ Ｐゴシック" pitchFamily="36" charset="-128"/>
                <a:cs typeface="+mn-cs"/>
              </a:rPr>
              <a:t>Is </a:t>
            </a:r>
            <a:r>
              <a:rPr lang="en-US" sz="1800" b="1" i="1" dirty="0" err="1">
                <a:latin typeface="Arial" pitchFamily="34" charset="0"/>
                <a:ea typeface="ＭＳ Ｐゴシック" pitchFamily="36" charset="-128"/>
                <a:cs typeface="+mn-cs"/>
              </a:rPr>
              <a:t>ePHENIX</a:t>
            </a:r>
            <a:r>
              <a:rPr lang="en-US" sz="1800" b="1" i="1" dirty="0">
                <a:latin typeface="Arial" pitchFamily="34" charset="0"/>
                <a:ea typeface="ＭＳ Ｐゴシック" pitchFamily="36" charset="-128"/>
                <a:cs typeface="+mn-cs"/>
              </a:rPr>
              <a:t> well enough integrated into Plan?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print"/>
          <a:srcRect r="2850"/>
          <a:stretch>
            <a:fillRect/>
          </a:stretch>
        </p:blipFill>
        <p:spPr bwMode="auto">
          <a:xfrm>
            <a:off x="2636838" y="304800"/>
            <a:ext cx="6494462" cy="6489700"/>
          </a:xfrm>
          <a:prstGeom prst="rect">
            <a:avLst/>
          </a:prstGeom>
          <a:noFill/>
          <a:ln w="9525">
            <a:noFill/>
            <a:miter lim="800000"/>
            <a:headEnd/>
            <a:tailEnd/>
          </a:ln>
        </p:spPr>
      </p:pic>
      <p:sp>
        <p:nvSpPr>
          <p:cNvPr id="3" name="TextBox 2"/>
          <p:cNvSpPr txBox="1"/>
          <p:nvPr/>
        </p:nvSpPr>
        <p:spPr>
          <a:xfrm>
            <a:off x="0" y="527050"/>
            <a:ext cx="3035300" cy="5908675"/>
          </a:xfrm>
          <a:prstGeom prst="rect">
            <a:avLst/>
          </a:prstGeom>
          <a:noFill/>
        </p:spPr>
        <p:txBody>
          <a:bodyPr>
            <a:spAutoFit/>
          </a:bodyPr>
          <a:lstStyle/>
          <a:p>
            <a:pPr eaLnBrk="0" hangingPunct="0">
              <a:defRPr/>
            </a:pPr>
            <a:r>
              <a:rPr lang="en-US" sz="1800" b="1" i="1" dirty="0">
                <a:solidFill>
                  <a:srgbClr val="D60093"/>
                </a:solidFill>
                <a:latin typeface="Arial" pitchFamily="34" charset="0"/>
                <a:ea typeface="ＭＳ Ｐゴシック" pitchFamily="36" charset="-128"/>
                <a:cs typeface="+mn-cs"/>
              </a:rPr>
              <a:t>Questions for STAR Plan:</a:t>
            </a:r>
          </a:p>
          <a:p>
            <a:pPr eaLnBrk="0" hangingPunct="0">
              <a:defRPr/>
            </a:pPr>
            <a:endParaRPr lang="en-US" sz="1800" b="1" i="1" dirty="0">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solidFill>
                  <a:srgbClr val="0033CC"/>
                </a:solidFill>
                <a:latin typeface="Arial" pitchFamily="34" charset="0"/>
                <a:ea typeface="ＭＳ Ｐゴシック" pitchFamily="36" charset="-128"/>
                <a:cs typeface="+mn-cs"/>
              </a:rPr>
              <a:t>What is the need for    A+A beyond 2017?  Are collaborators primarily interested in HI collisions on board with Plan?</a:t>
            </a:r>
          </a:p>
          <a:p>
            <a:pPr marL="342900" indent="-342900" eaLnBrk="0" hangingPunct="0">
              <a:buFontTx/>
              <a:buAutoNum type="arabicParenR"/>
              <a:defRPr/>
            </a:pPr>
            <a:endParaRPr lang="en-US" sz="1800" b="1" i="1" dirty="0">
              <a:solidFill>
                <a:srgbClr val="0033CC"/>
              </a:solidFill>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solidFill>
                  <a:srgbClr val="0033CC"/>
                </a:solidFill>
                <a:latin typeface="Arial" pitchFamily="34" charset="0"/>
                <a:ea typeface="ＭＳ Ｐゴシック" pitchFamily="36" charset="-128"/>
                <a:cs typeface="+mn-cs"/>
              </a:rPr>
              <a:t>Is science plan strong enough to support RHIC operations beyond ~2017?</a:t>
            </a:r>
          </a:p>
          <a:p>
            <a:pPr marL="342900" indent="-342900" eaLnBrk="0" hangingPunct="0">
              <a:buFontTx/>
              <a:buAutoNum type="arabicParenR"/>
              <a:defRPr/>
            </a:pPr>
            <a:endParaRPr lang="en-US" sz="1800" b="1" i="1" dirty="0">
              <a:solidFill>
                <a:srgbClr val="0033CC"/>
              </a:solidFill>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solidFill>
                  <a:srgbClr val="0033CC"/>
                </a:solidFill>
                <a:latin typeface="Arial" pitchFamily="34" charset="0"/>
                <a:ea typeface="ＭＳ Ｐゴシック" pitchFamily="36" charset="-128"/>
                <a:cs typeface="+mn-cs"/>
              </a:rPr>
              <a:t>Will TPC remain robust throughout another decade?</a:t>
            </a:r>
          </a:p>
          <a:p>
            <a:pPr marL="342900" indent="-342900" eaLnBrk="0" hangingPunct="0">
              <a:buFontTx/>
              <a:buAutoNum type="arabicParenR"/>
              <a:defRPr/>
            </a:pPr>
            <a:endParaRPr lang="en-US" sz="1800" b="1" i="1" dirty="0">
              <a:solidFill>
                <a:srgbClr val="0033CC"/>
              </a:solidFill>
              <a:latin typeface="Arial" pitchFamily="34" charset="0"/>
              <a:ea typeface="ＭＳ Ｐゴシック" pitchFamily="36" charset="-128"/>
              <a:cs typeface="+mn-cs"/>
            </a:endParaRPr>
          </a:p>
          <a:p>
            <a:pPr marL="342900" indent="-342900" eaLnBrk="0" hangingPunct="0">
              <a:buFontTx/>
              <a:buAutoNum type="arabicParenR"/>
              <a:defRPr/>
            </a:pPr>
            <a:r>
              <a:rPr lang="en-US" sz="1800" b="1" i="1" dirty="0">
                <a:solidFill>
                  <a:srgbClr val="0033CC"/>
                </a:solidFill>
                <a:latin typeface="Arial" pitchFamily="34" charset="0"/>
                <a:ea typeface="ＭＳ Ｐゴシック" pitchFamily="36" charset="-128"/>
                <a:cs typeface="+mn-cs"/>
              </a:rPr>
              <a:t>What is time scale for fleshing out what </a:t>
            </a:r>
            <a:r>
              <a:rPr lang="en-US" sz="1800" b="1" i="1" dirty="0" err="1">
                <a:solidFill>
                  <a:srgbClr val="0033CC"/>
                </a:solidFill>
                <a:latin typeface="Arial" pitchFamily="34" charset="0"/>
                <a:ea typeface="ＭＳ Ｐゴシック" pitchFamily="36" charset="-128"/>
                <a:cs typeface="+mn-cs"/>
              </a:rPr>
              <a:t>eSTAR</a:t>
            </a:r>
            <a:r>
              <a:rPr lang="en-US" sz="1800" b="1" i="1" dirty="0">
                <a:solidFill>
                  <a:srgbClr val="0033CC"/>
                </a:solidFill>
                <a:latin typeface="Arial" pitchFamily="34" charset="0"/>
                <a:ea typeface="ＭＳ Ｐゴシック" pitchFamily="36" charset="-128"/>
                <a:cs typeface="+mn-cs"/>
              </a:rPr>
              <a:t> comprises?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ChangeArrowheads="1"/>
          </p:cNvSpPr>
          <p:nvPr/>
        </p:nvSpPr>
        <p:spPr bwMode="auto">
          <a:xfrm>
            <a:off x="355600" y="0"/>
            <a:ext cx="8382000" cy="1090613"/>
          </a:xfrm>
          <a:prstGeom prst="rect">
            <a:avLst/>
          </a:prstGeom>
          <a:noFill/>
          <a:ln w="9525">
            <a:noFill/>
            <a:miter lim="800000"/>
            <a:headEnd/>
            <a:tailEnd/>
          </a:ln>
        </p:spPr>
        <p:txBody>
          <a:bodyPr anchor="ctr"/>
          <a:lstStyle/>
          <a:p>
            <a:pPr algn="ctr" eaLnBrk="0" hangingPunct="0">
              <a:lnSpc>
                <a:spcPct val="80000"/>
              </a:lnSpc>
            </a:pPr>
            <a:r>
              <a:rPr lang="en-US" b="1" i="1">
                <a:solidFill>
                  <a:srgbClr val="042B7F"/>
                </a:solidFill>
                <a:latin typeface="Comic Sans MS" pitchFamily="66" charset="0"/>
              </a:rPr>
              <a:t>Medium-Term Take-Away Message:</a:t>
            </a:r>
          </a:p>
        </p:txBody>
      </p:sp>
      <p:sp>
        <p:nvSpPr>
          <p:cNvPr id="145413" name="Text Box 5"/>
          <p:cNvSpPr txBox="1">
            <a:spLocks noChangeArrowheads="1"/>
          </p:cNvSpPr>
          <p:nvPr/>
        </p:nvSpPr>
        <p:spPr bwMode="auto">
          <a:xfrm>
            <a:off x="1003300" y="1016000"/>
            <a:ext cx="7404100" cy="512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sz="2000" b="1">
                <a:solidFill>
                  <a:srgbClr val="D60093"/>
                </a:solidFill>
              </a:rPr>
              <a:t>1)  The argument of complementarity with LHC HI begins to ring hollow.  We need to make a compelling argument for the uniqueness and critical strengths RHIC brings to the investigation of QCD matter.</a:t>
            </a:r>
          </a:p>
          <a:p>
            <a:pPr>
              <a:spcBef>
                <a:spcPct val="50000"/>
              </a:spcBef>
            </a:pPr>
            <a:r>
              <a:rPr lang="en-US" sz="2000" b="1">
                <a:solidFill>
                  <a:srgbClr val="0033CC"/>
                </a:solidFill>
              </a:rPr>
              <a:t>2)  All detector and machine upgrade plans for this period need to be clearly connected to a long-term strategy for the facility.</a:t>
            </a:r>
          </a:p>
          <a:p>
            <a:pPr>
              <a:spcBef>
                <a:spcPct val="50000"/>
              </a:spcBef>
            </a:pPr>
            <a:r>
              <a:rPr lang="en-US" sz="2000" b="1">
                <a:solidFill>
                  <a:srgbClr val="D60093"/>
                </a:solidFill>
              </a:rPr>
              <a:t>3)  The PHENIX and STAR Decadal Plans are the </a:t>
            </a:r>
            <a:r>
              <a:rPr lang="en-US" sz="2000" b="1"/>
              <a:t>beginning</a:t>
            </a:r>
            <a:r>
              <a:rPr lang="en-US" sz="2000" b="1">
                <a:solidFill>
                  <a:srgbClr val="D60093"/>
                </a:solidFill>
              </a:rPr>
              <a:t> of a process of defining the long-term strategy.  There are significant questions for both, and both are likely to evolve as we develop the long-term strategy.</a:t>
            </a:r>
            <a:endParaRPr lang="en-US" sz="2000" b="1"/>
          </a:p>
          <a:p>
            <a:pPr>
              <a:spcBef>
                <a:spcPct val="50000"/>
              </a:spcBef>
            </a:pPr>
            <a:r>
              <a:rPr lang="en-US" sz="2000" b="1">
                <a:solidFill>
                  <a:srgbClr val="0033CC"/>
                </a:solidFill>
              </a:rPr>
              <a:t>4)  It will be extremely challenging to attract DOE funding at levels &gt; ~ $20M for machine and detector upgrades in this period, unless they are part of a larger project, such as eRHIC.  Foreign and NSF contributions can certainly help.</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104775"/>
            <a:ext cx="9144000" cy="9366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EIC </a:t>
            </a:r>
            <a:r>
              <a:rPr lang="en-US" b="1">
                <a:solidFill>
                  <a:srgbClr val="042B7F"/>
                </a:solidFill>
                <a:latin typeface="Comic Sans MS" pitchFamily="66" charset="0"/>
                <a:sym typeface="Symbol" pitchFamily="18" charset="2"/>
              </a:rPr>
              <a:t></a:t>
            </a:r>
            <a:r>
              <a:rPr lang="en-US" b="1">
                <a:solidFill>
                  <a:srgbClr val="042B7F"/>
                </a:solidFill>
                <a:latin typeface="Comic Sans MS" pitchFamily="66" charset="0"/>
              </a:rPr>
              <a:t> High-Resolution, Ultra-Fast Imaging of Gluon-Dominated Matter</a:t>
            </a:r>
          </a:p>
        </p:txBody>
      </p:sp>
      <p:sp>
        <p:nvSpPr>
          <p:cNvPr id="111619" name="TextBox 2"/>
          <p:cNvSpPr txBox="1">
            <a:spLocks noChangeArrowheads="1"/>
          </p:cNvSpPr>
          <p:nvPr/>
        </p:nvSpPr>
        <p:spPr bwMode="auto">
          <a:xfrm>
            <a:off x="355600" y="1841500"/>
            <a:ext cx="2781300" cy="400050"/>
          </a:xfrm>
          <a:prstGeom prst="rect">
            <a:avLst/>
          </a:prstGeom>
          <a:noFill/>
          <a:ln w="9525">
            <a:noFill/>
            <a:miter lim="800000"/>
            <a:headEnd/>
            <a:tailEnd/>
          </a:ln>
        </p:spPr>
        <p:txBody>
          <a:bodyPr>
            <a:spAutoFit/>
          </a:bodyPr>
          <a:lstStyle/>
          <a:p>
            <a:pPr eaLnBrk="0" hangingPunct="0"/>
            <a:r>
              <a:rPr lang="en-US" sz="2000" b="1" i="1">
                <a:solidFill>
                  <a:srgbClr val="D60093"/>
                </a:solidFill>
              </a:rPr>
              <a:t>Twin central themes:</a:t>
            </a:r>
          </a:p>
        </p:txBody>
      </p:sp>
      <p:sp>
        <p:nvSpPr>
          <p:cNvPr id="111620" name="TextBox 3"/>
          <p:cNvSpPr txBox="1">
            <a:spLocks noChangeArrowheads="1"/>
          </p:cNvSpPr>
          <p:nvPr/>
        </p:nvSpPr>
        <p:spPr bwMode="auto">
          <a:xfrm>
            <a:off x="3365500" y="1104900"/>
            <a:ext cx="5473700" cy="1938338"/>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t>Probing the momentum-dependence of gluon densities and the onset of saturation in nucleons and nuclei </a:t>
            </a:r>
          </a:p>
          <a:p>
            <a:pPr marL="457200" indent="-457200" eaLnBrk="0" hangingPunct="0">
              <a:buFont typeface="Arial" charset="0"/>
              <a:buAutoNum type="arabicParenR"/>
            </a:pPr>
            <a:r>
              <a:rPr lang="en-US" sz="2000" b="1" i="1"/>
              <a:t>Mapping the transverse spatial and spin distributions of quarks and gluons in the gluon-dominated regime</a:t>
            </a:r>
          </a:p>
        </p:txBody>
      </p:sp>
      <p:sp>
        <p:nvSpPr>
          <p:cNvPr id="111621" name="Left Brace 4"/>
          <p:cNvSpPr>
            <a:spLocks/>
          </p:cNvSpPr>
          <p:nvPr/>
        </p:nvSpPr>
        <p:spPr bwMode="auto">
          <a:xfrm>
            <a:off x="3073400" y="1092200"/>
            <a:ext cx="368300" cy="1930400"/>
          </a:xfrm>
          <a:prstGeom prst="leftBrace">
            <a:avLst>
              <a:gd name="adj1" fmla="val 55180"/>
              <a:gd name="adj2" fmla="val 50657"/>
            </a:avLst>
          </a:prstGeom>
          <a:noFill/>
          <a:ln w="28575" algn="ctr">
            <a:solidFill>
              <a:srgbClr val="D60093"/>
            </a:solidFill>
            <a:round/>
            <a:headEnd/>
            <a:tailEnd/>
          </a:ln>
        </p:spPr>
        <p:txBody>
          <a:bodyPr/>
          <a:lstStyle/>
          <a:p>
            <a:pPr eaLnBrk="0" hangingPunct="0"/>
            <a:endParaRPr lang="en-US"/>
          </a:p>
        </p:txBody>
      </p:sp>
      <p:sp>
        <p:nvSpPr>
          <p:cNvPr id="111622" name="TextBox 5"/>
          <p:cNvSpPr txBox="1">
            <a:spLocks noChangeArrowheads="1"/>
          </p:cNvSpPr>
          <p:nvPr/>
        </p:nvSpPr>
        <p:spPr bwMode="auto">
          <a:xfrm>
            <a:off x="381000" y="4475163"/>
            <a:ext cx="2781300" cy="708025"/>
          </a:xfrm>
          <a:prstGeom prst="rect">
            <a:avLst/>
          </a:prstGeom>
          <a:noFill/>
          <a:ln w="9525">
            <a:noFill/>
            <a:miter lim="800000"/>
            <a:headEnd/>
            <a:tailEnd/>
          </a:ln>
        </p:spPr>
        <p:txBody>
          <a:bodyPr>
            <a:spAutoFit/>
          </a:bodyPr>
          <a:lstStyle/>
          <a:p>
            <a:pPr eaLnBrk="0" hangingPunct="0"/>
            <a:r>
              <a:rPr lang="en-US" sz="2000" b="1" i="1">
                <a:solidFill>
                  <a:srgbClr val="D60093"/>
                </a:solidFill>
              </a:rPr>
              <a:t>Real questions from Galveston LRP 2007:</a:t>
            </a:r>
          </a:p>
        </p:txBody>
      </p:sp>
      <p:sp>
        <p:nvSpPr>
          <p:cNvPr id="111623" name="Left Brace 6"/>
          <p:cNvSpPr>
            <a:spLocks/>
          </p:cNvSpPr>
          <p:nvPr/>
        </p:nvSpPr>
        <p:spPr bwMode="auto">
          <a:xfrm>
            <a:off x="3086100" y="3295650"/>
            <a:ext cx="368300" cy="2997200"/>
          </a:xfrm>
          <a:prstGeom prst="leftBrace">
            <a:avLst>
              <a:gd name="adj1" fmla="val 55157"/>
              <a:gd name="adj2" fmla="val 50657"/>
            </a:avLst>
          </a:prstGeom>
          <a:noFill/>
          <a:ln w="28575" algn="ctr">
            <a:solidFill>
              <a:srgbClr val="D60093"/>
            </a:solidFill>
            <a:round/>
            <a:headEnd/>
            <a:tailEnd/>
          </a:ln>
        </p:spPr>
        <p:txBody>
          <a:bodyPr/>
          <a:lstStyle/>
          <a:p>
            <a:pPr eaLnBrk="0" hangingPunct="0"/>
            <a:endParaRPr lang="en-US"/>
          </a:p>
        </p:txBody>
      </p:sp>
      <p:sp>
        <p:nvSpPr>
          <p:cNvPr id="111624" name="TextBox 7"/>
          <p:cNvSpPr txBox="1">
            <a:spLocks noChangeArrowheads="1"/>
          </p:cNvSpPr>
          <p:nvPr/>
        </p:nvSpPr>
        <p:spPr bwMode="auto">
          <a:xfrm>
            <a:off x="3352800" y="3213100"/>
            <a:ext cx="5765800" cy="3170238"/>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solidFill>
                  <a:srgbClr val="0033CC"/>
                </a:solidFill>
              </a:rPr>
              <a:t>Why should we care about gluon-dominated matter?  How do goals connect to other physics goals? Why are they of interest to nuclear physicists? </a:t>
            </a:r>
          </a:p>
          <a:p>
            <a:pPr marL="457200" indent="-457200" eaLnBrk="0" hangingPunct="0">
              <a:buFont typeface="Arial" charset="0"/>
              <a:buAutoNum type="arabicParenR"/>
            </a:pPr>
            <a:r>
              <a:rPr lang="en-US" sz="2000" b="1" i="1">
                <a:solidFill>
                  <a:srgbClr val="0033CC"/>
                </a:solidFill>
              </a:rPr>
              <a:t>Is an electron machine necessary?  Why not just p+A @ RHIC, LHC?</a:t>
            </a:r>
          </a:p>
          <a:p>
            <a:pPr marL="457200" indent="-457200" eaLnBrk="0" hangingPunct="0">
              <a:buFont typeface="Arial" charset="0"/>
              <a:buAutoNum type="arabicParenR"/>
            </a:pPr>
            <a:r>
              <a:rPr lang="en-US" sz="2000" b="1" i="1">
                <a:solidFill>
                  <a:srgbClr val="0033CC"/>
                </a:solidFill>
              </a:rPr>
              <a:t>What will EIC do that HERA couldn’t?</a:t>
            </a:r>
          </a:p>
          <a:p>
            <a:pPr marL="457200" indent="-457200" eaLnBrk="0" hangingPunct="0">
              <a:buFont typeface="Arial" charset="0"/>
              <a:buAutoNum type="arabicParenR"/>
            </a:pPr>
            <a:r>
              <a:rPr lang="en-US" sz="2000" b="1" i="1">
                <a:solidFill>
                  <a:srgbClr val="0033CC"/>
                </a:solidFill>
              </a:rPr>
              <a:t>If we haven’t solved the nucleon spin puzzle yet, why do we need a new expensive facility to pursue it further?</a:t>
            </a:r>
          </a:p>
        </p:txBody>
      </p:sp>
      <p:sp>
        <p:nvSpPr>
          <p:cNvPr id="111625" name="Text Box 9"/>
          <p:cNvSpPr txBox="1">
            <a:spLocks noChangeArrowheads="1"/>
          </p:cNvSpPr>
          <p:nvPr/>
        </p:nvSpPr>
        <p:spPr bwMode="auto">
          <a:xfrm>
            <a:off x="1371600" y="6453188"/>
            <a:ext cx="6337300" cy="366712"/>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pPr>
            <a:r>
              <a:rPr lang="en-US" sz="1800" b="1" i="1">
                <a:solidFill>
                  <a:srgbClr val="800000"/>
                </a:solidFill>
              </a:rPr>
              <a:t>At next LRP, we need to answer these questions crisply!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080998_Universe_Content_320.jpg"/>
          <p:cNvPicPr>
            <a:picLocks noChangeAspect="1"/>
          </p:cNvPicPr>
          <p:nvPr/>
        </p:nvPicPr>
        <p:blipFill>
          <a:blip r:embed="rId3" cstate="print"/>
          <a:srcRect b="60619"/>
          <a:stretch>
            <a:fillRect/>
          </a:stretch>
        </p:blipFill>
        <p:spPr bwMode="auto">
          <a:xfrm>
            <a:off x="177800" y="673100"/>
            <a:ext cx="3573463" cy="1987550"/>
          </a:xfrm>
          <a:prstGeom prst="rect">
            <a:avLst/>
          </a:prstGeom>
          <a:noFill/>
          <a:ln w="9525">
            <a:noFill/>
            <a:miter lim="800000"/>
            <a:headEnd/>
            <a:tailEnd/>
          </a:ln>
        </p:spPr>
      </p:pic>
      <p:sp>
        <p:nvSpPr>
          <p:cNvPr id="113667" name="Rectangle 2"/>
          <p:cNvSpPr>
            <a:spLocks noChangeArrowheads="1"/>
          </p:cNvSpPr>
          <p:nvPr/>
        </p:nvSpPr>
        <p:spPr bwMode="auto">
          <a:xfrm>
            <a:off x="74613" y="30163"/>
            <a:ext cx="8969375" cy="784225"/>
          </a:xfrm>
          <a:prstGeom prst="rect">
            <a:avLst/>
          </a:prstGeom>
          <a:noFill/>
          <a:ln w="9525">
            <a:noFill/>
            <a:miter lim="800000"/>
            <a:headEnd/>
            <a:tailEnd/>
          </a:ln>
        </p:spPr>
        <p:txBody>
          <a:bodyPr anchor="ctr"/>
          <a:lstStyle/>
          <a:p>
            <a:pPr algn="r" eaLnBrk="0" hangingPunct="0">
              <a:lnSpc>
                <a:spcPct val="80000"/>
              </a:lnSpc>
            </a:pPr>
            <a:r>
              <a:rPr lang="en-US" b="1">
                <a:solidFill>
                  <a:srgbClr val="042B7F"/>
                </a:solidFill>
                <a:latin typeface="Comic Sans MS" pitchFamily="66" charset="0"/>
              </a:rPr>
              <a:t>How Do EIC Goals Connect to Other Forefronts in Nuclear, Particle and Astrophysics?</a:t>
            </a:r>
          </a:p>
        </p:txBody>
      </p:sp>
      <p:sp>
        <p:nvSpPr>
          <p:cNvPr id="113668" name="TextBox 2"/>
          <p:cNvSpPr txBox="1">
            <a:spLocks noChangeArrowheads="1"/>
          </p:cNvSpPr>
          <p:nvPr/>
        </p:nvSpPr>
        <p:spPr bwMode="auto">
          <a:xfrm>
            <a:off x="558800" y="2301875"/>
            <a:ext cx="8382000" cy="4402138"/>
          </a:xfrm>
          <a:prstGeom prst="rect">
            <a:avLst/>
          </a:prstGeom>
          <a:noFill/>
          <a:ln w="9525">
            <a:noFill/>
            <a:miter lim="800000"/>
            <a:headEnd/>
            <a:tailEnd/>
          </a:ln>
        </p:spPr>
        <p:txBody>
          <a:bodyPr>
            <a:spAutoFit/>
          </a:bodyPr>
          <a:lstStyle/>
          <a:p>
            <a:pPr eaLnBrk="0" hangingPunct="0"/>
            <a:endParaRPr lang="en-US" sz="2000" b="1" i="1">
              <a:solidFill>
                <a:srgbClr val="D60093"/>
              </a:solidFill>
            </a:endParaRPr>
          </a:p>
          <a:p>
            <a:pPr eaLnBrk="0" hangingPunct="0"/>
            <a:r>
              <a:rPr lang="en-US" sz="2000" b="1" i="1"/>
              <a:t>72% </a:t>
            </a:r>
            <a:r>
              <a:rPr lang="en-US" sz="2000" b="1" i="1">
                <a:solidFill>
                  <a:srgbClr val="0033CC"/>
                </a:solidFill>
              </a:rPr>
              <a:t>     comes not from matter but from </a:t>
            </a:r>
            <a:r>
              <a:rPr lang="en-US" sz="2000" b="1" i="1"/>
              <a:t>dark energy </a:t>
            </a:r>
            <a:r>
              <a:rPr lang="en-US" sz="2000" b="1" i="1">
                <a:solidFill>
                  <a:srgbClr val="0033CC"/>
                </a:solidFill>
              </a:rPr>
              <a:t>of unknown                         	origin and mysterious magnitude </a:t>
            </a:r>
            <a:r>
              <a:rPr lang="en-US" sz="2000" b="1" i="1"/>
              <a:t>(</a:t>
            </a:r>
            <a:r>
              <a:rPr lang="en-US" sz="2000" b="1" i="1">
                <a:sym typeface="Symbol" pitchFamily="18" charset="2"/>
              </a:rPr>
              <a:t> cosmological probes)</a:t>
            </a:r>
          </a:p>
          <a:p>
            <a:pPr eaLnBrk="0" hangingPunct="0"/>
            <a:endParaRPr lang="en-US" sz="2000" b="1" i="1">
              <a:sym typeface="Symbol" pitchFamily="18" charset="2"/>
            </a:endParaRPr>
          </a:p>
          <a:p>
            <a:pPr eaLnBrk="0" hangingPunct="0"/>
            <a:r>
              <a:rPr lang="en-US" sz="2000" b="1" i="1">
                <a:sym typeface="Symbol" pitchFamily="18" charset="2"/>
              </a:rPr>
              <a:t>23%</a:t>
            </a:r>
            <a:r>
              <a:rPr lang="en-US" sz="2000" b="1" i="1">
                <a:solidFill>
                  <a:srgbClr val="0033CC"/>
                </a:solidFill>
                <a:sym typeface="Symbol" pitchFamily="18" charset="2"/>
              </a:rPr>
              <a:t>      comes from </a:t>
            </a:r>
            <a:r>
              <a:rPr lang="en-US" sz="2000" b="1" i="1">
                <a:sym typeface="Symbol" pitchFamily="18" charset="2"/>
              </a:rPr>
              <a:t>dark matter </a:t>
            </a:r>
            <a:r>
              <a:rPr lang="en-US" sz="2000" b="1" i="1">
                <a:solidFill>
                  <a:srgbClr val="0033CC"/>
                </a:solidFill>
                <a:sym typeface="Symbol" pitchFamily="18" charset="2"/>
              </a:rPr>
              <a:t>of unknown composition </a:t>
            </a:r>
            <a:r>
              <a:rPr lang="en-US" sz="2000" b="1" i="1">
                <a:sym typeface="Symbol" pitchFamily="18" charset="2"/>
              </a:rPr>
              <a:t>( DM 	exp’ts &amp; supersymmetry searches at LHC)</a:t>
            </a:r>
          </a:p>
          <a:p>
            <a:pPr eaLnBrk="0" hangingPunct="0"/>
            <a:endParaRPr lang="en-US" sz="2000" b="1" i="1">
              <a:sym typeface="Symbol" pitchFamily="18" charset="2"/>
            </a:endParaRPr>
          </a:p>
          <a:p>
            <a:pPr eaLnBrk="0" hangingPunct="0"/>
            <a:r>
              <a:rPr lang="en-US" sz="2000" b="1" i="1">
                <a:sym typeface="Symbol" pitchFamily="18" charset="2"/>
              </a:rPr>
              <a:t>4.6%	</a:t>
            </a:r>
            <a:r>
              <a:rPr lang="en-US" sz="2000" b="1" i="1">
                <a:solidFill>
                  <a:srgbClr val="0033CC"/>
                </a:solidFill>
                <a:sym typeface="Symbol" pitchFamily="18" charset="2"/>
              </a:rPr>
              <a:t>comes from </a:t>
            </a:r>
            <a:r>
              <a:rPr lang="en-US" sz="2000" b="1" i="1">
                <a:sym typeface="Symbol" pitchFamily="18" charset="2"/>
              </a:rPr>
              <a:t>“mass without mass”[ive constituents] </a:t>
            </a:r>
            <a:r>
              <a:rPr lang="en-US" sz="2000" b="1" i="1">
                <a:solidFill>
                  <a:srgbClr val="0033CC"/>
                </a:solidFill>
                <a:sym typeface="Symbol" pitchFamily="18" charset="2"/>
              </a:rPr>
              <a:t>of 	known baryonic matter </a:t>
            </a:r>
            <a:r>
              <a:rPr lang="en-US" sz="2000" b="1" i="1">
                <a:sym typeface="Symbol" pitchFamily="18" charset="2"/>
              </a:rPr>
              <a:t>( EIC to probe critical gluon role)</a:t>
            </a:r>
          </a:p>
          <a:p>
            <a:pPr eaLnBrk="0" hangingPunct="0"/>
            <a:endParaRPr lang="en-US" sz="2000" b="1" i="1">
              <a:sym typeface="Symbol" pitchFamily="18" charset="2"/>
            </a:endParaRPr>
          </a:p>
          <a:p>
            <a:pPr eaLnBrk="0" hangingPunct="0"/>
            <a:r>
              <a:rPr lang="en-US" sz="2000" b="1" i="1">
                <a:sym typeface="Symbol" pitchFamily="18" charset="2"/>
              </a:rPr>
              <a:t>&lt;&lt;1%	</a:t>
            </a:r>
            <a:r>
              <a:rPr lang="en-US" sz="2000" b="1" i="1">
                <a:solidFill>
                  <a:srgbClr val="0033CC"/>
                </a:solidFill>
                <a:sym typeface="Symbol" pitchFamily="18" charset="2"/>
              </a:rPr>
              <a:t>comes from </a:t>
            </a:r>
            <a:r>
              <a:rPr lang="en-US" sz="2000" b="1" i="1">
                <a:sym typeface="Symbol" pitchFamily="18" charset="2"/>
              </a:rPr>
              <a:t>Standard Model mass generation </a:t>
            </a:r>
            <a:r>
              <a:rPr lang="en-US" sz="2000" b="1" i="1">
                <a:solidFill>
                  <a:srgbClr val="0033CC"/>
                </a:solidFill>
                <a:sym typeface="Symbol" pitchFamily="18" charset="2"/>
              </a:rPr>
              <a:t>for quarks 	and leptons, attributed to as yet undiscovered particle       	</a:t>
            </a:r>
            <a:r>
              <a:rPr lang="en-US" sz="2000" b="1" i="1">
                <a:sym typeface="Symbol" pitchFamily="18" charset="2"/>
              </a:rPr>
              <a:t>( Higgs searches @ LHC and Tevatron,  mass exp’ts)</a:t>
            </a:r>
            <a:r>
              <a:rPr lang="en-US" sz="2000" b="1" i="1">
                <a:solidFill>
                  <a:srgbClr val="0033CC"/>
                </a:solidFill>
                <a:sym typeface="Symbol" pitchFamily="18" charset="2"/>
              </a:rPr>
              <a:t> 	</a:t>
            </a:r>
            <a:endParaRPr lang="en-US" sz="2000" b="1" i="1">
              <a:solidFill>
                <a:srgbClr val="0033CC"/>
              </a:solidFill>
            </a:endParaRPr>
          </a:p>
        </p:txBody>
      </p:sp>
      <p:sp>
        <p:nvSpPr>
          <p:cNvPr id="113669" name="TextBox 4"/>
          <p:cNvSpPr txBox="1">
            <a:spLocks noChangeArrowheads="1"/>
          </p:cNvSpPr>
          <p:nvPr/>
        </p:nvSpPr>
        <p:spPr bwMode="auto">
          <a:xfrm>
            <a:off x="3517900" y="1831975"/>
            <a:ext cx="5143500" cy="708025"/>
          </a:xfrm>
          <a:prstGeom prst="rect">
            <a:avLst/>
          </a:prstGeom>
          <a:noFill/>
          <a:ln w="9525">
            <a:noFill/>
            <a:miter lim="800000"/>
            <a:headEnd/>
            <a:tailEnd/>
          </a:ln>
        </p:spPr>
        <p:txBody>
          <a:bodyPr>
            <a:spAutoFit/>
          </a:bodyPr>
          <a:lstStyle/>
          <a:p>
            <a:pPr eaLnBrk="0" hangingPunct="0"/>
            <a:r>
              <a:rPr lang="en-US" sz="2000" b="1" i="1">
                <a:solidFill>
                  <a:srgbClr val="D60093"/>
                </a:solidFill>
              </a:rPr>
              <a:t>The unfolding </a:t>
            </a:r>
            <a:r>
              <a:rPr lang="en-US" sz="2000" b="1" i="1"/>
              <a:t>mysteries</a:t>
            </a:r>
            <a:r>
              <a:rPr lang="en-US" sz="2000" b="1" i="1">
                <a:solidFill>
                  <a:srgbClr val="D60093"/>
                </a:solidFill>
              </a:rPr>
              <a:t> of the energy budget in our universe:</a:t>
            </a:r>
          </a:p>
        </p:txBody>
      </p:sp>
      <p:sp>
        <p:nvSpPr>
          <p:cNvPr id="6" name="Oval 5"/>
          <p:cNvSpPr>
            <a:spLocks noChangeArrowheads="1"/>
          </p:cNvSpPr>
          <p:nvPr/>
        </p:nvSpPr>
        <p:spPr bwMode="auto">
          <a:xfrm>
            <a:off x="244475" y="4267200"/>
            <a:ext cx="8728075" cy="1073150"/>
          </a:xfrm>
          <a:prstGeom prst="ellipse">
            <a:avLst/>
          </a:prstGeom>
          <a:noFill/>
          <a:ln w="28575"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104775"/>
            <a:ext cx="9144000" cy="8604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Why Should We Care About Gluon-Dominated Matter? Gluons and Mass Without Mass…</a:t>
            </a:r>
          </a:p>
        </p:txBody>
      </p:sp>
      <p:sp>
        <p:nvSpPr>
          <p:cNvPr id="115715" name="TextBox 2"/>
          <p:cNvSpPr txBox="1">
            <a:spLocks noChangeArrowheads="1"/>
          </p:cNvSpPr>
          <p:nvPr/>
        </p:nvSpPr>
        <p:spPr bwMode="auto">
          <a:xfrm>
            <a:off x="685800" y="1054100"/>
            <a:ext cx="7734300" cy="2892425"/>
          </a:xfrm>
          <a:prstGeom prst="rect">
            <a:avLst/>
          </a:prstGeom>
          <a:noFill/>
          <a:ln w="9525">
            <a:noFill/>
            <a:miter lim="800000"/>
            <a:headEnd/>
            <a:tailEnd/>
          </a:ln>
        </p:spPr>
        <p:txBody>
          <a:bodyPr>
            <a:spAutoFit/>
          </a:bodyPr>
          <a:lstStyle/>
          <a:p>
            <a:pPr eaLnBrk="0" hangingPunct="0"/>
            <a:r>
              <a:rPr lang="en-US" sz="2000" b="1">
                <a:solidFill>
                  <a:srgbClr val="D60093"/>
                </a:solidFill>
              </a:rPr>
              <a:t>F. Wilczek, in “The Origin of Mass”:</a:t>
            </a:r>
          </a:p>
          <a:p>
            <a:pPr eaLnBrk="0" hangingPunct="0"/>
            <a:r>
              <a:rPr lang="en-US" sz="1800" b="1" i="1"/>
              <a:t>“Its enhanced coupling to soft radiation…means that…a ‘bare’ color charge, inserted into empty space, will start to surround itself with a cloud of virtual color gluons.  These color gluon fields themselves carry color charge, so they are sources of additional soft radiation.  The result is a self-catalyzing enhancement that leads to runaway growth.  A small color charge, in isolation, builds up a big color thundercloud… </a:t>
            </a:r>
            <a:r>
              <a:rPr lang="en-US" sz="1800" b="1" i="1">
                <a:solidFill>
                  <a:srgbClr val="D60093"/>
                </a:solidFill>
              </a:rPr>
              <a:t>theoretically the energy for a quark in isolation is infinite… Having only a finite amount of energy to work with, Nature always finds a way to short-circuit the ultimate thundercloud.”</a:t>
            </a:r>
          </a:p>
        </p:txBody>
      </p:sp>
      <p:sp>
        <p:nvSpPr>
          <p:cNvPr id="4" name="TextBox 3"/>
          <p:cNvSpPr txBox="1">
            <a:spLocks noChangeArrowheads="1"/>
          </p:cNvSpPr>
          <p:nvPr/>
        </p:nvSpPr>
        <p:spPr bwMode="auto">
          <a:xfrm>
            <a:off x="660400" y="4038600"/>
            <a:ext cx="6391275" cy="1477963"/>
          </a:xfrm>
          <a:prstGeom prst="rect">
            <a:avLst/>
          </a:prstGeom>
          <a:noFill/>
          <a:ln w="9525">
            <a:noFill/>
            <a:miter lim="800000"/>
            <a:headEnd/>
            <a:tailEnd/>
          </a:ln>
        </p:spPr>
        <p:txBody>
          <a:bodyPr>
            <a:spAutoFit/>
          </a:bodyPr>
          <a:lstStyle/>
          <a:p>
            <a:pPr eaLnBrk="0" hangingPunct="0"/>
            <a:r>
              <a:rPr lang="en-US" sz="1800" b="1" i="1"/>
              <a:t>Confinement </a:t>
            </a:r>
            <a:r>
              <a:rPr lang="en-US" sz="1800" b="1" i="1">
                <a:solidFill>
                  <a:srgbClr val="0033CC"/>
                </a:solidFill>
              </a:rPr>
              <a:t>of color-coordinated quarks inside hadrons cancels the “thundercloud” at long distances from the hadron.  But the short-circuit mechanism also needs </a:t>
            </a:r>
            <a:r>
              <a:rPr lang="en-US" sz="1800" b="1" i="1"/>
              <a:t>saturation of gluon densities </a:t>
            </a:r>
            <a:r>
              <a:rPr lang="en-US" sz="1800" b="1" i="1">
                <a:solidFill>
                  <a:srgbClr val="0033CC"/>
                </a:solidFill>
              </a:rPr>
              <a:t>(via gg </a:t>
            </a:r>
            <a:r>
              <a:rPr lang="en-US" sz="1800" b="1" i="1">
                <a:solidFill>
                  <a:srgbClr val="0033CC"/>
                </a:solidFill>
                <a:sym typeface="Symbol" pitchFamily="18" charset="2"/>
              </a:rPr>
              <a:t> g</a:t>
            </a:r>
            <a:r>
              <a:rPr lang="en-US" sz="1800" b="1" i="1">
                <a:solidFill>
                  <a:srgbClr val="0033CC"/>
                </a:solidFill>
              </a:rPr>
              <a:t> recombination) to limit the growth of gluon fields </a:t>
            </a:r>
            <a:r>
              <a:rPr lang="en-US" sz="1800" b="1" i="1"/>
              <a:t>inside</a:t>
            </a:r>
            <a:r>
              <a:rPr lang="en-US" sz="1800" b="1" i="1">
                <a:solidFill>
                  <a:srgbClr val="0033CC"/>
                </a:solidFill>
              </a:rPr>
              <a:t> the hadron.</a:t>
            </a:r>
          </a:p>
        </p:txBody>
      </p:sp>
      <p:grpSp>
        <p:nvGrpSpPr>
          <p:cNvPr id="2" name="Group 31"/>
          <p:cNvGrpSpPr>
            <a:grpSpLocks/>
          </p:cNvGrpSpPr>
          <p:nvPr/>
        </p:nvGrpSpPr>
        <p:grpSpPr bwMode="auto">
          <a:xfrm>
            <a:off x="6846668" y="4025514"/>
            <a:ext cx="1782763" cy="1401762"/>
            <a:chOff x="4485" y="867"/>
            <a:chExt cx="1123" cy="883"/>
          </a:xfrm>
          <a:solidFill>
            <a:schemeClr val="bg1"/>
          </a:solidFill>
        </p:grpSpPr>
        <p:grpSp>
          <p:nvGrpSpPr>
            <p:cNvPr id="3" name="Group 19"/>
            <p:cNvGrpSpPr>
              <a:grpSpLocks/>
            </p:cNvGrpSpPr>
            <p:nvPr/>
          </p:nvGrpSpPr>
          <p:grpSpPr bwMode="auto">
            <a:xfrm rot="2100220">
              <a:off x="4975" y="1594"/>
              <a:ext cx="633" cy="156"/>
              <a:chOff x="2879" y="1615"/>
              <a:chExt cx="1330" cy="214"/>
            </a:xfrm>
            <a:grpFill/>
          </p:grpSpPr>
          <p:pic>
            <p:nvPicPr>
              <p:cNvPr id="15" name="Picture 20" descr="gluon_exchange"/>
              <p:cNvPicPr>
                <a:picLocks noChangeAspect="1" noChangeArrowheads="1"/>
              </p:cNvPicPr>
              <p:nvPr/>
            </p:nvPicPr>
            <p:blipFill>
              <a:blip r:embed="rId3" cstate="print"/>
              <a:srcRect l="27303" t="25116" r="37431" b="61395"/>
              <a:stretch>
                <a:fillRect/>
              </a:stretch>
            </p:blipFill>
            <p:spPr bwMode="auto">
              <a:xfrm>
                <a:off x="2879" y="1615"/>
                <a:ext cx="754" cy="211"/>
              </a:xfrm>
              <a:prstGeom prst="rect">
                <a:avLst/>
              </a:prstGeom>
              <a:grpFill/>
              <a:ln w="28575">
                <a:noFill/>
                <a:miter lim="800000"/>
                <a:headEnd/>
                <a:tailEnd/>
              </a:ln>
            </p:spPr>
          </p:pic>
          <p:pic>
            <p:nvPicPr>
              <p:cNvPr id="16" name="Picture 21" descr="gluon_exchange"/>
              <p:cNvPicPr>
                <a:picLocks noChangeAspect="1" noChangeArrowheads="1"/>
              </p:cNvPicPr>
              <p:nvPr/>
            </p:nvPicPr>
            <p:blipFill>
              <a:blip r:embed="rId3" cstate="print"/>
              <a:srcRect l="32147" t="25116" r="37431" b="61395"/>
              <a:stretch>
                <a:fillRect/>
              </a:stretch>
            </p:blipFill>
            <p:spPr bwMode="auto">
              <a:xfrm>
                <a:off x="3558" y="1618"/>
                <a:ext cx="651" cy="211"/>
              </a:xfrm>
              <a:prstGeom prst="rect">
                <a:avLst/>
              </a:prstGeom>
              <a:grpFill/>
              <a:ln w="28575">
                <a:noFill/>
                <a:miter lim="800000"/>
                <a:headEnd/>
                <a:tailEnd/>
              </a:ln>
            </p:spPr>
          </p:pic>
        </p:grpSp>
        <p:grpSp>
          <p:nvGrpSpPr>
            <p:cNvPr id="5" name="Group 22"/>
            <p:cNvGrpSpPr>
              <a:grpSpLocks/>
            </p:cNvGrpSpPr>
            <p:nvPr/>
          </p:nvGrpSpPr>
          <p:grpSpPr bwMode="auto">
            <a:xfrm rot="-1836788">
              <a:off x="4485" y="1604"/>
              <a:ext cx="622" cy="126"/>
              <a:chOff x="3957" y="1981"/>
              <a:chExt cx="622" cy="126"/>
            </a:xfrm>
            <a:grpFill/>
          </p:grpSpPr>
          <p:sp>
            <p:nvSpPr>
              <p:cNvPr id="12" name="Freeform 23"/>
              <p:cNvSpPr>
                <a:spLocks/>
              </p:cNvSpPr>
              <p:nvPr/>
            </p:nvSpPr>
            <p:spPr bwMode="auto">
              <a:xfrm>
                <a:off x="3957" y="1984"/>
                <a:ext cx="345" cy="123"/>
              </a:xfrm>
              <a:custGeom>
                <a:avLst/>
                <a:gdLst>
                  <a:gd name="T0" fmla="*/ 0 w 345"/>
                  <a:gd name="T1" fmla="*/ 64 h 123"/>
                  <a:gd name="T2" fmla="*/ 12 w 345"/>
                  <a:gd name="T3" fmla="*/ 33 h 123"/>
                  <a:gd name="T4" fmla="*/ 29 w 345"/>
                  <a:gd name="T5" fmla="*/ 12 h 123"/>
                  <a:gd name="T6" fmla="*/ 48 w 345"/>
                  <a:gd name="T7" fmla="*/ 4 h 123"/>
                  <a:gd name="T8" fmla="*/ 69 w 345"/>
                  <a:gd name="T9" fmla="*/ 36 h 123"/>
                  <a:gd name="T10" fmla="*/ 77 w 345"/>
                  <a:gd name="T11" fmla="*/ 64 h 123"/>
                  <a:gd name="T12" fmla="*/ 79 w 345"/>
                  <a:gd name="T13" fmla="*/ 88 h 123"/>
                  <a:gd name="T14" fmla="*/ 74 w 345"/>
                  <a:gd name="T15" fmla="*/ 108 h 123"/>
                  <a:gd name="T16" fmla="*/ 67 w 345"/>
                  <a:gd name="T17" fmla="*/ 122 h 123"/>
                  <a:gd name="T18" fmla="*/ 55 w 345"/>
                  <a:gd name="T19" fmla="*/ 100 h 123"/>
                  <a:gd name="T20" fmla="*/ 55 w 345"/>
                  <a:gd name="T21" fmla="*/ 81 h 123"/>
                  <a:gd name="T22" fmla="*/ 57 w 345"/>
                  <a:gd name="T23" fmla="*/ 52 h 123"/>
                  <a:gd name="T24" fmla="*/ 72 w 345"/>
                  <a:gd name="T25" fmla="*/ 26 h 123"/>
                  <a:gd name="T26" fmla="*/ 86 w 345"/>
                  <a:gd name="T27" fmla="*/ 9 h 123"/>
                  <a:gd name="T28" fmla="*/ 101 w 345"/>
                  <a:gd name="T29" fmla="*/ 2 h 123"/>
                  <a:gd name="T30" fmla="*/ 132 w 345"/>
                  <a:gd name="T31" fmla="*/ 19 h 123"/>
                  <a:gd name="T32" fmla="*/ 141 w 345"/>
                  <a:gd name="T33" fmla="*/ 36 h 123"/>
                  <a:gd name="T34" fmla="*/ 146 w 345"/>
                  <a:gd name="T35" fmla="*/ 60 h 123"/>
                  <a:gd name="T36" fmla="*/ 146 w 345"/>
                  <a:gd name="T37" fmla="*/ 81 h 123"/>
                  <a:gd name="T38" fmla="*/ 144 w 345"/>
                  <a:gd name="T39" fmla="*/ 110 h 123"/>
                  <a:gd name="T40" fmla="*/ 134 w 345"/>
                  <a:gd name="T41" fmla="*/ 122 h 123"/>
                  <a:gd name="T42" fmla="*/ 125 w 345"/>
                  <a:gd name="T43" fmla="*/ 103 h 123"/>
                  <a:gd name="T44" fmla="*/ 125 w 345"/>
                  <a:gd name="T45" fmla="*/ 72 h 123"/>
                  <a:gd name="T46" fmla="*/ 134 w 345"/>
                  <a:gd name="T47" fmla="*/ 48 h 123"/>
                  <a:gd name="T48" fmla="*/ 153 w 345"/>
                  <a:gd name="T49" fmla="*/ 14 h 123"/>
                  <a:gd name="T50" fmla="*/ 168 w 345"/>
                  <a:gd name="T51" fmla="*/ 2 h 123"/>
                  <a:gd name="T52" fmla="*/ 192 w 345"/>
                  <a:gd name="T53" fmla="*/ 7 h 123"/>
                  <a:gd name="T54" fmla="*/ 201 w 345"/>
                  <a:gd name="T55" fmla="*/ 19 h 123"/>
                  <a:gd name="T56" fmla="*/ 213 w 345"/>
                  <a:gd name="T57" fmla="*/ 45 h 123"/>
                  <a:gd name="T58" fmla="*/ 216 w 345"/>
                  <a:gd name="T59" fmla="*/ 72 h 123"/>
                  <a:gd name="T60" fmla="*/ 216 w 345"/>
                  <a:gd name="T61" fmla="*/ 91 h 123"/>
                  <a:gd name="T62" fmla="*/ 204 w 345"/>
                  <a:gd name="T63" fmla="*/ 120 h 123"/>
                  <a:gd name="T64" fmla="*/ 194 w 345"/>
                  <a:gd name="T65" fmla="*/ 98 h 123"/>
                  <a:gd name="T66" fmla="*/ 194 w 345"/>
                  <a:gd name="T67" fmla="*/ 74 h 123"/>
                  <a:gd name="T68" fmla="*/ 204 w 345"/>
                  <a:gd name="T69" fmla="*/ 48 h 123"/>
                  <a:gd name="T70" fmla="*/ 225 w 345"/>
                  <a:gd name="T71" fmla="*/ 12 h 123"/>
                  <a:gd name="T72" fmla="*/ 249 w 345"/>
                  <a:gd name="T73" fmla="*/ 0 h 123"/>
                  <a:gd name="T74" fmla="*/ 266 w 345"/>
                  <a:gd name="T75" fmla="*/ 12 h 123"/>
                  <a:gd name="T76" fmla="*/ 273 w 345"/>
                  <a:gd name="T77" fmla="*/ 24 h 123"/>
                  <a:gd name="T78" fmla="*/ 285 w 345"/>
                  <a:gd name="T79" fmla="*/ 43 h 123"/>
                  <a:gd name="T80" fmla="*/ 288 w 345"/>
                  <a:gd name="T81" fmla="*/ 86 h 123"/>
                  <a:gd name="T82" fmla="*/ 288 w 345"/>
                  <a:gd name="T83" fmla="*/ 100 h 123"/>
                  <a:gd name="T84" fmla="*/ 278 w 345"/>
                  <a:gd name="T85" fmla="*/ 117 h 123"/>
                  <a:gd name="T86" fmla="*/ 261 w 345"/>
                  <a:gd name="T87" fmla="*/ 96 h 123"/>
                  <a:gd name="T88" fmla="*/ 264 w 345"/>
                  <a:gd name="T89" fmla="*/ 67 h 123"/>
                  <a:gd name="T90" fmla="*/ 269 w 345"/>
                  <a:gd name="T91" fmla="*/ 45 h 123"/>
                  <a:gd name="T92" fmla="*/ 288 w 345"/>
                  <a:gd name="T93" fmla="*/ 16 h 123"/>
                  <a:gd name="T94" fmla="*/ 312 w 345"/>
                  <a:gd name="T95" fmla="*/ 4 h 123"/>
                  <a:gd name="T96" fmla="*/ 331 w 345"/>
                  <a:gd name="T97" fmla="*/ 21 h 123"/>
                  <a:gd name="T98" fmla="*/ 345 w 345"/>
                  <a:gd name="T99" fmla="*/ 38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5"/>
                  <a:gd name="T151" fmla="*/ 0 h 123"/>
                  <a:gd name="T152" fmla="*/ 345 w 345"/>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5" h="123">
                    <a:moveTo>
                      <a:pt x="0" y="64"/>
                    </a:moveTo>
                    <a:cubicBezTo>
                      <a:pt x="3" y="53"/>
                      <a:pt x="7" y="42"/>
                      <a:pt x="12" y="33"/>
                    </a:cubicBezTo>
                    <a:cubicBezTo>
                      <a:pt x="17" y="24"/>
                      <a:pt x="23" y="17"/>
                      <a:pt x="29" y="12"/>
                    </a:cubicBezTo>
                    <a:cubicBezTo>
                      <a:pt x="35" y="7"/>
                      <a:pt x="41" y="0"/>
                      <a:pt x="48" y="4"/>
                    </a:cubicBezTo>
                    <a:cubicBezTo>
                      <a:pt x="55" y="8"/>
                      <a:pt x="64" y="26"/>
                      <a:pt x="69" y="36"/>
                    </a:cubicBezTo>
                    <a:cubicBezTo>
                      <a:pt x="74" y="46"/>
                      <a:pt x="75" y="55"/>
                      <a:pt x="77" y="64"/>
                    </a:cubicBezTo>
                    <a:cubicBezTo>
                      <a:pt x="79" y="73"/>
                      <a:pt x="79" y="81"/>
                      <a:pt x="79" y="88"/>
                    </a:cubicBezTo>
                    <a:cubicBezTo>
                      <a:pt x="79" y="95"/>
                      <a:pt x="76" y="102"/>
                      <a:pt x="74" y="108"/>
                    </a:cubicBezTo>
                    <a:cubicBezTo>
                      <a:pt x="72" y="114"/>
                      <a:pt x="70" y="123"/>
                      <a:pt x="67" y="122"/>
                    </a:cubicBezTo>
                    <a:cubicBezTo>
                      <a:pt x="64" y="121"/>
                      <a:pt x="57" y="107"/>
                      <a:pt x="55" y="100"/>
                    </a:cubicBezTo>
                    <a:cubicBezTo>
                      <a:pt x="53" y="93"/>
                      <a:pt x="55" y="89"/>
                      <a:pt x="55" y="81"/>
                    </a:cubicBezTo>
                    <a:cubicBezTo>
                      <a:pt x="55" y="73"/>
                      <a:pt x="54" y="61"/>
                      <a:pt x="57" y="52"/>
                    </a:cubicBezTo>
                    <a:cubicBezTo>
                      <a:pt x="60" y="43"/>
                      <a:pt x="67" y="33"/>
                      <a:pt x="72" y="26"/>
                    </a:cubicBezTo>
                    <a:cubicBezTo>
                      <a:pt x="77" y="19"/>
                      <a:pt x="81" y="13"/>
                      <a:pt x="86" y="9"/>
                    </a:cubicBezTo>
                    <a:cubicBezTo>
                      <a:pt x="91" y="5"/>
                      <a:pt x="93" y="0"/>
                      <a:pt x="101" y="2"/>
                    </a:cubicBezTo>
                    <a:cubicBezTo>
                      <a:pt x="109" y="4"/>
                      <a:pt x="125" y="13"/>
                      <a:pt x="132" y="19"/>
                    </a:cubicBezTo>
                    <a:cubicBezTo>
                      <a:pt x="139" y="25"/>
                      <a:pt x="139" y="29"/>
                      <a:pt x="141" y="36"/>
                    </a:cubicBezTo>
                    <a:cubicBezTo>
                      <a:pt x="143" y="43"/>
                      <a:pt x="145" y="53"/>
                      <a:pt x="146" y="60"/>
                    </a:cubicBezTo>
                    <a:cubicBezTo>
                      <a:pt x="147" y="67"/>
                      <a:pt x="146" y="73"/>
                      <a:pt x="146" y="81"/>
                    </a:cubicBezTo>
                    <a:cubicBezTo>
                      <a:pt x="146" y="89"/>
                      <a:pt x="146" y="103"/>
                      <a:pt x="144" y="110"/>
                    </a:cubicBezTo>
                    <a:cubicBezTo>
                      <a:pt x="142" y="117"/>
                      <a:pt x="137" y="123"/>
                      <a:pt x="134" y="122"/>
                    </a:cubicBezTo>
                    <a:cubicBezTo>
                      <a:pt x="131" y="121"/>
                      <a:pt x="127" y="111"/>
                      <a:pt x="125" y="103"/>
                    </a:cubicBezTo>
                    <a:cubicBezTo>
                      <a:pt x="123" y="95"/>
                      <a:pt x="124" y="81"/>
                      <a:pt x="125" y="72"/>
                    </a:cubicBezTo>
                    <a:cubicBezTo>
                      <a:pt x="126" y="63"/>
                      <a:pt x="129" y="58"/>
                      <a:pt x="134" y="48"/>
                    </a:cubicBezTo>
                    <a:cubicBezTo>
                      <a:pt x="139" y="38"/>
                      <a:pt x="147" y="22"/>
                      <a:pt x="153" y="14"/>
                    </a:cubicBezTo>
                    <a:cubicBezTo>
                      <a:pt x="159" y="6"/>
                      <a:pt x="162" y="3"/>
                      <a:pt x="168" y="2"/>
                    </a:cubicBezTo>
                    <a:cubicBezTo>
                      <a:pt x="174" y="1"/>
                      <a:pt x="187" y="4"/>
                      <a:pt x="192" y="7"/>
                    </a:cubicBezTo>
                    <a:cubicBezTo>
                      <a:pt x="197" y="10"/>
                      <a:pt x="197" y="13"/>
                      <a:pt x="201" y="19"/>
                    </a:cubicBezTo>
                    <a:cubicBezTo>
                      <a:pt x="205" y="25"/>
                      <a:pt x="211" y="36"/>
                      <a:pt x="213" y="45"/>
                    </a:cubicBezTo>
                    <a:cubicBezTo>
                      <a:pt x="215" y="54"/>
                      <a:pt x="215" y="64"/>
                      <a:pt x="216" y="72"/>
                    </a:cubicBezTo>
                    <a:cubicBezTo>
                      <a:pt x="217" y="80"/>
                      <a:pt x="218" y="83"/>
                      <a:pt x="216" y="91"/>
                    </a:cubicBezTo>
                    <a:cubicBezTo>
                      <a:pt x="214" y="99"/>
                      <a:pt x="208" y="119"/>
                      <a:pt x="204" y="120"/>
                    </a:cubicBezTo>
                    <a:cubicBezTo>
                      <a:pt x="200" y="121"/>
                      <a:pt x="196" y="106"/>
                      <a:pt x="194" y="98"/>
                    </a:cubicBezTo>
                    <a:cubicBezTo>
                      <a:pt x="192" y="90"/>
                      <a:pt x="192" y="82"/>
                      <a:pt x="194" y="74"/>
                    </a:cubicBezTo>
                    <a:cubicBezTo>
                      <a:pt x="196" y="66"/>
                      <a:pt x="199" y="58"/>
                      <a:pt x="204" y="48"/>
                    </a:cubicBezTo>
                    <a:cubicBezTo>
                      <a:pt x="209" y="38"/>
                      <a:pt x="218" y="20"/>
                      <a:pt x="225" y="12"/>
                    </a:cubicBezTo>
                    <a:cubicBezTo>
                      <a:pt x="232" y="4"/>
                      <a:pt x="242" y="0"/>
                      <a:pt x="249" y="0"/>
                    </a:cubicBezTo>
                    <a:cubicBezTo>
                      <a:pt x="256" y="0"/>
                      <a:pt x="262" y="8"/>
                      <a:pt x="266" y="12"/>
                    </a:cubicBezTo>
                    <a:cubicBezTo>
                      <a:pt x="270" y="16"/>
                      <a:pt x="270" y="19"/>
                      <a:pt x="273" y="24"/>
                    </a:cubicBezTo>
                    <a:cubicBezTo>
                      <a:pt x="276" y="29"/>
                      <a:pt x="282" y="33"/>
                      <a:pt x="285" y="43"/>
                    </a:cubicBezTo>
                    <a:cubicBezTo>
                      <a:pt x="288" y="53"/>
                      <a:pt x="288" y="77"/>
                      <a:pt x="288" y="86"/>
                    </a:cubicBezTo>
                    <a:cubicBezTo>
                      <a:pt x="288" y="95"/>
                      <a:pt x="290" y="95"/>
                      <a:pt x="288" y="100"/>
                    </a:cubicBezTo>
                    <a:cubicBezTo>
                      <a:pt x="286" y="105"/>
                      <a:pt x="282" y="118"/>
                      <a:pt x="278" y="117"/>
                    </a:cubicBezTo>
                    <a:cubicBezTo>
                      <a:pt x="274" y="116"/>
                      <a:pt x="263" y="104"/>
                      <a:pt x="261" y="96"/>
                    </a:cubicBezTo>
                    <a:cubicBezTo>
                      <a:pt x="259" y="88"/>
                      <a:pt x="263" y="75"/>
                      <a:pt x="264" y="67"/>
                    </a:cubicBezTo>
                    <a:cubicBezTo>
                      <a:pt x="265" y="59"/>
                      <a:pt x="265" y="53"/>
                      <a:pt x="269" y="45"/>
                    </a:cubicBezTo>
                    <a:cubicBezTo>
                      <a:pt x="273" y="37"/>
                      <a:pt x="281" y="23"/>
                      <a:pt x="288" y="16"/>
                    </a:cubicBezTo>
                    <a:cubicBezTo>
                      <a:pt x="295" y="9"/>
                      <a:pt x="305" y="3"/>
                      <a:pt x="312" y="4"/>
                    </a:cubicBezTo>
                    <a:cubicBezTo>
                      <a:pt x="319" y="5"/>
                      <a:pt x="326" y="15"/>
                      <a:pt x="331" y="21"/>
                    </a:cubicBezTo>
                    <a:cubicBezTo>
                      <a:pt x="336" y="27"/>
                      <a:pt x="343" y="35"/>
                      <a:pt x="345" y="38"/>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3" name="Freeform 24"/>
              <p:cNvSpPr>
                <a:spLocks/>
              </p:cNvSpPr>
              <p:nvPr/>
            </p:nvSpPr>
            <p:spPr bwMode="auto">
              <a:xfrm>
                <a:off x="4286" y="1981"/>
                <a:ext cx="293" cy="125"/>
              </a:xfrm>
              <a:custGeom>
                <a:avLst/>
                <a:gdLst>
                  <a:gd name="T0" fmla="*/ 27 w 293"/>
                  <a:gd name="T1" fmla="*/ 47 h 125"/>
                  <a:gd name="T2" fmla="*/ 27 w 293"/>
                  <a:gd name="T3" fmla="*/ 61 h 125"/>
                  <a:gd name="T4" fmla="*/ 27 w 293"/>
                  <a:gd name="T5" fmla="*/ 81 h 125"/>
                  <a:gd name="T6" fmla="*/ 24 w 293"/>
                  <a:gd name="T7" fmla="*/ 105 h 125"/>
                  <a:gd name="T8" fmla="*/ 17 w 293"/>
                  <a:gd name="T9" fmla="*/ 124 h 125"/>
                  <a:gd name="T10" fmla="*/ 5 w 293"/>
                  <a:gd name="T11" fmla="*/ 114 h 125"/>
                  <a:gd name="T12" fmla="*/ 0 w 293"/>
                  <a:gd name="T13" fmla="*/ 90 h 125"/>
                  <a:gd name="T14" fmla="*/ 5 w 293"/>
                  <a:gd name="T15" fmla="*/ 61 h 125"/>
                  <a:gd name="T16" fmla="*/ 29 w 293"/>
                  <a:gd name="T17" fmla="*/ 16 h 125"/>
                  <a:gd name="T18" fmla="*/ 43 w 293"/>
                  <a:gd name="T19" fmla="*/ 4 h 125"/>
                  <a:gd name="T20" fmla="*/ 60 w 293"/>
                  <a:gd name="T21" fmla="*/ 1 h 125"/>
                  <a:gd name="T22" fmla="*/ 77 w 293"/>
                  <a:gd name="T23" fmla="*/ 13 h 125"/>
                  <a:gd name="T24" fmla="*/ 91 w 293"/>
                  <a:gd name="T25" fmla="*/ 37 h 125"/>
                  <a:gd name="T26" fmla="*/ 96 w 293"/>
                  <a:gd name="T27" fmla="*/ 59 h 125"/>
                  <a:gd name="T28" fmla="*/ 96 w 293"/>
                  <a:gd name="T29" fmla="*/ 76 h 125"/>
                  <a:gd name="T30" fmla="*/ 94 w 293"/>
                  <a:gd name="T31" fmla="*/ 97 h 125"/>
                  <a:gd name="T32" fmla="*/ 84 w 293"/>
                  <a:gd name="T33" fmla="*/ 117 h 125"/>
                  <a:gd name="T34" fmla="*/ 72 w 293"/>
                  <a:gd name="T35" fmla="*/ 100 h 125"/>
                  <a:gd name="T36" fmla="*/ 72 w 293"/>
                  <a:gd name="T37" fmla="*/ 81 h 125"/>
                  <a:gd name="T38" fmla="*/ 75 w 293"/>
                  <a:gd name="T39" fmla="*/ 57 h 125"/>
                  <a:gd name="T40" fmla="*/ 91 w 293"/>
                  <a:gd name="T41" fmla="*/ 25 h 125"/>
                  <a:gd name="T42" fmla="*/ 108 w 293"/>
                  <a:gd name="T43" fmla="*/ 6 h 125"/>
                  <a:gd name="T44" fmla="*/ 127 w 293"/>
                  <a:gd name="T45" fmla="*/ 1 h 125"/>
                  <a:gd name="T46" fmla="*/ 142 w 293"/>
                  <a:gd name="T47" fmla="*/ 6 h 125"/>
                  <a:gd name="T48" fmla="*/ 149 w 293"/>
                  <a:gd name="T49" fmla="*/ 18 h 125"/>
                  <a:gd name="T50" fmla="*/ 161 w 293"/>
                  <a:gd name="T51" fmla="*/ 35 h 125"/>
                  <a:gd name="T52" fmla="*/ 166 w 293"/>
                  <a:gd name="T53" fmla="*/ 71 h 125"/>
                  <a:gd name="T54" fmla="*/ 163 w 293"/>
                  <a:gd name="T55" fmla="*/ 107 h 125"/>
                  <a:gd name="T56" fmla="*/ 156 w 293"/>
                  <a:gd name="T57" fmla="*/ 119 h 125"/>
                  <a:gd name="T58" fmla="*/ 142 w 293"/>
                  <a:gd name="T59" fmla="*/ 100 h 125"/>
                  <a:gd name="T60" fmla="*/ 142 w 293"/>
                  <a:gd name="T61" fmla="*/ 81 h 125"/>
                  <a:gd name="T62" fmla="*/ 144 w 293"/>
                  <a:gd name="T63" fmla="*/ 61 h 125"/>
                  <a:gd name="T64" fmla="*/ 156 w 293"/>
                  <a:gd name="T65" fmla="*/ 25 h 125"/>
                  <a:gd name="T66" fmla="*/ 180 w 293"/>
                  <a:gd name="T67" fmla="*/ 4 h 125"/>
                  <a:gd name="T68" fmla="*/ 207 w 293"/>
                  <a:gd name="T69" fmla="*/ 4 h 125"/>
                  <a:gd name="T70" fmla="*/ 223 w 293"/>
                  <a:gd name="T71" fmla="*/ 23 h 125"/>
                  <a:gd name="T72" fmla="*/ 235 w 293"/>
                  <a:gd name="T73" fmla="*/ 52 h 125"/>
                  <a:gd name="T74" fmla="*/ 238 w 293"/>
                  <a:gd name="T75" fmla="*/ 78 h 125"/>
                  <a:gd name="T76" fmla="*/ 233 w 293"/>
                  <a:gd name="T77" fmla="*/ 102 h 125"/>
                  <a:gd name="T78" fmla="*/ 223 w 293"/>
                  <a:gd name="T79" fmla="*/ 114 h 125"/>
                  <a:gd name="T80" fmla="*/ 214 w 293"/>
                  <a:gd name="T81" fmla="*/ 102 h 125"/>
                  <a:gd name="T82" fmla="*/ 214 w 293"/>
                  <a:gd name="T83" fmla="*/ 78 h 125"/>
                  <a:gd name="T84" fmla="*/ 214 w 293"/>
                  <a:gd name="T85" fmla="*/ 61 h 125"/>
                  <a:gd name="T86" fmla="*/ 223 w 293"/>
                  <a:gd name="T87" fmla="*/ 45 h 125"/>
                  <a:gd name="T88" fmla="*/ 235 w 293"/>
                  <a:gd name="T89" fmla="*/ 18 h 125"/>
                  <a:gd name="T90" fmla="*/ 247 w 293"/>
                  <a:gd name="T91" fmla="*/ 11 h 125"/>
                  <a:gd name="T92" fmla="*/ 259 w 293"/>
                  <a:gd name="T93" fmla="*/ 1 h 125"/>
                  <a:gd name="T94" fmla="*/ 276 w 293"/>
                  <a:gd name="T95" fmla="*/ 13 h 125"/>
                  <a:gd name="T96" fmla="*/ 288 w 293"/>
                  <a:gd name="T97" fmla="*/ 33 h 125"/>
                  <a:gd name="T98" fmla="*/ 293 w 293"/>
                  <a:gd name="T99" fmla="*/ 47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125"/>
                  <a:gd name="T152" fmla="*/ 293 w 293"/>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125">
                    <a:moveTo>
                      <a:pt x="27" y="47"/>
                    </a:moveTo>
                    <a:cubicBezTo>
                      <a:pt x="27" y="51"/>
                      <a:pt x="27" y="55"/>
                      <a:pt x="27" y="61"/>
                    </a:cubicBezTo>
                    <a:cubicBezTo>
                      <a:pt x="27" y="67"/>
                      <a:pt x="27" y="74"/>
                      <a:pt x="27" y="81"/>
                    </a:cubicBezTo>
                    <a:cubicBezTo>
                      <a:pt x="27" y="88"/>
                      <a:pt x="26" y="98"/>
                      <a:pt x="24" y="105"/>
                    </a:cubicBezTo>
                    <a:cubicBezTo>
                      <a:pt x="22" y="112"/>
                      <a:pt x="20" y="123"/>
                      <a:pt x="17" y="124"/>
                    </a:cubicBezTo>
                    <a:cubicBezTo>
                      <a:pt x="14" y="125"/>
                      <a:pt x="8" y="120"/>
                      <a:pt x="5" y="114"/>
                    </a:cubicBezTo>
                    <a:cubicBezTo>
                      <a:pt x="2" y="108"/>
                      <a:pt x="0" y="99"/>
                      <a:pt x="0" y="90"/>
                    </a:cubicBezTo>
                    <a:cubicBezTo>
                      <a:pt x="0" y="81"/>
                      <a:pt x="0" y="73"/>
                      <a:pt x="5" y="61"/>
                    </a:cubicBezTo>
                    <a:cubicBezTo>
                      <a:pt x="10" y="49"/>
                      <a:pt x="23" y="25"/>
                      <a:pt x="29" y="16"/>
                    </a:cubicBezTo>
                    <a:cubicBezTo>
                      <a:pt x="35" y="7"/>
                      <a:pt x="38" y="6"/>
                      <a:pt x="43" y="4"/>
                    </a:cubicBezTo>
                    <a:cubicBezTo>
                      <a:pt x="48" y="2"/>
                      <a:pt x="54" y="0"/>
                      <a:pt x="60" y="1"/>
                    </a:cubicBezTo>
                    <a:cubicBezTo>
                      <a:pt x="66" y="2"/>
                      <a:pt x="72" y="7"/>
                      <a:pt x="77" y="13"/>
                    </a:cubicBezTo>
                    <a:cubicBezTo>
                      <a:pt x="82" y="19"/>
                      <a:pt x="88" y="29"/>
                      <a:pt x="91" y="37"/>
                    </a:cubicBezTo>
                    <a:cubicBezTo>
                      <a:pt x="94" y="45"/>
                      <a:pt x="95" y="53"/>
                      <a:pt x="96" y="59"/>
                    </a:cubicBezTo>
                    <a:cubicBezTo>
                      <a:pt x="97" y="65"/>
                      <a:pt x="96" y="70"/>
                      <a:pt x="96" y="76"/>
                    </a:cubicBezTo>
                    <a:cubicBezTo>
                      <a:pt x="96" y="82"/>
                      <a:pt x="96" y="90"/>
                      <a:pt x="94" y="97"/>
                    </a:cubicBezTo>
                    <a:cubicBezTo>
                      <a:pt x="92" y="104"/>
                      <a:pt x="88" y="117"/>
                      <a:pt x="84" y="117"/>
                    </a:cubicBezTo>
                    <a:cubicBezTo>
                      <a:pt x="80" y="117"/>
                      <a:pt x="74" y="106"/>
                      <a:pt x="72" y="100"/>
                    </a:cubicBezTo>
                    <a:cubicBezTo>
                      <a:pt x="70" y="94"/>
                      <a:pt x="72" y="88"/>
                      <a:pt x="72" y="81"/>
                    </a:cubicBezTo>
                    <a:cubicBezTo>
                      <a:pt x="72" y="74"/>
                      <a:pt x="72" y="66"/>
                      <a:pt x="75" y="57"/>
                    </a:cubicBezTo>
                    <a:cubicBezTo>
                      <a:pt x="78" y="48"/>
                      <a:pt x="85" y="33"/>
                      <a:pt x="91" y="25"/>
                    </a:cubicBezTo>
                    <a:cubicBezTo>
                      <a:pt x="97" y="17"/>
                      <a:pt x="102" y="10"/>
                      <a:pt x="108" y="6"/>
                    </a:cubicBezTo>
                    <a:cubicBezTo>
                      <a:pt x="114" y="2"/>
                      <a:pt x="121" y="1"/>
                      <a:pt x="127" y="1"/>
                    </a:cubicBezTo>
                    <a:cubicBezTo>
                      <a:pt x="133" y="1"/>
                      <a:pt x="138" y="3"/>
                      <a:pt x="142" y="6"/>
                    </a:cubicBezTo>
                    <a:cubicBezTo>
                      <a:pt x="146" y="9"/>
                      <a:pt x="146" y="13"/>
                      <a:pt x="149" y="18"/>
                    </a:cubicBezTo>
                    <a:cubicBezTo>
                      <a:pt x="152" y="23"/>
                      <a:pt x="158" y="26"/>
                      <a:pt x="161" y="35"/>
                    </a:cubicBezTo>
                    <a:cubicBezTo>
                      <a:pt x="164" y="44"/>
                      <a:pt x="166" y="59"/>
                      <a:pt x="166" y="71"/>
                    </a:cubicBezTo>
                    <a:cubicBezTo>
                      <a:pt x="166" y="83"/>
                      <a:pt x="165" y="99"/>
                      <a:pt x="163" y="107"/>
                    </a:cubicBezTo>
                    <a:cubicBezTo>
                      <a:pt x="161" y="115"/>
                      <a:pt x="159" y="120"/>
                      <a:pt x="156" y="119"/>
                    </a:cubicBezTo>
                    <a:cubicBezTo>
                      <a:pt x="153" y="118"/>
                      <a:pt x="144" y="106"/>
                      <a:pt x="142" y="100"/>
                    </a:cubicBezTo>
                    <a:cubicBezTo>
                      <a:pt x="140" y="94"/>
                      <a:pt x="142" y="87"/>
                      <a:pt x="142" y="81"/>
                    </a:cubicBezTo>
                    <a:cubicBezTo>
                      <a:pt x="142" y="75"/>
                      <a:pt x="142" y="70"/>
                      <a:pt x="144" y="61"/>
                    </a:cubicBezTo>
                    <a:cubicBezTo>
                      <a:pt x="146" y="52"/>
                      <a:pt x="150" y="34"/>
                      <a:pt x="156" y="25"/>
                    </a:cubicBezTo>
                    <a:cubicBezTo>
                      <a:pt x="162" y="16"/>
                      <a:pt x="172" y="7"/>
                      <a:pt x="180" y="4"/>
                    </a:cubicBezTo>
                    <a:cubicBezTo>
                      <a:pt x="188" y="1"/>
                      <a:pt x="200" y="1"/>
                      <a:pt x="207" y="4"/>
                    </a:cubicBezTo>
                    <a:cubicBezTo>
                      <a:pt x="214" y="7"/>
                      <a:pt x="218" y="15"/>
                      <a:pt x="223" y="23"/>
                    </a:cubicBezTo>
                    <a:cubicBezTo>
                      <a:pt x="228" y="31"/>
                      <a:pt x="233" y="43"/>
                      <a:pt x="235" y="52"/>
                    </a:cubicBezTo>
                    <a:cubicBezTo>
                      <a:pt x="237" y="61"/>
                      <a:pt x="238" y="70"/>
                      <a:pt x="238" y="78"/>
                    </a:cubicBezTo>
                    <a:cubicBezTo>
                      <a:pt x="238" y="86"/>
                      <a:pt x="235" y="96"/>
                      <a:pt x="233" y="102"/>
                    </a:cubicBezTo>
                    <a:cubicBezTo>
                      <a:pt x="231" y="108"/>
                      <a:pt x="226" y="114"/>
                      <a:pt x="223" y="114"/>
                    </a:cubicBezTo>
                    <a:cubicBezTo>
                      <a:pt x="220" y="114"/>
                      <a:pt x="215" y="108"/>
                      <a:pt x="214" y="102"/>
                    </a:cubicBezTo>
                    <a:cubicBezTo>
                      <a:pt x="213" y="96"/>
                      <a:pt x="214" y="85"/>
                      <a:pt x="214" y="78"/>
                    </a:cubicBezTo>
                    <a:cubicBezTo>
                      <a:pt x="214" y="71"/>
                      <a:pt x="213" y="66"/>
                      <a:pt x="214" y="61"/>
                    </a:cubicBezTo>
                    <a:cubicBezTo>
                      <a:pt x="215" y="56"/>
                      <a:pt x="220" y="52"/>
                      <a:pt x="223" y="45"/>
                    </a:cubicBezTo>
                    <a:cubicBezTo>
                      <a:pt x="226" y="38"/>
                      <a:pt x="231" y="24"/>
                      <a:pt x="235" y="18"/>
                    </a:cubicBezTo>
                    <a:cubicBezTo>
                      <a:pt x="239" y="12"/>
                      <a:pt x="243" y="14"/>
                      <a:pt x="247" y="11"/>
                    </a:cubicBezTo>
                    <a:cubicBezTo>
                      <a:pt x="251" y="8"/>
                      <a:pt x="254" y="1"/>
                      <a:pt x="259" y="1"/>
                    </a:cubicBezTo>
                    <a:cubicBezTo>
                      <a:pt x="264" y="1"/>
                      <a:pt x="271" y="8"/>
                      <a:pt x="276" y="13"/>
                    </a:cubicBezTo>
                    <a:cubicBezTo>
                      <a:pt x="281" y="18"/>
                      <a:pt x="285" y="27"/>
                      <a:pt x="288" y="33"/>
                    </a:cubicBezTo>
                    <a:cubicBezTo>
                      <a:pt x="291" y="39"/>
                      <a:pt x="291" y="43"/>
                      <a:pt x="293" y="47"/>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4" name="Freeform 25"/>
              <p:cNvSpPr>
                <a:spLocks/>
              </p:cNvSpPr>
              <p:nvPr/>
            </p:nvSpPr>
            <p:spPr bwMode="auto">
              <a:xfrm>
                <a:off x="4296" y="2014"/>
                <a:ext cx="17" cy="24"/>
              </a:xfrm>
              <a:custGeom>
                <a:avLst/>
                <a:gdLst>
                  <a:gd name="T0" fmla="*/ 17 w 17"/>
                  <a:gd name="T1" fmla="*/ 24 h 24"/>
                  <a:gd name="T2" fmla="*/ 0 w 17"/>
                  <a:gd name="T3" fmla="*/ 0 h 24"/>
                  <a:gd name="T4" fmla="*/ 0 60000 65536"/>
                  <a:gd name="T5" fmla="*/ 0 60000 65536"/>
                  <a:gd name="T6" fmla="*/ 0 w 17"/>
                  <a:gd name="T7" fmla="*/ 0 h 24"/>
                  <a:gd name="T8" fmla="*/ 17 w 17"/>
                  <a:gd name="T9" fmla="*/ 24 h 24"/>
                </a:gdLst>
                <a:ahLst/>
                <a:cxnLst>
                  <a:cxn ang="T4">
                    <a:pos x="T0" y="T1"/>
                  </a:cxn>
                  <a:cxn ang="T5">
                    <a:pos x="T2" y="T3"/>
                  </a:cxn>
                </a:cxnLst>
                <a:rect l="T6" t="T7" r="T8" b="T9"/>
                <a:pathLst>
                  <a:path w="17" h="24">
                    <a:moveTo>
                      <a:pt x="17" y="24"/>
                    </a:moveTo>
                    <a:cubicBezTo>
                      <a:pt x="10" y="14"/>
                      <a:pt x="3" y="4"/>
                      <a:pt x="0" y="0"/>
                    </a:cubicBezTo>
                  </a:path>
                </a:pathLst>
              </a:custGeom>
              <a:grpFill/>
              <a:ln w="28575">
                <a:solidFill>
                  <a:srgbClr val="D60093"/>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grpSp>
        <p:grpSp>
          <p:nvGrpSpPr>
            <p:cNvPr id="6" name="Group 26"/>
            <p:cNvGrpSpPr>
              <a:grpSpLocks/>
            </p:cNvGrpSpPr>
            <p:nvPr/>
          </p:nvGrpSpPr>
          <p:grpSpPr bwMode="auto">
            <a:xfrm rot="5400000">
              <a:off x="4710" y="1115"/>
              <a:ext cx="622" cy="126"/>
              <a:chOff x="3957" y="1981"/>
              <a:chExt cx="622" cy="126"/>
            </a:xfrm>
            <a:grpFill/>
          </p:grpSpPr>
          <p:sp>
            <p:nvSpPr>
              <p:cNvPr id="9" name="Freeform 27"/>
              <p:cNvSpPr>
                <a:spLocks/>
              </p:cNvSpPr>
              <p:nvPr/>
            </p:nvSpPr>
            <p:spPr bwMode="auto">
              <a:xfrm>
                <a:off x="3957" y="1984"/>
                <a:ext cx="345" cy="123"/>
              </a:xfrm>
              <a:custGeom>
                <a:avLst/>
                <a:gdLst>
                  <a:gd name="T0" fmla="*/ 0 w 345"/>
                  <a:gd name="T1" fmla="*/ 64 h 123"/>
                  <a:gd name="T2" fmla="*/ 12 w 345"/>
                  <a:gd name="T3" fmla="*/ 33 h 123"/>
                  <a:gd name="T4" fmla="*/ 29 w 345"/>
                  <a:gd name="T5" fmla="*/ 12 h 123"/>
                  <a:gd name="T6" fmla="*/ 48 w 345"/>
                  <a:gd name="T7" fmla="*/ 4 h 123"/>
                  <a:gd name="T8" fmla="*/ 69 w 345"/>
                  <a:gd name="T9" fmla="*/ 36 h 123"/>
                  <a:gd name="T10" fmla="*/ 77 w 345"/>
                  <a:gd name="T11" fmla="*/ 64 h 123"/>
                  <a:gd name="T12" fmla="*/ 79 w 345"/>
                  <a:gd name="T13" fmla="*/ 88 h 123"/>
                  <a:gd name="T14" fmla="*/ 74 w 345"/>
                  <a:gd name="T15" fmla="*/ 108 h 123"/>
                  <a:gd name="T16" fmla="*/ 67 w 345"/>
                  <a:gd name="T17" fmla="*/ 122 h 123"/>
                  <a:gd name="T18" fmla="*/ 55 w 345"/>
                  <a:gd name="T19" fmla="*/ 100 h 123"/>
                  <a:gd name="T20" fmla="*/ 55 w 345"/>
                  <a:gd name="T21" fmla="*/ 81 h 123"/>
                  <a:gd name="T22" fmla="*/ 57 w 345"/>
                  <a:gd name="T23" fmla="*/ 52 h 123"/>
                  <a:gd name="T24" fmla="*/ 72 w 345"/>
                  <a:gd name="T25" fmla="*/ 26 h 123"/>
                  <a:gd name="T26" fmla="*/ 86 w 345"/>
                  <a:gd name="T27" fmla="*/ 9 h 123"/>
                  <a:gd name="T28" fmla="*/ 101 w 345"/>
                  <a:gd name="T29" fmla="*/ 2 h 123"/>
                  <a:gd name="T30" fmla="*/ 132 w 345"/>
                  <a:gd name="T31" fmla="*/ 19 h 123"/>
                  <a:gd name="T32" fmla="*/ 141 w 345"/>
                  <a:gd name="T33" fmla="*/ 36 h 123"/>
                  <a:gd name="T34" fmla="*/ 146 w 345"/>
                  <a:gd name="T35" fmla="*/ 60 h 123"/>
                  <a:gd name="T36" fmla="*/ 146 w 345"/>
                  <a:gd name="T37" fmla="*/ 81 h 123"/>
                  <a:gd name="T38" fmla="*/ 144 w 345"/>
                  <a:gd name="T39" fmla="*/ 110 h 123"/>
                  <a:gd name="T40" fmla="*/ 134 w 345"/>
                  <a:gd name="T41" fmla="*/ 122 h 123"/>
                  <a:gd name="T42" fmla="*/ 125 w 345"/>
                  <a:gd name="T43" fmla="*/ 103 h 123"/>
                  <a:gd name="T44" fmla="*/ 125 w 345"/>
                  <a:gd name="T45" fmla="*/ 72 h 123"/>
                  <a:gd name="T46" fmla="*/ 134 w 345"/>
                  <a:gd name="T47" fmla="*/ 48 h 123"/>
                  <a:gd name="T48" fmla="*/ 153 w 345"/>
                  <a:gd name="T49" fmla="*/ 14 h 123"/>
                  <a:gd name="T50" fmla="*/ 168 w 345"/>
                  <a:gd name="T51" fmla="*/ 2 h 123"/>
                  <a:gd name="T52" fmla="*/ 192 w 345"/>
                  <a:gd name="T53" fmla="*/ 7 h 123"/>
                  <a:gd name="T54" fmla="*/ 201 w 345"/>
                  <a:gd name="T55" fmla="*/ 19 h 123"/>
                  <a:gd name="T56" fmla="*/ 213 w 345"/>
                  <a:gd name="T57" fmla="*/ 45 h 123"/>
                  <a:gd name="T58" fmla="*/ 216 w 345"/>
                  <a:gd name="T59" fmla="*/ 72 h 123"/>
                  <a:gd name="T60" fmla="*/ 216 w 345"/>
                  <a:gd name="T61" fmla="*/ 91 h 123"/>
                  <a:gd name="T62" fmla="*/ 204 w 345"/>
                  <a:gd name="T63" fmla="*/ 120 h 123"/>
                  <a:gd name="T64" fmla="*/ 194 w 345"/>
                  <a:gd name="T65" fmla="*/ 98 h 123"/>
                  <a:gd name="T66" fmla="*/ 194 w 345"/>
                  <a:gd name="T67" fmla="*/ 74 h 123"/>
                  <a:gd name="T68" fmla="*/ 204 w 345"/>
                  <a:gd name="T69" fmla="*/ 48 h 123"/>
                  <a:gd name="T70" fmla="*/ 225 w 345"/>
                  <a:gd name="T71" fmla="*/ 12 h 123"/>
                  <a:gd name="T72" fmla="*/ 249 w 345"/>
                  <a:gd name="T73" fmla="*/ 0 h 123"/>
                  <a:gd name="T74" fmla="*/ 266 w 345"/>
                  <a:gd name="T75" fmla="*/ 12 h 123"/>
                  <a:gd name="T76" fmla="*/ 273 w 345"/>
                  <a:gd name="T77" fmla="*/ 24 h 123"/>
                  <a:gd name="T78" fmla="*/ 285 w 345"/>
                  <a:gd name="T79" fmla="*/ 43 h 123"/>
                  <a:gd name="T80" fmla="*/ 288 w 345"/>
                  <a:gd name="T81" fmla="*/ 86 h 123"/>
                  <a:gd name="T82" fmla="*/ 288 w 345"/>
                  <a:gd name="T83" fmla="*/ 100 h 123"/>
                  <a:gd name="T84" fmla="*/ 278 w 345"/>
                  <a:gd name="T85" fmla="*/ 117 h 123"/>
                  <a:gd name="T86" fmla="*/ 261 w 345"/>
                  <a:gd name="T87" fmla="*/ 96 h 123"/>
                  <a:gd name="T88" fmla="*/ 264 w 345"/>
                  <a:gd name="T89" fmla="*/ 67 h 123"/>
                  <a:gd name="T90" fmla="*/ 269 w 345"/>
                  <a:gd name="T91" fmla="*/ 45 h 123"/>
                  <a:gd name="T92" fmla="*/ 288 w 345"/>
                  <a:gd name="T93" fmla="*/ 16 h 123"/>
                  <a:gd name="T94" fmla="*/ 312 w 345"/>
                  <a:gd name="T95" fmla="*/ 4 h 123"/>
                  <a:gd name="T96" fmla="*/ 331 w 345"/>
                  <a:gd name="T97" fmla="*/ 21 h 123"/>
                  <a:gd name="T98" fmla="*/ 345 w 345"/>
                  <a:gd name="T99" fmla="*/ 38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5"/>
                  <a:gd name="T151" fmla="*/ 0 h 123"/>
                  <a:gd name="T152" fmla="*/ 345 w 345"/>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5" h="123">
                    <a:moveTo>
                      <a:pt x="0" y="64"/>
                    </a:moveTo>
                    <a:cubicBezTo>
                      <a:pt x="3" y="53"/>
                      <a:pt x="7" y="42"/>
                      <a:pt x="12" y="33"/>
                    </a:cubicBezTo>
                    <a:cubicBezTo>
                      <a:pt x="17" y="24"/>
                      <a:pt x="23" y="17"/>
                      <a:pt x="29" y="12"/>
                    </a:cubicBezTo>
                    <a:cubicBezTo>
                      <a:pt x="35" y="7"/>
                      <a:pt x="41" y="0"/>
                      <a:pt x="48" y="4"/>
                    </a:cubicBezTo>
                    <a:cubicBezTo>
                      <a:pt x="55" y="8"/>
                      <a:pt x="64" y="26"/>
                      <a:pt x="69" y="36"/>
                    </a:cubicBezTo>
                    <a:cubicBezTo>
                      <a:pt x="74" y="46"/>
                      <a:pt x="75" y="55"/>
                      <a:pt x="77" y="64"/>
                    </a:cubicBezTo>
                    <a:cubicBezTo>
                      <a:pt x="79" y="73"/>
                      <a:pt x="79" y="81"/>
                      <a:pt x="79" y="88"/>
                    </a:cubicBezTo>
                    <a:cubicBezTo>
                      <a:pt x="79" y="95"/>
                      <a:pt x="76" y="102"/>
                      <a:pt x="74" y="108"/>
                    </a:cubicBezTo>
                    <a:cubicBezTo>
                      <a:pt x="72" y="114"/>
                      <a:pt x="70" y="123"/>
                      <a:pt x="67" y="122"/>
                    </a:cubicBezTo>
                    <a:cubicBezTo>
                      <a:pt x="64" y="121"/>
                      <a:pt x="57" y="107"/>
                      <a:pt x="55" y="100"/>
                    </a:cubicBezTo>
                    <a:cubicBezTo>
                      <a:pt x="53" y="93"/>
                      <a:pt x="55" y="89"/>
                      <a:pt x="55" y="81"/>
                    </a:cubicBezTo>
                    <a:cubicBezTo>
                      <a:pt x="55" y="73"/>
                      <a:pt x="54" y="61"/>
                      <a:pt x="57" y="52"/>
                    </a:cubicBezTo>
                    <a:cubicBezTo>
                      <a:pt x="60" y="43"/>
                      <a:pt x="67" y="33"/>
                      <a:pt x="72" y="26"/>
                    </a:cubicBezTo>
                    <a:cubicBezTo>
                      <a:pt x="77" y="19"/>
                      <a:pt x="81" y="13"/>
                      <a:pt x="86" y="9"/>
                    </a:cubicBezTo>
                    <a:cubicBezTo>
                      <a:pt x="91" y="5"/>
                      <a:pt x="93" y="0"/>
                      <a:pt x="101" y="2"/>
                    </a:cubicBezTo>
                    <a:cubicBezTo>
                      <a:pt x="109" y="4"/>
                      <a:pt x="125" y="13"/>
                      <a:pt x="132" y="19"/>
                    </a:cubicBezTo>
                    <a:cubicBezTo>
                      <a:pt x="139" y="25"/>
                      <a:pt x="139" y="29"/>
                      <a:pt x="141" y="36"/>
                    </a:cubicBezTo>
                    <a:cubicBezTo>
                      <a:pt x="143" y="43"/>
                      <a:pt x="145" y="53"/>
                      <a:pt x="146" y="60"/>
                    </a:cubicBezTo>
                    <a:cubicBezTo>
                      <a:pt x="147" y="67"/>
                      <a:pt x="146" y="73"/>
                      <a:pt x="146" y="81"/>
                    </a:cubicBezTo>
                    <a:cubicBezTo>
                      <a:pt x="146" y="89"/>
                      <a:pt x="146" y="103"/>
                      <a:pt x="144" y="110"/>
                    </a:cubicBezTo>
                    <a:cubicBezTo>
                      <a:pt x="142" y="117"/>
                      <a:pt x="137" y="123"/>
                      <a:pt x="134" y="122"/>
                    </a:cubicBezTo>
                    <a:cubicBezTo>
                      <a:pt x="131" y="121"/>
                      <a:pt x="127" y="111"/>
                      <a:pt x="125" y="103"/>
                    </a:cubicBezTo>
                    <a:cubicBezTo>
                      <a:pt x="123" y="95"/>
                      <a:pt x="124" y="81"/>
                      <a:pt x="125" y="72"/>
                    </a:cubicBezTo>
                    <a:cubicBezTo>
                      <a:pt x="126" y="63"/>
                      <a:pt x="129" y="58"/>
                      <a:pt x="134" y="48"/>
                    </a:cubicBezTo>
                    <a:cubicBezTo>
                      <a:pt x="139" y="38"/>
                      <a:pt x="147" y="22"/>
                      <a:pt x="153" y="14"/>
                    </a:cubicBezTo>
                    <a:cubicBezTo>
                      <a:pt x="159" y="6"/>
                      <a:pt x="162" y="3"/>
                      <a:pt x="168" y="2"/>
                    </a:cubicBezTo>
                    <a:cubicBezTo>
                      <a:pt x="174" y="1"/>
                      <a:pt x="187" y="4"/>
                      <a:pt x="192" y="7"/>
                    </a:cubicBezTo>
                    <a:cubicBezTo>
                      <a:pt x="197" y="10"/>
                      <a:pt x="197" y="13"/>
                      <a:pt x="201" y="19"/>
                    </a:cubicBezTo>
                    <a:cubicBezTo>
                      <a:pt x="205" y="25"/>
                      <a:pt x="211" y="36"/>
                      <a:pt x="213" y="45"/>
                    </a:cubicBezTo>
                    <a:cubicBezTo>
                      <a:pt x="215" y="54"/>
                      <a:pt x="215" y="64"/>
                      <a:pt x="216" y="72"/>
                    </a:cubicBezTo>
                    <a:cubicBezTo>
                      <a:pt x="217" y="80"/>
                      <a:pt x="218" y="83"/>
                      <a:pt x="216" y="91"/>
                    </a:cubicBezTo>
                    <a:cubicBezTo>
                      <a:pt x="214" y="99"/>
                      <a:pt x="208" y="119"/>
                      <a:pt x="204" y="120"/>
                    </a:cubicBezTo>
                    <a:cubicBezTo>
                      <a:pt x="200" y="121"/>
                      <a:pt x="196" y="106"/>
                      <a:pt x="194" y="98"/>
                    </a:cubicBezTo>
                    <a:cubicBezTo>
                      <a:pt x="192" y="90"/>
                      <a:pt x="192" y="82"/>
                      <a:pt x="194" y="74"/>
                    </a:cubicBezTo>
                    <a:cubicBezTo>
                      <a:pt x="196" y="66"/>
                      <a:pt x="199" y="58"/>
                      <a:pt x="204" y="48"/>
                    </a:cubicBezTo>
                    <a:cubicBezTo>
                      <a:pt x="209" y="38"/>
                      <a:pt x="218" y="20"/>
                      <a:pt x="225" y="12"/>
                    </a:cubicBezTo>
                    <a:cubicBezTo>
                      <a:pt x="232" y="4"/>
                      <a:pt x="242" y="0"/>
                      <a:pt x="249" y="0"/>
                    </a:cubicBezTo>
                    <a:cubicBezTo>
                      <a:pt x="256" y="0"/>
                      <a:pt x="262" y="8"/>
                      <a:pt x="266" y="12"/>
                    </a:cubicBezTo>
                    <a:cubicBezTo>
                      <a:pt x="270" y="16"/>
                      <a:pt x="270" y="19"/>
                      <a:pt x="273" y="24"/>
                    </a:cubicBezTo>
                    <a:cubicBezTo>
                      <a:pt x="276" y="29"/>
                      <a:pt x="282" y="33"/>
                      <a:pt x="285" y="43"/>
                    </a:cubicBezTo>
                    <a:cubicBezTo>
                      <a:pt x="288" y="53"/>
                      <a:pt x="288" y="77"/>
                      <a:pt x="288" y="86"/>
                    </a:cubicBezTo>
                    <a:cubicBezTo>
                      <a:pt x="288" y="95"/>
                      <a:pt x="290" y="95"/>
                      <a:pt x="288" y="100"/>
                    </a:cubicBezTo>
                    <a:cubicBezTo>
                      <a:pt x="286" y="105"/>
                      <a:pt x="282" y="118"/>
                      <a:pt x="278" y="117"/>
                    </a:cubicBezTo>
                    <a:cubicBezTo>
                      <a:pt x="274" y="116"/>
                      <a:pt x="263" y="104"/>
                      <a:pt x="261" y="96"/>
                    </a:cubicBezTo>
                    <a:cubicBezTo>
                      <a:pt x="259" y="88"/>
                      <a:pt x="263" y="75"/>
                      <a:pt x="264" y="67"/>
                    </a:cubicBezTo>
                    <a:cubicBezTo>
                      <a:pt x="265" y="59"/>
                      <a:pt x="265" y="53"/>
                      <a:pt x="269" y="45"/>
                    </a:cubicBezTo>
                    <a:cubicBezTo>
                      <a:pt x="273" y="37"/>
                      <a:pt x="281" y="23"/>
                      <a:pt x="288" y="16"/>
                    </a:cubicBezTo>
                    <a:cubicBezTo>
                      <a:pt x="295" y="9"/>
                      <a:pt x="305" y="3"/>
                      <a:pt x="312" y="4"/>
                    </a:cubicBezTo>
                    <a:cubicBezTo>
                      <a:pt x="319" y="5"/>
                      <a:pt x="326" y="15"/>
                      <a:pt x="331" y="21"/>
                    </a:cubicBezTo>
                    <a:cubicBezTo>
                      <a:pt x="336" y="27"/>
                      <a:pt x="343" y="35"/>
                      <a:pt x="345" y="38"/>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0" name="Freeform 28"/>
              <p:cNvSpPr>
                <a:spLocks/>
              </p:cNvSpPr>
              <p:nvPr/>
            </p:nvSpPr>
            <p:spPr bwMode="auto">
              <a:xfrm>
                <a:off x="4286" y="1981"/>
                <a:ext cx="293" cy="125"/>
              </a:xfrm>
              <a:custGeom>
                <a:avLst/>
                <a:gdLst>
                  <a:gd name="T0" fmla="*/ 27 w 293"/>
                  <a:gd name="T1" fmla="*/ 47 h 125"/>
                  <a:gd name="T2" fmla="*/ 27 w 293"/>
                  <a:gd name="T3" fmla="*/ 61 h 125"/>
                  <a:gd name="T4" fmla="*/ 27 w 293"/>
                  <a:gd name="T5" fmla="*/ 81 h 125"/>
                  <a:gd name="T6" fmla="*/ 24 w 293"/>
                  <a:gd name="T7" fmla="*/ 105 h 125"/>
                  <a:gd name="T8" fmla="*/ 17 w 293"/>
                  <a:gd name="T9" fmla="*/ 124 h 125"/>
                  <a:gd name="T10" fmla="*/ 5 w 293"/>
                  <a:gd name="T11" fmla="*/ 114 h 125"/>
                  <a:gd name="T12" fmla="*/ 0 w 293"/>
                  <a:gd name="T13" fmla="*/ 90 h 125"/>
                  <a:gd name="T14" fmla="*/ 5 w 293"/>
                  <a:gd name="T15" fmla="*/ 61 h 125"/>
                  <a:gd name="T16" fmla="*/ 29 w 293"/>
                  <a:gd name="T17" fmla="*/ 16 h 125"/>
                  <a:gd name="T18" fmla="*/ 43 w 293"/>
                  <a:gd name="T19" fmla="*/ 4 h 125"/>
                  <a:gd name="T20" fmla="*/ 60 w 293"/>
                  <a:gd name="T21" fmla="*/ 1 h 125"/>
                  <a:gd name="T22" fmla="*/ 77 w 293"/>
                  <a:gd name="T23" fmla="*/ 13 h 125"/>
                  <a:gd name="T24" fmla="*/ 91 w 293"/>
                  <a:gd name="T25" fmla="*/ 37 h 125"/>
                  <a:gd name="T26" fmla="*/ 96 w 293"/>
                  <a:gd name="T27" fmla="*/ 59 h 125"/>
                  <a:gd name="T28" fmla="*/ 96 w 293"/>
                  <a:gd name="T29" fmla="*/ 76 h 125"/>
                  <a:gd name="T30" fmla="*/ 94 w 293"/>
                  <a:gd name="T31" fmla="*/ 97 h 125"/>
                  <a:gd name="T32" fmla="*/ 84 w 293"/>
                  <a:gd name="T33" fmla="*/ 117 h 125"/>
                  <a:gd name="T34" fmla="*/ 72 w 293"/>
                  <a:gd name="T35" fmla="*/ 100 h 125"/>
                  <a:gd name="T36" fmla="*/ 72 w 293"/>
                  <a:gd name="T37" fmla="*/ 81 h 125"/>
                  <a:gd name="T38" fmla="*/ 75 w 293"/>
                  <a:gd name="T39" fmla="*/ 57 h 125"/>
                  <a:gd name="T40" fmla="*/ 91 w 293"/>
                  <a:gd name="T41" fmla="*/ 25 h 125"/>
                  <a:gd name="T42" fmla="*/ 108 w 293"/>
                  <a:gd name="T43" fmla="*/ 6 h 125"/>
                  <a:gd name="T44" fmla="*/ 127 w 293"/>
                  <a:gd name="T45" fmla="*/ 1 h 125"/>
                  <a:gd name="T46" fmla="*/ 142 w 293"/>
                  <a:gd name="T47" fmla="*/ 6 h 125"/>
                  <a:gd name="T48" fmla="*/ 149 w 293"/>
                  <a:gd name="T49" fmla="*/ 18 h 125"/>
                  <a:gd name="T50" fmla="*/ 161 w 293"/>
                  <a:gd name="T51" fmla="*/ 35 h 125"/>
                  <a:gd name="T52" fmla="*/ 166 w 293"/>
                  <a:gd name="T53" fmla="*/ 71 h 125"/>
                  <a:gd name="T54" fmla="*/ 163 w 293"/>
                  <a:gd name="T55" fmla="*/ 107 h 125"/>
                  <a:gd name="T56" fmla="*/ 156 w 293"/>
                  <a:gd name="T57" fmla="*/ 119 h 125"/>
                  <a:gd name="T58" fmla="*/ 142 w 293"/>
                  <a:gd name="T59" fmla="*/ 100 h 125"/>
                  <a:gd name="T60" fmla="*/ 142 w 293"/>
                  <a:gd name="T61" fmla="*/ 81 h 125"/>
                  <a:gd name="T62" fmla="*/ 144 w 293"/>
                  <a:gd name="T63" fmla="*/ 61 h 125"/>
                  <a:gd name="T64" fmla="*/ 156 w 293"/>
                  <a:gd name="T65" fmla="*/ 25 h 125"/>
                  <a:gd name="T66" fmla="*/ 180 w 293"/>
                  <a:gd name="T67" fmla="*/ 4 h 125"/>
                  <a:gd name="T68" fmla="*/ 207 w 293"/>
                  <a:gd name="T69" fmla="*/ 4 h 125"/>
                  <a:gd name="T70" fmla="*/ 223 w 293"/>
                  <a:gd name="T71" fmla="*/ 23 h 125"/>
                  <a:gd name="T72" fmla="*/ 235 w 293"/>
                  <a:gd name="T73" fmla="*/ 52 h 125"/>
                  <a:gd name="T74" fmla="*/ 238 w 293"/>
                  <a:gd name="T75" fmla="*/ 78 h 125"/>
                  <a:gd name="T76" fmla="*/ 233 w 293"/>
                  <a:gd name="T77" fmla="*/ 102 h 125"/>
                  <a:gd name="T78" fmla="*/ 223 w 293"/>
                  <a:gd name="T79" fmla="*/ 114 h 125"/>
                  <a:gd name="T80" fmla="*/ 214 w 293"/>
                  <a:gd name="T81" fmla="*/ 102 h 125"/>
                  <a:gd name="T82" fmla="*/ 214 w 293"/>
                  <a:gd name="T83" fmla="*/ 78 h 125"/>
                  <a:gd name="T84" fmla="*/ 214 w 293"/>
                  <a:gd name="T85" fmla="*/ 61 h 125"/>
                  <a:gd name="T86" fmla="*/ 223 w 293"/>
                  <a:gd name="T87" fmla="*/ 45 h 125"/>
                  <a:gd name="T88" fmla="*/ 235 w 293"/>
                  <a:gd name="T89" fmla="*/ 18 h 125"/>
                  <a:gd name="T90" fmla="*/ 247 w 293"/>
                  <a:gd name="T91" fmla="*/ 11 h 125"/>
                  <a:gd name="T92" fmla="*/ 259 w 293"/>
                  <a:gd name="T93" fmla="*/ 1 h 125"/>
                  <a:gd name="T94" fmla="*/ 276 w 293"/>
                  <a:gd name="T95" fmla="*/ 13 h 125"/>
                  <a:gd name="T96" fmla="*/ 288 w 293"/>
                  <a:gd name="T97" fmla="*/ 33 h 125"/>
                  <a:gd name="T98" fmla="*/ 293 w 293"/>
                  <a:gd name="T99" fmla="*/ 47 h 1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3"/>
                  <a:gd name="T151" fmla="*/ 0 h 125"/>
                  <a:gd name="T152" fmla="*/ 293 w 293"/>
                  <a:gd name="T153" fmla="*/ 125 h 1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3" h="125">
                    <a:moveTo>
                      <a:pt x="27" y="47"/>
                    </a:moveTo>
                    <a:cubicBezTo>
                      <a:pt x="27" y="51"/>
                      <a:pt x="27" y="55"/>
                      <a:pt x="27" y="61"/>
                    </a:cubicBezTo>
                    <a:cubicBezTo>
                      <a:pt x="27" y="67"/>
                      <a:pt x="27" y="74"/>
                      <a:pt x="27" y="81"/>
                    </a:cubicBezTo>
                    <a:cubicBezTo>
                      <a:pt x="27" y="88"/>
                      <a:pt x="26" y="98"/>
                      <a:pt x="24" y="105"/>
                    </a:cubicBezTo>
                    <a:cubicBezTo>
                      <a:pt x="22" y="112"/>
                      <a:pt x="20" y="123"/>
                      <a:pt x="17" y="124"/>
                    </a:cubicBezTo>
                    <a:cubicBezTo>
                      <a:pt x="14" y="125"/>
                      <a:pt x="8" y="120"/>
                      <a:pt x="5" y="114"/>
                    </a:cubicBezTo>
                    <a:cubicBezTo>
                      <a:pt x="2" y="108"/>
                      <a:pt x="0" y="99"/>
                      <a:pt x="0" y="90"/>
                    </a:cubicBezTo>
                    <a:cubicBezTo>
                      <a:pt x="0" y="81"/>
                      <a:pt x="0" y="73"/>
                      <a:pt x="5" y="61"/>
                    </a:cubicBezTo>
                    <a:cubicBezTo>
                      <a:pt x="10" y="49"/>
                      <a:pt x="23" y="25"/>
                      <a:pt x="29" y="16"/>
                    </a:cubicBezTo>
                    <a:cubicBezTo>
                      <a:pt x="35" y="7"/>
                      <a:pt x="38" y="6"/>
                      <a:pt x="43" y="4"/>
                    </a:cubicBezTo>
                    <a:cubicBezTo>
                      <a:pt x="48" y="2"/>
                      <a:pt x="54" y="0"/>
                      <a:pt x="60" y="1"/>
                    </a:cubicBezTo>
                    <a:cubicBezTo>
                      <a:pt x="66" y="2"/>
                      <a:pt x="72" y="7"/>
                      <a:pt x="77" y="13"/>
                    </a:cubicBezTo>
                    <a:cubicBezTo>
                      <a:pt x="82" y="19"/>
                      <a:pt x="88" y="29"/>
                      <a:pt x="91" y="37"/>
                    </a:cubicBezTo>
                    <a:cubicBezTo>
                      <a:pt x="94" y="45"/>
                      <a:pt x="95" y="53"/>
                      <a:pt x="96" y="59"/>
                    </a:cubicBezTo>
                    <a:cubicBezTo>
                      <a:pt x="97" y="65"/>
                      <a:pt x="96" y="70"/>
                      <a:pt x="96" y="76"/>
                    </a:cubicBezTo>
                    <a:cubicBezTo>
                      <a:pt x="96" y="82"/>
                      <a:pt x="96" y="90"/>
                      <a:pt x="94" y="97"/>
                    </a:cubicBezTo>
                    <a:cubicBezTo>
                      <a:pt x="92" y="104"/>
                      <a:pt x="88" y="117"/>
                      <a:pt x="84" y="117"/>
                    </a:cubicBezTo>
                    <a:cubicBezTo>
                      <a:pt x="80" y="117"/>
                      <a:pt x="74" y="106"/>
                      <a:pt x="72" y="100"/>
                    </a:cubicBezTo>
                    <a:cubicBezTo>
                      <a:pt x="70" y="94"/>
                      <a:pt x="72" y="88"/>
                      <a:pt x="72" y="81"/>
                    </a:cubicBezTo>
                    <a:cubicBezTo>
                      <a:pt x="72" y="74"/>
                      <a:pt x="72" y="66"/>
                      <a:pt x="75" y="57"/>
                    </a:cubicBezTo>
                    <a:cubicBezTo>
                      <a:pt x="78" y="48"/>
                      <a:pt x="85" y="33"/>
                      <a:pt x="91" y="25"/>
                    </a:cubicBezTo>
                    <a:cubicBezTo>
                      <a:pt x="97" y="17"/>
                      <a:pt x="102" y="10"/>
                      <a:pt x="108" y="6"/>
                    </a:cubicBezTo>
                    <a:cubicBezTo>
                      <a:pt x="114" y="2"/>
                      <a:pt x="121" y="1"/>
                      <a:pt x="127" y="1"/>
                    </a:cubicBezTo>
                    <a:cubicBezTo>
                      <a:pt x="133" y="1"/>
                      <a:pt x="138" y="3"/>
                      <a:pt x="142" y="6"/>
                    </a:cubicBezTo>
                    <a:cubicBezTo>
                      <a:pt x="146" y="9"/>
                      <a:pt x="146" y="13"/>
                      <a:pt x="149" y="18"/>
                    </a:cubicBezTo>
                    <a:cubicBezTo>
                      <a:pt x="152" y="23"/>
                      <a:pt x="158" y="26"/>
                      <a:pt x="161" y="35"/>
                    </a:cubicBezTo>
                    <a:cubicBezTo>
                      <a:pt x="164" y="44"/>
                      <a:pt x="166" y="59"/>
                      <a:pt x="166" y="71"/>
                    </a:cubicBezTo>
                    <a:cubicBezTo>
                      <a:pt x="166" y="83"/>
                      <a:pt x="165" y="99"/>
                      <a:pt x="163" y="107"/>
                    </a:cubicBezTo>
                    <a:cubicBezTo>
                      <a:pt x="161" y="115"/>
                      <a:pt x="159" y="120"/>
                      <a:pt x="156" y="119"/>
                    </a:cubicBezTo>
                    <a:cubicBezTo>
                      <a:pt x="153" y="118"/>
                      <a:pt x="144" y="106"/>
                      <a:pt x="142" y="100"/>
                    </a:cubicBezTo>
                    <a:cubicBezTo>
                      <a:pt x="140" y="94"/>
                      <a:pt x="142" y="87"/>
                      <a:pt x="142" y="81"/>
                    </a:cubicBezTo>
                    <a:cubicBezTo>
                      <a:pt x="142" y="75"/>
                      <a:pt x="142" y="70"/>
                      <a:pt x="144" y="61"/>
                    </a:cubicBezTo>
                    <a:cubicBezTo>
                      <a:pt x="146" y="52"/>
                      <a:pt x="150" y="34"/>
                      <a:pt x="156" y="25"/>
                    </a:cubicBezTo>
                    <a:cubicBezTo>
                      <a:pt x="162" y="16"/>
                      <a:pt x="172" y="7"/>
                      <a:pt x="180" y="4"/>
                    </a:cubicBezTo>
                    <a:cubicBezTo>
                      <a:pt x="188" y="1"/>
                      <a:pt x="200" y="1"/>
                      <a:pt x="207" y="4"/>
                    </a:cubicBezTo>
                    <a:cubicBezTo>
                      <a:pt x="214" y="7"/>
                      <a:pt x="218" y="15"/>
                      <a:pt x="223" y="23"/>
                    </a:cubicBezTo>
                    <a:cubicBezTo>
                      <a:pt x="228" y="31"/>
                      <a:pt x="233" y="43"/>
                      <a:pt x="235" y="52"/>
                    </a:cubicBezTo>
                    <a:cubicBezTo>
                      <a:pt x="237" y="61"/>
                      <a:pt x="238" y="70"/>
                      <a:pt x="238" y="78"/>
                    </a:cubicBezTo>
                    <a:cubicBezTo>
                      <a:pt x="238" y="86"/>
                      <a:pt x="235" y="96"/>
                      <a:pt x="233" y="102"/>
                    </a:cubicBezTo>
                    <a:cubicBezTo>
                      <a:pt x="231" y="108"/>
                      <a:pt x="226" y="114"/>
                      <a:pt x="223" y="114"/>
                    </a:cubicBezTo>
                    <a:cubicBezTo>
                      <a:pt x="220" y="114"/>
                      <a:pt x="215" y="108"/>
                      <a:pt x="214" y="102"/>
                    </a:cubicBezTo>
                    <a:cubicBezTo>
                      <a:pt x="213" y="96"/>
                      <a:pt x="214" y="85"/>
                      <a:pt x="214" y="78"/>
                    </a:cubicBezTo>
                    <a:cubicBezTo>
                      <a:pt x="214" y="71"/>
                      <a:pt x="213" y="66"/>
                      <a:pt x="214" y="61"/>
                    </a:cubicBezTo>
                    <a:cubicBezTo>
                      <a:pt x="215" y="56"/>
                      <a:pt x="220" y="52"/>
                      <a:pt x="223" y="45"/>
                    </a:cubicBezTo>
                    <a:cubicBezTo>
                      <a:pt x="226" y="38"/>
                      <a:pt x="231" y="24"/>
                      <a:pt x="235" y="18"/>
                    </a:cubicBezTo>
                    <a:cubicBezTo>
                      <a:pt x="239" y="12"/>
                      <a:pt x="243" y="14"/>
                      <a:pt x="247" y="11"/>
                    </a:cubicBezTo>
                    <a:cubicBezTo>
                      <a:pt x="251" y="8"/>
                      <a:pt x="254" y="1"/>
                      <a:pt x="259" y="1"/>
                    </a:cubicBezTo>
                    <a:cubicBezTo>
                      <a:pt x="264" y="1"/>
                      <a:pt x="271" y="8"/>
                      <a:pt x="276" y="13"/>
                    </a:cubicBezTo>
                    <a:cubicBezTo>
                      <a:pt x="281" y="18"/>
                      <a:pt x="285" y="27"/>
                      <a:pt x="288" y="33"/>
                    </a:cubicBezTo>
                    <a:cubicBezTo>
                      <a:pt x="291" y="39"/>
                      <a:pt x="291" y="43"/>
                      <a:pt x="293" y="47"/>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sp>
            <p:nvSpPr>
              <p:cNvPr id="11" name="Freeform 29"/>
              <p:cNvSpPr>
                <a:spLocks/>
              </p:cNvSpPr>
              <p:nvPr/>
            </p:nvSpPr>
            <p:spPr bwMode="auto">
              <a:xfrm>
                <a:off x="4296" y="2014"/>
                <a:ext cx="17" cy="24"/>
              </a:xfrm>
              <a:custGeom>
                <a:avLst/>
                <a:gdLst>
                  <a:gd name="T0" fmla="*/ 17 w 17"/>
                  <a:gd name="T1" fmla="*/ 24 h 24"/>
                  <a:gd name="T2" fmla="*/ 0 w 17"/>
                  <a:gd name="T3" fmla="*/ 0 h 24"/>
                  <a:gd name="T4" fmla="*/ 0 60000 65536"/>
                  <a:gd name="T5" fmla="*/ 0 60000 65536"/>
                  <a:gd name="T6" fmla="*/ 0 w 17"/>
                  <a:gd name="T7" fmla="*/ 0 h 24"/>
                  <a:gd name="T8" fmla="*/ 17 w 17"/>
                  <a:gd name="T9" fmla="*/ 24 h 24"/>
                </a:gdLst>
                <a:ahLst/>
                <a:cxnLst>
                  <a:cxn ang="T4">
                    <a:pos x="T0" y="T1"/>
                  </a:cxn>
                  <a:cxn ang="T5">
                    <a:pos x="T2" y="T3"/>
                  </a:cxn>
                </a:cxnLst>
                <a:rect l="T6" t="T7" r="T8" b="T9"/>
                <a:pathLst>
                  <a:path w="17" h="24">
                    <a:moveTo>
                      <a:pt x="17" y="24"/>
                    </a:moveTo>
                    <a:cubicBezTo>
                      <a:pt x="10" y="14"/>
                      <a:pt x="3" y="4"/>
                      <a:pt x="0" y="0"/>
                    </a:cubicBezTo>
                  </a:path>
                </a:pathLst>
              </a:custGeom>
              <a:grpFill/>
              <a:ln w="28575">
                <a:solidFill>
                  <a:srgbClr val="996600"/>
                </a:solidFill>
                <a:round/>
                <a:headEnd/>
                <a:tailEnd/>
              </a:ln>
            </p:spPr>
            <p:txBody>
              <a:bodyPr/>
              <a:lstStyle/>
              <a:p>
                <a:pPr eaLnBrk="0" hangingPunct="0">
                  <a:defRPr/>
                </a:pPr>
                <a:endParaRPr lang="en-US">
                  <a:latin typeface="Arial" pitchFamily="34" charset="0"/>
                  <a:ea typeface="ＭＳ Ｐゴシック" pitchFamily="36" charset="-128"/>
                  <a:cs typeface="+mn-cs"/>
                </a:endParaRPr>
              </a:p>
            </p:txBody>
          </p:sp>
        </p:grpSp>
      </p:grpSp>
      <p:sp>
        <p:nvSpPr>
          <p:cNvPr id="17" name="TextBox 16"/>
          <p:cNvSpPr txBox="1">
            <a:spLocks noChangeArrowheads="1"/>
          </p:cNvSpPr>
          <p:nvPr/>
        </p:nvSpPr>
        <p:spPr bwMode="auto">
          <a:xfrm>
            <a:off x="66675" y="5778500"/>
            <a:ext cx="8991600" cy="1016000"/>
          </a:xfrm>
          <a:prstGeom prst="rect">
            <a:avLst/>
          </a:prstGeom>
          <a:solidFill>
            <a:srgbClr val="FFFF00"/>
          </a:solidFill>
          <a:ln w="9525">
            <a:noFill/>
            <a:miter lim="800000"/>
            <a:headEnd/>
            <a:tailEnd/>
          </a:ln>
        </p:spPr>
        <p:txBody>
          <a:bodyPr>
            <a:spAutoFit/>
          </a:bodyPr>
          <a:lstStyle/>
          <a:p>
            <a:pPr eaLnBrk="0" hangingPunct="0"/>
            <a:r>
              <a:rPr lang="en-US" sz="2000" b="1">
                <a:solidFill>
                  <a:srgbClr val="FF0000"/>
                </a:solidFill>
                <a:sym typeface="Symbol" pitchFamily="18" charset="2"/>
              </a:rPr>
              <a:t> Need to probe gluons in non-linear QCD regime of high gluon density      Need high energies for “soft” glue, but can use heavy nuclei to boost reach, lower cost, probe onset of gluon saturation inside nuclear matter</a:t>
            </a:r>
            <a:endParaRPr lang="en-US"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104775"/>
            <a:ext cx="9144000" cy="542925"/>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Why An Electron Machine?</a:t>
            </a:r>
          </a:p>
        </p:txBody>
      </p:sp>
      <p:sp>
        <p:nvSpPr>
          <p:cNvPr id="117763" name="TextBox 2"/>
          <p:cNvSpPr txBox="1">
            <a:spLocks noChangeArrowheads="1"/>
          </p:cNvSpPr>
          <p:nvPr/>
        </p:nvSpPr>
        <p:spPr bwMode="auto">
          <a:xfrm>
            <a:off x="482600" y="571500"/>
            <a:ext cx="8064500" cy="646113"/>
          </a:xfrm>
          <a:prstGeom prst="rect">
            <a:avLst/>
          </a:prstGeom>
          <a:noFill/>
          <a:ln w="9525">
            <a:noFill/>
            <a:miter lim="800000"/>
            <a:headEnd/>
            <a:tailEnd/>
          </a:ln>
        </p:spPr>
        <p:txBody>
          <a:bodyPr>
            <a:spAutoFit/>
          </a:bodyPr>
          <a:lstStyle/>
          <a:p>
            <a:pPr algn="ctr" eaLnBrk="0" hangingPunct="0"/>
            <a:r>
              <a:rPr lang="en-US" sz="1800" b="1" i="1">
                <a:solidFill>
                  <a:srgbClr val="D60093"/>
                </a:solidFill>
              </a:rPr>
              <a:t>Electron accelerators have traditionally been used for quantitative characterization of phenomena discovered at hadron machines:</a:t>
            </a:r>
          </a:p>
        </p:txBody>
      </p:sp>
      <p:grpSp>
        <p:nvGrpSpPr>
          <p:cNvPr id="117764" name="Group 16"/>
          <p:cNvGrpSpPr>
            <a:grpSpLocks/>
          </p:cNvGrpSpPr>
          <p:nvPr/>
        </p:nvGrpSpPr>
        <p:grpSpPr bwMode="auto">
          <a:xfrm>
            <a:off x="900113" y="1300163"/>
            <a:ext cx="7343775" cy="4484687"/>
            <a:chOff x="900113" y="1384300"/>
            <a:chExt cx="7343775" cy="4484688"/>
          </a:xfrm>
        </p:grpSpPr>
        <p:pic>
          <p:nvPicPr>
            <p:cNvPr id="117765" name="Picture 2"/>
            <p:cNvPicPr>
              <a:picLocks noChangeAspect="1" noChangeArrowheads="1"/>
            </p:cNvPicPr>
            <p:nvPr/>
          </p:nvPicPr>
          <p:blipFill>
            <a:blip r:embed="rId3" cstate="print"/>
            <a:srcRect/>
            <a:stretch>
              <a:fillRect/>
            </a:stretch>
          </p:blipFill>
          <p:spPr bwMode="auto">
            <a:xfrm>
              <a:off x="900113" y="1420813"/>
              <a:ext cx="7343775" cy="4448175"/>
            </a:xfrm>
            <a:prstGeom prst="rect">
              <a:avLst/>
            </a:prstGeom>
            <a:noFill/>
            <a:ln w="9525">
              <a:noFill/>
              <a:miter lim="800000"/>
              <a:headEnd/>
              <a:tailEnd/>
            </a:ln>
          </p:spPr>
        </p:pic>
        <p:sp>
          <p:nvSpPr>
            <p:cNvPr id="117766" name="Rectangle 4"/>
            <p:cNvSpPr>
              <a:spLocks noChangeArrowheads="1"/>
            </p:cNvSpPr>
            <p:nvPr/>
          </p:nvSpPr>
          <p:spPr bwMode="auto">
            <a:xfrm>
              <a:off x="939800" y="1384300"/>
              <a:ext cx="7302500" cy="330200"/>
            </a:xfrm>
            <a:prstGeom prst="rect">
              <a:avLst/>
            </a:prstGeom>
            <a:solidFill>
              <a:schemeClr val="bg1"/>
            </a:solidFill>
            <a:ln w="9525" algn="ctr">
              <a:noFill/>
              <a:round/>
              <a:headEnd/>
              <a:tailEnd/>
            </a:ln>
          </p:spPr>
          <p:txBody>
            <a:bodyPr/>
            <a:lstStyle/>
            <a:p>
              <a:pPr eaLnBrk="0" hangingPunct="0"/>
              <a:endParaRPr lang="en-US"/>
            </a:p>
          </p:txBody>
        </p:sp>
        <p:sp>
          <p:nvSpPr>
            <p:cNvPr id="117767" name="Rectangle 5"/>
            <p:cNvSpPr>
              <a:spLocks noChangeArrowheads="1"/>
            </p:cNvSpPr>
            <p:nvPr/>
          </p:nvSpPr>
          <p:spPr bwMode="auto">
            <a:xfrm>
              <a:off x="1511300" y="1689100"/>
              <a:ext cx="2705100" cy="330200"/>
            </a:xfrm>
            <a:prstGeom prst="rect">
              <a:avLst/>
            </a:prstGeom>
            <a:solidFill>
              <a:schemeClr val="bg1"/>
            </a:solidFill>
            <a:ln w="9525" algn="ctr">
              <a:noFill/>
              <a:round/>
              <a:headEnd/>
              <a:tailEnd/>
            </a:ln>
          </p:spPr>
          <p:txBody>
            <a:bodyPr/>
            <a:lstStyle/>
            <a:p>
              <a:pPr eaLnBrk="0" hangingPunct="0"/>
              <a:endParaRPr lang="en-US"/>
            </a:p>
          </p:txBody>
        </p:sp>
        <p:cxnSp>
          <p:nvCxnSpPr>
            <p:cNvPr id="117768" name="Straight Connector 9"/>
            <p:cNvCxnSpPr>
              <a:cxnSpLocks noChangeShapeType="1"/>
            </p:cNvCxnSpPr>
            <p:nvPr/>
          </p:nvCxnSpPr>
          <p:spPr bwMode="auto">
            <a:xfrm rot="5400000" flipH="1" flipV="1">
              <a:off x="3834660" y="1847850"/>
              <a:ext cx="419100" cy="0"/>
            </a:xfrm>
            <a:prstGeom prst="line">
              <a:avLst/>
            </a:prstGeom>
            <a:noFill/>
            <a:ln w="38100" algn="ctr">
              <a:solidFill>
                <a:schemeClr val="tx1"/>
              </a:solidFill>
              <a:round/>
              <a:headEnd/>
              <a:tailEnd/>
            </a:ln>
          </p:spPr>
        </p:cxnSp>
        <p:cxnSp>
          <p:nvCxnSpPr>
            <p:cNvPr id="117769" name="Straight Connector 11"/>
            <p:cNvCxnSpPr>
              <a:cxnSpLocks noChangeShapeType="1"/>
            </p:cNvCxnSpPr>
            <p:nvPr/>
          </p:nvCxnSpPr>
          <p:spPr bwMode="auto">
            <a:xfrm flipV="1">
              <a:off x="1021860" y="1629508"/>
              <a:ext cx="7067063" cy="1954"/>
            </a:xfrm>
            <a:prstGeom prst="line">
              <a:avLst/>
            </a:prstGeom>
            <a:noFill/>
            <a:ln w="38100" algn="ctr">
              <a:solidFill>
                <a:schemeClr val="tx1"/>
              </a:solidFill>
              <a:round/>
              <a:headEnd/>
              <a:tailEnd/>
            </a:ln>
          </p:spPr>
        </p:cxnSp>
        <p:sp>
          <p:nvSpPr>
            <p:cNvPr id="117770" name="TextBox 15"/>
            <p:cNvSpPr txBox="1">
              <a:spLocks noChangeArrowheads="1"/>
            </p:cNvSpPr>
            <p:nvPr/>
          </p:nvSpPr>
          <p:spPr bwMode="auto">
            <a:xfrm>
              <a:off x="1160584" y="1676400"/>
              <a:ext cx="2766646" cy="400110"/>
            </a:xfrm>
            <a:prstGeom prst="rect">
              <a:avLst/>
            </a:prstGeom>
            <a:noFill/>
            <a:ln w="9525">
              <a:noFill/>
              <a:miter lim="800000"/>
              <a:headEnd/>
              <a:tailEnd/>
            </a:ln>
          </p:spPr>
          <p:txBody>
            <a:bodyPr>
              <a:spAutoFit/>
            </a:bodyPr>
            <a:lstStyle/>
            <a:p>
              <a:pPr eaLnBrk="0" hangingPunct="0"/>
              <a:r>
                <a:rPr lang="en-US" sz="2000" b="1"/>
                <a:t>Proton Accelerators</a:t>
              </a:r>
            </a:p>
          </p:txBody>
        </p:sp>
      </p:grpSp>
      <p:sp>
        <p:nvSpPr>
          <p:cNvPr id="117771" name="TextBox 17"/>
          <p:cNvSpPr txBox="1">
            <a:spLocks noChangeArrowheads="1"/>
          </p:cNvSpPr>
          <p:nvPr/>
        </p:nvSpPr>
        <p:spPr bwMode="auto">
          <a:xfrm>
            <a:off x="1101725" y="1217613"/>
            <a:ext cx="7058025" cy="368300"/>
          </a:xfrm>
          <a:prstGeom prst="rect">
            <a:avLst/>
          </a:prstGeom>
          <a:noFill/>
          <a:ln w="9525">
            <a:noFill/>
            <a:miter lim="800000"/>
            <a:headEnd/>
            <a:tailEnd/>
          </a:ln>
        </p:spPr>
        <p:txBody>
          <a:bodyPr>
            <a:spAutoFit/>
          </a:bodyPr>
          <a:lstStyle/>
          <a:p>
            <a:pPr eaLnBrk="0" hangingPunct="0"/>
            <a:r>
              <a:rPr lang="en-US" sz="1800" b="1" i="1">
                <a:solidFill>
                  <a:srgbClr val="0033CC"/>
                </a:solidFill>
              </a:rPr>
              <a:t>Example table from C. Baltay talk at June 2010 NUFO Meeting</a:t>
            </a:r>
          </a:p>
        </p:txBody>
      </p:sp>
      <p:sp>
        <p:nvSpPr>
          <p:cNvPr id="117772" name="TextBox 18"/>
          <p:cNvSpPr txBox="1">
            <a:spLocks noChangeArrowheads="1"/>
          </p:cNvSpPr>
          <p:nvPr/>
        </p:nvSpPr>
        <p:spPr bwMode="auto">
          <a:xfrm>
            <a:off x="469900" y="5662613"/>
            <a:ext cx="8240713" cy="1200150"/>
          </a:xfrm>
          <a:prstGeom prst="rect">
            <a:avLst/>
          </a:prstGeom>
          <a:solidFill>
            <a:schemeClr val="bg1"/>
          </a:solidFill>
          <a:ln w="9525">
            <a:noFill/>
            <a:miter lim="800000"/>
            <a:headEnd/>
            <a:tailEnd/>
          </a:ln>
        </p:spPr>
        <p:txBody>
          <a:bodyPr>
            <a:spAutoFit/>
          </a:bodyPr>
          <a:lstStyle/>
          <a:p>
            <a:pPr algn="ctr" eaLnBrk="0" hangingPunct="0"/>
            <a:r>
              <a:rPr lang="en-US" sz="1800" b="1" i="1">
                <a:solidFill>
                  <a:srgbClr val="D60093"/>
                </a:solidFill>
              </a:rPr>
              <a:t>RHIC, LHC may </a:t>
            </a:r>
            <a:r>
              <a:rPr lang="en-US" sz="1800" b="1" i="1">
                <a:solidFill>
                  <a:srgbClr val="D60093"/>
                </a:solidFill>
                <a:sym typeface="Symbol" pitchFamily="18" charset="2"/>
              </a:rPr>
              <a:t> hints of gluon saturation, but need eA to probe quanti-tatively, despite primary EM sensitivity to quarks, rather than gluons.    </a:t>
            </a:r>
            <a:r>
              <a:rPr lang="en-US" sz="1800" b="1" i="1">
                <a:sym typeface="Symbol" pitchFamily="18" charset="2"/>
              </a:rPr>
              <a:t>Electron Deep Inelastic Scattering (DIS) is the best demonstrated method to provide time-dilated “freeze-frame” imaging of partons in matter.</a:t>
            </a:r>
            <a:endParaRPr lang="en-US" sz="1800" b="1" i="1">
              <a:solidFill>
                <a:srgbClr val="D6009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30163"/>
            <a:ext cx="9144000" cy="633412"/>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What Will EIC Have That HERA Didn’t?</a:t>
            </a:r>
          </a:p>
        </p:txBody>
      </p:sp>
      <p:pic>
        <p:nvPicPr>
          <p:cNvPr id="3" name="Picture 2"/>
          <p:cNvPicPr>
            <a:picLocks noChangeAspect="1" noChangeArrowheads="1"/>
          </p:cNvPicPr>
          <p:nvPr/>
        </p:nvPicPr>
        <p:blipFill>
          <a:blip r:embed="rId3" cstate="print"/>
          <a:srcRect l="2530"/>
          <a:stretch>
            <a:fillRect/>
          </a:stretch>
        </p:blipFill>
        <p:spPr bwMode="auto">
          <a:xfrm>
            <a:off x="5322888" y="579438"/>
            <a:ext cx="3821112" cy="3417887"/>
          </a:xfrm>
          <a:prstGeom prst="rect">
            <a:avLst/>
          </a:prstGeom>
          <a:noFill/>
          <a:ln w="9525">
            <a:noFill/>
            <a:miter lim="800000"/>
            <a:headEnd/>
            <a:tailEnd/>
          </a:ln>
        </p:spPr>
      </p:pic>
      <p:sp>
        <p:nvSpPr>
          <p:cNvPr id="119812" name="TextBox 11"/>
          <p:cNvSpPr txBox="1">
            <a:spLocks noChangeArrowheads="1"/>
          </p:cNvSpPr>
          <p:nvPr/>
        </p:nvSpPr>
        <p:spPr bwMode="auto">
          <a:xfrm>
            <a:off x="363538" y="627063"/>
            <a:ext cx="5097462" cy="1938337"/>
          </a:xfrm>
          <a:prstGeom prst="rect">
            <a:avLst/>
          </a:prstGeom>
          <a:noFill/>
          <a:ln w="9525">
            <a:noFill/>
            <a:miter lim="800000"/>
            <a:headEnd/>
            <a:tailEnd/>
          </a:ln>
        </p:spPr>
        <p:txBody>
          <a:bodyPr>
            <a:spAutoFit/>
          </a:bodyPr>
          <a:lstStyle/>
          <a:p>
            <a:pPr marL="457200" indent="-457200" eaLnBrk="0" hangingPunct="0">
              <a:buFont typeface="Arial" charset="0"/>
              <a:buAutoNum type="arabicParenR"/>
            </a:pPr>
            <a:r>
              <a:rPr lang="en-US" sz="2000" b="1" i="1">
                <a:solidFill>
                  <a:srgbClr val="D60093"/>
                </a:solidFill>
              </a:rPr>
              <a:t>Heavy-ion beams to take advantage of coherent contributions of many nucleons to gluon density, provide more cost-effective reach into gluon saturation regime when QCD coupling is still weak.</a:t>
            </a:r>
          </a:p>
        </p:txBody>
      </p:sp>
      <p:sp>
        <p:nvSpPr>
          <p:cNvPr id="13" name="TextBox 12"/>
          <p:cNvSpPr txBox="1">
            <a:spLocks noChangeArrowheads="1"/>
          </p:cNvSpPr>
          <p:nvPr/>
        </p:nvSpPr>
        <p:spPr bwMode="auto">
          <a:xfrm>
            <a:off x="4521200" y="4133850"/>
            <a:ext cx="4435475" cy="2554288"/>
          </a:xfrm>
          <a:prstGeom prst="rect">
            <a:avLst/>
          </a:prstGeom>
          <a:solidFill>
            <a:schemeClr val="bg1"/>
          </a:solidFill>
          <a:ln w="9525">
            <a:noFill/>
            <a:miter lim="800000"/>
            <a:headEnd/>
            <a:tailEnd/>
          </a:ln>
        </p:spPr>
        <p:txBody>
          <a:bodyPr>
            <a:spAutoFit/>
          </a:bodyPr>
          <a:lstStyle/>
          <a:p>
            <a:pPr marL="457200" indent="-457200" eaLnBrk="0" hangingPunct="0">
              <a:buFont typeface="Arial" charset="0"/>
              <a:buAutoNum type="arabicParenR" startAt="2"/>
            </a:pPr>
            <a:r>
              <a:rPr lang="en-US" sz="2000" b="1" i="1">
                <a:solidFill>
                  <a:srgbClr val="0033CC"/>
                </a:solidFill>
              </a:rPr>
              <a:t> Polarized proton and </a:t>
            </a:r>
            <a:r>
              <a:rPr lang="en-US" sz="2000" b="1" i="1" baseline="36000">
                <a:solidFill>
                  <a:srgbClr val="0033CC"/>
                </a:solidFill>
              </a:rPr>
              <a:t>3</a:t>
            </a:r>
            <a:r>
              <a:rPr lang="en-US" sz="2000" b="1" i="1">
                <a:solidFill>
                  <a:srgbClr val="0033CC"/>
                </a:solidFill>
              </a:rPr>
              <a:t>He (for neutron), as well as electron, beams to pursue search for gluon contributions to nucleon spin down to very soft gluons, and map spin-momentum correlations of quarks and gluons inside nucleons.</a:t>
            </a:r>
          </a:p>
        </p:txBody>
      </p:sp>
      <p:grpSp>
        <p:nvGrpSpPr>
          <p:cNvPr id="27" name="Group 26"/>
          <p:cNvGrpSpPr>
            <a:grpSpLocks/>
          </p:cNvGrpSpPr>
          <p:nvPr/>
        </p:nvGrpSpPr>
        <p:grpSpPr bwMode="auto">
          <a:xfrm>
            <a:off x="6169025" y="1468438"/>
            <a:ext cx="2687638" cy="276225"/>
            <a:chOff x="6169291" y="1468047"/>
            <a:chExt cx="2687627" cy="276999"/>
          </a:xfrm>
        </p:grpSpPr>
        <p:cxnSp>
          <p:nvCxnSpPr>
            <p:cNvPr id="119815" name="Straight Arrow Connector 14"/>
            <p:cNvCxnSpPr>
              <a:cxnSpLocks noChangeAspect="1"/>
            </p:cNvCxnSpPr>
            <p:nvPr/>
          </p:nvCxnSpPr>
          <p:spPr bwMode="auto">
            <a:xfrm>
              <a:off x="6169291" y="1660940"/>
              <a:ext cx="2687627" cy="78121"/>
            </a:xfrm>
            <a:prstGeom prst="straightConnector1">
              <a:avLst/>
            </a:prstGeom>
            <a:noFill/>
            <a:ln w="28575" algn="ctr">
              <a:solidFill>
                <a:srgbClr val="800000"/>
              </a:solidFill>
              <a:prstDash val="dash"/>
              <a:round/>
              <a:headEnd/>
              <a:tailEnd type="arrow" w="med" len="med"/>
            </a:ln>
          </p:spPr>
        </p:cxnSp>
        <p:sp>
          <p:nvSpPr>
            <p:cNvPr id="119816" name="TextBox 19"/>
            <p:cNvSpPr txBox="1">
              <a:spLocks noChangeArrowheads="1"/>
            </p:cNvSpPr>
            <p:nvPr/>
          </p:nvSpPr>
          <p:spPr bwMode="auto">
            <a:xfrm rot="120000">
              <a:off x="6352530" y="1468047"/>
              <a:ext cx="1652766" cy="276999"/>
            </a:xfrm>
            <a:prstGeom prst="rect">
              <a:avLst/>
            </a:prstGeom>
            <a:noFill/>
            <a:ln w="9525">
              <a:noFill/>
              <a:miter lim="800000"/>
              <a:headEnd/>
              <a:tailEnd/>
            </a:ln>
          </p:spPr>
          <p:txBody>
            <a:bodyPr>
              <a:spAutoFit/>
            </a:bodyPr>
            <a:lstStyle/>
            <a:p>
              <a:pPr eaLnBrk="0" hangingPunct="0"/>
              <a:r>
                <a:rPr lang="en-US" sz="1200" b="1">
                  <a:solidFill>
                    <a:srgbClr val="800000"/>
                  </a:solidFill>
                </a:rPr>
                <a:t>nuclear “oomph”</a:t>
              </a:r>
            </a:p>
          </p:txBody>
        </p:sp>
      </p:grpSp>
      <p:grpSp>
        <p:nvGrpSpPr>
          <p:cNvPr id="28" name="Group 27"/>
          <p:cNvGrpSpPr>
            <a:grpSpLocks/>
          </p:cNvGrpSpPr>
          <p:nvPr/>
        </p:nvGrpSpPr>
        <p:grpSpPr bwMode="auto">
          <a:xfrm>
            <a:off x="0" y="2579688"/>
            <a:ext cx="4572000" cy="4278312"/>
            <a:chOff x="0" y="2580362"/>
            <a:chExt cx="4572000" cy="4277638"/>
          </a:xfrm>
        </p:grpSpPr>
        <p:pic>
          <p:nvPicPr>
            <p:cNvPr id="119818" name="Bild 18"/>
            <p:cNvPicPr>
              <a:picLocks noChangeAspect="1"/>
            </p:cNvPicPr>
            <p:nvPr/>
          </p:nvPicPr>
          <p:blipFill>
            <a:blip r:embed="rId4" cstate="print">
              <a:clrChange>
                <a:clrFrom>
                  <a:srgbClr val="FFFFFF"/>
                </a:clrFrom>
                <a:clrTo>
                  <a:srgbClr val="FFFFFF">
                    <a:alpha val="0"/>
                  </a:srgbClr>
                </a:clrTo>
              </a:clrChange>
            </a:blip>
            <a:srcRect t="11903" r="12247" b="5084"/>
            <a:stretch>
              <a:fillRect/>
            </a:stretch>
          </p:blipFill>
          <p:spPr bwMode="auto">
            <a:xfrm>
              <a:off x="0" y="2580362"/>
              <a:ext cx="4521896" cy="4277638"/>
            </a:xfrm>
            <a:prstGeom prst="rect">
              <a:avLst/>
            </a:prstGeom>
            <a:solidFill>
              <a:schemeClr val="bg1"/>
            </a:solidFill>
            <a:ln w="9525">
              <a:noFill/>
              <a:miter lim="800000"/>
              <a:headEnd/>
              <a:tailEnd/>
            </a:ln>
          </p:spPr>
        </p:pic>
        <p:sp>
          <p:nvSpPr>
            <p:cNvPr id="119819" name="TextBox 20"/>
            <p:cNvSpPr txBox="1">
              <a:spLocks noChangeArrowheads="1"/>
            </p:cNvSpPr>
            <p:nvPr/>
          </p:nvSpPr>
          <p:spPr bwMode="auto">
            <a:xfrm>
              <a:off x="3156559" y="3294345"/>
              <a:ext cx="1415441" cy="954107"/>
            </a:xfrm>
            <a:prstGeom prst="rect">
              <a:avLst/>
            </a:prstGeom>
            <a:noFill/>
            <a:ln w="9525">
              <a:noFill/>
              <a:miter lim="800000"/>
              <a:headEnd/>
              <a:tailEnd/>
            </a:ln>
          </p:spPr>
          <p:txBody>
            <a:bodyPr>
              <a:spAutoFit/>
            </a:bodyPr>
            <a:lstStyle/>
            <a:p>
              <a:pPr eaLnBrk="0" hangingPunct="0"/>
              <a:r>
                <a:rPr lang="en-US" sz="1400" b="1"/>
                <a:t>Constraints from RHIC spin data to date</a:t>
              </a:r>
            </a:p>
          </p:txBody>
        </p:sp>
        <p:cxnSp>
          <p:nvCxnSpPr>
            <p:cNvPr id="119820" name="Straight Arrow Connector 22"/>
            <p:cNvCxnSpPr>
              <a:cxnSpLocks noChangeShapeType="1"/>
            </p:cNvCxnSpPr>
            <p:nvPr/>
          </p:nvCxnSpPr>
          <p:spPr bwMode="auto">
            <a:xfrm rot="10800000" flipV="1">
              <a:off x="2855935" y="3457184"/>
              <a:ext cx="363255" cy="200416"/>
            </a:xfrm>
            <a:prstGeom prst="straightConnector1">
              <a:avLst/>
            </a:prstGeom>
            <a:noFill/>
            <a:ln w="28575" algn="ctr">
              <a:solidFill>
                <a:schemeClr val="tx1"/>
              </a:solidFill>
              <a:round/>
              <a:headEnd/>
              <a:tailEnd type="arrow" w="med" len="med"/>
            </a:ln>
          </p:spPr>
        </p:cxnSp>
        <p:sp>
          <p:nvSpPr>
            <p:cNvPr id="119821" name="TextBox 23"/>
            <p:cNvSpPr txBox="1">
              <a:spLocks noChangeArrowheads="1"/>
            </p:cNvSpPr>
            <p:nvPr/>
          </p:nvSpPr>
          <p:spPr bwMode="auto">
            <a:xfrm>
              <a:off x="2943616" y="5338175"/>
              <a:ext cx="1530263" cy="738664"/>
            </a:xfrm>
            <a:prstGeom prst="rect">
              <a:avLst/>
            </a:prstGeom>
            <a:noFill/>
            <a:ln w="9525">
              <a:noFill/>
              <a:miter lim="800000"/>
              <a:headEnd/>
              <a:tailEnd/>
            </a:ln>
          </p:spPr>
          <p:txBody>
            <a:bodyPr>
              <a:spAutoFit/>
            </a:bodyPr>
            <a:lstStyle/>
            <a:p>
              <a:pPr algn="r" eaLnBrk="0" hangingPunct="0"/>
              <a:r>
                <a:rPr lang="en-US" sz="1400" b="1">
                  <a:solidFill>
                    <a:srgbClr val="FF0000"/>
                  </a:solidFill>
                </a:rPr>
                <a:t>Constraints from projected EIC data</a:t>
              </a:r>
            </a:p>
          </p:txBody>
        </p:sp>
        <p:cxnSp>
          <p:nvCxnSpPr>
            <p:cNvPr id="119822" name="Straight Arrow Connector 25"/>
            <p:cNvCxnSpPr>
              <a:cxnSpLocks noChangeShapeType="1"/>
            </p:cNvCxnSpPr>
            <p:nvPr/>
          </p:nvCxnSpPr>
          <p:spPr bwMode="auto">
            <a:xfrm rot="16200000" flipV="1">
              <a:off x="2849672" y="5404981"/>
              <a:ext cx="363254" cy="100208"/>
            </a:xfrm>
            <a:prstGeom prst="straightConnector1">
              <a:avLst/>
            </a:prstGeom>
            <a:noFill/>
            <a:ln w="28575" algn="ctr">
              <a:solidFill>
                <a:srgbClr val="FF0000"/>
              </a:solidFill>
              <a:round/>
              <a:headEn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20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8" presetClass="entr" presetSubtype="32"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amond(out)">
                                      <p:cBhvr>
                                        <p:cTn id="2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8"/>
          <p:cNvSpPr txBox="1">
            <a:spLocks noChangeArrowheads="1"/>
          </p:cNvSpPr>
          <p:nvPr/>
        </p:nvSpPr>
        <p:spPr bwMode="auto">
          <a:xfrm>
            <a:off x="1004888" y="2782888"/>
            <a:ext cx="1847850" cy="30480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a:t>Luminosity upgrade:</a:t>
            </a:r>
          </a:p>
        </p:txBody>
      </p:sp>
      <p:sp>
        <p:nvSpPr>
          <p:cNvPr id="19458" name="Line 9"/>
          <p:cNvSpPr>
            <a:spLocks noChangeShapeType="1"/>
          </p:cNvSpPr>
          <p:nvPr/>
        </p:nvSpPr>
        <p:spPr bwMode="auto">
          <a:xfrm>
            <a:off x="2968625" y="3962400"/>
            <a:ext cx="1543050" cy="0"/>
          </a:xfrm>
          <a:prstGeom prst="line">
            <a:avLst/>
          </a:prstGeom>
          <a:noFill/>
          <a:ln w="28575">
            <a:solidFill>
              <a:srgbClr val="FF0066"/>
            </a:solidFill>
            <a:prstDash val="lgDashDot"/>
            <a:round/>
            <a:headEnd/>
            <a:tailEnd/>
          </a:ln>
        </p:spPr>
        <p:txBody>
          <a:bodyPr/>
          <a:lstStyle/>
          <a:p>
            <a:endParaRPr lang="en-US"/>
          </a:p>
        </p:txBody>
      </p:sp>
      <p:sp>
        <p:nvSpPr>
          <p:cNvPr id="19459" name="Text Box 10"/>
          <p:cNvSpPr txBox="1">
            <a:spLocks noChangeArrowheads="1"/>
          </p:cNvSpPr>
          <p:nvPr/>
        </p:nvSpPr>
        <p:spPr bwMode="auto">
          <a:xfrm>
            <a:off x="2874963" y="3990975"/>
            <a:ext cx="1928812" cy="51752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a:t>Further luminosity upgrades (pp, low-E)</a:t>
            </a:r>
          </a:p>
        </p:txBody>
      </p:sp>
      <p:sp>
        <p:nvSpPr>
          <p:cNvPr id="19460" name="AutoShape 11"/>
          <p:cNvSpPr>
            <a:spLocks noChangeArrowheads="1"/>
          </p:cNvSpPr>
          <p:nvPr/>
        </p:nvSpPr>
        <p:spPr bwMode="auto">
          <a:xfrm>
            <a:off x="4521200" y="3914775"/>
            <a:ext cx="88900" cy="101600"/>
          </a:xfrm>
          <a:prstGeom prst="diamond">
            <a:avLst/>
          </a:prstGeom>
          <a:solidFill>
            <a:srgbClr val="FF0000"/>
          </a:solidFill>
          <a:ln w="9525">
            <a:noFill/>
            <a:miter lim="800000"/>
            <a:headEnd/>
            <a:tailEnd/>
          </a:ln>
        </p:spPr>
        <p:txBody>
          <a:bodyPr wrap="none" anchor="ctr"/>
          <a:lstStyle/>
          <a:p>
            <a:pPr eaLnBrk="0" hangingPunct="0"/>
            <a:endParaRPr lang="en-US"/>
          </a:p>
        </p:txBody>
      </p:sp>
      <p:sp>
        <p:nvSpPr>
          <p:cNvPr id="19461" name="Rectangle 19"/>
          <p:cNvSpPr>
            <a:spLocks noChangeArrowheads="1"/>
          </p:cNvSpPr>
          <p:nvPr/>
        </p:nvSpPr>
        <p:spPr bwMode="auto">
          <a:xfrm>
            <a:off x="3149600" y="3089275"/>
            <a:ext cx="131763" cy="889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9462" name="Line 20"/>
          <p:cNvSpPr>
            <a:spLocks noChangeShapeType="1"/>
          </p:cNvSpPr>
          <p:nvPr/>
        </p:nvSpPr>
        <p:spPr bwMode="auto">
          <a:xfrm>
            <a:off x="3078163" y="3128963"/>
            <a:ext cx="436562" cy="0"/>
          </a:xfrm>
          <a:prstGeom prst="line">
            <a:avLst/>
          </a:prstGeom>
          <a:noFill/>
          <a:ln w="28575">
            <a:solidFill>
              <a:srgbClr val="FF0000"/>
            </a:solidFill>
            <a:round/>
            <a:headEnd/>
            <a:tailEnd/>
          </a:ln>
        </p:spPr>
        <p:txBody>
          <a:bodyPr/>
          <a:lstStyle/>
          <a:p>
            <a:endParaRPr lang="en-US"/>
          </a:p>
        </p:txBody>
      </p:sp>
      <p:sp>
        <p:nvSpPr>
          <p:cNvPr id="19463" name="AutoShape 21"/>
          <p:cNvSpPr>
            <a:spLocks noChangeArrowheads="1"/>
          </p:cNvSpPr>
          <p:nvPr/>
        </p:nvSpPr>
        <p:spPr bwMode="auto">
          <a:xfrm>
            <a:off x="3508375" y="3089275"/>
            <a:ext cx="88900" cy="88900"/>
          </a:xfrm>
          <a:prstGeom prst="diamond">
            <a:avLst/>
          </a:prstGeom>
          <a:solidFill>
            <a:srgbClr val="FF0000"/>
          </a:solidFill>
          <a:ln w="9525">
            <a:solidFill>
              <a:srgbClr val="FF0000"/>
            </a:solidFill>
            <a:miter lim="800000"/>
            <a:headEnd/>
            <a:tailEnd/>
          </a:ln>
        </p:spPr>
        <p:txBody>
          <a:bodyPr wrap="none" anchor="ctr"/>
          <a:lstStyle/>
          <a:p>
            <a:pPr eaLnBrk="0" hangingPunct="0"/>
            <a:endParaRPr lang="en-US"/>
          </a:p>
        </p:txBody>
      </p:sp>
      <p:sp>
        <p:nvSpPr>
          <p:cNvPr id="19464" name="Rectangle 22"/>
          <p:cNvSpPr>
            <a:spLocks noChangeArrowheads="1"/>
          </p:cNvSpPr>
          <p:nvPr/>
        </p:nvSpPr>
        <p:spPr bwMode="auto">
          <a:xfrm>
            <a:off x="3413125" y="2163763"/>
            <a:ext cx="101600" cy="1016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9465" name="Line 23"/>
          <p:cNvSpPr>
            <a:spLocks noChangeShapeType="1"/>
          </p:cNvSpPr>
          <p:nvPr/>
        </p:nvSpPr>
        <p:spPr bwMode="auto">
          <a:xfrm>
            <a:off x="3424238" y="2224088"/>
            <a:ext cx="863600" cy="0"/>
          </a:xfrm>
          <a:prstGeom prst="line">
            <a:avLst/>
          </a:prstGeom>
          <a:noFill/>
          <a:ln w="28575">
            <a:solidFill>
              <a:srgbClr val="042B7F"/>
            </a:solidFill>
            <a:prstDash val="lgDashDot"/>
            <a:round/>
            <a:headEnd/>
            <a:tailEnd/>
          </a:ln>
        </p:spPr>
        <p:txBody>
          <a:bodyPr/>
          <a:lstStyle/>
          <a:p>
            <a:endParaRPr lang="en-US"/>
          </a:p>
        </p:txBody>
      </p:sp>
      <p:sp>
        <p:nvSpPr>
          <p:cNvPr id="19466" name="AutoShape 24"/>
          <p:cNvSpPr>
            <a:spLocks noChangeArrowheads="1"/>
          </p:cNvSpPr>
          <p:nvPr/>
        </p:nvSpPr>
        <p:spPr bwMode="auto">
          <a:xfrm>
            <a:off x="4203700" y="2174875"/>
            <a:ext cx="88900" cy="88900"/>
          </a:xfrm>
          <a:prstGeom prst="diamond">
            <a:avLst/>
          </a:prstGeom>
          <a:solidFill>
            <a:srgbClr val="042B7F"/>
          </a:solidFill>
          <a:ln w="9525">
            <a:solidFill>
              <a:srgbClr val="042B7F"/>
            </a:solidFill>
            <a:miter lim="800000"/>
            <a:headEnd/>
            <a:tailEnd/>
          </a:ln>
        </p:spPr>
        <p:txBody>
          <a:bodyPr wrap="none" anchor="ctr"/>
          <a:lstStyle/>
          <a:p>
            <a:pPr eaLnBrk="0" hangingPunct="0"/>
            <a:endParaRPr lang="en-US"/>
          </a:p>
        </p:txBody>
      </p:sp>
      <p:grpSp>
        <p:nvGrpSpPr>
          <p:cNvPr id="19467" name="Group 67"/>
          <p:cNvGrpSpPr>
            <a:grpSpLocks/>
          </p:cNvGrpSpPr>
          <p:nvPr/>
        </p:nvGrpSpPr>
        <p:grpSpPr bwMode="auto">
          <a:xfrm>
            <a:off x="501650" y="265113"/>
            <a:ext cx="8089900" cy="5884862"/>
            <a:chOff x="501650" y="265113"/>
            <a:chExt cx="8089900" cy="5884862"/>
          </a:xfrm>
        </p:grpSpPr>
        <p:pic>
          <p:nvPicPr>
            <p:cNvPr id="19522" name="Picture 2"/>
            <p:cNvPicPr>
              <a:picLocks noChangeAspect="1" noChangeArrowheads="1"/>
            </p:cNvPicPr>
            <p:nvPr/>
          </p:nvPicPr>
          <p:blipFill>
            <a:blip r:embed="rId3" cstate="print"/>
            <a:srcRect/>
            <a:stretch>
              <a:fillRect/>
            </a:stretch>
          </p:blipFill>
          <p:spPr bwMode="auto">
            <a:xfrm>
              <a:off x="501650" y="265113"/>
              <a:ext cx="8089900" cy="5884862"/>
            </a:xfrm>
            <a:prstGeom prst="rect">
              <a:avLst/>
            </a:prstGeom>
            <a:noFill/>
            <a:ln w="9525" algn="ctr">
              <a:noFill/>
              <a:miter lim="800000"/>
              <a:headEnd/>
              <a:tailEnd/>
            </a:ln>
          </p:spPr>
        </p:pic>
        <p:sp>
          <p:nvSpPr>
            <p:cNvPr id="19523" name="Rectangle 66"/>
            <p:cNvSpPr>
              <a:spLocks noChangeArrowheads="1"/>
            </p:cNvSpPr>
            <p:nvPr/>
          </p:nvSpPr>
          <p:spPr bwMode="auto">
            <a:xfrm>
              <a:off x="7162800" y="1981200"/>
              <a:ext cx="1358900" cy="330200"/>
            </a:xfrm>
            <a:prstGeom prst="rect">
              <a:avLst/>
            </a:prstGeom>
            <a:solidFill>
              <a:schemeClr val="bg1"/>
            </a:solidFill>
            <a:ln w="9525" algn="ctr">
              <a:noFill/>
              <a:round/>
              <a:headEnd/>
              <a:tailEnd/>
            </a:ln>
          </p:spPr>
          <p:txBody>
            <a:bodyPr/>
            <a:lstStyle/>
            <a:p>
              <a:pPr eaLnBrk="0" hangingPunct="0"/>
              <a:endParaRPr lang="en-US"/>
            </a:p>
          </p:txBody>
        </p:sp>
      </p:grpSp>
      <p:sp>
        <p:nvSpPr>
          <p:cNvPr id="19468" name="Text Box 30"/>
          <p:cNvSpPr txBox="1">
            <a:spLocks noChangeArrowheads="1"/>
          </p:cNvSpPr>
          <p:nvPr/>
        </p:nvSpPr>
        <p:spPr bwMode="auto">
          <a:xfrm>
            <a:off x="4610100" y="3060700"/>
            <a:ext cx="2425700" cy="30797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b="1"/>
              <a:t>Staged approach to eRHIC</a:t>
            </a:r>
          </a:p>
        </p:txBody>
      </p:sp>
      <p:grpSp>
        <p:nvGrpSpPr>
          <p:cNvPr id="19469" name="Group 3"/>
          <p:cNvGrpSpPr>
            <a:grpSpLocks/>
          </p:cNvGrpSpPr>
          <p:nvPr/>
        </p:nvGrpSpPr>
        <p:grpSpPr bwMode="auto">
          <a:xfrm>
            <a:off x="2149475" y="3711575"/>
            <a:ext cx="1320800" cy="1004888"/>
            <a:chOff x="1018" y="2274"/>
            <a:chExt cx="832" cy="633"/>
          </a:xfrm>
        </p:grpSpPr>
        <p:grpSp>
          <p:nvGrpSpPr>
            <p:cNvPr id="19518" name="Group 4"/>
            <p:cNvGrpSpPr>
              <a:grpSpLocks/>
            </p:cNvGrpSpPr>
            <p:nvPr/>
          </p:nvGrpSpPr>
          <p:grpSpPr bwMode="auto">
            <a:xfrm>
              <a:off x="1172" y="2274"/>
              <a:ext cx="627" cy="621"/>
              <a:chOff x="1172" y="2274"/>
              <a:chExt cx="627" cy="621"/>
            </a:xfrm>
          </p:grpSpPr>
          <p:sp>
            <p:nvSpPr>
              <p:cNvPr id="19520" name="Line 5"/>
              <p:cNvSpPr>
                <a:spLocks noChangeShapeType="1"/>
              </p:cNvSpPr>
              <p:nvPr/>
            </p:nvSpPr>
            <p:spPr bwMode="auto">
              <a:xfrm flipV="1">
                <a:off x="1793" y="2274"/>
                <a:ext cx="0" cy="621"/>
              </a:xfrm>
              <a:prstGeom prst="line">
                <a:avLst/>
              </a:prstGeom>
              <a:noFill/>
              <a:ln w="28575">
                <a:solidFill>
                  <a:srgbClr val="0000FF"/>
                </a:solidFill>
                <a:round/>
                <a:headEnd/>
                <a:tailEnd type="triangle" w="med" len="med"/>
              </a:ln>
            </p:spPr>
            <p:txBody>
              <a:bodyPr/>
              <a:lstStyle/>
              <a:p>
                <a:endParaRPr lang="en-US"/>
              </a:p>
            </p:txBody>
          </p:sp>
          <p:sp>
            <p:nvSpPr>
              <p:cNvPr id="19521" name="Line 6"/>
              <p:cNvSpPr>
                <a:spLocks noChangeShapeType="1"/>
              </p:cNvSpPr>
              <p:nvPr/>
            </p:nvSpPr>
            <p:spPr bwMode="auto">
              <a:xfrm flipH="1">
                <a:off x="1172" y="2893"/>
                <a:ext cx="627" cy="0"/>
              </a:xfrm>
              <a:prstGeom prst="line">
                <a:avLst/>
              </a:prstGeom>
              <a:noFill/>
              <a:ln w="28575">
                <a:solidFill>
                  <a:srgbClr val="0000FF"/>
                </a:solidFill>
                <a:round/>
                <a:headEnd/>
                <a:tailEnd/>
              </a:ln>
            </p:spPr>
            <p:txBody>
              <a:bodyPr/>
              <a:lstStyle/>
              <a:p>
                <a:endParaRPr lang="en-US"/>
              </a:p>
            </p:txBody>
          </p:sp>
        </p:grpSp>
        <p:sp>
          <p:nvSpPr>
            <p:cNvPr id="19519" name="Text Box 7"/>
            <p:cNvSpPr txBox="1">
              <a:spLocks noChangeArrowheads="1"/>
            </p:cNvSpPr>
            <p:nvPr/>
          </p:nvSpPr>
          <p:spPr bwMode="auto">
            <a:xfrm>
              <a:off x="1018" y="2715"/>
              <a:ext cx="832" cy="192"/>
            </a:xfrm>
            <a:prstGeom prst="rect">
              <a:avLst/>
            </a:prstGeom>
            <a:noFill/>
            <a:ln w="9525">
              <a:noFill/>
              <a:miter lim="800000"/>
              <a:headEnd/>
              <a:tailEnd/>
            </a:ln>
          </p:spPr>
          <p:txBody>
            <a:bodyPr>
              <a:spAutoFit/>
            </a:bodyPr>
            <a:lstStyle/>
            <a:p>
              <a:pPr eaLnBrk="0" hangingPunct="0">
                <a:spcBef>
                  <a:spcPct val="50000"/>
                </a:spcBef>
              </a:pPr>
              <a:r>
                <a:rPr lang="en-US" sz="1400">
                  <a:solidFill>
                    <a:srgbClr val="0000FF"/>
                  </a:solidFill>
                </a:rPr>
                <a:t>LHC HI starts</a:t>
              </a:r>
            </a:p>
          </p:txBody>
        </p:sp>
      </p:grpSp>
      <p:grpSp>
        <p:nvGrpSpPr>
          <p:cNvPr id="19470" name="Group 12"/>
          <p:cNvGrpSpPr>
            <a:grpSpLocks/>
          </p:cNvGrpSpPr>
          <p:nvPr/>
        </p:nvGrpSpPr>
        <p:grpSpPr bwMode="auto">
          <a:xfrm>
            <a:off x="3355975" y="1838325"/>
            <a:ext cx="2908300" cy="1014413"/>
            <a:chOff x="2114" y="1158"/>
            <a:chExt cx="1832" cy="639"/>
          </a:xfrm>
        </p:grpSpPr>
        <p:sp>
          <p:nvSpPr>
            <p:cNvPr id="19516" name="AutoShape 13"/>
            <p:cNvSpPr>
              <a:spLocks/>
            </p:cNvSpPr>
            <p:nvPr/>
          </p:nvSpPr>
          <p:spPr bwMode="auto">
            <a:xfrm rot="5400000">
              <a:off x="2937" y="450"/>
              <a:ext cx="301" cy="1717"/>
            </a:xfrm>
            <a:prstGeom prst="rightBrace">
              <a:avLst>
                <a:gd name="adj1" fmla="val 47536"/>
                <a:gd name="adj2" fmla="val 49949"/>
              </a:avLst>
            </a:prstGeom>
            <a:noFill/>
            <a:ln w="28575">
              <a:solidFill>
                <a:schemeClr val="tx1"/>
              </a:solidFill>
              <a:round/>
              <a:headEnd/>
              <a:tailEnd/>
            </a:ln>
          </p:spPr>
          <p:txBody>
            <a:bodyPr wrap="none" anchor="ctr"/>
            <a:lstStyle/>
            <a:p>
              <a:pPr eaLnBrk="0" hangingPunct="0"/>
              <a:endParaRPr lang="en-US"/>
            </a:p>
          </p:txBody>
        </p:sp>
        <p:sp>
          <p:nvSpPr>
            <p:cNvPr id="19517" name="Text Box 14"/>
            <p:cNvSpPr txBox="1">
              <a:spLocks noChangeArrowheads="1"/>
            </p:cNvSpPr>
            <p:nvPr/>
          </p:nvSpPr>
          <p:spPr bwMode="auto">
            <a:xfrm>
              <a:off x="2114" y="1471"/>
              <a:ext cx="1313" cy="326"/>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a:t>RHIC-II science by-passing RHIC-II project</a:t>
              </a:r>
            </a:p>
          </p:txBody>
        </p:sp>
      </p:grpSp>
      <p:grpSp>
        <p:nvGrpSpPr>
          <p:cNvPr id="19471" name="Group 15"/>
          <p:cNvGrpSpPr>
            <a:grpSpLocks/>
          </p:cNvGrpSpPr>
          <p:nvPr/>
        </p:nvGrpSpPr>
        <p:grpSpPr bwMode="auto">
          <a:xfrm>
            <a:off x="5240338" y="1808163"/>
            <a:ext cx="2052637" cy="1163637"/>
            <a:chOff x="3301" y="1139"/>
            <a:chExt cx="1293" cy="733"/>
          </a:xfrm>
        </p:grpSpPr>
        <p:sp>
          <p:nvSpPr>
            <p:cNvPr id="19514" name="AutoShape 16"/>
            <p:cNvSpPr>
              <a:spLocks/>
            </p:cNvSpPr>
            <p:nvPr/>
          </p:nvSpPr>
          <p:spPr bwMode="auto">
            <a:xfrm rot="5400000">
              <a:off x="3800" y="640"/>
              <a:ext cx="262" cy="1260"/>
            </a:xfrm>
            <a:prstGeom prst="rightBrace">
              <a:avLst>
                <a:gd name="adj1" fmla="val 40076"/>
                <a:gd name="adj2" fmla="val 50556"/>
              </a:avLst>
            </a:prstGeom>
            <a:noFill/>
            <a:ln w="28575">
              <a:solidFill>
                <a:srgbClr val="FF0000"/>
              </a:solidFill>
              <a:round/>
              <a:headEnd/>
              <a:tailEnd/>
            </a:ln>
          </p:spPr>
          <p:txBody>
            <a:bodyPr wrap="none" anchor="ctr"/>
            <a:lstStyle/>
            <a:p>
              <a:pPr eaLnBrk="0" hangingPunct="0"/>
              <a:endParaRPr lang="en-US"/>
            </a:p>
          </p:txBody>
        </p:sp>
        <p:sp>
          <p:nvSpPr>
            <p:cNvPr id="19515" name="Text Box 17"/>
            <p:cNvSpPr txBox="1">
              <a:spLocks noChangeArrowheads="1"/>
            </p:cNvSpPr>
            <p:nvPr/>
          </p:nvSpPr>
          <p:spPr bwMode="auto">
            <a:xfrm>
              <a:off x="3372" y="1412"/>
              <a:ext cx="1222" cy="460"/>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400">
                  <a:solidFill>
                    <a:srgbClr val="FF0000"/>
                  </a:solidFill>
                </a:rPr>
                <a:t>Opportunity for up-grade* or 1</a:t>
              </a:r>
              <a:r>
                <a:rPr lang="en-US" sz="1400" baseline="30000">
                  <a:solidFill>
                    <a:srgbClr val="FF0000"/>
                  </a:solidFill>
                </a:rPr>
                <a:t>st</a:t>
              </a:r>
              <a:r>
                <a:rPr lang="en-US" sz="1400">
                  <a:solidFill>
                    <a:srgbClr val="FF0000"/>
                  </a:solidFill>
                </a:rPr>
                <a:t> EIC stage (eRHIC-I)</a:t>
              </a:r>
            </a:p>
          </p:txBody>
        </p:sp>
      </p:grpSp>
      <p:sp>
        <p:nvSpPr>
          <p:cNvPr id="19472" name="Text Box 25"/>
          <p:cNvSpPr txBox="1">
            <a:spLocks noChangeArrowheads="1"/>
          </p:cNvSpPr>
          <p:nvPr/>
        </p:nvSpPr>
        <p:spPr bwMode="auto">
          <a:xfrm>
            <a:off x="7234238" y="2432050"/>
            <a:ext cx="1909762" cy="1739900"/>
          </a:xfrm>
          <a:prstGeom prst="rect">
            <a:avLst/>
          </a:prstGeom>
          <a:solidFill>
            <a:srgbClr val="FFFF00"/>
          </a:solidFill>
          <a:ln w="9525">
            <a:noFill/>
            <a:miter lim="800000"/>
            <a:headEnd/>
            <a:tailEnd/>
          </a:ln>
        </p:spPr>
        <p:txBody>
          <a:bodyPr>
            <a:spAutoFit/>
          </a:bodyPr>
          <a:lstStyle/>
          <a:p>
            <a:pPr eaLnBrk="0" hangingPunct="0">
              <a:spcBef>
                <a:spcPct val="50000"/>
              </a:spcBef>
            </a:pPr>
            <a:r>
              <a:rPr lang="en-US" sz="1800" b="1">
                <a:solidFill>
                  <a:srgbClr val="000000"/>
                </a:solidFill>
              </a:rPr>
              <a:t>EIC = Electron-Ion Collider; eRHIC = BNL realization by adding e beam to RHIC</a:t>
            </a:r>
          </a:p>
        </p:txBody>
      </p:sp>
      <p:sp>
        <p:nvSpPr>
          <p:cNvPr id="19473" name="Rectangle 32"/>
          <p:cNvSpPr>
            <a:spLocks noChangeArrowheads="1"/>
          </p:cNvSpPr>
          <p:nvPr/>
        </p:nvSpPr>
        <p:spPr bwMode="auto">
          <a:xfrm>
            <a:off x="4914900" y="3492500"/>
            <a:ext cx="1752600" cy="292100"/>
          </a:xfrm>
          <a:prstGeom prst="rect">
            <a:avLst/>
          </a:prstGeom>
          <a:solidFill>
            <a:schemeClr val="bg1"/>
          </a:solidFill>
          <a:ln w="9525" algn="ctr">
            <a:noFill/>
            <a:round/>
            <a:headEnd/>
            <a:tailEnd/>
          </a:ln>
        </p:spPr>
        <p:txBody>
          <a:bodyPr/>
          <a:lstStyle/>
          <a:p>
            <a:pPr eaLnBrk="0" hangingPunct="0"/>
            <a:endParaRPr lang="en-US"/>
          </a:p>
        </p:txBody>
      </p:sp>
      <p:sp>
        <p:nvSpPr>
          <p:cNvPr id="19474" name="Rectangle 33"/>
          <p:cNvSpPr>
            <a:spLocks noChangeArrowheads="1"/>
          </p:cNvSpPr>
          <p:nvPr/>
        </p:nvSpPr>
        <p:spPr bwMode="auto">
          <a:xfrm>
            <a:off x="5283200" y="4229100"/>
            <a:ext cx="3251200" cy="1892300"/>
          </a:xfrm>
          <a:prstGeom prst="rect">
            <a:avLst/>
          </a:prstGeom>
          <a:solidFill>
            <a:schemeClr val="bg1"/>
          </a:solidFill>
          <a:ln w="9525" algn="ctr">
            <a:noFill/>
            <a:round/>
            <a:headEnd/>
            <a:tailEnd/>
          </a:ln>
        </p:spPr>
        <p:txBody>
          <a:bodyPr/>
          <a:lstStyle/>
          <a:p>
            <a:pPr eaLnBrk="0" hangingPunct="0"/>
            <a:endParaRPr lang="en-US"/>
          </a:p>
        </p:txBody>
      </p:sp>
      <p:grpSp>
        <p:nvGrpSpPr>
          <p:cNvPr id="19475" name="Group 333"/>
          <p:cNvGrpSpPr>
            <a:grpSpLocks/>
          </p:cNvGrpSpPr>
          <p:nvPr/>
        </p:nvGrpSpPr>
        <p:grpSpPr bwMode="auto">
          <a:xfrm>
            <a:off x="2874963" y="3962400"/>
            <a:ext cx="1928812" cy="546100"/>
            <a:chOff x="2874963" y="3962400"/>
            <a:chExt cx="1928812" cy="546100"/>
          </a:xfrm>
        </p:grpSpPr>
        <p:sp>
          <p:nvSpPr>
            <p:cNvPr id="19512" name="Line 9"/>
            <p:cNvSpPr>
              <a:spLocks noChangeShapeType="1"/>
            </p:cNvSpPr>
            <p:nvPr/>
          </p:nvSpPr>
          <p:spPr bwMode="auto">
            <a:xfrm>
              <a:off x="2968625" y="3962400"/>
              <a:ext cx="1543050" cy="0"/>
            </a:xfrm>
            <a:prstGeom prst="line">
              <a:avLst/>
            </a:prstGeom>
            <a:noFill/>
            <a:ln w="28575">
              <a:solidFill>
                <a:srgbClr val="FF0066"/>
              </a:solidFill>
              <a:prstDash val="lgDashDot"/>
              <a:round/>
              <a:headEnd/>
              <a:tailEnd/>
            </a:ln>
          </p:spPr>
          <p:txBody>
            <a:bodyPr/>
            <a:lstStyle/>
            <a:p>
              <a:endParaRPr lang="en-US"/>
            </a:p>
          </p:txBody>
        </p:sp>
        <p:sp>
          <p:nvSpPr>
            <p:cNvPr id="19513" name="Text Box 10"/>
            <p:cNvSpPr txBox="1">
              <a:spLocks noChangeArrowheads="1"/>
            </p:cNvSpPr>
            <p:nvPr/>
          </p:nvSpPr>
          <p:spPr bwMode="auto">
            <a:xfrm>
              <a:off x="2874963" y="3990975"/>
              <a:ext cx="1928812" cy="51752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400"/>
                <a:t>Further luminosity upgrades (pp, low-E)</a:t>
              </a:r>
            </a:p>
          </p:txBody>
        </p:sp>
      </p:grpSp>
      <p:sp>
        <p:nvSpPr>
          <p:cNvPr id="19476" name="AutoShape 11"/>
          <p:cNvSpPr>
            <a:spLocks noChangeArrowheads="1"/>
          </p:cNvSpPr>
          <p:nvPr/>
        </p:nvSpPr>
        <p:spPr bwMode="auto">
          <a:xfrm>
            <a:off x="4495800" y="3914775"/>
            <a:ext cx="88900" cy="101600"/>
          </a:xfrm>
          <a:prstGeom prst="diamond">
            <a:avLst/>
          </a:prstGeom>
          <a:solidFill>
            <a:srgbClr val="FF0000"/>
          </a:solidFill>
          <a:ln w="9525">
            <a:noFill/>
            <a:miter lim="800000"/>
            <a:headEnd/>
            <a:tailEnd/>
          </a:ln>
        </p:spPr>
        <p:txBody>
          <a:bodyPr wrap="none" anchor="ctr"/>
          <a:lstStyle/>
          <a:p>
            <a:pPr eaLnBrk="0" hangingPunct="0"/>
            <a:endParaRPr lang="en-US"/>
          </a:p>
        </p:txBody>
      </p:sp>
      <p:grpSp>
        <p:nvGrpSpPr>
          <p:cNvPr id="19477" name="Group 65"/>
          <p:cNvGrpSpPr>
            <a:grpSpLocks/>
          </p:cNvGrpSpPr>
          <p:nvPr/>
        </p:nvGrpSpPr>
        <p:grpSpPr bwMode="auto">
          <a:xfrm>
            <a:off x="7112000" y="1917700"/>
            <a:ext cx="1409700" cy="387350"/>
            <a:chOff x="7124700" y="1930400"/>
            <a:chExt cx="1409700" cy="387350"/>
          </a:xfrm>
        </p:grpSpPr>
        <p:sp>
          <p:nvSpPr>
            <p:cNvPr id="19510" name="AutoShape 27"/>
            <p:cNvSpPr>
              <a:spLocks noChangeArrowheads="1"/>
            </p:cNvSpPr>
            <p:nvPr/>
          </p:nvSpPr>
          <p:spPr bwMode="auto">
            <a:xfrm>
              <a:off x="7188200" y="1930400"/>
              <a:ext cx="1346200" cy="387350"/>
            </a:xfrm>
            <a:prstGeom prst="rightArrow">
              <a:avLst>
                <a:gd name="adj1" fmla="val 50000"/>
                <a:gd name="adj2" fmla="val 86885"/>
              </a:avLst>
            </a:prstGeom>
            <a:solidFill>
              <a:srgbClr val="00FFFF"/>
            </a:solidFill>
            <a:ln w="9525">
              <a:solidFill>
                <a:schemeClr val="tx1"/>
              </a:solidFill>
              <a:miter lim="800000"/>
              <a:headEnd/>
              <a:tailEnd/>
            </a:ln>
          </p:spPr>
          <p:txBody>
            <a:bodyPr wrap="none" anchor="ctr"/>
            <a:lstStyle/>
            <a:p>
              <a:pPr eaLnBrk="0" hangingPunct="0"/>
              <a:endParaRPr lang="en-US"/>
            </a:p>
          </p:txBody>
        </p:sp>
        <p:sp>
          <p:nvSpPr>
            <p:cNvPr id="19511" name="Text Box 26"/>
            <p:cNvSpPr txBox="1">
              <a:spLocks noChangeArrowheads="1"/>
            </p:cNvSpPr>
            <p:nvPr/>
          </p:nvSpPr>
          <p:spPr bwMode="auto">
            <a:xfrm>
              <a:off x="7124700" y="1987550"/>
              <a:ext cx="1384300" cy="274638"/>
            </a:xfrm>
            <a:prstGeom prst="rect">
              <a:avLst/>
            </a:prstGeom>
            <a:noFill/>
            <a:ln w="9525">
              <a:noFill/>
              <a:miter lim="800000"/>
              <a:headEnd/>
              <a:tailEnd/>
            </a:ln>
          </p:spPr>
          <p:txBody>
            <a:bodyPr>
              <a:spAutoFit/>
            </a:bodyPr>
            <a:lstStyle/>
            <a:p>
              <a:pPr eaLnBrk="0" hangingPunct="0">
                <a:spcBef>
                  <a:spcPct val="50000"/>
                </a:spcBef>
              </a:pPr>
              <a:r>
                <a:rPr lang="en-US" sz="1200" b="1"/>
                <a:t>eRHIC-I physics</a:t>
              </a:r>
            </a:p>
          </p:txBody>
        </p:sp>
      </p:grpSp>
      <p:sp>
        <p:nvSpPr>
          <p:cNvPr id="19478" name="Text Box 32"/>
          <p:cNvSpPr txBox="1">
            <a:spLocks noChangeArrowheads="1"/>
          </p:cNvSpPr>
          <p:nvPr/>
        </p:nvSpPr>
        <p:spPr bwMode="auto">
          <a:xfrm>
            <a:off x="0" y="6134100"/>
            <a:ext cx="9144000" cy="64611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sz="1800">
                <a:solidFill>
                  <a:srgbClr val="FF0000"/>
                </a:solidFill>
              </a:rPr>
              <a:t>* New PHENIX and STAR Decadal Plans provide options for this period.           Dedicated storage ring for novel charged-particle EDM measurements another option.</a:t>
            </a:r>
          </a:p>
        </p:txBody>
      </p:sp>
      <p:grpSp>
        <p:nvGrpSpPr>
          <p:cNvPr id="19479" name="Group 19"/>
          <p:cNvGrpSpPr>
            <a:grpSpLocks/>
          </p:cNvGrpSpPr>
          <p:nvPr/>
        </p:nvGrpSpPr>
        <p:grpSpPr bwMode="auto">
          <a:xfrm>
            <a:off x="5080000" y="4165600"/>
            <a:ext cx="2705100" cy="1993900"/>
            <a:chOff x="4495800" y="3497263"/>
            <a:chExt cx="3937000" cy="3003550"/>
          </a:xfrm>
        </p:grpSpPr>
        <p:pic>
          <p:nvPicPr>
            <p:cNvPr id="340" name="Picture 3" descr="eRHIC ERL2.bmp                                                 00069BE2Mothers of Invention           BFF2B6A3:"/>
            <p:cNvPicPr>
              <a:picLocks noChangeAspect="1" noChangeArrowheads="1"/>
            </p:cNvPicPr>
            <p:nvPr/>
          </p:nvPicPr>
          <p:blipFill>
            <a:blip r:embed="rId4" cstate="print"/>
            <a:srcRect/>
            <a:stretch>
              <a:fillRect/>
            </a:stretch>
          </p:blipFill>
          <p:spPr bwMode="auto">
            <a:xfrm>
              <a:off x="4495800" y="3497263"/>
              <a:ext cx="3904654" cy="3003550"/>
            </a:xfrm>
            <a:prstGeom prst="rect">
              <a:avLst/>
            </a:prstGeom>
            <a:noFill/>
            <a:ln w="9525">
              <a:solidFill>
                <a:srgbClr val="284C7B"/>
              </a:solidFill>
              <a:miter lim="800000"/>
              <a:headEnd/>
              <a:tailEnd/>
            </a:ln>
            <a:effectLst>
              <a:outerShdw blurRad="127000" dist="50800" dir="1920000" algn="tl" rotWithShape="0">
                <a:srgbClr val="284C7B"/>
              </a:outerShdw>
            </a:effectLst>
          </p:spPr>
        </p:pic>
        <p:sp>
          <p:nvSpPr>
            <p:cNvPr id="341" name="Rectangle 340"/>
            <p:cNvSpPr/>
            <p:nvPr/>
          </p:nvSpPr>
          <p:spPr>
            <a:xfrm>
              <a:off x="7037291" y="4422721"/>
              <a:ext cx="931110" cy="14874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42" name="Rectangle 341"/>
            <p:cNvSpPr/>
            <p:nvPr/>
          </p:nvSpPr>
          <p:spPr>
            <a:xfrm>
              <a:off x="4969442" y="4444242"/>
              <a:ext cx="993492" cy="14659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43" name="Rectangle 342"/>
            <p:cNvSpPr/>
            <p:nvPr/>
          </p:nvSpPr>
          <p:spPr>
            <a:xfrm>
              <a:off x="7732736" y="4506418"/>
              <a:ext cx="277254" cy="14037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cxnSp>
          <p:nvCxnSpPr>
            <p:cNvPr id="344" name="Straight Connector 343"/>
            <p:cNvCxnSpPr/>
            <p:nvPr/>
          </p:nvCxnSpPr>
          <p:spPr>
            <a:xfrm rot="16200000" flipV="1">
              <a:off x="6378983" y="5471333"/>
              <a:ext cx="8776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5489292" y="5037300"/>
              <a:ext cx="2305825"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486" name="Group 18"/>
            <p:cNvGrpSpPr>
              <a:grpSpLocks noChangeAspect="1"/>
            </p:cNvGrpSpPr>
            <p:nvPr/>
          </p:nvGrpSpPr>
          <p:grpSpPr bwMode="auto">
            <a:xfrm>
              <a:off x="5433757" y="5220512"/>
              <a:ext cx="206412" cy="206304"/>
              <a:chOff x="2094520" y="1776044"/>
              <a:chExt cx="1815164" cy="2728878"/>
            </a:xfrm>
          </p:grpSpPr>
          <p:sp>
            <p:nvSpPr>
              <p:cNvPr id="363" name="Rectangle 362"/>
              <p:cNvSpPr/>
              <p:nvPr/>
            </p:nvSpPr>
            <p:spPr>
              <a:xfrm>
                <a:off x="2095262" y="1788258"/>
                <a:ext cx="914308" cy="2720330"/>
              </a:xfrm>
              <a:prstGeom prst="rect">
                <a:avLst/>
              </a:prstGeom>
              <a:solidFill>
                <a:schemeClr val="bg1">
                  <a:lumMod val="85000"/>
                </a:scheme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4" name="Rectangle 363"/>
              <p:cNvSpPr/>
              <p:nvPr/>
            </p:nvSpPr>
            <p:spPr>
              <a:xfrm>
                <a:off x="2968934" y="3781048"/>
                <a:ext cx="914295" cy="7275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5" name="Rectangle 364"/>
              <p:cNvSpPr/>
              <p:nvPr/>
            </p:nvSpPr>
            <p:spPr>
              <a:xfrm>
                <a:off x="3009570" y="1788258"/>
                <a:ext cx="893983" cy="7591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6" name="Rectangle 365"/>
              <p:cNvSpPr/>
              <p:nvPr/>
            </p:nvSpPr>
            <p:spPr>
              <a:xfrm>
                <a:off x="2968934" y="2832096"/>
                <a:ext cx="914295" cy="7591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7" name="Rectangle 366"/>
              <p:cNvSpPr/>
              <p:nvPr/>
            </p:nvSpPr>
            <p:spPr>
              <a:xfrm>
                <a:off x="2948610" y="2072934"/>
                <a:ext cx="507952" cy="189790"/>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8" name="Rectangle 367"/>
              <p:cNvSpPr/>
              <p:nvPr/>
            </p:nvSpPr>
            <p:spPr>
              <a:xfrm>
                <a:off x="2928299" y="3148413"/>
                <a:ext cx="528263" cy="158169"/>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9" name="Rectangle 368"/>
              <p:cNvSpPr/>
              <p:nvPr/>
            </p:nvSpPr>
            <p:spPr>
              <a:xfrm>
                <a:off x="2928299" y="4034102"/>
                <a:ext cx="487627" cy="189790"/>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grpSp>
          <p:nvGrpSpPr>
            <p:cNvPr id="19487" name="Group 26"/>
            <p:cNvGrpSpPr>
              <a:grpSpLocks noChangeAspect="1"/>
            </p:cNvGrpSpPr>
            <p:nvPr/>
          </p:nvGrpSpPr>
          <p:grpSpPr bwMode="auto">
            <a:xfrm>
              <a:off x="5433757" y="5487495"/>
              <a:ext cx="206412" cy="206304"/>
              <a:chOff x="2094520" y="1779785"/>
              <a:chExt cx="1815164" cy="2728878"/>
            </a:xfrm>
          </p:grpSpPr>
          <p:sp>
            <p:nvSpPr>
              <p:cNvPr id="356" name="Rectangle 355"/>
              <p:cNvSpPr/>
              <p:nvPr/>
            </p:nvSpPr>
            <p:spPr>
              <a:xfrm>
                <a:off x="2095262" y="1771596"/>
                <a:ext cx="914308" cy="2751972"/>
              </a:xfrm>
              <a:prstGeom prst="rect">
                <a:avLst/>
              </a:prstGeom>
              <a:solidFill>
                <a:schemeClr val="bg1">
                  <a:lumMod val="85000"/>
                </a:scheme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57" name="Rectangle 356"/>
              <p:cNvSpPr/>
              <p:nvPr/>
            </p:nvSpPr>
            <p:spPr>
              <a:xfrm>
                <a:off x="2968934" y="3796027"/>
                <a:ext cx="914295" cy="7275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58" name="Rectangle 357"/>
              <p:cNvSpPr/>
              <p:nvPr/>
            </p:nvSpPr>
            <p:spPr>
              <a:xfrm>
                <a:off x="3009570" y="1771596"/>
                <a:ext cx="893983" cy="7591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59" name="Rectangle 358"/>
              <p:cNvSpPr/>
              <p:nvPr/>
            </p:nvSpPr>
            <p:spPr>
              <a:xfrm>
                <a:off x="2968934" y="2815453"/>
                <a:ext cx="914295" cy="7907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0" name="Rectangle 359"/>
              <p:cNvSpPr/>
              <p:nvPr/>
            </p:nvSpPr>
            <p:spPr>
              <a:xfrm>
                <a:off x="2948610" y="2056291"/>
                <a:ext cx="507952" cy="189790"/>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1" name="Rectangle 360"/>
              <p:cNvSpPr/>
              <p:nvPr/>
            </p:nvSpPr>
            <p:spPr>
              <a:xfrm>
                <a:off x="2928299" y="3163392"/>
                <a:ext cx="528263" cy="158169"/>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362" name="Rectangle 361"/>
              <p:cNvSpPr/>
              <p:nvPr/>
            </p:nvSpPr>
            <p:spPr>
              <a:xfrm>
                <a:off x="2928299" y="4049081"/>
                <a:ext cx="487627" cy="189790"/>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348" name="Double Bracket 347"/>
            <p:cNvSpPr/>
            <p:nvPr/>
          </p:nvSpPr>
          <p:spPr>
            <a:xfrm>
              <a:off x="5336802" y="5042083"/>
              <a:ext cx="399708" cy="856107"/>
            </a:xfrm>
            <a:prstGeom prst="bracketPair">
              <a:avLst/>
            </a:prstGeom>
            <a:ln w="76200" cap="flat" cmpd="tri"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eaLnBrk="0" fontAlgn="auto" hangingPunct="0">
                <a:spcBef>
                  <a:spcPts val="0"/>
                </a:spcBef>
                <a:spcAft>
                  <a:spcPts val="0"/>
                </a:spcAft>
                <a:defRPr/>
              </a:pPr>
              <a:endParaRPr lang="en-US"/>
            </a:p>
          </p:txBody>
        </p:sp>
        <p:cxnSp>
          <p:nvCxnSpPr>
            <p:cNvPr id="349" name="Straight Connector 348"/>
            <p:cNvCxnSpPr/>
            <p:nvPr/>
          </p:nvCxnSpPr>
          <p:spPr>
            <a:xfrm>
              <a:off x="5339114" y="5448614"/>
              <a:ext cx="385844" cy="2392"/>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5329872" y="5718839"/>
              <a:ext cx="385844" cy="0"/>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5385322" y="5037300"/>
              <a:ext cx="307289" cy="0"/>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16200000" flipV="1">
              <a:off x="4950570" y="5323069"/>
              <a:ext cx="1183725" cy="0"/>
            </a:xfrm>
            <a:prstGeom prst="line">
              <a:avLst/>
            </a:prstGeom>
          </p:spPr>
          <p:style>
            <a:lnRef idx="2">
              <a:schemeClr val="accent1"/>
            </a:lnRef>
            <a:fillRef idx="0">
              <a:schemeClr val="accent1"/>
            </a:fillRef>
            <a:effectRef idx="1">
              <a:schemeClr val="accent1"/>
            </a:effectRef>
            <a:fontRef idx="minor">
              <a:schemeClr val="tx1"/>
            </a:fontRef>
          </p:style>
        </p:cxnSp>
        <p:sp>
          <p:nvSpPr>
            <p:cNvPr id="353" name="Text Box 55"/>
            <p:cNvSpPr txBox="1">
              <a:spLocks noChangeArrowheads="1"/>
            </p:cNvSpPr>
            <p:nvPr/>
          </p:nvSpPr>
          <p:spPr bwMode="auto">
            <a:xfrm>
              <a:off x="7356132" y="6154066"/>
              <a:ext cx="1076668" cy="246309"/>
            </a:xfrm>
            <a:prstGeom prst="rect">
              <a:avLst/>
            </a:prstGeom>
            <a:noFill/>
            <a:ln w="9525">
              <a:noFill/>
              <a:miter lim="800000"/>
              <a:headEnd/>
              <a:tailEnd/>
            </a:ln>
          </p:spPr>
          <p:txBody>
            <a:bodyPr wrap="none">
              <a:normAutofit fontScale="47500" lnSpcReduction="20000"/>
            </a:bodyPr>
            <a:lstStyle/>
            <a:p>
              <a:pPr algn="ctr" eaLnBrk="0" fontAlgn="auto" hangingPunct="0">
                <a:spcBef>
                  <a:spcPts val="0"/>
                </a:spcBef>
                <a:spcAft>
                  <a:spcPts val="0"/>
                </a:spcAft>
                <a:defRPr/>
              </a:pPr>
              <a:r>
                <a:rPr lang="en-US" sz="1050" dirty="0">
                  <a:solidFill>
                    <a:srgbClr val="000090"/>
                  </a:solidFill>
                  <a:latin typeface="Comic Sans MS" pitchFamily="-110" charset="0"/>
                  <a:ea typeface="Comic Sans MS" pitchFamily="-110" charset="0"/>
                  <a:cs typeface="Comic Sans MS" pitchFamily="-110" charset="0"/>
                </a:rPr>
                <a:t>© V. Litvinenko</a:t>
              </a:r>
            </a:p>
          </p:txBody>
        </p:sp>
        <p:sp>
          <p:nvSpPr>
            <p:cNvPr id="354" name="Text Box 195"/>
            <p:cNvSpPr txBox="1">
              <a:spLocks noChangeArrowheads="1"/>
            </p:cNvSpPr>
            <p:nvPr/>
          </p:nvSpPr>
          <p:spPr bwMode="auto">
            <a:xfrm>
              <a:off x="6961047" y="4551854"/>
              <a:ext cx="1192190" cy="1188506"/>
            </a:xfrm>
            <a:prstGeom prst="rect">
              <a:avLst/>
            </a:prstGeom>
            <a:noFill/>
            <a:ln w="9525">
              <a:noFill/>
              <a:miter lim="800000"/>
              <a:headEnd/>
              <a:tailEnd/>
            </a:ln>
            <a:effectLst>
              <a:prstShdw prst="shdw17" dist="17961" dir="2700000">
                <a:schemeClr val="accent1">
                  <a:gamma/>
                  <a:shade val="60000"/>
                  <a:invGamma/>
                </a:schemeClr>
              </a:prstShdw>
            </a:effectLst>
          </p:spPr>
          <p:txBody>
            <a:bodyPr>
              <a:normAutofit fontScale="70000" lnSpcReduction="20000"/>
            </a:bodyPr>
            <a:lstStyle/>
            <a:p>
              <a:pPr eaLnBrk="0" fontAlgn="auto" hangingPunct="0">
                <a:spcBef>
                  <a:spcPct val="50000"/>
                </a:spcBef>
                <a:spcAft>
                  <a:spcPts val="0"/>
                </a:spcAft>
                <a:defRPr/>
              </a:pPr>
              <a:r>
                <a:rPr lang="en-US" sz="1200" dirty="0" err="1">
                  <a:latin typeface="+mn-lt"/>
                  <a:ea typeface="ＭＳ Ｐゴシック" pitchFamily="36" charset="-128"/>
                  <a:cs typeface="+mn-cs"/>
                </a:rPr>
                <a:t>eRHIC</a:t>
              </a:r>
              <a:r>
                <a:rPr lang="en-US" sz="1200" dirty="0">
                  <a:latin typeface="+mn-lt"/>
                  <a:ea typeface="ＭＳ Ｐゴシック" pitchFamily="36" charset="-128"/>
                  <a:cs typeface="+mn-cs"/>
                </a:rPr>
                <a:t> will add electron ERL inside RHIC tunnel, going from 5 to 30 </a:t>
              </a:r>
              <a:r>
                <a:rPr lang="en-US" sz="1200" dirty="0" err="1">
                  <a:latin typeface="+mn-lt"/>
                  <a:ea typeface="ＭＳ Ｐゴシック" pitchFamily="36" charset="-128"/>
                  <a:cs typeface="+mn-cs"/>
                </a:rPr>
                <a:t>GeV</a:t>
              </a:r>
              <a:r>
                <a:rPr lang="en-US" sz="1200" dirty="0">
                  <a:latin typeface="+mn-lt"/>
                  <a:ea typeface="ＭＳ Ｐゴシック" pitchFamily="36" charset="-128"/>
                  <a:cs typeface="+mn-cs"/>
                </a:rPr>
                <a:t> in stages</a:t>
              </a:r>
            </a:p>
          </p:txBody>
        </p:sp>
        <p:sp>
          <p:nvSpPr>
            <p:cNvPr id="355" name="Text Box 196"/>
            <p:cNvSpPr txBox="1">
              <a:spLocks noChangeArrowheads="1"/>
            </p:cNvSpPr>
            <p:nvPr/>
          </p:nvSpPr>
          <p:spPr bwMode="auto">
            <a:xfrm>
              <a:off x="4722224" y="4724032"/>
              <a:ext cx="808656" cy="1006762"/>
            </a:xfrm>
            <a:prstGeom prst="rect">
              <a:avLst/>
            </a:prstGeom>
            <a:noFill/>
            <a:ln w="9525">
              <a:noFill/>
              <a:miter lim="800000"/>
              <a:headEnd/>
              <a:tailEnd/>
            </a:ln>
            <a:effectLst>
              <a:prstShdw prst="shdw17" dist="17961" dir="2700000">
                <a:schemeClr val="accent1">
                  <a:gamma/>
                  <a:shade val="60000"/>
                  <a:invGamma/>
                </a:schemeClr>
              </a:prstShdw>
            </a:effectLst>
          </p:spPr>
          <p:txBody>
            <a:bodyPr>
              <a:normAutofit fontScale="70000" lnSpcReduction="20000"/>
            </a:bodyPr>
            <a:lstStyle/>
            <a:p>
              <a:pPr eaLnBrk="0" fontAlgn="auto" hangingPunct="0">
                <a:spcBef>
                  <a:spcPct val="50000"/>
                </a:spcBef>
                <a:spcAft>
                  <a:spcPts val="0"/>
                </a:spcAft>
                <a:defRPr/>
              </a:pPr>
              <a:r>
                <a:rPr lang="en-US" sz="1200" dirty="0">
                  <a:latin typeface="+mn-lt"/>
                  <a:ea typeface="ＭＳ Ｐゴシック" pitchFamily="36" charset="-128"/>
                  <a:cs typeface="+mn-cs"/>
                </a:rPr>
                <a:t>electron </a:t>
              </a:r>
              <a:r>
                <a:rPr lang="en-US" sz="1200" dirty="0" err="1">
                  <a:latin typeface="+mn-lt"/>
                  <a:ea typeface="ＭＳ Ｐゴシック" pitchFamily="36" charset="-128"/>
                  <a:cs typeface="+mn-cs"/>
                </a:rPr>
                <a:t>recirc-ulation</a:t>
              </a:r>
              <a:r>
                <a:rPr lang="en-US" sz="1200" dirty="0">
                  <a:latin typeface="+mn-lt"/>
                  <a:ea typeface="ＭＳ Ｐゴシック" pitchFamily="36" charset="-128"/>
                  <a:cs typeface="+mn-cs"/>
                </a:rPr>
                <a:t> </a:t>
              </a:r>
              <a:r>
                <a:rPr lang="en-US" sz="1200" dirty="0" err="1">
                  <a:latin typeface="+mn-lt"/>
                  <a:ea typeface="ＭＳ Ｐゴシック" pitchFamily="36" charset="-128"/>
                  <a:cs typeface="+mn-cs"/>
                </a:rPr>
                <a:t>mag</a:t>
              </a:r>
              <a:r>
                <a:rPr lang="en-US" sz="1200" dirty="0">
                  <a:latin typeface="+mn-lt"/>
                  <a:ea typeface="ＭＳ Ｐゴシック" pitchFamily="36" charset="-128"/>
                  <a:cs typeface="+mn-cs"/>
                </a:rPr>
                <a:t>-nets</a:t>
              </a:r>
            </a:p>
          </p:txBody>
        </p:sp>
      </p:gr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0" y="30163"/>
            <a:ext cx="9144000" cy="633412"/>
          </a:xfrm>
          <a:prstGeom prst="rect">
            <a:avLst/>
          </a:prstGeom>
          <a:noFill/>
          <a:ln w="9525">
            <a:noFill/>
            <a:miter lim="800000"/>
            <a:headEnd/>
            <a:tailEnd/>
          </a:ln>
        </p:spPr>
        <p:txBody>
          <a:bodyPr anchor="ctr"/>
          <a:lstStyle/>
          <a:p>
            <a:pPr algn="ctr" eaLnBrk="0" hangingPunct="0">
              <a:lnSpc>
                <a:spcPct val="80000"/>
              </a:lnSpc>
            </a:pPr>
            <a:r>
              <a:rPr lang="en-US" b="1">
                <a:solidFill>
                  <a:srgbClr val="042B7F"/>
                </a:solidFill>
                <a:latin typeface="Comic Sans MS" pitchFamily="66" charset="0"/>
              </a:rPr>
              <a:t>What Will EIC Have That HERA Didn’t?</a:t>
            </a:r>
          </a:p>
        </p:txBody>
      </p:sp>
      <p:pic>
        <p:nvPicPr>
          <p:cNvPr id="121859" name="Picture 15" descr="running.eps"/>
          <p:cNvPicPr>
            <a:picLocks noChangeAspect="1"/>
          </p:cNvPicPr>
          <p:nvPr/>
        </p:nvPicPr>
        <p:blipFill>
          <a:blip r:embed="rId3" cstate="print"/>
          <a:srcRect/>
          <a:stretch>
            <a:fillRect/>
          </a:stretch>
        </p:blipFill>
        <p:spPr bwMode="auto">
          <a:xfrm>
            <a:off x="3581400" y="3119438"/>
            <a:ext cx="5562600" cy="3587750"/>
          </a:xfrm>
          <a:prstGeom prst="rect">
            <a:avLst/>
          </a:prstGeom>
          <a:solidFill>
            <a:schemeClr val="bg1"/>
          </a:solidFill>
          <a:ln w="9525">
            <a:noFill/>
            <a:miter lim="800000"/>
            <a:headEnd/>
            <a:tailEnd/>
          </a:ln>
        </p:spPr>
      </p:pic>
      <p:grpSp>
        <p:nvGrpSpPr>
          <p:cNvPr id="121860" name="Group 21"/>
          <p:cNvGrpSpPr>
            <a:grpSpLocks/>
          </p:cNvGrpSpPr>
          <p:nvPr/>
        </p:nvGrpSpPr>
        <p:grpSpPr bwMode="auto">
          <a:xfrm>
            <a:off x="950913" y="473075"/>
            <a:ext cx="7291387" cy="2489200"/>
            <a:chOff x="639" y="2752"/>
            <a:chExt cx="4593" cy="1568"/>
          </a:xfrm>
        </p:grpSpPr>
        <p:grpSp>
          <p:nvGrpSpPr>
            <p:cNvPr id="121861" name="Group 31"/>
            <p:cNvGrpSpPr>
              <a:grpSpLocks/>
            </p:cNvGrpSpPr>
            <p:nvPr/>
          </p:nvGrpSpPr>
          <p:grpSpPr bwMode="auto">
            <a:xfrm>
              <a:off x="639" y="2752"/>
              <a:ext cx="4593" cy="1568"/>
              <a:chOff x="487" y="2976"/>
              <a:chExt cx="4310" cy="1344"/>
            </a:xfrm>
          </p:grpSpPr>
          <p:pic>
            <p:nvPicPr>
              <p:cNvPr id="121862" name="Picture 59" descr="gpdwp"/>
              <p:cNvPicPr>
                <a:picLocks noChangeAspect="1" noChangeArrowheads="1"/>
              </p:cNvPicPr>
              <p:nvPr/>
            </p:nvPicPr>
            <p:blipFill>
              <a:blip r:embed="rId4" cstate="print"/>
              <a:srcRect/>
              <a:stretch>
                <a:fillRect/>
              </a:stretch>
            </p:blipFill>
            <p:spPr bwMode="auto">
              <a:xfrm>
                <a:off x="487" y="2976"/>
                <a:ext cx="4310" cy="1344"/>
              </a:xfrm>
              <a:prstGeom prst="rect">
                <a:avLst/>
              </a:prstGeom>
              <a:noFill/>
              <a:ln w="9525">
                <a:noFill/>
                <a:miter lim="800000"/>
                <a:headEnd/>
                <a:tailEnd/>
              </a:ln>
            </p:spPr>
          </p:pic>
          <p:sp>
            <p:nvSpPr>
              <p:cNvPr id="8" name="TextBox 8"/>
              <p:cNvSpPr txBox="1">
                <a:spLocks noChangeArrowheads="1"/>
              </p:cNvSpPr>
              <p:nvPr/>
            </p:nvSpPr>
            <p:spPr bwMode="auto">
              <a:xfrm>
                <a:off x="2473" y="3901"/>
                <a:ext cx="557"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&lt; 0.1</a:t>
                </a:r>
              </a:p>
            </p:txBody>
          </p:sp>
          <p:sp>
            <p:nvSpPr>
              <p:cNvPr id="9" name="TextBox 9"/>
              <p:cNvSpPr txBox="1">
                <a:spLocks noChangeArrowheads="1"/>
              </p:cNvSpPr>
              <p:nvPr/>
            </p:nvSpPr>
            <p:spPr bwMode="auto">
              <a:xfrm>
                <a:off x="3207"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0.3</a:t>
                </a:r>
              </a:p>
            </p:txBody>
          </p:sp>
          <p:sp>
            <p:nvSpPr>
              <p:cNvPr id="10" name="TextBox 10"/>
              <p:cNvSpPr txBox="1">
                <a:spLocks noChangeArrowheads="1"/>
              </p:cNvSpPr>
              <p:nvPr/>
            </p:nvSpPr>
            <p:spPr bwMode="auto">
              <a:xfrm>
                <a:off x="3940"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0.8</a:t>
                </a:r>
              </a:p>
            </p:txBody>
          </p:sp>
        </p:grpSp>
        <p:sp>
          <p:nvSpPr>
            <p:cNvPr id="121866" name="Text Box 32"/>
            <p:cNvSpPr txBox="1">
              <a:spLocks noChangeArrowheads="1"/>
            </p:cNvSpPr>
            <p:nvPr/>
          </p:nvSpPr>
          <p:spPr bwMode="auto">
            <a:xfrm>
              <a:off x="1760" y="3426"/>
              <a:ext cx="1104" cy="750"/>
            </a:xfrm>
            <a:prstGeom prst="rect">
              <a:avLst/>
            </a:prstGeom>
            <a:noFill/>
            <a:ln w="9525">
              <a:noFill/>
              <a:miter lim="800000"/>
              <a:headEnd/>
              <a:tailEnd/>
            </a:ln>
          </p:spPr>
          <p:txBody>
            <a:bodyPr>
              <a:spAutoFit/>
            </a:bodyPr>
            <a:lstStyle/>
            <a:p>
              <a:pPr algn="ctr" eaLnBrk="0" hangingPunct="0">
                <a:spcBef>
                  <a:spcPct val="50000"/>
                </a:spcBef>
              </a:pPr>
              <a:r>
                <a:rPr lang="en-US" sz="1800" b="1" i="1">
                  <a:solidFill>
                    <a:srgbClr val="0033CC"/>
                  </a:solidFill>
                </a:rPr>
                <a:t>Proton tomography via exclusive reactions</a:t>
              </a:r>
            </a:p>
          </p:txBody>
        </p:sp>
      </p:grpSp>
      <p:sp>
        <p:nvSpPr>
          <p:cNvPr id="121867" name="TextBox 10"/>
          <p:cNvSpPr txBox="1">
            <a:spLocks noChangeArrowheads="1"/>
          </p:cNvSpPr>
          <p:nvPr/>
        </p:nvSpPr>
        <p:spPr bwMode="auto">
          <a:xfrm>
            <a:off x="150813" y="2943225"/>
            <a:ext cx="3494087" cy="3478213"/>
          </a:xfrm>
          <a:prstGeom prst="rect">
            <a:avLst/>
          </a:prstGeom>
          <a:noFill/>
          <a:ln w="9525">
            <a:noFill/>
            <a:miter lim="800000"/>
            <a:headEnd/>
            <a:tailEnd/>
          </a:ln>
        </p:spPr>
        <p:txBody>
          <a:bodyPr>
            <a:spAutoFit/>
          </a:bodyPr>
          <a:lstStyle/>
          <a:p>
            <a:pPr marL="457200" indent="-457200" eaLnBrk="0" hangingPunct="0">
              <a:buFont typeface="Arial" charset="0"/>
              <a:buAutoNum type="arabicParenR" startAt="3"/>
            </a:pPr>
            <a:r>
              <a:rPr lang="en-US" sz="2000" b="1" i="1">
                <a:solidFill>
                  <a:srgbClr val="D60093"/>
                </a:solidFill>
              </a:rPr>
              <a:t>3 orders of magnitude higher collision luminosity to facilitate exclusive reaction studies yielding 2+1- dim’l maps of internal nucleon wave function, and symmetry violation studies of fundamental electroweak interaction properties.</a:t>
            </a:r>
          </a:p>
        </p:txBody>
      </p:sp>
      <p:sp>
        <p:nvSpPr>
          <p:cNvPr id="121868" name="TextBox 11"/>
          <p:cNvSpPr txBox="1">
            <a:spLocks noChangeArrowheads="1"/>
          </p:cNvSpPr>
          <p:nvPr/>
        </p:nvSpPr>
        <p:spPr bwMode="auto">
          <a:xfrm>
            <a:off x="4497388" y="5260975"/>
            <a:ext cx="3117850" cy="830263"/>
          </a:xfrm>
          <a:prstGeom prst="rect">
            <a:avLst/>
          </a:prstGeom>
          <a:noFill/>
          <a:ln w="9525">
            <a:noFill/>
            <a:miter lim="800000"/>
            <a:headEnd/>
            <a:tailEnd/>
          </a:ln>
        </p:spPr>
        <p:txBody>
          <a:bodyPr>
            <a:spAutoFit/>
          </a:bodyPr>
          <a:lstStyle/>
          <a:p>
            <a:pPr eaLnBrk="0" hangingPunct="0"/>
            <a:r>
              <a:rPr lang="en-US" sz="1600" b="1" i="1">
                <a:solidFill>
                  <a:srgbClr val="FF0000"/>
                </a:solidFill>
              </a:rPr>
              <a:t>Parity-violating DIS to map “running” of the electroweak coupling</a:t>
            </a:r>
          </a:p>
        </p:txBody>
      </p:sp>
      <p:cxnSp>
        <p:nvCxnSpPr>
          <p:cNvPr id="121869" name="Straight Arrow Connector 13"/>
          <p:cNvCxnSpPr>
            <a:cxnSpLocks noChangeShapeType="1"/>
          </p:cNvCxnSpPr>
          <p:nvPr/>
        </p:nvCxnSpPr>
        <p:spPr bwMode="auto">
          <a:xfrm flipV="1">
            <a:off x="7164388" y="5160963"/>
            <a:ext cx="438150" cy="287337"/>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p:cNvPicPr>
            <a:picLocks noChangeAspect="1" noChangeArrowheads="1"/>
          </p:cNvPicPr>
          <p:nvPr/>
        </p:nvPicPr>
        <p:blipFill>
          <a:blip r:embed="rId3" cstate="print"/>
          <a:srcRect/>
          <a:stretch>
            <a:fillRect/>
          </a:stretch>
        </p:blipFill>
        <p:spPr bwMode="auto">
          <a:xfrm>
            <a:off x="0" y="0"/>
            <a:ext cx="9144000" cy="684688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254000" y="25400"/>
            <a:ext cx="8585200" cy="457200"/>
          </a:xfrm>
          <a:prstGeom prst="rect">
            <a:avLst/>
          </a:prstGeom>
          <a:noFill/>
          <a:ln w="9525">
            <a:noFill/>
            <a:miter lim="800000"/>
            <a:headEnd/>
            <a:tailEnd/>
          </a:ln>
        </p:spPr>
        <p:txBody>
          <a:bodyPr>
            <a:spAutoFit/>
          </a:bodyPr>
          <a:lstStyle/>
          <a:p>
            <a:pPr algn="ctr" defTabSz="457200" eaLnBrk="0" hangingPunct="0"/>
            <a:r>
              <a:rPr lang="en-GB" sz="2400" b="1">
                <a:solidFill>
                  <a:srgbClr val="FF0000"/>
                </a:solidFill>
                <a:latin typeface="Comic Sans MS" pitchFamily="66" charset="0"/>
              </a:rPr>
              <a:t>eRHIC Design Under Active Consideration</a:t>
            </a:r>
            <a:endParaRPr lang="en-GB" sz="2000">
              <a:solidFill>
                <a:srgbClr val="FF0000"/>
              </a:solidFill>
              <a:latin typeface="Comic Sans MS" pitchFamily="66" charset="0"/>
            </a:endParaRPr>
          </a:p>
        </p:txBody>
      </p:sp>
      <p:pic>
        <p:nvPicPr>
          <p:cNvPr id="125955" name="Picture 15" descr="IMG_0030.jpg"/>
          <p:cNvPicPr>
            <a:picLocks noChangeAspect="1"/>
          </p:cNvPicPr>
          <p:nvPr/>
        </p:nvPicPr>
        <p:blipFill>
          <a:blip r:embed="rId3" cstate="print"/>
          <a:srcRect/>
          <a:stretch>
            <a:fillRect/>
          </a:stretch>
        </p:blipFill>
        <p:spPr bwMode="auto">
          <a:xfrm>
            <a:off x="266700" y="528638"/>
            <a:ext cx="2551113" cy="725487"/>
          </a:xfrm>
          <a:prstGeom prst="rect">
            <a:avLst/>
          </a:prstGeom>
          <a:noFill/>
          <a:ln w="9525">
            <a:noFill/>
            <a:miter lim="800000"/>
            <a:headEnd/>
            <a:tailEnd/>
          </a:ln>
        </p:spPr>
      </p:pic>
      <p:grpSp>
        <p:nvGrpSpPr>
          <p:cNvPr id="125956" name="Group 282"/>
          <p:cNvGrpSpPr>
            <a:grpSpLocks/>
          </p:cNvGrpSpPr>
          <p:nvPr/>
        </p:nvGrpSpPr>
        <p:grpSpPr bwMode="auto">
          <a:xfrm>
            <a:off x="7402513" y="4171950"/>
            <a:ext cx="1233487" cy="1765300"/>
            <a:chOff x="0" y="1333"/>
            <a:chExt cx="777" cy="1112"/>
          </a:xfrm>
        </p:grpSpPr>
        <p:pic>
          <p:nvPicPr>
            <p:cNvPr id="125957" name="Picture 3" descr="DSC_0014.jpg"/>
            <p:cNvPicPr>
              <a:picLocks noChangeAspect="1"/>
            </p:cNvPicPr>
            <p:nvPr/>
          </p:nvPicPr>
          <p:blipFill>
            <a:blip r:embed="rId4" cstate="print"/>
            <a:srcRect/>
            <a:stretch>
              <a:fillRect/>
            </a:stretch>
          </p:blipFill>
          <p:spPr bwMode="auto">
            <a:xfrm>
              <a:off x="26" y="1333"/>
              <a:ext cx="740" cy="1112"/>
            </a:xfrm>
            <a:prstGeom prst="rect">
              <a:avLst/>
            </a:prstGeom>
            <a:noFill/>
            <a:ln w="9525">
              <a:noFill/>
              <a:miter lim="800000"/>
              <a:headEnd/>
              <a:tailEnd/>
            </a:ln>
          </p:spPr>
        </p:pic>
        <p:sp>
          <p:nvSpPr>
            <p:cNvPr id="125958" name="TextBox 495"/>
            <p:cNvSpPr txBox="1">
              <a:spLocks noChangeArrowheads="1"/>
            </p:cNvSpPr>
            <p:nvPr/>
          </p:nvSpPr>
          <p:spPr bwMode="auto">
            <a:xfrm>
              <a:off x="0" y="1351"/>
              <a:ext cx="777" cy="250"/>
            </a:xfrm>
            <a:prstGeom prst="rect">
              <a:avLst/>
            </a:prstGeom>
            <a:noFill/>
            <a:ln w="9525">
              <a:noFill/>
              <a:miter lim="800000"/>
              <a:headEnd/>
              <a:tailEnd/>
            </a:ln>
          </p:spPr>
          <p:txBody>
            <a:bodyPr wrap="none">
              <a:spAutoFit/>
            </a:bodyPr>
            <a:lstStyle/>
            <a:p>
              <a:pPr defTabSz="457200" eaLnBrk="0" hangingPunct="0"/>
              <a:r>
                <a:rPr lang="en-US" sz="1000" u="sng">
                  <a:latin typeface="Comic Sans MS" pitchFamily="66" charset="0"/>
                </a:rPr>
                <a:t>Gap 5 mm total</a:t>
              </a:r>
            </a:p>
            <a:p>
              <a:pPr defTabSz="457200" eaLnBrk="0" hangingPunct="0"/>
              <a:r>
                <a:rPr lang="en-US" sz="1000" u="sng">
                  <a:latin typeface="Comic Sans MS" pitchFamily="66" charset="0"/>
                </a:rPr>
                <a:t>0.3 T for 30 GeV </a:t>
              </a:r>
            </a:p>
          </p:txBody>
        </p:sp>
      </p:grpSp>
      <p:sp>
        <p:nvSpPr>
          <p:cNvPr id="21785" name="Text Box 281"/>
          <p:cNvSpPr txBox="1">
            <a:spLocks noChangeArrowheads="1"/>
          </p:cNvSpPr>
          <p:nvPr/>
        </p:nvSpPr>
        <p:spPr bwMode="auto">
          <a:xfrm>
            <a:off x="0" y="1246188"/>
            <a:ext cx="1854200" cy="4981575"/>
          </a:xfrm>
          <a:prstGeom prst="rect">
            <a:avLst/>
          </a:prstGeom>
          <a:noFill/>
          <a:ln w="9525">
            <a:noFill/>
            <a:miter lim="800000"/>
            <a:headEnd/>
            <a:tailEnd/>
          </a:ln>
        </p:spPr>
        <p:txBody>
          <a:bodyPr>
            <a:spAutoFit/>
          </a:bodyPr>
          <a:lstStyle/>
          <a:p>
            <a:pPr eaLnBrk="0" hangingPunct="0">
              <a:spcBef>
                <a:spcPct val="50000"/>
              </a:spcBef>
            </a:pPr>
            <a:r>
              <a:rPr lang="en-US" sz="1600" b="1" i="1"/>
              <a:t>Vis-à-vis earlier MeRHIC design, this allows for:</a:t>
            </a:r>
          </a:p>
          <a:p>
            <a:pPr eaLnBrk="0" hangingPunct="0">
              <a:spcBef>
                <a:spcPct val="50000"/>
              </a:spcBef>
              <a:buFont typeface="Wingdings" pitchFamily="2" charset="2"/>
              <a:buChar char="Ø"/>
            </a:pPr>
            <a:r>
              <a:rPr lang="en-US" sz="1600" b="1" i="1">
                <a:solidFill>
                  <a:srgbClr val="0000FF"/>
                </a:solidFill>
              </a:rPr>
              <a:t> more IP’s</a:t>
            </a:r>
          </a:p>
          <a:p>
            <a:pPr eaLnBrk="0" hangingPunct="0">
              <a:spcBef>
                <a:spcPct val="50000"/>
              </a:spcBef>
              <a:buFont typeface="Wingdings" pitchFamily="2" charset="2"/>
              <a:buChar char="Ø"/>
            </a:pPr>
            <a:r>
              <a:rPr lang="en-US" sz="1600" b="1" i="1">
                <a:solidFill>
                  <a:srgbClr val="0000FF"/>
                </a:solidFill>
              </a:rPr>
              <a:t> reusing infra-structure + det. components for STAR, PHENIX?</a:t>
            </a:r>
          </a:p>
          <a:p>
            <a:pPr eaLnBrk="0" hangingPunct="0">
              <a:spcBef>
                <a:spcPct val="50000"/>
              </a:spcBef>
              <a:buFont typeface="Wingdings" pitchFamily="2" charset="2"/>
              <a:buChar char="Ø"/>
            </a:pPr>
            <a:r>
              <a:rPr lang="en-US" sz="1600" b="1" i="1">
                <a:solidFill>
                  <a:srgbClr val="0000FF"/>
                </a:solidFill>
              </a:rPr>
              <a:t> reduced cost</a:t>
            </a:r>
          </a:p>
          <a:p>
            <a:pPr eaLnBrk="0" hangingPunct="0">
              <a:spcBef>
                <a:spcPct val="50000"/>
              </a:spcBef>
              <a:buFont typeface="Wingdings" pitchFamily="2" charset="2"/>
              <a:buChar char="Ø"/>
            </a:pPr>
            <a:r>
              <a:rPr lang="en-US" sz="1600" b="1" i="1">
                <a:solidFill>
                  <a:srgbClr val="0000FF"/>
                </a:solidFill>
              </a:rPr>
              <a:t> easier up-grade path</a:t>
            </a:r>
          </a:p>
          <a:p>
            <a:pPr eaLnBrk="0" hangingPunct="0">
              <a:spcBef>
                <a:spcPct val="50000"/>
              </a:spcBef>
              <a:buFont typeface="Wingdings" pitchFamily="2" charset="2"/>
              <a:buChar char="Ø"/>
            </a:pPr>
            <a:r>
              <a:rPr lang="en-US" sz="1600" b="1" i="1">
                <a:solidFill>
                  <a:srgbClr val="0000FF"/>
                </a:solidFill>
              </a:rPr>
              <a:t> minimal environmental impact concerns</a:t>
            </a:r>
          </a:p>
          <a:p>
            <a:pPr eaLnBrk="0" hangingPunct="0">
              <a:spcBef>
                <a:spcPct val="50000"/>
              </a:spcBef>
              <a:buFont typeface="Wingdings" pitchFamily="2" charset="2"/>
              <a:buChar char="Ø"/>
            </a:pPr>
            <a:r>
              <a:rPr lang="en-US" sz="1600" b="1" i="1">
                <a:solidFill>
                  <a:srgbClr val="0000FF"/>
                </a:solidFill>
              </a:rPr>
              <a:t> IR design to reach 10</a:t>
            </a:r>
            <a:r>
              <a:rPr lang="en-US" sz="1600" b="1" i="1" baseline="36000">
                <a:solidFill>
                  <a:srgbClr val="0000FF"/>
                </a:solidFill>
              </a:rPr>
              <a:t>34</a:t>
            </a:r>
            <a:r>
              <a:rPr lang="en-US" sz="1600" b="1" i="1">
                <a:solidFill>
                  <a:srgbClr val="0000FF"/>
                </a:solidFill>
              </a:rPr>
              <a:t> lumi-nosity</a:t>
            </a:r>
          </a:p>
        </p:txBody>
      </p:sp>
      <p:sp>
        <p:nvSpPr>
          <p:cNvPr id="125960" name="Text Box 19"/>
          <p:cNvSpPr txBox="1">
            <a:spLocks noChangeArrowheads="1"/>
          </p:cNvSpPr>
          <p:nvPr/>
        </p:nvSpPr>
        <p:spPr bwMode="auto">
          <a:xfrm>
            <a:off x="6411913" y="420688"/>
            <a:ext cx="2159000" cy="1155700"/>
          </a:xfrm>
          <a:prstGeom prst="rect">
            <a:avLst/>
          </a:prstGeom>
          <a:noFill/>
          <a:ln w="9525">
            <a:noFill/>
            <a:miter lim="800000"/>
            <a:headEnd/>
            <a:tailEnd/>
          </a:ln>
        </p:spPr>
        <p:txBody>
          <a:bodyPr>
            <a:spAutoFit/>
          </a:bodyPr>
          <a:lstStyle/>
          <a:p>
            <a:pPr defTabSz="457200" eaLnBrk="0" hangingPunct="0"/>
            <a:r>
              <a:rPr lang="en-US" sz="1400">
                <a:solidFill>
                  <a:srgbClr val="000090"/>
                </a:solidFill>
                <a:latin typeface="Comic Sans MS" pitchFamily="66" charset="0"/>
              </a:rPr>
              <a:t>Vertically separated</a:t>
            </a:r>
          </a:p>
          <a:p>
            <a:pPr defTabSz="457200" eaLnBrk="0" hangingPunct="0"/>
            <a:r>
              <a:rPr lang="en-US" sz="1400">
                <a:solidFill>
                  <a:srgbClr val="000090"/>
                </a:solidFill>
                <a:latin typeface="Comic Sans MS" pitchFamily="66" charset="0"/>
              </a:rPr>
              <a:t>recirculating passes.</a:t>
            </a:r>
          </a:p>
          <a:p>
            <a:pPr defTabSz="457200" eaLnBrk="0" hangingPunct="0"/>
            <a:r>
              <a:rPr lang="en-US" sz="1400">
                <a:solidFill>
                  <a:srgbClr val="000090"/>
                </a:solidFill>
                <a:latin typeface="Comic Sans MS" pitchFamily="66" charset="0"/>
              </a:rPr>
              <a:t># of passes will be chosen</a:t>
            </a:r>
          </a:p>
          <a:p>
            <a:pPr defTabSz="457200" eaLnBrk="0" hangingPunct="0"/>
            <a:r>
              <a:rPr lang="en-US" sz="1400">
                <a:solidFill>
                  <a:srgbClr val="000090"/>
                </a:solidFill>
                <a:latin typeface="Comic Sans MS" pitchFamily="66" charset="0"/>
              </a:rPr>
              <a:t>to optimize eRHIC cost </a:t>
            </a:r>
          </a:p>
        </p:txBody>
      </p:sp>
      <p:cxnSp>
        <p:nvCxnSpPr>
          <p:cNvPr id="371" name="Straight Arrow Connector 370"/>
          <p:cNvCxnSpPr/>
          <p:nvPr/>
        </p:nvCxnSpPr>
        <p:spPr>
          <a:xfrm>
            <a:off x="1627188" y="808038"/>
            <a:ext cx="850900" cy="757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5962" name="Rectangle 345"/>
          <p:cNvSpPr>
            <a:spLocks noChangeArrowheads="1"/>
          </p:cNvSpPr>
          <p:nvPr/>
        </p:nvSpPr>
        <p:spPr bwMode="auto">
          <a:xfrm>
            <a:off x="2914650" y="1689100"/>
            <a:ext cx="3308350" cy="581025"/>
          </a:xfrm>
          <a:prstGeom prst="rect">
            <a:avLst/>
          </a:prstGeom>
          <a:noFill/>
          <a:ln w="9525">
            <a:noFill/>
            <a:miter lim="800000"/>
            <a:headEnd/>
            <a:tailEnd/>
          </a:ln>
        </p:spPr>
        <p:txBody>
          <a:bodyPr>
            <a:spAutoFit/>
          </a:bodyPr>
          <a:lstStyle/>
          <a:p>
            <a:pPr algn="ctr" defTabSz="457200" eaLnBrk="0" hangingPunct="0"/>
            <a:r>
              <a:rPr lang="en-GB" sz="1600" b="1">
                <a:solidFill>
                  <a:srgbClr val="FB056E"/>
                </a:solidFill>
              </a:rPr>
              <a:t>RHIC: 325 GeV p or 130 GeV/u Au with DX magnets removed</a:t>
            </a:r>
          </a:p>
        </p:txBody>
      </p:sp>
      <p:sp>
        <p:nvSpPr>
          <p:cNvPr id="125963" name="TextBox 278"/>
          <p:cNvSpPr txBox="1">
            <a:spLocks noChangeArrowheads="1"/>
          </p:cNvSpPr>
          <p:nvPr/>
        </p:nvSpPr>
        <p:spPr bwMode="auto">
          <a:xfrm>
            <a:off x="3074988" y="4505325"/>
            <a:ext cx="3094037" cy="825500"/>
          </a:xfrm>
          <a:prstGeom prst="rect">
            <a:avLst/>
          </a:prstGeom>
          <a:noFill/>
          <a:ln w="9525">
            <a:noFill/>
            <a:miter lim="800000"/>
            <a:headEnd/>
            <a:tailEnd/>
          </a:ln>
        </p:spPr>
        <p:txBody>
          <a:bodyPr>
            <a:spAutoFit/>
          </a:bodyPr>
          <a:lstStyle/>
          <a:p>
            <a:pPr algn="ctr" defTabSz="457200" eaLnBrk="0" hangingPunct="0"/>
            <a:r>
              <a:rPr lang="en-GB" sz="1600" b="1">
                <a:solidFill>
                  <a:srgbClr val="0066FF"/>
                </a:solidFill>
              </a:rPr>
              <a:t>eRHIC-I </a:t>
            </a:r>
            <a:r>
              <a:rPr lang="en-GB" sz="1600" b="1">
                <a:solidFill>
                  <a:srgbClr val="0066FF"/>
                </a:solidFill>
                <a:sym typeface="Symbol" pitchFamily="18" charset="2"/>
              </a:rPr>
              <a:t> eRHIC: </a:t>
            </a:r>
            <a:r>
              <a:rPr lang="en-GB" sz="1600" b="1">
                <a:solidFill>
                  <a:srgbClr val="0066FF"/>
                </a:solidFill>
              </a:rPr>
              <a:t>energy of e beam increased from 5 to 30 GeV by building up the linacs</a:t>
            </a:r>
          </a:p>
        </p:txBody>
      </p:sp>
      <p:cxnSp>
        <p:nvCxnSpPr>
          <p:cNvPr id="364" name="Straight Arrow Connector 363"/>
          <p:cNvCxnSpPr>
            <a:stCxn id="125960" idx="1"/>
          </p:cNvCxnSpPr>
          <p:nvPr/>
        </p:nvCxnSpPr>
        <p:spPr>
          <a:xfrm rot="10800000" flipV="1">
            <a:off x="6035675" y="998538"/>
            <a:ext cx="376238" cy="157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5965" name="Group 318"/>
          <p:cNvGrpSpPr>
            <a:grpSpLocks/>
          </p:cNvGrpSpPr>
          <p:nvPr/>
        </p:nvGrpSpPr>
        <p:grpSpPr bwMode="auto">
          <a:xfrm>
            <a:off x="1187450" y="488950"/>
            <a:ext cx="7475538" cy="6821488"/>
            <a:chOff x="1187450" y="488950"/>
            <a:chExt cx="7475538" cy="6821488"/>
          </a:xfrm>
        </p:grpSpPr>
        <p:sp>
          <p:nvSpPr>
            <p:cNvPr id="154" name="Arc 153"/>
            <p:cNvSpPr>
              <a:spLocks noChangeAspect="1"/>
            </p:cNvSpPr>
            <p:nvPr/>
          </p:nvSpPr>
          <p:spPr>
            <a:xfrm rot="18000000">
              <a:off x="2257425" y="92075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1" name="Arc 160"/>
            <p:cNvSpPr>
              <a:spLocks noChangeAspect="1"/>
            </p:cNvSpPr>
            <p:nvPr/>
          </p:nvSpPr>
          <p:spPr>
            <a:xfrm rot="7200000">
              <a:off x="3144838" y="2455863"/>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25968" name="Text Box 19"/>
            <p:cNvSpPr txBox="1">
              <a:spLocks noChangeArrowheads="1"/>
            </p:cNvSpPr>
            <p:nvPr/>
          </p:nvSpPr>
          <p:spPr bwMode="auto">
            <a:xfrm>
              <a:off x="7553325" y="2851150"/>
              <a:ext cx="1109663" cy="517525"/>
            </a:xfrm>
            <a:prstGeom prst="rect">
              <a:avLst/>
            </a:prstGeom>
            <a:noFill/>
            <a:ln w="9525">
              <a:noFill/>
              <a:miter lim="800000"/>
              <a:headEnd/>
              <a:tailEnd/>
            </a:ln>
          </p:spPr>
          <p:txBody>
            <a:bodyPr>
              <a:spAutoFit/>
            </a:bodyPr>
            <a:lstStyle/>
            <a:p>
              <a:pPr defTabSz="457200" eaLnBrk="0" hangingPunct="0"/>
              <a:r>
                <a:rPr lang="en-US" sz="1400" b="1">
                  <a:solidFill>
                    <a:srgbClr val="3366FF"/>
                  </a:solidFill>
                </a:rPr>
                <a:t>Polarized </a:t>
              </a:r>
            </a:p>
            <a:p>
              <a:pPr defTabSz="457200" eaLnBrk="0" hangingPunct="0"/>
              <a:r>
                <a:rPr lang="en-US" sz="1400" b="1">
                  <a:solidFill>
                    <a:srgbClr val="3366FF"/>
                  </a:solidFill>
                </a:rPr>
                <a:t>e-gun</a:t>
              </a:r>
            </a:p>
          </p:txBody>
        </p:sp>
        <p:sp>
          <p:nvSpPr>
            <p:cNvPr id="120" name="Arc 119"/>
            <p:cNvSpPr/>
            <p:nvPr/>
          </p:nvSpPr>
          <p:spPr>
            <a:xfrm>
              <a:off x="3313113" y="6103938"/>
              <a:ext cx="1041400" cy="1206500"/>
            </a:xfrm>
            <a:prstGeom prst="arc">
              <a:avLst>
                <a:gd name="adj1" fmla="val 16200000"/>
                <a:gd name="adj2" fmla="val 2132003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21" name="Arc 120"/>
            <p:cNvSpPr/>
            <p:nvPr/>
          </p:nvSpPr>
          <p:spPr>
            <a:xfrm flipH="1">
              <a:off x="4735513" y="6097588"/>
              <a:ext cx="1041400" cy="1206500"/>
            </a:xfrm>
            <a:prstGeom prst="arc">
              <a:avLst>
                <a:gd name="adj1" fmla="val 16200000"/>
                <a:gd name="adj2" fmla="val 21320030"/>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37" name="Arc 236"/>
            <p:cNvSpPr>
              <a:spLocks noChangeAspect="1"/>
            </p:cNvSpPr>
            <p:nvPr/>
          </p:nvSpPr>
          <p:spPr>
            <a:xfrm rot="18146531">
              <a:off x="1679576" y="998537"/>
              <a:ext cx="4489450" cy="3825875"/>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90" name="Arc 289"/>
            <p:cNvSpPr>
              <a:spLocks noChangeAspect="1"/>
            </p:cNvSpPr>
            <p:nvPr/>
          </p:nvSpPr>
          <p:spPr>
            <a:xfrm rot="7277956">
              <a:off x="2980531" y="2320132"/>
              <a:ext cx="3890963" cy="3911600"/>
            </a:xfrm>
            <a:prstGeom prst="arc">
              <a:avLst>
                <a:gd name="adj1" fmla="val 16200000"/>
                <a:gd name="adj2" fmla="val 19504192"/>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9" name="Arc 168"/>
            <p:cNvSpPr>
              <a:spLocks noChangeAspect="1"/>
            </p:cNvSpPr>
            <p:nvPr/>
          </p:nvSpPr>
          <p:spPr>
            <a:xfrm rot="7200000">
              <a:off x="3124200" y="2417763"/>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pic>
          <p:nvPicPr>
            <p:cNvPr id="125974" name="Oval 295"/>
            <p:cNvPicPr>
              <a:picLocks noChangeArrowheads="1"/>
            </p:cNvPicPr>
            <p:nvPr/>
          </p:nvPicPr>
          <p:blipFill>
            <a:blip r:embed="rId5" cstate="print"/>
            <a:srcRect/>
            <a:stretch>
              <a:fillRect/>
            </a:stretch>
          </p:blipFill>
          <p:spPr bwMode="auto">
            <a:xfrm>
              <a:off x="1187450" y="1303338"/>
              <a:ext cx="1871663" cy="1871662"/>
            </a:xfrm>
            <a:prstGeom prst="rect">
              <a:avLst/>
            </a:prstGeom>
            <a:noFill/>
            <a:ln w="9525">
              <a:noFill/>
              <a:miter lim="800000"/>
              <a:headEnd/>
              <a:tailEnd/>
            </a:ln>
          </p:spPr>
        </p:pic>
        <p:sp>
          <p:nvSpPr>
            <p:cNvPr id="125975" name="Text Box 110"/>
            <p:cNvSpPr txBox="1">
              <a:spLocks noChangeArrowheads="1"/>
            </p:cNvSpPr>
            <p:nvPr/>
          </p:nvSpPr>
          <p:spPr bwMode="auto">
            <a:xfrm>
              <a:off x="3314700" y="5395913"/>
              <a:ext cx="2568575" cy="274637"/>
            </a:xfrm>
            <a:prstGeom prst="rect">
              <a:avLst/>
            </a:prstGeom>
            <a:noFill/>
            <a:ln w="9525">
              <a:noFill/>
              <a:miter lim="800000"/>
              <a:headEnd/>
              <a:tailEnd/>
            </a:ln>
          </p:spPr>
          <p:txBody>
            <a:bodyPr>
              <a:spAutoFit/>
            </a:bodyPr>
            <a:lstStyle/>
            <a:p>
              <a:pPr algn="ctr" defTabSz="457200" eaLnBrk="0" hangingPunct="0"/>
              <a:r>
                <a:rPr lang="en-US" sz="1200">
                  <a:solidFill>
                    <a:srgbClr val="000090"/>
                  </a:solidFill>
                  <a:latin typeface="Comic Sans MS" pitchFamily="66" charset="0"/>
                </a:rPr>
                <a:t>V.N. Litvinenko, January 30, 2011</a:t>
              </a:r>
              <a:r>
                <a:rPr lang="en-US" sz="900">
                  <a:solidFill>
                    <a:srgbClr val="000090"/>
                  </a:solidFill>
                  <a:latin typeface="Comic Sans MS" pitchFamily="66" charset="0"/>
                </a:rPr>
                <a:t> </a:t>
              </a:r>
            </a:p>
          </p:txBody>
        </p:sp>
        <p:sp>
          <p:nvSpPr>
            <p:cNvPr id="125976" name="Text Box 110"/>
            <p:cNvSpPr txBox="1">
              <a:spLocks noChangeArrowheads="1"/>
            </p:cNvSpPr>
            <p:nvPr/>
          </p:nvSpPr>
          <p:spPr bwMode="auto">
            <a:xfrm>
              <a:off x="4564063" y="5691188"/>
              <a:ext cx="850900" cy="336550"/>
            </a:xfrm>
            <a:prstGeom prst="rect">
              <a:avLst/>
            </a:prstGeom>
            <a:noFill/>
            <a:ln w="9525">
              <a:noFill/>
              <a:miter lim="800000"/>
              <a:headEnd/>
              <a:tailEnd/>
            </a:ln>
          </p:spPr>
          <p:txBody>
            <a:bodyPr wrap="none">
              <a:spAutoFit/>
            </a:bodyPr>
            <a:lstStyle/>
            <a:p>
              <a:pPr defTabSz="457200" eaLnBrk="0" hangingPunct="0"/>
              <a:r>
                <a:rPr lang="en-US" sz="1600">
                  <a:solidFill>
                    <a:srgbClr val="FF0000"/>
                  </a:solidFill>
                  <a:latin typeface="Comic Sans MS" pitchFamily="66" charset="0"/>
                </a:rPr>
                <a:t>eSTAR</a:t>
              </a:r>
            </a:p>
          </p:txBody>
        </p:sp>
        <p:sp>
          <p:nvSpPr>
            <p:cNvPr id="125977" name="Text Box 111"/>
            <p:cNvSpPr txBox="1">
              <a:spLocks noChangeArrowheads="1"/>
            </p:cNvSpPr>
            <p:nvPr/>
          </p:nvSpPr>
          <p:spPr bwMode="auto">
            <a:xfrm rot="3600000">
              <a:off x="2193131" y="4879182"/>
              <a:ext cx="1112837" cy="336550"/>
            </a:xfrm>
            <a:prstGeom prst="rect">
              <a:avLst/>
            </a:prstGeom>
            <a:noFill/>
            <a:ln w="9525">
              <a:noFill/>
              <a:miter lim="800000"/>
              <a:headEnd/>
              <a:tailEnd/>
            </a:ln>
          </p:spPr>
          <p:txBody>
            <a:bodyPr wrap="none">
              <a:spAutoFit/>
            </a:bodyPr>
            <a:lstStyle/>
            <a:p>
              <a:pPr defTabSz="457200" eaLnBrk="0" hangingPunct="0"/>
              <a:r>
                <a:rPr lang="en-US" sz="1600" b="1">
                  <a:solidFill>
                    <a:srgbClr val="FF0000"/>
                  </a:solidFill>
                  <a:latin typeface="Comic Sans MS" pitchFamily="66" charset="0"/>
                </a:rPr>
                <a:t>ePHENIX</a:t>
              </a:r>
            </a:p>
          </p:txBody>
        </p:sp>
        <p:sp>
          <p:nvSpPr>
            <p:cNvPr id="146" name="Arc 145"/>
            <p:cNvSpPr>
              <a:spLocks noChangeAspect="1"/>
            </p:cNvSpPr>
            <p:nvPr/>
          </p:nvSpPr>
          <p:spPr>
            <a:xfrm>
              <a:off x="3132138" y="962025"/>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53" name="Arc 152"/>
            <p:cNvSpPr>
              <a:spLocks noChangeAspect="1"/>
            </p:cNvSpPr>
            <p:nvPr/>
          </p:nvSpPr>
          <p:spPr>
            <a:xfrm>
              <a:off x="3148013" y="92233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57" name="Arc 156"/>
            <p:cNvSpPr>
              <a:spLocks noChangeAspect="1"/>
            </p:cNvSpPr>
            <p:nvPr/>
          </p:nvSpPr>
          <p:spPr>
            <a:xfrm rot="14400000">
              <a:off x="1817688" y="169068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59" name="Arc 158"/>
            <p:cNvSpPr>
              <a:spLocks noChangeAspect="1"/>
            </p:cNvSpPr>
            <p:nvPr/>
          </p:nvSpPr>
          <p:spPr>
            <a:xfrm rot="10800000">
              <a:off x="2254250" y="2459038"/>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2" name="Arc 161"/>
            <p:cNvSpPr>
              <a:spLocks noChangeAspect="1"/>
            </p:cNvSpPr>
            <p:nvPr/>
          </p:nvSpPr>
          <p:spPr>
            <a:xfrm rot="3600000">
              <a:off x="3592513" y="1689100"/>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5" name="Arc 164"/>
            <p:cNvSpPr>
              <a:spLocks noChangeAspect="1"/>
            </p:cNvSpPr>
            <p:nvPr/>
          </p:nvSpPr>
          <p:spPr>
            <a:xfrm rot="18000000">
              <a:off x="2284413" y="955675"/>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6" name="Arc 165"/>
            <p:cNvSpPr>
              <a:spLocks noChangeAspect="1"/>
            </p:cNvSpPr>
            <p:nvPr/>
          </p:nvSpPr>
          <p:spPr>
            <a:xfrm rot="14400000">
              <a:off x="1862138" y="1690688"/>
              <a:ext cx="3657600" cy="3657600"/>
            </a:xfrm>
            <a:prstGeom prst="arc">
              <a:avLst>
                <a:gd name="adj1" fmla="val 16200000"/>
                <a:gd name="adj2" fmla="val 19742576"/>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67" name="Arc 166"/>
            <p:cNvSpPr>
              <a:spLocks noChangeAspect="1"/>
            </p:cNvSpPr>
            <p:nvPr/>
          </p:nvSpPr>
          <p:spPr>
            <a:xfrm rot="10800000">
              <a:off x="2282825" y="242093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47" name="Arc 146"/>
            <p:cNvSpPr>
              <a:spLocks noChangeAspect="1"/>
            </p:cNvSpPr>
            <p:nvPr/>
          </p:nvSpPr>
          <p:spPr>
            <a:xfrm rot="7200000" flipH="1">
              <a:off x="3549650" y="1677988"/>
              <a:ext cx="3657600" cy="3657600"/>
            </a:xfrm>
            <a:prstGeom prst="arc">
              <a:avLst>
                <a:gd name="adj1" fmla="val 16200000"/>
                <a:gd name="adj2" fmla="val 19742576"/>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25987" name="Line 184"/>
            <p:cNvSpPr>
              <a:spLocks noChangeShapeType="1"/>
            </p:cNvSpPr>
            <p:nvPr/>
          </p:nvSpPr>
          <p:spPr bwMode="auto">
            <a:xfrm rot="18000000" flipV="1">
              <a:off x="6315075" y="4791075"/>
              <a:ext cx="914400" cy="0"/>
            </a:xfrm>
            <a:prstGeom prst="line">
              <a:avLst/>
            </a:prstGeom>
            <a:noFill/>
            <a:ln w="76200">
              <a:solidFill>
                <a:srgbClr val="00FF00"/>
              </a:solidFill>
              <a:round/>
              <a:headEnd/>
              <a:tailEnd/>
            </a:ln>
          </p:spPr>
          <p:txBody>
            <a:bodyPr wrap="none" anchor="ctr"/>
            <a:lstStyle/>
            <a:p>
              <a:endParaRPr lang="en-US"/>
            </a:p>
          </p:txBody>
        </p:sp>
        <p:sp>
          <p:nvSpPr>
            <p:cNvPr id="125988" name="Line 184"/>
            <p:cNvSpPr>
              <a:spLocks noChangeShapeType="1"/>
            </p:cNvSpPr>
            <p:nvPr/>
          </p:nvSpPr>
          <p:spPr bwMode="auto">
            <a:xfrm flipV="1">
              <a:off x="4059238" y="941388"/>
              <a:ext cx="914400" cy="0"/>
            </a:xfrm>
            <a:prstGeom prst="line">
              <a:avLst/>
            </a:prstGeom>
            <a:noFill/>
            <a:ln w="76200">
              <a:solidFill>
                <a:srgbClr val="00FF00"/>
              </a:solidFill>
              <a:round/>
              <a:headEnd/>
              <a:tailEnd/>
            </a:ln>
          </p:spPr>
          <p:txBody>
            <a:bodyPr wrap="none" anchor="ctr"/>
            <a:lstStyle/>
            <a:p>
              <a:endParaRPr lang="en-US"/>
            </a:p>
          </p:txBody>
        </p:sp>
        <p:sp>
          <p:nvSpPr>
            <p:cNvPr id="125989" name="Line 184"/>
            <p:cNvSpPr>
              <a:spLocks noChangeShapeType="1"/>
            </p:cNvSpPr>
            <p:nvPr/>
          </p:nvSpPr>
          <p:spPr bwMode="auto">
            <a:xfrm rot="14400000" flipV="1">
              <a:off x="1849438" y="4822825"/>
              <a:ext cx="914400" cy="0"/>
            </a:xfrm>
            <a:prstGeom prst="line">
              <a:avLst/>
            </a:prstGeom>
            <a:noFill/>
            <a:ln w="76200">
              <a:solidFill>
                <a:srgbClr val="00FF00"/>
              </a:solidFill>
              <a:round/>
              <a:headEnd/>
              <a:tailEnd/>
            </a:ln>
          </p:spPr>
          <p:txBody>
            <a:bodyPr wrap="none" anchor="ctr"/>
            <a:lstStyle/>
            <a:p>
              <a:endParaRPr lang="en-US"/>
            </a:p>
          </p:txBody>
        </p:sp>
        <p:sp>
          <p:nvSpPr>
            <p:cNvPr id="125990" name="Line 184"/>
            <p:cNvSpPr>
              <a:spLocks noChangeShapeType="1"/>
            </p:cNvSpPr>
            <p:nvPr/>
          </p:nvSpPr>
          <p:spPr bwMode="auto">
            <a:xfrm flipV="1">
              <a:off x="4087813" y="6096000"/>
              <a:ext cx="914400" cy="0"/>
            </a:xfrm>
            <a:prstGeom prst="line">
              <a:avLst/>
            </a:prstGeom>
            <a:noFill/>
            <a:ln w="76200">
              <a:solidFill>
                <a:srgbClr val="00FF00"/>
              </a:solidFill>
              <a:round/>
              <a:headEnd/>
              <a:tailEnd/>
            </a:ln>
          </p:spPr>
          <p:txBody>
            <a:bodyPr wrap="none" anchor="ctr"/>
            <a:lstStyle/>
            <a:p>
              <a:endParaRPr lang="en-US"/>
            </a:p>
          </p:txBody>
        </p:sp>
        <p:sp>
          <p:nvSpPr>
            <p:cNvPr id="125991" name="Rectangle 13"/>
            <p:cNvSpPr>
              <a:spLocks noChangeArrowheads="1"/>
            </p:cNvSpPr>
            <p:nvPr/>
          </p:nvSpPr>
          <p:spPr bwMode="auto">
            <a:xfrm rot="10800000">
              <a:off x="4389438" y="5967413"/>
              <a:ext cx="271462" cy="230187"/>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13500000"/>
            </a:gradFill>
            <a:ln w="9525">
              <a:noFill/>
              <a:miter lim="800000"/>
              <a:headEnd/>
              <a:tailEnd/>
            </a:ln>
          </p:spPr>
          <p:txBody>
            <a:bodyPr rot="10800000" wrap="none" anchor="ctr"/>
            <a:lstStyle/>
            <a:p>
              <a:pPr defTabSz="457200" eaLnBrk="0" hangingPunct="0"/>
              <a:endParaRPr lang="en-US" sz="1800">
                <a:latin typeface="Comic Sans MS" pitchFamily="66" charset="0"/>
              </a:endParaRPr>
            </a:p>
          </p:txBody>
        </p:sp>
        <p:sp>
          <p:nvSpPr>
            <p:cNvPr id="125992" name="Rectangle 136"/>
            <p:cNvSpPr>
              <a:spLocks noChangeArrowheads="1"/>
            </p:cNvSpPr>
            <p:nvPr/>
          </p:nvSpPr>
          <p:spPr bwMode="auto">
            <a:xfrm rot="3600000">
              <a:off x="2197894" y="4714081"/>
              <a:ext cx="228600" cy="217488"/>
            </a:xfrm>
            <a:prstGeom prst="rect">
              <a:avLst/>
            </a:prstGeom>
            <a:blipFill dpi="0" rotWithShape="1">
              <a:blip r:embed="rId6" cstate="print"/>
              <a:srcRect/>
              <a:tile tx="0" ty="0" sx="100000" sy="100000" flip="none" algn="tl"/>
            </a:blipFill>
            <a:ln w="9525">
              <a:noFill/>
              <a:miter lim="800000"/>
              <a:headEnd/>
              <a:tailEnd/>
            </a:ln>
          </p:spPr>
          <p:txBody>
            <a:bodyPr rot="10800000" vert="eaVert" wrap="none" anchor="ctr"/>
            <a:lstStyle/>
            <a:p>
              <a:pPr defTabSz="457200" eaLnBrk="0" hangingPunct="0"/>
              <a:endParaRPr lang="en-US" sz="1800">
                <a:latin typeface="Comic Sans MS" pitchFamily="66" charset="0"/>
              </a:endParaRPr>
            </a:p>
          </p:txBody>
        </p:sp>
        <p:sp>
          <p:nvSpPr>
            <p:cNvPr id="112" name="Oval 111"/>
            <p:cNvSpPr/>
            <p:nvPr/>
          </p:nvSpPr>
          <p:spPr>
            <a:xfrm>
              <a:off x="6421255" y="1583177"/>
              <a:ext cx="1828090" cy="1828090"/>
            </a:xfrm>
            <a:prstGeom prst="ellipse">
              <a:avLst/>
            </a:prstGeom>
            <a:noFill/>
            <a:ln w="38100" cap="flat" cmpd="dbl" algn="ctr">
              <a:gradFill>
                <a:gsLst>
                  <a:gs pos="0">
                    <a:srgbClr val="FFEFD1">
                      <a:alpha val="44000"/>
                    </a:srgbClr>
                  </a:gs>
                  <a:gs pos="64999">
                    <a:srgbClr val="F0EBD5"/>
                  </a:gs>
                  <a:gs pos="100000">
                    <a:srgbClr val="D1C39F"/>
                  </a:gs>
                </a:gsLst>
                <a:lin ang="5400000" scaled="0"/>
              </a:gra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36" name="Arc 235"/>
            <p:cNvSpPr>
              <a:spLocks noChangeAspect="1"/>
            </p:cNvSpPr>
            <p:nvPr/>
          </p:nvSpPr>
          <p:spPr>
            <a:xfrm rot="577047">
              <a:off x="2425700" y="750888"/>
              <a:ext cx="4529138" cy="3879850"/>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261" name="Straight Connector 260"/>
            <p:cNvCxnSpPr>
              <a:stCxn id="237" idx="2"/>
              <a:endCxn id="236" idx="0"/>
            </p:cNvCxnSpPr>
            <p:nvPr/>
          </p:nvCxnSpPr>
          <p:spPr>
            <a:xfrm>
              <a:off x="3979863" y="771525"/>
              <a:ext cx="1035050" cy="6350"/>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266" name="Arc 265"/>
            <p:cNvSpPr>
              <a:spLocks noChangeAspect="1"/>
            </p:cNvSpPr>
            <p:nvPr/>
          </p:nvSpPr>
          <p:spPr>
            <a:xfrm rot="14995628">
              <a:off x="1337469" y="1921669"/>
              <a:ext cx="4721225" cy="3767137"/>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274" name="Arc 273"/>
            <p:cNvSpPr>
              <a:spLocks noChangeAspect="1"/>
            </p:cNvSpPr>
            <p:nvPr/>
          </p:nvSpPr>
          <p:spPr>
            <a:xfrm rot="11169758">
              <a:off x="1966913" y="2479675"/>
              <a:ext cx="4721225" cy="3767138"/>
            </a:xfrm>
            <a:prstGeom prst="arc">
              <a:avLst>
                <a:gd name="adj1" fmla="val 16200000"/>
                <a:gd name="adj2" fmla="val 19361024"/>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286" name="Straight Connector 285"/>
            <p:cNvCxnSpPr>
              <a:stCxn id="266" idx="0"/>
              <a:endCxn id="274" idx="2"/>
            </p:cNvCxnSpPr>
            <p:nvPr/>
          </p:nvCxnSpPr>
          <p:spPr>
            <a:xfrm rot="16200000" flipH="1">
              <a:off x="1698626" y="4681537"/>
              <a:ext cx="1022350" cy="561975"/>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289" name="Arc 288"/>
            <p:cNvSpPr>
              <a:spLocks noChangeAspect="1"/>
            </p:cNvSpPr>
            <p:nvPr/>
          </p:nvSpPr>
          <p:spPr>
            <a:xfrm rot="3574480">
              <a:off x="3126582" y="1385093"/>
              <a:ext cx="4356100" cy="3922713"/>
            </a:xfrm>
            <a:prstGeom prst="arc">
              <a:avLst>
                <a:gd name="adj1" fmla="val 16200000"/>
                <a:gd name="adj2" fmla="val 19742576"/>
              </a:avLst>
            </a:prstGeom>
            <a:ln w="38100" cap="flat" cmpd="sng" algn="ctr">
              <a:solidFill>
                <a:srgbClr val="DD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291" name="Straight Connector 290"/>
            <p:cNvCxnSpPr>
              <a:stCxn id="289" idx="2"/>
              <a:endCxn id="290" idx="0"/>
            </p:cNvCxnSpPr>
            <p:nvPr/>
          </p:nvCxnSpPr>
          <p:spPr>
            <a:xfrm rot="5400000">
              <a:off x="6413500" y="4543425"/>
              <a:ext cx="931863" cy="563563"/>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grpSp>
          <p:nvGrpSpPr>
            <p:cNvPr id="126003" name="Group 191"/>
            <p:cNvGrpSpPr>
              <a:grpSpLocks noChangeAspect="1"/>
            </p:cNvGrpSpPr>
            <p:nvPr/>
          </p:nvGrpSpPr>
          <p:grpSpPr bwMode="auto">
            <a:xfrm rot="3651754">
              <a:off x="6549232" y="2083594"/>
              <a:ext cx="623887" cy="136525"/>
              <a:chOff x="786993" y="1745932"/>
              <a:chExt cx="740248" cy="161824"/>
            </a:xfrm>
          </p:grpSpPr>
          <p:grpSp>
            <p:nvGrpSpPr>
              <p:cNvPr id="126004" name="Group 102"/>
              <p:cNvGrpSpPr>
                <a:grpSpLocks/>
              </p:cNvGrpSpPr>
              <p:nvPr/>
            </p:nvGrpSpPr>
            <p:grpSpPr bwMode="auto">
              <a:xfrm>
                <a:off x="1335274" y="1746533"/>
                <a:ext cx="191967" cy="158541"/>
                <a:chOff x="1338874" y="1146562"/>
                <a:chExt cx="191967" cy="158541"/>
              </a:xfrm>
            </p:grpSpPr>
            <p:sp>
              <p:nvSpPr>
                <p:cNvPr id="255" name="Oval 115"/>
                <p:cNvSpPr>
                  <a:spLocks noChangeArrowheads="1"/>
                </p:cNvSpPr>
                <p:nvPr/>
              </p:nvSpPr>
              <p:spPr bwMode="auto">
                <a:xfrm flipH="1">
                  <a:off x="1467558" y="1150949"/>
                  <a:ext cx="54623" cy="159943"/>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6" name="Oval 116"/>
                <p:cNvSpPr>
                  <a:spLocks noChangeArrowheads="1"/>
                </p:cNvSpPr>
                <p:nvPr/>
              </p:nvSpPr>
              <p:spPr bwMode="auto">
                <a:xfrm flipH="1">
                  <a:off x="1424345" y="1149668"/>
                  <a:ext cx="50856"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57" name="Oval 117"/>
                <p:cNvSpPr>
                  <a:spLocks noChangeAspect="1" noChangeArrowheads="1"/>
                </p:cNvSpPr>
                <p:nvPr/>
              </p:nvSpPr>
              <p:spPr bwMode="auto">
                <a:xfrm flipH="1">
                  <a:off x="1373157" y="1150081"/>
                  <a:ext cx="54623" cy="159943"/>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8" name="Oval 118"/>
                <p:cNvSpPr>
                  <a:spLocks noChangeArrowheads="1"/>
                </p:cNvSpPr>
                <p:nvPr/>
              </p:nvSpPr>
              <p:spPr bwMode="auto">
                <a:xfrm flipH="1">
                  <a:off x="1330623" y="1148073"/>
                  <a:ext cx="54623"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09" name="Group 103"/>
              <p:cNvGrpSpPr>
                <a:grpSpLocks/>
              </p:cNvGrpSpPr>
              <p:nvPr/>
            </p:nvGrpSpPr>
            <p:grpSpPr bwMode="auto">
              <a:xfrm>
                <a:off x="1155938" y="1745932"/>
                <a:ext cx="189214" cy="159104"/>
                <a:chOff x="1343464" y="1144477"/>
                <a:chExt cx="189214" cy="159104"/>
              </a:xfrm>
            </p:grpSpPr>
            <p:sp>
              <p:nvSpPr>
                <p:cNvPr id="251" name="Oval 115"/>
                <p:cNvSpPr>
                  <a:spLocks noChangeArrowheads="1"/>
                </p:cNvSpPr>
                <p:nvPr/>
              </p:nvSpPr>
              <p:spPr bwMode="auto">
                <a:xfrm flipH="1">
                  <a:off x="1464865" y="1157290"/>
                  <a:ext cx="54625" cy="156180"/>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2" name="Oval 116"/>
                <p:cNvSpPr>
                  <a:spLocks noChangeArrowheads="1"/>
                </p:cNvSpPr>
                <p:nvPr/>
              </p:nvSpPr>
              <p:spPr bwMode="auto">
                <a:xfrm flipH="1">
                  <a:off x="1422521" y="1151080"/>
                  <a:ext cx="54623"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53" name="Oval 117"/>
                <p:cNvSpPr>
                  <a:spLocks noChangeArrowheads="1"/>
                </p:cNvSpPr>
                <p:nvPr/>
              </p:nvSpPr>
              <p:spPr bwMode="auto">
                <a:xfrm flipH="1">
                  <a:off x="1379049" y="1159630"/>
                  <a:ext cx="48973" cy="156180"/>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4" name="Oval 118"/>
                <p:cNvSpPr>
                  <a:spLocks noChangeArrowheads="1"/>
                </p:cNvSpPr>
                <p:nvPr/>
              </p:nvSpPr>
              <p:spPr bwMode="auto">
                <a:xfrm flipH="1">
                  <a:off x="1331798" y="1155908"/>
                  <a:ext cx="52740" cy="156180"/>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14" name="Group 108"/>
              <p:cNvGrpSpPr>
                <a:grpSpLocks/>
              </p:cNvGrpSpPr>
              <p:nvPr/>
            </p:nvGrpSpPr>
            <p:grpSpPr bwMode="auto">
              <a:xfrm>
                <a:off x="970671" y="1748853"/>
                <a:ext cx="191965" cy="158540"/>
                <a:chOff x="1342123" y="1145914"/>
                <a:chExt cx="191965" cy="158540"/>
              </a:xfrm>
            </p:grpSpPr>
            <p:sp>
              <p:nvSpPr>
                <p:cNvPr id="247" name="Oval 115"/>
                <p:cNvSpPr>
                  <a:spLocks noChangeArrowheads="1"/>
                </p:cNvSpPr>
                <p:nvPr/>
              </p:nvSpPr>
              <p:spPr bwMode="auto">
                <a:xfrm flipH="1">
                  <a:off x="1470099" y="1158653"/>
                  <a:ext cx="50857" cy="156180"/>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48" name="Oval 116"/>
                <p:cNvSpPr>
                  <a:spLocks noChangeArrowheads="1"/>
                </p:cNvSpPr>
                <p:nvPr/>
              </p:nvSpPr>
              <p:spPr bwMode="auto">
                <a:xfrm flipH="1">
                  <a:off x="1425122" y="1158796"/>
                  <a:ext cx="48973"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49" name="Oval 117"/>
                <p:cNvSpPr>
                  <a:spLocks noChangeArrowheads="1"/>
                </p:cNvSpPr>
                <p:nvPr/>
              </p:nvSpPr>
              <p:spPr bwMode="auto">
                <a:xfrm flipH="1">
                  <a:off x="1376377" y="1157059"/>
                  <a:ext cx="54624"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50" name="Oval 118"/>
                <p:cNvSpPr>
                  <a:spLocks noChangeArrowheads="1"/>
                </p:cNvSpPr>
                <p:nvPr/>
              </p:nvSpPr>
              <p:spPr bwMode="auto">
                <a:xfrm flipH="1">
                  <a:off x="1334081" y="1156016"/>
                  <a:ext cx="50857"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19" name="Group 118"/>
              <p:cNvGrpSpPr>
                <a:grpSpLocks/>
              </p:cNvGrpSpPr>
              <p:nvPr/>
            </p:nvGrpSpPr>
            <p:grpSpPr bwMode="auto">
              <a:xfrm>
                <a:off x="786993" y="1749218"/>
                <a:ext cx="191965" cy="158538"/>
                <a:chOff x="1342461" y="1144795"/>
                <a:chExt cx="191965" cy="158538"/>
              </a:xfrm>
            </p:grpSpPr>
            <p:sp>
              <p:nvSpPr>
                <p:cNvPr id="243" name="Oval 115"/>
                <p:cNvSpPr>
                  <a:spLocks noChangeArrowheads="1"/>
                </p:cNvSpPr>
                <p:nvPr/>
              </p:nvSpPr>
              <p:spPr bwMode="auto">
                <a:xfrm flipH="1">
                  <a:off x="1470388" y="1150692"/>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44" name="Oval 116"/>
                <p:cNvSpPr>
                  <a:spLocks noChangeArrowheads="1"/>
                </p:cNvSpPr>
                <p:nvPr/>
              </p:nvSpPr>
              <p:spPr bwMode="auto">
                <a:xfrm flipH="1">
                  <a:off x="1428092" y="1149650"/>
                  <a:ext cx="50856" cy="154297"/>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245" name="Oval 117"/>
                <p:cNvSpPr>
                  <a:spLocks noChangeArrowheads="1"/>
                </p:cNvSpPr>
                <p:nvPr/>
              </p:nvSpPr>
              <p:spPr bwMode="auto">
                <a:xfrm flipH="1">
                  <a:off x="1375071" y="1151470"/>
                  <a:ext cx="54623" cy="15617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246" name="Oval 118"/>
                <p:cNvSpPr>
                  <a:spLocks noChangeArrowheads="1"/>
                </p:cNvSpPr>
                <p:nvPr/>
              </p:nvSpPr>
              <p:spPr bwMode="auto">
                <a:xfrm flipH="1">
                  <a:off x="1332078" y="1151223"/>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sp>
          <p:nvSpPr>
            <p:cNvPr id="126024" name="Text Box 19"/>
            <p:cNvSpPr txBox="1">
              <a:spLocks noChangeArrowheads="1"/>
            </p:cNvSpPr>
            <p:nvPr/>
          </p:nvSpPr>
          <p:spPr bwMode="auto">
            <a:xfrm rot="-3606739">
              <a:off x="1576387" y="2309813"/>
              <a:ext cx="1857375" cy="304800"/>
            </a:xfrm>
            <a:prstGeom prst="rect">
              <a:avLst/>
            </a:prstGeom>
            <a:noFill/>
            <a:ln w="9525">
              <a:noFill/>
              <a:miter lim="800000"/>
              <a:headEnd/>
              <a:tailEnd/>
            </a:ln>
          </p:spPr>
          <p:txBody>
            <a:bodyPr>
              <a:spAutoFit/>
            </a:bodyPr>
            <a:lstStyle/>
            <a:p>
              <a:pPr algn="ctr" defTabSz="457200" eaLnBrk="0" hangingPunct="0"/>
              <a:r>
                <a:rPr lang="en-US" sz="1400" b="1">
                  <a:solidFill>
                    <a:srgbClr val="1513D7"/>
                  </a:solidFill>
                </a:rPr>
                <a:t>Coherent e-cooler</a:t>
              </a:r>
            </a:p>
          </p:txBody>
        </p:sp>
        <p:sp>
          <p:nvSpPr>
            <p:cNvPr id="751" name="Freeform 750"/>
            <p:cNvSpPr>
              <a:spLocks/>
            </p:cNvSpPr>
            <p:nvPr/>
          </p:nvSpPr>
          <p:spPr bwMode="auto">
            <a:xfrm rot="19314628">
              <a:off x="3233738" y="1103313"/>
              <a:ext cx="795337" cy="269875"/>
            </a:xfrm>
            <a:custGeom>
              <a:avLst/>
              <a:gdLst>
                <a:gd name="T0" fmla="*/ 0 w 796066"/>
                <a:gd name="T1" fmla="*/ 0 h 268941"/>
                <a:gd name="T2" fmla="*/ 473336 w 796066"/>
                <a:gd name="T3" fmla="*/ 86061 h 268941"/>
                <a:gd name="T4" fmla="*/ 796066 w 796066"/>
                <a:gd name="T5" fmla="*/ 268941 h 268941"/>
                <a:gd name="T6" fmla="*/ 796066 w 796066"/>
                <a:gd name="T7" fmla="*/ 268941 h 2689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6066" h="268941">
                  <a:moveTo>
                    <a:pt x="0" y="0"/>
                  </a:moveTo>
                  <a:cubicBezTo>
                    <a:pt x="170329" y="20619"/>
                    <a:pt x="340658" y="41238"/>
                    <a:pt x="473336" y="86061"/>
                  </a:cubicBezTo>
                  <a:cubicBezTo>
                    <a:pt x="606014" y="130884"/>
                    <a:pt x="796066" y="268941"/>
                    <a:pt x="796066" y="268941"/>
                  </a:cubicBezTo>
                </a:path>
              </a:pathLst>
            </a:custGeom>
            <a:noFill/>
            <a:ln w="25400" cap="flat" cmpd="sng" algn="ctr">
              <a:solidFill>
                <a:srgbClr val="0000FF"/>
              </a:solidFill>
              <a:prstDash val="solid"/>
              <a:round/>
              <a:headEnd type="none" w="med" len="med"/>
              <a:tailEnd type="triangle" w="med" len="med"/>
            </a:ln>
            <a:effectLst>
              <a:outerShdw dist="20000" dir="5400000" rotWithShape="0">
                <a:srgbClr val="000000">
                  <a:alpha val="37999"/>
                </a:srgbClr>
              </a:outerShdw>
            </a:effectLst>
          </p:spPr>
          <p:txBody>
            <a:bodyPr anchor="ctr"/>
            <a:lstStyle/>
            <a:p>
              <a:pPr eaLnBrk="0" hangingPunct="0">
                <a:defRPr/>
              </a:pPr>
              <a:endParaRPr lang="en-US">
                <a:latin typeface="Arial" pitchFamily="34" charset="0"/>
                <a:ea typeface="ＭＳ Ｐゴシック" pitchFamily="36" charset="-128"/>
                <a:cs typeface="+mn-cs"/>
              </a:endParaRPr>
            </a:p>
          </p:txBody>
        </p:sp>
        <p:sp>
          <p:nvSpPr>
            <p:cNvPr id="752" name="Freeform 751"/>
            <p:cNvSpPr/>
            <p:nvPr/>
          </p:nvSpPr>
          <p:spPr>
            <a:xfrm rot="18675355">
              <a:off x="2747963" y="769938"/>
              <a:ext cx="912812" cy="373062"/>
            </a:xfrm>
            <a:custGeom>
              <a:avLst/>
              <a:gdLst>
                <a:gd name="connsiteX0" fmla="*/ 0 w 796066"/>
                <a:gd name="connsiteY0" fmla="*/ 0 h 268941"/>
                <a:gd name="connsiteX1" fmla="*/ 473336 w 796066"/>
                <a:gd name="connsiteY1" fmla="*/ 86061 h 268941"/>
                <a:gd name="connsiteX2" fmla="*/ 796066 w 796066"/>
                <a:gd name="connsiteY2" fmla="*/ 268941 h 268941"/>
                <a:gd name="connsiteX3" fmla="*/ 796066 w 796066"/>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796066" h="268941">
                  <a:moveTo>
                    <a:pt x="0" y="0"/>
                  </a:moveTo>
                  <a:cubicBezTo>
                    <a:pt x="170329" y="20619"/>
                    <a:pt x="340658" y="41238"/>
                    <a:pt x="473336" y="86061"/>
                  </a:cubicBezTo>
                  <a:cubicBezTo>
                    <a:pt x="606014" y="130884"/>
                    <a:pt x="796066" y="268941"/>
                    <a:pt x="796066" y="268941"/>
                  </a:cubicBezTo>
                  <a:lnTo>
                    <a:pt x="796066" y="268941"/>
                  </a:lnTo>
                </a:path>
              </a:pathLst>
            </a:custGeom>
            <a:ln>
              <a:solidFill>
                <a:srgbClr val="DD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126027" name="Line 184"/>
            <p:cNvSpPr>
              <a:spLocks noChangeShapeType="1"/>
            </p:cNvSpPr>
            <p:nvPr/>
          </p:nvSpPr>
          <p:spPr bwMode="auto">
            <a:xfrm rot="14400000" flipV="1">
              <a:off x="6307138" y="2222500"/>
              <a:ext cx="914400" cy="0"/>
            </a:xfrm>
            <a:prstGeom prst="line">
              <a:avLst/>
            </a:prstGeom>
            <a:noFill/>
            <a:ln w="76200">
              <a:solidFill>
                <a:srgbClr val="29FF11"/>
              </a:solidFill>
              <a:round/>
              <a:headEnd/>
              <a:tailEnd/>
            </a:ln>
          </p:spPr>
          <p:txBody>
            <a:bodyPr wrap="none" anchor="ctr"/>
            <a:lstStyle/>
            <a:p>
              <a:endParaRPr lang="en-US"/>
            </a:p>
          </p:txBody>
        </p:sp>
        <p:cxnSp>
          <p:nvCxnSpPr>
            <p:cNvPr id="756" name="Straight Arrow Connector 755"/>
            <p:cNvCxnSpPr/>
            <p:nvPr/>
          </p:nvCxnSpPr>
          <p:spPr>
            <a:xfrm rot="5400000" flipH="1" flipV="1">
              <a:off x="5940425" y="1743075"/>
              <a:ext cx="727075" cy="4794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7" name="Freeform 756"/>
            <p:cNvSpPr>
              <a:spLocks/>
            </p:cNvSpPr>
            <p:nvPr/>
          </p:nvSpPr>
          <p:spPr bwMode="auto">
            <a:xfrm rot="19363518">
              <a:off x="3278188" y="1217613"/>
              <a:ext cx="795337" cy="268287"/>
            </a:xfrm>
            <a:custGeom>
              <a:avLst/>
              <a:gdLst>
                <a:gd name="T0" fmla="*/ 0 w 796066"/>
                <a:gd name="T1" fmla="*/ 0 h 268941"/>
                <a:gd name="T2" fmla="*/ 473336 w 796066"/>
                <a:gd name="T3" fmla="*/ 86061 h 268941"/>
                <a:gd name="T4" fmla="*/ 796066 w 796066"/>
                <a:gd name="T5" fmla="*/ 268941 h 268941"/>
                <a:gd name="T6" fmla="*/ 796066 w 796066"/>
                <a:gd name="T7" fmla="*/ 268941 h 2689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6066" h="268941">
                  <a:moveTo>
                    <a:pt x="0" y="0"/>
                  </a:moveTo>
                  <a:cubicBezTo>
                    <a:pt x="170329" y="20619"/>
                    <a:pt x="340658" y="41238"/>
                    <a:pt x="473336" y="86061"/>
                  </a:cubicBezTo>
                  <a:cubicBezTo>
                    <a:pt x="606014" y="130884"/>
                    <a:pt x="796066" y="268941"/>
                    <a:pt x="796066" y="268941"/>
                  </a:cubicBezTo>
                </a:path>
              </a:pathLst>
            </a:custGeom>
            <a:noFill/>
            <a:ln w="25400" cap="flat" cmpd="sng" algn="ctr">
              <a:solidFill>
                <a:srgbClr val="FFFF00"/>
              </a:solidFill>
              <a:prstDash val="solid"/>
              <a:round/>
              <a:headEnd type="triangle" w="med" len="med"/>
              <a:tailEnd type="none" w="med" len="med"/>
            </a:ln>
            <a:effectLst>
              <a:outerShdw dist="20000" dir="5400000" rotWithShape="0">
                <a:srgbClr val="000000">
                  <a:alpha val="37999"/>
                </a:srgbClr>
              </a:outerShdw>
            </a:effectLst>
          </p:spPr>
          <p:txBody>
            <a:bodyPr anchor="ctr"/>
            <a:lstStyle/>
            <a:p>
              <a:pPr eaLnBrk="0" hangingPunct="0">
                <a:defRPr/>
              </a:pPr>
              <a:endParaRPr lang="en-US">
                <a:latin typeface="Arial" pitchFamily="34" charset="0"/>
                <a:ea typeface="ＭＳ Ｐゴシック" pitchFamily="36" charset="-128"/>
                <a:cs typeface="+mn-cs"/>
              </a:endParaRPr>
            </a:p>
          </p:txBody>
        </p:sp>
        <p:sp>
          <p:nvSpPr>
            <p:cNvPr id="126030" name="Line 184"/>
            <p:cNvSpPr>
              <a:spLocks noChangeShapeType="1"/>
            </p:cNvSpPr>
            <p:nvPr/>
          </p:nvSpPr>
          <p:spPr bwMode="auto">
            <a:xfrm rot="18000000" flipV="1">
              <a:off x="1836738" y="2243138"/>
              <a:ext cx="914400" cy="0"/>
            </a:xfrm>
            <a:prstGeom prst="line">
              <a:avLst/>
            </a:prstGeom>
            <a:noFill/>
            <a:ln w="76200">
              <a:solidFill>
                <a:srgbClr val="00FF00"/>
              </a:solidFill>
              <a:round/>
              <a:headEnd/>
              <a:tailEnd/>
            </a:ln>
          </p:spPr>
          <p:txBody>
            <a:bodyPr wrap="none" anchor="ctr"/>
            <a:lstStyle/>
            <a:p>
              <a:endParaRPr lang="en-US"/>
            </a:p>
          </p:txBody>
        </p:sp>
        <p:grpSp>
          <p:nvGrpSpPr>
            <p:cNvPr id="126031" name="Group 191"/>
            <p:cNvGrpSpPr>
              <a:grpSpLocks noChangeAspect="1"/>
            </p:cNvGrpSpPr>
            <p:nvPr/>
          </p:nvGrpSpPr>
          <p:grpSpPr bwMode="auto">
            <a:xfrm rot="7165234">
              <a:off x="1834357" y="2078831"/>
              <a:ext cx="623888" cy="136525"/>
              <a:chOff x="786993" y="1745932"/>
              <a:chExt cx="740248" cy="161824"/>
            </a:xfrm>
          </p:grpSpPr>
          <p:grpSp>
            <p:nvGrpSpPr>
              <p:cNvPr id="126032" name="Group 102"/>
              <p:cNvGrpSpPr>
                <a:grpSpLocks/>
              </p:cNvGrpSpPr>
              <p:nvPr/>
            </p:nvGrpSpPr>
            <p:grpSpPr bwMode="auto">
              <a:xfrm>
                <a:off x="1335274" y="1746533"/>
                <a:ext cx="191967" cy="158541"/>
                <a:chOff x="1338874" y="1146562"/>
                <a:chExt cx="191967" cy="158541"/>
              </a:xfrm>
            </p:grpSpPr>
            <p:sp>
              <p:nvSpPr>
                <p:cNvPr id="193" name="Oval 115"/>
                <p:cNvSpPr>
                  <a:spLocks noChangeArrowheads="1"/>
                </p:cNvSpPr>
                <p:nvPr/>
              </p:nvSpPr>
              <p:spPr bwMode="auto">
                <a:xfrm flipH="1">
                  <a:off x="1476785" y="1157596"/>
                  <a:ext cx="54624" cy="159942"/>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94" name="Oval 116"/>
                <p:cNvSpPr>
                  <a:spLocks noChangeArrowheads="1"/>
                </p:cNvSpPr>
                <p:nvPr/>
              </p:nvSpPr>
              <p:spPr bwMode="auto">
                <a:xfrm flipH="1">
                  <a:off x="1432650" y="1155578"/>
                  <a:ext cx="50857"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195" name="Oval 117"/>
                <p:cNvSpPr>
                  <a:spLocks noChangeAspect="1" noChangeArrowheads="1"/>
                </p:cNvSpPr>
                <p:nvPr/>
              </p:nvSpPr>
              <p:spPr bwMode="auto">
                <a:xfrm flipH="1">
                  <a:off x="1382644" y="1154606"/>
                  <a:ext cx="54623"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96" name="Oval 118"/>
                <p:cNvSpPr>
                  <a:spLocks noChangeArrowheads="1"/>
                </p:cNvSpPr>
                <p:nvPr/>
              </p:nvSpPr>
              <p:spPr bwMode="auto">
                <a:xfrm flipH="1">
                  <a:off x="1341292" y="1154138"/>
                  <a:ext cx="54624" cy="161824"/>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37" name="Group 103"/>
              <p:cNvGrpSpPr>
                <a:grpSpLocks/>
              </p:cNvGrpSpPr>
              <p:nvPr/>
            </p:nvGrpSpPr>
            <p:grpSpPr bwMode="auto">
              <a:xfrm>
                <a:off x="1155938" y="1745932"/>
                <a:ext cx="189214" cy="159104"/>
                <a:chOff x="1343464" y="1144477"/>
                <a:chExt cx="189214" cy="159104"/>
              </a:xfrm>
            </p:grpSpPr>
            <p:sp>
              <p:nvSpPr>
                <p:cNvPr id="188" name="Oval 115"/>
                <p:cNvSpPr>
                  <a:spLocks noChangeArrowheads="1"/>
                </p:cNvSpPr>
                <p:nvPr/>
              </p:nvSpPr>
              <p:spPr bwMode="auto">
                <a:xfrm flipH="1">
                  <a:off x="1474951" y="1161254"/>
                  <a:ext cx="54623" cy="158061"/>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89" name="Oval 116"/>
                <p:cNvSpPr>
                  <a:spLocks noChangeArrowheads="1"/>
                </p:cNvSpPr>
                <p:nvPr/>
              </p:nvSpPr>
              <p:spPr bwMode="auto">
                <a:xfrm flipH="1">
                  <a:off x="1432423" y="1163471"/>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190" name="Oval 117"/>
                <p:cNvSpPr>
                  <a:spLocks noChangeArrowheads="1"/>
                </p:cNvSpPr>
                <p:nvPr/>
              </p:nvSpPr>
              <p:spPr bwMode="auto">
                <a:xfrm flipH="1">
                  <a:off x="1389463" y="1158768"/>
                  <a:ext cx="50857" cy="159942"/>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92" name="Oval 118"/>
                <p:cNvSpPr>
                  <a:spLocks noChangeArrowheads="1"/>
                </p:cNvSpPr>
                <p:nvPr/>
              </p:nvSpPr>
              <p:spPr bwMode="auto">
                <a:xfrm flipH="1">
                  <a:off x="1344379" y="1155023"/>
                  <a:ext cx="54625" cy="159943"/>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42" name="Group 108"/>
              <p:cNvGrpSpPr>
                <a:grpSpLocks/>
              </p:cNvGrpSpPr>
              <p:nvPr/>
            </p:nvGrpSpPr>
            <p:grpSpPr bwMode="auto">
              <a:xfrm>
                <a:off x="970671" y="1748853"/>
                <a:ext cx="191965" cy="158540"/>
                <a:chOff x="1342123" y="1145914"/>
                <a:chExt cx="191965" cy="158540"/>
              </a:xfrm>
            </p:grpSpPr>
            <p:sp>
              <p:nvSpPr>
                <p:cNvPr id="184" name="Oval 115"/>
                <p:cNvSpPr>
                  <a:spLocks noChangeArrowheads="1"/>
                </p:cNvSpPr>
                <p:nvPr/>
              </p:nvSpPr>
              <p:spPr bwMode="auto">
                <a:xfrm flipH="1">
                  <a:off x="1475128" y="1162007"/>
                  <a:ext cx="52740"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85" name="Oval 116"/>
                <p:cNvSpPr>
                  <a:spLocks noChangeArrowheads="1"/>
                </p:cNvSpPr>
                <p:nvPr/>
              </p:nvSpPr>
              <p:spPr bwMode="auto">
                <a:xfrm flipH="1">
                  <a:off x="1432381" y="1163389"/>
                  <a:ext cx="48973"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186" name="Oval 117"/>
                <p:cNvSpPr>
                  <a:spLocks noChangeArrowheads="1"/>
                </p:cNvSpPr>
                <p:nvPr/>
              </p:nvSpPr>
              <p:spPr bwMode="auto">
                <a:xfrm flipH="1">
                  <a:off x="1385281" y="1162548"/>
                  <a:ext cx="54624"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87" name="Oval 118"/>
                <p:cNvSpPr>
                  <a:spLocks noChangeArrowheads="1"/>
                </p:cNvSpPr>
                <p:nvPr/>
              </p:nvSpPr>
              <p:spPr bwMode="auto">
                <a:xfrm flipH="1">
                  <a:off x="1341860" y="1159847"/>
                  <a:ext cx="50856" cy="15429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nvGrpSpPr>
              <p:cNvPr id="126047" name="Group 118"/>
              <p:cNvGrpSpPr>
                <a:grpSpLocks/>
              </p:cNvGrpSpPr>
              <p:nvPr/>
            </p:nvGrpSpPr>
            <p:grpSpPr bwMode="auto">
              <a:xfrm>
                <a:off x="786993" y="1749218"/>
                <a:ext cx="191965" cy="158538"/>
                <a:chOff x="1342461" y="1144795"/>
                <a:chExt cx="191965" cy="158538"/>
              </a:xfrm>
            </p:grpSpPr>
            <p:sp>
              <p:nvSpPr>
                <p:cNvPr id="180" name="Oval 115"/>
                <p:cNvSpPr>
                  <a:spLocks noChangeArrowheads="1"/>
                </p:cNvSpPr>
                <p:nvPr/>
              </p:nvSpPr>
              <p:spPr bwMode="auto">
                <a:xfrm flipH="1">
                  <a:off x="1480749" y="1161264"/>
                  <a:ext cx="54623"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81" name="Oval 116"/>
                <p:cNvSpPr>
                  <a:spLocks noChangeArrowheads="1"/>
                </p:cNvSpPr>
                <p:nvPr/>
              </p:nvSpPr>
              <p:spPr bwMode="auto">
                <a:xfrm flipH="1">
                  <a:off x="1437075" y="1161006"/>
                  <a:ext cx="50856"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182" name="Oval 117"/>
                <p:cNvSpPr>
                  <a:spLocks noChangeArrowheads="1"/>
                </p:cNvSpPr>
                <p:nvPr/>
              </p:nvSpPr>
              <p:spPr bwMode="auto">
                <a:xfrm flipH="1">
                  <a:off x="1387993" y="1161673"/>
                  <a:ext cx="54624" cy="15617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183" name="Oval 118"/>
                <p:cNvSpPr>
                  <a:spLocks noChangeArrowheads="1"/>
                </p:cNvSpPr>
                <p:nvPr/>
              </p:nvSpPr>
              <p:spPr bwMode="auto">
                <a:xfrm flipH="1">
                  <a:off x="1343152" y="1158853"/>
                  <a:ext cx="54624" cy="15617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rot="10800000"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grpSp>
        <p:sp>
          <p:nvSpPr>
            <p:cNvPr id="126052" name="Text Box 368"/>
            <p:cNvSpPr txBox="1">
              <a:spLocks noChangeArrowheads="1"/>
            </p:cNvSpPr>
            <p:nvPr/>
          </p:nvSpPr>
          <p:spPr bwMode="auto">
            <a:xfrm>
              <a:off x="1511300" y="1601788"/>
              <a:ext cx="1228725" cy="1228725"/>
            </a:xfrm>
            <a:prstGeom prst="rect">
              <a:avLst/>
            </a:prstGeom>
            <a:noFill/>
            <a:ln w="9525">
              <a:noFill/>
              <a:miter lim="800000"/>
              <a:headEnd/>
              <a:tailEnd/>
            </a:ln>
          </p:spPr>
          <p:txBody>
            <a:bodyPr anchor="ctr"/>
            <a:lstStyle/>
            <a:p>
              <a:pPr algn="ctr" defTabSz="457200" eaLnBrk="0" hangingPunct="0"/>
              <a:endParaRPr lang="en-US" sz="1800">
                <a:solidFill>
                  <a:srgbClr val="FFFFFF"/>
                </a:solidFill>
                <a:latin typeface="Calibri" pitchFamily="34" charset="0"/>
              </a:endParaRPr>
            </a:p>
          </p:txBody>
        </p:sp>
        <p:sp>
          <p:nvSpPr>
            <p:cNvPr id="126053" name="Text Box 19"/>
            <p:cNvSpPr txBox="1">
              <a:spLocks noChangeArrowheads="1"/>
            </p:cNvSpPr>
            <p:nvPr/>
          </p:nvSpPr>
          <p:spPr bwMode="auto">
            <a:xfrm>
              <a:off x="7370763" y="2155825"/>
              <a:ext cx="803275" cy="517525"/>
            </a:xfrm>
            <a:prstGeom prst="rect">
              <a:avLst/>
            </a:prstGeom>
            <a:noFill/>
            <a:ln w="9525">
              <a:noFill/>
              <a:miter lim="800000"/>
              <a:headEnd/>
              <a:tailEnd/>
            </a:ln>
          </p:spPr>
          <p:txBody>
            <a:bodyPr>
              <a:spAutoFit/>
            </a:bodyPr>
            <a:lstStyle/>
            <a:p>
              <a:pPr defTabSz="457200" eaLnBrk="0" hangingPunct="0"/>
              <a:r>
                <a:rPr lang="en-US" sz="1400" b="1">
                  <a:solidFill>
                    <a:srgbClr val="3366FF"/>
                  </a:solidFill>
                </a:rPr>
                <a:t>Beam </a:t>
              </a:r>
            </a:p>
            <a:p>
              <a:pPr defTabSz="457200" eaLnBrk="0" hangingPunct="0"/>
              <a:r>
                <a:rPr lang="en-US" sz="1400" b="1">
                  <a:solidFill>
                    <a:srgbClr val="3366FF"/>
                  </a:solidFill>
                </a:rPr>
                <a:t>dump</a:t>
              </a:r>
            </a:p>
          </p:txBody>
        </p:sp>
        <p:grpSp>
          <p:nvGrpSpPr>
            <p:cNvPr id="126054" name="Group 516"/>
            <p:cNvGrpSpPr>
              <a:grpSpLocks/>
            </p:cNvGrpSpPr>
            <p:nvPr/>
          </p:nvGrpSpPr>
          <p:grpSpPr bwMode="auto">
            <a:xfrm rot="7378566">
              <a:off x="7035800" y="2368550"/>
              <a:ext cx="582613" cy="735013"/>
              <a:chOff x="1929422" y="1382639"/>
              <a:chExt cx="582433" cy="734775"/>
            </a:xfrm>
          </p:grpSpPr>
          <p:sp>
            <p:nvSpPr>
              <p:cNvPr id="152" name="Can 151"/>
              <p:cNvSpPr>
                <a:spLocks noChangeArrowheads="1"/>
              </p:cNvSpPr>
              <p:nvPr/>
            </p:nvSpPr>
            <p:spPr bwMode="auto">
              <a:xfrm rot="1920000">
                <a:off x="1929163" y="1843113"/>
                <a:ext cx="157114" cy="180916"/>
              </a:xfrm>
              <a:prstGeom prst="can">
                <a:avLst>
                  <a:gd name="adj" fmla="val 25000"/>
                </a:avLst>
              </a:prstGeom>
              <a:solidFill>
                <a:srgbClr val="C0504D"/>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defTabSz="457200" eaLnBrk="0" fontAlgn="auto" hangingPunct="0">
                  <a:spcBef>
                    <a:spcPts val="0"/>
                  </a:spcBef>
                  <a:spcAft>
                    <a:spcPts val="0"/>
                  </a:spcAft>
                  <a:defRPr/>
                </a:pPr>
                <a:endParaRPr lang="en-US" sz="1800" dirty="0">
                  <a:solidFill>
                    <a:schemeClr val="lt1"/>
                  </a:solidFill>
                  <a:latin typeface="+mn-lt"/>
                  <a:ea typeface="+mn-ea"/>
                  <a:cs typeface="+mn-cs"/>
                </a:endParaRPr>
              </a:p>
            </p:txBody>
          </p:sp>
          <p:grpSp>
            <p:nvGrpSpPr>
              <p:cNvPr id="126056" name="Group 102"/>
              <p:cNvGrpSpPr>
                <a:grpSpLocks/>
              </p:cNvGrpSpPr>
              <p:nvPr/>
            </p:nvGrpSpPr>
            <p:grpSpPr bwMode="auto">
              <a:xfrm rot="18332405" flipV="1">
                <a:off x="2235038" y="1685441"/>
                <a:ext cx="124677" cy="108170"/>
                <a:chOff x="1348913" y="1142862"/>
                <a:chExt cx="190276" cy="155817"/>
              </a:xfrm>
            </p:grpSpPr>
            <p:sp>
              <p:nvSpPr>
                <p:cNvPr id="463" name="Oval 115"/>
                <p:cNvSpPr>
                  <a:spLocks noChangeArrowheads="1"/>
                </p:cNvSpPr>
                <p:nvPr/>
              </p:nvSpPr>
              <p:spPr bwMode="auto">
                <a:xfrm flipH="1">
                  <a:off x="1483736" y="1136794"/>
                  <a:ext cx="50861" cy="15773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464" name="Oval 116"/>
                <p:cNvSpPr>
                  <a:spLocks noChangeArrowheads="1"/>
                </p:cNvSpPr>
                <p:nvPr/>
              </p:nvSpPr>
              <p:spPr bwMode="auto">
                <a:xfrm flipH="1">
                  <a:off x="1439212" y="1136139"/>
                  <a:ext cx="50863" cy="15773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algn="ctr" defTabSz="457200" eaLnBrk="0" fontAlgn="auto" hangingPunct="0">
                    <a:spcBef>
                      <a:spcPts val="0"/>
                    </a:spcBef>
                    <a:spcAft>
                      <a:spcPts val="0"/>
                    </a:spcAft>
                    <a:defRPr/>
                  </a:pPr>
                  <a:endParaRPr lang="en-US" sz="4000" dirty="0">
                    <a:latin typeface="Comic Sans MS"/>
                    <a:ea typeface="+mn-ea"/>
                    <a:cs typeface="Comic Sans MS"/>
                  </a:endParaRPr>
                </a:p>
              </p:txBody>
            </p:sp>
            <p:sp>
              <p:nvSpPr>
                <p:cNvPr id="465" name="Oval 117"/>
                <p:cNvSpPr>
                  <a:spLocks noChangeAspect="1" noChangeArrowheads="1"/>
                </p:cNvSpPr>
                <p:nvPr/>
              </p:nvSpPr>
              <p:spPr bwMode="auto">
                <a:xfrm flipH="1">
                  <a:off x="1392436" y="1136317"/>
                  <a:ext cx="50863" cy="157739"/>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sp>
              <p:nvSpPr>
                <p:cNvPr id="466" name="Oval 118"/>
                <p:cNvSpPr>
                  <a:spLocks noChangeArrowheads="1"/>
                </p:cNvSpPr>
                <p:nvPr/>
              </p:nvSpPr>
              <p:spPr bwMode="auto">
                <a:xfrm flipH="1">
                  <a:off x="1345576" y="1136079"/>
                  <a:ext cx="53284" cy="157738"/>
                </a:xfrm>
                <a:prstGeom prst="ellipse">
                  <a:avLst/>
                </a:prstGeom>
                <a:gradFill rotWithShape="0">
                  <a:gsLst>
                    <a:gs pos="0">
                      <a:schemeClr val="accent1"/>
                    </a:gs>
                    <a:gs pos="50000">
                      <a:srgbClr val="253C57"/>
                    </a:gs>
                    <a:gs pos="100000">
                      <a:schemeClr val="accent1"/>
                    </a:gs>
                  </a:gsLst>
                  <a:lin ang="0" scaled="1"/>
                </a:gradFill>
                <a:ln w="9525">
                  <a:solidFill>
                    <a:srgbClr val="FF0000"/>
                  </a:solidFill>
                  <a:round/>
                  <a:headEnd/>
                  <a:tailEnd/>
                </a:ln>
              </p:spPr>
              <p:txBody>
                <a:bodyPr vert="eaVert" wrap="none" anchor="ctr"/>
                <a:lstStyle/>
                <a:p>
                  <a:pPr defTabSz="457200" eaLnBrk="0" fontAlgn="auto" hangingPunct="0">
                    <a:spcBef>
                      <a:spcPts val="0"/>
                    </a:spcBef>
                    <a:spcAft>
                      <a:spcPts val="0"/>
                    </a:spcAft>
                    <a:defRPr/>
                  </a:pPr>
                  <a:endParaRPr lang="en-US" sz="1800" dirty="0">
                    <a:latin typeface="Comic Sans MS"/>
                    <a:ea typeface="+mn-ea"/>
                    <a:cs typeface="Comic Sans MS"/>
                  </a:endParaRPr>
                </a:p>
              </p:txBody>
            </p:sp>
          </p:grpSp>
          <p:sp>
            <p:nvSpPr>
              <p:cNvPr id="467" name="Freeform 466"/>
              <p:cNvSpPr/>
              <p:nvPr/>
            </p:nvSpPr>
            <p:spPr>
              <a:xfrm rot="18332405">
                <a:off x="2019452" y="1862949"/>
                <a:ext cx="403094" cy="104743"/>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68" name="Freeform 467"/>
              <p:cNvSpPr/>
              <p:nvPr/>
            </p:nvSpPr>
            <p:spPr>
              <a:xfrm rot="18332405" flipH="1">
                <a:off x="2313382" y="1578013"/>
                <a:ext cx="261852" cy="123787"/>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69" name="Freeform 468"/>
              <p:cNvSpPr/>
              <p:nvPr/>
            </p:nvSpPr>
            <p:spPr>
              <a:xfrm rot="18332405" flipH="1">
                <a:off x="2034552" y="1734325"/>
                <a:ext cx="261853" cy="123787"/>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70" name="Freeform 469"/>
              <p:cNvSpPr/>
              <p:nvPr/>
            </p:nvSpPr>
            <p:spPr>
              <a:xfrm rot="18332405">
                <a:off x="2199831" y="1554299"/>
                <a:ext cx="288831" cy="87286"/>
              </a:xfrm>
              <a:custGeom>
                <a:avLst/>
                <a:gdLst>
                  <a:gd name="connsiteX0" fmla="*/ 0 w 323850"/>
                  <a:gd name="connsiteY0" fmla="*/ 104775 h 113242"/>
                  <a:gd name="connsiteX1" fmla="*/ 139700 w 323850"/>
                  <a:gd name="connsiteY1" fmla="*/ 98425 h 113242"/>
                  <a:gd name="connsiteX2" fmla="*/ 190500 w 323850"/>
                  <a:gd name="connsiteY2" fmla="*/ 15875 h 113242"/>
                  <a:gd name="connsiteX3" fmla="*/ 323850 w 323850"/>
                  <a:gd name="connsiteY3" fmla="*/ 3175 h 113242"/>
                </a:gdLst>
                <a:ahLst/>
                <a:cxnLst>
                  <a:cxn ang="0">
                    <a:pos x="connsiteX0" y="connsiteY0"/>
                  </a:cxn>
                  <a:cxn ang="0">
                    <a:pos x="connsiteX1" y="connsiteY1"/>
                  </a:cxn>
                  <a:cxn ang="0">
                    <a:pos x="connsiteX2" y="connsiteY2"/>
                  </a:cxn>
                  <a:cxn ang="0">
                    <a:pos x="connsiteX3" y="connsiteY3"/>
                  </a:cxn>
                </a:cxnLst>
                <a:rect l="l" t="t" r="r" b="b"/>
                <a:pathLst>
                  <a:path w="323850" h="113242">
                    <a:moveTo>
                      <a:pt x="0" y="104775"/>
                    </a:moveTo>
                    <a:cubicBezTo>
                      <a:pt x="53975" y="109008"/>
                      <a:pt x="107950" y="113242"/>
                      <a:pt x="139700" y="98425"/>
                    </a:cubicBezTo>
                    <a:cubicBezTo>
                      <a:pt x="171450" y="83608"/>
                      <a:pt x="159808" y="31750"/>
                      <a:pt x="190500" y="15875"/>
                    </a:cubicBezTo>
                    <a:cubicBezTo>
                      <a:pt x="221192" y="0"/>
                      <a:pt x="323850" y="3175"/>
                      <a:pt x="323850" y="3175"/>
                    </a:cubicBezTo>
                  </a:path>
                </a:pathLst>
              </a:cu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71" name="Oval 470"/>
              <p:cNvSpPr/>
              <p:nvPr/>
            </p:nvSpPr>
            <p:spPr>
              <a:xfrm rot="12932405">
                <a:off x="2325480" y="1386533"/>
                <a:ext cx="169811" cy="8728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sp>
          <p:nvSpPr>
            <p:cNvPr id="126066" name="Line 184"/>
            <p:cNvSpPr>
              <a:spLocks noChangeShapeType="1"/>
            </p:cNvSpPr>
            <p:nvPr/>
          </p:nvSpPr>
          <p:spPr bwMode="auto">
            <a:xfrm rot="18000000" flipV="1">
              <a:off x="1838325" y="2244725"/>
              <a:ext cx="914400" cy="0"/>
            </a:xfrm>
            <a:prstGeom prst="line">
              <a:avLst/>
            </a:prstGeom>
            <a:noFill/>
            <a:ln w="76200">
              <a:solidFill>
                <a:srgbClr val="00FF00"/>
              </a:solidFill>
              <a:round/>
              <a:headEnd/>
              <a:tailEnd/>
            </a:ln>
          </p:spPr>
          <p:txBody>
            <a:bodyPr wrap="none" anchor="ctr"/>
            <a:lstStyle/>
            <a:p>
              <a:endParaRPr lang="en-US"/>
            </a:p>
          </p:txBody>
        </p:sp>
        <p:sp>
          <p:nvSpPr>
            <p:cNvPr id="126067" name="Rectangle 136"/>
            <p:cNvSpPr>
              <a:spLocks noChangeArrowheads="1"/>
            </p:cNvSpPr>
            <p:nvPr/>
          </p:nvSpPr>
          <p:spPr bwMode="auto">
            <a:xfrm>
              <a:off x="4402138" y="839788"/>
              <a:ext cx="188912" cy="193675"/>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defTabSz="457200" eaLnBrk="0" hangingPunct="0"/>
              <a:endParaRPr lang="en-US" sz="1800">
                <a:latin typeface="Comic Sans MS" pitchFamily="66" charset="0"/>
              </a:endParaRPr>
            </a:p>
          </p:txBody>
        </p:sp>
        <p:sp>
          <p:nvSpPr>
            <p:cNvPr id="126068" name="Text Box 110"/>
            <p:cNvSpPr txBox="1">
              <a:spLocks noChangeArrowheads="1"/>
            </p:cNvSpPr>
            <p:nvPr/>
          </p:nvSpPr>
          <p:spPr bwMode="auto">
            <a:xfrm>
              <a:off x="3673475" y="1068388"/>
              <a:ext cx="1603375" cy="581025"/>
            </a:xfrm>
            <a:prstGeom prst="rect">
              <a:avLst/>
            </a:prstGeom>
            <a:noFill/>
            <a:ln w="9525">
              <a:noFill/>
              <a:miter lim="800000"/>
              <a:headEnd/>
              <a:tailEnd/>
            </a:ln>
          </p:spPr>
          <p:txBody>
            <a:bodyPr>
              <a:spAutoFit/>
            </a:bodyPr>
            <a:lstStyle/>
            <a:p>
              <a:pPr algn="ctr" defTabSz="457200" eaLnBrk="0" hangingPunct="0"/>
              <a:r>
                <a:rPr lang="en-US" sz="1600">
                  <a:solidFill>
                    <a:srgbClr val="000090"/>
                  </a:solidFill>
                  <a:latin typeface="Comic Sans MS" pitchFamily="66" charset="0"/>
                </a:rPr>
                <a:t>New </a:t>
              </a:r>
            </a:p>
            <a:p>
              <a:pPr algn="ctr" defTabSz="457200" eaLnBrk="0" hangingPunct="0"/>
              <a:r>
                <a:rPr lang="en-US" sz="1600">
                  <a:solidFill>
                    <a:srgbClr val="000090"/>
                  </a:solidFill>
                  <a:latin typeface="Comic Sans MS" pitchFamily="66" charset="0"/>
                </a:rPr>
                <a:t>detector</a:t>
              </a:r>
            </a:p>
          </p:txBody>
        </p:sp>
        <p:sp>
          <p:nvSpPr>
            <p:cNvPr id="489" name="Arc 488"/>
            <p:cNvSpPr/>
            <p:nvPr/>
          </p:nvSpPr>
          <p:spPr>
            <a:xfrm rot="16200000" flipH="1" flipV="1">
              <a:off x="4264025" y="-215900"/>
              <a:ext cx="452438" cy="1862138"/>
            </a:xfrm>
            <a:prstGeom prst="arc">
              <a:avLst>
                <a:gd name="adj1" fmla="val 16803933"/>
                <a:gd name="adj2" fmla="val 4913040"/>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90" name="Arc 489"/>
            <p:cNvSpPr/>
            <p:nvPr/>
          </p:nvSpPr>
          <p:spPr>
            <a:xfrm rot="5400000" flipH="1">
              <a:off x="4305300" y="5373688"/>
              <a:ext cx="469900" cy="1892300"/>
            </a:xfrm>
            <a:prstGeom prst="arc">
              <a:avLst>
                <a:gd name="adj1" fmla="val 16802610"/>
                <a:gd name="adj2" fmla="val 4705417"/>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sp>
          <p:nvSpPr>
            <p:cNvPr id="425" name="Arc 424"/>
            <p:cNvSpPr/>
            <p:nvPr/>
          </p:nvSpPr>
          <p:spPr>
            <a:xfrm rot="9000000" flipH="1" flipV="1">
              <a:off x="1925638" y="4073525"/>
              <a:ext cx="436562" cy="1862138"/>
            </a:xfrm>
            <a:prstGeom prst="arc">
              <a:avLst>
                <a:gd name="adj1" fmla="val 16803933"/>
                <a:gd name="adj2" fmla="val 4817061"/>
              </a:avLst>
            </a:prstGeom>
            <a:ln w="3810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0" fontAlgn="auto" hangingPunct="0">
                <a:spcBef>
                  <a:spcPts val="0"/>
                </a:spcBef>
                <a:spcAft>
                  <a:spcPts val="0"/>
                </a:spcAft>
                <a:defRPr/>
              </a:pPr>
              <a:endParaRPr lang="en-US" sz="1800" dirty="0"/>
            </a:p>
          </p:txBody>
        </p:sp>
        <p:cxnSp>
          <p:nvCxnSpPr>
            <p:cNvPr id="443" name="Straight Connector 442"/>
            <p:cNvCxnSpPr>
              <a:stCxn id="290" idx="2"/>
              <a:endCxn id="274" idx="0"/>
            </p:cNvCxnSpPr>
            <p:nvPr/>
          </p:nvCxnSpPr>
          <p:spPr>
            <a:xfrm rot="10800000" flipV="1">
              <a:off x="4125913" y="6219825"/>
              <a:ext cx="923925" cy="15875"/>
            </a:xfrm>
            <a:prstGeom prst="line">
              <a:avLst/>
            </a:prstGeom>
            <a:ln w="38100">
              <a:solidFill>
                <a:srgbClr val="DD0000"/>
              </a:solidFill>
            </a:ln>
          </p:spPr>
          <p:style>
            <a:lnRef idx="2">
              <a:schemeClr val="accent1"/>
            </a:lnRef>
            <a:fillRef idx="0">
              <a:schemeClr val="accent1"/>
            </a:fillRef>
            <a:effectRef idx="1">
              <a:schemeClr val="accent1"/>
            </a:effectRef>
            <a:fontRef idx="minor">
              <a:schemeClr val="tx1"/>
            </a:fontRef>
          </p:style>
        </p:cxnSp>
        <p:sp>
          <p:nvSpPr>
            <p:cNvPr id="516" name="Rounded Rectangle 515"/>
            <p:cNvSpPr>
              <a:spLocks noChangeArrowheads="1"/>
            </p:cNvSpPr>
            <p:nvPr/>
          </p:nvSpPr>
          <p:spPr bwMode="auto">
            <a:xfrm rot="18000000">
              <a:off x="1948657" y="2204243"/>
              <a:ext cx="825500" cy="150813"/>
            </a:xfrm>
            <a:prstGeom prst="roundRect">
              <a:avLst>
                <a:gd name="adj" fmla="val 16667"/>
              </a:avLst>
            </a:prstGeom>
            <a:noFill/>
            <a:ln w="76200" cmpd="tri" algn="ctr">
              <a:solidFill>
                <a:srgbClr val="31859C"/>
              </a:solidFill>
              <a:round/>
              <a:headEnd/>
              <a:tailEnd/>
            </a:ln>
            <a:effectLst>
              <a:outerShdw dist="23000" dir="5400000" rotWithShape="0">
                <a:srgbClr val="000000">
                  <a:alpha val="34999"/>
                </a:srgbClr>
              </a:outerShdw>
            </a:effectLst>
          </p:spPr>
          <p:txBody>
            <a:bodyPr vert="eaVert" anchor="ctr"/>
            <a:lstStyle/>
            <a:p>
              <a:pPr algn="ctr" defTabSz="457200" eaLnBrk="0" fontAlgn="auto" hangingPunct="0">
                <a:spcBef>
                  <a:spcPts val="0"/>
                </a:spcBef>
                <a:spcAft>
                  <a:spcPts val="0"/>
                </a:spcAft>
                <a:defRPr/>
              </a:pPr>
              <a:endParaRPr lang="en-US" sz="1800" dirty="0">
                <a:solidFill>
                  <a:schemeClr val="lt1"/>
                </a:solidFill>
                <a:latin typeface="+mn-lt"/>
                <a:ea typeface="+mn-ea"/>
                <a:cs typeface="+mn-cs"/>
              </a:endParaRPr>
            </a:p>
          </p:txBody>
        </p:sp>
        <p:sp>
          <p:nvSpPr>
            <p:cNvPr id="126074" name="Text Box 113"/>
            <p:cNvSpPr txBox="1">
              <a:spLocks noChangeAspect="1" noChangeArrowheads="1"/>
            </p:cNvSpPr>
            <p:nvPr/>
          </p:nvSpPr>
          <p:spPr bwMode="auto">
            <a:xfrm flipH="1">
              <a:off x="7280275" y="2627313"/>
              <a:ext cx="884238" cy="304800"/>
            </a:xfrm>
            <a:prstGeom prst="rect">
              <a:avLst/>
            </a:prstGeom>
            <a:noFill/>
            <a:ln w="9525">
              <a:noFill/>
              <a:miter lim="800000"/>
              <a:headEnd/>
              <a:tailEnd/>
            </a:ln>
          </p:spPr>
          <p:txBody>
            <a:bodyPr wrap="none">
              <a:spAutoFit/>
            </a:bodyPr>
            <a:lstStyle/>
            <a:p>
              <a:pPr defTabSz="457200" eaLnBrk="0" hangingPunct="0"/>
              <a:r>
                <a:rPr lang="en-US" sz="1400" b="1">
                  <a:solidFill>
                    <a:srgbClr val="FF0000"/>
                  </a:solidFill>
                </a:rPr>
                <a:t>0.6 GeV </a:t>
              </a:r>
            </a:p>
          </p:txBody>
        </p:sp>
        <p:sp>
          <p:nvSpPr>
            <p:cNvPr id="126075" name="Text Box 113"/>
            <p:cNvSpPr txBox="1">
              <a:spLocks noChangeAspect="1" noChangeArrowheads="1"/>
            </p:cNvSpPr>
            <p:nvPr/>
          </p:nvSpPr>
          <p:spPr bwMode="auto">
            <a:xfrm rot="3778540">
              <a:off x="1827212" y="4300538"/>
              <a:ext cx="792163" cy="274638"/>
            </a:xfrm>
            <a:prstGeom prst="rect">
              <a:avLst/>
            </a:prstGeom>
            <a:noFill/>
            <a:ln w="9525">
              <a:noFill/>
              <a:miter lim="800000"/>
              <a:headEnd/>
              <a:tailEnd/>
            </a:ln>
          </p:spPr>
          <p:txBody>
            <a:bodyPr>
              <a:spAutoFit/>
            </a:bodyPr>
            <a:lstStyle/>
            <a:p>
              <a:pPr defTabSz="457200" eaLnBrk="0" hangingPunct="0"/>
              <a:r>
                <a:rPr lang="en-US" sz="1200" b="1">
                  <a:solidFill>
                    <a:srgbClr val="FF0000"/>
                  </a:solidFill>
                </a:rPr>
                <a:t>30  GeV</a:t>
              </a:r>
              <a:r>
                <a:rPr lang="en-US" sz="1200">
                  <a:solidFill>
                    <a:srgbClr val="FF0000"/>
                  </a:solidFill>
                </a:rPr>
                <a:t> </a:t>
              </a:r>
            </a:p>
          </p:txBody>
        </p:sp>
        <p:sp>
          <p:nvSpPr>
            <p:cNvPr id="126076" name="Text Box 113"/>
            <p:cNvSpPr txBox="1">
              <a:spLocks noChangeAspect="1" noChangeArrowheads="1"/>
            </p:cNvSpPr>
            <p:nvPr/>
          </p:nvSpPr>
          <p:spPr bwMode="auto">
            <a:xfrm>
              <a:off x="3673475" y="5842000"/>
              <a:ext cx="792163" cy="274638"/>
            </a:xfrm>
            <a:prstGeom prst="rect">
              <a:avLst/>
            </a:prstGeom>
            <a:noFill/>
            <a:ln w="9525">
              <a:noFill/>
              <a:miter lim="800000"/>
              <a:headEnd/>
              <a:tailEnd/>
            </a:ln>
          </p:spPr>
          <p:txBody>
            <a:bodyPr>
              <a:spAutoFit/>
            </a:bodyPr>
            <a:lstStyle/>
            <a:p>
              <a:pPr defTabSz="457200" eaLnBrk="0" hangingPunct="0"/>
              <a:r>
                <a:rPr lang="en-US" sz="1200">
                  <a:solidFill>
                    <a:srgbClr val="FF0000"/>
                  </a:solidFill>
                </a:rPr>
                <a:t>30  GeV </a:t>
              </a:r>
            </a:p>
          </p:txBody>
        </p:sp>
        <p:cxnSp>
          <p:nvCxnSpPr>
            <p:cNvPr id="455" name="Straight Arrow Connector 454"/>
            <p:cNvCxnSpPr/>
            <p:nvPr/>
          </p:nvCxnSpPr>
          <p:spPr>
            <a:xfrm rot="10800000" flipV="1">
              <a:off x="1731963" y="3257550"/>
              <a:ext cx="977900" cy="76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26078" name="Group 417"/>
            <p:cNvGrpSpPr>
              <a:grpSpLocks/>
            </p:cNvGrpSpPr>
            <p:nvPr/>
          </p:nvGrpSpPr>
          <p:grpSpPr bwMode="auto">
            <a:xfrm>
              <a:off x="4710113" y="2276475"/>
              <a:ext cx="1387475" cy="2019300"/>
              <a:chOff x="4380715" y="2186464"/>
              <a:chExt cx="1386699" cy="2018381"/>
            </a:xfrm>
          </p:grpSpPr>
          <p:grpSp>
            <p:nvGrpSpPr>
              <p:cNvPr id="126079" name="Group 394"/>
              <p:cNvGrpSpPr>
                <a:grpSpLocks/>
              </p:cNvGrpSpPr>
              <p:nvPr/>
            </p:nvGrpSpPr>
            <p:grpSpPr bwMode="auto">
              <a:xfrm>
                <a:off x="4380715" y="2224628"/>
                <a:ext cx="786978" cy="1929314"/>
                <a:chOff x="6724277" y="452655"/>
                <a:chExt cx="786978" cy="1929314"/>
              </a:xfrm>
            </p:grpSpPr>
            <p:sp>
              <p:nvSpPr>
                <p:cNvPr id="126080" name="Text Box 113"/>
                <p:cNvSpPr txBox="1">
                  <a:spLocks noChangeAspect="1" noChangeArrowheads="1"/>
                </p:cNvSpPr>
                <p:nvPr/>
              </p:nvSpPr>
              <p:spPr bwMode="auto">
                <a:xfrm flipH="1">
                  <a:off x="6735384" y="2153498"/>
                  <a:ext cx="775871"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27.55 GeV </a:t>
                  </a:r>
                </a:p>
              </p:txBody>
            </p:sp>
            <p:sp>
              <p:nvSpPr>
                <p:cNvPr id="126081" name="Text Box 117"/>
                <p:cNvSpPr txBox="1">
                  <a:spLocks noChangeAspect="1" noChangeArrowheads="1"/>
                </p:cNvSpPr>
                <p:nvPr/>
              </p:nvSpPr>
              <p:spPr bwMode="auto">
                <a:xfrm flipH="1">
                  <a:off x="6724277" y="1812377"/>
                  <a:ext cx="775871" cy="228472"/>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22.65 GeV </a:t>
                  </a:r>
                </a:p>
              </p:txBody>
            </p:sp>
            <p:sp>
              <p:nvSpPr>
                <p:cNvPr id="126082" name="Text Box 118"/>
                <p:cNvSpPr txBox="1">
                  <a:spLocks noChangeAspect="1" noChangeArrowheads="1"/>
                </p:cNvSpPr>
                <p:nvPr/>
              </p:nvSpPr>
              <p:spPr bwMode="auto">
                <a:xfrm flipH="1">
                  <a:off x="6735384" y="1477603"/>
                  <a:ext cx="756831" cy="228472"/>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17.75 GeV </a:t>
                  </a:r>
                </a:p>
              </p:txBody>
            </p:sp>
            <p:sp>
              <p:nvSpPr>
                <p:cNvPr id="126083" name="Text Box 119"/>
                <p:cNvSpPr txBox="1">
                  <a:spLocks noChangeAspect="1" noChangeArrowheads="1"/>
                </p:cNvSpPr>
                <p:nvPr/>
              </p:nvSpPr>
              <p:spPr bwMode="auto">
                <a:xfrm flipH="1">
                  <a:off x="6754423" y="1131723"/>
                  <a:ext cx="756832"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12.85 GeV </a:t>
                  </a:r>
                </a:p>
              </p:txBody>
            </p:sp>
            <p:sp>
              <p:nvSpPr>
                <p:cNvPr id="126084" name="Text Box 113"/>
                <p:cNvSpPr txBox="1">
                  <a:spLocks noChangeAspect="1" noChangeArrowheads="1"/>
                </p:cNvSpPr>
                <p:nvPr/>
              </p:nvSpPr>
              <p:spPr bwMode="auto">
                <a:xfrm flipH="1">
                  <a:off x="6770290" y="452655"/>
                  <a:ext cx="740965"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3.05  GeV </a:t>
                  </a:r>
                </a:p>
              </p:txBody>
            </p:sp>
            <p:sp>
              <p:nvSpPr>
                <p:cNvPr id="126085" name="Text Box 119"/>
                <p:cNvSpPr txBox="1">
                  <a:spLocks noChangeAspect="1" noChangeArrowheads="1"/>
                </p:cNvSpPr>
                <p:nvPr/>
              </p:nvSpPr>
              <p:spPr bwMode="auto">
                <a:xfrm flipH="1">
                  <a:off x="6802023" y="796949"/>
                  <a:ext cx="706059" cy="228471"/>
                </a:xfrm>
                <a:prstGeom prst="rect">
                  <a:avLst/>
                </a:prstGeom>
                <a:noFill/>
                <a:ln w="9525">
                  <a:noFill/>
                  <a:miter lim="800000"/>
                  <a:headEnd/>
                  <a:tailEnd/>
                </a:ln>
              </p:spPr>
              <p:txBody>
                <a:bodyPr wrap="none">
                  <a:spAutoFit/>
                </a:bodyPr>
                <a:lstStyle/>
                <a:p>
                  <a:pPr defTabSz="457200" eaLnBrk="0" hangingPunct="0"/>
                  <a:r>
                    <a:rPr lang="en-US" sz="900">
                      <a:solidFill>
                        <a:srgbClr val="FF0000"/>
                      </a:solidFill>
                      <a:latin typeface="Comic Sans MS" pitchFamily="66" charset="0"/>
                    </a:rPr>
                    <a:t>7.95 GeV </a:t>
                  </a:r>
                </a:p>
              </p:txBody>
            </p:sp>
          </p:grpSp>
          <p:grpSp>
            <p:nvGrpSpPr>
              <p:cNvPr id="126086" name="Group 480"/>
              <p:cNvGrpSpPr>
                <a:grpSpLocks noChangeAspect="1"/>
              </p:cNvGrpSpPr>
              <p:nvPr/>
            </p:nvGrpSpPr>
            <p:grpSpPr bwMode="auto">
              <a:xfrm>
                <a:off x="5134689" y="2864541"/>
                <a:ext cx="629867" cy="330067"/>
                <a:chOff x="4166066" y="3056387"/>
                <a:chExt cx="2519466" cy="1320268"/>
              </a:xfrm>
            </p:grpSpPr>
            <p:grpSp>
              <p:nvGrpSpPr>
                <p:cNvPr id="126087" name="Group 86"/>
                <p:cNvGrpSpPr>
                  <a:grpSpLocks noChangeAspect="1"/>
                </p:cNvGrpSpPr>
                <p:nvPr/>
              </p:nvGrpSpPr>
              <p:grpSpPr bwMode="auto">
                <a:xfrm>
                  <a:off x="4166066" y="3056387"/>
                  <a:ext cx="1406168" cy="1320268"/>
                  <a:chOff x="1815" y="2475"/>
                  <a:chExt cx="492" cy="547"/>
                </a:xfrm>
              </p:grpSpPr>
              <p:grpSp>
                <p:nvGrpSpPr>
                  <p:cNvPr id="126088" name="Group 87"/>
                  <p:cNvGrpSpPr>
                    <a:grpSpLocks noChangeAspect="1"/>
                  </p:cNvGrpSpPr>
                  <p:nvPr/>
                </p:nvGrpSpPr>
                <p:grpSpPr bwMode="auto">
                  <a:xfrm>
                    <a:off x="1815" y="2475"/>
                    <a:ext cx="492" cy="273"/>
                    <a:chOff x="1815" y="2475"/>
                    <a:chExt cx="492" cy="273"/>
                  </a:xfrm>
                </p:grpSpPr>
                <p:sp>
                  <p:nvSpPr>
                    <p:cNvPr id="126089"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090"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091"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092" name="Group 91"/>
                  <p:cNvGrpSpPr>
                    <a:grpSpLocks noChangeAspect="1"/>
                  </p:cNvGrpSpPr>
                  <p:nvPr/>
                </p:nvGrpSpPr>
                <p:grpSpPr bwMode="auto">
                  <a:xfrm flipV="1">
                    <a:off x="1815" y="2749"/>
                    <a:ext cx="492" cy="273"/>
                    <a:chOff x="1813" y="2475"/>
                    <a:chExt cx="492" cy="273"/>
                  </a:xfrm>
                </p:grpSpPr>
                <p:sp>
                  <p:nvSpPr>
                    <p:cNvPr id="126093"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094"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095"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476" name="Block Arc 475"/>
                <p:cNvSpPr/>
                <p:nvPr/>
              </p:nvSpPr>
              <p:spPr>
                <a:xfrm>
                  <a:off x="5586335" y="3168544"/>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478" name="Rounded Rectangle 477"/>
                <p:cNvSpPr/>
                <p:nvPr/>
              </p:nvSpPr>
              <p:spPr>
                <a:xfrm>
                  <a:off x="4996117" y="3631881"/>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79" name="Rounded Rectangle 478"/>
                <p:cNvSpPr/>
                <p:nvPr/>
              </p:nvSpPr>
              <p:spPr>
                <a:xfrm>
                  <a:off x="5059582" y="3657270"/>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80" name="Oval 479"/>
                <p:cNvSpPr/>
                <p:nvPr/>
              </p:nvSpPr>
              <p:spPr>
                <a:xfrm>
                  <a:off x="5199204" y="3689008"/>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00" name="Group 480"/>
              <p:cNvGrpSpPr>
                <a:grpSpLocks noChangeAspect="1"/>
              </p:cNvGrpSpPr>
              <p:nvPr/>
            </p:nvGrpSpPr>
            <p:grpSpPr bwMode="auto">
              <a:xfrm>
                <a:off x="5131831" y="2524733"/>
                <a:ext cx="629867" cy="330067"/>
                <a:chOff x="4166066" y="3056387"/>
                <a:chExt cx="2519466" cy="1320268"/>
              </a:xfrm>
            </p:grpSpPr>
            <p:grpSp>
              <p:nvGrpSpPr>
                <p:cNvPr id="126101" name="Group 86"/>
                <p:cNvGrpSpPr>
                  <a:grpSpLocks noChangeAspect="1"/>
                </p:cNvGrpSpPr>
                <p:nvPr/>
              </p:nvGrpSpPr>
              <p:grpSpPr bwMode="auto">
                <a:xfrm>
                  <a:off x="4166066" y="3056387"/>
                  <a:ext cx="1406168" cy="1320268"/>
                  <a:chOff x="1815" y="2475"/>
                  <a:chExt cx="492" cy="547"/>
                </a:xfrm>
              </p:grpSpPr>
              <p:grpSp>
                <p:nvGrpSpPr>
                  <p:cNvPr id="126102" name="Group 87"/>
                  <p:cNvGrpSpPr>
                    <a:grpSpLocks noChangeAspect="1"/>
                  </p:cNvGrpSpPr>
                  <p:nvPr/>
                </p:nvGrpSpPr>
                <p:grpSpPr bwMode="auto">
                  <a:xfrm>
                    <a:off x="1815" y="2475"/>
                    <a:ext cx="492" cy="273"/>
                    <a:chOff x="1815" y="2475"/>
                    <a:chExt cx="492" cy="273"/>
                  </a:xfrm>
                </p:grpSpPr>
                <p:sp>
                  <p:nvSpPr>
                    <p:cNvPr id="126103"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04"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05"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06" name="Group 91"/>
                  <p:cNvGrpSpPr>
                    <a:grpSpLocks noChangeAspect="1"/>
                  </p:cNvGrpSpPr>
                  <p:nvPr/>
                </p:nvGrpSpPr>
                <p:grpSpPr bwMode="auto">
                  <a:xfrm flipV="1">
                    <a:off x="1815" y="2749"/>
                    <a:ext cx="492" cy="273"/>
                    <a:chOff x="1813" y="2475"/>
                    <a:chExt cx="492" cy="273"/>
                  </a:xfrm>
                </p:grpSpPr>
                <p:sp>
                  <p:nvSpPr>
                    <p:cNvPr id="126107"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08"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09"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63" name="Block Arc 262"/>
                <p:cNvSpPr/>
                <p:nvPr/>
              </p:nvSpPr>
              <p:spPr>
                <a:xfrm>
                  <a:off x="5585076" y="3169496"/>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64" name="Rounded Rectangle 263"/>
                <p:cNvSpPr/>
                <p:nvPr/>
              </p:nvSpPr>
              <p:spPr>
                <a:xfrm>
                  <a:off x="4994858" y="3632833"/>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65" name="Rounded Rectangle 264"/>
                <p:cNvSpPr/>
                <p:nvPr/>
              </p:nvSpPr>
              <p:spPr>
                <a:xfrm>
                  <a:off x="5058323" y="3658221"/>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67" name="Oval 266"/>
                <p:cNvSpPr/>
                <p:nvPr/>
              </p:nvSpPr>
              <p:spPr>
                <a:xfrm>
                  <a:off x="5197945" y="3689959"/>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14" name="Group 480"/>
              <p:cNvGrpSpPr>
                <a:grpSpLocks noChangeAspect="1"/>
              </p:cNvGrpSpPr>
              <p:nvPr/>
            </p:nvGrpSpPr>
            <p:grpSpPr bwMode="auto">
              <a:xfrm>
                <a:off x="5131831" y="2186464"/>
                <a:ext cx="629867" cy="330067"/>
                <a:chOff x="4166066" y="3056387"/>
                <a:chExt cx="2519466" cy="1320268"/>
              </a:xfrm>
            </p:grpSpPr>
            <p:grpSp>
              <p:nvGrpSpPr>
                <p:cNvPr id="126115" name="Group 86"/>
                <p:cNvGrpSpPr>
                  <a:grpSpLocks noChangeAspect="1"/>
                </p:cNvGrpSpPr>
                <p:nvPr/>
              </p:nvGrpSpPr>
              <p:grpSpPr bwMode="auto">
                <a:xfrm>
                  <a:off x="4166066" y="3056387"/>
                  <a:ext cx="1406168" cy="1320268"/>
                  <a:chOff x="1815" y="2475"/>
                  <a:chExt cx="492" cy="547"/>
                </a:xfrm>
              </p:grpSpPr>
              <p:grpSp>
                <p:nvGrpSpPr>
                  <p:cNvPr id="126116" name="Group 87"/>
                  <p:cNvGrpSpPr>
                    <a:grpSpLocks noChangeAspect="1"/>
                  </p:cNvGrpSpPr>
                  <p:nvPr/>
                </p:nvGrpSpPr>
                <p:grpSpPr bwMode="auto">
                  <a:xfrm>
                    <a:off x="1815" y="2475"/>
                    <a:ext cx="492" cy="273"/>
                    <a:chOff x="1815" y="2475"/>
                    <a:chExt cx="492" cy="273"/>
                  </a:xfrm>
                </p:grpSpPr>
                <p:sp>
                  <p:nvSpPr>
                    <p:cNvPr id="126117"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18"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19"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20" name="Group 91"/>
                  <p:cNvGrpSpPr>
                    <a:grpSpLocks noChangeAspect="1"/>
                  </p:cNvGrpSpPr>
                  <p:nvPr/>
                </p:nvGrpSpPr>
                <p:grpSpPr bwMode="auto">
                  <a:xfrm flipV="1">
                    <a:off x="1815" y="2749"/>
                    <a:ext cx="492" cy="273"/>
                    <a:chOff x="1813" y="2475"/>
                    <a:chExt cx="492" cy="273"/>
                  </a:xfrm>
                </p:grpSpPr>
                <p:sp>
                  <p:nvSpPr>
                    <p:cNvPr id="126121"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22"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23"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 name="Block Arc 278"/>
                <p:cNvSpPr/>
                <p:nvPr/>
              </p:nvSpPr>
              <p:spPr>
                <a:xfrm>
                  <a:off x="5585076" y="3170635"/>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80" name="Rounded Rectangle 279"/>
                <p:cNvSpPr/>
                <p:nvPr/>
              </p:nvSpPr>
              <p:spPr>
                <a:xfrm>
                  <a:off x="4994858" y="3633977"/>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81" name="Rounded Rectangle 280"/>
                <p:cNvSpPr/>
                <p:nvPr/>
              </p:nvSpPr>
              <p:spPr>
                <a:xfrm>
                  <a:off x="5058323" y="3659365"/>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282" name="Oval 281"/>
                <p:cNvSpPr/>
                <p:nvPr/>
              </p:nvSpPr>
              <p:spPr>
                <a:xfrm>
                  <a:off x="5197945" y="3691099"/>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28" name="Group 480"/>
              <p:cNvGrpSpPr>
                <a:grpSpLocks noChangeAspect="1"/>
              </p:cNvGrpSpPr>
              <p:nvPr/>
            </p:nvGrpSpPr>
            <p:grpSpPr bwMode="auto">
              <a:xfrm>
                <a:off x="5137547" y="3874778"/>
                <a:ext cx="629867" cy="330067"/>
                <a:chOff x="4166066" y="3056387"/>
                <a:chExt cx="2519466" cy="1320268"/>
              </a:xfrm>
            </p:grpSpPr>
            <p:grpSp>
              <p:nvGrpSpPr>
                <p:cNvPr id="126129" name="Group 86"/>
                <p:cNvGrpSpPr>
                  <a:grpSpLocks noChangeAspect="1"/>
                </p:cNvGrpSpPr>
                <p:nvPr/>
              </p:nvGrpSpPr>
              <p:grpSpPr bwMode="auto">
                <a:xfrm>
                  <a:off x="4166066" y="3056387"/>
                  <a:ext cx="1406168" cy="1320268"/>
                  <a:chOff x="1815" y="2475"/>
                  <a:chExt cx="492" cy="547"/>
                </a:xfrm>
              </p:grpSpPr>
              <p:grpSp>
                <p:nvGrpSpPr>
                  <p:cNvPr id="126130" name="Group 87"/>
                  <p:cNvGrpSpPr>
                    <a:grpSpLocks noChangeAspect="1"/>
                  </p:cNvGrpSpPr>
                  <p:nvPr/>
                </p:nvGrpSpPr>
                <p:grpSpPr bwMode="auto">
                  <a:xfrm>
                    <a:off x="1815" y="2475"/>
                    <a:ext cx="492" cy="273"/>
                    <a:chOff x="1815" y="2475"/>
                    <a:chExt cx="492" cy="273"/>
                  </a:xfrm>
                </p:grpSpPr>
                <p:sp>
                  <p:nvSpPr>
                    <p:cNvPr id="126131"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32"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33"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34" name="Group 91"/>
                  <p:cNvGrpSpPr>
                    <a:grpSpLocks noChangeAspect="1"/>
                  </p:cNvGrpSpPr>
                  <p:nvPr/>
                </p:nvGrpSpPr>
                <p:grpSpPr bwMode="auto">
                  <a:xfrm flipV="1">
                    <a:off x="1815" y="2749"/>
                    <a:ext cx="492" cy="273"/>
                    <a:chOff x="1813" y="2475"/>
                    <a:chExt cx="492" cy="273"/>
                  </a:xfrm>
                </p:grpSpPr>
                <p:sp>
                  <p:nvSpPr>
                    <p:cNvPr id="126135"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36"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37"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298" name="Block Arc 297"/>
                <p:cNvSpPr/>
                <p:nvPr/>
              </p:nvSpPr>
              <p:spPr>
                <a:xfrm>
                  <a:off x="5587594" y="3170703"/>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299" name="Rounded Rectangle 298"/>
                <p:cNvSpPr/>
                <p:nvPr/>
              </p:nvSpPr>
              <p:spPr>
                <a:xfrm>
                  <a:off x="4997377" y="3634044"/>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00" name="Rounded Rectangle 299"/>
                <p:cNvSpPr/>
                <p:nvPr/>
              </p:nvSpPr>
              <p:spPr>
                <a:xfrm>
                  <a:off x="5060841" y="3659433"/>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01" name="Oval 300"/>
                <p:cNvSpPr/>
                <p:nvPr/>
              </p:nvSpPr>
              <p:spPr>
                <a:xfrm>
                  <a:off x="5200463" y="3691167"/>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42" name="Group 480"/>
              <p:cNvGrpSpPr>
                <a:grpSpLocks noChangeAspect="1"/>
              </p:cNvGrpSpPr>
              <p:nvPr/>
            </p:nvGrpSpPr>
            <p:grpSpPr bwMode="auto">
              <a:xfrm>
                <a:off x="5134689" y="3534970"/>
                <a:ext cx="629867" cy="330067"/>
                <a:chOff x="4166066" y="3056387"/>
                <a:chExt cx="2519466" cy="1320268"/>
              </a:xfrm>
            </p:grpSpPr>
            <p:grpSp>
              <p:nvGrpSpPr>
                <p:cNvPr id="126143" name="Group 86"/>
                <p:cNvGrpSpPr>
                  <a:grpSpLocks noChangeAspect="1"/>
                </p:cNvGrpSpPr>
                <p:nvPr/>
              </p:nvGrpSpPr>
              <p:grpSpPr bwMode="auto">
                <a:xfrm>
                  <a:off x="4166066" y="3056387"/>
                  <a:ext cx="1406168" cy="1320268"/>
                  <a:chOff x="1815" y="2475"/>
                  <a:chExt cx="492" cy="547"/>
                </a:xfrm>
              </p:grpSpPr>
              <p:grpSp>
                <p:nvGrpSpPr>
                  <p:cNvPr id="126144" name="Group 87"/>
                  <p:cNvGrpSpPr>
                    <a:grpSpLocks noChangeAspect="1"/>
                  </p:cNvGrpSpPr>
                  <p:nvPr/>
                </p:nvGrpSpPr>
                <p:grpSpPr bwMode="auto">
                  <a:xfrm>
                    <a:off x="1815" y="2475"/>
                    <a:ext cx="492" cy="273"/>
                    <a:chOff x="1815" y="2475"/>
                    <a:chExt cx="492" cy="273"/>
                  </a:xfrm>
                </p:grpSpPr>
                <p:sp>
                  <p:nvSpPr>
                    <p:cNvPr id="126145"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46"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47"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48" name="Group 91"/>
                  <p:cNvGrpSpPr>
                    <a:grpSpLocks noChangeAspect="1"/>
                  </p:cNvGrpSpPr>
                  <p:nvPr/>
                </p:nvGrpSpPr>
                <p:grpSpPr bwMode="auto">
                  <a:xfrm flipV="1">
                    <a:off x="1815" y="2749"/>
                    <a:ext cx="492" cy="273"/>
                    <a:chOff x="1813" y="2475"/>
                    <a:chExt cx="492" cy="273"/>
                  </a:xfrm>
                </p:grpSpPr>
                <p:sp>
                  <p:nvSpPr>
                    <p:cNvPr id="126149"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50"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51"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312" name="Block Arc 311"/>
                <p:cNvSpPr/>
                <p:nvPr/>
              </p:nvSpPr>
              <p:spPr>
                <a:xfrm>
                  <a:off x="5586335" y="3171655"/>
                  <a:ext cx="1097938" cy="1098053"/>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313" name="Rounded Rectangle 312"/>
                <p:cNvSpPr/>
                <p:nvPr/>
              </p:nvSpPr>
              <p:spPr>
                <a:xfrm>
                  <a:off x="4996117" y="3634996"/>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14" name="Rounded Rectangle 313"/>
                <p:cNvSpPr/>
                <p:nvPr/>
              </p:nvSpPr>
              <p:spPr>
                <a:xfrm>
                  <a:off x="5059582" y="3660385"/>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15" name="Oval 314"/>
                <p:cNvSpPr/>
                <p:nvPr/>
              </p:nvSpPr>
              <p:spPr>
                <a:xfrm>
                  <a:off x="5199204" y="3692118"/>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56" name="Group 480"/>
              <p:cNvGrpSpPr>
                <a:grpSpLocks noChangeAspect="1"/>
              </p:cNvGrpSpPr>
              <p:nvPr/>
            </p:nvGrpSpPr>
            <p:grpSpPr bwMode="auto">
              <a:xfrm>
                <a:off x="5134689" y="3196701"/>
                <a:ext cx="629867" cy="330067"/>
                <a:chOff x="4166066" y="3056387"/>
                <a:chExt cx="2519466" cy="1320268"/>
              </a:xfrm>
            </p:grpSpPr>
            <p:grpSp>
              <p:nvGrpSpPr>
                <p:cNvPr id="126157" name="Group 86"/>
                <p:cNvGrpSpPr>
                  <a:grpSpLocks noChangeAspect="1"/>
                </p:cNvGrpSpPr>
                <p:nvPr/>
              </p:nvGrpSpPr>
              <p:grpSpPr bwMode="auto">
                <a:xfrm>
                  <a:off x="4166066" y="3056387"/>
                  <a:ext cx="1406168" cy="1320268"/>
                  <a:chOff x="1815" y="2475"/>
                  <a:chExt cx="492" cy="547"/>
                </a:xfrm>
              </p:grpSpPr>
              <p:grpSp>
                <p:nvGrpSpPr>
                  <p:cNvPr id="126158" name="Group 87"/>
                  <p:cNvGrpSpPr>
                    <a:grpSpLocks noChangeAspect="1"/>
                  </p:cNvGrpSpPr>
                  <p:nvPr/>
                </p:nvGrpSpPr>
                <p:grpSpPr bwMode="auto">
                  <a:xfrm>
                    <a:off x="1815" y="2475"/>
                    <a:ext cx="492" cy="273"/>
                    <a:chOff x="1815" y="2475"/>
                    <a:chExt cx="492" cy="273"/>
                  </a:xfrm>
                </p:grpSpPr>
                <p:sp>
                  <p:nvSpPr>
                    <p:cNvPr id="126159"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60"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61"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62" name="Group 91"/>
                  <p:cNvGrpSpPr>
                    <a:grpSpLocks noChangeAspect="1"/>
                  </p:cNvGrpSpPr>
                  <p:nvPr/>
                </p:nvGrpSpPr>
                <p:grpSpPr bwMode="auto">
                  <a:xfrm flipV="1">
                    <a:off x="1815" y="2749"/>
                    <a:ext cx="492" cy="273"/>
                    <a:chOff x="1813" y="2475"/>
                    <a:chExt cx="492" cy="273"/>
                  </a:xfrm>
                </p:grpSpPr>
                <p:sp>
                  <p:nvSpPr>
                    <p:cNvPr id="126163"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64"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65"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327" name="Block Arc 326"/>
                <p:cNvSpPr/>
                <p:nvPr/>
              </p:nvSpPr>
              <p:spPr>
                <a:xfrm>
                  <a:off x="5586335" y="3172798"/>
                  <a:ext cx="1097938" cy="1098049"/>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331" name="Rounded Rectangle 330"/>
                <p:cNvSpPr/>
                <p:nvPr/>
              </p:nvSpPr>
              <p:spPr>
                <a:xfrm>
                  <a:off x="4996117" y="3636136"/>
                  <a:ext cx="634645" cy="165025"/>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32" name="Rounded Rectangle 331"/>
                <p:cNvSpPr/>
                <p:nvPr/>
              </p:nvSpPr>
              <p:spPr>
                <a:xfrm>
                  <a:off x="5059582" y="3661524"/>
                  <a:ext cx="615603" cy="114248"/>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33" name="Oval 332"/>
                <p:cNvSpPr/>
                <p:nvPr/>
              </p:nvSpPr>
              <p:spPr>
                <a:xfrm>
                  <a:off x="5199204" y="3693262"/>
                  <a:ext cx="44423" cy="50777"/>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sp>
          <p:nvSpPr>
            <p:cNvPr id="126170" name="Text Box 19"/>
            <p:cNvSpPr txBox="1">
              <a:spLocks noChangeArrowheads="1"/>
            </p:cNvSpPr>
            <p:nvPr/>
          </p:nvSpPr>
          <p:spPr bwMode="auto">
            <a:xfrm rot="-3754314">
              <a:off x="1172369" y="1705769"/>
              <a:ext cx="1338263" cy="517525"/>
            </a:xfrm>
            <a:prstGeom prst="rect">
              <a:avLst/>
            </a:prstGeom>
            <a:noFill/>
            <a:ln w="9525">
              <a:noFill/>
              <a:miter lim="800000"/>
              <a:headEnd/>
              <a:tailEnd/>
            </a:ln>
          </p:spPr>
          <p:txBody>
            <a:bodyPr>
              <a:spAutoFit/>
            </a:bodyPr>
            <a:lstStyle/>
            <a:p>
              <a:pPr algn="ctr" defTabSz="457200" eaLnBrk="0" hangingPunct="0"/>
              <a:r>
                <a:rPr lang="en-US" sz="1400" b="1">
                  <a:solidFill>
                    <a:srgbClr val="FF0000"/>
                  </a:solidFill>
                </a:rPr>
                <a:t>Linac </a:t>
              </a:r>
            </a:p>
            <a:p>
              <a:pPr algn="ctr" defTabSz="457200" eaLnBrk="0" hangingPunct="0"/>
              <a:r>
                <a:rPr lang="en-US" sz="1400" b="1">
                  <a:solidFill>
                    <a:srgbClr val="FF0000"/>
                  </a:solidFill>
                </a:rPr>
                <a:t>2.45 GeV</a:t>
              </a:r>
            </a:p>
          </p:txBody>
        </p:sp>
        <p:sp>
          <p:nvSpPr>
            <p:cNvPr id="126171" name="Text Box 19"/>
            <p:cNvSpPr txBox="1">
              <a:spLocks noChangeArrowheads="1"/>
            </p:cNvSpPr>
            <p:nvPr/>
          </p:nvSpPr>
          <p:spPr bwMode="auto">
            <a:xfrm rot="3600000">
              <a:off x="6633369" y="1712119"/>
              <a:ext cx="979487" cy="517525"/>
            </a:xfrm>
            <a:prstGeom prst="rect">
              <a:avLst/>
            </a:prstGeom>
            <a:noFill/>
            <a:ln w="9525">
              <a:noFill/>
              <a:miter lim="800000"/>
              <a:headEnd/>
              <a:tailEnd/>
            </a:ln>
          </p:spPr>
          <p:txBody>
            <a:bodyPr>
              <a:spAutoFit/>
            </a:bodyPr>
            <a:lstStyle/>
            <a:p>
              <a:pPr algn="ctr" defTabSz="457200" eaLnBrk="0" hangingPunct="0"/>
              <a:r>
                <a:rPr lang="en-US" sz="1400" b="1">
                  <a:solidFill>
                    <a:srgbClr val="FF0000"/>
                  </a:solidFill>
                </a:rPr>
                <a:t>Linac </a:t>
              </a:r>
            </a:p>
            <a:p>
              <a:pPr algn="ctr" defTabSz="457200" eaLnBrk="0" hangingPunct="0"/>
              <a:r>
                <a:rPr lang="en-US" sz="1400" b="1">
                  <a:solidFill>
                    <a:srgbClr val="FF0000"/>
                  </a:solidFill>
                </a:rPr>
                <a:t>2.45 GeV</a:t>
              </a:r>
            </a:p>
          </p:txBody>
        </p:sp>
        <p:grpSp>
          <p:nvGrpSpPr>
            <p:cNvPr id="126172" name="Group 373"/>
            <p:cNvGrpSpPr>
              <a:grpSpLocks/>
            </p:cNvGrpSpPr>
            <p:nvPr/>
          </p:nvGrpSpPr>
          <p:grpSpPr bwMode="auto">
            <a:xfrm>
              <a:off x="5332413" y="6086475"/>
              <a:ext cx="1031875" cy="322263"/>
              <a:chOff x="4641972" y="4692927"/>
              <a:chExt cx="1032733" cy="323166"/>
            </a:xfrm>
          </p:grpSpPr>
          <p:sp>
            <p:nvSpPr>
              <p:cNvPr id="126173" name="TextBox 141"/>
              <p:cNvSpPr txBox="1">
                <a:spLocks noChangeArrowheads="1"/>
              </p:cNvSpPr>
              <p:nvPr/>
            </p:nvSpPr>
            <p:spPr bwMode="auto">
              <a:xfrm>
                <a:off x="4641972" y="4692927"/>
                <a:ext cx="1032733" cy="276999"/>
              </a:xfrm>
              <a:prstGeom prst="rect">
                <a:avLst/>
              </a:prstGeom>
              <a:noFill/>
              <a:ln w="9525">
                <a:noFill/>
                <a:miter lim="800000"/>
                <a:headEnd/>
                <a:tailEnd/>
              </a:ln>
            </p:spPr>
            <p:txBody>
              <a:bodyPr>
                <a:spAutoFit/>
              </a:bodyPr>
              <a:lstStyle/>
              <a:p>
                <a:pPr algn="ctr" defTabSz="457200" eaLnBrk="0" hangingPunct="0"/>
                <a:r>
                  <a:rPr lang="en-US" sz="1200">
                    <a:latin typeface="Comic Sans MS" pitchFamily="66" charset="0"/>
                  </a:rPr>
                  <a:t>100 m</a:t>
                </a:r>
              </a:p>
            </p:txBody>
          </p:sp>
          <p:cxnSp>
            <p:nvCxnSpPr>
              <p:cNvPr id="369" name="Straight Connector 368"/>
              <p:cNvCxnSpPr/>
              <p:nvPr/>
            </p:nvCxnSpPr>
            <p:spPr>
              <a:xfrm flipV="1">
                <a:off x="4927960" y="5016093"/>
                <a:ext cx="457580" cy="0"/>
              </a:xfrm>
              <a:prstGeom prst="line">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26175" name="Group 480"/>
            <p:cNvGrpSpPr>
              <a:grpSpLocks noChangeAspect="1"/>
            </p:cNvGrpSpPr>
            <p:nvPr/>
          </p:nvGrpSpPr>
          <p:grpSpPr bwMode="auto">
            <a:xfrm flipH="1">
              <a:off x="2798763" y="3146425"/>
              <a:ext cx="628650" cy="330200"/>
              <a:chOff x="4166066" y="3056387"/>
              <a:chExt cx="2519466" cy="1320268"/>
            </a:xfrm>
          </p:grpSpPr>
          <p:grpSp>
            <p:nvGrpSpPr>
              <p:cNvPr id="126176" name="Group 86"/>
              <p:cNvGrpSpPr>
                <a:grpSpLocks noChangeAspect="1"/>
              </p:cNvGrpSpPr>
              <p:nvPr/>
            </p:nvGrpSpPr>
            <p:grpSpPr bwMode="auto">
              <a:xfrm>
                <a:off x="4166066" y="3056387"/>
                <a:ext cx="1406168" cy="1320268"/>
                <a:chOff x="1815" y="2475"/>
                <a:chExt cx="492" cy="547"/>
              </a:xfrm>
            </p:grpSpPr>
            <p:grpSp>
              <p:nvGrpSpPr>
                <p:cNvPr id="126177" name="Group 87"/>
                <p:cNvGrpSpPr>
                  <a:grpSpLocks noChangeAspect="1"/>
                </p:cNvGrpSpPr>
                <p:nvPr/>
              </p:nvGrpSpPr>
              <p:grpSpPr bwMode="auto">
                <a:xfrm>
                  <a:off x="1815" y="2475"/>
                  <a:ext cx="492" cy="273"/>
                  <a:chOff x="1815" y="2475"/>
                  <a:chExt cx="492" cy="273"/>
                </a:xfrm>
              </p:grpSpPr>
              <p:sp>
                <p:nvSpPr>
                  <p:cNvPr id="126178"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79"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80"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81" name="Group 91"/>
                <p:cNvGrpSpPr>
                  <a:grpSpLocks noChangeAspect="1"/>
                </p:cNvGrpSpPr>
                <p:nvPr/>
              </p:nvGrpSpPr>
              <p:grpSpPr bwMode="auto">
                <a:xfrm flipV="1">
                  <a:off x="1815" y="2749"/>
                  <a:ext cx="492" cy="273"/>
                  <a:chOff x="1813" y="2475"/>
                  <a:chExt cx="492" cy="273"/>
                </a:xfrm>
              </p:grpSpPr>
              <p:sp>
                <p:nvSpPr>
                  <p:cNvPr id="126182"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83"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84"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428" name="Block Arc 427"/>
              <p:cNvSpPr/>
              <p:nvPr/>
            </p:nvSpPr>
            <p:spPr>
              <a:xfrm>
                <a:off x="5591218" y="3170641"/>
                <a:ext cx="109431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429" name="Rounded Rectangle 428"/>
              <p:cNvSpPr/>
              <p:nvPr/>
            </p:nvSpPr>
            <p:spPr>
              <a:xfrm>
                <a:off x="4999528" y="3634006"/>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30" name="Rounded Rectangle 429"/>
              <p:cNvSpPr/>
              <p:nvPr/>
            </p:nvSpPr>
            <p:spPr>
              <a:xfrm>
                <a:off x="5063151" y="3659396"/>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31" name="Oval 430"/>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189" name="Group 480"/>
            <p:cNvGrpSpPr>
              <a:grpSpLocks noChangeAspect="1"/>
            </p:cNvGrpSpPr>
            <p:nvPr/>
          </p:nvGrpSpPr>
          <p:grpSpPr bwMode="auto">
            <a:xfrm flipH="1">
              <a:off x="2800350" y="2806700"/>
              <a:ext cx="630238" cy="330200"/>
              <a:chOff x="4166066" y="3056387"/>
              <a:chExt cx="2519466" cy="1320268"/>
            </a:xfrm>
          </p:grpSpPr>
          <p:grpSp>
            <p:nvGrpSpPr>
              <p:cNvPr id="126190" name="Group 86"/>
              <p:cNvGrpSpPr>
                <a:grpSpLocks noChangeAspect="1"/>
              </p:cNvGrpSpPr>
              <p:nvPr/>
            </p:nvGrpSpPr>
            <p:grpSpPr bwMode="auto">
              <a:xfrm>
                <a:off x="4166066" y="3056387"/>
                <a:ext cx="1406168" cy="1320268"/>
                <a:chOff x="1815" y="2475"/>
                <a:chExt cx="492" cy="547"/>
              </a:xfrm>
            </p:grpSpPr>
            <p:grpSp>
              <p:nvGrpSpPr>
                <p:cNvPr id="126191" name="Group 87"/>
                <p:cNvGrpSpPr>
                  <a:grpSpLocks noChangeAspect="1"/>
                </p:cNvGrpSpPr>
                <p:nvPr/>
              </p:nvGrpSpPr>
              <p:grpSpPr bwMode="auto">
                <a:xfrm>
                  <a:off x="1815" y="2475"/>
                  <a:ext cx="492" cy="273"/>
                  <a:chOff x="1815" y="2475"/>
                  <a:chExt cx="492" cy="273"/>
                </a:xfrm>
              </p:grpSpPr>
              <p:sp>
                <p:nvSpPr>
                  <p:cNvPr id="126192"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193"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94"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195" name="Group 91"/>
                <p:cNvGrpSpPr>
                  <a:grpSpLocks noChangeAspect="1"/>
                </p:cNvGrpSpPr>
                <p:nvPr/>
              </p:nvGrpSpPr>
              <p:grpSpPr bwMode="auto">
                <a:xfrm flipV="1">
                  <a:off x="1815" y="2749"/>
                  <a:ext cx="492" cy="273"/>
                  <a:chOff x="1813" y="2475"/>
                  <a:chExt cx="492" cy="273"/>
                </a:xfrm>
              </p:grpSpPr>
              <p:sp>
                <p:nvSpPr>
                  <p:cNvPr id="126196"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197"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198"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414" name="Block Arc 413"/>
              <p:cNvSpPr/>
              <p:nvPr/>
            </p:nvSpPr>
            <p:spPr>
              <a:xfrm>
                <a:off x="5587628" y="3170641"/>
                <a:ext cx="109790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415" name="Rounded Rectangle 414"/>
              <p:cNvSpPr/>
              <p:nvPr/>
            </p:nvSpPr>
            <p:spPr>
              <a:xfrm>
                <a:off x="4997428" y="3634006"/>
                <a:ext cx="634626"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16" name="Rounded Rectangle 415"/>
              <p:cNvSpPr/>
              <p:nvPr/>
            </p:nvSpPr>
            <p:spPr>
              <a:xfrm>
                <a:off x="5060890" y="3659396"/>
                <a:ext cx="615585"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17" name="Oval 416"/>
              <p:cNvSpPr/>
              <p:nvPr/>
            </p:nvSpPr>
            <p:spPr>
              <a:xfrm>
                <a:off x="5200508" y="3691131"/>
                <a:ext cx="44422"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203" name="Group 480"/>
            <p:cNvGrpSpPr>
              <a:grpSpLocks noChangeAspect="1"/>
            </p:cNvGrpSpPr>
            <p:nvPr/>
          </p:nvGrpSpPr>
          <p:grpSpPr bwMode="auto">
            <a:xfrm flipH="1">
              <a:off x="2800350" y="2468563"/>
              <a:ext cx="630238" cy="330200"/>
              <a:chOff x="4166066" y="3056387"/>
              <a:chExt cx="2519466" cy="1320268"/>
            </a:xfrm>
          </p:grpSpPr>
          <p:grpSp>
            <p:nvGrpSpPr>
              <p:cNvPr id="126204" name="Group 86"/>
              <p:cNvGrpSpPr>
                <a:grpSpLocks noChangeAspect="1"/>
              </p:cNvGrpSpPr>
              <p:nvPr/>
            </p:nvGrpSpPr>
            <p:grpSpPr bwMode="auto">
              <a:xfrm>
                <a:off x="4166066" y="3056387"/>
                <a:ext cx="1406168" cy="1320268"/>
                <a:chOff x="1815" y="2475"/>
                <a:chExt cx="492" cy="547"/>
              </a:xfrm>
            </p:grpSpPr>
            <p:grpSp>
              <p:nvGrpSpPr>
                <p:cNvPr id="126205" name="Group 87"/>
                <p:cNvGrpSpPr>
                  <a:grpSpLocks noChangeAspect="1"/>
                </p:cNvGrpSpPr>
                <p:nvPr/>
              </p:nvGrpSpPr>
              <p:grpSpPr bwMode="auto">
                <a:xfrm>
                  <a:off x="1815" y="2475"/>
                  <a:ext cx="492" cy="273"/>
                  <a:chOff x="1815" y="2475"/>
                  <a:chExt cx="492" cy="273"/>
                </a:xfrm>
              </p:grpSpPr>
              <p:sp>
                <p:nvSpPr>
                  <p:cNvPr id="126206"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207"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08"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209" name="Group 91"/>
                <p:cNvGrpSpPr>
                  <a:grpSpLocks noChangeAspect="1"/>
                </p:cNvGrpSpPr>
                <p:nvPr/>
              </p:nvGrpSpPr>
              <p:grpSpPr bwMode="auto">
                <a:xfrm flipV="1">
                  <a:off x="1815" y="2749"/>
                  <a:ext cx="492" cy="273"/>
                  <a:chOff x="1813" y="2475"/>
                  <a:chExt cx="492" cy="273"/>
                </a:xfrm>
              </p:grpSpPr>
              <p:sp>
                <p:nvSpPr>
                  <p:cNvPr id="126210"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211"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12"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401" name="Block Arc 400"/>
              <p:cNvSpPr/>
              <p:nvPr/>
            </p:nvSpPr>
            <p:spPr>
              <a:xfrm>
                <a:off x="5587628" y="3170641"/>
                <a:ext cx="1097904" cy="1098106"/>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402" name="Rounded Rectangle 401"/>
              <p:cNvSpPr/>
              <p:nvPr/>
            </p:nvSpPr>
            <p:spPr>
              <a:xfrm>
                <a:off x="4997428" y="3634002"/>
                <a:ext cx="634626"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03" name="Rounded Rectangle 402"/>
              <p:cNvSpPr/>
              <p:nvPr/>
            </p:nvSpPr>
            <p:spPr>
              <a:xfrm>
                <a:off x="5060890" y="3659392"/>
                <a:ext cx="615585"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404" name="Oval 403"/>
              <p:cNvSpPr/>
              <p:nvPr/>
            </p:nvSpPr>
            <p:spPr>
              <a:xfrm>
                <a:off x="5200508" y="3691131"/>
                <a:ext cx="44422"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217" name="Group 480"/>
            <p:cNvGrpSpPr>
              <a:grpSpLocks noChangeAspect="1"/>
            </p:cNvGrpSpPr>
            <p:nvPr/>
          </p:nvGrpSpPr>
          <p:grpSpPr bwMode="auto">
            <a:xfrm flipH="1">
              <a:off x="2795588" y="4156075"/>
              <a:ext cx="630237" cy="330200"/>
              <a:chOff x="4166066" y="3056387"/>
              <a:chExt cx="2519466" cy="1320268"/>
            </a:xfrm>
          </p:grpSpPr>
          <p:grpSp>
            <p:nvGrpSpPr>
              <p:cNvPr id="126218" name="Group 86"/>
              <p:cNvGrpSpPr>
                <a:grpSpLocks noChangeAspect="1"/>
              </p:cNvGrpSpPr>
              <p:nvPr/>
            </p:nvGrpSpPr>
            <p:grpSpPr bwMode="auto">
              <a:xfrm>
                <a:off x="4166066" y="3056387"/>
                <a:ext cx="1406168" cy="1320268"/>
                <a:chOff x="1815" y="2475"/>
                <a:chExt cx="492" cy="547"/>
              </a:xfrm>
            </p:grpSpPr>
            <p:grpSp>
              <p:nvGrpSpPr>
                <p:cNvPr id="126219" name="Group 87"/>
                <p:cNvGrpSpPr>
                  <a:grpSpLocks noChangeAspect="1"/>
                </p:cNvGrpSpPr>
                <p:nvPr/>
              </p:nvGrpSpPr>
              <p:grpSpPr bwMode="auto">
                <a:xfrm>
                  <a:off x="1815" y="2475"/>
                  <a:ext cx="492" cy="273"/>
                  <a:chOff x="1815" y="2475"/>
                  <a:chExt cx="492" cy="273"/>
                </a:xfrm>
              </p:grpSpPr>
              <p:sp>
                <p:nvSpPr>
                  <p:cNvPr id="126220"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221"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22"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223" name="Group 91"/>
                <p:cNvGrpSpPr>
                  <a:grpSpLocks noChangeAspect="1"/>
                </p:cNvGrpSpPr>
                <p:nvPr/>
              </p:nvGrpSpPr>
              <p:grpSpPr bwMode="auto">
                <a:xfrm flipV="1">
                  <a:off x="1815" y="2749"/>
                  <a:ext cx="492" cy="273"/>
                  <a:chOff x="1813" y="2475"/>
                  <a:chExt cx="492" cy="273"/>
                </a:xfrm>
              </p:grpSpPr>
              <p:sp>
                <p:nvSpPr>
                  <p:cNvPr id="126224"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225"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26"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388" name="Block Arc 387"/>
              <p:cNvSpPr/>
              <p:nvPr/>
            </p:nvSpPr>
            <p:spPr>
              <a:xfrm>
                <a:off x="5587630" y="3170641"/>
                <a:ext cx="1097902"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389" name="Rounded Rectangle 388"/>
              <p:cNvSpPr/>
              <p:nvPr/>
            </p:nvSpPr>
            <p:spPr>
              <a:xfrm>
                <a:off x="4997425" y="3634006"/>
                <a:ext cx="634627"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90" name="Rounded Rectangle 389"/>
              <p:cNvSpPr/>
              <p:nvPr/>
            </p:nvSpPr>
            <p:spPr>
              <a:xfrm>
                <a:off x="5060888" y="3659396"/>
                <a:ext cx="61559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91" name="Oval 390"/>
              <p:cNvSpPr/>
              <p:nvPr/>
            </p:nvSpPr>
            <p:spPr>
              <a:xfrm>
                <a:off x="5200506" y="3691131"/>
                <a:ext cx="44426"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231" name="Group 480"/>
            <p:cNvGrpSpPr>
              <a:grpSpLocks noChangeAspect="1"/>
            </p:cNvGrpSpPr>
            <p:nvPr/>
          </p:nvGrpSpPr>
          <p:grpSpPr bwMode="auto">
            <a:xfrm flipH="1">
              <a:off x="2798763" y="3816350"/>
              <a:ext cx="628650" cy="330200"/>
              <a:chOff x="4166066" y="3056387"/>
              <a:chExt cx="2519466" cy="1320268"/>
            </a:xfrm>
          </p:grpSpPr>
          <p:grpSp>
            <p:nvGrpSpPr>
              <p:cNvPr id="126232" name="Group 86"/>
              <p:cNvGrpSpPr>
                <a:grpSpLocks noChangeAspect="1"/>
              </p:cNvGrpSpPr>
              <p:nvPr/>
            </p:nvGrpSpPr>
            <p:grpSpPr bwMode="auto">
              <a:xfrm>
                <a:off x="4166066" y="3056387"/>
                <a:ext cx="1406168" cy="1320268"/>
                <a:chOff x="1815" y="2475"/>
                <a:chExt cx="492" cy="547"/>
              </a:xfrm>
            </p:grpSpPr>
            <p:grpSp>
              <p:nvGrpSpPr>
                <p:cNvPr id="126233" name="Group 87"/>
                <p:cNvGrpSpPr>
                  <a:grpSpLocks noChangeAspect="1"/>
                </p:cNvGrpSpPr>
                <p:nvPr/>
              </p:nvGrpSpPr>
              <p:grpSpPr bwMode="auto">
                <a:xfrm>
                  <a:off x="1815" y="2475"/>
                  <a:ext cx="492" cy="273"/>
                  <a:chOff x="1815" y="2475"/>
                  <a:chExt cx="492" cy="273"/>
                </a:xfrm>
              </p:grpSpPr>
              <p:sp>
                <p:nvSpPr>
                  <p:cNvPr id="126234"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235"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36"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237" name="Group 91"/>
                <p:cNvGrpSpPr>
                  <a:grpSpLocks noChangeAspect="1"/>
                </p:cNvGrpSpPr>
                <p:nvPr/>
              </p:nvGrpSpPr>
              <p:grpSpPr bwMode="auto">
                <a:xfrm flipV="1">
                  <a:off x="1815" y="2749"/>
                  <a:ext cx="492" cy="273"/>
                  <a:chOff x="1813" y="2475"/>
                  <a:chExt cx="492" cy="273"/>
                </a:xfrm>
              </p:grpSpPr>
              <p:sp>
                <p:nvSpPr>
                  <p:cNvPr id="126238"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239"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40"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367" name="Block Arc 366"/>
              <p:cNvSpPr/>
              <p:nvPr/>
            </p:nvSpPr>
            <p:spPr>
              <a:xfrm>
                <a:off x="5591218" y="3170641"/>
                <a:ext cx="1094314" cy="1098110"/>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370" name="Rounded Rectangle 369"/>
              <p:cNvSpPr/>
              <p:nvPr/>
            </p:nvSpPr>
            <p:spPr>
              <a:xfrm>
                <a:off x="4999528" y="3634006"/>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 name="Rounded Rectangle 370"/>
              <p:cNvSpPr/>
              <p:nvPr/>
            </p:nvSpPr>
            <p:spPr>
              <a:xfrm>
                <a:off x="5063151" y="3659396"/>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72" name="Oval 371"/>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grpSp>
          <p:nvGrpSpPr>
            <p:cNvPr id="126245" name="Group 480"/>
            <p:cNvGrpSpPr>
              <a:grpSpLocks noChangeAspect="1"/>
            </p:cNvGrpSpPr>
            <p:nvPr/>
          </p:nvGrpSpPr>
          <p:grpSpPr bwMode="auto">
            <a:xfrm flipH="1">
              <a:off x="2798763" y="3478213"/>
              <a:ext cx="628650" cy="330200"/>
              <a:chOff x="4166066" y="3056387"/>
              <a:chExt cx="2519466" cy="1320268"/>
            </a:xfrm>
          </p:grpSpPr>
          <p:grpSp>
            <p:nvGrpSpPr>
              <p:cNvPr id="126246" name="Group 86"/>
              <p:cNvGrpSpPr>
                <a:grpSpLocks noChangeAspect="1"/>
              </p:cNvGrpSpPr>
              <p:nvPr/>
            </p:nvGrpSpPr>
            <p:grpSpPr bwMode="auto">
              <a:xfrm>
                <a:off x="4166066" y="3056387"/>
                <a:ext cx="1406168" cy="1320268"/>
                <a:chOff x="1815" y="2475"/>
                <a:chExt cx="492" cy="547"/>
              </a:xfrm>
            </p:grpSpPr>
            <p:grpSp>
              <p:nvGrpSpPr>
                <p:cNvPr id="126247" name="Group 87"/>
                <p:cNvGrpSpPr>
                  <a:grpSpLocks noChangeAspect="1"/>
                </p:cNvGrpSpPr>
                <p:nvPr/>
              </p:nvGrpSpPr>
              <p:grpSpPr bwMode="auto">
                <a:xfrm>
                  <a:off x="1815" y="2475"/>
                  <a:ext cx="492" cy="273"/>
                  <a:chOff x="1815" y="2475"/>
                  <a:chExt cx="492" cy="273"/>
                </a:xfrm>
              </p:grpSpPr>
              <p:sp>
                <p:nvSpPr>
                  <p:cNvPr id="126248" name="Rectangle 88"/>
                  <p:cNvSpPr>
                    <a:spLocks noChangeAspect="1" noChangeArrowheads="1"/>
                  </p:cNvSpPr>
                  <p:nvPr/>
                </p:nvSpPr>
                <p:spPr bwMode="auto">
                  <a:xfrm rot="-1440000">
                    <a:off x="1910" y="2643"/>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sp>
                <p:nvSpPr>
                  <p:cNvPr id="126249" name="Freeform 89"/>
                  <p:cNvSpPr>
                    <a:spLocks noChangeAspect="1"/>
                  </p:cNvSpPr>
                  <p:nvPr/>
                </p:nvSpPr>
                <p:spPr bwMode="auto">
                  <a:xfrm>
                    <a:off x="1815"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50" name="Rectangle 90"/>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wrap="none" anchor="ctr"/>
                  <a:lstStyle/>
                  <a:p>
                    <a:pPr defTabSz="457200" eaLnBrk="0" hangingPunct="0"/>
                    <a:endParaRPr lang="en-US" sz="900">
                      <a:latin typeface="Comic Sans MS" pitchFamily="66" charset="0"/>
                    </a:endParaRPr>
                  </a:p>
                </p:txBody>
              </p:sp>
            </p:grpSp>
            <p:grpSp>
              <p:nvGrpSpPr>
                <p:cNvPr id="126251" name="Group 91"/>
                <p:cNvGrpSpPr>
                  <a:grpSpLocks noChangeAspect="1"/>
                </p:cNvGrpSpPr>
                <p:nvPr/>
              </p:nvGrpSpPr>
              <p:grpSpPr bwMode="auto">
                <a:xfrm flipV="1">
                  <a:off x="1815" y="2749"/>
                  <a:ext cx="492" cy="273"/>
                  <a:chOff x="1813" y="2475"/>
                  <a:chExt cx="492" cy="273"/>
                </a:xfrm>
              </p:grpSpPr>
              <p:sp>
                <p:nvSpPr>
                  <p:cNvPr id="126252" name="Rectangle 92"/>
                  <p:cNvSpPr>
                    <a:spLocks noChangeAspect="1" noChangeArrowheads="1"/>
                  </p:cNvSpPr>
                  <p:nvPr/>
                </p:nvSpPr>
                <p:spPr bwMode="auto">
                  <a:xfrm rot="-1380000">
                    <a:off x="1910" y="2643"/>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sp>
                <p:nvSpPr>
                  <p:cNvPr id="126253" name="Freeform 93"/>
                  <p:cNvSpPr>
                    <a:spLocks noChangeAspect="1"/>
                  </p:cNvSpPr>
                  <p:nvPr/>
                </p:nvSpPr>
                <p:spPr bwMode="auto">
                  <a:xfrm>
                    <a:off x="1813" y="2490"/>
                    <a:ext cx="492" cy="258"/>
                  </a:xfrm>
                  <a:custGeom>
                    <a:avLst/>
                    <a:gdLst>
                      <a:gd name="T0" fmla="*/ 104 w 492"/>
                      <a:gd name="T1" fmla="*/ 258 h 258"/>
                      <a:gd name="T2" fmla="*/ 0 w 492"/>
                      <a:gd name="T3" fmla="*/ 258 h 258"/>
                      <a:gd name="T4" fmla="*/ 0 w 492"/>
                      <a:gd name="T5" fmla="*/ 0 h 258"/>
                      <a:gd name="T6" fmla="*/ 364 w 492"/>
                      <a:gd name="T7" fmla="*/ 0 h 258"/>
                      <a:gd name="T8" fmla="*/ 492 w 492"/>
                      <a:gd name="T9" fmla="*/ 218 h 258"/>
                      <a:gd name="T10" fmla="*/ 190 w 492"/>
                      <a:gd name="T11" fmla="*/ 218 h 258"/>
                      <a:gd name="T12" fmla="*/ 146 w 492"/>
                      <a:gd name="T13" fmla="*/ 128 h 258"/>
                      <a:gd name="T14" fmla="*/ 80 w 492"/>
                      <a:gd name="T15" fmla="*/ 162 h 258"/>
                      <a:gd name="T16" fmla="*/ 104 w 492"/>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258"/>
                      <a:gd name="T29" fmla="*/ 492 w 492"/>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258">
                        <a:moveTo>
                          <a:pt x="104" y="258"/>
                        </a:moveTo>
                        <a:lnTo>
                          <a:pt x="0" y="258"/>
                        </a:lnTo>
                        <a:lnTo>
                          <a:pt x="0" y="0"/>
                        </a:lnTo>
                        <a:lnTo>
                          <a:pt x="364" y="0"/>
                        </a:lnTo>
                        <a:lnTo>
                          <a:pt x="492" y="218"/>
                        </a:lnTo>
                        <a:lnTo>
                          <a:pt x="190" y="218"/>
                        </a:lnTo>
                        <a:lnTo>
                          <a:pt x="146" y="128"/>
                        </a:lnTo>
                        <a:lnTo>
                          <a:pt x="80" y="162"/>
                        </a:lnTo>
                        <a:lnTo>
                          <a:pt x="104" y="258"/>
                        </a:lnTo>
                        <a:close/>
                      </a:path>
                    </a:pathLst>
                  </a:custGeom>
                  <a:solidFill>
                    <a:schemeClr val="hlink"/>
                  </a:solidFill>
                  <a:ln w="9525">
                    <a:solidFill>
                      <a:schemeClr val="tx1"/>
                    </a:solidFill>
                    <a:round/>
                    <a:headEnd/>
                    <a:tailEnd/>
                  </a:ln>
                </p:spPr>
                <p:txBody>
                  <a:bodyPr wrap="none" anchor="ctr"/>
                  <a:lstStyle/>
                  <a:p>
                    <a:endParaRPr lang="en-US"/>
                  </a:p>
                </p:txBody>
              </p:sp>
              <p:sp>
                <p:nvSpPr>
                  <p:cNvPr id="126254" name="Rectangle 94"/>
                  <p:cNvSpPr>
                    <a:spLocks noChangeAspect="1" noChangeArrowheads="1"/>
                  </p:cNvSpPr>
                  <p:nvPr/>
                </p:nvSpPr>
                <p:spPr bwMode="auto">
                  <a:xfrm rot="-2040000">
                    <a:off x="2198" y="2475"/>
                    <a:ext cx="62" cy="62"/>
                  </a:xfrm>
                  <a:prstGeom prst="rect">
                    <a:avLst/>
                  </a:prstGeom>
                  <a:solidFill>
                    <a:srgbClr val="FF0000"/>
                  </a:solidFill>
                  <a:ln w="9525">
                    <a:solidFill>
                      <a:srgbClr val="FF0000"/>
                    </a:solidFill>
                    <a:miter lim="800000"/>
                    <a:headEnd/>
                    <a:tailEnd/>
                  </a:ln>
                </p:spPr>
                <p:txBody>
                  <a:bodyPr rot="10800000" wrap="none" anchor="ctr"/>
                  <a:lstStyle/>
                  <a:p>
                    <a:pPr defTabSz="457200" eaLnBrk="0" hangingPunct="0"/>
                    <a:endParaRPr lang="en-US" sz="900">
                      <a:latin typeface="Comic Sans MS" pitchFamily="66" charset="0"/>
                    </a:endParaRPr>
                  </a:p>
                </p:txBody>
              </p:sp>
            </p:grpSp>
          </p:grpSp>
          <p:sp>
            <p:nvSpPr>
              <p:cNvPr id="354" name="Block Arc 353"/>
              <p:cNvSpPr/>
              <p:nvPr/>
            </p:nvSpPr>
            <p:spPr>
              <a:xfrm>
                <a:off x="5591218" y="3170641"/>
                <a:ext cx="1094314" cy="1098106"/>
              </a:xfrm>
              <a:prstGeom prst="blockArc">
                <a:avLst>
                  <a:gd name="adj1" fmla="val 11067651"/>
                  <a:gd name="adj2" fmla="val 10455262"/>
                  <a:gd name="adj3" fmla="val 3178"/>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solidFill>
                    <a:schemeClr val="tx1"/>
                  </a:solidFill>
                </a:endParaRPr>
              </a:p>
            </p:txBody>
          </p:sp>
          <p:sp>
            <p:nvSpPr>
              <p:cNvPr id="355" name="Rounded Rectangle 354"/>
              <p:cNvSpPr/>
              <p:nvPr/>
            </p:nvSpPr>
            <p:spPr>
              <a:xfrm>
                <a:off x="4999528" y="3634002"/>
                <a:ext cx="629864" cy="165033"/>
              </a:xfrm>
              <a:prstGeom prst="roundRect">
                <a:avLst/>
              </a:prstGeom>
              <a:solidFill>
                <a:srgbClr val="00009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56" name="Rounded Rectangle 355"/>
              <p:cNvSpPr/>
              <p:nvPr/>
            </p:nvSpPr>
            <p:spPr>
              <a:xfrm>
                <a:off x="5063151" y="3659392"/>
                <a:ext cx="617140" cy="114254"/>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sp>
            <p:nvSpPr>
              <p:cNvPr id="357" name="Oval 356"/>
              <p:cNvSpPr/>
              <p:nvPr/>
            </p:nvSpPr>
            <p:spPr>
              <a:xfrm>
                <a:off x="5203121" y="3691131"/>
                <a:ext cx="44534" cy="507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auto" hangingPunct="0">
                  <a:spcBef>
                    <a:spcPts val="0"/>
                  </a:spcBef>
                  <a:spcAft>
                    <a:spcPts val="0"/>
                  </a:spcAft>
                  <a:defRPr/>
                </a:pPr>
                <a:endParaRPr lang="en-US" sz="1800" dirty="0"/>
              </a:p>
            </p:txBody>
          </p:sp>
        </p:grpSp>
        <p:sp>
          <p:nvSpPr>
            <p:cNvPr id="126259" name="Text Box 113"/>
            <p:cNvSpPr txBox="1">
              <a:spLocks noChangeAspect="1" noChangeArrowheads="1"/>
            </p:cNvSpPr>
            <p:nvPr/>
          </p:nvSpPr>
          <p:spPr bwMode="auto">
            <a:xfrm>
              <a:off x="3427413" y="3865563"/>
              <a:ext cx="785812" cy="228600"/>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25.1  GeV </a:t>
              </a:r>
            </a:p>
          </p:txBody>
        </p:sp>
        <p:sp>
          <p:nvSpPr>
            <p:cNvPr id="126260" name="Text Box 117"/>
            <p:cNvSpPr txBox="1">
              <a:spLocks noChangeAspect="1" noChangeArrowheads="1"/>
            </p:cNvSpPr>
            <p:nvPr/>
          </p:nvSpPr>
          <p:spPr bwMode="auto">
            <a:xfrm>
              <a:off x="3422650" y="3525838"/>
              <a:ext cx="731838" cy="230187"/>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20.2 GeV </a:t>
              </a:r>
            </a:p>
          </p:txBody>
        </p:sp>
        <p:sp>
          <p:nvSpPr>
            <p:cNvPr id="126261" name="Text Box 118"/>
            <p:cNvSpPr txBox="1">
              <a:spLocks noChangeAspect="1" noChangeArrowheads="1"/>
            </p:cNvSpPr>
            <p:nvPr/>
          </p:nvSpPr>
          <p:spPr bwMode="auto">
            <a:xfrm>
              <a:off x="3430588" y="3190875"/>
              <a:ext cx="708025" cy="230188"/>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15.3 GeV </a:t>
              </a:r>
            </a:p>
          </p:txBody>
        </p:sp>
        <p:sp>
          <p:nvSpPr>
            <p:cNvPr id="126262" name="Text Box 119"/>
            <p:cNvSpPr txBox="1">
              <a:spLocks noChangeAspect="1" noChangeArrowheads="1"/>
            </p:cNvSpPr>
            <p:nvPr/>
          </p:nvSpPr>
          <p:spPr bwMode="auto">
            <a:xfrm>
              <a:off x="3430588" y="2855913"/>
              <a:ext cx="765175" cy="230187"/>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10.4 GeV </a:t>
              </a:r>
            </a:p>
          </p:txBody>
        </p:sp>
        <p:sp>
          <p:nvSpPr>
            <p:cNvPr id="126263" name="Text Box 113"/>
            <p:cNvSpPr txBox="1">
              <a:spLocks noChangeAspect="1" noChangeArrowheads="1"/>
            </p:cNvSpPr>
            <p:nvPr/>
          </p:nvSpPr>
          <p:spPr bwMode="auto">
            <a:xfrm>
              <a:off x="3425825" y="4205288"/>
              <a:ext cx="790575" cy="228600"/>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30.0  GeV </a:t>
              </a:r>
            </a:p>
          </p:txBody>
        </p:sp>
        <p:sp>
          <p:nvSpPr>
            <p:cNvPr id="126264" name="Text Box 119"/>
            <p:cNvSpPr txBox="1">
              <a:spLocks noChangeAspect="1" noChangeArrowheads="1"/>
            </p:cNvSpPr>
            <p:nvPr/>
          </p:nvSpPr>
          <p:spPr bwMode="auto">
            <a:xfrm>
              <a:off x="3422650" y="2517775"/>
              <a:ext cx="819150" cy="230188"/>
            </a:xfrm>
            <a:prstGeom prst="rect">
              <a:avLst/>
            </a:prstGeom>
            <a:noFill/>
            <a:ln w="9525">
              <a:noFill/>
              <a:miter lim="800000"/>
              <a:headEnd/>
              <a:tailEnd/>
            </a:ln>
          </p:spPr>
          <p:txBody>
            <a:bodyPr>
              <a:spAutoFit/>
            </a:bodyPr>
            <a:lstStyle/>
            <a:p>
              <a:pPr defTabSz="457200" eaLnBrk="0" hangingPunct="0"/>
              <a:r>
                <a:rPr lang="en-US" sz="900">
                  <a:solidFill>
                    <a:srgbClr val="FF0000"/>
                  </a:solidFill>
                  <a:latin typeface="Comic Sans MS" pitchFamily="66" charset="0"/>
                </a:rPr>
                <a:t>5.50 GeV </a:t>
              </a:r>
            </a:p>
          </p:txBody>
        </p:sp>
        <p:sp>
          <p:nvSpPr>
            <p:cNvPr id="126265" name="Text Box 113"/>
            <p:cNvSpPr txBox="1">
              <a:spLocks noChangeAspect="1" noChangeArrowheads="1"/>
            </p:cNvSpPr>
            <p:nvPr/>
          </p:nvSpPr>
          <p:spPr bwMode="auto">
            <a:xfrm flipH="1">
              <a:off x="4519613" y="960438"/>
              <a:ext cx="941387" cy="274637"/>
            </a:xfrm>
            <a:prstGeom prst="rect">
              <a:avLst/>
            </a:prstGeom>
            <a:noFill/>
            <a:ln w="9525">
              <a:noFill/>
              <a:miter lim="800000"/>
              <a:headEnd/>
              <a:tailEnd/>
            </a:ln>
          </p:spPr>
          <p:txBody>
            <a:bodyPr wrap="none">
              <a:spAutoFit/>
            </a:bodyPr>
            <a:lstStyle/>
            <a:p>
              <a:pPr defTabSz="457200" eaLnBrk="0" hangingPunct="0"/>
              <a:r>
                <a:rPr lang="en-US" sz="1200">
                  <a:solidFill>
                    <a:srgbClr val="FF0000"/>
                  </a:solidFill>
                </a:rPr>
                <a:t>27.55 GeV</a:t>
              </a:r>
              <a:r>
                <a:rPr lang="en-US" sz="800">
                  <a:solidFill>
                    <a:srgbClr val="FF0000"/>
                  </a:solidFill>
                  <a:latin typeface="Comic Sans MS" pitchFamily="66" charset="0"/>
                </a:rPr>
                <a:t> </a:t>
              </a:r>
            </a:p>
          </p:txBody>
        </p:sp>
      </p:grpSp>
    </p:spTree>
  </p:cSld>
  <p:clrMapOvr>
    <a:masterClrMapping/>
  </p:clrMapOvr>
  <p:transition advTm="306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85"/>
                                        </p:tgtEl>
                                        <p:attrNameLst>
                                          <p:attrName>style.visibility</p:attrName>
                                        </p:attrNameLst>
                                      </p:cBhvr>
                                      <p:to>
                                        <p:strVal val="visible"/>
                                      </p:to>
                                    </p:set>
                                    <p:anim calcmode="lin" valueType="num">
                                      <p:cBhvr additive="base">
                                        <p:cTn id="7" dur="2000" fill="hold"/>
                                        <p:tgtEl>
                                          <p:spTgt spid="21785"/>
                                        </p:tgtEl>
                                        <p:attrNameLst>
                                          <p:attrName>ppt_x</p:attrName>
                                        </p:attrNameLst>
                                      </p:cBhvr>
                                      <p:tavLst>
                                        <p:tav tm="0">
                                          <p:val>
                                            <p:strVal val="0-#ppt_w/2"/>
                                          </p:val>
                                        </p:tav>
                                        <p:tav tm="100000">
                                          <p:val>
                                            <p:strVal val="#ppt_x"/>
                                          </p:val>
                                        </p:tav>
                                      </p:tavLst>
                                    </p:anim>
                                    <p:anim calcmode="lin" valueType="num">
                                      <p:cBhvr additive="base">
                                        <p:cTn id="8" dur="2000" fill="hold"/>
                                        <p:tgtEl>
                                          <p:spTgt spid="21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dirty="0" err="1">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eRHIC</a:t>
            </a:r>
            <a:r>
              <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 Capture Strategy: Major Achievements To Date</a:t>
            </a:r>
          </a:p>
        </p:txBody>
      </p:sp>
      <p:sp>
        <p:nvSpPr>
          <p:cNvPr id="103427" name="TextBox 2"/>
          <p:cNvSpPr txBox="1">
            <a:spLocks noChangeArrowheads="1"/>
          </p:cNvSpPr>
          <p:nvPr/>
        </p:nvSpPr>
        <p:spPr bwMode="auto">
          <a:xfrm>
            <a:off x="425450" y="627063"/>
            <a:ext cx="8367713" cy="6184900"/>
          </a:xfrm>
          <a:prstGeom prst="rect">
            <a:avLst/>
          </a:prstGeom>
          <a:solidFill>
            <a:schemeClr val="bg1"/>
          </a:solidFill>
          <a:ln w="9525">
            <a:noFill/>
            <a:miter lim="800000"/>
            <a:headEnd/>
            <a:tailEnd/>
          </a:ln>
        </p:spPr>
        <p:txBody>
          <a:bodyPr>
            <a:spAutoFit/>
          </a:bodyPr>
          <a:lstStyle/>
          <a:p>
            <a:pPr eaLnBrk="0" hangingPunct="0">
              <a:buFont typeface="Wingdings" pitchFamily="2" charset="2"/>
              <a:buChar char="Ø"/>
            </a:pPr>
            <a:r>
              <a:rPr lang="en-US" sz="1800" b="1" i="1"/>
              <a:t>  Established BNL EIC Task Force + BNL-JLab EIC Advisory Comm., 2009</a:t>
            </a:r>
            <a:endParaRPr lang="en-US" sz="1800" b="1" i="1">
              <a:solidFill>
                <a:srgbClr val="D60093"/>
              </a:solidFill>
            </a:endParaRPr>
          </a:p>
          <a:p>
            <a:pPr eaLnBrk="0" hangingPunct="0">
              <a:buFont typeface="Wingdings" pitchFamily="2" charset="2"/>
              <a:buChar char="Ø"/>
            </a:pPr>
            <a:endParaRPr lang="en-US" sz="1800" b="1" i="1">
              <a:solidFill>
                <a:srgbClr val="D60093"/>
              </a:solidFill>
            </a:endParaRPr>
          </a:p>
          <a:p>
            <a:pPr eaLnBrk="0" hangingPunct="0">
              <a:buClr>
                <a:srgbClr val="D60093"/>
              </a:buClr>
              <a:buFont typeface="Wingdings" pitchFamily="2" charset="2"/>
              <a:buChar char="Ø"/>
            </a:pPr>
            <a:r>
              <a:rPr lang="en-US" sz="1800" b="1" i="1">
                <a:solidFill>
                  <a:srgbClr val="0033CC"/>
                </a:solidFill>
              </a:rPr>
              <a:t>  </a:t>
            </a:r>
            <a:r>
              <a:rPr lang="en-US" sz="1800" b="1" i="1">
                <a:solidFill>
                  <a:srgbClr val="D60093"/>
                </a:solidFill>
              </a:rPr>
              <a:t>Convinced community, both labs of wisdom of staged facility approach </a:t>
            </a:r>
            <a:r>
              <a:rPr lang="en-US" sz="1800" b="1" i="1">
                <a:solidFill>
                  <a:srgbClr val="0033CC"/>
                </a:solidFill>
              </a:rPr>
              <a:t> </a:t>
            </a:r>
            <a:endParaRPr lang="en-US" sz="1800" b="1" i="1">
              <a:solidFill>
                <a:srgbClr val="D60093"/>
              </a:solidFill>
            </a:endParaRPr>
          </a:p>
          <a:p>
            <a:pPr eaLnBrk="0" hangingPunct="0">
              <a:buFont typeface="Wingdings" pitchFamily="2" charset="2"/>
              <a:buChar char="Ø"/>
            </a:pPr>
            <a:endParaRPr lang="en-US" sz="1800" b="1" i="1">
              <a:solidFill>
                <a:srgbClr val="0033CC"/>
              </a:solidFill>
            </a:endParaRPr>
          </a:p>
          <a:p>
            <a:pPr eaLnBrk="0" hangingPunct="0">
              <a:buClr>
                <a:srgbClr val="0033CC"/>
              </a:buClr>
              <a:buFont typeface="Wingdings" pitchFamily="2" charset="2"/>
              <a:buChar char="Ø"/>
            </a:pPr>
            <a:r>
              <a:rPr lang="en-US" sz="1800" b="1" i="1"/>
              <a:t>  </a:t>
            </a:r>
            <a:r>
              <a:rPr lang="en-US" sz="1800" b="1" i="1">
                <a:solidFill>
                  <a:srgbClr val="0033CC"/>
                </a:solidFill>
              </a:rPr>
              <a:t>Carried out internal cost review for 1</a:t>
            </a:r>
            <a:r>
              <a:rPr lang="en-US" sz="1800" b="1" i="1" baseline="30000">
                <a:solidFill>
                  <a:srgbClr val="0033CC"/>
                </a:solidFill>
              </a:rPr>
              <a:t>st</a:t>
            </a:r>
            <a:r>
              <a:rPr lang="en-US" sz="1800" b="1" i="1">
                <a:solidFill>
                  <a:srgbClr val="0033CC"/>
                </a:solidFill>
              </a:rPr>
              <a:t> design of RHIC-based medium-energy stage in Oct. 2009 </a:t>
            </a:r>
            <a:r>
              <a:rPr lang="en-US" sz="1800" b="1" i="1">
                <a:solidFill>
                  <a:srgbClr val="0033CC"/>
                </a:solidFill>
                <a:sym typeface="Symbol" pitchFamily="18" charset="2"/>
              </a:rPr>
              <a:t> ~$350M for machine w/o detector</a:t>
            </a:r>
            <a:r>
              <a:rPr lang="en-US" sz="1800" b="1" i="1"/>
              <a:t> </a:t>
            </a:r>
            <a:endParaRPr lang="en-US" sz="1800" b="1" i="1">
              <a:solidFill>
                <a:srgbClr val="0033CC"/>
              </a:solidFill>
              <a:sym typeface="Symbol" pitchFamily="18" charset="2"/>
            </a:endParaRPr>
          </a:p>
          <a:p>
            <a:pPr eaLnBrk="0" hangingPunct="0">
              <a:buFont typeface="Wingdings" pitchFamily="2" charset="2"/>
              <a:buChar char="Ø"/>
            </a:pPr>
            <a:endParaRPr lang="en-US" sz="1800" b="1" i="1">
              <a:sym typeface="Symbol" pitchFamily="18" charset="2"/>
            </a:endParaRPr>
          </a:p>
          <a:p>
            <a:pPr eaLnBrk="0" hangingPunct="0">
              <a:buClr>
                <a:schemeClr val="tx1"/>
              </a:buClr>
              <a:buFont typeface="Wingdings" pitchFamily="2" charset="2"/>
              <a:buChar char="Ø"/>
            </a:pPr>
            <a:r>
              <a:rPr lang="en-US" sz="1800" b="1" i="1">
                <a:solidFill>
                  <a:srgbClr val="D60093"/>
                </a:solidFill>
                <a:sym typeface="Symbol" pitchFamily="18" charset="2"/>
              </a:rPr>
              <a:t>  </a:t>
            </a:r>
            <a:r>
              <a:rPr lang="en-US" sz="1800" b="1" i="1">
                <a:sym typeface="Symbol" pitchFamily="18" charset="2"/>
              </a:rPr>
              <a:t>Revised staging design in response to user demand for additional order of magnitude in luminosity, and DOE feedback to keep TPC to ~$500M</a:t>
            </a:r>
          </a:p>
          <a:p>
            <a:pPr eaLnBrk="0" hangingPunct="0">
              <a:buFont typeface="Wingdings" pitchFamily="2" charset="2"/>
              <a:buChar char="Ø"/>
            </a:pPr>
            <a:endParaRPr lang="en-US" sz="1800" b="1" i="1">
              <a:solidFill>
                <a:srgbClr val="D60093"/>
              </a:solidFill>
              <a:sym typeface="Symbol" pitchFamily="18" charset="2"/>
            </a:endParaRPr>
          </a:p>
          <a:p>
            <a:pPr eaLnBrk="0" hangingPunct="0">
              <a:buClr>
                <a:srgbClr val="D60093"/>
              </a:buClr>
              <a:buFont typeface="Wingdings" pitchFamily="2" charset="2"/>
              <a:buChar char="Ø"/>
            </a:pPr>
            <a:r>
              <a:rPr lang="en-US" sz="1800" b="1" i="1">
                <a:solidFill>
                  <a:srgbClr val="0033CC"/>
                </a:solidFill>
                <a:sym typeface="Symbol" pitchFamily="18" charset="2"/>
              </a:rPr>
              <a:t>  </a:t>
            </a:r>
            <a:r>
              <a:rPr lang="en-US" sz="1800" b="1" i="1">
                <a:solidFill>
                  <a:srgbClr val="D60093"/>
                </a:solidFill>
                <a:sym typeface="Symbol" pitchFamily="18" charset="2"/>
              </a:rPr>
              <a:t>Launched targeted LDRD program to advance S&amp;T planning for eRHIC</a:t>
            </a:r>
          </a:p>
          <a:p>
            <a:pPr eaLnBrk="0" hangingPunct="0">
              <a:buFont typeface="Wingdings" pitchFamily="2" charset="2"/>
              <a:buChar char="Ø"/>
            </a:pPr>
            <a:endParaRPr lang="en-US" sz="1800" b="1" i="1">
              <a:solidFill>
                <a:srgbClr val="0033CC"/>
              </a:solidFill>
              <a:sym typeface="Symbol" pitchFamily="18" charset="2"/>
            </a:endParaRPr>
          </a:p>
          <a:p>
            <a:pPr eaLnBrk="0" hangingPunct="0">
              <a:buClr>
                <a:srgbClr val="0033CC"/>
              </a:buClr>
              <a:buFont typeface="Wingdings" pitchFamily="2" charset="2"/>
              <a:buChar char="Ø"/>
            </a:pPr>
            <a:r>
              <a:rPr lang="en-US" sz="1800" b="1" i="1">
                <a:sym typeface="Symbol" pitchFamily="18" charset="2"/>
              </a:rPr>
              <a:t>  </a:t>
            </a:r>
            <a:r>
              <a:rPr lang="en-US" sz="1800" b="1" i="1">
                <a:solidFill>
                  <a:srgbClr val="0033CC"/>
                </a:solidFill>
                <a:sym typeface="Symbol" pitchFamily="18" charset="2"/>
              </a:rPr>
              <a:t>Attracted initial (~$1.5M) ONP funds for dedicated EIC accelerator R&amp;D – for Coherent electron Cooling demo, jointly with JLab</a:t>
            </a:r>
          </a:p>
          <a:p>
            <a:pPr eaLnBrk="0" hangingPunct="0">
              <a:buFont typeface="Wingdings" pitchFamily="2" charset="2"/>
              <a:buChar char="Ø"/>
            </a:pPr>
            <a:endParaRPr lang="en-US" sz="1800" b="1" i="1">
              <a:sym typeface="Symbol" pitchFamily="18" charset="2"/>
            </a:endParaRPr>
          </a:p>
          <a:p>
            <a:pPr eaLnBrk="0" hangingPunct="0">
              <a:buClr>
                <a:schemeClr val="tx1"/>
              </a:buClr>
              <a:buFont typeface="Wingdings" pitchFamily="2" charset="2"/>
              <a:buChar char="Ø"/>
            </a:pPr>
            <a:r>
              <a:rPr lang="en-US" sz="1800" b="1" i="1">
                <a:solidFill>
                  <a:srgbClr val="D60093"/>
                </a:solidFill>
                <a:sym typeface="Symbol" pitchFamily="18" charset="2"/>
              </a:rPr>
              <a:t>  </a:t>
            </a:r>
            <a:r>
              <a:rPr lang="en-US" sz="1800" b="1" i="1">
                <a:sym typeface="Symbol" pitchFamily="18" charset="2"/>
              </a:rPr>
              <a:t>Organized a number of conference sessions and workshops, culminating with 2-month Institute for Nuclear Theory program in Fall 2010</a:t>
            </a:r>
          </a:p>
          <a:p>
            <a:pPr eaLnBrk="0" hangingPunct="0">
              <a:buFont typeface="Wingdings" pitchFamily="2" charset="2"/>
              <a:buChar char="Ø"/>
            </a:pPr>
            <a:endParaRPr lang="en-US" sz="1800" b="1" i="1">
              <a:solidFill>
                <a:srgbClr val="D60093"/>
              </a:solidFill>
              <a:sym typeface="Symbol" pitchFamily="18" charset="2"/>
            </a:endParaRPr>
          </a:p>
          <a:p>
            <a:pPr eaLnBrk="0" hangingPunct="0">
              <a:buClr>
                <a:srgbClr val="D60093"/>
              </a:buClr>
              <a:buFont typeface="Wingdings" pitchFamily="2" charset="2"/>
              <a:buChar char="Ø"/>
            </a:pPr>
            <a:r>
              <a:rPr lang="en-US" sz="1800" b="1" i="1">
                <a:solidFill>
                  <a:srgbClr val="0033CC"/>
                </a:solidFill>
                <a:sym typeface="Symbol" pitchFamily="18" charset="2"/>
              </a:rPr>
              <a:t>  </a:t>
            </a:r>
            <a:r>
              <a:rPr lang="en-US" sz="1800" b="1" i="1">
                <a:solidFill>
                  <a:srgbClr val="D60093"/>
                </a:solidFill>
                <a:sym typeface="Symbol" pitchFamily="18" charset="2"/>
              </a:rPr>
              <a:t>Launched generic EIC detector R&amp;D program with RHIC funding, to engage more of experimental user communities – 1</a:t>
            </a:r>
            <a:r>
              <a:rPr lang="en-US" sz="1800" b="1" i="1" baseline="30000">
                <a:solidFill>
                  <a:srgbClr val="D60093"/>
                </a:solidFill>
                <a:sym typeface="Symbol" pitchFamily="18" charset="2"/>
              </a:rPr>
              <a:t>st</a:t>
            </a:r>
            <a:r>
              <a:rPr lang="en-US" sz="1800" b="1" i="1">
                <a:solidFill>
                  <a:srgbClr val="D60093"/>
                </a:solidFill>
                <a:sym typeface="Symbol" pitchFamily="18" charset="2"/>
              </a:rPr>
              <a:t> proposals due April 4</a:t>
            </a:r>
          </a:p>
          <a:p>
            <a:pPr eaLnBrk="0" hangingPunct="0">
              <a:buClr>
                <a:srgbClr val="D60093"/>
              </a:buClr>
              <a:buFont typeface="Wingdings" pitchFamily="2" charset="2"/>
              <a:buChar char="Ø"/>
            </a:pPr>
            <a:endParaRPr lang="en-US" sz="1800" b="1" i="1">
              <a:solidFill>
                <a:srgbClr val="D60093"/>
              </a:solidFill>
              <a:sym typeface="Symbol" pitchFamily="18" charset="2"/>
            </a:endParaRPr>
          </a:p>
          <a:p>
            <a:pPr eaLnBrk="0" hangingPunct="0">
              <a:buClr>
                <a:srgbClr val="0033CC"/>
              </a:buClr>
              <a:buFont typeface="Wingdings" pitchFamily="2" charset="2"/>
              <a:buChar char="Ø"/>
            </a:pPr>
            <a:r>
              <a:rPr lang="en-US" sz="1800" b="1" i="1">
                <a:solidFill>
                  <a:srgbClr val="0033CC"/>
                </a:solidFill>
                <a:sym typeface="Symbol" pitchFamily="18" charset="2"/>
              </a:rPr>
              <a:t>  Got consideration of eSTAR, ePHENIX upgrades in new Decadal Plans</a:t>
            </a:r>
            <a:endParaRPr lang="en-US" sz="1800" b="1" i="1">
              <a:solidFill>
                <a:srgbClr val="00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p:cNvSpPr txBox="1">
            <a:spLocks noChangeArrowheads="1"/>
          </p:cNvSpPr>
          <p:nvPr/>
        </p:nvSpPr>
        <p:spPr bwMode="auto">
          <a:xfrm>
            <a:off x="368300" y="611188"/>
            <a:ext cx="8356600" cy="6188075"/>
          </a:xfrm>
          <a:prstGeom prst="rect">
            <a:avLst/>
          </a:prstGeom>
          <a:solidFill>
            <a:schemeClr val="bg1"/>
          </a:solidFill>
          <a:ln w="9525">
            <a:noFill/>
            <a:miter lim="800000"/>
            <a:headEnd/>
            <a:tailEnd/>
          </a:ln>
        </p:spPr>
        <p:txBody>
          <a:bodyPr>
            <a:spAutoFit/>
          </a:bodyPr>
          <a:lstStyle/>
          <a:p>
            <a:pPr eaLnBrk="0" hangingPunct="0"/>
            <a:r>
              <a:rPr lang="en-US" sz="2000" b="1">
                <a:sym typeface="Symbol" pitchFamily="18" charset="2"/>
              </a:rPr>
              <a:t>April 10, 2011:  </a:t>
            </a:r>
            <a:r>
              <a:rPr lang="en-US" sz="2000" b="1">
                <a:solidFill>
                  <a:srgbClr val="D60093"/>
                </a:solidFill>
                <a:sym typeface="Symbol" pitchFamily="18" charset="2"/>
              </a:rPr>
              <a:t>3</a:t>
            </a:r>
            <a:r>
              <a:rPr lang="en-US" sz="2000" b="1" baseline="30000">
                <a:solidFill>
                  <a:srgbClr val="D60093"/>
                </a:solidFill>
                <a:sym typeface="Symbol" pitchFamily="18" charset="2"/>
              </a:rPr>
              <a:t>rd</a:t>
            </a:r>
            <a:r>
              <a:rPr lang="en-US" sz="2000" b="1">
                <a:solidFill>
                  <a:srgbClr val="D60093"/>
                </a:solidFill>
                <a:sym typeface="Symbol" pitchFamily="18" charset="2"/>
              </a:rPr>
              <a:t> </a:t>
            </a:r>
            <a:r>
              <a:rPr lang="en-US" sz="2000" b="1" i="1">
                <a:solidFill>
                  <a:srgbClr val="D60093"/>
                </a:solidFill>
                <a:sym typeface="Symbol" pitchFamily="18" charset="2"/>
              </a:rPr>
              <a:t>EIC International Advisory Committee meeting before start of DIS 2011 Conference in Newport News</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May 9-10, 2011:  </a:t>
            </a:r>
            <a:r>
              <a:rPr lang="en-US" sz="2000" b="1" i="1">
                <a:solidFill>
                  <a:srgbClr val="D60093"/>
                </a:solidFill>
                <a:sym typeface="Symbol" pitchFamily="18" charset="2"/>
              </a:rPr>
              <a:t>Detector Advisory Committee review of first round of submitted EIC detector R&amp;D proposals</a:t>
            </a:r>
            <a:r>
              <a:rPr lang="en-US" sz="2000" b="1">
                <a:sym typeface="Symbol" pitchFamily="18" charset="2"/>
              </a:rPr>
              <a:t> (see T. Ludlam talk)</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June 6-8, 2011:  </a:t>
            </a:r>
            <a:r>
              <a:rPr lang="en-US" sz="2000" b="1" i="1">
                <a:solidFill>
                  <a:srgbClr val="D60093"/>
                </a:solidFill>
                <a:sym typeface="Symbol" pitchFamily="18" charset="2"/>
              </a:rPr>
              <a:t>PAC review of PHENIX &amp; STAR Decadal Plans</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June 21-24, 2011:</a:t>
            </a:r>
            <a:r>
              <a:rPr lang="en-US" sz="2000" b="1" i="1">
                <a:solidFill>
                  <a:srgbClr val="D60093"/>
                </a:solidFill>
                <a:sym typeface="Symbol" pitchFamily="18" charset="2"/>
              </a:rPr>
              <a:t> RHIC user workshop to develop optimal RHIC strategy going into LRP </a:t>
            </a:r>
            <a:r>
              <a:rPr lang="en-US" sz="2000" b="1" i="1">
                <a:sym typeface="Symbol" pitchFamily="18" charset="2"/>
              </a:rPr>
              <a:t>(more below)</a:t>
            </a:r>
            <a:endParaRPr lang="en-US" sz="2000" b="1" i="1">
              <a:solidFill>
                <a:srgbClr val="D60093"/>
              </a:solidFill>
              <a:sym typeface="Symbol" pitchFamily="18" charset="2"/>
            </a:endParaRPr>
          </a:p>
          <a:p>
            <a:pPr eaLnBrk="0" hangingPunct="0"/>
            <a:endParaRPr lang="en-US" sz="2000" b="1" i="1">
              <a:solidFill>
                <a:srgbClr val="D60093"/>
              </a:solidFill>
              <a:sym typeface="Symbol" pitchFamily="18" charset="2"/>
            </a:endParaRPr>
          </a:p>
          <a:p>
            <a:pPr eaLnBrk="0" hangingPunct="0"/>
            <a:r>
              <a:rPr lang="en-US" sz="2000" b="1">
                <a:sym typeface="Symbol" pitchFamily="18" charset="2"/>
              </a:rPr>
              <a:t>Summer 2011:  </a:t>
            </a:r>
            <a:r>
              <a:rPr lang="en-US" sz="2000" b="1" i="1">
                <a:solidFill>
                  <a:srgbClr val="D60093"/>
                </a:solidFill>
                <a:sym typeface="Symbol" pitchFamily="18" charset="2"/>
              </a:rPr>
              <a:t>eRHIC technical design review</a:t>
            </a:r>
            <a:endParaRPr lang="en-US" sz="2000" b="1">
              <a:sym typeface="Symbol" pitchFamily="18" charset="2"/>
            </a:endParaRPr>
          </a:p>
          <a:p>
            <a:pPr eaLnBrk="0" hangingPunct="0"/>
            <a:endParaRPr lang="en-US" sz="2000" b="1" i="1">
              <a:solidFill>
                <a:srgbClr val="D60093"/>
              </a:solidFill>
              <a:sym typeface="Symbol" pitchFamily="18" charset="2"/>
            </a:endParaRPr>
          </a:p>
          <a:p>
            <a:pPr eaLnBrk="0" hangingPunct="0"/>
            <a:r>
              <a:rPr lang="en-US" sz="2000" b="1">
                <a:sym typeface="Symbol" pitchFamily="18" charset="2"/>
              </a:rPr>
              <a:t>Fall 2011:  </a:t>
            </a:r>
            <a:r>
              <a:rPr lang="en-US" sz="2000" b="1" i="1">
                <a:solidFill>
                  <a:srgbClr val="D60093"/>
                </a:solidFill>
                <a:sym typeface="Symbol" pitchFamily="18" charset="2"/>
              </a:rPr>
              <a:t>EIC science White Paper </a:t>
            </a:r>
            <a:r>
              <a:rPr lang="en-US" sz="2000" b="1" i="1">
                <a:sym typeface="Symbol" pitchFamily="18" charset="2"/>
              </a:rPr>
              <a:t>(BNL, JLab, EICC have agreed on candidate Steering Comm. Members)</a:t>
            </a:r>
            <a:r>
              <a:rPr lang="en-US" sz="2000" b="1" i="1">
                <a:solidFill>
                  <a:srgbClr val="D60093"/>
                </a:solidFill>
                <a:sym typeface="Symbol" pitchFamily="18" charset="2"/>
              </a:rPr>
              <a:t>; eRHIC cost review</a:t>
            </a:r>
          </a:p>
          <a:p>
            <a:pPr eaLnBrk="0" hangingPunct="0"/>
            <a:endParaRPr lang="en-US" sz="2000" b="1" i="1">
              <a:solidFill>
                <a:srgbClr val="D60093"/>
              </a:solidFill>
              <a:sym typeface="Symbol" pitchFamily="18" charset="2"/>
            </a:endParaRPr>
          </a:p>
          <a:p>
            <a:pPr eaLnBrk="0" hangingPunct="0"/>
            <a:r>
              <a:rPr lang="en-US" sz="2000" b="1">
                <a:sym typeface="Symbol" pitchFamily="18" charset="2"/>
              </a:rPr>
              <a:t>Fall 2012 (??):  </a:t>
            </a:r>
            <a:r>
              <a:rPr lang="en-US" sz="2000" b="1" i="1">
                <a:solidFill>
                  <a:srgbClr val="D60093"/>
                </a:solidFill>
                <a:sym typeface="Symbol" pitchFamily="18" charset="2"/>
              </a:rPr>
              <a:t>Town Meetings for next Nuclear Physics Long Range Plan? </a:t>
            </a:r>
            <a:r>
              <a:rPr lang="en-US" sz="2000" b="1">
                <a:sym typeface="Symbol" pitchFamily="18" charset="2"/>
              </a:rPr>
              <a:t> </a:t>
            </a:r>
            <a:r>
              <a:rPr lang="en-US" sz="2000" b="1" i="1">
                <a:solidFill>
                  <a:srgbClr val="0033CC"/>
                </a:solidFill>
                <a:sym typeface="Symbol" pitchFamily="18" charset="2"/>
              </a:rPr>
              <a:t>Need clear formulation of RHIC strategy by Summer 2012, presumably by time of August 2012 Quark Matter in Washington, D.C.</a:t>
            </a:r>
            <a:endParaRPr lang="en-US" sz="2000" b="1"/>
          </a:p>
        </p:txBody>
      </p:sp>
      <p:sp>
        <p:nvSpPr>
          <p:cNvPr id="4" name="Rectangle 2"/>
          <p:cNvSpPr>
            <a:spLocks noChangeArrowheads="1"/>
          </p:cNvSpPr>
          <p:nvPr/>
        </p:nvSpPr>
        <p:spPr bwMode="auto">
          <a:xfrm>
            <a:off x="0" y="79375"/>
            <a:ext cx="9144000" cy="484188"/>
          </a:xfrm>
          <a:prstGeom prst="rect">
            <a:avLst/>
          </a:prstGeom>
          <a:noFill/>
          <a:ln w="9525">
            <a:noFill/>
            <a:miter lim="800000"/>
            <a:headEnd/>
            <a:tailEnd/>
          </a:ln>
        </p:spPr>
        <p:txBody>
          <a:bodyPr anchor="ctr"/>
          <a:lstStyle/>
          <a:p>
            <a:pPr algn="ctr" eaLnBrk="0" hangingPunct="0">
              <a:lnSpc>
                <a:spcPct val="80000"/>
              </a:lnSpc>
              <a:defRPr/>
            </a:pPr>
            <a:r>
              <a:rPr lang="en-US" sz="2400" b="1" i="1" dirty="0" err="1">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eRHIC</a:t>
            </a:r>
            <a:r>
              <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 Capture Strategy: Upcoming Milestones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ChangeArrowheads="1"/>
          </p:cNvSpPr>
          <p:nvPr/>
        </p:nvSpPr>
        <p:spPr bwMode="auto">
          <a:xfrm>
            <a:off x="365125" y="768350"/>
            <a:ext cx="8528050" cy="2862263"/>
          </a:xfrm>
          <a:prstGeom prst="rect">
            <a:avLst/>
          </a:prstGeom>
          <a:solidFill>
            <a:schemeClr val="bg1"/>
          </a:solidFill>
          <a:ln w="9525">
            <a:noFill/>
            <a:miter lim="800000"/>
            <a:headEnd/>
            <a:tailEnd/>
          </a:ln>
        </p:spPr>
        <p:txBody>
          <a:bodyPr anchor="ctr">
            <a:spAutoFit/>
          </a:bodyPr>
          <a:lstStyle/>
          <a:p>
            <a:pPr eaLnBrk="0" hangingPunct="0"/>
            <a:r>
              <a:rPr lang="en-US" sz="1800" b="1">
                <a:ea typeface="Calibri" pitchFamily="34" charset="0"/>
                <a:cs typeface="Times New Roman" pitchFamily="18" charset="0"/>
              </a:rPr>
              <a:t>Session I:  </a:t>
            </a:r>
            <a:r>
              <a:rPr lang="en-US" sz="1800" b="1">
                <a:solidFill>
                  <a:srgbClr val="D60093"/>
                </a:solidFill>
                <a:ea typeface="Calibri" pitchFamily="34" charset="0"/>
                <a:cs typeface="Times New Roman" pitchFamily="18" charset="0"/>
              </a:rPr>
              <a:t>Long-Term Options and Near-Term Plans</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  </a:t>
            </a:r>
            <a:r>
              <a:rPr lang="en-US" sz="1800" b="1">
                <a:solidFill>
                  <a:srgbClr val="D60093"/>
                </a:solidFill>
                <a:ea typeface="Calibri" pitchFamily="34" charset="0"/>
                <a:cs typeface="Times New Roman" pitchFamily="18" charset="0"/>
              </a:rPr>
              <a:t>The Role of Heavy Ion Collisions at RHIC Beyond ~2017</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III:  </a:t>
            </a:r>
            <a:r>
              <a:rPr lang="en-US" sz="1800" b="1">
                <a:solidFill>
                  <a:srgbClr val="D60093"/>
                </a:solidFill>
                <a:ea typeface="Calibri" pitchFamily="34" charset="0"/>
                <a:cs typeface="Times New Roman" pitchFamily="18" charset="0"/>
              </a:rPr>
              <a:t>PHENIX and STAR Decadal Plans</a:t>
            </a:r>
          </a:p>
          <a:p>
            <a:pPr eaLnBrk="0" hangingPunct="0"/>
            <a:endParaRPr lang="en-US" sz="1800" b="1">
              <a:solidFill>
                <a:srgbClr val="D60093"/>
              </a:solidFill>
              <a:ea typeface="Calibri" pitchFamily="34" charset="0"/>
              <a:cs typeface="Times New Roman" pitchFamily="18" charset="0"/>
            </a:endParaRPr>
          </a:p>
          <a:p>
            <a:pPr eaLnBrk="0" hangingPunct="0"/>
            <a:r>
              <a:rPr lang="en-US" sz="1800" b="1">
                <a:ea typeface="Calibri" pitchFamily="34" charset="0"/>
                <a:cs typeface="Times New Roman" pitchFamily="18" charset="0"/>
              </a:rPr>
              <a:t>Session IV:  </a:t>
            </a:r>
            <a:r>
              <a:rPr lang="en-US" sz="1800" b="1">
                <a:solidFill>
                  <a:srgbClr val="D60093"/>
                </a:solidFill>
                <a:ea typeface="Calibri" pitchFamily="34" charset="0"/>
                <a:cs typeface="Times New Roman" pitchFamily="18" charset="0"/>
              </a:rPr>
              <a:t>eRHIC S&amp;T</a:t>
            </a:r>
            <a:endParaRPr lang="en-US" sz="1800">
              <a:solidFill>
                <a:srgbClr val="D60093"/>
              </a:solidFill>
              <a:ea typeface="Calibri" pitchFamily="34" charset="0"/>
              <a:cs typeface="Times New Roman" pitchFamily="18" charset="0"/>
            </a:endParaRP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V:  </a:t>
            </a:r>
            <a:r>
              <a:rPr lang="en-US" sz="1800" b="1">
                <a:solidFill>
                  <a:srgbClr val="D60093"/>
                </a:solidFill>
                <a:ea typeface="Calibri" pitchFamily="34" charset="0"/>
                <a:cs typeface="Times New Roman" pitchFamily="18" charset="0"/>
              </a:rPr>
              <a:t>Panel and Community Discussion Toward Developing a RHIC Strategy to Present at Next Long Range Plan</a:t>
            </a:r>
            <a:endParaRPr lang="en-US" sz="1800">
              <a:solidFill>
                <a:srgbClr val="D60093"/>
              </a:solidFill>
              <a:ea typeface="Calibri" pitchFamily="34" charset="0"/>
              <a:cs typeface="Times New Roman" pitchFamily="18" charset="0"/>
            </a:endParaRPr>
          </a:p>
        </p:txBody>
      </p:sp>
      <p:sp>
        <p:nvSpPr>
          <p:cNvPr id="146435" name="Rectangle 2"/>
          <p:cNvSpPr>
            <a:spLocks noChangeArrowheads="1"/>
          </p:cNvSpPr>
          <p:nvPr/>
        </p:nvSpPr>
        <p:spPr bwMode="auto">
          <a:xfrm>
            <a:off x="0" y="0"/>
            <a:ext cx="9144000" cy="776288"/>
          </a:xfrm>
          <a:prstGeom prst="rect">
            <a:avLst/>
          </a:prstGeom>
          <a:noFill/>
          <a:ln w="9525">
            <a:noFill/>
            <a:miter lim="800000"/>
            <a:headEnd/>
            <a:tailEnd/>
          </a:ln>
        </p:spPr>
        <p:txBody>
          <a:bodyPr anchor="ctr"/>
          <a:lstStyle/>
          <a:p>
            <a:pPr algn="ctr" eaLnBrk="0" hangingPunct="0">
              <a:lnSpc>
                <a:spcPct val="80000"/>
              </a:lnSpc>
            </a:pPr>
            <a:r>
              <a:rPr lang="en-US" sz="2400" b="1">
                <a:solidFill>
                  <a:srgbClr val="0033CC"/>
                </a:solidFill>
                <a:latin typeface="Comic Sans MS" pitchFamily="66" charset="0"/>
              </a:rPr>
              <a:t>Agenda for Users’ Workshop on RHIC Future Strategy (June 21-24, 2011)</a:t>
            </a:r>
          </a:p>
        </p:txBody>
      </p:sp>
      <p:sp>
        <p:nvSpPr>
          <p:cNvPr id="4" name="TextBox 3"/>
          <p:cNvSpPr txBox="1"/>
          <p:nvPr/>
        </p:nvSpPr>
        <p:spPr>
          <a:xfrm>
            <a:off x="239713" y="3722688"/>
            <a:ext cx="8763000" cy="2563812"/>
          </a:xfrm>
          <a:prstGeom prst="rect">
            <a:avLst/>
          </a:prstGeom>
          <a:solidFill>
            <a:schemeClr val="bg1"/>
          </a:solidFill>
        </p:spPr>
        <p:txBody>
          <a:bodyPr>
            <a:spAutoFit/>
          </a:bodyPr>
          <a:lstStyle/>
          <a:p>
            <a:pPr eaLnBrk="0" hangingPunct="0"/>
            <a:r>
              <a:rPr lang="en-US" sz="1800" b="1">
                <a:solidFill>
                  <a:srgbClr val="0033CC"/>
                </a:solidFill>
              </a:rPr>
              <a:t>Among the critical questions to be discussed:</a:t>
            </a:r>
          </a:p>
          <a:p>
            <a:pPr eaLnBrk="0" hangingPunct="0">
              <a:buFont typeface="Arial" charset="0"/>
              <a:buAutoNum type="arabicParenR"/>
            </a:pPr>
            <a:r>
              <a:rPr lang="en-US" sz="1800" b="1" i="1">
                <a:solidFill>
                  <a:srgbClr val="D60093"/>
                </a:solidFill>
              </a:rPr>
              <a:t> Since LHC HI results very similar to RHIC’s, are both facilities needed?</a:t>
            </a:r>
          </a:p>
          <a:p>
            <a:pPr eaLnBrk="0" hangingPunct="0">
              <a:buFont typeface="Arial" charset="0"/>
              <a:buAutoNum type="arabicParenR"/>
            </a:pPr>
            <a:r>
              <a:rPr lang="en-US" sz="1800" b="1" i="1">
                <a:solidFill>
                  <a:srgbClr val="D60093"/>
                </a:solidFill>
              </a:rPr>
              <a:t> Will 2-3 year cessation of RHIC ops. be essential to fund eRHIC? If so, what is optimal timing?</a:t>
            </a:r>
          </a:p>
          <a:p>
            <a:pPr eaLnBrk="0" hangingPunct="0">
              <a:buFont typeface="Arial" charset="0"/>
              <a:buAutoNum type="arabicParenR"/>
            </a:pPr>
            <a:r>
              <a:rPr lang="en-US" sz="1800" b="1" i="1">
                <a:solidFill>
                  <a:srgbClr val="D60093"/>
                </a:solidFill>
              </a:rPr>
              <a:t> Is it crucial to maintain AA &amp; pp capability into eRHIC era?  If so, can we reconfigure IR’s annually, or do we separate HI from eA in different IR’s?</a:t>
            </a:r>
          </a:p>
          <a:p>
            <a:pPr eaLnBrk="0" hangingPunct="0">
              <a:buFont typeface="Arial" charset="0"/>
              <a:buAutoNum type="arabicParenR"/>
            </a:pPr>
            <a:r>
              <a:rPr lang="en-US" sz="1800" b="1" i="1">
                <a:solidFill>
                  <a:srgbClr val="D60093"/>
                </a:solidFill>
              </a:rPr>
              <a:t> What eRHIC science is realizable within $500M total project cost limit?</a:t>
            </a:r>
          </a:p>
          <a:p>
            <a:pPr eaLnBrk="0" hangingPunct="0">
              <a:buFont typeface="Arial" charset="0"/>
              <a:buAutoNum type="arabicParenR"/>
            </a:pPr>
            <a:r>
              <a:rPr lang="en-US" sz="1800" b="1" i="1">
                <a:solidFill>
                  <a:srgbClr val="D60093"/>
                </a:solidFill>
              </a:rPr>
              <a:t> What is optimal path for detectors and collaborations to evolve from RHIC to eRHIC?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3"/>
          <p:cNvSpPr>
            <a:spLocks noGrp="1"/>
          </p:cNvSpPr>
          <p:nvPr>
            <p:ph type="title" idx="4294967295"/>
          </p:nvPr>
        </p:nvSpPr>
        <p:spPr>
          <a:xfrm>
            <a:off x="0" y="66675"/>
            <a:ext cx="9144000" cy="571500"/>
          </a:xfrm>
        </p:spPr>
        <p:txBody>
          <a:bodyPr/>
          <a:lstStyle/>
          <a:p>
            <a:r>
              <a:rPr lang="en-US" sz="2500" smtClean="0"/>
              <a:t>eRHIC Accelerator R&amp;D is a Major Long-Term Commitment</a:t>
            </a:r>
          </a:p>
        </p:txBody>
      </p:sp>
      <p:pic>
        <p:nvPicPr>
          <p:cNvPr id="107523" name="Picture 7"/>
          <p:cNvPicPr>
            <a:picLocks noChangeAspect="1"/>
          </p:cNvPicPr>
          <p:nvPr/>
        </p:nvPicPr>
        <p:blipFill>
          <a:blip r:embed="rId3" cstate="print"/>
          <a:srcRect/>
          <a:stretch>
            <a:fillRect/>
          </a:stretch>
        </p:blipFill>
        <p:spPr bwMode="auto">
          <a:xfrm>
            <a:off x="358775" y="661988"/>
            <a:ext cx="7023100" cy="3238500"/>
          </a:xfrm>
          <a:prstGeom prst="rect">
            <a:avLst/>
          </a:prstGeom>
          <a:noFill/>
          <a:ln w="9525">
            <a:noFill/>
            <a:miter lim="800000"/>
            <a:headEnd/>
            <a:tailEnd/>
          </a:ln>
        </p:spPr>
      </p:pic>
      <p:pic>
        <p:nvPicPr>
          <p:cNvPr id="107524" name="Picture 8"/>
          <p:cNvPicPr>
            <a:picLocks noChangeAspect="1"/>
          </p:cNvPicPr>
          <p:nvPr/>
        </p:nvPicPr>
        <p:blipFill>
          <a:blip r:embed="rId4" cstate="print"/>
          <a:srcRect/>
          <a:stretch>
            <a:fillRect/>
          </a:stretch>
        </p:blipFill>
        <p:spPr bwMode="auto">
          <a:xfrm>
            <a:off x="336550" y="3983038"/>
            <a:ext cx="7993063" cy="2874962"/>
          </a:xfrm>
          <a:prstGeom prst="rect">
            <a:avLst/>
          </a:prstGeom>
          <a:noFill/>
          <a:ln w="9525">
            <a:noFill/>
            <a:miter lim="800000"/>
            <a:headEnd/>
            <a:tailEnd/>
          </a:ln>
        </p:spPr>
      </p:pic>
      <p:sp>
        <p:nvSpPr>
          <p:cNvPr id="107525" name="Right Brace 4"/>
          <p:cNvSpPr>
            <a:spLocks/>
          </p:cNvSpPr>
          <p:nvPr/>
        </p:nvSpPr>
        <p:spPr bwMode="auto">
          <a:xfrm>
            <a:off x="7415213" y="3470275"/>
            <a:ext cx="176212" cy="425450"/>
          </a:xfrm>
          <a:prstGeom prst="rightBrace">
            <a:avLst>
              <a:gd name="adj1" fmla="val 8283"/>
              <a:gd name="adj2" fmla="val 50000"/>
            </a:avLst>
          </a:prstGeom>
          <a:noFill/>
          <a:ln w="38100" algn="ctr">
            <a:solidFill>
              <a:srgbClr val="FF0000"/>
            </a:solidFill>
            <a:round/>
            <a:headEnd/>
            <a:tailEnd/>
          </a:ln>
        </p:spPr>
        <p:txBody>
          <a:bodyPr/>
          <a:lstStyle/>
          <a:p>
            <a:pPr eaLnBrk="0" hangingPunct="0"/>
            <a:endParaRPr lang="en-US"/>
          </a:p>
        </p:txBody>
      </p:sp>
      <p:sp>
        <p:nvSpPr>
          <p:cNvPr id="107526" name="TextBox 5"/>
          <p:cNvSpPr txBox="1">
            <a:spLocks noChangeArrowheads="1"/>
          </p:cNvSpPr>
          <p:nvPr/>
        </p:nvSpPr>
        <p:spPr bwMode="auto">
          <a:xfrm>
            <a:off x="7566025" y="3132138"/>
            <a:ext cx="1290638" cy="1076325"/>
          </a:xfrm>
          <a:prstGeom prst="rect">
            <a:avLst/>
          </a:prstGeom>
          <a:noFill/>
          <a:ln w="9525">
            <a:noFill/>
            <a:miter lim="800000"/>
            <a:headEnd/>
            <a:tailEnd/>
          </a:ln>
        </p:spPr>
        <p:txBody>
          <a:bodyPr>
            <a:spAutoFit/>
          </a:bodyPr>
          <a:lstStyle/>
          <a:p>
            <a:pPr eaLnBrk="0" hangingPunct="0"/>
            <a:r>
              <a:rPr lang="en-US" sz="1600" b="1">
                <a:solidFill>
                  <a:srgbClr val="FF0000"/>
                </a:solidFill>
              </a:rPr>
              <a:t>30 FTE supported from RHIC operations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AcceleratorGraphic1.png"/>
          <p:cNvPicPr>
            <a:picLocks noChangeAspect="1"/>
          </p:cNvPicPr>
          <p:nvPr/>
        </p:nvPicPr>
        <p:blipFill>
          <a:blip r:embed="rId3" cstate="print"/>
          <a:srcRect/>
          <a:stretch>
            <a:fillRect/>
          </a:stretch>
        </p:blipFill>
        <p:spPr bwMode="auto">
          <a:xfrm>
            <a:off x="87313" y="889000"/>
            <a:ext cx="8958262" cy="4860925"/>
          </a:xfrm>
          <a:prstGeom prst="rect">
            <a:avLst/>
          </a:prstGeom>
          <a:noFill/>
          <a:ln w="9525">
            <a:noFill/>
            <a:miter lim="800000"/>
            <a:headEnd/>
            <a:tailEnd/>
          </a:ln>
        </p:spPr>
      </p:pic>
      <p:pic>
        <p:nvPicPr>
          <p:cNvPr id="109571" name="Picture 5" descr="AcceleratorGraphic3.png"/>
          <p:cNvPicPr>
            <a:picLocks noChangeAspect="1"/>
          </p:cNvPicPr>
          <p:nvPr/>
        </p:nvPicPr>
        <p:blipFill>
          <a:blip r:embed="rId4" cstate="print"/>
          <a:srcRect/>
          <a:stretch>
            <a:fillRect/>
          </a:stretch>
        </p:blipFill>
        <p:spPr bwMode="auto">
          <a:xfrm>
            <a:off x="112713" y="5222875"/>
            <a:ext cx="2563812" cy="1341438"/>
          </a:xfrm>
          <a:prstGeom prst="rect">
            <a:avLst/>
          </a:prstGeom>
          <a:noFill/>
          <a:ln w="9525">
            <a:noFill/>
            <a:miter lim="800000"/>
            <a:headEnd/>
            <a:tailEnd/>
          </a:ln>
        </p:spPr>
      </p:pic>
      <p:sp>
        <p:nvSpPr>
          <p:cNvPr id="109572" name="Text Box 4"/>
          <p:cNvSpPr txBox="1">
            <a:spLocks noChangeArrowheads="1"/>
          </p:cNvSpPr>
          <p:nvPr/>
        </p:nvSpPr>
        <p:spPr bwMode="auto">
          <a:xfrm>
            <a:off x="228600" y="0"/>
            <a:ext cx="8763000" cy="830263"/>
          </a:xfrm>
          <a:prstGeom prst="rect">
            <a:avLst/>
          </a:prstGeom>
          <a:noFill/>
          <a:ln w="9525">
            <a:noFill/>
            <a:miter lim="800000"/>
            <a:headEnd/>
            <a:tailEnd/>
          </a:ln>
        </p:spPr>
        <p:txBody>
          <a:bodyPr>
            <a:spAutoFit/>
          </a:bodyPr>
          <a:lstStyle/>
          <a:p>
            <a:pPr algn="ctr" eaLnBrk="0" hangingPunct="0">
              <a:spcBef>
                <a:spcPct val="50000"/>
              </a:spcBef>
            </a:pPr>
            <a:r>
              <a:rPr lang="en-US" sz="2400" b="1" i="1">
                <a:solidFill>
                  <a:srgbClr val="0066FF"/>
                </a:solidFill>
                <a:latin typeface="Comic Sans MS" pitchFamily="66" charset="0"/>
              </a:rPr>
              <a:t>State-of-the-Art Accelerator Technology Being Developed for eRHIC Has Broad Applications</a:t>
            </a:r>
          </a:p>
        </p:txBody>
      </p:sp>
      <p:sp>
        <p:nvSpPr>
          <p:cNvPr id="109573" name="Text Box 5"/>
          <p:cNvSpPr txBox="1">
            <a:spLocks noChangeArrowheads="1"/>
          </p:cNvSpPr>
          <p:nvPr/>
        </p:nvSpPr>
        <p:spPr bwMode="auto">
          <a:xfrm>
            <a:off x="2781300" y="5791200"/>
            <a:ext cx="6223000" cy="10064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pPr>
            <a:r>
              <a:rPr lang="en-US" sz="2000" b="1" i="1"/>
              <a:t>It is increasingly important to make the case for the practical applications of the technology at the same time as the science case for a new facility!</a:t>
            </a: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41275"/>
            <a:ext cx="9144000" cy="581025"/>
          </a:xfrm>
          <a:prstGeom prst="rect">
            <a:avLst/>
          </a:prstGeom>
          <a:noFill/>
          <a:ln w="9525">
            <a:noFill/>
            <a:miter lim="800000"/>
            <a:headEnd/>
            <a:tailEnd/>
          </a:ln>
        </p:spPr>
        <p:txBody>
          <a:bodyPr anchor="ctr"/>
          <a:lstStyle/>
          <a:p>
            <a:pPr algn="ctr">
              <a:lnSpc>
                <a:spcPct val="80000"/>
              </a:lnSpc>
            </a:pPr>
            <a:r>
              <a:rPr lang="en-US" b="1">
                <a:solidFill>
                  <a:srgbClr val="042B7F"/>
                </a:solidFill>
                <a:latin typeface="Comic Sans MS" pitchFamily="66" charset="0"/>
              </a:rPr>
              <a:t>Recent Technological Impacts of BNL NP Research</a:t>
            </a:r>
          </a:p>
        </p:txBody>
      </p:sp>
      <p:grpSp>
        <p:nvGrpSpPr>
          <p:cNvPr id="136195" name="Group 8"/>
          <p:cNvGrpSpPr>
            <a:grpSpLocks/>
          </p:cNvGrpSpPr>
          <p:nvPr/>
        </p:nvGrpSpPr>
        <p:grpSpPr bwMode="auto">
          <a:xfrm>
            <a:off x="152400" y="679450"/>
            <a:ext cx="3282950" cy="3671888"/>
            <a:chOff x="269824" y="749510"/>
            <a:chExt cx="3282845" cy="3672594"/>
          </a:xfrm>
        </p:grpSpPr>
        <p:pic>
          <p:nvPicPr>
            <p:cNvPr id="136196" name="Picture 2"/>
            <p:cNvPicPr>
              <a:picLocks noChangeAspect="1" noChangeArrowheads="1"/>
            </p:cNvPicPr>
            <p:nvPr/>
          </p:nvPicPr>
          <p:blipFill>
            <a:blip r:embed="rId3" cstate="print"/>
            <a:srcRect l="3679" t="49986" r="46049" b="1083"/>
            <a:stretch>
              <a:fillRect/>
            </a:stretch>
          </p:blipFill>
          <p:spPr bwMode="auto">
            <a:xfrm rot="5400000">
              <a:off x="74950" y="944384"/>
              <a:ext cx="3672594" cy="3282845"/>
            </a:xfrm>
            <a:prstGeom prst="rect">
              <a:avLst/>
            </a:prstGeom>
            <a:noFill/>
            <a:ln w="9525">
              <a:noFill/>
              <a:miter lim="800000"/>
              <a:headEnd/>
              <a:tailEnd/>
            </a:ln>
          </p:spPr>
        </p:pic>
        <p:sp>
          <p:nvSpPr>
            <p:cNvPr id="136197" name="TextBox 5"/>
            <p:cNvSpPr txBox="1">
              <a:spLocks noChangeArrowheads="1"/>
            </p:cNvSpPr>
            <p:nvPr/>
          </p:nvSpPr>
          <p:spPr bwMode="auto">
            <a:xfrm>
              <a:off x="1019331" y="989352"/>
              <a:ext cx="419725" cy="369332"/>
            </a:xfrm>
            <a:prstGeom prst="rect">
              <a:avLst/>
            </a:prstGeom>
            <a:noFill/>
            <a:ln w="9525">
              <a:noFill/>
              <a:miter lim="800000"/>
              <a:headEnd/>
              <a:tailEnd/>
            </a:ln>
          </p:spPr>
          <p:txBody>
            <a:bodyPr>
              <a:spAutoFit/>
            </a:bodyPr>
            <a:lstStyle/>
            <a:p>
              <a:pPr eaLnBrk="0" hangingPunct="0"/>
              <a:r>
                <a:rPr lang="en-US" sz="1800" b="1"/>
                <a:t>a)</a:t>
              </a:r>
            </a:p>
          </p:txBody>
        </p:sp>
      </p:grpSp>
      <p:grpSp>
        <p:nvGrpSpPr>
          <p:cNvPr id="136198" name="Group 9"/>
          <p:cNvGrpSpPr>
            <a:grpSpLocks/>
          </p:cNvGrpSpPr>
          <p:nvPr/>
        </p:nvGrpSpPr>
        <p:grpSpPr bwMode="auto">
          <a:xfrm>
            <a:off x="165100" y="4516438"/>
            <a:ext cx="4362450" cy="2251075"/>
            <a:chOff x="164890" y="4517038"/>
            <a:chExt cx="4362139" cy="2251022"/>
          </a:xfrm>
        </p:grpSpPr>
        <p:pic>
          <p:nvPicPr>
            <p:cNvPr id="136199" name="Picture 4"/>
            <p:cNvPicPr>
              <a:picLocks noChangeAspect="1" noChangeArrowheads="1"/>
            </p:cNvPicPr>
            <p:nvPr/>
          </p:nvPicPr>
          <p:blipFill>
            <a:blip r:embed="rId4" cstate="print"/>
            <a:srcRect/>
            <a:stretch>
              <a:fillRect/>
            </a:stretch>
          </p:blipFill>
          <p:spPr bwMode="auto">
            <a:xfrm>
              <a:off x="231254" y="4550323"/>
              <a:ext cx="4295775" cy="2217737"/>
            </a:xfrm>
            <a:prstGeom prst="rect">
              <a:avLst/>
            </a:prstGeom>
            <a:noFill/>
            <a:ln w="9525">
              <a:noFill/>
              <a:miter lim="800000"/>
              <a:headEnd/>
              <a:tailEnd/>
            </a:ln>
          </p:spPr>
        </p:pic>
        <p:sp>
          <p:nvSpPr>
            <p:cNvPr id="136200" name="TextBox 7"/>
            <p:cNvSpPr txBox="1">
              <a:spLocks noChangeArrowheads="1"/>
            </p:cNvSpPr>
            <p:nvPr/>
          </p:nvSpPr>
          <p:spPr bwMode="auto">
            <a:xfrm>
              <a:off x="164890" y="4517038"/>
              <a:ext cx="419725" cy="369332"/>
            </a:xfrm>
            <a:prstGeom prst="rect">
              <a:avLst/>
            </a:prstGeom>
            <a:noFill/>
            <a:ln w="9525">
              <a:noFill/>
              <a:miter lim="800000"/>
              <a:headEnd/>
              <a:tailEnd/>
            </a:ln>
          </p:spPr>
          <p:txBody>
            <a:bodyPr>
              <a:spAutoFit/>
            </a:bodyPr>
            <a:lstStyle/>
            <a:p>
              <a:pPr eaLnBrk="0" hangingPunct="0"/>
              <a:r>
                <a:rPr lang="en-US" sz="1800" b="1"/>
                <a:t>b)</a:t>
              </a:r>
            </a:p>
          </p:txBody>
        </p:sp>
      </p:grpSp>
      <p:grpSp>
        <p:nvGrpSpPr>
          <p:cNvPr id="136201" name="Group 15"/>
          <p:cNvGrpSpPr>
            <a:grpSpLocks/>
          </p:cNvGrpSpPr>
          <p:nvPr/>
        </p:nvGrpSpPr>
        <p:grpSpPr bwMode="auto">
          <a:xfrm>
            <a:off x="4668838" y="3079750"/>
            <a:ext cx="4311650" cy="3778250"/>
            <a:chOff x="4668282" y="3079750"/>
            <a:chExt cx="4311596" cy="3778250"/>
          </a:xfrm>
        </p:grpSpPr>
        <p:pic>
          <p:nvPicPr>
            <p:cNvPr id="136202" name="Picture 2"/>
            <p:cNvPicPr>
              <a:picLocks noChangeAspect="1" noChangeArrowheads="1"/>
            </p:cNvPicPr>
            <p:nvPr/>
          </p:nvPicPr>
          <p:blipFill>
            <a:blip r:embed="rId5" cstate="print"/>
            <a:srcRect r="32076"/>
            <a:stretch>
              <a:fillRect/>
            </a:stretch>
          </p:blipFill>
          <p:spPr bwMode="auto">
            <a:xfrm>
              <a:off x="4794740" y="3079750"/>
              <a:ext cx="4185138" cy="3778250"/>
            </a:xfrm>
            <a:prstGeom prst="rect">
              <a:avLst/>
            </a:prstGeom>
            <a:noFill/>
            <a:ln w="9525">
              <a:noFill/>
              <a:miter lim="800000"/>
              <a:headEnd/>
              <a:tailEnd/>
            </a:ln>
          </p:spPr>
        </p:pic>
        <p:sp>
          <p:nvSpPr>
            <p:cNvPr id="136203" name="TextBox 6"/>
            <p:cNvSpPr txBox="1">
              <a:spLocks noChangeArrowheads="1"/>
            </p:cNvSpPr>
            <p:nvPr/>
          </p:nvSpPr>
          <p:spPr bwMode="auto">
            <a:xfrm>
              <a:off x="4668282" y="3263051"/>
              <a:ext cx="419725" cy="369332"/>
            </a:xfrm>
            <a:prstGeom prst="rect">
              <a:avLst/>
            </a:prstGeom>
            <a:noFill/>
            <a:ln w="9525">
              <a:noFill/>
              <a:miter lim="800000"/>
              <a:headEnd/>
              <a:tailEnd/>
            </a:ln>
          </p:spPr>
          <p:txBody>
            <a:bodyPr>
              <a:spAutoFit/>
            </a:bodyPr>
            <a:lstStyle/>
            <a:p>
              <a:pPr eaLnBrk="0" hangingPunct="0"/>
              <a:r>
                <a:rPr lang="en-US" sz="1800" b="1"/>
                <a:t>c)</a:t>
              </a:r>
            </a:p>
          </p:txBody>
        </p:sp>
        <p:sp>
          <p:nvSpPr>
            <p:cNvPr id="136204" name="TextBox 10"/>
            <p:cNvSpPr txBox="1">
              <a:spLocks noChangeArrowheads="1"/>
            </p:cNvSpPr>
            <p:nvPr/>
          </p:nvSpPr>
          <p:spPr bwMode="auto">
            <a:xfrm>
              <a:off x="5416060" y="3915507"/>
              <a:ext cx="621323" cy="338554"/>
            </a:xfrm>
            <a:prstGeom prst="rect">
              <a:avLst/>
            </a:prstGeom>
            <a:noFill/>
            <a:ln w="9525">
              <a:noFill/>
              <a:miter lim="800000"/>
              <a:headEnd/>
              <a:tailEnd/>
            </a:ln>
          </p:spPr>
          <p:txBody>
            <a:bodyPr>
              <a:spAutoFit/>
            </a:bodyPr>
            <a:lstStyle/>
            <a:p>
              <a:pPr eaLnBrk="0" hangingPunct="0"/>
              <a:r>
                <a:rPr lang="en-US" sz="1600" b="1">
                  <a:solidFill>
                    <a:schemeClr val="bg1"/>
                  </a:solidFill>
                </a:rPr>
                <a:t>MRI</a:t>
              </a:r>
            </a:p>
          </p:txBody>
        </p:sp>
        <p:sp>
          <p:nvSpPr>
            <p:cNvPr id="136205" name="TextBox 11"/>
            <p:cNvSpPr txBox="1">
              <a:spLocks noChangeArrowheads="1"/>
            </p:cNvSpPr>
            <p:nvPr/>
          </p:nvSpPr>
          <p:spPr bwMode="auto">
            <a:xfrm>
              <a:off x="5416060" y="4970584"/>
              <a:ext cx="621323" cy="338554"/>
            </a:xfrm>
            <a:prstGeom prst="rect">
              <a:avLst/>
            </a:prstGeom>
            <a:noFill/>
            <a:ln w="9525">
              <a:noFill/>
              <a:miter lim="800000"/>
              <a:headEnd/>
              <a:tailEnd/>
            </a:ln>
          </p:spPr>
          <p:txBody>
            <a:bodyPr>
              <a:spAutoFit/>
            </a:bodyPr>
            <a:lstStyle/>
            <a:p>
              <a:pPr eaLnBrk="0" hangingPunct="0"/>
              <a:r>
                <a:rPr lang="en-US" sz="1600" b="1">
                  <a:solidFill>
                    <a:schemeClr val="bg1"/>
                  </a:solidFill>
                </a:rPr>
                <a:t>PET</a:t>
              </a:r>
            </a:p>
          </p:txBody>
        </p:sp>
        <p:sp>
          <p:nvSpPr>
            <p:cNvPr id="136206" name="TextBox 12"/>
            <p:cNvSpPr txBox="1">
              <a:spLocks noChangeArrowheads="1"/>
            </p:cNvSpPr>
            <p:nvPr/>
          </p:nvSpPr>
          <p:spPr bwMode="auto">
            <a:xfrm>
              <a:off x="5111260" y="6142892"/>
              <a:ext cx="1148863" cy="338554"/>
            </a:xfrm>
            <a:prstGeom prst="rect">
              <a:avLst/>
            </a:prstGeom>
            <a:noFill/>
            <a:ln w="9525">
              <a:noFill/>
              <a:miter lim="800000"/>
              <a:headEnd/>
              <a:tailEnd/>
            </a:ln>
          </p:spPr>
          <p:txBody>
            <a:bodyPr>
              <a:spAutoFit/>
            </a:bodyPr>
            <a:lstStyle/>
            <a:p>
              <a:pPr eaLnBrk="0" hangingPunct="0"/>
              <a:r>
                <a:rPr lang="en-US" sz="1600" b="1">
                  <a:solidFill>
                    <a:schemeClr val="bg1"/>
                  </a:solidFill>
                </a:rPr>
                <a:t>combined</a:t>
              </a:r>
            </a:p>
          </p:txBody>
        </p:sp>
      </p:grpSp>
      <p:sp>
        <p:nvSpPr>
          <p:cNvPr id="136207" name="TextBox 14"/>
          <p:cNvSpPr txBox="1">
            <a:spLocks noChangeArrowheads="1"/>
          </p:cNvSpPr>
          <p:nvPr/>
        </p:nvSpPr>
        <p:spPr bwMode="auto">
          <a:xfrm>
            <a:off x="3435350" y="574675"/>
            <a:ext cx="5708650" cy="2584450"/>
          </a:xfrm>
          <a:prstGeom prst="rect">
            <a:avLst/>
          </a:prstGeom>
          <a:noFill/>
          <a:ln w="9525">
            <a:noFill/>
            <a:miter lim="800000"/>
            <a:headEnd/>
            <a:tailEnd/>
          </a:ln>
        </p:spPr>
        <p:txBody>
          <a:bodyPr>
            <a:spAutoFit/>
          </a:bodyPr>
          <a:lstStyle/>
          <a:p>
            <a:pPr marL="342900" indent="-342900" eaLnBrk="0" hangingPunct="0">
              <a:buFont typeface="Arial" charset="0"/>
              <a:buAutoNum type="alphaLcParenR"/>
            </a:pPr>
            <a:r>
              <a:rPr lang="en-US" sz="1800" b="1" i="1">
                <a:solidFill>
                  <a:srgbClr val="D60093"/>
                </a:solidFill>
              </a:rPr>
              <a:t>CRADA to develop ion Rapid Cycling Medical Synchrotron (iRCMS) with BEST Medical</a:t>
            </a:r>
          </a:p>
          <a:p>
            <a:pPr marL="342900" indent="-342900" eaLnBrk="0" hangingPunct="0">
              <a:buFont typeface="Arial" charset="0"/>
              <a:buAutoNum type="alphaLcParenR"/>
            </a:pPr>
            <a:r>
              <a:rPr lang="en-US" sz="1800" b="1" i="1">
                <a:solidFill>
                  <a:srgbClr val="0000FF"/>
                </a:solidFill>
              </a:rPr>
              <a:t>HTS magnet development expertise from BNL’s work for NP accelerators critical in attracting ARPA-E grant for Superconducting Magnet Energy Storage (SMES)</a:t>
            </a:r>
          </a:p>
          <a:p>
            <a:pPr marL="342900" indent="-342900" eaLnBrk="0" hangingPunct="0">
              <a:buFont typeface="Arial" charset="0"/>
              <a:buAutoNum type="alphaLcParenR"/>
            </a:pPr>
            <a:r>
              <a:rPr lang="en-US" sz="1800" b="1" i="1">
                <a:solidFill>
                  <a:srgbClr val="D60093"/>
                </a:solidFill>
              </a:rPr>
              <a:t>First combined MRI-PET imaging (on mouse liver) done with </a:t>
            </a:r>
            <a:r>
              <a:rPr lang="en-US" sz="1800" b="1" i="1" baseline="36000">
                <a:solidFill>
                  <a:srgbClr val="D60093"/>
                </a:solidFill>
              </a:rPr>
              <a:t>52</a:t>
            </a:r>
            <a:r>
              <a:rPr lang="en-US" sz="1800" b="1" i="1">
                <a:solidFill>
                  <a:srgbClr val="D60093"/>
                </a:solidFill>
              </a:rPr>
              <a:t>Fe nanoparticles developed by BNL’s radioisotope group</a:t>
            </a: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2"/>
          <p:cNvSpPr>
            <a:spLocks noChangeArrowheads="1"/>
          </p:cNvSpPr>
          <p:nvPr/>
        </p:nvSpPr>
        <p:spPr bwMode="auto">
          <a:xfrm>
            <a:off x="355600" y="0"/>
            <a:ext cx="8382000" cy="582613"/>
          </a:xfrm>
          <a:prstGeom prst="rect">
            <a:avLst/>
          </a:prstGeom>
          <a:noFill/>
          <a:ln w="9525">
            <a:noFill/>
            <a:miter lim="800000"/>
            <a:headEnd/>
            <a:tailEnd/>
          </a:ln>
        </p:spPr>
        <p:txBody>
          <a:bodyPr anchor="ctr"/>
          <a:lstStyle/>
          <a:p>
            <a:pPr algn="ctr" eaLnBrk="0" hangingPunct="0">
              <a:lnSpc>
                <a:spcPct val="80000"/>
              </a:lnSpc>
            </a:pPr>
            <a:r>
              <a:rPr lang="en-US" b="1" i="1">
                <a:solidFill>
                  <a:srgbClr val="042B7F"/>
                </a:solidFill>
                <a:latin typeface="Comic Sans MS" pitchFamily="66" charset="0"/>
              </a:rPr>
              <a:t>Long-Term Take-Away Message:</a:t>
            </a:r>
          </a:p>
        </p:txBody>
      </p:sp>
      <p:sp>
        <p:nvSpPr>
          <p:cNvPr id="148485" name="Text Box 5"/>
          <p:cNvSpPr txBox="1">
            <a:spLocks noChangeArrowheads="1"/>
          </p:cNvSpPr>
          <p:nvPr/>
        </p:nvSpPr>
        <p:spPr bwMode="auto">
          <a:xfrm>
            <a:off x="520700" y="571500"/>
            <a:ext cx="8318500" cy="5426075"/>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a:spAutoFit/>
          </a:bodyPr>
          <a:lstStyle/>
          <a:p>
            <a:pPr>
              <a:spcBef>
                <a:spcPct val="50000"/>
              </a:spcBef>
            </a:pPr>
            <a:r>
              <a:rPr lang="en-US" sz="2000" b="1" dirty="0">
                <a:solidFill>
                  <a:srgbClr val="D60093"/>
                </a:solidFill>
              </a:rPr>
              <a:t>1)  The immediate </a:t>
            </a:r>
            <a:r>
              <a:rPr lang="en-US" sz="2000" b="1" dirty="0" err="1">
                <a:solidFill>
                  <a:srgbClr val="D60093"/>
                </a:solidFill>
              </a:rPr>
              <a:t>eRHIC</a:t>
            </a:r>
            <a:r>
              <a:rPr lang="en-US" sz="2000" b="1" dirty="0">
                <a:solidFill>
                  <a:srgbClr val="D60093"/>
                </a:solidFill>
              </a:rPr>
              <a:t> focus should be on defining the science program clearly, crisply, compellingly and on doing reasonable facility cost estimates.  </a:t>
            </a:r>
            <a:r>
              <a:rPr lang="en-US" sz="2000" b="1" dirty="0"/>
              <a:t>Let BNL management and DOE worry about (healthy) competition with </a:t>
            </a:r>
            <a:r>
              <a:rPr lang="en-US" sz="2000" b="1" dirty="0" err="1"/>
              <a:t>JLab</a:t>
            </a:r>
            <a:r>
              <a:rPr lang="en-US" sz="2000" b="1" dirty="0"/>
              <a:t>.</a:t>
            </a:r>
            <a:endParaRPr lang="en-US" sz="2000" b="1" dirty="0">
              <a:solidFill>
                <a:srgbClr val="D60093"/>
              </a:solidFill>
            </a:endParaRPr>
          </a:p>
          <a:p>
            <a:pPr>
              <a:spcBef>
                <a:spcPct val="50000"/>
              </a:spcBef>
            </a:pPr>
            <a:r>
              <a:rPr lang="en-US" sz="2000" b="1" dirty="0">
                <a:solidFill>
                  <a:srgbClr val="0033CC"/>
                </a:solidFill>
              </a:rPr>
              <a:t>2)  A full, new collider detector with new </a:t>
            </a:r>
            <a:r>
              <a:rPr lang="en-US" sz="2000" b="1" dirty="0" err="1">
                <a:solidFill>
                  <a:srgbClr val="0033CC"/>
                </a:solidFill>
              </a:rPr>
              <a:t>exp’tal</a:t>
            </a:r>
            <a:r>
              <a:rPr lang="en-US" sz="2000" b="1" dirty="0">
                <a:solidFill>
                  <a:srgbClr val="0033CC"/>
                </a:solidFill>
              </a:rPr>
              <a:t> hall is not </a:t>
            </a:r>
            <a:r>
              <a:rPr lang="en-US" sz="2000" b="1" dirty="0" smtClean="0">
                <a:solidFill>
                  <a:srgbClr val="0033CC"/>
                </a:solidFill>
              </a:rPr>
              <a:t>likely </a:t>
            </a:r>
            <a:r>
              <a:rPr lang="en-US" sz="2000" b="1" dirty="0">
                <a:solidFill>
                  <a:srgbClr val="0033CC"/>
                </a:solidFill>
              </a:rPr>
              <a:t>to fit within cost cap for a 1</a:t>
            </a:r>
            <a:r>
              <a:rPr lang="en-US" sz="2000" b="1" baseline="30000" dirty="0">
                <a:solidFill>
                  <a:srgbClr val="0033CC"/>
                </a:solidFill>
              </a:rPr>
              <a:t>st</a:t>
            </a:r>
            <a:r>
              <a:rPr lang="en-US" sz="2000" b="1" dirty="0">
                <a:solidFill>
                  <a:srgbClr val="0033CC"/>
                </a:solidFill>
              </a:rPr>
              <a:t> stage </a:t>
            </a:r>
            <a:r>
              <a:rPr lang="en-US" sz="2000" b="1" dirty="0" err="1">
                <a:solidFill>
                  <a:srgbClr val="0033CC"/>
                </a:solidFill>
              </a:rPr>
              <a:t>eRHIC</a:t>
            </a:r>
            <a:r>
              <a:rPr lang="en-US" sz="2000" b="1" dirty="0">
                <a:solidFill>
                  <a:srgbClr val="0033CC"/>
                </a:solidFill>
              </a:rPr>
              <a:t> </a:t>
            </a:r>
            <a:r>
              <a:rPr lang="en-US" sz="2000" b="1" dirty="0">
                <a:solidFill>
                  <a:srgbClr val="0033CC"/>
                </a:solidFill>
                <a:sym typeface="Symbol" pitchFamily="18" charset="2"/>
              </a:rPr>
              <a:t></a:t>
            </a:r>
            <a:r>
              <a:rPr lang="en-US" sz="2000" b="1" dirty="0">
                <a:solidFill>
                  <a:srgbClr val="0033CC"/>
                </a:solidFill>
              </a:rPr>
              <a:t> must incorporate STAR and PHENIX upgrade plans to make them viable </a:t>
            </a:r>
            <a:r>
              <a:rPr lang="en-US" sz="2000" b="1" dirty="0" err="1">
                <a:solidFill>
                  <a:srgbClr val="0033CC"/>
                </a:solidFill>
              </a:rPr>
              <a:t>ep</a:t>
            </a:r>
            <a:r>
              <a:rPr lang="en-US" sz="2000" b="1" dirty="0">
                <a:solidFill>
                  <a:srgbClr val="0033CC"/>
                </a:solidFill>
              </a:rPr>
              <a:t>/</a:t>
            </a:r>
            <a:r>
              <a:rPr lang="en-US" sz="2000" b="1" dirty="0" err="1">
                <a:solidFill>
                  <a:srgbClr val="0033CC"/>
                </a:solidFill>
              </a:rPr>
              <a:t>eA</a:t>
            </a:r>
            <a:r>
              <a:rPr lang="en-US" sz="2000" b="1" dirty="0">
                <a:solidFill>
                  <a:srgbClr val="0033CC"/>
                </a:solidFill>
              </a:rPr>
              <a:t> detectors, while also pursuing foreign contributions to a new detector.</a:t>
            </a:r>
          </a:p>
          <a:p>
            <a:pPr>
              <a:spcBef>
                <a:spcPct val="50000"/>
              </a:spcBef>
            </a:pPr>
            <a:r>
              <a:rPr lang="en-US" sz="2000" b="1" dirty="0">
                <a:solidFill>
                  <a:srgbClr val="D60093"/>
                </a:solidFill>
              </a:rPr>
              <a:t>3)  Work on </a:t>
            </a:r>
            <a:r>
              <a:rPr lang="en-US" sz="2000" b="1" dirty="0" err="1">
                <a:solidFill>
                  <a:srgbClr val="D60093"/>
                </a:solidFill>
              </a:rPr>
              <a:t>eSTAR</a:t>
            </a:r>
            <a:r>
              <a:rPr lang="en-US" sz="2000" b="1" dirty="0">
                <a:solidFill>
                  <a:srgbClr val="D60093"/>
                </a:solidFill>
              </a:rPr>
              <a:t>, </a:t>
            </a:r>
            <a:r>
              <a:rPr lang="en-US" sz="2000" b="1" dirty="0" err="1">
                <a:solidFill>
                  <a:srgbClr val="D60093"/>
                </a:solidFill>
              </a:rPr>
              <a:t>ePHENIX</a:t>
            </a:r>
            <a:r>
              <a:rPr lang="en-US" sz="2000" b="1" dirty="0">
                <a:solidFill>
                  <a:srgbClr val="D60093"/>
                </a:solidFill>
              </a:rPr>
              <a:t> needs to be coordinated with work already done and ongoing for generic EIC detector – hence, this Workshop!</a:t>
            </a:r>
            <a:endParaRPr lang="en-US" sz="2000" b="1" dirty="0"/>
          </a:p>
          <a:p>
            <a:pPr>
              <a:spcBef>
                <a:spcPct val="50000"/>
              </a:spcBef>
            </a:pPr>
            <a:r>
              <a:rPr lang="en-US" sz="2000" b="1" dirty="0">
                <a:solidFill>
                  <a:srgbClr val="0033CC"/>
                </a:solidFill>
              </a:rPr>
              <a:t>4)  RHIC user community needs to participate actively in defining a path to </a:t>
            </a:r>
            <a:r>
              <a:rPr lang="en-US" sz="2000" b="1" dirty="0" err="1">
                <a:solidFill>
                  <a:srgbClr val="0033CC"/>
                </a:solidFill>
              </a:rPr>
              <a:t>eRHIC</a:t>
            </a:r>
            <a:r>
              <a:rPr lang="en-US" sz="2000" b="1" dirty="0">
                <a:solidFill>
                  <a:srgbClr val="0033CC"/>
                </a:solidFill>
              </a:rPr>
              <a:t>, as well as its detailed configuration.  The process must take into account realistic constraints imposed by federal budgets, other developments in the field, and the need to have champions for the project within DOE.</a:t>
            </a:r>
          </a:p>
        </p:txBody>
      </p:sp>
      <p:sp>
        <p:nvSpPr>
          <p:cNvPr id="148486" name="Text Box 6"/>
          <p:cNvSpPr txBox="1">
            <a:spLocks noChangeArrowheads="1"/>
          </p:cNvSpPr>
          <p:nvPr/>
        </p:nvSpPr>
        <p:spPr bwMode="auto">
          <a:xfrm>
            <a:off x="12700" y="6019800"/>
            <a:ext cx="9144000" cy="822325"/>
          </a:xfrm>
          <a:prstGeom prst="rect">
            <a:avLst/>
          </a:prstGeom>
          <a:solidFill>
            <a:srgbClr val="FFFF5B"/>
          </a:solidFill>
          <a:ln w="9525">
            <a:noFill/>
            <a:miter lim="800000"/>
            <a:headEnd/>
            <a:tailEnd/>
          </a:ln>
          <a:effectLst>
            <a:prstShdw prst="shdw17" dist="17961" dir="2700000">
              <a:srgbClr val="FFFF5B">
                <a:gamma/>
                <a:shade val="60000"/>
                <a:invGamma/>
              </a:srgbClr>
            </a:prstShdw>
          </a:effectLst>
        </p:spPr>
        <p:txBody>
          <a:bodyPr>
            <a:spAutoFit/>
          </a:bodyPr>
          <a:lstStyle/>
          <a:p>
            <a:pPr algn="ctr">
              <a:spcBef>
                <a:spcPct val="50000"/>
              </a:spcBef>
            </a:pPr>
            <a:r>
              <a:rPr lang="en-US" sz="2400" b="1" i="1">
                <a:solidFill>
                  <a:srgbClr val="FF0000"/>
                </a:solidFill>
                <a:effectLst>
                  <a:outerShdw blurRad="38100" dist="38100" dir="2700000" algn="tl">
                    <a:srgbClr val="000000"/>
                  </a:outerShdw>
                </a:effectLst>
                <a:latin typeface="Comic Sans MS" pitchFamily="66" charset="0"/>
              </a:rPr>
              <a:t>This is your facility !  My job is to keep it going and maximize its science impact.</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381000" y="1257300"/>
            <a:ext cx="8382000" cy="569913"/>
          </a:xfrm>
        </p:spPr>
        <p:txBody>
          <a:bodyPr/>
          <a:lstStyle/>
          <a:p>
            <a:r>
              <a:rPr lang="en-US" smtClean="0">
                <a:solidFill>
                  <a:srgbClr val="D60093"/>
                </a:solidFill>
                <a:cs typeface="Arial" charset="0"/>
              </a:rPr>
              <a:t>EIC Realization Imagined</a:t>
            </a:r>
          </a:p>
        </p:txBody>
      </p:sp>
      <p:graphicFrame>
        <p:nvGraphicFramePr>
          <p:cNvPr id="4" name="Table 3"/>
          <p:cNvGraphicFramePr>
            <a:graphicFrameLocks noGrp="1"/>
          </p:cNvGraphicFramePr>
          <p:nvPr/>
        </p:nvGraphicFramePr>
        <p:xfrm>
          <a:off x="101600" y="1841500"/>
          <a:ext cx="8945893" cy="4699075"/>
        </p:xfrm>
        <a:graphic>
          <a:graphicData uri="http://schemas.openxmlformats.org/drawingml/2006/table">
            <a:tbl>
              <a:tblPr firstRow="1" bandRow="1">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a:t>
                      </a:r>
                      <a:r>
                        <a:rPr lang="en-US" sz="1600" b="1" dirty="0" err="1" smtClean="0">
                          <a:latin typeface="Arial" pitchFamily="34" charset="0"/>
                          <a:cs typeface="Arial" pitchFamily="34" charset="0"/>
                        </a:rPr>
                        <a:t>Gev</a:t>
                      </a:r>
                      <a:r>
                        <a:rPr lang="en-US" sz="1600" b="1" dirty="0" smtClean="0">
                          <a:latin typeface="Arial" pitchFamily="34" charset="0"/>
                          <a:cs typeface="Arial" pitchFamily="34" charset="0"/>
                        </a:rPr>
                        <a:t>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Arial" pitchFamily="34" charset="0"/>
                          <a:cs typeface="Arial" pitchFamily="34" charset="0"/>
                        </a:rPr>
                        <a:t>      </a:t>
                      </a:r>
                      <a:r>
                        <a:rPr lang="en-US" sz="1600" b="1" dirty="0" smtClean="0">
                          <a:latin typeface="Arial" pitchFamily="34" charset="0"/>
                          <a:cs typeface="Arial" pitchFamily="34" charset="0"/>
                        </a:rPr>
                        <a:t>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9863" algn="l"/>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baseline="0" dirty="0" smtClean="0">
                          <a:latin typeface="Arial" pitchFamily="34" charset="0"/>
                          <a:cs typeface="Arial" pitchFamily="34" charset="0"/>
                        </a:rPr>
                        <a:t>      </a:t>
                      </a:r>
                      <a:r>
                        <a:rPr lang="en-US" sz="1600" b="1" dirty="0" smtClean="0">
                          <a:latin typeface="Arial" pitchFamily="34" charset="0"/>
                          <a:cs typeface="Arial" pitchFamily="34" charset="0"/>
                        </a:rPr>
                        <a:t>Machine</a:t>
                      </a:r>
                    </a:p>
                    <a:p>
                      <a:r>
                        <a:rPr lang="en-US" sz="1600" b="1" baseline="0" dirty="0" smtClean="0">
                          <a:latin typeface="Arial" pitchFamily="34" charset="0"/>
                          <a:cs typeface="Arial" pitchFamily="34" charset="0"/>
                        </a:rPr>
                        <a:t>      </a:t>
                      </a:r>
                      <a:r>
                        <a:rPr lang="en-US" sz="1600" b="1" dirty="0" smtClean="0">
                          <a:latin typeface="Arial" pitchFamily="34" charset="0"/>
                          <a:cs typeface="Arial" pitchFamily="34" charset="0"/>
                        </a:rPr>
                        <a:t>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baseline="0" dirty="0" smtClean="0">
                          <a:latin typeface="Arial" pitchFamily="34" charset="0"/>
                          <a:cs typeface="Arial" pitchFamily="34" charset="0"/>
                        </a:rPr>
                        <a:t>      </a:t>
                      </a:r>
                      <a:r>
                        <a:rPr lang="en-US" sz="1600" b="1" dirty="0" smtClean="0">
                          <a:latin typeface="Arial" pitchFamily="34" charset="0"/>
                          <a:cs typeface="Arial" pitchFamily="34" charset="0"/>
                        </a:rPr>
                        <a:t>CD1/</a:t>
                      </a:r>
                      <a:r>
                        <a:rPr lang="en-US" sz="1600" b="1" dirty="0" err="1" smtClean="0">
                          <a:latin typeface="Arial" pitchFamily="34" charset="0"/>
                          <a:cs typeface="Arial" pitchFamily="34" charset="0"/>
                        </a:rPr>
                        <a:t>D’nselect</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101588" name="Straight Connector 26"/>
          <p:cNvCxnSpPr>
            <a:cxnSpLocks noChangeShapeType="1"/>
          </p:cNvCxnSpPr>
          <p:nvPr/>
        </p:nvCxnSpPr>
        <p:spPr bwMode="auto">
          <a:xfrm>
            <a:off x="2057400" y="2617788"/>
            <a:ext cx="2362200" cy="0"/>
          </a:xfrm>
          <a:prstGeom prst="line">
            <a:avLst/>
          </a:prstGeom>
          <a:noFill/>
          <a:ln w="152400" algn="ctr">
            <a:solidFill>
              <a:srgbClr val="00B0F0"/>
            </a:solidFill>
            <a:round/>
            <a:headEnd/>
            <a:tailEnd/>
          </a:ln>
        </p:spPr>
      </p:cxnSp>
      <p:cxnSp>
        <p:nvCxnSpPr>
          <p:cNvPr id="101589" name="Straight Connector 27"/>
          <p:cNvCxnSpPr>
            <a:cxnSpLocks noChangeShapeType="1"/>
          </p:cNvCxnSpPr>
          <p:nvPr/>
        </p:nvCxnSpPr>
        <p:spPr bwMode="auto">
          <a:xfrm>
            <a:off x="2963863" y="4035425"/>
            <a:ext cx="914400" cy="0"/>
          </a:xfrm>
          <a:prstGeom prst="line">
            <a:avLst/>
          </a:prstGeom>
          <a:noFill/>
          <a:ln w="152400" algn="ctr">
            <a:solidFill>
              <a:srgbClr val="FFC000"/>
            </a:solidFill>
            <a:round/>
            <a:headEnd/>
            <a:tailEnd/>
          </a:ln>
        </p:spPr>
      </p:cxnSp>
      <p:cxnSp>
        <p:nvCxnSpPr>
          <p:cNvPr id="101590" name="Straight Connector 28"/>
          <p:cNvCxnSpPr>
            <a:cxnSpLocks noChangeShapeType="1"/>
          </p:cNvCxnSpPr>
          <p:nvPr/>
        </p:nvCxnSpPr>
        <p:spPr bwMode="auto">
          <a:xfrm>
            <a:off x="3962400" y="4400550"/>
            <a:ext cx="533400" cy="0"/>
          </a:xfrm>
          <a:prstGeom prst="line">
            <a:avLst/>
          </a:prstGeom>
          <a:noFill/>
          <a:ln w="152400" algn="ctr">
            <a:solidFill>
              <a:srgbClr val="C00000"/>
            </a:solidFill>
            <a:round/>
            <a:headEnd/>
            <a:tailEnd/>
          </a:ln>
        </p:spPr>
      </p:cxnSp>
      <p:cxnSp>
        <p:nvCxnSpPr>
          <p:cNvPr id="101591" name="Straight Connector 29"/>
          <p:cNvCxnSpPr>
            <a:cxnSpLocks noChangeShapeType="1"/>
          </p:cNvCxnSpPr>
          <p:nvPr/>
        </p:nvCxnSpPr>
        <p:spPr bwMode="auto">
          <a:xfrm>
            <a:off x="6172200" y="6289675"/>
            <a:ext cx="2667000" cy="0"/>
          </a:xfrm>
          <a:prstGeom prst="line">
            <a:avLst/>
          </a:prstGeom>
          <a:noFill/>
          <a:ln w="152400" algn="ctr">
            <a:solidFill>
              <a:srgbClr val="00B050"/>
            </a:solidFill>
            <a:round/>
            <a:headEnd/>
            <a:tailEnd/>
          </a:ln>
        </p:spPr>
      </p:cxnSp>
      <p:cxnSp>
        <p:nvCxnSpPr>
          <p:cNvPr id="101592" name="Straight Connector 19"/>
          <p:cNvCxnSpPr>
            <a:cxnSpLocks noChangeShapeType="1"/>
          </p:cNvCxnSpPr>
          <p:nvPr/>
        </p:nvCxnSpPr>
        <p:spPr bwMode="auto">
          <a:xfrm>
            <a:off x="3657600" y="2998788"/>
            <a:ext cx="2895600" cy="0"/>
          </a:xfrm>
          <a:prstGeom prst="line">
            <a:avLst/>
          </a:prstGeom>
          <a:noFill/>
          <a:ln w="152400" algn="ctr">
            <a:solidFill>
              <a:srgbClr val="0070C0"/>
            </a:solidFill>
            <a:round/>
            <a:headEnd/>
            <a:tailEnd/>
          </a:ln>
        </p:spPr>
      </p:cxnSp>
      <p:cxnSp>
        <p:nvCxnSpPr>
          <p:cNvPr id="101593" name="Straight Connector 25"/>
          <p:cNvCxnSpPr>
            <a:cxnSpLocks noChangeShapeType="1"/>
          </p:cNvCxnSpPr>
          <p:nvPr/>
        </p:nvCxnSpPr>
        <p:spPr bwMode="auto">
          <a:xfrm>
            <a:off x="4589463" y="5513388"/>
            <a:ext cx="685800" cy="0"/>
          </a:xfrm>
          <a:prstGeom prst="line">
            <a:avLst/>
          </a:prstGeom>
          <a:noFill/>
          <a:ln w="152400" algn="ctr">
            <a:solidFill>
              <a:srgbClr val="C00000"/>
            </a:solidFill>
            <a:round/>
            <a:headEnd/>
            <a:tailEnd/>
          </a:ln>
        </p:spPr>
      </p:cxnSp>
      <p:cxnSp>
        <p:nvCxnSpPr>
          <p:cNvPr id="101594" name="Straight Connector 39"/>
          <p:cNvCxnSpPr>
            <a:cxnSpLocks noChangeShapeType="1"/>
          </p:cNvCxnSpPr>
          <p:nvPr/>
        </p:nvCxnSpPr>
        <p:spPr bwMode="auto">
          <a:xfrm>
            <a:off x="5257800" y="5894388"/>
            <a:ext cx="838200" cy="0"/>
          </a:xfrm>
          <a:prstGeom prst="line">
            <a:avLst/>
          </a:prstGeom>
          <a:noFill/>
          <a:ln w="152400" algn="ctr">
            <a:solidFill>
              <a:srgbClr val="C00000"/>
            </a:solidFill>
            <a:round/>
            <a:headEnd/>
            <a:tailEnd/>
          </a:ln>
        </p:spPr>
      </p:cxnSp>
      <p:cxnSp>
        <p:nvCxnSpPr>
          <p:cNvPr id="58" name="Straight Connector 57"/>
          <p:cNvCxnSpPr/>
          <p:nvPr/>
        </p:nvCxnSpPr>
        <p:spPr bwMode="auto">
          <a:xfrm>
            <a:off x="4419600" y="2219325"/>
            <a:ext cx="4648200"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21" name="Straight Connector 20"/>
          <p:cNvCxnSpPr/>
          <p:nvPr/>
        </p:nvCxnSpPr>
        <p:spPr bwMode="auto">
          <a:xfrm>
            <a:off x="6553200" y="2597150"/>
            <a:ext cx="2513308" cy="0"/>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101597" name="Straight Connector 35"/>
          <p:cNvCxnSpPr>
            <a:cxnSpLocks noChangeShapeType="1"/>
          </p:cNvCxnSpPr>
          <p:nvPr/>
        </p:nvCxnSpPr>
        <p:spPr bwMode="auto">
          <a:xfrm flipV="1">
            <a:off x="2065338" y="3648075"/>
            <a:ext cx="906462" cy="0"/>
          </a:xfrm>
          <a:prstGeom prst="line">
            <a:avLst/>
          </a:prstGeom>
          <a:noFill/>
          <a:ln w="152400" algn="ctr">
            <a:solidFill>
              <a:srgbClr val="7030A0"/>
            </a:solidFill>
            <a:round/>
            <a:headEnd/>
            <a:tailEnd/>
          </a:ln>
        </p:spPr>
      </p:cxnSp>
      <p:cxnSp>
        <p:nvCxnSpPr>
          <p:cNvPr id="101598" name="Straight Connector 55"/>
          <p:cNvCxnSpPr>
            <a:cxnSpLocks noChangeShapeType="1"/>
          </p:cNvCxnSpPr>
          <p:nvPr/>
        </p:nvCxnSpPr>
        <p:spPr bwMode="auto">
          <a:xfrm flipV="1">
            <a:off x="2065338" y="4940300"/>
            <a:ext cx="2659062" cy="0"/>
          </a:xfrm>
          <a:prstGeom prst="line">
            <a:avLst/>
          </a:prstGeom>
          <a:noFill/>
          <a:ln w="152400" algn="ctr">
            <a:solidFill>
              <a:srgbClr val="7030A0"/>
            </a:solidFill>
            <a:round/>
            <a:headEnd/>
            <a:tailEnd/>
          </a:ln>
        </p:spPr>
      </p:cxnSp>
      <p:sp>
        <p:nvSpPr>
          <p:cNvPr id="15" name="Rectangle 2"/>
          <p:cNvSpPr>
            <a:spLocks noChangeArrowheads="1"/>
          </p:cNvSpPr>
          <p:nvPr/>
        </p:nvSpPr>
        <p:spPr bwMode="auto">
          <a:xfrm>
            <a:off x="0" y="79375"/>
            <a:ext cx="9144000" cy="898525"/>
          </a:xfrm>
          <a:prstGeom prst="rect">
            <a:avLst/>
          </a:prstGeom>
          <a:noFill/>
          <a:ln w="9525">
            <a:noFill/>
            <a:miter lim="800000"/>
            <a:headEnd/>
            <a:tailEnd/>
          </a:ln>
        </p:spPr>
        <p:txBody>
          <a:bodyPr anchor="ctr"/>
          <a:lstStyle/>
          <a:p>
            <a:pPr algn="ctr" eaLnBrk="0" hangingPunct="0">
              <a:lnSpc>
                <a:spcPct val="80000"/>
              </a:lnSpc>
              <a:defRPr/>
            </a:pPr>
            <a:r>
              <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Potential Electron-Ion Collider Timeline Shown by Hugh Montgomery at INT Workshop, Sept. 2010</a:t>
            </a:r>
          </a:p>
        </p:txBody>
      </p:sp>
      <p:sp>
        <p:nvSpPr>
          <p:cNvPr id="101600" name="TextBox 15"/>
          <p:cNvSpPr txBox="1">
            <a:spLocks noChangeArrowheads="1"/>
          </p:cNvSpPr>
          <p:nvPr/>
        </p:nvSpPr>
        <p:spPr bwMode="auto">
          <a:xfrm>
            <a:off x="4910138" y="3406775"/>
            <a:ext cx="4021137" cy="1631950"/>
          </a:xfrm>
          <a:prstGeom prst="rect">
            <a:avLst/>
          </a:prstGeom>
          <a:solidFill>
            <a:schemeClr val="bg1"/>
          </a:solidFill>
          <a:ln w="9525">
            <a:noFill/>
            <a:miter lim="800000"/>
            <a:headEnd/>
            <a:tailEnd/>
          </a:ln>
        </p:spPr>
        <p:txBody>
          <a:bodyPr>
            <a:spAutoFit/>
          </a:bodyPr>
          <a:lstStyle/>
          <a:p>
            <a:pPr eaLnBrk="0" hangingPunct="0"/>
            <a:r>
              <a:rPr lang="en-US" sz="2000" b="1"/>
              <a:t>N.B.  It is unlikely ONP could support operations at 3 major facilities (RHIC, CEBAF, FRIB) and simultaneous construction of a 4</a:t>
            </a:r>
            <a:r>
              <a:rPr lang="en-US" sz="2000" b="1" baseline="30000"/>
              <a:t>th</a:t>
            </a:r>
            <a:r>
              <a:rPr lang="en-US" sz="2000" b="1"/>
              <a:t> (EIC) after ~2018.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Backup Slides</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142"/>
          <p:cNvGrpSpPr>
            <a:grpSpLocks/>
          </p:cNvGrpSpPr>
          <p:nvPr/>
        </p:nvGrpSpPr>
        <p:grpSpPr bwMode="auto">
          <a:xfrm>
            <a:off x="238125" y="1571625"/>
            <a:ext cx="8239125" cy="4572000"/>
            <a:chOff x="502140" y="1033889"/>
            <a:chExt cx="7186536" cy="3039672"/>
          </a:xfrm>
        </p:grpSpPr>
        <p:grpSp>
          <p:nvGrpSpPr>
            <p:cNvPr id="128003" name="Group 110"/>
            <p:cNvGrpSpPr>
              <a:grpSpLocks noChangeAspect="1"/>
            </p:cNvGrpSpPr>
            <p:nvPr/>
          </p:nvGrpSpPr>
          <p:grpSpPr bwMode="auto">
            <a:xfrm>
              <a:off x="1312433" y="1033889"/>
              <a:ext cx="6376243" cy="2091207"/>
              <a:chOff x="-6623125" y="1094825"/>
              <a:chExt cx="15577936" cy="5109083"/>
            </a:xfrm>
          </p:grpSpPr>
          <p:cxnSp>
            <p:nvCxnSpPr>
              <p:cNvPr id="68" name="Straight Arrow Connector 67"/>
              <p:cNvCxnSpPr>
                <a:cxnSpLocks noChangeShapeType="1"/>
              </p:cNvCxnSpPr>
              <p:nvPr/>
            </p:nvCxnSpPr>
            <p:spPr bwMode="auto">
              <a:xfrm>
                <a:off x="-6623734" y="4797662"/>
                <a:ext cx="15121846" cy="33522"/>
              </a:xfrm>
              <a:prstGeom prst="straightConnector1">
                <a:avLst/>
              </a:prstGeom>
              <a:noFill/>
              <a:ln w="38100">
                <a:solidFill>
                  <a:srgbClr val="00FF00"/>
                </a:solidFill>
                <a:round/>
                <a:headEnd/>
                <a:tailEnd type="arrow" w="med" len="med"/>
              </a:ln>
              <a:effectLst>
                <a:outerShdw dist="20000" dir="5400000" rotWithShape="0">
                  <a:srgbClr val="808080">
                    <a:alpha val="37999"/>
                  </a:srgbClr>
                </a:outerShdw>
              </a:effectLst>
            </p:spPr>
          </p:cxnSp>
          <p:sp>
            <p:nvSpPr>
              <p:cNvPr id="9" name="Rectangle 8"/>
              <p:cNvSpPr>
                <a:spLocks noChangeArrowheads="1"/>
              </p:cNvSpPr>
              <p:nvPr/>
            </p:nvSpPr>
            <p:spPr bwMode="auto">
              <a:xfrm rot="-509981">
                <a:off x="7517053" y="1094825"/>
                <a:ext cx="838975" cy="858667"/>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4" name="Straight Connector 13"/>
              <p:cNvCxnSpPr>
                <a:cxnSpLocks noChangeShapeType="1"/>
              </p:cNvCxnSpPr>
              <p:nvPr/>
            </p:nvCxnSpPr>
            <p:spPr bwMode="auto">
              <a:xfrm rot="10800000" flipV="1">
                <a:off x="1786313" y="1445511"/>
                <a:ext cx="6146843" cy="1957141"/>
              </a:xfrm>
              <a:prstGeom prst="line">
                <a:avLst/>
              </a:prstGeom>
              <a:noFill/>
              <a:ln w="6350">
                <a:solidFill>
                  <a:schemeClr val="accent1"/>
                </a:solidFill>
                <a:round/>
                <a:headEnd/>
                <a:tailEnd/>
              </a:ln>
              <a:effectLst>
                <a:outerShdw dist="20000" dir="5400000" rotWithShape="0">
                  <a:srgbClr val="808080">
                    <a:alpha val="37999"/>
                  </a:srgbClr>
                </a:outerShdw>
              </a:effectLst>
            </p:spPr>
          </p:cxnSp>
          <p:sp>
            <p:nvSpPr>
              <p:cNvPr id="16" name="Rectangle 15"/>
              <p:cNvSpPr>
                <a:spLocks noChangeArrowheads="1"/>
              </p:cNvSpPr>
              <p:nvPr/>
            </p:nvSpPr>
            <p:spPr bwMode="auto">
              <a:xfrm rot="-1007331">
                <a:off x="6576589" y="1417148"/>
                <a:ext cx="196212" cy="868980"/>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rot="-1048205">
                <a:off x="7165224" y="1246962"/>
                <a:ext cx="165764" cy="858665"/>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8" name="Oval 17"/>
              <p:cNvSpPr>
                <a:spLocks noChangeArrowheads="1"/>
              </p:cNvSpPr>
              <p:nvPr/>
            </p:nvSpPr>
            <p:spPr bwMode="auto">
              <a:xfrm>
                <a:off x="179404" y="4789927"/>
                <a:ext cx="43980" cy="43835"/>
              </a:xfrm>
              <a:prstGeom prst="ellipse">
                <a:avLst/>
              </a:prstGeom>
              <a:gradFill rotWithShape="1">
                <a:gsLst>
                  <a:gs pos="0">
                    <a:srgbClr val="FF8D67"/>
                  </a:gs>
                  <a:gs pos="100000">
                    <a:srgbClr val="FF5E00"/>
                  </a:gs>
                </a:gsLst>
                <a:lin ang="5400000"/>
              </a:gradFill>
              <a:ln w="9525">
                <a:solidFill>
                  <a:srgbClr val="FF000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rot="-2486832">
                <a:off x="537998" y="3926103"/>
                <a:ext cx="125171" cy="1036588"/>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22" name="Straight Connector 21"/>
              <p:cNvCxnSpPr>
                <a:cxnSpLocks noChangeShapeType="1"/>
                <a:endCxn id="23" idx="1"/>
              </p:cNvCxnSpPr>
              <p:nvPr/>
            </p:nvCxnSpPr>
            <p:spPr bwMode="auto">
              <a:xfrm rot="5400000" flipH="1" flipV="1">
                <a:off x="275061" y="3433014"/>
                <a:ext cx="1307339" cy="145805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23" name="Rectangle 22"/>
              <p:cNvSpPr>
                <a:spLocks noChangeArrowheads="1"/>
              </p:cNvSpPr>
              <p:nvPr/>
            </p:nvSpPr>
            <p:spPr bwMode="auto">
              <a:xfrm rot="-1703359">
                <a:off x="1634078" y="2933351"/>
                <a:ext cx="412722" cy="1000488"/>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rot="-2543541">
                <a:off x="683467" y="3799753"/>
                <a:ext cx="155616" cy="102111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rot="-2526972">
                <a:off x="862763" y="3678559"/>
                <a:ext cx="118405" cy="1015959"/>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7" name="Rectangle 26"/>
              <p:cNvSpPr>
                <a:spLocks noChangeArrowheads="1"/>
              </p:cNvSpPr>
              <p:nvPr/>
            </p:nvSpPr>
            <p:spPr bwMode="auto">
              <a:xfrm rot="-1029855">
                <a:off x="5456827" y="1651798"/>
                <a:ext cx="957380" cy="845773"/>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rot="20722897" flipH="1">
                <a:off x="5358722" y="1829720"/>
                <a:ext cx="47361" cy="840616"/>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3" name="Rectangle 32"/>
              <p:cNvSpPr>
                <a:spLocks noChangeArrowheads="1"/>
              </p:cNvSpPr>
              <p:nvPr/>
            </p:nvSpPr>
            <p:spPr bwMode="auto">
              <a:xfrm flipH="1">
                <a:off x="1322846" y="4740933"/>
                <a:ext cx="67659"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flipH="1">
                <a:off x="1102954" y="4740933"/>
                <a:ext cx="47361"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5" name="Rectangle 34"/>
              <p:cNvSpPr>
                <a:spLocks noChangeArrowheads="1"/>
              </p:cNvSpPr>
              <p:nvPr/>
            </p:nvSpPr>
            <p:spPr bwMode="auto">
              <a:xfrm flipH="1">
                <a:off x="1211209" y="4740933"/>
                <a:ext cx="43977" cy="157294"/>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36" name="Oval 35"/>
              <p:cNvSpPr>
                <a:spLocks noChangeArrowheads="1"/>
              </p:cNvSpPr>
              <p:nvPr/>
            </p:nvSpPr>
            <p:spPr bwMode="auto">
              <a:xfrm>
                <a:off x="5206488" y="1731734"/>
                <a:ext cx="94723" cy="92829"/>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43" name="Straight Connector 42"/>
              <p:cNvCxnSpPr>
                <a:cxnSpLocks noChangeShapeType="1"/>
              </p:cNvCxnSpPr>
              <p:nvPr/>
            </p:nvCxnSpPr>
            <p:spPr bwMode="auto">
              <a:xfrm>
                <a:off x="1786313" y="3400073"/>
                <a:ext cx="1769289" cy="2579"/>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45" name="Straight Connector 44"/>
              <p:cNvCxnSpPr>
                <a:cxnSpLocks noChangeShapeType="1"/>
              </p:cNvCxnSpPr>
              <p:nvPr/>
            </p:nvCxnSpPr>
            <p:spPr bwMode="auto">
              <a:xfrm rot="16200000" flipH="1">
                <a:off x="2664712" y="4827317"/>
                <a:ext cx="19855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6" name="Straight Connector 45"/>
              <p:cNvCxnSpPr>
                <a:cxnSpLocks noChangeShapeType="1"/>
              </p:cNvCxnSpPr>
              <p:nvPr/>
            </p:nvCxnSpPr>
            <p:spPr bwMode="auto">
              <a:xfrm rot="16200000" flipH="1">
                <a:off x="1815590" y="4840209"/>
                <a:ext cx="198551"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48" name="Straight Connector 47"/>
              <p:cNvCxnSpPr>
                <a:cxnSpLocks noChangeShapeType="1"/>
              </p:cNvCxnSpPr>
              <p:nvPr/>
            </p:nvCxnSpPr>
            <p:spPr bwMode="auto">
              <a:xfrm flipV="1">
                <a:off x="7909476" y="1445511"/>
                <a:ext cx="852507" cy="0"/>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3" name="Straight Connector 52"/>
              <p:cNvCxnSpPr>
                <a:cxnSpLocks noChangeShapeType="1"/>
              </p:cNvCxnSpPr>
              <p:nvPr/>
            </p:nvCxnSpPr>
            <p:spPr bwMode="auto">
              <a:xfrm rot="16200000" flipH="1">
                <a:off x="-472585" y="5513785"/>
                <a:ext cx="1361489" cy="16916"/>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5" name="Straight Connector 54"/>
              <p:cNvCxnSpPr>
                <a:cxnSpLocks noChangeShapeType="1"/>
              </p:cNvCxnSpPr>
              <p:nvPr/>
            </p:nvCxnSpPr>
            <p:spPr bwMode="auto">
              <a:xfrm rot="16200000" flipV="1">
                <a:off x="-21289" y="4584409"/>
                <a:ext cx="242386" cy="199594"/>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6" name="Straight Connector 55"/>
              <p:cNvCxnSpPr>
                <a:cxnSpLocks noChangeShapeType="1"/>
              </p:cNvCxnSpPr>
              <p:nvPr/>
            </p:nvCxnSpPr>
            <p:spPr bwMode="auto">
              <a:xfrm rot="16200000" flipV="1">
                <a:off x="1563629" y="3179971"/>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58" name="Straight Arrow Connector 57"/>
              <p:cNvCxnSpPr>
                <a:cxnSpLocks noChangeShapeType="1"/>
                <a:stCxn id="18" idx="3"/>
                <a:endCxn id="23" idx="1"/>
              </p:cNvCxnSpPr>
              <p:nvPr/>
            </p:nvCxnSpPr>
            <p:spPr bwMode="auto">
              <a:xfrm rot="5400000" flipH="1" flipV="1">
                <a:off x="273454" y="3444297"/>
                <a:ext cx="1297023" cy="1471590"/>
              </a:xfrm>
              <a:prstGeom prst="straightConnector1">
                <a:avLst/>
              </a:prstGeom>
              <a:noFill/>
              <a:ln w="9525">
                <a:solidFill>
                  <a:srgbClr val="000090"/>
                </a:solidFill>
                <a:round/>
                <a:headEnd type="arrow" w="med" len="med"/>
                <a:tailEnd type="arrow" w="med" len="med"/>
              </a:ln>
              <a:effectLst>
                <a:outerShdw dist="20000" dir="5400000" rotWithShape="0">
                  <a:srgbClr val="808080">
                    <a:alpha val="37999"/>
                  </a:srgbClr>
                </a:outerShdw>
              </a:effectLst>
            </p:spPr>
          </p:cxnSp>
          <p:cxnSp>
            <p:nvCxnSpPr>
              <p:cNvPr id="67" name="Straight Arrow Connector 66"/>
              <p:cNvCxnSpPr>
                <a:cxnSpLocks noChangeShapeType="1"/>
                <a:stCxn id="121" idx="1"/>
                <a:endCxn id="23" idx="1"/>
              </p:cNvCxnSpPr>
              <p:nvPr/>
            </p:nvCxnSpPr>
            <p:spPr bwMode="auto">
              <a:xfrm flipV="1">
                <a:off x="-1214377" y="3508373"/>
                <a:ext cx="2872137" cy="2599206"/>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cxnSp>
            <p:nvCxnSpPr>
              <p:cNvPr id="7" name="Straight Connector 6"/>
              <p:cNvCxnSpPr>
                <a:cxnSpLocks noChangeShapeType="1"/>
              </p:cNvCxnSpPr>
              <p:nvPr/>
            </p:nvCxnSpPr>
            <p:spPr bwMode="auto">
              <a:xfrm rot="10800000" flipH="1">
                <a:off x="186170" y="4815713"/>
                <a:ext cx="8768641" cy="2578"/>
              </a:xfrm>
              <a:prstGeom prst="line">
                <a:avLst/>
              </a:prstGeom>
              <a:noFill/>
              <a:ln w="12700">
                <a:solidFill>
                  <a:srgbClr val="000090"/>
                </a:solidFill>
                <a:round/>
                <a:headEnd/>
                <a:tailEnd/>
              </a:ln>
              <a:effectLst>
                <a:outerShdw dist="20000" dir="5400000" rotWithShape="0">
                  <a:srgbClr val="808080">
                    <a:alpha val="37999"/>
                  </a:srgbClr>
                </a:outerShdw>
              </a:effectLst>
            </p:spPr>
          </p:cxnSp>
        </p:grpSp>
        <p:grpSp>
          <p:nvGrpSpPr>
            <p:cNvPr id="128031" name="Group 111"/>
            <p:cNvGrpSpPr>
              <a:grpSpLocks noChangeAspect="1"/>
            </p:cNvGrpSpPr>
            <p:nvPr/>
          </p:nvGrpSpPr>
          <p:grpSpPr bwMode="auto">
            <a:xfrm flipH="1" flipV="1">
              <a:off x="502140" y="1982354"/>
              <a:ext cx="3702851" cy="2091207"/>
              <a:chOff x="1" y="1094825"/>
              <a:chExt cx="9046516" cy="5109083"/>
            </a:xfrm>
          </p:grpSpPr>
          <p:cxnSp>
            <p:nvCxnSpPr>
              <p:cNvPr id="113" name="Straight Connector 112"/>
              <p:cNvCxnSpPr>
                <a:cxnSpLocks noChangeShapeType="1"/>
              </p:cNvCxnSpPr>
              <p:nvPr/>
            </p:nvCxnSpPr>
            <p:spPr bwMode="auto">
              <a:xfrm rot="10800000" flipH="1">
                <a:off x="277875" y="4797662"/>
                <a:ext cx="8768642" cy="2578"/>
              </a:xfrm>
              <a:prstGeom prst="line">
                <a:avLst/>
              </a:prstGeom>
              <a:noFill/>
              <a:ln w="12700">
                <a:solidFill>
                  <a:srgbClr val="000090"/>
                </a:solidFill>
                <a:round/>
                <a:headEnd/>
                <a:tailEnd/>
              </a:ln>
              <a:effectLst>
                <a:outerShdw dist="20000" dir="5400000" rotWithShape="0">
                  <a:srgbClr val="808080">
                    <a:alpha val="37999"/>
                  </a:srgbClr>
                </a:outerShdw>
              </a:effectLst>
            </p:spPr>
          </p:cxnSp>
          <p:sp>
            <p:nvSpPr>
              <p:cNvPr id="114" name="Rectangle 113"/>
              <p:cNvSpPr>
                <a:spLocks noChangeArrowheads="1"/>
              </p:cNvSpPr>
              <p:nvPr/>
            </p:nvSpPr>
            <p:spPr bwMode="auto">
              <a:xfrm rot="-509981">
                <a:off x="7517417" y="1094825"/>
                <a:ext cx="838975" cy="858665"/>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15" name="Straight Connector 114"/>
              <p:cNvCxnSpPr>
                <a:cxnSpLocks noChangeShapeType="1"/>
              </p:cNvCxnSpPr>
              <p:nvPr/>
            </p:nvCxnSpPr>
            <p:spPr bwMode="auto">
              <a:xfrm rot="10800000" flipV="1">
                <a:off x="1786677" y="1445511"/>
                <a:ext cx="6146844" cy="1957139"/>
              </a:xfrm>
              <a:prstGeom prst="line">
                <a:avLst/>
              </a:prstGeom>
              <a:noFill/>
              <a:ln w="6350">
                <a:solidFill>
                  <a:schemeClr val="accent1"/>
                </a:solidFill>
                <a:round/>
                <a:headEnd/>
                <a:tailEnd/>
              </a:ln>
              <a:effectLst>
                <a:outerShdw dist="20000" dir="5400000" rotWithShape="0">
                  <a:srgbClr val="808080">
                    <a:alpha val="37999"/>
                  </a:srgbClr>
                </a:outerShdw>
              </a:effectLst>
            </p:spPr>
          </p:cxnSp>
          <p:sp>
            <p:nvSpPr>
              <p:cNvPr id="116" name="Rectangle 115"/>
              <p:cNvSpPr>
                <a:spLocks noChangeArrowheads="1"/>
              </p:cNvSpPr>
              <p:nvPr/>
            </p:nvSpPr>
            <p:spPr bwMode="auto">
              <a:xfrm rot="-1007331">
                <a:off x="6576953" y="1417146"/>
                <a:ext cx="196212" cy="868981"/>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7" name="Rectangle 116"/>
              <p:cNvSpPr>
                <a:spLocks noChangeArrowheads="1"/>
              </p:cNvSpPr>
              <p:nvPr/>
            </p:nvSpPr>
            <p:spPr bwMode="auto">
              <a:xfrm rot="-1048205">
                <a:off x="7165589" y="1246960"/>
                <a:ext cx="165764" cy="85866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8" name="Oval 117"/>
              <p:cNvSpPr>
                <a:spLocks noChangeArrowheads="1"/>
              </p:cNvSpPr>
              <p:nvPr/>
            </p:nvSpPr>
            <p:spPr bwMode="auto">
              <a:xfrm>
                <a:off x="179768" y="4789925"/>
                <a:ext cx="43980" cy="43837"/>
              </a:xfrm>
              <a:prstGeom prst="ellipse">
                <a:avLst/>
              </a:prstGeom>
              <a:gradFill rotWithShape="1">
                <a:gsLst>
                  <a:gs pos="0">
                    <a:srgbClr val="FF8D67"/>
                  </a:gs>
                  <a:gs pos="100000">
                    <a:srgbClr val="FF5E00"/>
                  </a:gs>
                </a:gsLst>
                <a:lin ang="5400000"/>
              </a:gradFill>
              <a:ln w="9525">
                <a:solidFill>
                  <a:srgbClr val="FF000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19" name="Rectangle 118"/>
              <p:cNvSpPr>
                <a:spLocks noChangeArrowheads="1"/>
              </p:cNvSpPr>
              <p:nvPr/>
            </p:nvSpPr>
            <p:spPr bwMode="auto">
              <a:xfrm rot="-2486832">
                <a:off x="538362" y="3926103"/>
                <a:ext cx="125171" cy="1036588"/>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20" name="Straight Connector 119"/>
              <p:cNvCxnSpPr>
                <a:cxnSpLocks noChangeShapeType="1"/>
              </p:cNvCxnSpPr>
              <p:nvPr/>
            </p:nvCxnSpPr>
            <p:spPr bwMode="auto">
              <a:xfrm flipV="1">
                <a:off x="203450" y="2420214"/>
                <a:ext cx="2692839" cy="2395497"/>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121" name="Rectangle 120"/>
              <p:cNvSpPr>
                <a:spLocks noChangeArrowheads="1"/>
              </p:cNvSpPr>
              <p:nvPr/>
            </p:nvSpPr>
            <p:spPr bwMode="auto">
              <a:xfrm rot="-1703359">
                <a:off x="1634442" y="2933350"/>
                <a:ext cx="412722" cy="1000488"/>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2" name="Rectangle 121"/>
              <p:cNvSpPr>
                <a:spLocks noChangeArrowheads="1"/>
              </p:cNvSpPr>
              <p:nvPr/>
            </p:nvSpPr>
            <p:spPr bwMode="auto">
              <a:xfrm rot="-2543541">
                <a:off x="683831" y="3799752"/>
                <a:ext cx="155616" cy="1021117"/>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3" name="Rectangle 122"/>
              <p:cNvSpPr>
                <a:spLocks noChangeArrowheads="1"/>
              </p:cNvSpPr>
              <p:nvPr/>
            </p:nvSpPr>
            <p:spPr bwMode="auto">
              <a:xfrm rot="-2526972">
                <a:off x="863127" y="3678559"/>
                <a:ext cx="121787" cy="1015959"/>
              </a:xfrm>
              <a:prstGeom prst="rect">
                <a:avLst/>
              </a:prstGeom>
              <a:solidFill>
                <a:srgbClr val="FFD4CC">
                  <a:alpha val="18039"/>
                </a:srgbClr>
              </a:solidFill>
              <a:ln w="2540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4" name="Rectangle 123"/>
              <p:cNvSpPr>
                <a:spLocks noChangeArrowheads="1"/>
              </p:cNvSpPr>
              <p:nvPr/>
            </p:nvSpPr>
            <p:spPr bwMode="auto">
              <a:xfrm rot="-1029855">
                <a:off x="5457191" y="1651798"/>
                <a:ext cx="957380" cy="845773"/>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5" name="Rectangle 124"/>
              <p:cNvSpPr>
                <a:spLocks noChangeArrowheads="1"/>
              </p:cNvSpPr>
              <p:nvPr/>
            </p:nvSpPr>
            <p:spPr bwMode="auto">
              <a:xfrm rot="20722897" flipH="1">
                <a:off x="5359087" y="1829719"/>
                <a:ext cx="47361" cy="840616"/>
              </a:xfrm>
              <a:prstGeom prst="rect">
                <a:avLst/>
              </a:prstGeom>
              <a:solidFill>
                <a:srgbClr val="FFE3DD">
                  <a:alpha val="29019"/>
                </a:srgbClr>
              </a:solidFill>
              <a:ln w="9525">
                <a:solidFill>
                  <a:srgbClr val="00009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6" name="Rectangle 125"/>
              <p:cNvSpPr>
                <a:spLocks noChangeArrowheads="1"/>
              </p:cNvSpPr>
              <p:nvPr/>
            </p:nvSpPr>
            <p:spPr bwMode="auto">
              <a:xfrm flipH="1">
                <a:off x="1323210" y="4740933"/>
                <a:ext cx="67659"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7" name="Rectangle 126"/>
              <p:cNvSpPr>
                <a:spLocks noChangeArrowheads="1"/>
              </p:cNvSpPr>
              <p:nvPr/>
            </p:nvSpPr>
            <p:spPr bwMode="auto">
              <a:xfrm flipH="1">
                <a:off x="1103318" y="4740933"/>
                <a:ext cx="47361" cy="15987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8" name="Rectangle 127"/>
              <p:cNvSpPr>
                <a:spLocks noChangeArrowheads="1"/>
              </p:cNvSpPr>
              <p:nvPr/>
            </p:nvSpPr>
            <p:spPr bwMode="auto">
              <a:xfrm flipH="1">
                <a:off x="1211573" y="4740933"/>
                <a:ext cx="43977" cy="157292"/>
              </a:xfrm>
              <a:prstGeom prst="rect">
                <a:avLst/>
              </a:prstGeom>
              <a:noFill/>
              <a:ln w="19050">
                <a:solidFill>
                  <a:srgbClr val="FF0000"/>
                </a:solidFill>
                <a:miter lim="800000"/>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sp>
            <p:nvSpPr>
              <p:cNvPr id="129" name="Oval 128"/>
              <p:cNvSpPr>
                <a:spLocks noChangeArrowheads="1"/>
              </p:cNvSpPr>
              <p:nvPr/>
            </p:nvSpPr>
            <p:spPr bwMode="auto">
              <a:xfrm>
                <a:off x="5206852" y="1731733"/>
                <a:ext cx="94723" cy="92829"/>
              </a:xfrm>
              <a:prstGeom prst="ellipse">
                <a:avLst/>
              </a:prstGeom>
              <a:noFill/>
              <a:ln w="9525">
                <a:solidFill>
                  <a:srgbClr val="000090"/>
                </a:solidFill>
                <a:round/>
                <a:headEnd/>
                <a:tailEnd/>
              </a:ln>
              <a:effectLst>
                <a:outerShdw dist="23000" dir="5400000" rotWithShape="0">
                  <a:srgbClr val="808080">
                    <a:alpha val="34999"/>
                  </a:srgbClr>
                </a:outerShdw>
              </a:effectLst>
            </p:spPr>
            <p:txBody>
              <a:bodyPr anchor="ctr"/>
              <a:lstStyle/>
              <a:p>
                <a:pPr eaLnBrk="0" hangingPunct="0">
                  <a:defRPr/>
                </a:pPr>
                <a:endParaRPr lang="en-US">
                  <a:solidFill>
                    <a:schemeClr val="lt1"/>
                  </a:solidFill>
                  <a:latin typeface="+mn-lt"/>
                  <a:ea typeface="+mn-ea"/>
                  <a:cs typeface="+mn-cs"/>
                </a:endParaRPr>
              </a:p>
            </p:txBody>
          </p:sp>
          <p:cxnSp>
            <p:nvCxnSpPr>
              <p:cNvPr id="130" name="Straight Connector 129"/>
              <p:cNvCxnSpPr>
                <a:cxnSpLocks noChangeShapeType="1"/>
              </p:cNvCxnSpPr>
              <p:nvPr/>
            </p:nvCxnSpPr>
            <p:spPr bwMode="auto">
              <a:xfrm>
                <a:off x="1786677" y="3400073"/>
                <a:ext cx="1769289" cy="25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1" name="Straight Connector 130"/>
              <p:cNvCxnSpPr>
                <a:cxnSpLocks noChangeShapeType="1"/>
              </p:cNvCxnSpPr>
              <p:nvPr/>
            </p:nvCxnSpPr>
            <p:spPr bwMode="auto">
              <a:xfrm rot="16200000" flipH="1">
                <a:off x="2665077" y="4827315"/>
                <a:ext cx="198551"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2" name="Straight Connector 131"/>
              <p:cNvCxnSpPr>
                <a:cxnSpLocks noChangeShapeType="1"/>
              </p:cNvCxnSpPr>
              <p:nvPr/>
            </p:nvCxnSpPr>
            <p:spPr bwMode="auto">
              <a:xfrm rot="16200000" flipH="1">
                <a:off x="1815956" y="4840207"/>
                <a:ext cx="19855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33" name="Straight Connector 132"/>
              <p:cNvCxnSpPr>
                <a:cxnSpLocks noChangeShapeType="1"/>
              </p:cNvCxnSpPr>
              <p:nvPr/>
            </p:nvCxnSpPr>
            <p:spPr bwMode="auto">
              <a:xfrm flipV="1">
                <a:off x="7909841" y="1445511"/>
                <a:ext cx="852507" cy="0"/>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4" name="Straight Connector 133"/>
              <p:cNvCxnSpPr>
                <a:cxnSpLocks noChangeShapeType="1"/>
              </p:cNvCxnSpPr>
              <p:nvPr/>
            </p:nvCxnSpPr>
            <p:spPr bwMode="auto">
              <a:xfrm rot="16200000" flipH="1">
                <a:off x="-470529" y="5515475"/>
                <a:ext cx="1361489" cy="13532"/>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5" name="Straight Connector 134"/>
              <p:cNvCxnSpPr>
                <a:cxnSpLocks noChangeShapeType="1"/>
              </p:cNvCxnSpPr>
              <p:nvPr/>
            </p:nvCxnSpPr>
            <p:spPr bwMode="auto">
              <a:xfrm rot="16200000" flipV="1">
                <a:off x="-19231" y="4582714"/>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6" name="Straight Connector 135"/>
              <p:cNvCxnSpPr>
                <a:cxnSpLocks noChangeShapeType="1"/>
              </p:cNvCxnSpPr>
              <p:nvPr/>
            </p:nvCxnSpPr>
            <p:spPr bwMode="auto">
              <a:xfrm rot="16200000" flipV="1">
                <a:off x="1563996" y="3179968"/>
                <a:ext cx="242386" cy="202978"/>
              </a:xfrm>
              <a:prstGeom prst="line">
                <a:avLst/>
              </a:prstGeom>
              <a:noFill/>
              <a:ln w="9525">
                <a:solidFill>
                  <a:schemeClr val="accent1"/>
                </a:solidFill>
                <a:round/>
                <a:headEnd/>
                <a:tailEnd/>
              </a:ln>
              <a:effectLst>
                <a:outerShdw dist="20000" dir="5400000" rotWithShape="0">
                  <a:srgbClr val="808080">
                    <a:alpha val="37999"/>
                  </a:srgbClr>
                </a:outerShdw>
              </a:effectLst>
            </p:spPr>
          </p:cxnSp>
          <p:cxnSp>
            <p:nvCxnSpPr>
              <p:cNvPr id="137" name="Straight Arrow Connector 136"/>
              <p:cNvCxnSpPr>
                <a:cxnSpLocks noChangeShapeType="1"/>
                <a:stCxn id="118" idx="3"/>
                <a:endCxn id="121" idx="1"/>
              </p:cNvCxnSpPr>
              <p:nvPr/>
            </p:nvCxnSpPr>
            <p:spPr bwMode="auto">
              <a:xfrm rot="5400000" flipH="1" flipV="1">
                <a:off x="273816" y="3444297"/>
                <a:ext cx="1297025" cy="1471590"/>
              </a:xfrm>
              <a:prstGeom prst="straightConnector1">
                <a:avLst/>
              </a:prstGeom>
              <a:noFill/>
              <a:ln w="38100">
                <a:solidFill>
                  <a:srgbClr val="000090"/>
                </a:solidFill>
                <a:round/>
                <a:headEnd/>
                <a:tailEnd type="triangle" w="med" len="med"/>
              </a:ln>
              <a:effectLst>
                <a:outerShdw dist="20000" dir="5400000" rotWithShape="0">
                  <a:srgbClr val="808080">
                    <a:alpha val="37999"/>
                  </a:srgbClr>
                </a:outerShdw>
              </a:effectLst>
            </p:spPr>
          </p:cxnSp>
        </p:grpSp>
      </p:grpSp>
      <p:sp>
        <p:nvSpPr>
          <p:cNvPr id="128057" name="Title 1"/>
          <p:cNvSpPr txBox="1">
            <a:spLocks/>
          </p:cNvSpPr>
          <p:nvPr/>
        </p:nvSpPr>
        <p:spPr bwMode="auto">
          <a:xfrm>
            <a:off x="-55563" y="120650"/>
            <a:ext cx="6996113" cy="539750"/>
          </a:xfrm>
          <a:prstGeom prst="rect">
            <a:avLst/>
          </a:prstGeom>
          <a:noFill/>
          <a:ln w="9525">
            <a:noFill/>
            <a:miter lim="800000"/>
            <a:headEnd/>
            <a:tailEnd/>
          </a:ln>
        </p:spPr>
        <p:txBody>
          <a:bodyPr/>
          <a:lstStyle/>
          <a:p>
            <a:pPr defTabSz="457200" eaLnBrk="0" hangingPunct="0"/>
            <a:r>
              <a:rPr lang="en-US" sz="3200">
                <a:solidFill>
                  <a:srgbClr val="000090"/>
                </a:solidFill>
                <a:latin typeface="Comic Sans MS" pitchFamily="66" charset="0"/>
              </a:rPr>
              <a:t>eRHIC IRs, </a:t>
            </a:r>
            <a:r>
              <a:rPr lang="en-US" sz="3200">
                <a:solidFill>
                  <a:srgbClr val="000090"/>
                </a:solidFill>
                <a:latin typeface="Lucida Grande"/>
                <a:ea typeface="Lucida Grande"/>
                <a:cs typeface="Lucida Grande"/>
              </a:rPr>
              <a:t>β</a:t>
            </a:r>
            <a:r>
              <a:rPr lang="en-US" sz="3200">
                <a:solidFill>
                  <a:srgbClr val="000090"/>
                </a:solidFill>
                <a:latin typeface="Comic Sans MS" pitchFamily="66" charset="0"/>
              </a:rPr>
              <a:t>*=5cm, l*=4.5 m </a:t>
            </a:r>
          </a:p>
        </p:txBody>
      </p:sp>
      <p:sp>
        <p:nvSpPr>
          <p:cNvPr id="128058" name="TextBox 149"/>
          <p:cNvSpPr txBox="1">
            <a:spLocks noChangeArrowheads="1"/>
          </p:cNvSpPr>
          <p:nvPr/>
        </p:nvSpPr>
        <p:spPr bwMode="auto">
          <a:xfrm>
            <a:off x="1570038" y="3933825"/>
            <a:ext cx="1871662" cy="369888"/>
          </a:xfrm>
          <a:prstGeom prst="rect">
            <a:avLst/>
          </a:prstGeom>
          <a:noFill/>
          <a:ln w="9525">
            <a:noFill/>
            <a:miter lim="800000"/>
            <a:headEnd/>
            <a:tailEnd/>
          </a:ln>
        </p:spPr>
        <p:txBody>
          <a:bodyPr>
            <a:spAutoFit/>
          </a:bodyPr>
          <a:lstStyle/>
          <a:p>
            <a:pPr eaLnBrk="0" hangingPunct="0"/>
            <a:r>
              <a:rPr lang="en-US">
                <a:solidFill>
                  <a:srgbClr val="00FF00"/>
                </a:solidFill>
                <a:latin typeface="Comic Sans MS" pitchFamily="66" charset="0"/>
              </a:rPr>
              <a:t>30 GeV e</a:t>
            </a:r>
            <a:r>
              <a:rPr lang="en-US" baseline="30000">
                <a:solidFill>
                  <a:srgbClr val="00FF00"/>
                </a:solidFill>
                <a:latin typeface="Comic Sans MS" pitchFamily="66" charset="0"/>
              </a:rPr>
              <a:t>- </a:t>
            </a:r>
            <a:r>
              <a:rPr lang="en-US">
                <a:solidFill>
                  <a:srgbClr val="00FF00"/>
                </a:solidFill>
                <a:latin typeface="Comic Sans MS" pitchFamily="66" charset="0"/>
              </a:rPr>
              <a:t>beam</a:t>
            </a:r>
          </a:p>
        </p:txBody>
      </p:sp>
      <p:cxnSp>
        <p:nvCxnSpPr>
          <p:cNvPr id="70" name="Straight Arrow Connector 69"/>
          <p:cNvCxnSpPr>
            <a:cxnSpLocks noChangeShapeType="1"/>
          </p:cNvCxnSpPr>
          <p:nvPr/>
        </p:nvCxnSpPr>
        <p:spPr bwMode="auto">
          <a:xfrm flipV="1">
            <a:off x="5191125" y="2141538"/>
            <a:ext cx="1952625" cy="819150"/>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sp>
        <p:nvSpPr>
          <p:cNvPr id="128060" name="TextBox 72"/>
          <p:cNvSpPr txBox="1">
            <a:spLocks noChangeArrowheads="1"/>
          </p:cNvSpPr>
          <p:nvPr/>
        </p:nvSpPr>
        <p:spPr bwMode="auto">
          <a:xfrm rot="-1357047">
            <a:off x="1989138" y="5121275"/>
            <a:ext cx="1743075" cy="338138"/>
          </a:xfrm>
          <a:prstGeom prst="rect">
            <a:avLst/>
          </a:prstGeom>
          <a:noFill/>
          <a:ln w="9525">
            <a:noFill/>
            <a:miter lim="800000"/>
            <a:headEnd/>
            <a:tailEnd/>
          </a:ln>
        </p:spPr>
        <p:txBody>
          <a:bodyPr>
            <a:spAutoFit/>
          </a:bodyPr>
          <a:lstStyle/>
          <a:p>
            <a:pPr eaLnBrk="0" hangingPunct="0"/>
            <a:r>
              <a:rPr lang="en-US" sz="1600">
                <a:solidFill>
                  <a:srgbClr val="0000FF"/>
                </a:solidFill>
                <a:latin typeface="Comic Sans MS" pitchFamily="66" charset="0"/>
              </a:rPr>
              <a:t>325 GeV p</a:t>
            </a:r>
            <a:r>
              <a:rPr lang="en-US" sz="1600" baseline="30000">
                <a:solidFill>
                  <a:srgbClr val="0000FF"/>
                </a:solidFill>
                <a:latin typeface="Comic Sans MS" pitchFamily="66" charset="0"/>
              </a:rPr>
              <a:t> </a:t>
            </a:r>
            <a:r>
              <a:rPr lang="en-US" sz="1600">
                <a:solidFill>
                  <a:srgbClr val="0000FF"/>
                </a:solidFill>
                <a:latin typeface="Comic Sans MS" pitchFamily="66" charset="0"/>
              </a:rPr>
              <a:t>beam</a:t>
            </a:r>
          </a:p>
        </p:txBody>
      </p:sp>
      <p:cxnSp>
        <p:nvCxnSpPr>
          <p:cNvPr id="76" name="Straight Arrow Connector 75"/>
          <p:cNvCxnSpPr>
            <a:cxnSpLocks noChangeShapeType="1"/>
            <a:endCxn id="121" idx="3"/>
          </p:cNvCxnSpPr>
          <p:nvPr/>
        </p:nvCxnSpPr>
        <p:spPr bwMode="auto">
          <a:xfrm flipV="1">
            <a:off x="1646238" y="4749800"/>
            <a:ext cx="1887537" cy="801688"/>
          </a:xfrm>
          <a:prstGeom prst="straightConnector1">
            <a:avLst/>
          </a:prstGeom>
          <a:noFill/>
          <a:ln w="38100">
            <a:solidFill>
              <a:srgbClr val="0000FF"/>
            </a:solidFill>
            <a:round/>
            <a:headEnd type="triangle" w="med" len="med"/>
            <a:tailEnd/>
          </a:ln>
          <a:effectLst>
            <a:outerShdw dist="20000" dir="5400000" rotWithShape="0">
              <a:srgbClr val="808080">
                <a:alpha val="37999"/>
              </a:srgbClr>
            </a:outerShdw>
          </a:effectLst>
        </p:spPr>
      </p:cxnSp>
      <p:sp>
        <p:nvSpPr>
          <p:cNvPr id="128062" name="TextBox 76"/>
          <p:cNvSpPr txBox="1">
            <a:spLocks noChangeArrowheads="1"/>
          </p:cNvSpPr>
          <p:nvPr/>
        </p:nvSpPr>
        <p:spPr bwMode="auto">
          <a:xfrm rot="-6395110">
            <a:off x="785813" y="4613275"/>
            <a:ext cx="1308100" cy="307975"/>
          </a:xfrm>
          <a:prstGeom prst="rect">
            <a:avLst/>
          </a:prstGeom>
          <a:noFill/>
          <a:ln w="9525">
            <a:noFill/>
            <a:miter lim="800000"/>
            <a:headEnd/>
            <a:tailEnd/>
          </a:ln>
        </p:spPr>
        <p:txBody>
          <a:bodyPr>
            <a:spAutoFit/>
          </a:bodyPr>
          <a:lstStyle/>
          <a:p>
            <a:pPr eaLnBrk="0" hangingPunct="0"/>
            <a:r>
              <a:rPr lang="en-US" sz="1400">
                <a:solidFill>
                  <a:srgbClr val="0000FF"/>
                </a:solidFill>
                <a:latin typeface="Comic Sans MS" pitchFamily="66" charset="0"/>
              </a:rPr>
              <a:t>Spin-Rotator</a:t>
            </a:r>
          </a:p>
        </p:txBody>
      </p:sp>
      <p:sp>
        <p:nvSpPr>
          <p:cNvPr id="128063" name="TextBox 70"/>
          <p:cNvSpPr txBox="1">
            <a:spLocks noChangeArrowheads="1"/>
          </p:cNvSpPr>
          <p:nvPr/>
        </p:nvSpPr>
        <p:spPr bwMode="auto">
          <a:xfrm rot="-978830">
            <a:off x="5089525" y="3297238"/>
            <a:ext cx="938213" cy="338137"/>
          </a:xfrm>
          <a:prstGeom prst="rect">
            <a:avLst/>
          </a:prstGeom>
          <a:noFill/>
          <a:ln w="9525">
            <a:noFill/>
            <a:miter lim="800000"/>
            <a:headEnd/>
            <a:tailEnd/>
          </a:ln>
        </p:spPr>
        <p:txBody>
          <a:bodyPr wrap="none">
            <a:spAutoFit/>
          </a:bodyPr>
          <a:lstStyle/>
          <a:p>
            <a:pPr eaLnBrk="0" hangingPunct="0"/>
            <a:r>
              <a:rPr lang="en-US" sz="1600"/>
              <a:t>10 mrad</a:t>
            </a:r>
          </a:p>
        </p:txBody>
      </p:sp>
      <p:sp>
        <p:nvSpPr>
          <p:cNvPr id="72" name="Arc 71"/>
          <p:cNvSpPr>
            <a:spLocks noChangeArrowheads="1"/>
          </p:cNvSpPr>
          <p:nvPr/>
        </p:nvSpPr>
        <p:spPr bwMode="auto">
          <a:xfrm>
            <a:off x="3181350" y="3119438"/>
            <a:ext cx="2089150" cy="1495425"/>
          </a:xfrm>
          <a:custGeom>
            <a:avLst/>
            <a:gdLst>
              <a:gd name="T0" fmla="*/ 1658268 w 2089150"/>
              <a:gd name="T1" fmla="*/ 142648 h 1495425"/>
              <a:gd name="T2" fmla="*/ 1044575 w 2089150"/>
              <a:gd name="T3" fmla="*/ 747713 h 1495425"/>
              <a:gd name="T4" fmla="*/ 2088078 w 2089150"/>
              <a:gd name="T5" fmla="*/ 781572 h 1495425"/>
              <a:gd name="T6" fmla="*/ 3 60000 65536"/>
              <a:gd name="T7" fmla="*/ 2 60000 65536"/>
              <a:gd name="T8" fmla="*/ 1 60000 65536"/>
              <a:gd name="T9" fmla="*/ 1658268 w 2089150"/>
              <a:gd name="T10" fmla="*/ 142648 h 1495425"/>
              <a:gd name="T11" fmla="*/ 2089150 w 2089150"/>
              <a:gd name="T12" fmla="*/ 781572 h 1495425"/>
            </a:gdLst>
            <a:ahLst/>
            <a:cxnLst>
              <a:cxn ang="T6">
                <a:pos x="T0" y="T1"/>
              </a:cxn>
              <a:cxn ang="T7">
                <a:pos x="T2" y="T3"/>
              </a:cxn>
              <a:cxn ang="T8">
                <a:pos x="T4" y="T5"/>
              </a:cxn>
            </a:cxnLst>
            <a:rect l="T9" t="T10" r="T11" b="T12"/>
            <a:pathLst>
              <a:path w="2089150" h="1495425" stroke="0">
                <a:moveTo>
                  <a:pt x="1658268" y="142648"/>
                </a:moveTo>
                <a:lnTo>
                  <a:pt x="1658268" y="142647"/>
                </a:lnTo>
                <a:cubicBezTo>
                  <a:pt x="1928952" y="283318"/>
                  <a:pt x="2089149" y="508274"/>
                  <a:pt x="2089149" y="747712"/>
                </a:cubicBezTo>
                <a:cubicBezTo>
                  <a:pt x="2089149" y="759003"/>
                  <a:pt x="2088791" y="770292"/>
                  <a:pt x="2088077" y="781571"/>
                </a:cubicBezTo>
                <a:lnTo>
                  <a:pt x="1044575" y="747713"/>
                </a:lnTo>
                <a:close/>
              </a:path>
              <a:path w="2089150" h="1495425" fill="none">
                <a:moveTo>
                  <a:pt x="1658268" y="142648"/>
                </a:moveTo>
                <a:lnTo>
                  <a:pt x="1658268" y="142647"/>
                </a:lnTo>
                <a:cubicBezTo>
                  <a:pt x="1928952" y="283318"/>
                  <a:pt x="2089149" y="508274"/>
                  <a:pt x="2089149" y="747712"/>
                </a:cubicBezTo>
                <a:cubicBezTo>
                  <a:pt x="2089149" y="759003"/>
                  <a:pt x="2088791" y="770292"/>
                  <a:pt x="2088077" y="781571"/>
                </a:cubicBezTo>
              </a:path>
            </a:pathLst>
          </a:custGeom>
          <a:noFill/>
          <a:ln w="28575">
            <a:solidFill>
              <a:srgbClr val="9D3A3A"/>
            </a:solidFill>
            <a:miter lim="800000"/>
            <a:headEnd type="arrow" w="med" len="med"/>
            <a:tailEnd type="arrow" w="med" len="med"/>
          </a:ln>
          <a:effectLst>
            <a:outerShdw dist="20000" dir="5400000" rotWithShape="0">
              <a:srgbClr val="808080">
                <a:alpha val="37999"/>
              </a:srgbClr>
            </a:outerShdw>
          </a:effectLst>
        </p:spPr>
        <p:txBody>
          <a:bodyPr anchor="ctr"/>
          <a:lstStyle/>
          <a:p>
            <a:pPr eaLnBrk="0" hangingPunct="0">
              <a:defRPr/>
            </a:pPr>
            <a:endParaRPr lang="en-US">
              <a:latin typeface="+mn-lt"/>
              <a:ea typeface="+mn-ea"/>
              <a:cs typeface="+mn-cs"/>
            </a:endParaRPr>
          </a:p>
        </p:txBody>
      </p:sp>
      <p:sp>
        <p:nvSpPr>
          <p:cNvPr id="128065" name="TextBox 78"/>
          <p:cNvSpPr txBox="1">
            <a:spLocks noChangeArrowheads="1"/>
          </p:cNvSpPr>
          <p:nvPr/>
        </p:nvSpPr>
        <p:spPr bwMode="auto">
          <a:xfrm>
            <a:off x="1646238" y="6334125"/>
            <a:ext cx="6351587" cy="400050"/>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7200000"/>
          </a:gradFill>
          <a:ln w="9525">
            <a:noFill/>
            <a:miter lim="800000"/>
            <a:headEnd/>
            <a:tailEnd/>
          </a:ln>
        </p:spPr>
        <p:txBody>
          <a:bodyPr>
            <a:spAutoFit/>
          </a:bodyPr>
          <a:lstStyle/>
          <a:p>
            <a:pPr eaLnBrk="0" hangingPunct="0"/>
            <a:r>
              <a:rPr lang="en-US" sz="2000">
                <a:solidFill>
                  <a:srgbClr val="000090"/>
                </a:solidFill>
                <a:latin typeface="Comic Sans MS" pitchFamily="66" charset="0"/>
              </a:rPr>
              <a:t>L=1.4x10</a:t>
            </a:r>
            <a:r>
              <a:rPr lang="en-US" sz="2000" baseline="30000">
                <a:solidFill>
                  <a:srgbClr val="000090"/>
                </a:solidFill>
                <a:latin typeface="Comic Sans MS" pitchFamily="66" charset="0"/>
              </a:rPr>
              <a:t>34</a:t>
            </a:r>
            <a:r>
              <a:rPr lang="en-US" sz="2000">
                <a:solidFill>
                  <a:srgbClr val="000090"/>
                </a:solidFill>
                <a:latin typeface="Comic Sans MS" pitchFamily="66" charset="0"/>
              </a:rPr>
              <a:t>cm</a:t>
            </a:r>
            <a:r>
              <a:rPr lang="en-US" sz="2000" baseline="30000">
                <a:solidFill>
                  <a:srgbClr val="000090"/>
                </a:solidFill>
                <a:latin typeface="Comic Sans MS" pitchFamily="66" charset="0"/>
              </a:rPr>
              <a:t>-2</a:t>
            </a:r>
            <a:r>
              <a:rPr lang="en-US" sz="2000">
                <a:solidFill>
                  <a:srgbClr val="000090"/>
                </a:solidFill>
                <a:latin typeface="Comic Sans MS" pitchFamily="66" charset="0"/>
              </a:rPr>
              <a:t>s</a:t>
            </a:r>
            <a:r>
              <a:rPr lang="en-US" sz="2000" baseline="30000">
                <a:solidFill>
                  <a:srgbClr val="000090"/>
                </a:solidFill>
                <a:latin typeface="Comic Sans MS" pitchFamily="66" charset="0"/>
              </a:rPr>
              <a:t>-1</a:t>
            </a:r>
            <a:r>
              <a:rPr lang="en-US" sz="2000">
                <a:solidFill>
                  <a:srgbClr val="000090"/>
                </a:solidFill>
              </a:rPr>
              <a:t>,    </a:t>
            </a:r>
            <a:r>
              <a:rPr lang="en-US" sz="2000">
                <a:solidFill>
                  <a:srgbClr val="000090"/>
                </a:solidFill>
                <a:latin typeface="Comic Sans MS" pitchFamily="66" charset="0"/>
              </a:rPr>
              <a:t>200 T/m gradient</a:t>
            </a:r>
            <a:endParaRPr lang="en-US" sz="2000" baseline="30000">
              <a:solidFill>
                <a:srgbClr val="000090"/>
              </a:solidFill>
            </a:endParaRPr>
          </a:p>
        </p:txBody>
      </p:sp>
      <p:grpSp>
        <p:nvGrpSpPr>
          <p:cNvPr id="128066" name="Group 89"/>
          <p:cNvGrpSpPr>
            <a:grpSpLocks/>
          </p:cNvGrpSpPr>
          <p:nvPr/>
        </p:nvGrpSpPr>
        <p:grpSpPr bwMode="auto">
          <a:xfrm>
            <a:off x="8067675" y="1768475"/>
            <a:ext cx="404813" cy="2060575"/>
            <a:chOff x="8068236" y="1768841"/>
            <a:chExt cx="403465" cy="2060881"/>
          </a:xfrm>
        </p:grpSpPr>
        <p:sp>
          <p:nvSpPr>
            <p:cNvPr id="128067" name="TextBox 79"/>
            <p:cNvSpPr txBox="1">
              <a:spLocks noChangeArrowheads="1"/>
            </p:cNvSpPr>
            <p:nvPr/>
          </p:nvSpPr>
          <p:spPr bwMode="auto">
            <a:xfrm rot="-5400000">
              <a:off x="7842041" y="2670649"/>
              <a:ext cx="889987" cy="369332"/>
            </a:xfrm>
            <a:prstGeom prst="rect">
              <a:avLst/>
            </a:prstGeom>
            <a:noFill/>
            <a:ln w="9525">
              <a:noFill/>
              <a:miter lim="800000"/>
              <a:headEnd/>
              <a:tailEnd/>
            </a:ln>
          </p:spPr>
          <p:txBody>
            <a:bodyPr wrap="none">
              <a:spAutoFit/>
            </a:bodyPr>
            <a:lstStyle/>
            <a:p>
              <a:pPr eaLnBrk="0" hangingPunct="0"/>
              <a:r>
                <a:rPr lang="en-US"/>
                <a:t>0.45 m</a:t>
              </a:r>
            </a:p>
          </p:txBody>
        </p:sp>
        <p:cxnSp>
          <p:nvCxnSpPr>
            <p:cNvPr id="81" name="Straight Arrow Connector 80"/>
            <p:cNvCxnSpPr>
              <a:cxnSpLocks noChangeShapeType="1"/>
            </p:cNvCxnSpPr>
            <p:nvPr/>
          </p:nvCxnSpPr>
          <p:spPr bwMode="auto">
            <a:xfrm rot="5400000" flipH="1" flipV="1">
              <a:off x="7038586" y="2798491"/>
              <a:ext cx="2060881" cy="1583"/>
            </a:xfrm>
            <a:prstGeom prst="straightConnector1">
              <a:avLst/>
            </a:prstGeom>
            <a:noFill/>
            <a:ln w="9525">
              <a:solidFill>
                <a:schemeClr val="accent1"/>
              </a:solidFill>
              <a:round/>
              <a:headEnd type="arrow" w="med" len="med"/>
              <a:tailEnd type="arrow" w="med" len="med"/>
            </a:ln>
            <a:effectLst>
              <a:outerShdw dist="20000" dir="5400000" rotWithShape="0">
                <a:srgbClr val="808080">
                  <a:alpha val="37999"/>
                </a:srgbClr>
              </a:outerShdw>
            </a:effectLst>
          </p:spPr>
        </p:cxnSp>
      </p:grpSp>
      <p:grpSp>
        <p:nvGrpSpPr>
          <p:cNvPr id="128069" name="Group 102"/>
          <p:cNvGrpSpPr>
            <a:grpSpLocks/>
          </p:cNvGrpSpPr>
          <p:nvPr/>
        </p:nvGrpSpPr>
        <p:grpSpPr bwMode="auto">
          <a:xfrm>
            <a:off x="4152900" y="3646488"/>
            <a:ext cx="4841875" cy="2668587"/>
            <a:chOff x="4152977" y="3646842"/>
            <a:chExt cx="4841957" cy="2667895"/>
          </a:xfrm>
        </p:grpSpPr>
        <p:pic>
          <p:nvPicPr>
            <p:cNvPr id="128070" name="Picture 74" descr="LHC-LARP-Triplet.jpg"/>
            <p:cNvPicPr>
              <a:picLocks noChangeAspect="1"/>
            </p:cNvPicPr>
            <p:nvPr/>
          </p:nvPicPr>
          <p:blipFill>
            <a:blip r:embed="rId4" cstate="print"/>
            <a:srcRect/>
            <a:stretch>
              <a:fillRect/>
            </a:stretch>
          </p:blipFill>
          <p:spPr bwMode="auto">
            <a:xfrm>
              <a:off x="5137524" y="4233206"/>
              <a:ext cx="3857410" cy="2081531"/>
            </a:xfrm>
            <a:prstGeom prst="rect">
              <a:avLst/>
            </a:prstGeom>
            <a:noFill/>
            <a:ln w="9525">
              <a:noFill/>
              <a:miter lim="800000"/>
              <a:headEnd/>
              <a:tailEnd/>
            </a:ln>
          </p:spPr>
        </p:pic>
        <p:cxnSp>
          <p:nvCxnSpPr>
            <p:cNvPr id="84" name="Straight Arrow Connector 83"/>
            <p:cNvCxnSpPr>
              <a:cxnSpLocks noChangeShapeType="1"/>
            </p:cNvCxnSpPr>
            <p:nvPr/>
          </p:nvCxnSpPr>
          <p:spPr bwMode="auto">
            <a:xfrm rot="16200000" flipV="1">
              <a:off x="4529342" y="3829287"/>
              <a:ext cx="871311" cy="506422"/>
            </a:xfrm>
            <a:prstGeom prst="straightConnector1">
              <a:avLst/>
            </a:prstGeom>
            <a:noFill/>
            <a:ln w="25400">
              <a:solidFill>
                <a:srgbClr val="800040"/>
              </a:solidFill>
              <a:round/>
              <a:headEnd/>
              <a:tailEnd type="arrow" w="med" len="med"/>
            </a:ln>
            <a:effectLst>
              <a:outerShdw dist="20000" dir="5400000" rotWithShape="0">
                <a:srgbClr val="808080">
                  <a:alpha val="37999"/>
                </a:srgbClr>
              </a:outerShdw>
            </a:effectLst>
          </p:spPr>
        </p:cxnSp>
        <p:cxnSp>
          <p:nvCxnSpPr>
            <p:cNvPr id="94" name="Straight Arrow Connector 93"/>
            <p:cNvCxnSpPr>
              <a:cxnSpLocks noChangeShapeType="1"/>
              <a:endCxn id="122" idx="1"/>
            </p:cNvCxnSpPr>
            <p:nvPr/>
          </p:nvCxnSpPr>
          <p:spPr bwMode="auto">
            <a:xfrm rot="10800000">
              <a:off x="4152977" y="4140426"/>
              <a:ext cx="1108094" cy="431688"/>
            </a:xfrm>
            <a:prstGeom prst="straightConnector1">
              <a:avLst/>
            </a:prstGeom>
            <a:noFill/>
            <a:ln w="25400">
              <a:solidFill>
                <a:srgbClr val="800040"/>
              </a:solidFill>
              <a:round/>
              <a:headEnd/>
              <a:tailEnd type="arrow" w="med" len="med"/>
            </a:ln>
            <a:effectLst>
              <a:outerShdw dist="20000" dir="5400000" rotWithShape="0">
                <a:srgbClr val="808080">
                  <a:alpha val="37999"/>
                </a:srgbClr>
              </a:outerShdw>
            </a:effectLst>
          </p:spPr>
        </p:cxnSp>
        <p:sp>
          <p:nvSpPr>
            <p:cNvPr id="128073" name="Rectangle 98"/>
            <p:cNvSpPr>
              <a:spLocks noChangeArrowheads="1"/>
            </p:cNvSpPr>
            <p:nvPr/>
          </p:nvSpPr>
          <p:spPr bwMode="auto">
            <a:xfrm rot="-371285">
              <a:off x="7380436" y="4961673"/>
              <a:ext cx="872918" cy="369332"/>
            </a:xfrm>
            <a:prstGeom prst="rect">
              <a:avLst/>
            </a:prstGeom>
            <a:noFill/>
            <a:ln w="9525">
              <a:noFill/>
              <a:miter lim="800000"/>
              <a:headEnd/>
              <a:tailEnd/>
            </a:ln>
          </p:spPr>
          <p:txBody>
            <a:bodyPr wrap="none">
              <a:spAutoFit/>
            </a:bodyPr>
            <a:lstStyle/>
            <a:p>
              <a:pPr eaLnBrk="0" hangingPunct="0"/>
              <a:r>
                <a:rPr lang="en-US"/>
                <a:t>Nb</a:t>
              </a:r>
              <a:r>
                <a:rPr lang="en-US" baseline="-25000"/>
                <a:t>3</a:t>
              </a:r>
              <a:r>
                <a:rPr lang="en-US"/>
                <a:t>Sn </a:t>
              </a:r>
            </a:p>
          </p:txBody>
        </p:sp>
        <p:sp>
          <p:nvSpPr>
            <p:cNvPr id="128074" name="Rectangle 99"/>
            <p:cNvSpPr>
              <a:spLocks noChangeArrowheads="1"/>
            </p:cNvSpPr>
            <p:nvPr/>
          </p:nvSpPr>
          <p:spPr bwMode="auto">
            <a:xfrm rot="-1636018">
              <a:off x="7812691" y="5738017"/>
              <a:ext cx="915635" cy="369332"/>
            </a:xfrm>
            <a:prstGeom prst="rect">
              <a:avLst/>
            </a:prstGeom>
            <a:noFill/>
            <a:ln w="9525">
              <a:noFill/>
              <a:miter lim="800000"/>
              <a:headEnd/>
              <a:tailEnd/>
            </a:ln>
          </p:spPr>
          <p:txBody>
            <a:bodyPr wrap="none">
              <a:spAutoFit/>
            </a:bodyPr>
            <a:lstStyle/>
            <a:p>
              <a:pPr eaLnBrk="0" hangingPunct="0"/>
              <a:r>
                <a:rPr lang="en-US" sz="1400"/>
                <a:t>200 T/m</a:t>
              </a:r>
              <a:r>
                <a:rPr lang="en-US"/>
                <a:t> </a:t>
              </a:r>
            </a:p>
          </p:txBody>
        </p:sp>
      </p:grpSp>
      <p:grpSp>
        <p:nvGrpSpPr>
          <p:cNvPr id="128075" name="Group 87"/>
          <p:cNvGrpSpPr>
            <a:grpSpLocks/>
          </p:cNvGrpSpPr>
          <p:nvPr/>
        </p:nvGrpSpPr>
        <p:grpSpPr bwMode="auto">
          <a:xfrm>
            <a:off x="161925" y="760413"/>
            <a:ext cx="3376613" cy="3014662"/>
            <a:chOff x="161365" y="761173"/>
            <a:chExt cx="3377901" cy="3014035"/>
          </a:xfrm>
        </p:grpSpPr>
        <p:sp>
          <p:nvSpPr>
            <p:cNvPr id="128076" name="TextBox 153"/>
            <p:cNvSpPr txBox="1">
              <a:spLocks noChangeArrowheads="1"/>
            </p:cNvSpPr>
            <p:nvPr/>
          </p:nvSpPr>
          <p:spPr bwMode="auto">
            <a:xfrm>
              <a:off x="161365" y="860612"/>
              <a:ext cx="2323652" cy="461665"/>
            </a:xfrm>
            <a:prstGeom prst="rect">
              <a:avLst/>
            </a:prstGeom>
            <a:noFill/>
            <a:ln w="9525">
              <a:noFill/>
              <a:miter lim="800000"/>
              <a:headEnd/>
              <a:tailEnd/>
            </a:ln>
          </p:spPr>
          <p:txBody>
            <a:bodyPr>
              <a:spAutoFit/>
            </a:bodyPr>
            <a:lstStyle/>
            <a:p>
              <a:pPr eaLnBrk="0" hangingPunct="0"/>
              <a:r>
                <a:rPr lang="en-US" sz="2400">
                  <a:solidFill>
                    <a:schemeClr val="bg1"/>
                  </a:solidFill>
                  <a:latin typeface="Comic Sans MS" pitchFamily="66" charset="0"/>
                </a:rPr>
                <a:t>Star detector</a:t>
              </a:r>
            </a:p>
          </p:txBody>
        </p:sp>
        <p:pic>
          <p:nvPicPr>
            <p:cNvPr id="128077" name="Picture 73" descr="Screen shot 2010-03-23 at 7.55.54 PM.png"/>
            <p:cNvPicPr>
              <a:picLocks noChangeAspect="1"/>
            </p:cNvPicPr>
            <p:nvPr/>
          </p:nvPicPr>
          <p:blipFill>
            <a:blip r:embed="rId5" cstate="print"/>
            <a:srcRect/>
            <a:stretch>
              <a:fillRect/>
            </a:stretch>
          </p:blipFill>
          <p:spPr bwMode="auto">
            <a:xfrm>
              <a:off x="301214" y="761173"/>
              <a:ext cx="3238052" cy="3014035"/>
            </a:xfrm>
            <a:prstGeom prst="rect">
              <a:avLst/>
            </a:prstGeom>
            <a:noFill/>
            <a:ln w="9525">
              <a:noFill/>
              <a:miter lim="800000"/>
              <a:headEnd/>
              <a:tailEnd/>
            </a:ln>
          </p:spPr>
        </p:pic>
        <p:sp>
          <p:nvSpPr>
            <p:cNvPr id="128078" name="Footer Placeholder 4"/>
            <p:cNvSpPr txBox="1">
              <a:spLocks/>
            </p:cNvSpPr>
            <p:nvPr/>
          </p:nvSpPr>
          <p:spPr bwMode="auto">
            <a:xfrm>
              <a:off x="651907" y="1146628"/>
              <a:ext cx="1510722" cy="315195"/>
            </a:xfrm>
            <a:prstGeom prst="rect">
              <a:avLst/>
            </a:prstGeom>
            <a:noFill/>
            <a:ln w="9525">
              <a:noFill/>
              <a:miter lim="800000"/>
              <a:headEnd/>
              <a:tailEnd/>
            </a:ln>
          </p:spPr>
          <p:txBody>
            <a:bodyPr anchor="ctr"/>
            <a:lstStyle/>
            <a:p>
              <a:pPr eaLnBrk="0" hangingPunct="0"/>
              <a:r>
                <a:rPr lang="en-US" sz="1100">
                  <a:solidFill>
                    <a:srgbClr val="000090"/>
                  </a:solidFill>
                  <a:latin typeface="Comic Sans MS" pitchFamily="66" charset="0"/>
                </a:rPr>
                <a:t>©Dejan Trbojevic</a:t>
              </a:r>
            </a:p>
          </p:txBody>
        </p:sp>
      </p:grpSp>
      <p:grpSp>
        <p:nvGrpSpPr>
          <p:cNvPr id="128079" name="Group 92"/>
          <p:cNvGrpSpPr>
            <a:grpSpLocks/>
          </p:cNvGrpSpPr>
          <p:nvPr/>
        </p:nvGrpSpPr>
        <p:grpSpPr bwMode="auto">
          <a:xfrm>
            <a:off x="6500813" y="39688"/>
            <a:ext cx="2527300" cy="3252787"/>
            <a:chOff x="9314014" y="-181003"/>
            <a:chExt cx="2527578" cy="3252921"/>
          </a:xfrm>
        </p:grpSpPr>
        <p:pic>
          <p:nvPicPr>
            <p:cNvPr id="128080" name="Picture 87" descr="Screen shot 2010-03-25 at 11.40.32 AM.png"/>
            <p:cNvPicPr>
              <a:picLocks noChangeAspect="1"/>
            </p:cNvPicPr>
            <p:nvPr/>
          </p:nvPicPr>
          <p:blipFill>
            <a:blip r:embed="rId6" cstate="print"/>
            <a:srcRect/>
            <a:stretch>
              <a:fillRect/>
            </a:stretch>
          </p:blipFill>
          <p:spPr bwMode="auto">
            <a:xfrm>
              <a:off x="9314014" y="-181003"/>
              <a:ext cx="2527578" cy="3252921"/>
            </a:xfrm>
            <a:prstGeom prst="rect">
              <a:avLst/>
            </a:prstGeom>
            <a:noFill/>
            <a:ln w="9525">
              <a:noFill/>
              <a:miter lim="800000"/>
              <a:headEnd/>
              <a:tailEnd/>
            </a:ln>
          </p:spPr>
        </p:pic>
        <p:sp>
          <p:nvSpPr>
            <p:cNvPr id="89" name="Oval 88"/>
            <p:cNvSpPr>
              <a:spLocks noChangeArrowheads="1"/>
            </p:cNvSpPr>
            <p:nvPr/>
          </p:nvSpPr>
          <p:spPr bwMode="auto">
            <a:xfrm>
              <a:off x="10850883" y="1236692"/>
              <a:ext cx="125426" cy="107954"/>
            </a:xfrm>
            <a:prstGeom prst="ellipse">
              <a:avLst/>
            </a:prstGeom>
            <a:solidFill>
              <a:srgbClr val="FF0000">
                <a:alpha val="34901"/>
              </a:srgbClr>
            </a:solidFill>
            <a:ln w="9525">
              <a:noFill/>
              <a:round/>
              <a:headEnd/>
              <a:tailEnd/>
            </a:ln>
            <a:effectLst>
              <a:outerShdw dist="23000" dir="5400000" rotWithShape="0">
                <a:srgbClr val="808080">
                  <a:alpha val="34999"/>
                </a:srgbClr>
              </a:outerShdw>
            </a:effectLst>
          </p:spPr>
          <p:txBody>
            <a:bodyPr anchor="ctr"/>
            <a:lstStyle/>
            <a:p>
              <a:pPr eaLnBrk="0" hangingPunct="0">
                <a:defRPr/>
              </a:pPr>
              <a:endParaRPr lang="en-US" dirty="0">
                <a:solidFill>
                  <a:schemeClr val="bg1"/>
                </a:solidFill>
                <a:latin typeface="+mn-lt"/>
                <a:ea typeface="+mn-ea"/>
                <a:cs typeface="+mn-cs"/>
              </a:endParaRPr>
            </a:p>
          </p:txBody>
        </p:sp>
        <p:sp>
          <p:nvSpPr>
            <p:cNvPr id="90" name="Oval 89"/>
            <p:cNvSpPr>
              <a:spLocks noChangeArrowheads="1"/>
            </p:cNvSpPr>
            <p:nvPr/>
          </p:nvSpPr>
          <p:spPr bwMode="auto">
            <a:xfrm>
              <a:off x="9753799" y="1181128"/>
              <a:ext cx="215924" cy="188920"/>
            </a:xfrm>
            <a:prstGeom prst="ellipse">
              <a:avLst/>
            </a:prstGeom>
            <a:gradFill rotWithShape="1">
              <a:gsLst>
                <a:gs pos="0">
                  <a:srgbClr val="FF8D67"/>
                </a:gs>
                <a:gs pos="100000">
                  <a:srgbClr val="FF5E00">
                    <a:alpha val="34999"/>
                  </a:srgbClr>
                </a:gs>
              </a:gsLst>
              <a:lin ang="5400000"/>
            </a:gradFill>
            <a:ln w="9525">
              <a:noFill/>
              <a:round/>
              <a:headEnd/>
              <a:tailEnd/>
            </a:ln>
            <a:effectLst>
              <a:outerShdw dist="23000" dir="5400000" rotWithShape="0">
                <a:srgbClr val="808080">
                  <a:alpha val="34999"/>
                </a:srgbClr>
              </a:outerShdw>
            </a:effectLst>
          </p:spPr>
          <p:txBody>
            <a:bodyPr anchor="ctr"/>
            <a:lstStyle/>
            <a:p>
              <a:pPr eaLnBrk="0" hangingPunct="0">
                <a:defRPr/>
              </a:pPr>
              <a:endParaRPr lang="en-US" dirty="0">
                <a:solidFill>
                  <a:schemeClr val="bg1"/>
                </a:solidFill>
                <a:latin typeface="+mn-lt"/>
                <a:ea typeface="+mn-ea"/>
                <a:cs typeface="+mn-cs"/>
              </a:endParaRPr>
            </a:p>
          </p:txBody>
        </p:sp>
      </p:grpSp>
      <p:sp>
        <p:nvSpPr>
          <p:cNvPr id="128083" name="TextBox 65"/>
          <p:cNvSpPr txBox="1">
            <a:spLocks noChangeArrowheads="1"/>
          </p:cNvSpPr>
          <p:nvPr/>
        </p:nvSpPr>
        <p:spPr bwMode="auto">
          <a:xfrm>
            <a:off x="3387725" y="985838"/>
            <a:ext cx="3155950" cy="830262"/>
          </a:xfrm>
          <a:prstGeom prst="rect">
            <a:avLst/>
          </a:prstGeom>
          <a:noFill/>
          <a:ln w="9525">
            <a:noFill/>
            <a:miter lim="800000"/>
            <a:headEnd/>
            <a:tailEnd/>
          </a:ln>
        </p:spPr>
        <p:txBody>
          <a:bodyPr>
            <a:spAutoFit/>
          </a:bodyPr>
          <a:lstStyle/>
          <a:p>
            <a:pPr eaLnBrk="0" hangingPunct="0"/>
            <a:r>
              <a:rPr lang="en-US" sz="1600">
                <a:latin typeface="Comic Sans MS" pitchFamily="66" charset="0"/>
              </a:rPr>
              <a:t>Plan to use newly commissioned LARP Nb</a:t>
            </a:r>
            <a:r>
              <a:rPr lang="en-US" sz="1600" baseline="-25000">
                <a:latin typeface="Comic Sans MS" pitchFamily="66" charset="0"/>
              </a:rPr>
              <a:t>3</a:t>
            </a:r>
            <a:r>
              <a:rPr lang="en-US" sz="1600">
                <a:latin typeface="Comic Sans MS" pitchFamily="66" charset="0"/>
              </a:rPr>
              <a:t>Sn SC quads with 200 T/m gradient </a:t>
            </a:r>
          </a:p>
        </p:txBody>
      </p:sp>
      <p:sp>
        <p:nvSpPr>
          <p:cNvPr id="128084" name="Rectangle 91"/>
          <p:cNvSpPr>
            <a:spLocks noChangeArrowheads="1"/>
          </p:cNvSpPr>
          <p:nvPr/>
        </p:nvSpPr>
        <p:spPr bwMode="auto">
          <a:xfrm>
            <a:off x="5334000" y="5638800"/>
            <a:ext cx="3605213" cy="708025"/>
          </a:xfrm>
          <a:prstGeom prst="rect">
            <a:avLst/>
          </a:prstGeom>
          <a:solidFill>
            <a:schemeClr val="bg1"/>
          </a:solidFill>
          <a:ln w="9525">
            <a:noFill/>
            <a:miter lim="800000"/>
            <a:headEnd/>
            <a:tailEnd/>
          </a:ln>
        </p:spPr>
        <p:txBody>
          <a:bodyPr>
            <a:spAutoFit/>
          </a:bodyPr>
          <a:lstStyle/>
          <a:p>
            <a:pPr eaLnBrk="0" hangingPunct="0"/>
            <a:r>
              <a:rPr lang="en-US" sz="800">
                <a:solidFill>
                  <a:srgbClr val="000000"/>
                </a:solidFill>
                <a:latin typeface="Comic Sans MS" pitchFamily="66" charset="0"/>
              </a:rPr>
              <a:t>The first Nb3Sn Long Quadrupole (LQS01) designed and fabricated by the US LHC Accelerator Research Program (LARP) reached its target gradient of 200 T/m during the first test. LQS01 is a 90 mm aperture, 4 meter long quadrupole with Nb3Sn coils made of RRP 54/61 strand</a:t>
            </a:r>
          </a:p>
        </p:txBody>
      </p:sp>
      <p:grpSp>
        <p:nvGrpSpPr>
          <p:cNvPr id="128085" name="Group 90"/>
          <p:cNvGrpSpPr>
            <a:grpSpLocks/>
          </p:cNvGrpSpPr>
          <p:nvPr/>
        </p:nvGrpSpPr>
        <p:grpSpPr bwMode="auto">
          <a:xfrm>
            <a:off x="4356100" y="3908425"/>
            <a:ext cx="3722688" cy="368300"/>
            <a:chOff x="4356850" y="3907707"/>
            <a:chExt cx="3722143" cy="369332"/>
          </a:xfrm>
        </p:grpSpPr>
        <p:sp>
          <p:nvSpPr>
            <p:cNvPr id="128086" name="TextBox 84"/>
            <p:cNvSpPr txBox="1">
              <a:spLocks noChangeArrowheads="1"/>
            </p:cNvSpPr>
            <p:nvPr/>
          </p:nvSpPr>
          <p:spPr bwMode="auto">
            <a:xfrm>
              <a:off x="6442620" y="3907707"/>
              <a:ext cx="697627" cy="369332"/>
            </a:xfrm>
            <a:prstGeom prst="rect">
              <a:avLst/>
            </a:prstGeom>
            <a:noFill/>
            <a:ln w="9525">
              <a:noFill/>
              <a:miter lim="800000"/>
              <a:headEnd/>
              <a:tailEnd/>
            </a:ln>
          </p:spPr>
          <p:txBody>
            <a:bodyPr wrap="none">
              <a:spAutoFit/>
            </a:bodyPr>
            <a:lstStyle/>
            <a:p>
              <a:pPr eaLnBrk="0" hangingPunct="0"/>
              <a:r>
                <a:rPr lang="en-US"/>
                <a:t>90.m</a:t>
              </a:r>
            </a:p>
          </p:txBody>
        </p:sp>
        <p:cxnSp>
          <p:nvCxnSpPr>
            <p:cNvPr id="86" name="Straight Arrow Connector 85"/>
            <p:cNvCxnSpPr>
              <a:cxnSpLocks noChangeShapeType="1"/>
            </p:cNvCxnSpPr>
            <p:nvPr/>
          </p:nvCxnSpPr>
          <p:spPr bwMode="auto">
            <a:xfrm>
              <a:off x="4356850" y="3980937"/>
              <a:ext cx="3722143" cy="1592"/>
            </a:xfrm>
            <a:prstGeom prst="straightConnector1">
              <a:avLst/>
            </a:prstGeom>
            <a:noFill/>
            <a:ln w="12700">
              <a:solidFill>
                <a:srgbClr val="000090"/>
              </a:solidFill>
              <a:round/>
              <a:headEnd type="arrow" w="med" len="med"/>
              <a:tailEnd type="arrow" w="med" len="med"/>
            </a:ln>
            <a:effectLst>
              <a:outerShdw dist="20000" dir="5400000" rotWithShape="0">
                <a:srgbClr val="808080">
                  <a:alpha val="37999"/>
                </a:srgbClr>
              </a:outerShdw>
            </a:effectLst>
          </p:spPr>
        </p:cxnSp>
      </p:grpSp>
      <p:sp>
        <p:nvSpPr>
          <p:cNvPr id="128088" name="TextBox 151"/>
          <p:cNvSpPr txBox="1">
            <a:spLocks noChangeArrowheads="1"/>
          </p:cNvSpPr>
          <p:nvPr/>
        </p:nvSpPr>
        <p:spPr bwMode="auto">
          <a:xfrm rot="-1357047">
            <a:off x="5043488" y="2236788"/>
            <a:ext cx="1741487" cy="338137"/>
          </a:xfrm>
          <a:prstGeom prst="rect">
            <a:avLst/>
          </a:prstGeom>
          <a:noFill/>
          <a:ln w="9525">
            <a:noFill/>
            <a:miter lim="800000"/>
            <a:headEnd/>
            <a:tailEnd/>
          </a:ln>
        </p:spPr>
        <p:txBody>
          <a:bodyPr>
            <a:spAutoFit/>
          </a:bodyPr>
          <a:lstStyle/>
          <a:p>
            <a:pPr eaLnBrk="0" hangingPunct="0"/>
            <a:r>
              <a:rPr lang="en-US" sz="1600">
                <a:solidFill>
                  <a:srgbClr val="0000FF"/>
                </a:solidFill>
                <a:latin typeface="Comic Sans MS" pitchFamily="66" charset="0"/>
              </a:rPr>
              <a:t>325 GeV p</a:t>
            </a:r>
            <a:r>
              <a:rPr lang="en-US" sz="1600" baseline="30000">
                <a:solidFill>
                  <a:srgbClr val="0000FF"/>
                </a:solidFill>
                <a:latin typeface="Comic Sans MS" pitchFamily="66" charset="0"/>
              </a:rPr>
              <a:t> </a:t>
            </a:r>
            <a:r>
              <a:rPr lang="en-US" sz="1600">
                <a:solidFill>
                  <a:srgbClr val="0000FF"/>
                </a:solidFill>
                <a:latin typeface="Comic Sans MS" pitchFamily="66" charset="0"/>
              </a:rPr>
              <a:t>beam</a:t>
            </a:r>
          </a:p>
        </p:txBody>
      </p:sp>
    </p:spTree>
    <p:custDataLst>
      <p:tags r:id="rId1"/>
    </p:custDataLst>
  </p:cSld>
  <p:clrMapOvr>
    <a:masterClrMapping/>
  </p:clrMapOvr>
  <p:transition advTm="2385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descr="eRHIC ERL2.bmp                                                 00069BE2Mothers of Invention           BFF2B6A3:"/>
          <p:cNvPicPr>
            <a:picLocks noChangeAspect="1" noChangeArrowheads="1"/>
          </p:cNvPicPr>
          <p:nvPr/>
        </p:nvPicPr>
        <p:blipFill>
          <a:blip r:embed="rId3" cstate="print"/>
          <a:srcRect/>
          <a:stretch>
            <a:fillRect/>
          </a:stretch>
        </p:blipFill>
        <p:spPr bwMode="auto">
          <a:xfrm>
            <a:off x="307975" y="168275"/>
            <a:ext cx="8451850" cy="6689725"/>
          </a:xfrm>
          <a:prstGeom prst="rect">
            <a:avLst/>
          </a:prstGeom>
          <a:noFill/>
          <a:ln w="9525">
            <a:noFill/>
            <a:miter lim="800000"/>
            <a:headEnd/>
            <a:tailEnd/>
          </a:ln>
        </p:spPr>
      </p:pic>
      <p:sp>
        <p:nvSpPr>
          <p:cNvPr id="238" name="Rectangle 237"/>
          <p:cNvSpPr/>
          <p:nvPr/>
        </p:nvSpPr>
        <p:spPr>
          <a:xfrm>
            <a:off x="5811838" y="2228850"/>
            <a:ext cx="2012950" cy="3309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4" name="Rectangle 3"/>
          <p:cNvSpPr/>
          <p:nvPr/>
        </p:nvSpPr>
        <p:spPr>
          <a:xfrm>
            <a:off x="1335088" y="2276475"/>
            <a:ext cx="2147887" cy="32670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6" name="Rectangle 5"/>
          <p:cNvSpPr/>
          <p:nvPr/>
        </p:nvSpPr>
        <p:spPr>
          <a:xfrm>
            <a:off x="7316788" y="2419350"/>
            <a:ext cx="601662" cy="311943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cxnSp>
        <p:nvCxnSpPr>
          <p:cNvPr id="11" name="Straight Connector 10"/>
          <p:cNvCxnSpPr/>
          <p:nvPr/>
        </p:nvCxnSpPr>
        <p:spPr>
          <a:xfrm rot="16200000" flipV="1">
            <a:off x="4362450" y="4562476"/>
            <a:ext cx="1952625" cy="0"/>
          </a:xfrm>
          <a:prstGeom prst="line">
            <a:avLst/>
          </a:prstGeom>
        </p:spPr>
        <p:style>
          <a:lnRef idx="2">
            <a:schemeClr val="accent1"/>
          </a:lnRef>
          <a:fillRef idx="0">
            <a:schemeClr val="accent1"/>
          </a:fillRef>
          <a:effectRef idx="1">
            <a:schemeClr val="accent1"/>
          </a:effectRef>
          <a:fontRef idx="minor">
            <a:schemeClr val="tx1"/>
          </a:fontRef>
        </p:style>
      </p:cxnSp>
      <p:sp>
        <p:nvSpPr>
          <p:cNvPr id="54278" name="TextBox 11"/>
          <p:cNvSpPr txBox="1">
            <a:spLocks noChangeArrowheads="1"/>
          </p:cNvSpPr>
          <p:nvPr/>
        </p:nvSpPr>
        <p:spPr bwMode="auto">
          <a:xfrm>
            <a:off x="5986463" y="3240088"/>
            <a:ext cx="2012950" cy="366712"/>
          </a:xfrm>
          <a:prstGeom prst="rect">
            <a:avLst/>
          </a:prstGeom>
          <a:noFill/>
          <a:ln w="9525">
            <a:noFill/>
            <a:miter lim="800000"/>
            <a:headEnd/>
            <a:tailEnd/>
          </a:ln>
        </p:spPr>
        <p:txBody>
          <a:bodyPr wrap="none">
            <a:spAutoFit/>
          </a:bodyPr>
          <a:lstStyle/>
          <a:p>
            <a:pPr defTabSz="457200"/>
            <a:r>
              <a:rPr lang="en-US" sz="1800"/>
              <a:t>1.27 m beam high</a:t>
            </a:r>
          </a:p>
        </p:txBody>
      </p:sp>
      <p:grpSp>
        <p:nvGrpSpPr>
          <p:cNvPr id="54279" name="Group 51"/>
          <p:cNvGrpSpPr>
            <a:grpSpLocks/>
          </p:cNvGrpSpPr>
          <p:nvPr/>
        </p:nvGrpSpPr>
        <p:grpSpPr bwMode="auto">
          <a:xfrm>
            <a:off x="2289175" y="3097213"/>
            <a:ext cx="582613" cy="463550"/>
            <a:chOff x="3594100" y="3314700"/>
            <a:chExt cx="640080" cy="493776"/>
          </a:xfrm>
        </p:grpSpPr>
        <p:sp>
          <p:nvSpPr>
            <p:cNvPr id="13" name="Rectangle 12"/>
            <p:cNvSpPr/>
            <p:nvPr/>
          </p:nvSpPr>
          <p:spPr>
            <a:xfrm>
              <a:off x="3594100" y="3314700"/>
              <a:ext cx="640080" cy="493776"/>
            </a:xfrm>
            <a:prstGeom prst="rect">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15" name="Rectangle 14"/>
            <p:cNvSpPr>
              <a:spLocks/>
            </p:cNvSpPr>
            <p:nvPr/>
          </p:nvSpPr>
          <p:spPr>
            <a:xfrm>
              <a:off x="3613285" y="3524386"/>
              <a:ext cx="364513" cy="128517"/>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grpSp>
      <p:cxnSp>
        <p:nvCxnSpPr>
          <p:cNvPr id="16" name="Straight Connector 15"/>
          <p:cNvCxnSpPr/>
          <p:nvPr/>
        </p:nvCxnSpPr>
        <p:spPr>
          <a:xfrm>
            <a:off x="2457450" y="3597275"/>
            <a:ext cx="4999038" cy="1588"/>
          </a:xfrm>
          <a:prstGeom prst="line">
            <a:avLst/>
          </a:prstGeom>
        </p:spPr>
        <p:style>
          <a:lnRef idx="2">
            <a:schemeClr val="accent1"/>
          </a:lnRef>
          <a:fillRef idx="0">
            <a:schemeClr val="accent1"/>
          </a:fillRef>
          <a:effectRef idx="1">
            <a:schemeClr val="accent1"/>
          </a:effectRef>
          <a:fontRef idx="minor">
            <a:schemeClr val="tx1"/>
          </a:fontRef>
        </p:style>
      </p:cxnSp>
      <p:sp>
        <p:nvSpPr>
          <p:cNvPr id="54281" name="TextBox 16"/>
          <p:cNvSpPr txBox="1">
            <a:spLocks noChangeArrowheads="1"/>
          </p:cNvSpPr>
          <p:nvPr/>
        </p:nvSpPr>
        <p:spPr bwMode="auto">
          <a:xfrm>
            <a:off x="1922463" y="2665413"/>
            <a:ext cx="1366837" cy="304800"/>
          </a:xfrm>
          <a:prstGeom prst="rect">
            <a:avLst/>
          </a:prstGeom>
          <a:noFill/>
          <a:ln w="9525">
            <a:noFill/>
            <a:miter lim="800000"/>
            <a:headEnd/>
            <a:tailEnd/>
          </a:ln>
        </p:spPr>
        <p:txBody>
          <a:bodyPr wrap="none">
            <a:spAutoFit/>
          </a:bodyPr>
          <a:lstStyle/>
          <a:p>
            <a:pPr defTabSz="457200"/>
            <a:r>
              <a:rPr lang="en-US" sz="1400" b="1">
                <a:solidFill>
                  <a:srgbClr val="660066"/>
                </a:solidFill>
              </a:rPr>
              <a:t>30 GeV e</a:t>
            </a:r>
            <a:r>
              <a:rPr lang="en-US" sz="1400" b="1" baseline="30000">
                <a:solidFill>
                  <a:srgbClr val="660066"/>
                </a:solidFill>
              </a:rPr>
              <a:t>+ </a:t>
            </a:r>
            <a:r>
              <a:rPr lang="en-US" sz="1400" b="1">
                <a:solidFill>
                  <a:srgbClr val="660066"/>
                </a:solidFill>
              </a:rPr>
              <a:t>ring</a:t>
            </a:r>
          </a:p>
        </p:txBody>
      </p:sp>
      <p:grpSp>
        <p:nvGrpSpPr>
          <p:cNvPr id="54282" name="Group 18"/>
          <p:cNvGrpSpPr>
            <a:grpSpLocks noChangeAspect="1"/>
          </p:cNvGrpSpPr>
          <p:nvPr/>
        </p:nvGrpSpPr>
        <p:grpSpPr bwMode="auto">
          <a:xfrm>
            <a:off x="2335213" y="4003675"/>
            <a:ext cx="450850" cy="461963"/>
            <a:chOff x="2082800" y="1765300"/>
            <a:chExt cx="1828800" cy="2750820"/>
          </a:xfrm>
        </p:grpSpPr>
        <p:sp>
          <p:nvSpPr>
            <p:cNvPr id="20" name="Rectangle 19"/>
            <p:cNvSpPr/>
            <p:nvPr/>
          </p:nvSpPr>
          <p:spPr>
            <a:xfrm>
              <a:off x="2082800" y="1765300"/>
              <a:ext cx="914400" cy="2741364"/>
            </a:xfrm>
            <a:prstGeom prst="rect">
              <a:avLst/>
            </a:prstGeom>
            <a:solidFill>
              <a:schemeClr val="bg1">
                <a:lumMod val="85000"/>
              </a:scheme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1" name="Rectangle 20"/>
            <p:cNvSpPr/>
            <p:nvPr/>
          </p:nvSpPr>
          <p:spPr>
            <a:xfrm>
              <a:off x="2958563" y="3778788"/>
              <a:ext cx="920837" cy="737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2" name="Rectangle 21"/>
            <p:cNvSpPr/>
            <p:nvPr/>
          </p:nvSpPr>
          <p:spPr>
            <a:xfrm>
              <a:off x="2997200" y="1774756"/>
              <a:ext cx="914400" cy="73733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3" name="Rectangle 22"/>
            <p:cNvSpPr/>
            <p:nvPr/>
          </p:nvSpPr>
          <p:spPr>
            <a:xfrm>
              <a:off x="2971442" y="2833490"/>
              <a:ext cx="914400" cy="7278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4" name="Rectangle 23"/>
            <p:cNvSpPr/>
            <p:nvPr/>
          </p:nvSpPr>
          <p:spPr>
            <a:xfrm>
              <a:off x="2932806" y="2067795"/>
              <a:ext cx="534471"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5" name="Rectangle 24"/>
            <p:cNvSpPr/>
            <p:nvPr/>
          </p:nvSpPr>
          <p:spPr>
            <a:xfrm>
              <a:off x="2926364" y="3135985"/>
              <a:ext cx="528034"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6" name="Rectangle 25"/>
            <p:cNvSpPr/>
            <p:nvPr/>
          </p:nvSpPr>
          <p:spPr>
            <a:xfrm>
              <a:off x="2907048" y="4043471"/>
              <a:ext cx="534471"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grpSp>
      <p:grpSp>
        <p:nvGrpSpPr>
          <p:cNvPr id="54283" name="Group 26"/>
          <p:cNvGrpSpPr>
            <a:grpSpLocks noChangeAspect="1"/>
          </p:cNvGrpSpPr>
          <p:nvPr/>
        </p:nvGrpSpPr>
        <p:grpSpPr bwMode="auto">
          <a:xfrm>
            <a:off x="2335213" y="4598988"/>
            <a:ext cx="450850" cy="461962"/>
            <a:chOff x="2082800" y="1765300"/>
            <a:chExt cx="1828800" cy="2750820"/>
          </a:xfrm>
        </p:grpSpPr>
        <p:sp>
          <p:nvSpPr>
            <p:cNvPr id="28" name="Rectangle 27"/>
            <p:cNvSpPr/>
            <p:nvPr/>
          </p:nvSpPr>
          <p:spPr>
            <a:xfrm>
              <a:off x="2082800" y="1765300"/>
              <a:ext cx="914400" cy="2741370"/>
            </a:xfrm>
            <a:prstGeom prst="rect">
              <a:avLst/>
            </a:prstGeom>
            <a:solidFill>
              <a:schemeClr val="bg1">
                <a:lumMod val="85000"/>
              </a:schemeClr>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29" name="Rectangle 28"/>
            <p:cNvSpPr/>
            <p:nvPr/>
          </p:nvSpPr>
          <p:spPr>
            <a:xfrm>
              <a:off x="2958563" y="3778786"/>
              <a:ext cx="920837" cy="73733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30" name="Rectangle 29"/>
            <p:cNvSpPr/>
            <p:nvPr/>
          </p:nvSpPr>
          <p:spPr>
            <a:xfrm>
              <a:off x="2997200" y="1774750"/>
              <a:ext cx="914400" cy="73733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31" name="Rectangle 30"/>
            <p:cNvSpPr/>
            <p:nvPr/>
          </p:nvSpPr>
          <p:spPr>
            <a:xfrm>
              <a:off x="2971442" y="2833486"/>
              <a:ext cx="914400" cy="72788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32" name="Rectangle 31"/>
            <p:cNvSpPr/>
            <p:nvPr/>
          </p:nvSpPr>
          <p:spPr>
            <a:xfrm>
              <a:off x="2932806" y="2067796"/>
              <a:ext cx="534471"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33" name="Rectangle 32"/>
            <p:cNvSpPr/>
            <p:nvPr/>
          </p:nvSpPr>
          <p:spPr>
            <a:xfrm>
              <a:off x="2926364" y="3135982"/>
              <a:ext cx="528034"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sp>
          <p:nvSpPr>
            <p:cNvPr id="34" name="Rectangle 33"/>
            <p:cNvSpPr/>
            <p:nvPr/>
          </p:nvSpPr>
          <p:spPr>
            <a:xfrm>
              <a:off x="2907048" y="4043470"/>
              <a:ext cx="534471" cy="170154"/>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p>
          </p:txBody>
        </p:sp>
      </p:grpSp>
      <p:sp>
        <p:nvSpPr>
          <p:cNvPr id="35" name="Double Bracket 34"/>
          <p:cNvSpPr/>
          <p:nvPr/>
        </p:nvSpPr>
        <p:spPr>
          <a:xfrm>
            <a:off x="2127250" y="3609975"/>
            <a:ext cx="868363" cy="1905000"/>
          </a:xfrm>
          <a:prstGeom prst="bracketPair">
            <a:avLst/>
          </a:prstGeom>
          <a:ln w="76200" cap="flat" cmpd="tri"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sz="1800"/>
          </a:p>
        </p:txBody>
      </p:sp>
      <p:cxnSp>
        <p:nvCxnSpPr>
          <p:cNvPr id="37" name="Straight Connector 36"/>
          <p:cNvCxnSpPr/>
          <p:nvPr/>
        </p:nvCxnSpPr>
        <p:spPr>
          <a:xfrm>
            <a:off x="2138363" y="4514850"/>
            <a:ext cx="833437" cy="1588"/>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116138" y="5110163"/>
            <a:ext cx="833437" cy="1587"/>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4287" name="TextBox 38"/>
          <p:cNvSpPr txBox="1">
            <a:spLocks noChangeArrowheads="1"/>
          </p:cNvSpPr>
          <p:nvPr/>
        </p:nvSpPr>
        <p:spPr bwMode="auto">
          <a:xfrm>
            <a:off x="839788" y="3671888"/>
            <a:ext cx="2195512" cy="304800"/>
          </a:xfrm>
          <a:prstGeom prst="rect">
            <a:avLst/>
          </a:prstGeom>
          <a:noFill/>
          <a:ln w="9525">
            <a:noFill/>
            <a:miter lim="800000"/>
            <a:headEnd/>
            <a:tailEnd/>
          </a:ln>
        </p:spPr>
        <p:txBody>
          <a:bodyPr wrap="none">
            <a:spAutoFit/>
          </a:bodyPr>
          <a:lstStyle/>
          <a:p>
            <a:pPr defTabSz="457200"/>
            <a:r>
              <a:rPr lang="en-US" sz="1400" b="1">
                <a:solidFill>
                  <a:srgbClr val="FF0000"/>
                </a:solidFill>
              </a:rPr>
              <a:t>30 GeV ERL</a:t>
            </a:r>
            <a:r>
              <a:rPr lang="en-US" sz="1200" b="1">
                <a:solidFill>
                  <a:srgbClr val="FF0000"/>
                </a:solidFill>
              </a:rPr>
              <a:t>      </a:t>
            </a:r>
            <a:r>
              <a:rPr lang="en-US" sz="1400" b="1">
                <a:solidFill>
                  <a:srgbClr val="FF0000"/>
                </a:solidFill>
              </a:rPr>
              <a:t>6 passes</a:t>
            </a:r>
          </a:p>
        </p:txBody>
      </p:sp>
      <p:sp>
        <p:nvSpPr>
          <p:cNvPr id="54288" name="TextBox 39"/>
          <p:cNvSpPr txBox="1">
            <a:spLocks noChangeArrowheads="1"/>
          </p:cNvSpPr>
          <p:nvPr/>
        </p:nvSpPr>
        <p:spPr bwMode="auto">
          <a:xfrm>
            <a:off x="1255713" y="3968750"/>
            <a:ext cx="981075" cy="517525"/>
          </a:xfrm>
          <a:prstGeom prst="rect">
            <a:avLst/>
          </a:prstGeom>
          <a:noFill/>
          <a:ln w="9525">
            <a:noFill/>
            <a:miter lim="800000"/>
            <a:headEnd/>
            <a:tailEnd/>
          </a:ln>
        </p:spPr>
        <p:txBody>
          <a:bodyPr>
            <a:spAutoFit/>
          </a:bodyPr>
          <a:lstStyle/>
          <a:p>
            <a:pPr defTabSz="457200"/>
            <a:r>
              <a:rPr lang="en-US" sz="1400" b="1">
                <a:solidFill>
                  <a:srgbClr val="FF0000"/>
                </a:solidFill>
              </a:rPr>
              <a:t>HE ERL passes</a:t>
            </a:r>
          </a:p>
        </p:txBody>
      </p:sp>
      <p:sp>
        <p:nvSpPr>
          <p:cNvPr id="54289" name="TextBox 40"/>
          <p:cNvSpPr txBox="1">
            <a:spLocks noChangeArrowheads="1"/>
          </p:cNvSpPr>
          <p:nvPr/>
        </p:nvSpPr>
        <p:spPr bwMode="auto">
          <a:xfrm>
            <a:off x="1246188" y="4551363"/>
            <a:ext cx="1014412" cy="517525"/>
          </a:xfrm>
          <a:prstGeom prst="rect">
            <a:avLst/>
          </a:prstGeom>
          <a:noFill/>
          <a:ln w="9525">
            <a:noFill/>
            <a:miter lim="800000"/>
            <a:headEnd/>
            <a:tailEnd/>
          </a:ln>
        </p:spPr>
        <p:txBody>
          <a:bodyPr>
            <a:spAutoFit/>
          </a:bodyPr>
          <a:lstStyle/>
          <a:p>
            <a:pPr defTabSz="457200"/>
            <a:r>
              <a:rPr lang="en-US" sz="1400" b="1">
                <a:solidFill>
                  <a:srgbClr val="FF0000"/>
                </a:solidFill>
              </a:rPr>
              <a:t>LE ERL passes</a:t>
            </a:r>
          </a:p>
        </p:txBody>
      </p:sp>
      <p:cxnSp>
        <p:nvCxnSpPr>
          <p:cNvPr id="42" name="Straight Connector 41"/>
          <p:cNvCxnSpPr/>
          <p:nvPr/>
        </p:nvCxnSpPr>
        <p:spPr>
          <a:xfrm>
            <a:off x="2232025" y="3597275"/>
            <a:ext cx="666750" cy="1588"/>
          </a:xfrm>
          <a:prstGeom prst="line">
            <a:avLst/>
          </a:prstGeom>
          <a:ln w="76200" cap="flat" cmpd="tri"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4291" name="TextBox 42"/>
          <p:cNvSpPr txBox="1">
            <a:spLocks noChangeArrowheads="1"/>
          </p:cNvSpPr>
          <p:nvPr/>
        </p:nvSpPr>
        <p:spPr bwMode="auto">
          <a:xfrm>
            <a:off x="2971800" y="3854450"/>
            <a:ext cx="608013" cy="730250"/>
          </a:xfrm>
          <a:prstGeom prst="rect">
            <a:avLst/>
          </a:prstGeom>
          <a:noFill/>
          <a:ln w="9525">
            <a:noFill/>
            <a:miter lim="800000"/>
            <a:headEnd/>
            <a:tailEnd/>
          </a:ln>
        </p:spPr>
        <p:txBody>
          <a:bodyPr>
            <a:spAutoFit/>
          </a:bodyPr>
          <a:lstStyle/>
          <a:p>
            <a:pPr defTabSz="457200"/>
            <a:r>
              <a:rPr lang="en-US" sz="1400" b="1">
                <a:solidFill>
                  <a:srgbClr val="FF0000"/>
                </a:solidFill>
              </a:rPr>
              <a:t>30  </a:t>
            </a:r>
          </a:p>
          <a:p>
            <a:pPr defTabSz="457200"/>
            <a:r>
              <a:rPr lang="en-US" sz="1400" b="1">
                <a:solidFill>
                  <a:srgbClr val="FF0000"/>
                </a:solidFill>
              </a:rPr>
              <a:t>25 </a:t>
            </a:r>
          </a:p>
          <a:p>
            <a:pPr defTabSz="457200"/>
            <a:r>
              <a:rPr lang="en-US" sz="1400" b="1">
                <a:solidFill>
                  <a:srgbClr val="FF0000"/>
                </a:solidFill>
              </a:rPr>
              <a:t>20</a:t>
            </a:r>
            <a:r>
              <a:rPr lang="en-US" sz="1400">
                <a:solidFill>
                  <a:srgbClr val="FF0000"/>
                </a:solidFill>
              </a:rPr>
              <a:t> </a:t>
            </a:r>
          </a:p>
        </p:txBody>
      </p:sp>
      <p:sp>
        <p:nvSpPr>
          <p:cNvPr id="54292" name="TextBox 43"/>
          <p:cNvSpPr txBox="1">
            <a:spLocks noChangeArrowheads="1"/>
          </p:cNvSpPr>
          <p:nvPr/>
        </p:nvSpPr>
        <p:spPr bwMode="auto">
          <a:xfrm>
            <a:off x="2965450" y="4476750"/>
            <a:ext cx="606425" cy="942975"/>
          </a:xfrm>
          <a:prstGeom prst="rect">
            <a:avLst/>
          </a:prstGeom>
          <a:noFill/>
          <a:ln w="9525">
            <a:noFill/>
            <a:miter lim="800000"/>
            <a:headEnd/>
            <a:tailEnd/>
          </a:ln>
        </p:spPr>
        <p:txBody>
          <a:bodyPr>
            <a:spAutoFit/>
          </a:bodyPr>
          <a:lstStyle/>
          <a:p>
            <a:pPr defTabSz="457200"/>
            <a:r>
              <a:rPr lang="en-US" sz="1400" b="1">
                <a:solidFill>
                  <a:srgbClr val="FF0000"/>
                </a:solidFill>
              </a:rPr>
              <a:t>15  </a:t>
            </a:r>
          </a:p>
          <a:p>
            <a:pPr defTabSz="457200"/>
            <a:r>
              <a:rPr lang="en-US" sz="1400" b="1">
                <a:solidFill>
                  <a:srgbClr val="FF0000"/>
                </a:solidFill>
              </a:rPr>
              <a:t>10 </a:t>
            </a:r>
          </a:p>
          <a:p>
            <a:pPr defTabSz="457200"/>
            <a:r>
              <a:rPr lang="en-US" sz="1400" b="1">
                <a:solidFill>
                  <a:srgbClr val="FF0000"/>
                </a:solidFill>
              </a:rPr>
              <a:t>  5 GeV</a:t>
            </a:r>
          </a:p>
        </p:txBody>
      </p:sp>
      <p:cxnSp>
        <p:nvCxnSpPr>
          <p:cNvPr id="51" name="Straight Connector 50"/>
          <p:cNvCxnSpPr/>
          <p:nvPr/>
        </p:nvCxnSpPr>
        <p:spPr>
          <a:xfrm rot="16200000" flipV="1">
            <a:off x="1253332" y="4236244"/>
            <a:ext cx="2640012"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 Box 55"/>
          <p:cNvSpPr txBox="1">
            <a:spLocks noChangeArrowheads="1"/>
          </p:cNvSpPr>
          <p:nvPr/>
        </p:nvSpPr>
        <p:spPr bwMode="auto">
          <a:xfrm>
            <a:off x="7127875" y="6091238"/>
            <a:ext cx="1076325" cy="244475"/>
          </a:xfrm>
          <a:prstGeom prst="rect">
            <a:avLst/>
          </a:prstGeom>
          <a:noFill/>
          <a:ln w="9525">
            <a:noFill/>
            <a:miter lim="800000"/>
            <a:headEnd/>
            <a:tailEnd/>
          </a:ln>
        </p:spPr>
        <p:txBody>
          <a:bodyPr wrap="none">
            <a:spAutoFit/>
          </a:bodyPr>
          <a:lstStyle/>
          <a:p>
            <a:pPr algn="ctr" defTabSz="457200">
              <a:defRPr/>
            </a:pPr>
            <a:r>
              <a:rPr lang="en-US" sz="1050" dirty="0">
                <a:solidFill>
                  <a:srgbClr val="000090"/>
                </a:solidFill>
                <a:latin typeface="Comic Sans MS" pitchFamily="-110" charset="0"/>
                <a:ea typeface="Comic Sans MS" pitchFamily="-110" charset="0"/>
                <a:cs typeface="Comic Sans MS" pitchFamily="-110" charset="0"/>
              </a:rPr>
              <a:t>© V. Litvinenko</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11113" y="-36513"/>
            <a:ext cx="9144001" cy="609601"/>
          </a:xfrm>
        </p:spPr>
        <p:txBody>
          <a:bodyPr/>
          <a:lstStyle/>
          <a:p>
            <a:pPr algn="r"/>
            <a:r>
              <a:rPr lang="en-US" sz="3200" smtClean="0">
                <a:solidFill>
                  <a:srgbClr val="0033CC"/>
                </a:solidFill>
                <a:latin typeface="Candara" pitchFamily="34" charset="0"/>
              </a:rPr>
              <a:t>JLab’s Proposed ELIC Staging</a:t>
            </a:r>
            <a:endParaRPr lang="en-US" sz="4000" smtClean="0">
              <a:solidFill>
                <a:srgbClr val="0033CC"/>
              </a:solidFill>
              <a:latin typeface="Candara" pitchFamily="34" charset="0"/>
            </a:endParaRPr>
          </a:p>
        </p:txBody>
      </p:sp>
      <p:graphicFrame>
        <p:nvGraphicFramePr>
          <p:cNvPr id="14532" name="Group 196"/>
          <p:cNvGraphicFramePr>
            <a:graphicFrameLocks noGrp="1"/>
          </p:cNvGraphicFramePr>
          <p:nvPr/>
        </p:nvGraphicFramePr>
        <p:xfrm>
          <a:off x="4368800" y="3178175"/>
          <a:ext cx="4724400" cy="1356360"/>
        </p:xfrm>
        <a:graphic>
          <a:graphicData uri="http://schemas.openxmlformats.org/drawingml/2006/table">
            <a:tbl>
              <a:tblPr/>
              <a:tblGrid>
                <a:gridCol w="776288"/>
                <a:gridCol w="539750"/>
                <a:gridCol w="620712"/>
                <a:gridCol w="927100"/>
                <a:gridCol w="700088"/>
                <a:gridCol w="620712"/>
                <a:gridCol w="539750"/>
              </a:tblGrid>
              <a:tr h="3524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Candara" pitchFamily="34" charset="0"/>
                        </a:rPr>
                        <a:t>Stage</a:t>
                      </a:r>
                      <a:endParaRPr kumimoji="0" lang="en-US" sz="1300" b="0" i="0" u="none" strike="noStrike" cap="none" normalizeH="0" baseline="0" dirty="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Candara" pitchFamily="34" charset="0"/>
                        </a:rPr>
                        <a:t>Max. Energy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Candara" pitchFamily="34" charset="0"/>
                        </a:rPr>
                        <a:t>(GeV/c)</a:t>
                      </a:r>
                      <a:endParaRPr kumimoji="0" lang="en-US" sz="1300" b="0"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Candara" pitchFamily="34" charset="0"/>
                        </a:rPr>
                        <a:t>Ring Size </a:t>
                      </a:r>
                      <a:endParaRPr kumimoji="0" lang="en-US" sz="1300" b="1" i="0" u="none" strike="noStrike" cap="none" normalizeH="0" baseline="0" smtClean="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Candara" pitchFamily="34" charset="0"/>
                        </a:rPr>
                        <a:t>(m)</a:t>
                      </a:r>
                      <a:endParaRPr kumimoji="0" lang="en-US" sz="1300" b="0"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Candara" pitchFamily="34" charset="0"/>
                        </a:rPr>
                        <a:t>Ring Type</a:t>
                      </a:r>
                      <a:endParaRPr kumimoji="0" lang="en-US" sz="1300" b="0" i="0" u="none" strike="noStrike" cap="none" normalizeH="0" baseline="0" dirty="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Candara" pitchFamily="34" charset="0"/>
                        </a:rPr>
                        <a:t>IP #</a:t>
                      </a:r>
                      <a:endParaRPr kumimoji="0" lang="en-US" sz="1300" b="0"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r>
              <a:tr h="21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p</a:t>
                      </a: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e</a:t>
                      </a: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p</a:t>
                      </a: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e</a:t>
                      </a: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smtClean="0">
                        <a:ln>
                          <a:noFill/>
                        </a:ln>
                        <a:solidFill>
                          <a:schemeClr val="tx1"/>
                        </a:solidFill>
                        <a:effectLst/>
                        <a:latin typeface="Candar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r>
              <a:tr h="211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Medium</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96</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11</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1000</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Cold</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Warm</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ndara" pitchFamily="34" charset="0"/>
                        </a:rPr>
                        <a:t>3</a:t>
                      </a:r>
                      <a:endParaRPr kumimoji="0" lang="en-US" sz="1300" b="1" i="0" u="none" strike="noStrike" cap="none" normalizeH="0" baseline="0" dirty="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High</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250</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20</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2500</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Cold</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ndara" pitchFamily="34" charset="0"/>
                        </a:rPr>
                        <a:t>Warm</a:t>
                      </a:r>
                      <a:endParaRPr kumimoji="0" lang="en-US" sz="13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ndara" pitchFamily="34" charset="0"/>
                        </a:rPr>
                        <a:t>4</a:t>
                      </a:r>
                      <a:endParaRPr kumimoji="0" lang="en-US" sz="1300" b="1" i="0" u="none" strike="noStrike" cap="none" normalizeH="0" baseline="0" dirty="0" smtClean="0">
                        <a:ln>
                          <a:noFill/>
                        </a:ln>
                        <a:solidFill>
                          <a:schemeClr val="tx1"/>
                        </a:solidFill>
                        <a:effectLst/>
                        <a:latin typeface="Candara"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CFCC"/>
                    </a:solidFill>
                  </a:tcPr>
                </a:tc>
              </a:tr>
            </a:tbl>
          </a:graphicData>
        </a:graphic>
      </p:graphicFrame>
      <p:sp>
        <p:nvSpPr>
          <p:cNvPr id="130091" name="Rectangular Callout 106"/>
          <p:cNvSpPr>
            <a:spLocks noChangeArrowheads="1"/>
          </p:cNvSpPr>
          <p:nvPr/>
        </p:nvSpPr>
        <p:spPr bwMode="auto">
          <a:xfrm>
            <a:off x="304800" y="58738"/>
            <a:ext cx="2590800" cy="609600"/>
          </a:xfrm>
          <a:prstGeom prst="wedgeRectCallout">
            <a:avLst>
              <a:gd name="adj1" fmla="val 9130"/>
              <a:gd name="adj2" fmla="val 194792"/>
            </a:avLst>
          </a:prstGeom>
          <a:solidFill>
            <a:srgbClr val="FF99CC"/>
          </a:solidFill>
          <a:ln w="9525" algn="ctr">
            <a:solidFill>
              <a:schemeClr val="tx1"/>
            </a:solidFill>
            <a:round/>
            <a:headEnd/>
            <a:tailEnd/>
          </a:ln>
        </p:spPr>
        <p:txBody>
          <a:bodyPr/>
          <a:lstStyle/>
          <a:p>
            <a:pPr eaLnBrk="0" hangingPunct="0"/>
            <a:r>
              <a:rPr lang="en-US" sz="1600" b="1">
                <a:latin typeface="Candara" pitchFamily="34" charset="0"/>
                <a:cs typeface="Arial" charset="0"/>
              </a:rPr>
              <a:t>Serves as a large booster to the full energy collider ring</a:t>
            </a:r>
          </a:p>
        </p:txBody>
      </p:sp>
      <p:pic>
        <p:nvPicPr>
          <p:cNvPr id="130092" name="Picture 176" descr="ELIC_ring"/>
          <p:cNvPicPr>
            <a:picLocks noChangeAspect="1" noChangeArrowheads="1"/>
          </p:cNvPicPr>
          <p:nvPr/>
        </p:nvPicPr>
        <p:blipFill>
          <a:blip r:embed="rId3" cstate="print"/>
          <a:srcRect/>
          <a:stretch>
            <a:fillRect/>
          </a:stretch>
        </p:blipFill>
        <p:spPr bwMode="auto">
          <a:xfrm>
            <a:off x="76200" y="384175"/>
            <a:ext cx="5562600" cy="4195763"/>
          </a:xfrm>
          <a:prstGeom prst="rect">
            <a:avLst/>
          </a:prstGeom>
          <a:noFill/>
          <a:ln w="9525">
            <a:noFill/>
            <a:miter lim="800000"/>
            <a:headEnd/>
            <a:tailEnd/>
          </a:ln>
        </p:spPr>
      </p:pic>
      <p:pic>
        <p:nvPicPr>
          <p:cNvPr id="130093" name="Picture 189" descr="ELIC_tunnel"/>
          <p:cNvPicPr>
            <a:picLocks noChangeAspect="1" noChangeArrowheads="1"/>
          </p:cNvPicPr>
          <p:nvPr/>
        </p:nvPicPr>
        <p:blipFill>
          <a:blip r:embed="rId4" cstate="print"/>
          <a:srcRect/>
          <a:stretch>
            <a:fillRect/>
          </a:stretch>
        </p:blipFill>
        <p:spPr bwMode="auto">
          <a:xfrm>
            <a:off x="5848350" y="539750"/>
            <a:ext cx="2743200" cy="2573338"/>
          </a:xfrm>
          <a:prstGeom prst="rect">
            <a:avLst/>
          </a:prstGeom>
          <a:noFill/>
          <a:ln w="9525">
            <a:noFill/>
            <a:miter lim="800000"/>
            <a:headEnd/>
            <a:tailEnd/>
          </a:ln>
        </p:spPr>
      </p:pic>
      <p:sp>
        <p:nvSpPr>
          <p:cNvPr id="130094" name="Text Box 192"/>
          <p:cNvSpPr txBox="1">
            <a:spLocks noChangeArrowheads="1"/>
          </p:cNvSpPr>
          <p:nvPr/>
        </p:nvSpPr>
        <p:spPr bwMode="auto">
          <a:xfrm>
            <a:off x="5097463" y="1731963"/>
            <a:ext cx="1192212" cy="646112"/>
          </a:xfrm>
          <a:prstGeom prst="rect">
            <a:avLst/>
          </a:prstGeom>
          <a:noFill/>
          <a:ln w="9525">
            <a:noFill/>
            <a:miter lim="800000"/>
            <a:headEnd/>
            <a:tailEnd/>
          </a:ln>
        </p:spPr>
        <p:txBody>
          <a:bodyPr>
            <a:spAutoFit/>
          </a:bodyPr>
          <a:lstStyle/>
          <a:p>
            <a:pPr eaLnBrk="0" hangingPunct="0"/>
            <a:r>
              <a:rPr lang="en-US" sz="1800" b="1">
                <a:solidFill>
                  <a:srgbClr val="FF0000"/>
                </a:solidFill>
                <a:latin typeface="Candara" pitchFamily="34" charset="0"/>
              </a:rPr>
              <a:t>Straight section</a:t>
            </a:r>
            <a:endParaRPr lang="en-US">
              <a:solidFill>
                <a:srgbClr val="FF0000"/>
              </a:solidFill>
            </a:endParaRPr>
          </a:p>
        </p:txBody>
      </p:sp>
      <p:grpSp>
        <p:nvGrpSpPr>
          <p:cNvPr id="130095" name="Group 12"/>
          <p:cNvGrpSpPr>
            <a:grpSpLocks/>
          </p:cNvGrpSpPr>
          <p:nvPr/>
        </p:nvGrpSpPr>
        <p:grpSpPr bwMode="auto">
          <a:xfrm>
            <a:off x="107950" y="4616450"/>
            <a:ext cx="6315075" cy="2241550"/>
            <a:chOff x="1134595" y="4616367"/>
            <a:chExt cx="6315260" cy="2241633"/>
          </a:xfrm>
        </p:grpSpPr>
        <p:pic>
          <p:nvPicPr>
            <p:cNvPr id="130096" name="Picture 8" descr="CompleteNew2"/>
            <p:cNvPicPr>
              <a:picLocks noChangeAspect="1" noChangeArrowheads="1"/>
            </p:cNvPicPr>
            <p:nvPr/>
          </p:nvPicPr>
          <p:blipFill>
            <a:blip r:embed="rId5" cstate="print"/>
            <a:srcRect r="119" b="39755"/>
            <a:stretch>
              <a:fillRect/>
            </a:stretch>
          </p:blipFill>
          <p:spPr bwMode="auto">
            <a:xfrm>
              <a:off x="1134595" y="4616367"/>
              <a:ext cx="6293338" cy="2241633"/>
            </a:xfrm>
            <a:prstGeom prst="rect">
              <a:avLst/>
            </a:prstGeom>
            <a:noFill/>
            <a:ln w="9525">
              <a:noFill/>
              <a:miter lim="800000"/>
              <a:headEnd/>
              <a:tailEnd/>
            </a:ln>
          </p:spPr>
        </p:pic>
        <p:sp>
          <p:nvSpPr>
            <p:cNvPr id="130097" name="Text Box 7"/>
            <p:cNvSpPr txBox="1">
              <a:spLocks noChangeArrowheads="1"/>
            </p:cNvSpPr>
            <p:nvPr/>
          </p:nvSpPr>
          <p:spPr bwMode="auto">
            <a:xfrm>
              <a:off x="6306855" y="6125228"/>
              <a:ext cx="1143000" cy="366713"/>
            </a:xfrm>
            <a:prstGeom prst="rect">
              <a:avLst/>
            </a:prstGeom>
            <a:solidFill>
              <a:schemeClr val="bg1"/>
            </a:solidFill>
            <a:ln w="9525">
              <a:noFill/>
              <a:miter lim="800000"/>
              <a:headEnd/>
              <a:tailEnd/>
            </a:ln>
          </p:spPr>
          <p:txBody>
            <a:bodyPr>
              <a:spAutoFit/>
            </a:bodyPr>
            <a:lstStyle/>
            <a:p>
              <a:pPr eaLnBrk="0" hangingPunct="0"/>
              <a:r>
                <a:rPr lang="en-US" sz="1800" b="1">
                  <a:solidFill>
                    <a:srgbClr val="0000FF"/>
                  </a:solidFill>
                  <a:latin typeface="Candara" pitchFamily="34" charset="0"/>
                </a:rPr>
                <a:t>cold ring</a:t>
              </a:r>
            </a:p>
          </p:txBody>
        </p:sp>
      </p:grpSp>
      <p:sp>
        <p:nvSpPr>
          <p:cNvPr id="130098" name="TextBox 13"/>
          <p:cNvSpPr txBox="1">
            <a:spLocks noChangeArrowheads="1"/>
          </p:cNvSpPr>
          <p:nvPr/>
        </p:nvSpPr>
        <p:spPr bwMode="auto">
          <a:xfrm>
            <a:off x="2217738" y="4910138"/>
            <a:ext cx="1954212" cy="584200"/>
          </a:xfrm>
          <a:prstGeom prst="rect">
            <a:avLst/>
          </a:prstGeom>
          <a:noFill/>
          <a:ln w="9525">
            <a:noFill/>
            <a:miter lim="800000"/>
            <a:headEnd/>
            <a:tailEnd/>
          </a:ln>
        </p:spPr>
        <p:txBody>
          <a:bodyPr>
            <a:spAutoFit/>
          </a:bodyPr>
          <a:lstStyle/>
          <a:p>
            <a:pPr algn="ctr" eaLnBrk="0" hangingPunct="0"/>
            <a:r>
              <a:rPr lang="en-US" sz="1600" b="1"/>
              <a:t>MEIC Detailed Layout</a:t>
            </a:r>
          </a:p>
        </p:txBody>
      </p:sp>
      <p:cxnSp>
        <p:nvCxnSpPr>
          <p:cNvPr id="130099" name="Straight Arrow Connector 15"/>
          <p:cNvCxnSpPr>
            <a:cxnSpLocks noChangeShapeType="1"/>
            <a:endCxn id="130098" idx="3"/>
          </p:cNvCxnSpPr>
          <p:nvPr/>
        </p:nvCxnSpPr>
        <p:spPr bwMode="auto">
          <a:xfrm rot="16200000" flipH="1">
            <a:off x="2190750" y="3221038"/>
            <a:ext cx="3048000" cy="914400"/>
          </a:xfrm>
          <a:prstGeom prst="straightConnector1">
            <a:avLst/>
          </a:prstGeom>
          <a:noFill/>
          <a:ln w="28575" algn="ctr">
            <a:solidFill>
              <a:srgbClr val="FF0000"/>
            </a:solidFill>
            <a:round/>
            <a:headEnd/>
            <a:tailEnd type="arrow" w="med" len="med"/>
          </a:ln>
        </p:spPr>
      </p:cxnSp>
      <p:sp>
        <p:nvSpPr>
          <p:cNvPr id="130100" name="TextBox 16"/>
          <p:cNvSpPr txBox="1">
            <a:spLocks noChangeArrowheads="1"/>
          </p:cNvSpPr>
          <p:nvPr/>
        </p:nvSpPr>
        <p:spPr bwMode="auto">
          <a:xfrm>
            <a:off x="6513513" y="4722813"/>
            <a:ext cx="2330450" cy="2030412"/>
          </a:xfrm>
          <a:prstGeom prst="rect">
            <a:avLst/>
          </a:prstGeom>
          <a:solidFill>
            <a:schemeClr val="bg1"/>
          </a:solidFill>
          <a:ln w="9525">
            <a:noFill/>
            <a:miter lim="800000"/>
            <a:headEnd/>
            <a:tailEnd/>
          </a:ln>
        </p:spPr>
        <p:txBody>
          <a:bodyPr>
            <a:spAutoFit/>
          </a:bodyPr>
          <a:lstStyle/>
          <a:p>
            <a:pPr algn="ctr" eaLnBrk="0" hangingPunct="0"/>
            <a:r>
              <a:rPr lang="en-US" sz="1800" b="1" i="1">
                <a:solidFill>
                  <a:srgbClr val="D60093"/>
                </a:solidFill>
              </a:rPr>
              <a:t>JLab would add a hadron accelerator complex, in 2-3 stages.  Figure 8 layout eliminates depolarizing resonances.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17" descr="CMlumi_eA_Aug2010"/>
          <p:cNvPicPr>
            <a:picLocks noGrp="1" noChangeAspect="1" noChangeArrowheads="1"/>
          </p:cNvPicPr>
          <p:nvPr>
            <p:ph idx="4294967295"/>
          </p:nvPr>
        </p:nvPicPr>
        <p:blipFill>
          <a:blip r:embed="rId3" cstate="print"/>
          <a:srcRect/>
          <a:stretch>
            <a:fillRect/>
          </a:stretch>
        </p:blipFill>
        <p:spPr>
          <a:xfrm>
            <a:off x="2133600" y="3681413"/>
            <a:ext cx="4648200" cy="2814637"/>
          </a:xfrm>
        </p:spPr>
      </p:pic>
      <p:pic>
        <p:nvPicPr>
          <p:cNvPr id="132099" name="Picture 118" descr="CMlumi_ep_Aug2010"/>
          <p:cNvPicPr>
            <a:picLocks noChangeAspect="1" noChangeArrowheads="1"/>
          </p:cNvPicPr>
          <p:nvPr/>
        </p:nvPicPr>
        <p:blipFill>
          <a:blip r:embed="rId4" cstate="print"/>
          <a:srcRect/>
          <a:stretch>
            <a:fillRect/>
          </a:stretch>
        </p:blipFill>
        <p:spPr bwMode="auto">
          <a:xfrm>
            <a:off x="2136775" y="849313"/>
            <a:ext cx="4645025" cy="2811462"/>
          </a:xfrm>
          <a:prstGeom prst="rect">
            <a:avLst/>
          </a:prstGeom>
          <a:noFill/>
          <a:ln w="9525">
            <a:noFill/>
            <a:miter lim="800000"/>
            <a:headEnd/>
            <a:tailEnd/>
          </a:ln>
        </p:spPr>
      </p:pic>
      <p:sp>
        <p:nvSpPr>
          <p:cNvPr id="132100" name="Text Box 119"/>
          <p:cNvSpPr txBox="1">
            <a:spLocks noChangeArrowheads="1"/>
          </p:cNvSpPr>
          <p:nvPr/>
        </p:nvSpPr>
        <p:spPr bwMode="auto">
          <a:xfrm>
            <a:off x="3276600" y="6248400"/>
            <a:ext cx="396875" cy="457200"/>
          </a:xfrm>
          <a:prstGeom prst="rect">
            <a:avLst/>
          </a:prstGeom>
          <a:noFill/>
          <a:ln w="9525">
            <a:noFill/>
            <a:miter lim="800000"/>
            <a:headEnd/>
            <a:tailEnd/>
          </a:ln>
        </p:spPr>
        <p:txBody>
          <a:bodyPr>
            <a:spAutoFit/>
          </a:bodyPr>
          <a:lstStyle/>
          <a:p>
            <a:pPr eaLnBrk="0" hangingPunct="0"/>
            <a:endParaRPr lang="en-US"/>
          </a:p>
        </p:txBody>
      </p:sp>
      <p:sp>
        <p:nvSpPr>
          <p:cNvPr id="132101" name="Text Box 120"/>
          <p:cNvSpPr txBox="1">
            <a:spLocks noChangeArrowheads="1"/>
          </p:cNvSpPr>
          <p:nvPr/>
        </p:nvSpPr>
        <p:spPr bwMode="auto">
          <a:xfrm>
            <a:off x="2097088" y="6489700"/>
            <a:ext cx="5141912" cy="366713"/>
          </a:xfrm>
          <a:prstGeom prst="rect">
            <a:avLst/>
          </a:prstGeom>
          <a:noFill/>
          <a:ln w="9525">
            <a:noFill/>
            <a:miter lim="800000"/>
            <a:headEnd/>
            <a:tailEnd/>
          </a:ln>
        </p:spPr>
        <p:txBody>
          <a:bodyPr wrap="none">
            <a:spAutoFit/>
          </a:bodyPr>
          <a:lstStyle/>
          <a:p>
            <a:pPr eaLnBrk="0" hangingPunct="0"/>
            <a:r>
              <a:rPr lang="en-US" sz="1800">
                <a:solidFill>
                  <a:srgbClr val="0000FF"/>
                </a:solidFill>
                <a:latin typeface="Candara" pitchFamily="34" charset="0"/>
              </a:rPr>
              <a:t>https://eic.jlab.org/wiki/index.php/Machine_designs</a:t>
            </a:r>
            <a:endParaRPr lang="en-US"/>
          </a:p>
        </p:txBody>
      </p:sp>
      <p:sp>
        <p:nvSpPr>
          <p:cNvPr id="132102" name="Rectangle 122"/>
          <p:cNvSpPr>
            <a:spLocks noGrp="1" noChangeArrowheads="1"/>
          </p:cNvSpPr>
          <p:nvPr>
            <p:ph type="title" idx="4294967295"/>
          </p:nvPr>
        </p:nvSpPr>
        <p:spPr>
          <a:xfrm>
            <a:off x="187325" y="0"/>
            <a:ext cx="8693150" cy="863600"/>
          </a:xfrm>
        </p:spPr>
        <p:txBody>
          <a:bodyPr/>
          <a:lstStyle/>
          <a:p>
            <a:pPr algn="ctr"/>
            <a:r>
              <a:rPr lang="en-US" sz="3200" smtClean="0">
                <a:solidFill>
                  <a:srgbClr val="0033CC"/>
                </a:solidFill>
                <a:latin typeface="Candara" pitchFamily="34" charset="0"/>
              </a:rPr>
              <a:t>Collider Performance Parameters for RHIC vs. JLab Designs Have Converged in Past Year</a:t>
            </a:r>
          </a:p>
        </p:txBody>
      </p:sp>
      <p:sp>
        <p:nvSpPr>
          <p:cNvPr id="132103" name="Text Box 124"/>
          <p:cNvSpPr txBox="1">
            <a:spLocks noChangeArrowheads="1"/>
          </p:cNvSpPr>
          <p:nvPr/>
        </p:nvSpPr>
        <p:spPr bwMode="auto">
          <a:xfrm>
            <a:off x="304800" y="962025"/>
            <a:ext cx="1516063" cy="366713"/>
          </a:xfrm>
          <a:prstGeom prst="rect">
            <a:avLst/>
          </a:prstGeom>
          <a:noFill/>
          <a:ln w="9525">
            <a:noFill/>
            <a:miter lim="800000"/>
            <a:headEnd/>
            <a:tailEnd/>
          </a:ln>
        </p:spPr>
        <p:txBody>
          <a:bodyPr wrap="none">
            <a:spAutoFit/>
          </a:bodyPr>
          <a:lstStyle/>
          <a:p>
            <a:pPr eaLnBrk="0" hangingPunct="0"/>
            <a:r>
              <a:rPr lang="en-US" sz="1800" b="1">
                <a:solidFill>
                  <a:srgbClr val="0000FF"/>
                </a:solidFill>
                <a:latin typeface="Candara" pitchFamily="34" charset="0"/>
              </a:rPr>
              <a:t>e + p facilities</a:t>
            </a:r>
            <a:endParaRPr lang="en-US" b="1"/>
          </a:p>
        </p:txBody>
      </p:sp>
      <p:sp>
        <p:nvSpPr>
          <p:cNvPr id="132104" name="Text Box 125"/>
          <p:cNvSpPr txBox="1">
            <a:spLocks noChangeArrowheads="1"/>
          </p:cNvSpPr>
          <p:nvPr/>
        </p:nvSpPr>
        <p:spPr bwMode="auto">
          <a:xfrm>
            <a:off x="330200" y="3784600"/>
            <a:ext cx="1531938" cy="366713"/>
          </a:xfrm>
          <a:prstGeom prst="rect">
            <a:avLst/>
          </a:prstGeom>
          <a:noFill/>
          <a:ln w="9525">
            <a:noFill/>
            <a:miter lim="800000"/>
            <a:headEnd/>
            <a:tailEnd/>
          </a:ln>
        </p:spPr>
        <p:txBody>
          <a:bodyPr wrap="none">
            <a:spAutoFit/>
          </a:bodyPr>
          <a:lstStyle/>
          <a:p>
            <a:pPr eaLnBrk="0" hangingPunct="0"/>
            <a:r>
              <a:rPr lang="en-US" sz="1800" b="1">
                <a:solidFill>
                  <a:srgbClr val="0000FF"/>
                </a:solidFill>
                <a:latin typeface="Candara" pitchFamily="34" charset="0"/>
              </a:rPr>
              <a:t>e + A facilities</a:t>
            </a:r>
            <a:endParaRPr lang="en-US"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33" name="Group 45"/>
          <p:cNvGraphicFramePr>
            <a:graphicFrameLocks noGrp="1"/>
          </p:cNvGraphicFramePr>
          <p:nvPr/>
        </p:nvGraphicFramePr>
        <p:xfrm>
          <a:off x="0" y="0"/>
          <a:ext cx="9158288" cy="6858000"/>
        </p:xfrm>
        <a:graphic>
          <a:graphicData uri="http://schemas.openxmlformats.org/drawingml/2006/table">
            <a:tbl>
              <a:tblPr/>
              <a:tblGrid>
                <a:gridCol w="2214563"/>
                <a:gridCol w="2143125"/>
                <a:gridCol w="2505075"/>
                <a:gridCol w="2295525"/>
              </a:tblGrid>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Science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Deliverable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Basic</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Measurement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Uniqueness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and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Feasibility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1" i="0" u="none" strike="noStrike" cap="none" normalizeH="0" baseline="0" smtClean="0">
                          <a:ln>
                            <a:noFill/>
                          </a:ln>
                          <a:solidFill>
                            <a:srgbClr val="000000"/>
                          </a:solidFill>
                          <a:effectLst/>
                          <a:latin typeface="Corbel" pitchFamily="34" charset="0"/>
                          <a:ea typeface="ＭＳ Ｐゴシック"/>
                          <a:cs typeface="ＭＳ Ｐゴシック"/>
                        </a:rPr>
                        <a:t>Requirements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spin structure at small x</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contribution of Δg,  ΔΣ</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to spin sum rule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inclusive DIS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E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E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minimal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coverage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about 10fb</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-1</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full flavor separation</a:t>
                      </a:r>
                    </a:p>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 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range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strangeness, s(x)-s(x)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semi-inclusive DIS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E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E000"/>
                        </a:solidFill>
                        <a:effectLst/>
                        <a:latin typeface="Corbel"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ct val="0"/>
                        </a:spcAft>
                        <a:buClr>
                          <a:srgbClr val="042B7F"/>
                        </a:buClr>
                        <a:buSzTx/>
                        <a:buFontTx/>
                        <a:buNone/>
                        <a:tabLst/>
                      </a:pP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very similar to DIS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particle ID</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improved FFs (Belle,LHC)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electroweak probes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of proton structure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flavor separation</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electroweak parameters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inclusive DIS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high 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008000"/>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008000"/>
                        </a:solidFill>
                        <a:effectLst/>
                        <a:latin typeface="Corbel" pitchFamily="34" charset="0"/>
                        <a:ea typeface="ＭＳ Ｐゴシック"/>
                        <a:cs typeface="ＭＳ Ｐゴシック"/>
                      </a:endParaRPr>
                    </a:p>
                    <a:p>
                      <a:pPr marL="0" marR="0" lvl="0" indent="0" algn="l"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some unp. results from HERA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20x250 to 30x325</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positron beam</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polarized </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3</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He beam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143000">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treatment of</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heavy flavors </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in pQCD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DIS (g</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1</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F</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2</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 and F</a:t>
                      </a:r>
                      <a:r>
                        <a:rPr kumimoji="0" lang="en-US" sz="1400" b="0" i="0" u="none" strike="noStrike" cap="none" normalizeH="0" baseline="-25000" smtClean="0">
                          <a:ln>
                            <a:noFill/>
                          </a:ln>
                          <a:solidFill>
                            <a:srgbClr val="000000"/>
                          </a:solidFill>
                          <a:effectLst/>
                          <a:latin typeface="Corbel" pitchFamily="34" charset="0"/>
                          <a:ea typeface="ＭＳ Ｐゴシック"/>
                          <a:cs typeface="ＭＳ Ｐゴシック"/>
                        </a:rPr>
                        <a:t>L</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with tagged charm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5E8025"/>
                          </a:solidFill>
                          <a:effectLst/>
                          <a:latin typeface="Zapf Dingbats" charset="0"/>
                          <a:ea typeface="ＭＳ Ｐゴシック"/>
                          <a:cs typeface="ＭＳ Ｐゴシック"/>
                        </a:rPr>
                        <a:t>✔</a:t>
                      </a:r>
                      <a:endParaRPr kumimoji="0" lang="en-US" sz="2400" b="0" i="0" u="none" strike="noStrike" cap="none" normalizeH="0" baseline="0" smtClean="0">
                        <a:ln>
                          <a:noFill/>
                        </a:ln>
                        <a:solidFill>
                          <a:srgbClr val="5E8025"/>
                        </a:solidFill>
                        <a:effectLst/>
                        <a:latin typeface="Corbel" pitchFamily="34" charset="0"/>
                        <a:ea typeface="ＭＳ Ｐゴシック"/>
                        <a:cs typeface="ＭＳ Ｐゴシック"/>
                      </a:endParaRP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some results from HERA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large x,Q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 </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coverage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charm tag</a:t>
                      </a:r>
                    </a:p>
                    <a:p>
                      <a:pPr marL="0" marR="0" lvl="0" indent="0" algn="l" defTabSz="914400" rtl="0" eaLnBrk="0" fontAlgn="base" latinLnBrk="0" hangingPunct="0">
                        <a:lnSpc>
                          <a:spcPct val="100000"/>
                        </a:lnSpc>
                        <a:spcBef>
                          <a:spcPct val="0"/>
                        </a:spcBef>
                        <a:spcAft>
                          <a:spcPct val="0"/>
                        </a:spcAft>
                        <a:buClr>
                          <a:srgbClr val="042B7F"/>
                        </a:buClr>
                        <a:buSzTx/>
                        <a:buFontTx/>
                        <a:buNone/>
                        <a:tabLst/>
                      </a:pP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143000">
                <a:tc>
                  <a:txBody>
                    <a:bodyPr/>
                    <a:lstStyle/>
                    <a:p>
                      <a:pPr marL="0" marR="0" lvl="0" indent="0" algn="ctr" defTabSz="914400" rtl="0" eaLnBrk="0" fontAlgn="base" latinLnBrk="0" hangingPunct="0">
                        <a:lnSpc>
                          <a:spcPct val="100000"/>
                        </a:lnSpc>
                        <a:spcBef>
                          <a:spcPct val="0"/>
                        </a:spcBef>
                        <a:spcAft>
                          <a:spcPts val="60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(un)polarized γ PDFs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relevant for γγ physics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at an ILC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photoproduction</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of inclusive</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hadrons, charm, jets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2400" b="0" i="0" u="none" strike="noStrike" cap="none" normalizeH="0" baseline="0" smtClean="0">
                          <a:ln>
                            <a:noFill/>
                          </a:ln>
                          <a:solidFill>
                            <a:srgbClr val="5E8025"/>
                          </a:solidFill>
                          <a:effectLst/>
                          <a:latin typeface="Zapf Dingbats" charset="0"/>
                          <a:ea typeface="ＭＳ Ｐゴシック"/>
                          <a:cs typeface="ＭＳ Ｐゴシック"/>
                        </a:rPr>
                        <a:t>✔</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chemeClr val="tx1"/>
                          </a:solidFill>
                          <a:effectLst/>
                          <a:latin typeface="Arial" charset="0"/>
                          <a:ea typeface="Zapf Dingbats" charset="0"/>
                          <a:cs typeface="Comic Sans MS" pitchFamily="66" charset="0"/>
                        </a:rPr>
                        <a:t>unp. not completely unknown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tag low Q</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2 </a:t>
                      </a: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events</a:t>
                      </a:r>
                    </a:p>
                    <a:p>
                      <a:pPr marL="0" marR="0" lvl="0" indent="0" algn="ctr" defTabSz="914400" rtl="0" eaLnBrk="0" fontAlgn="base" latinLnBrk="0" hangingPunct="0">
                        <a:lnSpc>
                          <a:spcPct val="100000"/>
                        </a:lnSpc>
                        <a:spcBef>
                          <a:spcPct val="0"/>
                        </a:spcBef>
                        <a:spcAft>
                          <a:spcPct val="0"/>
                        </a:spcAft>
                        <a:buClr>
                          <a:srgbClr val="042B7F"/>
                        </a:buClr>
                        <a:buSzTx/>
                        <a:buFontTx/>
                        <a:buNone/>
                        <a:tabLst/>
                      </a:pPr>
                      <a:r>
                        <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rPr>
                        <a:t>about 10 fb</a:t>
                      </a:r>
                      <a:r>
                        <a:rPr kumimoji="0" lang="en-US" sz="1400" b="0" i="0" u="none" strike="noStrike" cap="none" normalizeH="0" baseline="30000" smtClean="0">
                          <a:ln>
                            <a:noFill/>
                          </a:ln>
                          <a:solidFill>
                            <a:srgbClr val="000000"/>
                          </a:solidFill>
                          <a:effectLst/>
                          <a:latin typeface="Corbel" pitchFamily="34" charset="0"/>
                          <a:ea typeface="ＭＳ Ｐゴシック"/>
                          <a:cs typeface="ＭＳ Ｐゴシック"/>
                        </a:rPr>
                        <a:t>-1</a:t>
                      </a:r>
                      <a:endParaRPr kumimoji="0" lang="en-US" sz="1400" b="0" i="0" u="none" strike="noStrike" cap="none" normalizeH="0" baseline="0" smtClean="0">
                        <a:ln>
                          <a:noFill/>
                        </a:ln>
                        <a:solidFill>
                          <a:srgbClr val="000000"/>
                        </a:solidFill>
                        <a:effectLst/>
                        <a:latin typeface="Corbel" pitchFamily="34" charset="0"/>
                        <a:ea typeface="ＭＳ Ｐゴシック"/>
                        <a:cs typeface="ＭＳ Ｐゴシック"/>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bl>
          </a:graphicData>
        </a:graphic>
      </p:graphicFrame>
      <p:pic>
        <p:nvPicPr>
          <p:cNvPr id="134183" name="Bild 7"/>
          <p:cNvPicPr>
            <a:picLocks noChangeAspect="1"/>
          </p:cNvPicPr>
          <p:nvPr/>
        </p:nvPicPr>
        <p:blipFill>
          <a:blip r:embed="rId3" cstate="print"/>
          <a:srcRect/>
          <a:stretch>
            <a:fillRect/>
          </a:stretch>
        </p:blipFill>
        <p:spPr bwMode="auto">
          <a:xfrm>
            <a:off x="5938838" y="1401763"/>
            <a:ext cx="808037" cy="671512"/>
          </a:xfrm>
          <a:prstGeom prst="rect">
            <a:avLst/>
          </a:prstGeom>
          <a:noFill/>
          <a:ln w="9525">
            <a:noFill/>
            <a:miter lim="800000"/>
            <a:headEnd/>
            <a:tailEnd/>
          </a:ln>
        </p:spPr>
      </p:pic>
      <p:pic>
        <p:nvPicPr>
          <p:cNvPr id="134184" name="Bild 8"/>
          <p:cNvPicPr>
            <a:picLocks noChangeAspect="1"/>
          </p:cNvPicPr>
          <p:nvPr/>
        </p:nvPicPr>
        <p:blipFill>
          <a:blip r:embed="rId4" cstate="print"/>
          <a:srcRect/>
          <a:stretch>
            <a:fillRect/>
          </a:stretch>
        </p:blipFill>
        <p:spPr bwMode="auto">
          <a:xfrm>
            <a:off x="6223000" y="2571750"/>
            <a:ext cx="454025" cy="455613"/>
          </a:xfrm>
          <a:prstGeom prst="rect">
            <a:avLst/>
          </a:prstGeom>
          <a:noFill/>
          <a:ln w="9525">
            <a:noFill/>
            <a:miter lim="800000"/>
            <a:headEnd/>
            <a:tailEnd/>
          </a:ln>
        </p:spPr>
      </p:pic>
      <p:pic>
        <p:nvPicPr>
          <p:cNvPr id="134185" name="Bild 9"/>
          <p:cNvPicPr>
            <a:picLocks noChangeAspect="1"/>
          </p:cNvPicPr>
          <p:nvPr/>
        </p:nvPicPr>
        <p:blipFill>
          <a:blip r:embed="rId5" cstate="print">
            <a:clrChange>
              <a:clrFrom>
                <a:srgbClr val="EACF70"/>
              </a:clrFrom>
              <a:clrTo>
                <a:srgbClr val="EACF70">
                  <a:alpha val="0"/>
                </a:srgbClr>
              </a:clrTo>
            </a:clrChange>
          </a:blip>
          <a:srcRect/>
          <a:stretch>
            <a:fillRect/>
          </a:stretch>
        </p:blipFill>
        <p:spPr bwMode="auto">
          <a:xfrm>
            <a:off x="6223000" y="3659188"/>
            <a:ext cx="454025" cy="454025"/>
          </a:xfrm>
          <a:prstGeom prst="rect">
            <a:avLst/>
          </a:prstGeom>
          <a:noFill/>
          <a:ln w="9525">
            <a:noFill/>
            <a:miter lim="800000"/>
            <a:headEnd/>
            <a:tailEnd/>
          </a:ln>
        </p:spPr>
      </p:pic>
      <p:pic>
        <p:nvPicPr>
          <p:cNvPr id="134186" name="Bild 10"/>
          <p:cNvPicPr>
            <a:picLocks noChangeAspect="1"/>
          </p:cNvPicPr>
          <p:nvPr/>
        </p:nvPicPr>
        <p:blipFill>
          <a:blip r:embed="rId6" cstate="print"/>
          <a:srcRect/>
          <a:stretch>
            <a:fillRect/>
          </a:stretch>
        </p:blipFill>
        <p:spPr bwMode="auto">
          <a:xfrm>
            <a:off x="6223000" y="5965825"/>
            <a:ext cx="454025" cy="444500"/>
          </a:xfrm>
          <a:prstGeom prst="rect">
            <a:avLst/>
          </a:prstGeom>
          <a:noFill/>
          <a:ln w="9525">
            <a:noFill/>
            <a:miter lim="800000"/>
            <a:headEnd/>
            <a:tailEnd/>
          </a:ln>
        </p:spPr>
      </p:pic>
      <p:pic>
        <p:nvPicPr>
          <p:cNvPr id="134187" name="Bild 11"/>
          <p:cNvPicPr>
            <a:picLocks noChangeAspect="1"/>
          </p:cNvPicPr>
          <p:nvPr/>
        </p:nvPicPr>
        <p:blipFill>
          <a:blip r:embed="rId6" cstate="print"/>
          <a:srcRect/>
          <a:stretch>
            <a:fillRect/>
          </a:stretch>
        </p:blipFill>
        <p:spPr bwMode="auto">
          <a:xfrm>
            <a:off x="6223000" y="4835525"/>
            <a:ext cx="454025" cy="444500"/>
          </a:xfrm>
          <a:prstGeom prst="rect">
            <a:avLst/>
          </a:prstGeom>
          <a:noFill/>
          <a:ln w="9525">
            <a:noFill/>
            <a:miter lim="800000"/>
            <a:headEnd/>
            <a:tailEnd/>
          </a:ln>
        </p:spPr>
      </p:pic>
      <p:cxnSp>
        <p:nvCxnSpPr>
          <p:cNvPr id="14" name="Gerade Verbindung 13"/>
          <p:cNvCxnSpPr/>
          <p:nvPr/>
        </p:nvCxnSpPr>
        <p:spPr>
          <a:xfrm>
            <a:off x="1677988" y="3062288"/>
            <a:ext cx="115887" cy="158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1"/>
          <p:cNvSpPr>
            <a:spLocks noChangeArrowheads="1"/>
          </p:cNvSpPr>
          <p:nvPr/>
        </p:nvSpPr>
        <p:spPr bwMode="auto">
          <a:xfrm>
            <a:off x="88900" y="823913"/>
            <a:ext cx="8966200" cy="5908675"/>
          </a:xfrm>
          <a:prstGeom prst="rect">
            <a:avLst/>
          </a:prstGeom>
          <a:solidFill>
            <a:schemeClr val="bg1"/>
          </a:solidFill>
          <a:ln w="9525">
            <a:noFill/>
            <a:miter lim="800000"/>
            <a:headEnd/>
            <a:tailEnd/>
          </a:ln>
          <a:effectLst/>
        </p:spPr>
        <p:txBody>
          <a:bodyPr anchor="ctr">
            <a:spAutoFit/>
          </a:bodyPr>
          <a:lstStyle/>
          <a:p>
            <a:r>
              <a:rPr lang="en-US" sz="1800" b="1">
                <a:ea typeface="Calibri" pitchFamily="34" charset="0"/>
                <a:cs typeface="Times New Roman" pitchFamily="18" charset="0"/>
              </a:rPr>
              <a:t>Session I:  Long-Term Options and Near-Term Plans</a:t>
            </a: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S. Vigdor:  </a:t>
            </a:r>
            <a:r>
              <a:rPr lang="en-US" sz="1800">
                <a:solidFill>
                  <a:srgbClr val="FF0000"/>
                </a:solidFill>
                <a:ea typeface="Calibri" pitchFamily="34" charset="0"/>
                <a:cs typeface="Times New Roman" pitchFamily="18" charset="0"/>
              </a:rPr>
              <a:t>Purpose and scope of workshop; long-term strategy options and constraints</a:t>
            </a:r>
          </a:p>
          <a:p>
            <a:pPr eaLnBrk="0" hangingPunct="0"/>
            <a:r>
              <a:rPr lang="en-US" sz="1800">
                <a:ea typeface="Calibri" pitchFamily="34" charset="0"/>
                <a:cs typeface="Times New Roman" pitchFamily="18" charset="0"/>
              </a:rPr>
              <a:t>C-AD:  </a:t>
            </a:r>
            <a:r>
              <a:rPr lang="en-US" sz="1800">
                <a:solidFill>
                  <a:srgbClr val="FF0000"/>
                </a:solidFill>
                <a:ea typeface="Calibri" pitchFamily="34" charset="0"/>
                <a:cs typeface="Times New Roman" pitchFamily="18" charset="0"/>
              </a:rPr>
              <a:t>Ongoing RHIC machine upgrades and performance projections</a:t>
            </a:r>
          </a:p>
          <a:p>
            <a:pPr eaLnBrk="0" hangingPunct="0"/>
            <a:r>
              <a:rPr lang="en-US" sz="1800">
                <a:ea typeface="Calibri" pitchFamily="34" charset="0"/>
                <a:cs typeface="Times New Roman" pitchFamily="18" charset="0"/>
              </a:rPr>
              <a:t>PHENIX:  </a:t>
            </a:r>
            <a:r>
              <a:rPr lang="en-US" sz="1800">
                <a:solidFill>
                  <a:srgbClr val="FF0000"/>
                </a:solidFill>
                <a:ea typeface="Calibri" pitchFamily="34" charset="0"/>
                <a:cs typeface="Times New Roman" pitchFamily="18" charset="0"/>
              </a:rPr>
              <a:t>Ongoing upgrades + science strategy (HI and spin) for coming ~5 years</a:t>
            </a:r>
          </a:p>
          <a:p>
            <a:pPr eaLnBrk="0" hangingPunct="0"/>
            <a:r>
              <a:rPr lang="en-US" sz="1800">
                <a:ea typeface="Calibri" pitchFamily="34" charset="0"/>
                <a:cs typeface="Times New Roman" pitchFamily="18" charset="0"/>
              </a:rPr>
              <a:t>STAR:  </a:t>
            </a:r>
            <a:r>
              <a:rPr lang="en-US" sz="1800">
                <a:solidFill>
                  <a:srgbClr val="FF0000"/>
                </a:solidFill>
                <a:ea typeface="Calibri" pitchFamily="34" charset="0"/>
                <a:cs typeface="Times New Roman" pitchFamily="18" charset="0"/>
              </a:rPr>
              <a:t>Ongoing upgrades + science strategy (HI and spin) for coming ~5 years</a:t>
            </a: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  The Role of Heavy Ion Collisions at RHIC Beyond ~2017</a:t>
            </a: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Experimentalist:  </a:t>
            </a:r>
            <a:r>
              <a:rPr lang="en-US" sz="1800">
                <a:solidFill>
                  <a:srgbClr val="FF0000"/>
                </a:solidFill>
                <a:ea typeface="Calibri" pitchFamily="34" charset="0"/>
                <a:cs typeface="Times New Roman" pitchFamily="18" charset="0"/>
              </a:rPr>
              <a:t>Early results and future prospects for LHC heavy-ion program</a:t>
            </a:r>
          </a:p>
          <a:p>
            <a:pPr eaLnBrk="0" hangingPunct="0"/>
            <a:r>
              <a:rPr lang="en-US" sz="1800">
                <a:ea typeface="Calibri" pitchFamily="34" charset="0"/>
                <a:cs typeface="Times New Roman" pitchFamily="18" charset="0"/>
              </a:rPr>
              <a:t>Theorist 1:  </a:t>
            </a:r>
            <a:r>
              <a:rPr lang="en-US" sz="1800">
                <a:solidFill>
                  <a:srgbClr val="FF0000"/>
                </a:solidFill>
                <a:ea typeface="Calibri" pitchFamily="34" charset="0"/>
                <a:cs typeface="Times New Roman" pitchFamily="18" charset="0"/>
              </a:rPr>
              <a:t>Compelling open and quantifiably addressable questions that require next generation of RHIC</a:t>
            </a:r>
          </a:p>
          <a:p>
            <a:pPr eaLnBrk="0" hangingPunct="0"/>
            <a:r>
              <a:rPr lang="en-US" sz="1800">
                <a:ea typeface="Calibri" pitchFamily="34" charset="0"/>
                <a:cs typeface="Times New Roman" pitchFamily="18" charset="0"/>
              </a:rPr>
              <a:t>Theorist 2:  </a:t>
            </a:r>
            <a:r>
              <a:rPr lang="en-US" sz="1800">
                <a:solidFill>
                  <a:srgbClr val="FF0000"/>
                </a:solidFill>
                <a:ea typeface="Calibri" pitchFamily="34" charset="0"/>
                <a:cs typeface="Times New Roman" pitchFamily="18" charset="0"/>
              </a:rPr>
              <a:t>A complementary take on same issue addressed by theorist 1</a:t>
            </a:r>
          </a:p>
          <a:p>
            <a:pPr eaLnBrk="0" hangingPunct="0"/>
            <a:r>
              <a:rPr lang="en-US" sz="1800">
                <a:ea typeface="Calibri" pitchFamily="34" charset="0"/>
                <a:cs typeface="Times New Roman" pitchFamily="18" charset="0"/>
              </a:rPr>
              <a:t>Experimentalist:  </a:t>
            </a:r>
            <a:r>
              <a:rPr lang="en-US" sz="1800">
                <a:solidFill>
                  <a:srgbClr val="FF0000"/>
                </a:solidFill>
                <a:ea typeface="Calibri" pitchFamily="34" charset="0"/>
                <a:cs typeface="Times New Roman" pitchFamily="18" charset="0"/>
              </a:rPr>
              <a:t>Experimentalist’s view of the science case for RHIC HI beyond 2017</a:t>
            </a: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III:  Decadal Plans</a:t>
            </a: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PHENIX 1:  </a:t>
            </a:r>
            <a:r>
              <a:rPr lang="en-US" sz="1800">
                <a:solidFill>
                  <a:srgbClr val="FF0000"/>
                </a:solidFill>
                <a:ea typeface="Calibri" pitchFamily="34" charset="0"/>
                <a:cs typeface="Times New Roman" pitchFamily="18" charset="0"/>
              </a:rPr>
              <a:t>PHENIX heavy-ion science goals and upgrade strategies beyond 2015</a:t>
            </a:r>
          </a:p>
          <a:p>
            <a:pPr eaLnBrk="0" hangingPunct="0"/>
            <a:r>
              <a:rPr lang="en-US" sz="1800">
                <a:ea typeface="Calibri" pitchFamily="34" charset="0"/>
                <a:cs typeface="Times New Roman" pitchFamily="18" charset="0"/>
              </a:rPr>
              <a:t>STAR 1:  </a:t>
            </a:r>
            <a:r>
              <a:rPr lang="en-US" sz="1800">
                <a:solidFill>
                  <a:srgbClr val="FF0000"/>
                </a:solidFill>
                <a:ea typeface="Calibri" pitchFamily="34" charset="0"/>
                <a:cs typeface="Times New Roman" pitchFamily="18" charset="0"/>
              </a:rPr>
              <a:t>STAR heavy-ion science goals and upgrade strategies beyond 2015</a:t>
            </a:r>
          </a:p>
          <a:p>
            <a:pPr eaLnBrk="0" hangingPunct="0"/>
            <a:r>
              <a:rPr lang="en-US" sz="1800">
                <a:ea typeface="Calibri" pitchFamily="34" charset="0"/>
                <a:cs typeface="Times New Roman" pitchFamily="18" charset="0"/>
              </a:rPr>
              <a:t>PHENIX 2:  </a:t>
            </a:r>
            <a:r>
              <a:rPr lang="en-US" sz="1800">
                <a:solidFill>
                  <a:srgbClr val="FF0000"/>
                </a:solidFill>
                <a:ea typeface="Calibri" pitchFamily="34" charset="0"/>
                <a:cs typeface="Times New Roman" pitchFamily="18" charset="0"/>
              </a:rPr>
              <a:t>PHENIX spin program goals and upgrades beyond 2015, including possible migration toward eRHIC capabilities</a:t>
            </a:r>
          </a:p>
          <a:p>
            <a:pPr eaLnBrk="0" hangingPunct="0"/>
            <a:r>
              <a:rPr lang="en-US" sz="1800">
                <a:ea typeface="Calibri" pitchFamily="34" charset="0"/>
                <a:cs typeface="Times New Roman" pitchFamily="18" charset="0"/>
              </a:rPr>
              <a:t>STAR 2:  </a:t>
            </a:r>
            <a:r>
              <a:rPr lang="en-US" sz="1800">
                <a:solidFill>
                  <a:srgbClr val="FF0000"/>
                </a:solidFill>
                <a:ea typeface="Calibri" pitchFamily="34" charset="0"/>
                <a:cs typeface="Times New Roman" pitchFamily="18" charset="0"/>
              </a:rPr>
              <a:t>STAR spin program goals and upgrades beyond 2015, including possible migration toward eRHIC capabilities</a:t>
            </a:r>
          </a:p>
          <a:p>
            <a:pPr eaLnBrk="0" hangingPunct="0"/>
            <a:r>
              <a:rPr lang="en-US" sz="1800">
                <a:ea typeface="Calibri" pitchFamily="34" charset="0"/>
                <a:cs typeface="Times New Roman" pitchFamily="18" charset="0"/>
              </a:rPr>
              <a:t>PAC member:  </a:t>
            </a:r>
            <a:r>
              <a:rPr lang="en-US" sz="1800">
                <a:solidFill>
                  <a:srgbClr val="FF0000"/>
                </a:solidFill>
                <a:ea typeface="Calibri" pitchFamily="34" charset="0"/>
                <a:cs typeface="Times New Roman" pitchFamily="18" charset="0"/>
              </a:rPr>
              <a:t>PAC feedback on PHENIX and STAR decadal plans</a:t>
            </a:r>
          </a:p>
        </p:txBody>
      </p:sp>
      <p:sp>
        <p:nvSpPr>
          <p:cNvPr id="60418" name="Rectangle 2"/>
          <p:cNvSpPr>
            <a:spLocks noChangeArrowheads="1"/>
          </p:cNvSpPr>
          <p:nvPr/>
        </p:nvSpPr>
        <p:spPr bwMode="auto">
          <a:xfrm>
            <a:off x="0" y="0"/>
            <a:ext cx="9144000" cy="774700"/>
          </a:xfrm>
          <a:prstGeom prst="rect">
            <a:avLst/>
          </a:prstGeom>
          <a:noFill/>
          <a:ln w="9525">
            <a:noFill/>
            <a:miter lim="800000"/>
            <a:headEnd/>
            <a:tailEnd/>
          </a:ln>
        </p:spPr>
        <p:txBody>
          <a:bodyPr anchor="ctr"/>
          <a:lstStyle/>
          <a:p>
            <a:pPr algn="ctr">
              <a:lnSpc>
                <a:spcPct val="80000"/>
              </a:lnSpc>
            </a:pPr>
            <a:r>
              <a:rPr lang="en-US" sz="2400" b="1">
                <a:solidFill>
                  <a:srgbClr val="0033CC"/>
                </a:solidFill>
                <a:latin typeface="Comic Sans MS" pitchFamily="66" charset="0"/>
              </a:rPr>
              <a:t>Zeroth Draft Agenda for Users’ Workshop on RHIC Future Strategy (~annual users meeting June 20-24, 2011)</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1"/>
          <p:cNvSpPr>
            <a:spLocks noChangeArrowheads="1"/>
          </p:cNvSpPr>
          <p:nvPr/>
        </p:nvSpPr>
        <p:spPr bwMode="auto">
          <a:xfrm>
            <a:off x="88900" y="803275"/>
            <a:ext cx="8978900" cy="4248150"/>
          </a:xfrm>
          <a:prstGeom prst="rect">
            <a:avLst/>
          </a:prstGeom>
          <a:noFill/>
          <a:ln w="9525">
            <a:noFill/>
            <a:miter lim="800000"/>
            <a:headEnd/>
            <a:tailEnd/>
          </a:ln>
          <a:effectLst/>
        </p:spPr>
        <p:txBody>
          <a:bodyPr anchor="ctr">
            <a:spAutoFit/>
          </a:bodyPr>
          <a:lstStyle/>
          <a:p>
            <a:r>
              <a:rPr lang="en-US" sz="1800" b="1">
                <a:ea typeface="Calibri" pitchFamily="34" charset="0"/>
                <a:cs typeface="Times New Roman" pitchFamily="18" charset="0"/>
              </a:rPr>
              <a:t>Session IV:  eRHIC</a:t>
            </a: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Theorist:  </a:t>
            </a:r>
            <a:r>
              <a:rPr lang="en-US" sz="1800">
                <a:solidFill>
                  <a:srgbClr val="FF0000"/>
                </a:solidFill>
                <a:ea typeface="Calibri" pitchFamily="34" charset="0"/>
                <a:cs typeface="Times New Roman" pitchFamily="18" charset="0"/>
              </a:rPr>
              <a:t>Why is an Electron-Ion Collider needed?</a:t>
            </a:r>
          </a:p>
          <a:p>
            <a:pPr eaLnBrk="0" hangingPunct="0"/>
            <a:r>
              <a:rPr lang="en-US" sz="1800">
                <a:ea typeface="Calibri" pitchFamily="34" charset="0"/>
                <a:cs typeface="Times New Roman" pitchFamily="18" charset="0"/>
              </a:rPr>
              <a:t>Experimentalist:  </a:t>
            </a:r>
            <a:r>
              <a:rPr lang="en-US" sz="1800">
                <a:solidFill>
                  <a:srgbClr val="FF0000"/>
                </a:solidFill>
                <a:ea typeface="Calibri" pitchFamily="34" charset="0"/>
                <a:cs typeface="Times New Roman" pitchFamily="18" charset="0"/>
              </a:rPr>
              <a:t>EIC eA science program, including 1</a:t>
            </a:r>
            <a:r>
              <a:rPr lang="en-US" sz="1800" baseline="30000">
                <a:solidFill>
                  <a:srgbClr val="FF0000"/>
                </a:solidFill>
                <a:ea typeface="Calibri" pitchFamily="34" charset="0"/>
                <a:cs typeface="Times New Roman" pitchFamily="18" charset="0"/>
              </a:rPr>
              <a:t>st</a:t>
            </a:r>
            <a:r>
              <a:rPr lang="en-US" sz="1800">
                <a:solidFill>
                  <a:srgbClr val="FF0000"/>
                </a:solidFill>
                <a:ea typeface="Calibri" pitchFamily="34" charset="0"/>
                <a:cs typeface="Times New Roman" pitchFamily="18" charset="0"/>
              </a:rPr>
              <a:t> stage goals</a:t>
            </a:r>
          </a:p>
          <a:p>
            <a:pPr eaLnBrk="0" hangingPunct="0"/>
            <a:r>
              <a:rPr lang="en-US" sz="1800">
                <a:ea typeface="Calibri" pitchFamily="34" charset="0"/>
                <a:cs typeface="Times New Roman" pitchFamily="18" charset="0"/>
              </a:rPr>
              <a:t>Experimentalist:  </a:t>
            </a:r>
            <a:r>
              <a:rPr lang="en-US" sz="1800">
                <a:solidFill>
                  <a:srgbClr val="FF0000"/>
                </a:solidFill>
                <a:ea typeface="Calibri" pitchFamily="34" charset="0"/>
                <a:cs typeface="Times New Roman" pitchFamily="18" charset="0"/>
              </a:rPr>
              <a:t>EIC spin science program, including 1</a:t>
            </a:r>
            <a:r>
              <a:rPr lang="en-US" sz="1800" baseline="30000">
                <a:solidFill>
                  <a:srgbClr val="FF0000"/>
                </a:solidFill>
                <a:ea typeface="Calibri" pitchFamily="34" charset="0"/>
                <a:cs typeface="Times New Roman" pitchFamily="18" charset="0"/>
              </a:rPr>
              <a:t>st</a:t>
            </a:r>
            <a:r>
              <a:rPr lang="en-US" sz="1800">
                <a:solidFill>
                  <a:srgbClr val="FF0000"/>
                </a:solidFill>
                <a:ea typeface="Calibri" pitchFamily="34" charset="0"/>
                <a:cs typeface="Times New Roman" pitchFamily="18" charset="0"/>
              </a:rPr>
              <a:t> stage goals</a:t>
            </a:r>
          </a:p>
          <a:p>
            <a:pPr eaLnBrk="0" hangingPunct="0"/>
            <a:r>
              <a:rPr lang="en-US" sz="1800">
                <a:ea typeface="Calibri" pitchFamily="34" charset="0"/>
                <a:cs typeface="Times New Roman" pitchFamily="18" charset="0"/>
              </a:rPr>
              <a:t>Accelerator physicist:  </a:t>
            </a:r>
            <a:r>
              <a:rPr lang="en-US" sz="1800">
                <a:solidFill>
                  <a:srgbClr val="FF0000"/>
                </a:solidFill>
                <a:ea typeface="Calibri" pitchFamily="34" charset="0"/>
                <a:cs typeface="Times New Roman" pitchFamily="18" charset="0"/>
              </a:rPr>
              <a:t>eRHIC design and R&amp;D</a:t>
            </a:r>
          </a:p>
          <a:p>
            <a:pPr eaLnBrk="0" hangingPunct="0"/>
            <a:r>
              <a:rPr lang="en-US" sz="1800">
                <a:ea typeface="Calibri" pitchFamily="34" charset="0"/>
                <a:cs typeface="Times New Roman" pitchFamily="18" charset="0"/>
              </a:rPr>
              <a:t>Experimentalist:  </a:t>
            </a:r>
            <a:r>
              <a:rPr lang="en-US" sz="1800">
                <a:solidFill>
                  <a:srgbClr val="FF0000"/>
                </a:solidFill>
                <a:ea typeface="Calibri" pitchFamily="34" charset="0"/>
                <a:cs typeface="Times New Roman" pitchFamily="18" charset="0"/>
              </a:rPr>
              <a:t>eRHIC detectors: ideal vs. eSTAR and ePHENIX possibilities</a:t>
            </a:r>
          </a:p>
          <a:p>
            <a:pPr eaLnBrk="0" hangingPunct="0"/>
            <a:endParaRPr lang="en-US" sz="1800">
              <a:ea typeface="Calibri" pitchFamily="34" charset="0"/>
              <a:cs typeface="Times New Roman" pitchFamily="18" charset="0"/>
            </a:endParaRPr>
          </a:p>
          <a:p>
            <a:pPr eaLnBrk="0" hangingPunct="0"/>
            <a:r>
              <a:rPr lang="en-US" sz="1800" b="1">
                <a:ea typeface="Calibri" pitchFamily="34" charset="0"/>
                <a:cs typeface="Times New Roman" pitchFamily="18" charset="0"/>
              </a:rPr>
              <a:t>Session V:  Developing a RHIC Strategy to Present at Next Long Range Plan</a:t>
            </a:r>
            <a:endParaRPr lang="en-US" sz="1800">
              <a:ea typeface="Calibri" pitchFamily="34" charset="0"/>
              <a:cs typeface="Times New Roman" pitchFamily="18" charset="0"/>
            </a:endParaRPr>
          </a:p>
          <a:p>
            <a:pPr eaLnBrk="0" hangingPunct="0"/>
            <a:r>
              <a:rPr lang="en-US" sz="1800">
                <a:ea typeface="Calibri" pitchFamily="34" charset="0"/>
                <a:cs typeface="Times New Roman" pitchFamily="18" charset="0"/>
              </a:rPr>
              <a:t>C-AD:  </a:t>
            </a:r>
            <a:r>
              <a:rPr lang="en-US" sz="1800">
                <a:solidFill>
                  <a:srgbClr val="FF0000"/>
                </a:solidFill>
                <a:ea typeface="Calibri" pitchFamily="34" charset="0"/>
                <a:cs typeface="Times New Roman" pitchFamily="18" charset="0"/>
              </a:rPr>
              <a:t>Possibilities for maintaining AA and pp capabilities in parallel with eRHIC</a:t>
            </a:r>
          </a:p>
          <a:p>
            <a:pPr eaLnBrk="0" hangingPunct="0"/>
            <a:r>
              <a:rPr lang="en-US" sz="1800">
                <a:ea typeface="Calibri" pitchFamily="34" charset="0"/>
                <a:cs typeface="Times New Roman" pitchFamily="18" charset="0"/>
              </a:rPr>
              <a:t>Panel and Community Discussion:</a:t>
            </a:r>
          </a:p>
          <a:p>
            <a:pPr eaLnBrk="0" hangingPunct="0">
              <a:buFontTx/>
              <a:buChar char="•"/>
            </a:pPr>
            <a:r>
              <a:rPr lang="en-US" sz="1800">
                <a:ea typeface="Calibri" pitchFamily="34" charset="0"/>
                <a:cs typeface="Times New Roman" pitchFamily="18" charset="0"/>
              </a:rPr>
              <a:t> </a:t>
            </a:r>
            <a:r>
              <a:rPr lang="en-US" sz="1800">
                <a:solidFill>
                  <a:srgbClr val="FF0000"/>
                </a:solidFill>
                <a:ea typeface="Calibri" pitchFamily="34" charset="0"/>
                <a:cs typeface="Times New Roman" pitchFamily="18" charset="0"/>
              </a:rPr>
              <a:t>Each panel member starts with ~5-10 minute statement of personal views on best strategy and critical questions/branch points</a:t>
            </a:r>
          </a:p>
          <a:p>
            <a:pPr eaLnBrk="0" hangingPunct="0">
              <a:buFontTx/>
              <a:buChar char="•"/>
            </a:pPr>
            <a:r>
              <a:rPr lang="en-US" sz="1800">
                <a:solidFill>
                  <a:srgbClr val="FF0000"/>
                </a:solidFill>
                <a:ea typeface="Calibri" pitchFamily="34" charset="0"/>
                <a:cs typeface="Times New Roman" pitchFamily="18" charset="0"/>
              </a:rPr>
              <a:t> Follow with ~2 hours for open discussion with audience: audience questions, comments, statements of preference, opinions about next steps in formulating strategy </a:t>
            </a:r>
          </a:p>
          <a:p>
            <a:pPr eaLnBrk="0" hangingPunct="0"/>
            <a:endParaRPr lang="en-US" sz="1800">
              <a:ea typeface="Calibri" pitchFamily="34" charset="0"/>
              <a:cs typeface="Times New Roman" pitchFamily="18" charset="0"/>
            </a:endParaRPr>
          </a:p>
        </p:txBody>
      </p:sp>
      <p:sp>
        <p:nvSpPr>
          <p:cNvPr id="62466" name="Rectangle 2"/>
          <p:cNvSpPr>
            <a:spLocks noChangeArrowheads="1"/>
          </p:cNvSpPr>
          <p:nvPr/>
        </p:nvSpPr>
        <p:spPr bwMode="auto">
          <a:xfrm>
            <a:off x="0" y="0"/>
            <a:ext cx="9144000" cy="774700"/>
          </a:xfrm>
          <a:prstGeom prst="rect">
            <a:avLst/>
          </a:prstGeom>
          <a:noFill/>
          <a:ln w="9525">
            <a:noFill/>
            <a:miter lim="800000"/>
            <a:headEnd/>
            <a:tailEnd/>
          </a:ln>
        </p:spPr>
        <p:txBody>
          <a:bodyPr anchor="ctr"/>
          <a:lstStyle/>
          <a:p>
            <a:pPr algn="ctr">
              <a:lnSpc>
                <a:spcPct val="80000"/>
              </a:lnSpc>
            </a:pPr>
            <a:r>
              <a:rPr lang="en-US" sz="2400" b="1">
                <a:solidFill>
                  <a:srgbClr val="0033CC"/>
                </a:solidFill>
                <a:latin typeface="Comic Sans MS" pitchFamily="66" charset="0"/>
              </a:rPr>
              <a:t>Zeroth Draft Agenda for Users’ Workshop on RHIC Future Strategy (~annual users meeting June 20-24, 2011)</a:t>
            </a:r>
          </a:p>
        </p:txBody>
      </p:sp>
      <p:sp>
        <p:nvSpPr>
          <p:cNvPr id="4" name="TextBox 3"/>
          <p:cNvSpPr txBox="1"/>
          <p:nvPr/>
        </p:nvSpPr>
        <p:spPr>
          <a:xfrm>
            <a:off x="152400" y="4800600"/>
            <a:ext cx="8763000" cy="2032000"/>
          </a:xfrm>
          <a:prstGeom prst="rect">
            <a:avLst/>
          </a:prstGeom>
          <a:solidFill>
            <a:schemeClr val="bg1"/>
          </a:solidFill>
        </p:spPr>
        <p:txBody>
          <a:bodyPr>
            <a:spAutoFit/>
          </a:bodyPr>
          <a:lstStyle/>
          <a:p>
            <a:pPr eaLnBrk="0" hangingPunct="0">
              <a:defRPr/>
            </a:pPr>
            <a:r>
              <a:rPr lang="en-US" sz="1800" b="1" dirty="0">
                <a:solidFill>
                  <a:srgbClr val="0033CC"/>
                </a:solidFill>
                <a:latin typeface="Arial" pitchFamily="34" charset="0"/>
                <a:ea typeface="ＭＳ Ｐゴシック" pitchFamily="36" charset="-128"/>
                <a:cs typeface="+mn-cs"/>
              </a:rPr>
              <a:t>Among the critical questions to be discussed:</a:t>
            </a:r>
          </a:p>
          <a:p>
            <a:pPr marL="342900" indent="-342900" eaLnBrk="0" hangingPunct="0">
              <a:buFont typeface="+mj-lt"/>
              <a:buAutoNum type="arabicParenR"/>
              <a:defRPr/>
            </a:pPr>
            <a:r>
              <a:rPr lang="en-US" sz="1800" b="1" i="1" dirty="0">
                <a:solidFill>
                  <a:srgbClr val="D60093"/>
                </a:solidFill>
                <a:latin typeface="Arial" pitchFamily="34" charset="0"/>
                <a:ea typeface="ＭＳ Ｐゴシック" pitchFamily="36" charset="-128"/>
                <a:cs typeface="+mn-cs"/>
              </a:rPr>
              <a:t>Since LHC HI results very similar to RHIC’s, are both facilities needed?</a:t>
            </a:r>
          </a:p>
          <a:p>
            <a:pPr marL="342900" indent="-342900" eaLnBrk="0" hangingPunct="0">
              <a:buFont typeface="+mj-lt"/>
              <a:buAutoNum type="arabicParenR"/>
              <a:defRPr/>
            </a:pPr>
            <a:r>
              <a:rPr lang="en-US" sz="1800" b="1" i="1" dirty="0">
                <a:solidFill>
                  <a:srgbClr val="D60093"/>
                </a:solidFill>
                <a:latin typeface="Arial" pitchFamily="34" charset="0"/>
                <a:ea typeface="ＭＳ Ｐゴシック" pitchFamily="36" charset="-128"/>
                <a:cs typeface="+mn-cs"/>
              </a:rPr>
              <a:t>Will 2-3 year cessation of RHIC ops. be essential to fund </a:t>
            </a:r>
            <a:r>
              <a:rPr lang="en-US" sz="1800" b="1" i="1" dirty="0" err="1">
                <a:solidFill>
                  <a:srgbClr val="D60093"/>
                </a:solidFill>
                <a:latin typeface="Arial" pitchFamily="34" charset="0"/>
                <a:ea typeface="ＭＳ Ｐゴシック" pitchFamily="36" charset="-128"/>
                <a:cs typeface="+mn-cs"/>
              </a:rPr>
              <a:t>eRHIC</a:t>
            </a:r>
            <a:r>
              <a:rPr lang="en-US" sz="1800" b="1" i="1" dirty="0">
                <a:solidFill>
                  <a:srgbClr val="D60093"/>
                </a:solidFill>
                <a:latin typeface="Arial" pitchFamily="34" charset="0"/>
                <a:ea typeface="ＭＳ Ｐゴシック" pitchFamily="36" charset="-128"/>
                <a:cs typeface="+mn-cs"/>
              </a:rPr>
              <a:t>? If so, what is optimal timing?</a:t>
            </a:r>
          </a:p>
          <a:p>
            <a:pPr marL="342900" indent="-342900" eaLnBrk="0" hangingPunct="0">
              <a:buFont typeface="+mj-lt"/>
              <a:buAutoNum type="arabicParenR"/>
              <a:defRPr/>
            </a:pPr>
            <a:r>
              <a:rPr lang="en-US" sz="1800" b="1" i="1" dirty="0">
                <a:solidFill>
                  <a:srgbClr val="D60093"/>
                </a:solidFill>
                <a:latin typeface="Arial" pitchFamily="34" charset="0"/>
                <a:ea typeface="ＭＳ Ｐゴシック" pitchFamily="36" charset="-128"/>
                <a:cs typeface="+mn-cs"/>
              </a:rPr>
              <a:t>Is it crucial to maintain AA &amp; pp capability into </a:t>
            </a:r>
            <a:r>
              <a:rPr lang="en-US" sz="1800" b="1" i="1" dirty="0" err="1">
                <a:solidFill>
                  <a:srgbClr val="D60093"/>
                </a:solidFill>
                <a:latin typeface="Arial" pitchFamily="34" charset="0"/>
                <a:ea typeface="ＭＳ Ｐゴシック" pitchFamily="36" charset="-128"/>
                <a:cs typeface="+mn-cs"/>
              </a:rPr>
              <a:t>eRHIC</a:t>
            </a:r>
            <a:r>
              <a:rPr lang="en-US" sz="1800" b="1" i="1" dirty="0">
                <a:solidFill>
                  <a:srgbClr val="D60093"/>
                </a:solidFill>
                <a:latin typeface="Arial" pitchFamily="34" charset="0"/>
                <a:ea typeface="ＭＳ Ｐゴシック" pitchFamily="36" charset="-128"/>
                <a:cs typeface="+mn-cs"/>
              </a:rPr>
              <a:t> era?  If so, can we reconfigure IR’s annually, or do we separate HI from </a:t>
            </a:r>
            <a:r>
              <a:rPr lang="en-US" sz="1800" b="1" i="1" dirty="0" err="1">
                <a:solidFill>
                  <a:srgbClr val="D60093"/>
                </a:solidFill>
                <a:latin typeface="Arial" pitchFamily="34" charset="0"/>
                <a:ea typeface="ＭＳ Ｐゴシック" pitchFamily="36" charset="-128"/>
                <a:cs typeface="+mn-cs"/>
              </a:rPr>
              <a:t>eA</a:t>
            </a:r>
            <a:r>
              <a:rPr lang="en-US" sz="1800" b="1" i="1" dirty="0">
                <a:solidFill>
                  <a:srgbClr val="D60093"/>
                </a:solidFill>
                <a:latin typeface="Arial" pitchFamily="34" charset="0"/>
                <a:ea typeface="ＭＳ Ｐゴシック" pitchFamily="36" charset="-128"/>
                <a:cs typeface="+mn-cs"/>
              </a:rPr>
              <a:t> in different IR’s?</a:t>
            </a:r>
          </a:p>
          <a:p>
            <a:pPr marL="342900" indent="-342900" eaLnBrk="0" hangingPunct="0">
              <a:buFont typeface="+mj-lt"/>
              <a:buAutoNum type="arabicParenR"/>
              <a:defRPr/>
            </a:pPr>
            <a:r>
              <a:rPr lang="en-US" sz="1800" b="1" i="1" dirty="0">
                <a:solidFill>
                  <a:srgbClr val="D60093"/>
                </a:solidFill>
                <a:latin typeface="Arial" pitchFamily="34" charset="0"/>
                <a:ea typeface="ＭＳ Ｐゴシック" pitchFamily="36" charset="-128"/>
                <a:cs typeface="+mn-cs"/>
              </a:rPr>
              <a:t>What </a:t>
            </a:r>
            <a:r>
              <a:rPr lang="en-US" sz="1800" b="1" i="1" dirty="0" err="1">
                <a:solidFill>
                  <a:srgbClr val="D60093"/>
                </a:solidFill>
                <a:latin typeface="Arial" pitchFamily="34" charset="0"/>
                <a:ea typeface="ＭＳ Ｐゴシック" pitchFamily="36" charset="-128"/>
                <a:cs typeface="+mn-cs"/>
              </a:rPr>
              <a:t>eRHIC</a:t>
            </a:r>
            <a:r>
              <a:rPr lang="en-US" sz="1800" b="1" i="1" dirty="0">
                <a:solidFill>
                  <a:srgbClr val="D60093"/>
                </a:solidFill>
                <a:latin typeface="Arial" pitchFamily="34" charset="0"/>
                <a:ea typeface="ＭＳ Ｐゴシック" pitchFamily="36" charset="-128"/>
                <a:cs typeface="+mn-cs"/>
              </a:rPr>
              <a:t> science is realizable within $500M total project cost limit?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79375"/>
            <a:ext cx="8382000" cy="581025"/>
          </a:xfrm>
          <a:prstGeom prst="rect">
            <a:avLst/>
          </a:prstGeom>
          <a:noFill/>
          <a:ln w="9525">
            <a:noFill/>
            <a:miter lim="800000"/>
            <a:headEnd/>
            <a:tailEnd/>
          </a:ln>
        </p:spPr>
        <p:txBody>
          <a:bodyPr anchor="ctr"/>
          <a:lstStyle/>
          <a:p>
            <a:pPr algn="ctr">
              <a:lnSpc>
                <a:spcPct val="80000"/>
              </a:lnSpc>
              <a:defRPr/>
            </a:pPr>
            <a:r>
              <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Three Stages of RHIC’s Future</a:t>
            </a:r>
          </a:p>
        </p:txBody>
      </p:sp>
      <p:grpSp>
        <p:nvGrpSpPr>
          <p:cNvPr id="25607" name="Group 7"/>
          <p:cNvGrpSpPr>
            <a:grpSpLocks/>
          </p:cNvGrpSpPr>
          <p:nvPr/>
        </p:nvGrpSpPr>
        <p:grpSpPr bwMode="auto">
          <a:xfrm>
            <a:off x="508000" y="635000"/>
            <a:ext cx="8458200" cy="3749675"/>
            <a:chOff x="176" y="400"/>
            <a:chExt cx="5328" cy="2362"/>
          </a:xfrm>
        </p:grpSpPr>
        <p:sp>
          <p:nvSpPr>
            <p:cNvPr id="3" name="TextBox 2"/>
            <p:cNvSpPr txBox="1"/>
            <p:nvPr/>
          </p:nvSpPr>
          <p:spPr>
            <a:xfrm>
              <a:off x="176" y="400"/>
              <a:ext cx="5328" cy="2362"/>
            </a:xfrm>
            <a:prstGeom prst="rect">
              <a:avLst/>
            </a:prstGeom>
            <a:noFill/>
          </p:spPr>
          <p:txBody>
            <a:bodyPr>
              <a:spAutoFit/>
            </a:bodyPr>
            <a:lstStyle/>
            <a:p>
              <a:pPr eaLnBrk="0" hangingPunct="0">
                <a:defRPr/>
              </a:pPr>
              <a:r>
                <a:rPr lang="en-US" sz="2000" b="1" dirty="0">
                  <a:latin typeface="Arial" pitchFamily="34" charset="0"/>
                  <a:ea typeface="ＭＳ Ｐゴシック" pitchFamily="36" charset="-128"/>
                  <a:cs typeface="+mn-cs"/>
                </a:rPr>
                <a:t>Short-term (2011-2016):  </a:t>
              </a:r>
              <a:r>
                <a:rPr lang="en-US" sz="2000" b="1" i="1" dirty="0">
                  <a:solidFill>
                    <a:srgbClr val="0033CC"/>
                  </a:solidFill>
                  <a:latin typeface="Arial" pitchFamily="34" charset="0"/>
                  <a:ea typeface="ＭＳ Ｐゴシック" pitchFamily="36" charset="-128"/>
                  <a:cs typeface="+mn-cs"/>
                </a:rPr>
                <a:t>ongoing upgrades to RHIC </a:t>
              </a:r>
              <a:r>
                <a:rPr lang="en-US" sz="2000" b="1" i="1" dirty="0">
                  <a:solidFill>
                    <a:srgbClr val="0033CC"/>
                  </a:solidFill>
                  <a:latin typeface="Script MT Bold" pitchFamily="66" charset="0"/>
                  <a:ea typeface="ＭＳ Ｐゴシック" pitchFamily="36" charset="-128"/>
                  <a:cs typeface="+mn-cs"/>
                </a:rPr>
                <a:t>L </a:t>
              </a:r>
              <a:r>
                <a:rPr lang="en-US" sz="2000" b="1" i="1" dirty="0">
                  <a:solidFill>
                    <a:srgbClr val="0033CC"/>
                  </a:solidFill>
                  <a:latin typeface="+mn-lt"/>
                  <a:ea typeface="ＭＳ Ｐゴシック" pitchFamily="36" charset="-128"/>
                  <a:cs typeface="+mn-cs"/>
                </a:rPr>
                <a:t>, PHENIX &amp; STAR fuel well-defined program addressing key open questions:</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How perfect is the near-perfect liquid?</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Is the nature of QCD vacuum transformed at RHIC T? (e.g., are LPV “bubbles” real effect? </a:t>
              </a:r>
              <a:r>
                <a:rPr lang="en-US" sz="2000" b="1" i="1" dirty="0" err="1">
                  <a:solidFill>
                    <a:srgbClr val="D60093"/>
                  </a:solidFill>
                  <a:latin typeface="+mn-lt"/>
                  <a:ea typeface="ＭＳ Ｐゴシック" pitchFamily="36" charset="-128"/>
                  <a:cs typeface="+mn-cs"/>
                </a:rPr>
                <a:t>Chiral</a:t>
              </a:r>
              <a:r>
                <a:rPr lang="en-US" sz="2000" b="1" i="1" dirty="0">
                  <a:solidFill>
                    <a:srgbClr val="D60093"/>
                  </a:solidFill>
                  <a:latin typeface="+mn-lt"/>
                  <a:ea typeface="ＭＳ Ｐゴシック" pitchFamily="36" charset="-128"/>
                  <a:cs typeface="+mn-cs"/>
                </a:rPr>
                <a:t> symmetry restored?)</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Is there a critical endpoint in QCD phase diagram?</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How is force between q and q modified in QGP?</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How do </a:t>
              </a:r>
              <a:r>
                <a:rPr lang="en-US" sz="2000" b="1" i="1" dirty="0" err="1">
                  <a:solidFill>
                    <a:srgbClr val="D60093"/>
                  </a:solidFill>
                  <a:latin typeface="+mn-lt"/>
                  <a:ea typeface="ＭＳ Ｐゴシック" pitchFamily="36" charset="-128"/>
                  <a:cs typeface="+mn-cs"/>
                </a:rPr>
                <a:t>partons</a:t>
              </a:r>
              <a:r>
                <a:rPr lang="en-US" sz="2000" b="1" i="1" dirty="0">
                  <a:solidFill>
                    <a:srgbClr val="D60093"/>
                  </a:solidFill>
                  <a:latin typeface="+mn-lt"/>
                  <a:ea typeface="ＭＳ Ｐゴシック" pitchFamily="36" charset="-128"/>
                  <a:cs typeface="+mn-cs"/>
                </a:rPr>
                <a:t> lose energy in traversing QGP?</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Can we determine speed of sound in the QGP @ RHIC?</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How do nucleons get their spin from q, g constituents?</a:t>
              </a:r>
            </a:p>
            <a:p>
              <a:pPr lvl="1" eaLnBrk="0" hangingPunct="0">
                <a:buFont typeface="Wingdings" pitchFamily="2" charset="2"/>
                <a:buChar char="§"/>
                <a:defRPr/>
              </a:pPr>
              <a:r>
                <a:rPr lang="en-US" sz="2000" b="1" i="1" dirty="0">
                  <a:solidFill>
                    <a:srgbClr val="D60093"/>
                  </a:solidFill>
                  <a:latin typeface="+mn-lt"/>
                  <a:ea typeface="ＭＳ Ｐゴシック" pitchFamily="36" charset="-128"/>
                  <a:cs typeface="+mn-cs"/>
                </a:rPr>
                <a:t>  …</a:t>
              </a:r>
              <a:endParaRPr lang="en-US" sz="2000" b="1" dirty="0">
                <a:solidFill>
                  <a:srgbClr val="D60093"/>
                </a:solidFill>
                <a:latin typeface="Arial" pitchFamily="34" charset="0"/>
                <a:ea typeface="ＭＳ Ｐゴシック" pitchFamily="36" charset="-128"/>
                <a:cs typeface="+mn-cs"/>
              </a:endParaRPr>
            </a:p>
            <a:p>
              <a:pPr marL="0" lvl="1" eaLnBrk="0" hangingPunct="0">
                <a:defRPr/>
              </a:pPr>
              <a:r>
                <a:rPr lang="en-US" sz="2000" b="1" dirty="0">
                  <a:latin typeface="+mn-lt"/>
                  <a:ea typeface="ＭＳ Ｐゴシック" pitchFamily="36" charset="-128"/>
                  <a:cs typeface="+mn-cs"/>
                </a:rPr>
                <a:t>Issue:  </a:t>
              </a:r>
              <a:r>
                <a:rPr lang="en-US" sz="2000" b="1" i="1" dirty="0">
                  <a:solidFill>
                    <a:srgbClr val="0033CC"/>
                  </a:solidFill>
                  <a:latin typeface="+mn-lt"/>
                  <a:ea typeface="ＭＳ Ｐゴシック" pitchFamily="36" charset="-128"/>
                  <a:cs typeface="+mn-cs"/>
                </a:rPr>
                <a:t>Define </a:t>
              </a:r>
              <a:r>
                <a:rPr lang="en-US" sz="2000" b="1" i="1" dirty="0" err="1">
                  <a:solidFill>
                    <a:srgbClr val="0033CC"/>
                  </a:solidFill>
                  <a:latin typeface="+mn-lt"/>
                  <a:ea typeface="ＭＳ Ｐゴシック" pitchFamily="36" charset="-128"/>
                  <a:cs typeface="+mn-cs"/>
                </a:rPr>
                <a:t>complementarity</a:t>
              </a:r>
              <a:r>
                <a:rPr lang="en-US" sz="2000" b="1" i="1" dirty="0">
                  <a:solidFill>
                    <a:srgbClr val="0033CC"/>
                  </a:solidFill>
                  <a:latin typeface="+mn-lt"/>
                  <a:ea typeface="ＭＳ Ｐゴシック" pitchFamily="36" charset="-128"/>
                  <a:cs typeface="+mn-cs"/>
                </a:rPr>
                <a:t> to LHC HI clearly &amp; compellingly!</a:t>
              </a:r>
            </a:p>
          </p:txBody>
        </p:sp>
        <p:cxnSp>
          <p:nvCxnSpPr>
            <p:cNvPr id="25605" name="Straight Connector 6"/>
            <p:cNvCxnSpPr>
              <a:cxnSpLocks noChangeShapeType="1"/>
            </p:cNvCxnSpPr>
            <p:nvPr/>
          </p:nvCxnSpPr>
          <p:spPr bwMode="auto">
            <a:xfrm>
              <a:off x="2814" y="1624"/>
              <a:ext cx="143" cy="0"/>
            </a:xfrm>
            <a:prstGeom prst="line">
              <a:avLst/>
            </a:prstGeom>
            <a:noFill/>
            <a:ln w="19050" algn="ctr">
              <a:solidFill>
                <a:srgbClr val="D60093"/>
              </a:solidFill>
              <a:round/>
              <a:headEnd/>
              <a:tailEnd/>
            </a:ln>
          </p:spPr>
        </p:cxnSp>
      </p:grpSp>
      <p:grpSp>
        <p:nvGrpSpPr>
          <p:cNvPr id="13" name="Group 12"/>
          <p:cNvGrpSpPr/>
          <p:nvPr/>
        </p:nvGrpSpPr>
        <p:grpSpPr>
          <a:xfrm>
            <a:off x="520700" y="4533900"/>
            <a:ext cx="8115300" cy="2246769"/>
            <a:chOff x="546100" y="4533900"/>
            <a:chExt cx="8115300" cy="2246769"/>
          </a:xfrm>
          <a:solidFill>
            <a:schemeClr val="bg1"/>
          </a:solidFill>
        </p:grpSpPr>
        <p:sp>
          <p:nvSpPr>
            <p:cNvPr id="8" name="TextBox 7"/>
            <p:cNvSpPr txBox="1"/>
            <p:nvPr/>
          </p:nvSpPr>
          <p:spPr>
            <a:xfrm>
              <a:off x="546100" y="4533900"/>
              <a:ext cx="8115300" cy="2246769"/>
            </a:xfrm>
            <a:prstGeom prst="rect">
              <a:avLst/>
            </a:prstGeom>
            <a:grpFill/>
          </p:spPr>
          <p:txBody>
            <a:bodyPr>
              <a:spAutoFit/>
            </a:bodyPr>
            <a:lstStyle/>
            <a:p>
              <a:pPr marL="0" lvl="1" eaLnBrk="0" hangingPunct="0">
                <a:defRPr/>
              </a:pPr>
              <a:r>
                <a:rPr lang="en-US" sz="2000" b="1" dirty="0">
                  <a:latin typeface="Arial" pitchFamily="34" charset="0"/>
                  <a:ea typeface="ＭＳ Ｐゴシック" pitchFamily="36" charset="-128"/>
                  <a:cs typeface="+mn-cs"/>
                </a:rPr>
                <a:t>Medium-term (2017-2022):  </a:t>
              </a:r>
              <a:r>
                <a:rPr lang="en-US" sz="2000" b="1" i="1" dirty="0">
                  <a:solidFill>
                    <a:srgbClr val="0033CC"/>
                  </a:solidFill>
                  <a:latin typeface="Arial" pitchFamily="34" charset="0"/>
                  <a:ea typeface="ＭＳ Ｐゴシック" pitchFamily="36" charset="-128"/>
                  <a:cs typeface="+mn-cs"/>
                </a:rPr>
                <a:t>PHENIX, STAR Decadal Plans aimed at pursuing compelling long-term questions in A+A, d(p)+A, and </a:t>
              </a:r>
              <a:r>
                <a:rPr lang="en-US" sz="2000" b="1" i="1" dirty="0" err="1">
                  <a:solidFill>
                    <a:srgbClr val="0033CC"/>
                  </a:solidFill>
                  <a:latin typeface="Arial" pitchFamily="34" charset="0"/>
                  <a:ea typeface="ＭＳ Ｐゴシック" pitchFamily="36" charset="-128"/>
                  <a:cs typeface="+mn-cs"/>
                </a:rPr>
                <a:t>p+p</a:t>
              </a:r>
              <a:r>
                <a:rPr lang="en-US" sz="2000" b="1" i="1" dirty="0">
                  <a:solidFill>
                    <a:srgbClr val="0033CC"/>
                  </a:solidFill>
                  <a:latin typeface="Arial" pitchFamily="34" charset="0"/>
                  <a:ea typeface="ＭＳ Ｐゴシック" pitchFamily="36" charset="-128"/>
                  <a:cs typeface="+mn-cs"/>
                </a:rPr>
                <a:t> that require further detector upgrades</a:t>
              </a:r>
            </a:p>
            <a:p>
              <a:pPr marL="0" lvl="1" eaLnBrk="0" hangingPunct="0">
                <a:defRPr/>
              </a:pPr>
              <a:r>
                <a:rPr lang="en-US" sz="2000" b="1" dirty="0">
                  <a:latin typeface="Arial" pitchFamily="34" charset="0"/>
                  <a:ea typeface="ＭＳ Ｐゴシック" pitchFamily="36" charset="-128"/>
                  <a:cs typeface="+mn-cs"/>
                </a:rPr>
                <a:t>Issues:  </a:t>
              </a:r>
              <a:r>
                <a:rPr lang="en-US" sz="2000" b="1" i="1" dirty="0">
                  <a:solidFill>
                    <a:srgbClr val="D60093"/>
                  </a:solidFill>
                  <a:latin typeface="Arial" pitchFamily="34" charset="0"/>
                  <a:ea typeface="ＭＳ Ｐゴシック" pitchFamily="36" charset="-128"/>
                  <a:cs typeface="+mn-cs"/>
                </a:rPr>
                <a:t>Why are RHIC HI collisions still needed?  Can national NP budget support operations at CEBAF, RHIC and FRIB, plus construction of EIC?  What is optimal strategy for RHIC going into next NP Long Range Plan?</a:t>
              </a:r>
              <a:endParaRPr lang="en-US" sz="2000" b="1" i="1" dirty="0">
                <a:latin typeface="Arial" pitchFamily="34" charset="0"/>
                <a:ea typeface="ＭＳ Ｐゴシック" pitchFamily="36" charset="-128"/>
                <a:cs typeface="+mn-cs"/>
              </a:endParaRPr>
            </a:p>
          </p:txBody>
        </p:sp>
        <p:cxnSp>
          <p:nvCxnSpPr>
            <p:cNvPr id="11" name="Straight Arrow Connector 10"/>
            <p:cNvCxnSpPr/>
            <p:nvPr/>
          </p:nvCxnSpPr>
          <p:spPr bwMode="auto">
            <a:xfrm>
              <a:off x="622300" y="5232400"/>
              <a:ext cx="254000" cy="1588"/>
            </a:xfrm>
            <a:prstGeom prst="straightConnector1">
              <a:avLst/>
            </a:prstGeom>
            <a:grpFill/>
            <a:ln w="19050" cap="flat" cmpd="sng" algn="ctr">
              <a:solidFill>
                <a:srgbClr val="0033CC"/>
              </a:solidFill>
              <a:prstDash val="solid"/>
              <a:round/>
              <a:headEnd type="none" w="med" len="med"/>
              <a:tailEnd type="arrow"/>
            </a:ln>
            <a:effectLst/>
          </p:spPr>
        </p:cxnSp>
        <p:cxnSp>
          <p:nvCxnSpPr>
            <p:cNvPr id="12" name="Straight Arrow Connector 11"/>
            <p:cNvCxnSpPr/>
            <p:nvPr/>
          </p:nvCxnSpPr>
          <p:spPr bwMode="auto">
            <a:xfrm>
              <a:off x="939800" y="5232400"/>
              <a:ext cx="254000" cy="1588"/>
            </a:xfrm>
            <a:prstGeom prst="straightConnector1">
              <a:avLst/>
            </a:prstGeom>
            <a:grpFill/>
            <a:ln w="19050" cap="flat" cmpd="sng" algn="ctr">
              <a:solidFill>
                <a:srgbClr val="0033CC"/>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79375"/>
            <a:ext cx="8382000" cy="581025"/>
          </a:xfrm>
          <a:prstGeom prst="rect">
            <a:avLst/>
          </a:prstGeom>
          <a:noFill/>
          <a:ln w="9525">
            <a:noFill/>
            <a:miter lim="800000"/>
            <a:headEnd/>
            <a:tailEnd/>
          </a:ln>
        </p:spPr>
        <p:txBody>
          <a:bodyPr anchor="ctr"/>
          <a:lstStyle/>
          <a:p>
            <a:pPr algn="ctr">
              <a:lnSpc>
                <a:spcPct val="80000"/>
              </a:lnSpc>
              <a:defRPr/>
            </a:pPr>
            <a:r>
              <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Three Stages of RHIC’s Future</a:t>
            </a:r>
          </a:p>
        </p:txBody>
      </p:sp>
      <p:grpSp>
        <p:nvGrpSpPr>
          <p:cNvPr id="27650" name="Group 7"/>
          <p:cNvGrpSpPr>
            <a:grpSpLocks/>
          </p:cNvGrpSpPr>
          <p:nvPr/>
        </p:nvGrpSpPr>
        <p:grpSpPr bwMode="auto">
          <a:xfrm>
            <a:off x="546100" y="838200"/>
            <a:ext cx="8115300" cy="3478213"/>
            <a:chOff x="546100" y="838200"/>
            <a:chExt cx="8115300" cy="3477875"/>
          </a:xfrm>
        </p:grpSpPr>
        <p:sp>
          <p:nvSpPr>
            <p:cNvPr id="27651" name="TextBox 2"/>
            <p:cNvSpPr txBox="1">
              <a:spLocks noChangeArrowheads="1"/>
            </p:cNvSpPr>
            <p:nvPr/>
          </p:nvSpPr>
          <p:spPr bwMode="auto">
            <a:xfrm>
              <a:off x="546100" y="838200"/>
              <a:ext cx="8115300" cy="3477875"/>
            </a:xfrm>
            <a:prstGeom prst="rect">
              <a:avLst/>
            </a:prstGeom>
            <a:noFill/>
            <a:ln w="9525">
              <a:noFill/>
              <a:miter lim="800000"/>
              <a:headEnd/>
              <a:tailEnd/>
            </a:ln>
          </p:spPr>
          <p:txBody>
            <a:bodyPr>
              <a:spAutoFit/>
            </a:bodyPr>
            <a:lstStyle/>
            <a:p>
              <a:pPr marL="0" lvl="1" eaLnBrk="0" hangingPunct="0"/>
              <a:r>
                <a:rPr lang="en-US" sz="2000" b="1"/>
                <a:t>Long-term (&gt; 2022):  </a:t>
              </a:r>
              <a:r>
                <a:rPr lang="en-US" sz="2000" b="1" i="1">
                  <a:solidFill>
                    <a:srgbClr val="0033CC"/>
                  </a:solidFill>
                </a:rPr>
                <a:t>eRHIC – add ~5 GeV electron Energy Recovery Linac inside RHIC tunnel to facilitate e+A, e+p (</a:t>
              </a:r>
              <a:r>
                <a:rPr lang="en-US" sz="2000" b="1" i="1" baseline="36000">
                  <a:solidFill>
                    <a:srgbClr val="0033CC"/>
                  </a:solidFill>
                </a:rPr>
                <a:t>3</a:t>
              </a:r>
              <a:r>
                <a:rPr lang="en-US" sz="2000" b="1" i="1">
                  <a:solidFill>
                    <a:srgbClr val="0033CC"/>
                  </a:solidFill>
                </a:rPr>
                <a:t>He) experiments aimed at studying gluon-dominated cold matter.       </a:t>
              </a:r>
              <a:r>
                <a:rPr lang="en-US" sz="2000" b="1" i="1">
                  <a:solidFill>
                    <a:srgbClr val="D60093"/>
                  </a:solidFill>
                </a:rPr>
                <a:t>Fall 2010 INT Workshop progressed in defining golden experiments, core science program.</a:t>
              </a:r>
            </a:p>
            <a:p>
              <a:pPr marL="0" lvl="1" eaLnBrk="0" hangingPunct="0"/>
              <a:endParaRPr lang="en-US" sz="2000" b="1" i="1">
                <a:solidFill>
                  <a:srgbClr val="0033CC"/>
                </a:solidFill>
              </a:endParaRPr>
            </a:p>
            <a:p>
              <a:pPr marL="0" lvl="1" eaLnBrk="0" hangingPunct="0"/>
              <a:r>
                <a:rPr lang="en-US" sz="2000" b="1"/>
                <a:t>Issues:  </a:t>
              </a:r>
              <a:r>
                <a:rPr lang="en-US" sz="2000" b="1" i="1">
                  <a:solidFill>
                    <a:srgbClr val="0033CC"/>
                  </a:solidFill>
                </a:rPr>
                <a:t>Can we match compelling science program to realizable project cost?  How do we transition from RHIC to eRHIC – can we accommodate continuing A+A and p+p programs in parallel with e+A and e+p?  Will we have to sacrifice some years of RHIC operations to support eRHIC construction?</a:t>
              </a:r>
              <a:endParaRPr lang="en-US" sz="2000" b="1" i="1"/>
            </a:p>
          </p:txBody>
        </p:sp>
        <p:cxnSp>
          <p:nvCxnSpPr>
            <p:cNvPr id="27652" name="Straight Arrow Connector 4"/>
            <p:cNvCxnSpPr>
              <a:cxnSpLocks noChangeShapeType="1"/>
            </p:cNvCxnSpPr>
            <p:nvPr/>
          </p:nvCxnSpPr>
          <p:spPr bwMode="auto">
            <a:xfrm>
              <a:off x="6896100" y="1231900"/>
              <a:ext cx="254000" cy="1588"/>
            </a:xfrm>
            <a:prstGeom prst="straightConnector1">
              <a:avLst/>
            </a:prstGeom>
            <a:noFill/>
            <a:ln w="19050" algn="ctr">
              <a:solidFill>
                <a:srgbClr val="0033CC"/>
              </a:solidFill>
              <a:round/>
              <a:headEnd/>
              <a:tailEnd type="arrow" w="med" len="med"/>
            </a:ln>
          </p:spPr>
        </p:cxnSp>
        <p:cxnSp>
          <p:nvCxnSpPr>
            <p:cNvPr id="27653" name="Straight Arrow Connector 5"/>
            <p:cNvCxnSpPr>
              <a:cxnSpLocks noChangeShapeType="1"/>
            </p:cNvCxnSpPr>
            <p:nvPr/>
          </p:nvCxnSpPr>
          <p:spPr bwMode="auto">
            <a:xfrm>
              <a:off x="7213600" y="1231900"/>
              <a:ext cx="254000" cy="1588"/>
            </a:xfrm>
            <a:prstGeom prst="straightConnector1">
              <a:avLst/>
            </a:prstGeom>
            <a:noFill/>
            <a:ln w="19050" algn="ctr">
              <a:solidFill>
                <a:srgbClr val="0033CC"/>
              </a:solidFill>
              <a:round/>
              <a:headEnd/>
              <a:tailEnd type="arrow" w="med" len="med"/>
            </a:ln>
          </p:spPr>
        </p:cxnSp>
        <p:cxnSp>
          <p:nvCxnSpPr>
            <p:cNvPr id="27654" name="Straight Arrow Connector 6"/>
            <p:cNvCxnSpPr>
              <a:cxnSpLocks noChangeShapeType="1"/>
            </p:cNvCxnSpPr>
            <p:nvPr/>
          </p:nvCxnSpPr>
          <p:spPr bwMode="auto">
            <a:xfrm>
              <a:off x="7670800" y="1193800"/>
              <a:ext cx="254000" cy="1588"/>
            </a:xfrm>
            <a:prstGeom prst="straightConnector1">
              <a:avLst/>
            </a:prstGeom>
            <a:noFill/>
            <a:ln w="19050" algn="ctr">
              <a:solidFill>
                <a:srgbClr val="0033CC"/>
              </a:solidFill>
              <a:round/>
              <a:headEnd/>
              <a:tailEnd type="arrow" w="med" len="med"/>
            </a:ln>
          </p:spPr>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3"/>
          <p:cNvSpPr txBox="1">
            <a:spLocks noChangeArrowheads="1"/>
          </p:cNvSpPr>
          <p:nvPr/>
        </p:nvSpPr>
        <p:spPr bwMode="auto">
          <a:xfrm>
            <a:off x="406400" y="1971675"/>
            <a:ext cx="8035925" cy="519113"/>
          </a:xfrm>
          <a:prstGeom prst="rect">
            <a:avLst/>
          </a:prstGeom>
          <a:noFill/>
          <a:ln w="9525">
            <a:noFill/>
            <a:miter lim="800000"/>
            <a:headEnd/>
            <a:tailEnd/>
          </a:ln>
        </p:spPr>
        <p:txBody>
          <a:bodyPr>
            <a:spAutoFit/>
          </a:bodyPr>
          <a:lstStyle/>
          <a:p>
            <a:pPr eaLnBrk="0" hangingPunct="0">
              <a:spcBef>
                <a:spcPct val="50000"/>
              </a:spcBef>
            </a:pPr>
            <a:endParaRPr lang="en-US"/>
          </a:p>
        </p:txBody>
      </p:sp>
      <p:graphicFrame>
        <p:nvGraphicFramePr>
          <p:cNvPr id="78851" name="Group 3"/>
          <p:cNvGraphicFramePr>
            <a:graphicFrameLocks noGrp="1"/>
          </p:cNvGraphicFramePr>
          <p:nvPr/>
        </p:nvGraphicFramePr>
        <p:xfrm>
          <a:off x="271463" y="1501775"/>
          <a:ext cx="8669337" cy="5346192"/>
        </p:xfrm>
        <a:graphic>
          <a:graphicData uri="http://schemas.openxmlformats.org/drawingml/2006/table">
            <a:tbl>
              <a:tblPr/>
              <a:tblGrid>
                <a:gridCol w="863600"/>
                <a:gridCol w="985837"/>
                <a:gridCol w="1778000"/>
                <a:gridCol w="1066800"/>
                <a:gridCol w="1441450"/>
                <a:gridCol w="1138238"/>
                <a:gridCol w="1395412"/>
              </a:tblGrid>
              <a:tr h="677863">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dirty="0" smtClean="0">
                          <a:ln>
                            <a:noFill/>
                          </a:ln>
                          <a:solidFill>
                            <a:srgbClr val="0033CC"/>
                          </a:solidFill>
                          <a:effectLst/>
                          <a:latin typeface="Arial" pitchFamily="34" charset="0"/>
                          <a:ea typeface="ＭＳ Ｐゴシック" pitchFamily="36" charset="-128"/>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Likely Beam Species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Science Goals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New Detector Sub-systems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New Machine Upgrades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Gain from Machine Upgrades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FY10 </a:t>
                      </a:r>
                    </a:p>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600" b="1" i="0" u="none" strike="noStrike" cap="none" normalizeH="0" baseline="0" smtClean="0">
                        <a:ln>
                          <a:noFill/>
                        </a:ln>
                        <a:solidFill>
                          <a:srgbClr val="0033CC"/>
                        </a:solidFill>
                        <a:effectLst/>
                        <a:latin typeface="Arial" pitchFamily="34" charset="0"/>
                        <a:ea typeface="ＭＳ Ｐゴシック" pitchFamily="36" charset="-128"/>
                      </a:endParaRPr>
                    </a:p>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Char char="ü"/>
                        <a:tabLst/>
                      </a:pPr>
                      <a:r>
                        <a:rPr kumimoji="0" lang="en-US" sz="3600" b="1" i="0" u="none" strike="noStrike" cap="none" normalizeH="0" baseline="0" smtClean="0">
                          <a:ln>
                            <a:noFill/>
                          </a:ln>
                          <a:solidFill>
                            <a:srgbClr val="D60093"/>
                          </a:solidFill>
                          <a:effectLst/>
                          <a:latin typeface="Arial" pitchFamily="34" charset="0"/>
                          <a:ea typeface="ＭＳ Ｐゴシック" pitchFamily="36"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Au+Au at 200, 62.4 GeV + assorted lower 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Low-mass dilepton spectrum; early collision temp.; improved jet quenching studies (especially e</a:t>
                      </a:r>
                      <a:r>
                        <a:rPr kumimoji="0" lang="en-US" sz="1400" b="0" i="0" u="none" strike="noStrike" cap="none" normalizeH="0" baseline="36000" smtClean="0">
                          <a:ln>
                            <a:noFill/>
                          </a:ln>
                          <a:solidFill>
                            <a:schemeClr val="tx1"/>
                          </a:solidFill>
                          <a:effectLst/>
                          <a:latin typeface="Arial" pitchFamily="34" charset="0"/>
                          <a:ea typeface="ＭＳ Ｐゴシック" pitchFamily="36" charset="-128"/>
                          <a:sym typeface="Symbol" pitchFamily="18" charset="2"/>
                        </a:rPr>
                        <a:t></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from heavy quarks); begin energy scan for critical 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STAR TOF completed; PHENIX HBD for heavy 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Blue ring longitudinal + yellow and blue vertical stochastic cooling; yellow longitudinal  cooling (</a:t>
                      </a:r>
                      <a:r>
                        <a:rPr kumimoji="0" lang="en-US" sz="1400" b="0" i="0" u="none" strike="noStrike" cap="none" normalizeH="0" baseline="0" smtClean="0">
                          <a:ln>
                            <a:noFill/>
                          </a:ln>
                          <a:solidFill>
                            <a:schemeClr val="tx1"/>
                          </a:solidFill>
                          <a:effectLst/>
                          <a:latin typeface="Arial" pitchFamily="34" charset="0"/>
                          <a:ea typeface="ＭＳ Ｐゴシック" pitchFamily="36" charset="-128"/>
                          <a:sym typeface="Symbol" pitchFamily="18" charset="2"/>
                        </a:rPr>
                        <a:t>wave link)</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upgrade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Factor &gt;2 increase in average store luminosity for full-energy Au+Au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Need 4-8 weeks early in run to (re)com-mission all 4 stoch. cooling systems, demonstrate gain in lumi. lifetime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7863">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FY11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200 GeV Au+Au;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500 GeV p+p;</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short 200 GeV U+U; continue low-E Au+Au scan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Bottom vs. charm suppression, flow;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antiquark pol’n from W production;</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1</a:t>
                      </a:r>
                      <a:r>
                        <a:rPr kumimoji="0" lang="en-US" sz="1400" b="0" i="0" u="none" strike="noStrike" cap="none" normalizeH="0" baseline="30000" smtClean="0">
                          <a:ln>
                            <a:noFill/>
                          </a:ln>
                          <a:solidFill>
                            <a:schemeClr val="tx1"/>
                          </a:solidFill>
                          <a:effectLst/>
                          <a:latin typeface="Arial" pitchFamily="34" charset="0"/>
                          <a:ea typeface="ＭＳ Ｐゴシック" pitchFamily="36" charset="-128"/>
                        </a:rPr>
                        <a:t>st</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characterization of deformation effects in U+U centrality distrib’ns; continue critical pt. search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PHENIX VTX engineer-</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rPr>
                        <a:t>ing</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run;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AnDY</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 installed,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commis-sioned</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 in IP2</a:t>
                      </a:r>
                      <a:endParaRPr kumimoji="0" lang="en-US" sz="1400" b="0" i="0" u="none" strike="noStrike" cap="none" normalizeH="0" baseline="0" dirty="0" smtClean="0">
                        <a:ln>
                          <a:noFill/>
                        </a:ln>
                        <a:solidFill>
                          <a:schemeClr val="tx1"/>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EBIS </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rPr>
                        <a:t>commis-sioning</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9 MHz cavity; </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RHIC beam dump; </a:t>
                      </a:r>
                      <a:r>
                        <a:rPr kumimoji="0" lang="en-US" sz="1400" b="0" i="0" u="none" strike="noStrike" cap="none" normalizeH="0" baseline="0" dirty="0" smtClean="0">
                          <a:ln>
                            <a:noFill/>
                          </a:ln>
                          <a:solidFill>
                            <a:srgbClr val="0000FF"/>
                          </a:solidFill>
                          <a:effectLst/>
                          <a:latin typeface="Arial" pitchFamily="34" charset="0"/>
                          <a:ea typeface="ＭＳ Ｐゴシック" pitchFamily="36" charset="-128"/>
                        </a:rPr>
                        <a:t>AGS tune jump quads (</a:t>
                      </a:r>
                      <a:r>
                        <a:rPr kumimoji="0" lang="en-US" sz="1400" b="0" i="0" u="none" strike="noStrike" cap="none" normalizeH="0" baseline="0" dirty="0" err="1" smtClean="0">
                          <a:ln>
                            <a:noFill/>
                          </a:ln>
                          <a:solidFill>
                            <a:srgbClr val="0000FF"/>
                          </a:solidFill>
                          <a:effectLst/>
                          <a:latin typeface="Arial" pitchFamily="34" charset="0"/>
                          <a:ea typeface="ＭＳ Ｐゴシック" pitchFamily="36" charset="-128"/>
                        </a:rPr>
                        <a:t>comm’d</a:t>
                      </a:r>
                      <a:r>
                        <a:rPr kumimoji="0" lang="en-US" sz="1400" b="0" i="0" u="none" strike="noStrike" cap="none" normalizeH="0" baseline="0" dirty="0" smtClean="0">
                          <a:ln>
                            <a:noFill/>
                          </a:ln>
                          <a:solidFill>
                            <a:srgbClr val="0000FF"/>
                          </a:solidFill>
                          <a:effectLst/>
                          <a:latin typeface="Arial" pitchFamily="34" charset="0"/>
                          <a:ea typeface="ＭＳ Ｐゴシック" pitchFamily="36" charset="-128"/>
                        </a:rPr>
                        <a:t> in Run 10);</a:t>
                      </a:r>
                    </a:p>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RHIC spin flipper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U beam capability;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improved pp vertex distrib’n;</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a:t>
                      </a:r>
                      <a:r>
                        <a:rPr kumimoji="0" lang="en-US" sz="1400" b="0" i="0" u="none" strike="noStrike" cap="none" normalizeH="0" baseline="0" smtClean="0">
                          <a:ln>
                            <a:noFill/>
                          </a:ln>
                          <a:solidFill>
                            <a:srgbClr val="0000FF"/>
                          </a:solidFill>
                          <a:effectLst/>
                          <a:latin typeface="Arial" pitchFamily="34" charset="0"/>
                          <a:ea typeface="ＭＳ Ｐゴシック" pitchFamily="36" charset="-128"/>
                        </a:rPr>
                        <a:t>improved pol’n from AGS;</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reduced syst. errors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9MHz requires upgrade to main PS + “bouncer” cavity for both rings + longitudinal damper or Landau cavity for each 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8277" name="Rectangle 2"/>
          <p:cNvSpPr>
            <a:spLocks noChangeArrowheads="1"/>
          </p:cNvSpPr>
          <p:nvPr/>
        </p:nvSpPr>
        <p:spPr bwMode="auto">
          <a:xfrm>
            <a:off x="0" y="79375"/>
            <a:ext cx="9144000" cy="596900"/>
          </a:xfrm>
          <a:prstGeom prst="rect">
            <a:avLst/>
          </a:prstGeom>
          <a:noFill/>
          <a:ln w="9525">
            <a:noFill/>
            <a:miter lim="800000"/>
            <a:headEnd/>
            <a:tailEnd/>
          </a:ln>
        </p:spPr>
        <p:txBody>
          <a:bodyPr anchor="ctr"/>
          <a:lstStyle/>
          <a:p>
            <a:pPr algn="ctr">
              <a:lnSpc>
                <a:spcPct val="80000"/>
              </a:lnSpc>
            </a:pPr>
            <a:r>
              <a:rPr lang="en-US" b="1">
                <a:solidFill>
                  <a:srgbClr val="042B7F"/>
                </a:solidFill>
                <a:latin typeface="Comic Sans MS" pitchFamily="66" charset="0"/>
              </a:rPr>
              <a:t>Updated RHIC 5-Year Run Plan</a:t>
            </a:r>
          </a:p>
        </p:txBody>
      </p:sp>
      <p:sp>
        <p:nvSpPr>
          <p:cNvPr id="138278" name="TextBox 5"/>
          <p:cNvSpPr txBox="1">
            <a:spLocks noChangeArrowheads="1"/>
          </p:cNvSpPr>
          <p:nvPr/>
        </p:nvSpPr>
        <p:spPr bwMode="auto">
          <a:xfrm>
            <a:off x="342900" y="558800"/>
            <a:ext cx="8483600" cy="923925"/>
          </a:xfrm>
          <a:prstGeom prst="rect">
            <a:avLst/>
          </a:prstGeom>
          <a:noFill/>
          <a:ln w="9525">
            <a:noFill/>
            <a:miter lim="800000"/>
            <a:headEnd/>
            <a:tailEnd/>
          </a:ln>
        </p:spPr>
        <p:txBody>
          <a:bodyPr>
            <a:spAutoFit/>
          </a:bodyPr>
          <a:lstStyle/>
          <a:p>
            <a:pPr algn="ctr" eaLnBrk="0" hangingPunct="0"/>
            <a:r>
              <a:rPr lang="en-US" sz="1800" b="1" i="1">
                <a:solidFill>
                  <a:srgbClr val="D60093"/>
                </a:solidFill>
              </a:rPr>
              <a:t>Assumes sufficient ops. funding for healthy 2-species run each year; aimed at meeting NP Performance Milestones on schedule; will be updated as we have definitive information about upgrade schedule and/or budget changes </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42" name="Group 46"/>
          <p:cNvGraphicFramePr>
            <a:graphicFrameLocks noGrp="1"/>
          </p:cNvGraphicFramePr>
          <p:nvPr/>
        </p:nvGraphicFramePr>
        <p:xfrm>
          <a:off x="280988" y="92075"/>
          <a:ext cx="8588375" cy="6675120"/>
        </p:xfrm>
        <a:graphic>
          <a:graphicData uri="http://schemas.openxmlformats.org/drawingml/2006/table">
            <a:tbl>
              <a:tblPr/>
              <a:tblGrid>
                <a:gridCol w="863600"/>
                <a:gridCol w="1141412"/>
                <a:gridCol w="1622425"/>
                <a:gridCol w="1066800"/>
                <a:gridCol w="1444625"/>
                <a:gridCol w="1135063"/>
                <a:gridCol w="1314450"/>
              </a:tblGrid>
              <a:tr h="677863">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dirty="0" smtClean="0">
                          <a:ln>
                            <a:noFill/>
                          </a:ln>
                          <a:solidFill>
                            <a:srgbClr val="0033CC"/>
                          </a:solidFill>
                          <a:effectLst/>
                          <a:latin typeface="Arial" pitchFamily="34" charset="0"/>
                          <a:ea typeface="ＭＳ Ｐゴシック" pitchFamily="36" charset="-128"/>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Likely Beam Species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Science Goals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New Detector Sub-systems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New Machine Upgrades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Gain from Machine Upgrades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Comments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FY12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rPr>
                        <a:t>Au+Au</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and U+U at 200 </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rPr>
                        <a:t>GeV</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500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GeV</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p+p</a:t>
                      </a:r>
                      <a:endParaRPr kumimoji="0" lang="en-US" sz="1400" b="0" i="0" u="none" strike="noStrike" cap="none" normalizeH="0" baseline="0" dirty="0" smtClean="0">
                        <a:ln>
                          <a:noFill/>
                        </a:ln>
                        <a:solidFill>
                          <a:srgbClr val="D60093"/>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RHIC-II HI goals: heavy flavor, </a:t>
                      </a:r>
                      <a:r>
                        <a:rPr kumimoji="0" lang="en-US" sz="1400" b="0" i="0" u="none" strike="noStrike" cap="none" normalizeH="0" baseline="0" smtClean="0">
                          <a:ln>
                            <a:noFill/>
                          </a:ln>
                          <a:solidFill>
                            <a:schemeClr val="tx1"/>
                          </a:solidFill>
                          <a:effectLst/>
                          <a:latin typeface="Arial" pitchFamily="34" charset="0"/>
                          <a:ea typeface="ＭＳ Ｐゴシック" pitchFamily="36" charset="-128"/>
                          <a:sym typeface="Symbol" pitchFamily="18" charset="2"/>
                        </a:rPr>
                        <a:t></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-jet, quarkonium, multi-particle correlations;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anti-quark and low-x gluon polariza-tions in proton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PHENIX FVTX and </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sym typeface="Symbol" pitchFamily="18" charset="2"/>
                        </a:rPr>
                        <a:t> trigger;</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rPr>
                        <a:t>  PHENIX DAQ/trig upgrades;  </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sym typeface="Symbol" pitchFamily="18" charset="2"/>
                        </a:rPr>
                        <a:t>STAR FGT</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Full yellow + blue horiz. stoch. cooling (6 planes in all); </a:t>
                      </a:r>
                      <a:endParaRPr kumimoji="0" lang="en-US" sz="1400" b="0" i="0" u="none" strike="noStrike" cap="none" normalizeH="0" baseline="0" smtClean="0">
                        <a:ln>
                          <a:noFill/>
                        </a:ln>
                        <a:solidFill>
                          <a:srgbClr val="D60093"/>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Further heavy-ion luminosity improve-ments +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improved proton polarization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“Proton cannon” increases pol. source current, to allow scraping to improve polarization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57363">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FY13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200 + 500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GeV</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p+p</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further heavy-ion running to </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rPr>
                        <a:t>comple-ment</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earlier runs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Continue RHIC-II heavy-ion goals; </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transverse spin asymmetry for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sym typeface="Symbol" pitchFamily="18" charset="2"/>
                        </a:rPr>
                        <a:t>Drell</a:t>
                      </a: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sym typeface="Symbol" pitchFamily="18" charset="2"/>
                        </a:rPr>
                        <a:t>-Yan (2015 spin milestone);</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rPr>
                        <a:t> pp reference data for new subsystems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STAR HFT prototype</a:t>
                      </a:r>
                      <a:endParaRPr kumimoji="0" lang="en-US" sz="1400" b="0" i="0" u="none" strike="noStrike" cap="none" normalizeH="0" baseline="0" dirty="0" smtClean="0">
                        <a:ln>
                          <a:noFill/>
                        </a:ln>
                        <a:solidFill>
                          <a:srgbClr val="D60093"/>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Polarized source upgrade;</a:t>
                      </a:r>
                    </a:p>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Electron lenses </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
                      </a:r>
                      <a:b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br>
                      <a:endParaRPr kumimoji="0" lang="en-US" sz="1400" b="0" i="0" u="none" strike="noStrike" cap="none" normalizeH="0" baseline="0" dirty="0" smtClean="0">
                        <a:ln>
                          <a:noFill/>
                        </a:ln>
                        <a:solidFill>
                          <a:schemeClr val="tx1"/>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improved pp </a:t>
                      </a:r>
                      <a:r>
                        <a:rPr kumimoji="0" lang="en-US" sz="1400" b="0" i="0" u="none" strike="noStrike" cap="none" normalizeH="0" baseline="0" dirty="0" err="1" smtClean="0">
                          <a:ln>
                            <a:noFill/>
                          </a:ln>
                          <a:solidFill>
                            <a:srgbClr val="D60093"/>
                          </a:solidFill>
                          <a:effectLst/>
                          <a:latin typeface="Arial" pitchFamily="34" charset="0"/>
                          <a:ea typeface="ＭＳ Ｐゴシック" pitchFamily="36" charset="-128"/>
                        </a:rPr>
                        <a:t>luminos-ity</a:t>
                      </a:r>
                      <a:endParaRPr kumimoji="0" lang="en-US" sz="1400" b="0" i="0" u="none" strike="noStrike" cap="none" normalizeH="0" baseline="0" dirty="0" smtClean="0">
                        <a:ln>
                          <a:noFill/>
                        </a:ln>
                        <a:solidFill>
                          <a:srgbClr val="D60093"/>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rgbClr val="D60093"/>
                          </a:solidFill>
                          <a:effectLst/>
                          <a:latin typeface="Arial" pitchFamily="34" charset="0"/>
                          <a:ea typeface="ＭＳ Ｐゴシック" pitchFamily="36" charset="-128"/>
                        </a:rPr>
                        <a:t>Electron lens commission-ing </a:t>
                      </a:r>
                      <a:r>
                        <a:rPr kumimoji="0" lang="en-US" sz="1400" b="0" i="0" u="none" strike="noStrike" cap="none" normalizeH="0" baseline="0" smtClean="0">
                          <a:ln>
                            <a:noFill/>
                          </a:ln>
                          <a:solidFill>
                            <a:srgbClr val="D60093"/>
                          </a:solidFill>
                          <a:effectLst/>
                          <a:latin typeface="Arial" pitchFamily="34" charset="0"/>
                          <a:ea typeface="ＭＳ Ｐゴシック" pitchFamily="36" charset="-128"/>
                          <a:sym typeface="Symbol" pitchFamily="18" charset="2"/>
                        </a:rPr>
                        <a:t> Run 13 gains possible;</a:t>
                      </a:r>
                      <a:r>
                        <a:rPr kumimoji="0" lang="en-US" sz="1400" b="0" i="0" u="none" strike="noStrike" cap="none" normalizeH="0" baseline="0" smtClean="0">
                          <a:ln>
                            <a:noFill/>
                          </a:ln>
                          <a:solidFill>
                            <a:schemeClr val="tx1"/>
                          </a:solidFill>
                          <a:effectLst/>
                          <a:latin typeface="Arial" pitchFamily="34" charset="0"/>
                          <a:ea typeface="ＭＳ Ｐゴシック" pitchFamily="36" charset="-128"/>
                          <a:sym typeface="Symbol" pitchFamily="18" charset="2"/>
                        </a:rPr>
                        <a:t> </a:t>
                      </a: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detailed collimator upgrade plans still to be developed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36688">
                <a:tc>
                  <a:txBody>
                    <a:bodyPr/>
                    <a:lstStyle/>
                    <a:p>
                      <a:pPr marL="0" marR="0" lvl="0" indent="0" algn="ctr"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600" b="1" i="0" u="none" strike="noStrike" cap="none" normalizeH="0" baseline="0" smtClean="0">
                          <a:ln>
                            <a:noFill/>
                          </a:ln>
                          <a:solidFill>
                            <a:srgbClr val="0033CC"/>
                          </a:solidFill>
                          <a:effectLst/>
                          <a:latin typeface="Arial" pitchFamily="34" charset="0"/>
                          <a:ea typeface="ＭＳ Ｐゴシック" pitchFamily="36" charset="-128"/>
                        </a:rPr>
                        <a:t>FY14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6" charset="-128"/>
                        </a:rPr>
                        <a:t>200 GeV Au+Au; low-E Au+ Au dictated by Run 10+ 11 results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Continue pursuit of </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rPr>
                        <a:t> + jet, energy scan and identified heavy flavor (DM10-12) milestones; </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sym typeface="Symbol" pitchFamily="18" charset="2"/>
                        </a:rPr>
                        <a:t>quarkonium</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rPr>
                        <a:t> </a:t>
                      </a:r>
                      <a:r>
                        <a:rPr kumimoji="0" lang="en-US" sz="1400" b="0" i="0" u="none" strike="noStrike" cap="none" normalizeH="0" baseline="0" dirty="0" err="1" smtClean="0">
                          <a:ln>
                            <a:noFill/>
                          </a:ln>
                          <a:solidFill>
                            <a:schemeClr val="tx1"/>
                          </a:solidFill>
                          <a:effectLst/>
                          <a:latin typeface="Arial" pitchFamily="34" charset="0"/>
                          <a:ea typeface="ＭＳ Ｐゴシック" pitchFamily="36" charset="-128"/>
                          <a:sym typeface="Symbol" pitchFamily="18" charset="2"/>
                        </a:rPr>
                        <a:t>prodn</a:t>
                      </a:r>
                      <a:endParaRPr kumimoji="0" lang="en-US" sz="1400" b="0" i="0" u="none" strike="noStrike" cap="none" normalizeH="0" baseline="0" dirty="0" smtClean="0">
                        <a:ln>
                          <a:noFill/>
                        </a:ln>
                        <a:solidFill>
                          <a:schemeClr val="tx1"/>
                        </a:solidFill>
                        <a:effectLst/>
                        <a:latin typeface="Arial" pitchFamily="34" charset="0"/>
                        <a:ea typeface="ＭＳ Ｐゴシック" pitchFamily="36" charset="-128"/>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STAR HFT pixel det. (full HFT in Run 15);   50% STAR MTD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RHIC collimator upgrade;</a:t>
                      </a:r>
                    </a:p>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rgbClr val="D60093"/>
                          </a:solidFill>
                          <a:effectLst/>
                          <a:latin typeface="Arial" pitchFamily="34" charset="0"/>
                          <a:ea typeface="ＭＳ Ｐゴシック" pitchFamily="36" charset="-128"/>
                        </a:rPr>
                        <a:t>56 MHz SRF; </a:t>
                      </a: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coherent e-cooling install starts in IP2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6" charset="-128"/>
                        </a:rPr>
                        <a:t>Full RHIC-II heavy-ion luminosity + improved vertex &amp; store 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42B7F"/>
                        </a:buClr>
                        <a:buSzPct val="110000"/>
                        <a:buFont typeface="Wingdings" pitchFamily="2" charset="2"/>
                        <a:buNone/>
                        <a:tabLst/>
                      </a:pPr>
                      <a:endParaRPr kumimoji="0" lang="en-US" sz="1400" b="0" i="0" u="none" strike="noStrike" cap="none" normalizeH="0" baseline="0" dirty="0" smtClean="0">
                        <a:ln>
                          <a:noFill/>
                        </a:ln>
                        <a:solidFill>
                          <a:schemeClr val="tx1"/>
                        </a:solidFill>
                        <a:effectLst/>
                        <a:latin typeface="Arial" pitchFamily="34" charset="0"/>
                        <a:ea typeface="ＭＳ Ｐゴシック" pitchFamily="3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7"/>
          <p:cNvSpPr>
            <a:spLocks noChangeArrowheads="1"/>
          </p:cNvSpPr>
          <p:nvPr/>
        </p:nvSpPr>
        <p:spPr bwMode="auto">
          <a:xfrm>
            <a:off x="0" y="-17399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3794" name="Rectangle 296"/>
          <p:cNvSpPr>
            <a:spLocks noChangeArrowheads="1"/>
          </p:cNvSpPr>
          <p:nvPr/>
        </p:nvSpPr>
        <p:spPr bwMode="auto">
          <a:xfrm>
            <a:off x="0" y="8596313"/>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26428" name="Group 476"/>
          <p:cNvGraphicFramePr>
            <a:graphicFrameLocks noGrp="1"/>
          </p:cNvGraphicFramePr>
          <p:nvPr/>
        </p:nvGraphicFramePr>
        <p:xfrm>
          <a:off x="473075" y="841375"/>
          <a:ext cx="8621713" cy="5334000"/>
        </p:xfrm>
        <a:graphic>
          <a:graphicData uri="http://schemas.openxmlformats.org/drawingml/2006/table">
            <a:tbl>
              <a:tblPr/>
              <a:tblGrid>
                <a:gridCol w="765175"/>
                <a:gridCol w="893763"/>
                <a:gridCol w="6962775"/>
              </a:tblGrid>
              <a:tr h="160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ＭＳ 明朝" charset="-128"/>
                          <a:cs typeface="Times New Roman" pitchFamily="18" charset="0"/>
                        </a:rPr>
                        <a:t>Year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ＭＳ 明朝" charset="-128"/>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ＭＳ 明朝" charset="-128"/>
                          <a:cs typeface="Times New Roman" pitchFamily="18" charset="0"/>
                        </a:rPr>
                        <a:t>Milestone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CE"/>
                    </a:solid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HP8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Measure flavor-identified q and </a:t>
                      </a: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sym typeface="Symbol" pitchFamily="18" charset="2"/>
                        </a:rPr>
                        <a:t></a:t>
                      </a: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q contributions to the spin of the proton via the longitudinal-spin asymmetry of W production.</a:t>
                      </a:r>
                      <a:endPar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2013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HP12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(update of HP1)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Utilize polarized proton collisions at center of mass energies of 200 and 500 GeV, in combination with global QCD analyses, to determine if gluons have appreciable polarization over any range of momentum fraction between 1 and 30% of the momentum of a polarized proton.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2015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HP13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66"/>
                          </a:solidFill>
                          <a:effectLst/>
                          <a:latin typeface="Arial" charset="0"/>
                          <a:ea typeface="ＭＳ 明朝" charset="-128"/>
                          <a:cs typeface="Times New Roman" pitchFamily="18" charset="0"/>
                        </a:rPr>
                        <a:t>Test unique QCD predictions for relations between single-transverse spin phenomena in p-p scattering and those observed in deep-inelastic lepton scattering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2014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DM9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Perform calculations including viscous hydrodynamics to quantify, or place an upper limit on, the viscosity of the nearly perfect fluid discovered at RHIC.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2014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DM10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Measure jet and photon production and their correlations in A≈200 ion+ion collisions at energies from medium RHIC energies to the highest achievable energies at LHC.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2015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DM11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Measure bulk properties, particle spectra, correlations and fluctuations in Au + Au collisions at √sNN between 5 and 60 GeV to search for evidence of a critical point in the QCD matter phase diagram.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2016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DM12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Measure production rates, high pT spectra, and correlations in heavy-ion collisions at √sNN = 200 GeV for identified hadrons with heavy flavor valence quarks to constrain the mechanism for parton energy loss in the quark-gluon plasma.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2018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DM13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(new)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charset="0"/>
                          <a:ea typeface="ＭＳ 明朝" charset="-128"/>
                          <a:cs typeface="Times New Roman" pitchFamily="18" charset="0"/>
                        </a:rPr>
                        <a:t>Measure real and virtual thermal photon production in p + p, d + Au and Au + Au collisions at energies up to √sNN = 200 GeV.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37" name="Rectangle 470"/>
          <p:cNvSpPr>
            <a:spLocks noChangeArrowheads="1"/>
          </p:cNvSpPr>
          <p:nvPr/>
        </p:nvSpPr>
        <p:spPr bwMode="auto">
          <a:xfrm>
            <a:off x="0" y="71215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3838" name="Rectangle 477"/>
          <p:cNvSpPr>
            <a:spLocks noChangeArrowheads="1"/>
          </p:cNvSpPr>
          <p:nvPr/>
        </p:nvSpPr>
        <p:spPr bwMode="auto">
          <a:xfrm>
            <a:off x="355600" y="50800"/>
            <a:ext cx="8382000" cy="760413"/>
          </a:xfrm>
          <a:prstGeom prst="rect">
            <a:avLst/>
          </a:prstGeom>
          <a:noFill/>
          <a:ln w="9525">
            <a:noFill/>
            <a:miter lim="800000"/>
            <a:headEnd/>
            <a:tailEnd/>
          </a:ln>
        </p:spPr>
        <p:txBody>
          <a:bodyPr anchor="ctr"/>
          <a:lstStyle/>
          <a:p>
            <a:pPr algn="ctr" eaLnBrk="0" hangingPunct="0">
              <a:lnSpc>
                <a:spcPct val="80000"/>
              </a:lnSpc>
            </a:pPr>
            <a:r>
              <a:rPr lang="en-US" sz="2400" b="1">
                <a:solidFill>
                  <a:srgbClr val="042B7F"/>
                </a:solidFill>
              </a:rPr>
              <a:t>Plans and Upgrades for Coming ~5 Years Address All New RHIC-Related Performance Milestones…</a:t>
            </a:r>
          </a:p>
        </p:txBody>
      </p:sp>
      <p:sp>
        <p:nvSpPr>
          <p:cNvPr id="33839" name="AutoShape 479"/>
          <p:cNvSpPr>
            <a:spLocks/>
          </p:cNvSpPr>
          <p:nvPr/>
        </p:nvSpPr>
        <p:spPr bwMode="auto">
          <a:xfrm>
            <a:off x="254000" y="1168400"/>
            <a:ext cx="165100" cy="1981200"/>
          </a:xfrm>
          <a:prstGeom prst="leftBrace">
            <a:avLst>
              <a:gd name="adj1" fmla="val 100000"/>
              <a:gd name="adj2" fmla="val 50000"/>
            </a:avLst>
          </a:prstGeom>
          <a:noFill/>
          <a:ln w="19050">
            <a:solidFill>
              <a:srgbClr val="FF0066"/>
            </a:solidFill>
            <a:round/>
            <a:headEnd/>
            <a:tailEnd/>
          </a:ln>
        </p:spPr>
        <p:txBody>
          <a:bodyPr wrap="none" anchor="ctr"/>
          <a:lstStyle/>
          <a:p>
            <a:pPr eaLnBrk="0" hangingPunct="0"/>
            <a:endParaRPr lang="en-US"/>
          </a:p>
        </p:txBody>
      </p:sp>
      <p:sp>
        <p:nvSpPr>
          <p:cNvPr id="33840" name="AutoShape 480"/>
          <p:cNvSpPr>
            <a:spLocks/>
          </p:cNvSpPr>
          <p:nvPr/>
        </p:nvSpPr>
        <p:spPr bwMode="auto">
          <a:xfrm>
            <a:off x="279400" y="3175000"/>
            <a:ext cx="152400" cy="2959100"/>
          </a:xfrm>
          <a:prstGeom prst="leftBrace">
            <a:avLst>
              <a:gd name="adj1" fmla="val 161806"/>
              <a:gd name="adj2" fmla="val 50000"/>
            </a:avLst>
          </a:prstGeom>
          <a:noFill/>
          <a:ln w="19050">
            <a:solidFill>
              <a:srgbClr val="0000FF"/>
            </a:solidFill>
            <a:round/>
            <a:headEnd/>
            <a:tailEnd/>
          </a:ln>
        </p:spPr>
        <p:txBody>
          <a:bodyPr wrap="none" anchor="ctr"/>
          <a:lstStyle/>
          <a:p>
            <a:pPr eaLnBrk="0" hangingPunct="0"/>
            <a:endParaRPr lang="en-US"/>
          </a:p>
        </p:txBody>
      </p:sp>
      <p:sp>
        <p:nvSpPr>
          <p:cNvPr id="33841" name="Text Box 481"/>
          <p:cNvSpPr txBox="1">
            <a:spLocks noChangeArrowheads="1"/>
          </p:cNvSpPr>
          <p:nvPr/>
        </p:nvSpPr>
        <p:spPr bwMode="auto">
          <a:xfrm rot="-5400000">
            <a:off x="-180975" y="1981200"/>
            <a:ext cx="6985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FF0066"/>
                </a:solidFill>
              </a:rPr>
              <a:t>spin</a:t>
            </a:r>
          </a:p>
        </p:txBody>
      </p:sp>
      <p:sp>
        <p:nvSpPr>
          <p:cNvPr id="33842" name="Text Box 482"/>
          <p:cNvSpPr txBox="1">
            <a:spLocks noChangeArrowheads="1"/>
          </p:cNvSpPr>
          <p:nvPr/>
        </p:nvSpPr>
        <p:spPr bwMode="auto">
          <a:xfrm rot="-5400000">
            <a:off x="-460375" y="4584700"/>
            <a:ext cx="12573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0000FF"/>
                </a:solidFill>
              </a:rPr>
              <a:t>Heavy ion</a:t>
            </a:r>
          </a:p>
        </p:txBody>
      </p:sp>
      <p:sp>
        <p:nvSpPr>
          <p:cNvPr id="33843" name="TextBox 10"/>
          <p:cNvSpPr txBox="1">
            <a:spLocks noChangeArrowheads="1"/>
          </p:cNvSpPr>
          <p:nvPr/>
        </p:nvSpPr>
        <p:spPr bwMode="auto">
          <a:xfrm>
            <a:off x="1968500" y="6184900"/>
            <a:ext cx="5803900" cy="400050"/>
          </a:xfrm>
          <a:prstGeom prst="rect">
            <a:avLst/>
          </a:prstGeom>
          <a:noFill/>
          <a:ln w="9525">
            <a:noFill/>
            <a:miter lim="800000"/>
            <a:headEnd/>
            <a:tailEnd/>
          </a:ln>
        </p:spPr>
        <p:txBody>
          <a:bodyPr>
            <a:spAutoFit/>
          </a:bodyPr>
          <a:lstStyle/>
          <a:p>
            <a:pPr eaLnBrk="0" hangingPunct="0"/>
            <a:r>
              <a:rPr lang="en-US" sz="2000" b="1">
                <a:solidFill>
                  <a:srgbClr val="FF0000"/>
                </a:solidFill>
              </a:rPr>
              <a:t>Making clear progress toward all the above!</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55600" y="0"/>
            <a:ext cx="8382000" cy="1090613"/>
          </a:xfrm>
        </p:spPr>
        <p:txBody>
          <a:bodyPr/>
          <a:lstStyle/>
          <a:p>
            <a:pPr algn="ctr"/>
            <a:r>
              <a:rPr lang="en-US" sz="2800" i="1" smtClean="0">
                <a:latin typeface="Comic Sans MS" pitchFamily="66" charset="0"/>
              </a:rPr>
              <a:t>Not all the exciting physics is yet incorporated in existing milestones…</a:t>
            </a:r>
          </a:p>
        </p:txBody>
      </p:sp>
      <p:sp>
        <p:nvSpPr>
          <p:cNvPr id="35842" name="TextBox 2"/>
          <p:cNvSpPr txBox="1">
            <a:spLocks noChangeArrowheads="1"/>
          </p:cNvSpPr>
          <p:nvPr/>
        </p:nvSpPr>
        <p:spPr bwMode="auto">
          <a:xfrm>
            <a:off x="901700" y="1117600"/>
            <a:ext cx="7442200" cy="4708525"/>
          </a:xfrm>
          <a:prstGeom prst="rect">
            <a:avLst/>
          </a:prstGeom>
          <a:noFill/>
          <a:ln w="9525">
            <a:noFill/>
            <a:miter lim="800000"/>
            <a:headEnd/>
            <a:tailEnd/>
          </a:ln>
        </p:spPr>
        <p:txBody>
          <a:bodyPr>
            <a:spAutoFit/>
          </a:bodyPr>
          <a:lstStyle/>
          <a:p>
            <a:pPr marL="457200" indent="-457200" eaLnBrk="0" hangingPunct="0"/>
            <a:r>
              <a:rPr lang="en-US" sz="2000" b="1"/>
              <a:t>For example:</a:t>
            </a:r>
          </a:p>
          <a:p>
            <a:pPr marL="457200" indent="-457200" eaLnBrk="0" hangingPunct="0"/>
            <a:endParaRPr lang="en-US" sz="2000" b="1"/>
          </a:p>
          <a:p>
            <a:pPr marL="457200" indent="-457200" eaLnBrk="0" hangingPunct="0">
              <a:buFont typeface="Arial" charset="0"/>
              <a:buAutoNum type="arabicParenR"/>
            </a:pPr>
            <a:r>
              <a:rPr lang="en-US" sz="2000" b="1" i="1">
                <a:solidFill>
                  <a:srgbClr val="D60093"/>
                </a:solidFill>
              </a:rPr>
              <a:t>Does explanation of Local Parity Violating bubbles (and close analogy to speculated origin of baryon-antibaryon asymmetry at EW phase transition) hold up under more detailed scrutiny?</a:t>
            </a:r>
          </a:p>
          <a:p>
            <a:pPr marL="457200" indent="-457200" eaLnBrk="0" hangingPunct="0">
              <a:buFont typeface="Arial" charset="0"/>
              <a:buAutoNum type="arabicParenR"/>
            </a:pPr>
            <a:endParaRPr lang="en-US" sz="2000" b="1" i="1">
              <a:solidFill>
                <a:srgbClr val="D60093"/>
              </a:solidFill>
            </a:endParaRPr>
          </a:p>
          <a:p>
            <a:pPr marL="457200" indent="-457200" eaLnBrk="0" hangingPunct="0">
              <a:buFont typeface="Arial" charset="0"/>
              <a:buAutoNum type="arabicParenR"/>
            </a:pPr>
            <a:r>
              <a:rPr lang="en-US" sz="2000" b="1" i="1">
                <a:solidFill>
                  <a:srgbClr val="0033CC"/>
                </a:solidFill>
              </a:rPr>
              <a:t>Can we observe predicted sequential melting of different quarkonium species in QGP?</a:t>
            </a:r>
          </a:p>
          <a:p>
            <a:pPr marL="457200" indent="-457200" eaLnBrk="0" hangingPunct="0">
              <a:buFont typeface="Arial" charset="0"/>
              <a:buAutoNum type="arabicParenR"/>
            </a:pPr>
            <a:endParaRPr lang="en-US" sz="2000" b="1" i="1">
              <a:solidFill>
                <a:srgbClr val="0033CC"/>
              </a:solidFill>
            </a:endParaRPr>
          </a:p>
          <a:p>
            <a:pPr marL="457200" indent="-457200" eaLnBrk="0" hangingPunct="0">
              <a:buFont typeface="Arial" charset="0"/>
              <a:buAutoNum type="arabicParenR"/>
            </a:pPr>
            <a:r>
              <a:rPr lang="en-US" sz="2000" b="1" i="1">
                <a:solidFill>
                  <a:srgbClr val="D60093"/>
                </a:solidFill>
              </a:rPr>
              <a:t>Are gluon densities saturated in RHIC’s colliding (cold) nuclei?</a:t>
            </a:r>
          </a:p>
          <a:p>
            <a:pPr marL="457200" indent="-457200" eaLnBrk="0" hangingPunct="0">
              <a:buFont typeface="Arial" charset="0"/>
              <a:buAutoNum type="arabicParenR"/>
            </a:pPr>
            <a:endParaRPr lang="en-US" sz="2000" b="1" i="1">
              <a:solidFill>
                <a:srgbClr val="D60093"/>
              </a:solidFill>
            </a:endParaRPr>
          </a:p>
          <a:p>
            <a:pPr marL="457200" indent="-457200" eaLnBrk="0" hangingPunct="0">
              <a:buFont typeface="Arial" charset="0"/>
              <a:buAutoNum type="arabicParenR"/>
            </a:pPr>
            <a:r>
              <a:rPr lang="en-US" sz="2000" b="1" i="1">
                <a:solidFill>
                  <a:srgbClr val="0033CC"/>
                </a:solidFill>
              </a:rPr>
              <a:t>Can we produce even heavier anti-hypernuclei?</a:t>
            </a:r>
          </a:p>
          <a:p>
            <a:pPr marL="457200" indent="-457200" eaLnBrk="0" hangingPunct="0">
              <a:buFont typeface="Arial" charset="0"/>
              <a:buAutoNum type="arabicParenR"/>
            </a:pPr>
            <a:endParaRPr lang="en-US" sz="2000" b="1" i="1">
              <a:solidFill>
                <a:srgbClr val="0033CC"/>
              </a:solidFill>
            </a:endParaRP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9.4|1.4|3.2|1.8"/>
</p:tagLst>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10342</TotalTime>
  <Words>4743</Words>
  <Application>Microsoft Office PowerPoint</Application>
  <PresentationFormat>On-screen Show (4:3)</PresentationFormat>
  <Paragraphs>570</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Developing a Long-Term Strategy for RHIC</vt:lpstr>
      <vt:lpstr>Slide 2</vt:lpstr>
      <vt:lpstr>EIC Realization Imagined</vt:lpstr>
      <vt:lpstr>Slide 4</vt:lpstr>
      <vt:lpstr>Slide 5</vt:lpstr>
      <vt:lpstr>Slide 6</vt:lpstr>
      <vt:lpstr>Slide 7</vt:lpstr>
      <vt:lpstr>Slide 8</vt:lpstr>
      <vt:lpstr>Not all the exciting physics is yet incorporated in existing milestones…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eRHIC Accelerator R&amp;D is a Major Long-Term Commitment</vt:lpstr>
      <vt:lpstr>Slide 27</vt:lpstr>
      <vt:lpstr>Slide 28</vt:lpstr>
      <vt:lpstr>Slide 29</vt:lpstr>
      <vt:lpstr>Backup Slides</vt:lpstr>
      <vt:lpstr>Slide 31</vt:lpstr>
      <vt:lpstr>Slide 32</vt:lpstr>
      <vt:lpstr>JLab’s Proposed ELIC Staging</vt:lpstr>
      <vt:lpstr>Collider Performance Parameters for RHIC vs. JLab Designs Have Converged in Past Year</vt:lpstr>
      <vt:lpstr>Slide 35</vt:lpstr>
      <vt:lpstr>Slide 36</vt:lpstr>
      <vt:lpstr>Slide 37</vt:lpstr>
    </vt:vector>
  </TitlesOfParts>
  <Company>BNL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vigdor</cp:lastModifiedBy>
  <cp:revision>206</cp:revision>
  <cp:lastPrinted>2007-07-02T19:06:14Z</cp:lastPrinted>
  <dcterms:created xsi:type="dcterms:W3CDTF">2007-06-28T20:22:43Z</dcterms:created>
  <dcterms:modified xsi:type="dcterms:W3CDTF">2011-03-10T05:08:41Z</dcterms:modified>
</cp:coreProperties>
</file>