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67" r:id="rId2"/>
    <p:sldId id="258" r:id="rId3"/>
    <p:sldId id="259" r:id="rId4"/>
    <p:sldId id="289" r:id="rId5"/>
    <p:sldId id="285" r:id="rId6"/>
    <p:sldId id="261" r:id="rId7"/>
    <p:sldId id="262" r:id="rId8"/>
    <p:sldId id="290" r:id="rId9"/>
    <p:sldId id="287" r:id="rId10"/>
    <p:sldId id="316" r:id="rId11"/>
    <p:sldId id="288" r:id="rId12"/>
    <p:sldId id="256" r:id="rId13"/>
    <p:sldId id="257" r:id="rId14"/>
    <p:sldId id="298" r:id="rId15"/>
    <p:sldId id="295" r:id="rId16"/>
    <p:sldId id="300" r:id="rId17"/>
    <p:sldId id="301" r:id="rId18"/>
    <p:sldId id="302" r:id="rId19"/>
    <p:sldId id="272" r:id="rId20"/>
    <p:sldId id="274" r:id="rId21"/>
    <p:sldId id="299" r:id="rId22"/>
    <p:sldId id="297" r:id="rId23"/>
    <p:sldId id="303" r:id="rId24"/>
    <p:sldId id="305" r:id="rId25"/>
    <p:sldId id="304" r:id="rId26"/>
    <p:sldId id="309" r:id="rId27"/>
    <p:sldId id="306" r:id="rId28"/>
    <p:sldId id="307" r:id="rId29"/>
    <p:sldId id="308" r:id="rId30"/>
    <p:sldId id="310" r:id="rId31"/>
    <p:sldId id="311" r:id="rId32"/>
    <p:sldId id="312" r:id="rId33"/>
    <p:sldId id="313" r:id="rId34"/>
    <p:sldId id="314" r:id="rId35"/>
    <p:sldId id="315" r:id="rId36"/>
    <p:sldId id="263" r:id="rId37"/>
    <p:sldId id="264" r:id="rId38"/>
    <p:sldId id="265" r:id="rId39"/>
    <p:sldId id="268" r:id="rId40"/>
    <p:sldId id="266" r:id="rId41"/>
    <p:sldId id="269" r:id="rId42"/>
    <p:sldId id="270" r:id="rId43"/>
    <p:sldId id="271" r:id="rId44"/>
    <p:sldId id="276" r:id="rId45"/>
    <p:sldId id="277" r:id="rId46"/>
    <p:sldId id="278" r:id="rId47"/>
    <p:sldId id="280" r:id="rId48"/>
    <p:sldId id="281" r:id="rId49"/>
    <p:sldId id="282" r:id="rId50"/>
    <p:sldId id="275" r:id="rId51"/>
    <p:sldId id="292" r:id="rId52"/>
    <p:sldId id="291" r:id="rId53"/>
    <p:sldId id="293" r:id="rId54"/>
    <p:sldId id="296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00" autoAdjust="0"/>
  </p:normalViewPr>
  <p:slideViewPr>
    <p:cSldViewPr>
      <p:cViewPr>
        <p:scale>
          <a:sx n="70" d="100"/>
          <a:sy n="70" d="100"/>
        </p:scale>
        <p:origin x="-108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581B7-4030-45C0-A215-E916A14F38B4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9B1CD-8F1F-405B-8AE7-648950D99B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9B1CD-8F1F-405B-8AE7-648950D99BA9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9B1CD-8F1F-405B-8AE7-648950D99BA9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6E673-3399-4470-8165-B6531804A6A5}" type="datetimeFigureOut">
              <a:rPr lang="en-US" smtClean="0"/>
              <a:pPr/>
              <a:t>1/7/2010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406A9-A6BC-468B-841E-7F020F8F22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Relationship Id="rId9" Type="http://schemas.openxmlformats.org/officeDocument/2006/relationships/image" Target="../media/image17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24606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Momentum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vs.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Angle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A Loose Collection of Plots</a:t>
            </a:r>
            <a:br>
              <a:rPr lang="en-US" sz="2700" b="1" dirty="0" smtClean="0">
                <a:latin typeface="Arial" pitchFamily="34" charset="0"/>
                <a:cs typeface="Arial" pitchFamily="34" charset="0"/>
              </a:rPr>
            </a:b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For E’, Pi+, and K+</a:t>
            </a:r>
            <a:br>
              <a:rPr lang="en-US" sz="2700" b="1" dirty="0" smtClean="0">
                <a:latin typeface="Arial" pitchFamily="34" charset="0"/>
                <a:cs typeface="Arial" pitchFamily="34" charset="0"/>
              </a:rPr>
            </a:b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Using e-p 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RAPGAP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Data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4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6400800" cy="990600"/>
          </a:xfrm>
        </p:spPr>
        <p:txBody>
          <a:bodyPr>
            <a:normAutofit/>
          </a:bodyPr>
          <a:lstStyle/>
          <a:p>
            <a:pPr>
              <a:tabLst>
                <a:tab pos="1776413" algn="l"/>
              </a:tabLst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Created: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July 2009, William Foreman,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BNL</a:t>
            </a: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Last Updated: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October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Momentum vs. theta of </a:t>
            </a: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scat. electron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47800" y="1143000"/>
            <a:ext cx="5486400" cy="5486400"/>
            <a:chOff x="381000" y="1143000"/>
            <a:chExt cx="5486400" cy="54864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09" t="11582" r="16292" b="8192"/>
            <a:stretch>
              <a:fillRect/>
            </a:stretch>
          </p:blipFill>
          <p:spPr bwMode="auto">
            <a:xfrm>
              <a:off x="2492061" y="5029199"/>
              <a:ext cx="1622739" cy="1600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809" t="10452" r="16292" b="8192"/>
            <a:stretch>
              <a:fillRect/>
            </a:stretch>
          </p:blipFill>
          <p:spPr bwMode="auto">
            <a:xfrm>
              <a:off x="2514600" y="1752600"/>
              <a:ext cx="16002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809" t="11582" r="15169" b="8192"/>
            <a:stretch>
              <a:fillRect/>
            </a:stretch>
          </p:blipFill>
          <p:spPr bwMode="auto">
            <a:xfrm>
              <a:off x="2514600" y="3429000"/>
              <a:ext cx="156693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676400" y="1143000"/>
              <a:ext cx="3962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Proton Energy</a:t>
              </a:r>
            </a:p>
            <a:p>
              <a:r>
                <a:rPr lang="en-US" dirty="0" smtClean="0"/>
                <a:t>50 GeV              100  GeV             250 GeV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-1200834" y="3715435"/>
              <a:ext cx="381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Electron Energy</a:t>
              </a:r>
            </a:p>
            <a:p>
              <a:r>
                <a:rPr lang="en-US" dirty="0" smtClean="0"/>
                <a:t>4 GeV               10 GeV                20 GeV</a:t>
              </a:r>
              <a:endParaRPr lang="en-US" dirty="0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9551" t="11582" r="3933" b="8192"/>
            <a:stretch>
              <a:fillRect/>
            </a:stretch>
          </p:blipFill>
          <p:spPr bwMode="auto">
            <a:xfrm>
              <a:off x="4191000" y="3429000"/>
              <a:ext cx="1676400" cy="1545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809" t="11582" r="15169" b="8192"/>
            <a:stretch>
              <a:fillRect/>
            </a:stretch>
          </p:blipFill>
          <p:spPr bwMode="auto">
            <a:xfrm>
              <a:off x="990600" y="5029200"/>
              <a:ext cx="16002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 l="8989" t="11864" r="16398" b="7910"/>
            <a:stretch>
              <a:fillRect/>
            </a:stretch>
          </p:blipFill>
          <p:spPr bwMode="auto">
            <a:xfrm>
              <a:off x="1143000" y="3429000"/>
              <a:ext cx="138798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9551" t="11582" r="16292" b="8192"/>
            <a:stretch>
              <a:fillRect/>
            </a:stretch>
          </p:blipFill>
          <p:spPr bwMode="auto">
            <a:xfrm>
              <a:off x="1143000" y="1752600"/>
              <a:ext cx="1416676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 l="10112" t="11299" r="4494" b="8475"/>
            <a:stretch>
              <a:fillRect/>
            </a:stretch>
          </p:blipFill>
          <p:spPr bwMode="auto">
            <a:xfrm>
              <a:off x="4191000" y="1786689"/>
              <a:ext cx="1676400" cy="1566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 l="9551" t="11582" r="4674" b="8192"/>
            <a:stretch>
              <a:fillRect/>
            </a:stretch>
          </p:blipFill>
          <p:spPr bwMode="auto">
            <a:xfrm>
              <a:off x="4191000" y="5029200"/>
              <a:ext cx="1676400" cy="1559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Particle Angle vs. Momentum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9551" t="11582" r="3933" b="3672"/>
          <a:stretch>
            <a:fillRect/>
          </a:stretch>
        </p:blipFill>
        <p:spPr bwMode="auto">
          <a:xfrm>
            <a:off x="3505200" y="3369623"/>
            <a:ext cx="3581400" cy="348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9551" t="11582" r="15169" b="3672"/>
          <a:stretch>
            <a:fillRect/>
          </a:stretch>
        </p:blipFill>
        <p:spPr bwMode="auto">
          <a:xfrm>
            <a:off x="304800" y="3352800"/>
            <a:ext cx="313131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9551" t="11582" r="3933" b="7062"/>
          <a:stretch>
            <a:fillRect/>
          </a:stretch>
        </p:blipFill>
        <p:spPr bwMode="auto">
          <a:xfrm>
            <a:off x="3429000" y="0"/>
            <a:ext cx="36671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 l="2809" t="11582" r="15169" b="7062"/>
          <a:stretch>
            <a:fillRect/>
          </a:stretch>
        </p:blipFill>
        <p:spPr bwMode="auto">
          <a:xfrm>
            <a:off x="0" y="0"/>
            <a:ext cx="34766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4572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sym typeface="Wingdings" pitchFamily="2" charset="2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388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388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26670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Pi+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9551" t="11582" r="3933" b="3672"/>
          <a:stretch>
            <a:fillRect/>
          </a:stretch>
        </p:blipFill>
        <p:spPr bwMode="auto">
          <a:xfrm>
            <a:off x="3581400" y="3429000"/>
            <a:ext cx="3581400" cy="341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9551" t="11582" r="15168" b="3672"/>
          <a:stretch>
            <a:fillRect/>
          </a:stretch>
        </p:blipFill>
        <p:spPr bwMode="auto">
          <a:xfrm>
            <a:off x="304800" y="3425371"/>
            <a:ext cx="3276600" cy="343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2809" t="11582" r="15169" b="8192"/>
          <a:stretch>
            <a:fillRect/>
          </a:stretch>
        </p:blipFill>
        <p:spPr bwMode="auto">
          <a:xfrm>
            <a:off x="0" y="0"/>
            <a:ext cx="352559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 l="9551" t="11582" r="2809" b="7278"/>
          <a:stretch>
            <a:fillRect/>
          </a:stretch>
        </p:blipFill>
        <p:spPr bwMode="auto">
          <a:xfrm>
            <a:off x="3505200" y="0"/>
            <a:ext cx="37246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62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62200" y="3962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10x100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10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20x100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410200" y="388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20x100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467600" y="26670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Pi+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4200" y="4572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sym typeface="Wingdings" pitchFamily="2" charset="2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9551" t="11582" r="3933" b="3672"/>
          <a:stretch>
            <a:fillRect/>
          </a:stretch>
        </p:blipFill>
        <p:spPr bwMode="auto">
          <a:xfrm>
            <a:off x="3505199" y="3429000"/>
            <a:ext cx="36769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9551" t="11582" r="15169" b="3672"/>
          <a:stretch>
            <a:fillRect/>
          </a:stretch>
        </p:blipFill>
        <p:spPr bwMode="auto">
          <a:xfrm>
            <a:off x="304800" y="3429000"/>
            <a:ext cx="327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9551" t="11582" r="3933" b="7062"/>
          <a:stretch>
            <a:fillRect/>
          </a:stretch>
        </p:blipFill>
        <p:spPr bwMode="auto">
          <a:xfrm>
            <a:off x="3505200" y="0"/>
            <a:ext cx="366712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809" t="11582" r="15169" b="7062"/>
          <a:stretch>
            <a:fillRect/>
          </a:stretch>
        </p:blipFill>
        <p:spPr bwMode="auto">
          <a:xfrm>
            <a:off x="0" y="0"/>
            <a:ext cx="3581400" cy="345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2098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62200" y="3962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10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410200" y="388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467600" y="26670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Pi+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4572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sym typeface="Wingdings" pitchFamily="2" charset="2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809" t="11582" r="15169" b="8192"/>
          <a:stretch>
            <a:fillRect/>
          </a:stretch>
        </p:blipFill>
        <p:spPr bwMode="auto">
          <a:xfrm>
            <a:off x="152400" y="381000"/>
            <a:ext cx="3055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 rot="16200000">
            <a:off x="-463034" y="15298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691634" y="4806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4x50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86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10x50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934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20x50</a:t>
            </a:r>
            <a:endParaRPr lang="en-US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9551" t="11582" r="15169" b="3672"/>
          <a:stretch>
            <a:fillRect/>
          </a:stretch>
        </p:blipFill>
        <p:spPr bwMode="auto">
          <a:xfrm>
            <a:off x="381000" y="3428999"/>
            <a:ext cx="2819400" cy="315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9551" t="11582" r="15168" b="7062"/>
          <a:stretch>
            <a:fillRect/>
          </a:stretch>
        </p:blipFill>
        <p:spPr bwMode="auto">
          <a:xfrm>
            <a:off x="3200400" y="381000"/>
            <a:ext cx="283633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l="9551" t="11582" r="15168" b="3672"/>
          <a:stretch>
            <a:fillRect/>
          </a:stretch>
        </p:blipFill>
        <p:spPr bwMode="auto">
          <a:xfrm>
            <a:off x="3200400" y="3428999"/>
            <a:ext cx="2819400" cy="315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 l="9777" t="15217" r="4190" b="7609"/>
          <a:stretch>
            <a:fillRect/>
          </a:stretch>
        </p:blipFill>
        <p:spPr bwMode="auto">
          <a:xfrm>
            <a:off x="6019800" y="381000"/>
            <a:ext cx="3124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 cstate="print"/>
          <a:srcRect l="10894" t="14130" r="4190" b="4348"/>
          <a:stretch>
            <a:fillRect/>
          </a:stretch>
        </p:blipFill>
        <p:spPr bwMode="auto">
          <a:xfrm>
            <a:off x="6096000" y="3429000"/>
            <a:ext cx="3048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 l="2809" t="11582" r="15590" b="3672"/>
          <a:stretch>
            <a:fillRect/>
          </a:stretch>
        </p:blipFill>
        <p:spPr bwMode="auto">
          <a:xfrm>
            <a:off x="0" y="0"/>
            <a:ext cx="3429000" cy="354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0674" t="11582" r="3933" b="7062"/>
          <a:stretch>
            <a:fillRect/>
          </a:stretch>
        </p:blipFill>
        <p:spPr bwMode="auto">
          <a:xfrm>
            <a:off x="1981200" y="3429000"/>
            <a:ext cx="365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0000" t="11582" r="15169" b="7062"/>
          <a:stretch>
            <a:fillRect/>
          </a:stretch>
        </p:blipFill>
        <p:spPr bwMode="auto">
          <a:xfrm>
            <a:off x="3581400" y="0"/>
            <a:ext cx="317182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62400" y="4038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098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4x50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26670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Pi+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 -  20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370" t="11582" r="15730" b="7910"/>
          <a:stretch>
            <a:fillRect/>
          </a:stretch>
        </p:blipFill>
        <p:spPr bwMode="auto">
          <a:xfrm>
            <a:off x="0" y="0"/>
            <a:ext cx="331109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 l="9551" t="11582" r="3933" b="3225"/>
          <a:stretch>
            <a:fillRect/>
          </a:stretch>
        </p:blipFill>
        <p:spPr bwMode="auto">
          <a:xfrm>
            <a:off x="1905000" y="3429000"/>
            <a:ext cx="3733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 l="3371" t="11299" r="15731" b="3955"/>
          <a:stretch>
            <a:fillRect/>
          </a:stretch>
        </p:blipFill>
        <p:spPr bwMode="auto">
          <a:xfrm>
            <a:off x="3200400" y="0"/>
            <a:ext cx="345033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86200" y="3962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26670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Pi+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 -  20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1336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10x50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0674" t="11582" r="3933" b="3672"/>
          <a:stretch>
            <a:fillRect/>
          </a:stretch>
        </p:blipFill>
        <p:spPr bwMode="auto">
          <a:xfrm>
            <a:off x="1981200" y="3474119"/>
            <a:ext cx="3429000" cy="338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0674" t="11582" r="15169" b="7062"/>
          <a:stretch>
            <a:fillRect/>
          </a:stretch>
        </p:blipFill>
        <p:spPr bwMode="auto">
          <a:xfrm>
            <a:off x="3733800" y="0"/>
            <a:ext cx="32131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809" t="11582" r="15169" b="7062"/>
          <a:stretch>
            <a:fillRect/>
          </a:stretch>
        </p:blipFill>
        <p:spPr bwMode="auto">
          <a:xfrm>
            <a:off x="0" y="0"/>
            <a:ext cx="355388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62400" y="4038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098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26670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Pi+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 -  20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9551" t="11582" r="3933" b="3672"/>
          <a:stretch>
            <a:fillRect/>
          </a:stretch>
        </p:blipFill>
        <p:spPr bwMode="auto">
          <a:xfrm>
            <a:off x="3581400" y="3276599"/>
            <a:ext cx="3581400" cy="348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1582" r="15590" b="8192"/>
          <a:stretch>
            <a:fillRect/>
          </a:stretch>
        </p:blipFill>
        <p:spPr bwMode="auto">
          <a:xfrm>
            <a:off x="304800" y="0"/>
            <a:ext cx="3273649" cy="32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9551" t="11582" r="3933" b="8192"/>
          <a:stretch>
            <a:fillRect/>
          </a:stretch>
        </p:blipFill>
        <p:spPr bwMode="auto">
          <a:xfrm>
            <a:off x="3581400" y="0"/>
            <a:ext cx="355349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 l="9551" t="12712" r="16292" b="3672"/>
          <a:stretch>
            <a:fillRect/>
          </a:stretch>
        </p:blipFill>
        <p:spPr bwMode="auto">
          <a:xfrm>
            <a:off x="533400" y="3352800"/>
            <a:ext cx="3048000" cy="341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384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3810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626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0" y="3810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26670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4200" y="4572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sym typeface="Wingdings" pitchFamily="2" charset="2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809" t="11582" r="16292" b="8192"/>
          <a:stretch>
            <a:fillRect/>
          </a:stretch>
        </p:blipFill>
        <p:spPr bwMode="auto">
          <a:xfrm>
            <a:off x="457200" y="0"/>
            <a:ext cx="332274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9551" t="11582" r="4674" b="8192"/>
          <a:stretch>
            <a:fillRect/>
          </a:stretch>
        </p:blipFill>
        <p:spPr bwMode="auto">
          <a:xfrm>
            <a:off x="3810000" y="-1"/>
            <a:ext cx="3505200" cy="32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9551" t="13385" r="16292" b="3673"/>
          <a:stretch>
            <a:fillRect/>
          </a:stretch>
        </p:blipFill>
        <p:spPr bwMode="auto">
          <a:xfrm>
            <a:off x="685800" y="3276600"/>
            <a:ext cx="315163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9551" t="13842" r="3933" b="3672"/>
          <a:stretch>
            <a:fillRect/>
          </a:stretch>
        </p:blipFill>
        <p:spPr bwMode="auto">
          <a:xfrm>
            <a:off x="3810000" y="3352800"/>
            <a:ext cx="3581400" cy="339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438400" y="685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0" y="3810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62600" y="388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463034" y="15298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691634" y="4806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7600" y="2514600"/>
            <a:ext cx="144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p</a:t>
            </a:r>
            <a:r>
              <a:rPr lang="en-US" sz="4000" baseline="-25000" dirty="0" err="1" smtClean="0"/>
              <a:t>E</a:t>
            </a:r>
            <a:r>
              <a:rPr lang="en-US" sz="4000" baseline="-25000" dirty="0" smtClean="0"/>
              <a:t>’</a:t>
            </a:r>
            <a:r>
              <a:rPr lang="en-US" sz="4000" baseline="30000" dirty="0" smtClean="0"/>
              <a:t> </a:t>
            </a:r>
          </a:p>
          <a:p>
            <a:pPr algn="ctr"/>
            <a:r>
              <a:rPr lang="en-US" sz="4000" dirty="0" smtClean="0"/>
              <a:t>vs. Theta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 l="27553" t="15176" r="3311" b="4607"/>
          <a:stretch>
            <a:fillRect/>
          </a:stretch>
        </p:blipFill>
        <p:spPr bwMode="auto">
          <a:xfrm>
            <a:off x="3505201" y="3276600"/>
            <a:ext cx="3505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0674" t="11582" r="16292" b="3672"/>
          <a:stretch>
            <a:fillRect/>
          </a:stretch>
        </p:blipFill>
        <p:spPr bwMode="auto">
          <a:xfrm>
            <a:off x="609600" y="3276599"/>
            <a:ext cx="2895600" cy="334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9551" t="11582" r="5056" b="8192"/>
          <a:stretch>
            <a:fillRect/>
          </a:stretch>
        </p:blipFill>
        <p:spPr bwMode="auto">
          <a:xfrm>
            <a:off x="3505200" y="0"/>
            <a:ext cx="342578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2809" t="11582" r="15169" b="8192"/>
          <a:stretch>
            <a:fillRect/>
          </a:stretch>
        </p:blipFill>
        <p:spPr bwMode="auto">
          <a:xfrm>
            <a:off x="304800" y="0"/>
            <a:ext cx="321220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62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62200" y="3733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10x100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10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20x100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3733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20x100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4572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sym typeface="Wingdings" pitchFamily="2" charset="2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67600" y="26670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l="9551" t="11582" r="5056" b="3672"/>
          <a:stretch>
            <a:fillRect/>
          </a:stretch>
        </p:blipFill>
        <p:spPr bwMode="auto">
          <a:xfrm>
            <a:off x="3505200" y="3276600"/>
            <a:ext cx="3429000" cy="338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9551" t="11582" r="15168" b="3672"/>
          <a:stretch>
            <a:fillRect/>
          </a:stretch>
        </p:blipFill>
        <p:spPr bwMode="auto">
          <a:xfrm>
            <a:off x="457200" y="3276600"/>
            <a:ext cx="3048000" cy="341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0112" t="11299" r="3371" b="7345"/>
          <a:stretch>
            <a:fillRect/>
          </a:stretch>
        </p:blipFill>
        <p:spPr bwMode="auto">
          <a:xfrm>
            <a:off x="3505200" y="0"/>
            <a:ext cx="3505200" cy="327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3933" t="11582" r="15168" b="7062"/>
          <a:stretch>
            <a:fillRect/>
          </a:stretch>
        </p:blipFill>
        <p:spPr bwMode="auto">
          <a:xfrm>
            <a:off x="228600" y="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62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62200" y="3733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10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3733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4572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sym typeface="Wingdings" pitchFamily="2" charset="2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67600" y="26670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 rot="16200000">
            <a:off x="-463034" y="15298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691634" y="4806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4x50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86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10x50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934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20x50</a:t>
            </a:r>
            <a:endParaRPr lang="en-US" b="1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/>
          <a:srcRect l="8858" t="12374" r="15406" b="5982"/>
          <a:stretch>
            <a:fillRect/>
          </a:stretch>
        </p:blipFill>
        <p:spPr bwMode="auto">
          <a:xfrm>
            <a:off x="381000" y="381000"/>
            <a:ext cx="2819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 l="8576" t="11008" r="15581" b="4351"/>
          <a:stretch>
            <a:fillRect/>
          </a:stretch>
        </p:blipFill>
        <p:spPr bwMode="auto">
          <a:xfrm>
            <a:off x="3200400" y="304800"/>
            <a:ext cx="2819400" cy="315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 l="9702" t="11099" r="5383" b="5287"/>
          <a:stretch>
            <a:fillRect/>
          </a:stretch>
        </p:blipFill>
        <p:spPr bwMode="auto">
          <a:xfrm>
            <a:off x="6096001" y="304800"/>
            <a:ext cx="3048000" cy="308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 l="9728" t="11987" r="15098" b="1274"/>
          <a:stretch>
            <a:fillRect/>
          </a:stretch>
        </p:blipFill>
        <p:spPr bwMode="auto">
          <a:xfrm>
            <a:off x="381000" y="3429000"/>
            <a:ext cx="2819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 l="9723" t="12166" r="15151" b="1274"/>
          <a:stretch>
            <a:fillRect/>
          </a:stretch>
        </p:blipFill>
        <p:spPr bwMode="auto">
          <a:xfrm>
            <a:off x="3276600" y="3429000"/>
            <a:ext cx="277005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/>
          <a:srcRect l="9780" t="12289" r="5490" b="1274"/>
          <a:stretch>
            <a:fillRect/>
          </a:stretch>
        </p:blipFill>
        <p:spPr bwMode="auto">
          <a:xfrm>
            <a:off x="6089872" y="3429000"/>
            <a:ext cx="305412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3810000" y="6596390"/>
            <a:ext cx="144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Peter </a:t>
            </a:r>
            <a:r>
              <a:rPr lang="en-US" sz="1100" dirty="0" err="1" smtClean="0"/>
              <a:t>Schnatz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10674" t="11582" r="5056" b="3672"/>
          <a:stretch>
            <a:fillRect/>
          </a:stretch>
        </p:blipFill>
        <p:spPr bwMode="auto">
          <a:xfrm>
            <a:off x="1981200" y="34290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0674" t="11582" r="15169" b="7062"/>
          <a:stretch>
            <a:fillRect/>
          </a:stretch>
        </p:blipFill>
        <p:spPr bwMode="auto">
          <a:xfrm>
            <a:off x="3581400" y="0"/>
            <a:ext cx="3200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809" t="11582" r="15169" b="7062"/>
          <a:stretch>
            <a:fillRect/>
          </a:stretch>
        </p:blipFill>
        <p:spPr bwMode="auto">
          <a:xfrm>
            <a:off x="-1" y="0"/>
            <a:ext cx="34766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62400" y="4038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098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4x50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26670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 -  20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10674" t="11582" r="15169" b="8192"/>
          <a:stretch>
            <a:fillRect/>
          </a:stretch>
        </p:blipFill>
        <p:spPr bwMode="auto">
          <a:xfrm>
            <a:off x="3576034" y="0"/>
            <a:ext cx="318752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1236" t="11582" r="3262" b="4344"/>
          <a:stretch>
            <a:fillRect/>
          </a:stretch>
        </p:blipFill>
        <p:spPr bwMode="auto">
          <a:xfrm>
            <a:off x="2209800" y="3430693"/>
            <a:ext cx="3505200" cy="342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809" t="11582" r="15169" b="8192"/>
          <a:stretch>
            <a:fillRect/>
          </a:stretch>
        </p:blipFill>
        <p:spPr bwMode="auto">
          <a:xfrm>
            <a:off x="-1" y="0"/>
            <a:ext cx="352559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62400" y="4038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26670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 -  20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l="10674" t="11582" r="2809" b="3672"/>
          <a:stretch>
            <a:fillRect/>
          </a:stretch>
        </p:blipFill>
        <p:spPr bwMode="auto">
          <a:xfrm>
            <a:off x="2133600" y="3505200"/>
            <a:ext cx="344220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9551" t="11582" r="15169" b="7062"/>
          <a:stretch>
            <a:fillRect/>
          </a:stretch>
        </p:blipFill>
        <p:spPr bwMode="auto">
          <a:xfrm>
            <a:off x="3581400" y="0"/>
            <a:ext cx="31908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2809" t="11582" r="15169" b="7062"/>
          <a:stretch>
            <a:fillRect/>
          </a:stretch>
        </p:blipFill>
        <p:spPr bwMode="auto">
          <a:xfrm>
            <a:off x="0" y="0"/>
            <a:ext cx="34766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91400" y="1295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62400" y="4038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098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26670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K+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 -  20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1752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Scattered Proton</a:t>
            </a:r>
            <a:br>
              <a:rPr lang="en-US" dirty="0" smtClean="0"/>
            </a:br>
            <a:r>
              <a:rPr lang="en-US" dirty="0" smtClean="0"/>
              <a:t>p vs. angle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3600" y="3429000"/>
            <a:ext cx="65532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Standard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0-0.25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</a:t>
            </a:r>
            <a:r>
              <a:rPr lang="en-US" sz="3200" baseline="-25000" dirty="0" smtClean="0">
                <a:latin typeface="+mj-lt"/>
                <a:ea typeface="+mj-ea"/>
                <a:cs typeface="+mj-cs"/>
              </a:rPr>
              <a:t> </a:t>
            </a:r>
            <a:endParaRPr lang="en-US" sz="32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  Standard 0-1.2</a:t>
            </a:r>
            <a:r>
              <a:rPr lang="en-US" sz="3200" baseline="30000" dirty="0" smtClean="0">
                <a:latin typeface="+mj-lt"/>
                <a:ea typeface="+mj-ea"/>
                <a:cs typeface="+mj-cs"/>
              </a:rPr>
              <a:t>0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 with logarithmic Z-axis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  Variable scaling for each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8555" t="11582" r="2809" b="3672"/>
          <a:stretch>
            <a:fillRect/>
          </a:stretch>
        </p:blipFill>
        <p:spPr bwMode="auto">
          <a:xfrm>
            <a:off x="4419600" y="0"/>
            <a:ext cx="352653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1582" r="4144" b="3672"/>
          <a:stretch>
            <a:fillRect/>
          </a:stretch>
        </p:blipFill>
        <p:spPr bwMode="auto">
          <a:xfrm>
            <a:off x="609600" y="0"/>
            <a:ext cx="37861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9551" t="10452" r="3933" b="3672"/>
          <a:stretch>
            <a:fillRect/>
          </a:stretch>
        </p:blipFill>
        <p:spPr bwMode="auto">
          <a:xfrm>
            <a:off x="914400" y="3398323"/>
            <a:ext cx="3505200" cy="345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57800" y="5257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4x50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3962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 -  0.25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2809" t="11582" r="2809" b="3672"/>
          <a:stretch>
            <a:fillRect/>
          </a:stretch>
        </p:blipFill>
        <p:spPr bwMode="auto">
          <a:xfrm>
            <a:off x="579120" y="3429000"/>
            <a:ext cx="38404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8427" t="11582" r="2809" b="3672"/>
          <a:stretch>
            <a:fillRect/>
          </a:stretch>
        </p:blipFill>
        <p:spPr bwMode="auto">
          <a:xfrm>
            <a:off x="4419600" y="0"/>
            <a:ext cx="353161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809" t="11582" r="2809" b="3672"/>
          <a:stretch>
            <a:fillRect/>
          </a:stretch>
        </p:blipFill>
        <p:spPr bwMode="auto">
          <a:xfrm>
            <a:off x="609600" y="0"/>
            <a:ext cx="3810000" cy="340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57800" y="5257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4800" y="1524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80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44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3962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 -  0.25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2809" t="10452" r="3933" b="3672"/>
          <a:stretch>
            <a:fillRect/>
          </a:stretch>
        </p:blipFill>
        <p:spPr bwMode="auto">
          <a:xfrm>
            <a:off x="4191000" y="0"/>
            <a:ext cx="3657600" cy="334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8427" t="10452" r="2809" b="3672"/>
          <a:stretch>
            <a:fillRect/>
          </a:stretch>
        </p:blipFill>
        <p:spPr bwMode="auto">
          <a:xfrm>
            <a:off x="838200" y="3352799"/>
            <a:ext cx="3581400" cy="344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809" t="11582" r="3933" b="3672"/>
          <a:stretch>
            <a:fillRect/>
          </a:stretch>
        </p:blipFill>
        <p:spPr bwMode="auto">
          <a:xfrm>
            <a:off x="609600" y="-1"/>
            <a:ext cx="3733800" cy="337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57800" y="5257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724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447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3962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 -  0.25</a:t>
            </a:r>
            <a:r>
              <a:rPr lang="en-US" sz="2000" baseline="30000" dirty="0" smtClean="0"/>
              <a:t>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1524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20x100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09" t="11582" r="15169" b="8192"/>
          <a:stretch>
            <a:fillRect/>
          </a:stretch>
        </p:blipFill>
        <p:spPr bwMode="auto">
          <a:xfrm>
            <a:off x="381000" y="0"/>
            <a:ext cx="3352800" cy="326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62199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10x100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9551" t="11582" r="3933" b="8192"/>
          <a:stretch>
            <a:fillRect/>
          </a:stretch>
        </p:blipFill>
        <p:spPr bwMode="auto">
          <a:xfrm>
            <a:off x="3733800" y="0"/>
            <a:ext cx="3581400" cy="330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410199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9551" t="11582" r="15168" b="3672"/>
          <a:stretch>
            <a:fillRect/>
          </a:stretch>
        </p:blipFill>
        <p:spPr bwMode="auto">
          <a:xfrm>
            <a:off x="609600" y="3276599"/>
            <a:ext cx="3148584" cy="35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362199" y="388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10x100</a:t>
            </a:r>
            <a:endParaRPr lang="en-US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9551" t="11582" r="3933" b="3672"/>
          <a:stretch>
            <a:fillRect/>
          </a:stretch>
        </p:blipFill>
        <p:spPr bwMode="auto">
          <a:xfrm>
            <a:off x="3733799" y="3276598"/>
            <a:ext cx="3581401" cy="358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562599" y="388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-463034" y="15298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91634" y="4806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67600" y="2514600"/>
            <a:ext cx="144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p</a:t>
            </a:r>
            <a:r>
              <a:rPr lang="en-US" sz="4000" baseline="-25000" dirty="0" err="1" smtClean="0"/>
              <a:t>E</a:t>
            </a:r>
            <a:r>
              <a:rPr lang="en-US" sz="4000" baseline="-25000" dirty="0" smtClean="0"/>
              <a:t>’</a:t>
            </a:r>
            <a:r>
              <a:rPr lang="en-US" sz="4000" baseline="30000" dirty="0" smtClean="0"/>
              <a:t> </a:t>
            </a:r>
          </a:p>
          <a:p>
            <a:pPr algn="ctr"/>
            <a:r>
              <a:rPr lang="en-US" sz="4000" dirty="0" smtClean="0"/>
              <a:t>vs. Theta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 l="2809" t="11582" r="3933" b="3672"/>
          <a:stretch>
            <a:fillRect/>
          </a:stretch>
        </p:blipFill>
        <p:spPr bwMode="auto">
          <a:xfrm>
            <a:off x="685800" y="3429000"/>
            <a:ext cx="3733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0" y="5638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4x50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3962400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Large-Scale Distribution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b="1" dirty="0" smtClean="0"/>
              <a:t>note: log-Z axis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0452" r="3933" b="3672"/>
          <a:stretch>
            <a:fillRect/>
          </a:stretch>
        </p:blipFill>
        <p:spPr bwMode="auto">
          <a:xfrm>
            <a:off x="685800" y="0"/>
            <a:ext cx="3733800" cy="341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9551" t="11582" r="2809" b="3672"/>
          <a:stretch>
            <a:fillRect/>
          </a:stretch>
        </p:blipFill>
        <p:spPr bwMode="auto">
          <a:xfrm>
            <a:off x="4343400" y="76201"/>
            <a:ext cx="348691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2809" t="11582" r="2809" b="3672"/>
          <a:stretch>
            <a:fillRect/>
          </a:stretch>
        </p:blipFill>
        <p:spPr bwMode="auto">
          <a:xfrm>
            <a:off x="685800" y="3429000"/>
            <a:ext cx="3794760" cy="341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1582" r="3933" b="3672"/>
          <a:stretch>
            <a:fillRect/>
          </a:stretch>
        </p:blipFill>
        <p:spPr bwMode="auto">
          <a:xfrm>
            <a:off x="685800" y="0"/>
            <a:ext cx="3733800" cy="337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0" y="5638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3962400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Large-Scale Distribution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b="1" dirty="0" smtClean="0"/>
              <a:t>note: log-Z axis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 l="9551" t="10452" r="3933" b="3672"/>
          <a:stretch>
            <a:fillRect/>
          </a:stretch>
        </p:blipFill>
        <p:spPr bwMode="auto">
          <a:xfrm>
            <a:off x="4343400" y="0"/>
            <a:ext cx="3429000" cy="338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l="2809" t="10452" r="3933" b="3672"/>
          <a:stretch>
            <a:fillRect/>
          </a:stretch>
        </p:blipFill>
        <p:spPr bwMode="auto">
          <a:xfrm>
            <a:off x="685800" y="3352800"/>
            <a:ext cx="3733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0452" r="2809" b="3672"/>
          <a:stretch>
            <a:fillRect/>
          </a:stretch>
        </p:blipFill>
        <p:spPr bwMode="auto">
          <a:xfrm>
            <a:off x="685800" y="0"/>
            <a:ext cx="3705727" cy="335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0" y="5638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3962400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P vs. Angle</a:t>
            </a:r>
          </a:p>
          <a:p>
            <a:pPr algn="ctr"/>
            <a:r>
              <a:rPr lang="en-US" sz="2000" dirty="0" smtClean="0"/>
              <a:t>Large-Scale Distribution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b="1" dirty="0" smtClean="0"/>
              <a:t>note: log-Z axis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8427" t="11582" r="3933" b="3672"/>
          <a:stretch>
            <a:fillRect/>
          </a:stretch>
        </p:blipFill>
        <p:spPr bwMode="auto">
          <a:xfrm>
            <a:off x="4267200" y="76200"/>
            <a:ext cx="3452042" cy="324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l="2809" t="11582" r="3933" b="3672"/>
          <a:stretch>
            <a:fillRect/>
          </a:stretch>
        </p:blipFill>
        <p:spPr bwMode="auto">
          <a:xfrm>
            <a:off x="685800" y="3352800"/>
            <a:ext cx="3657600" cy="330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57800" y="5257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4x50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3962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Variable zoomed views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0452" r="2809" b="3672"/>
          <a:stretch>
            <a:fillRect/>
          </a:stretch>
        </p:blipFill>
        <p:spPr bwMode="auto">
          <a:xfrm>
            <a:off x="685800" y="-1"/>
            <a:ext cx="3733800" cy="337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7303" t="10452" r="3933" b="3672"/>
          <a:stretch>
            <a:fillRect/>
          </a:stretch>
        </p:blipFill>
        <p:spPr bwMode="auto">
          <a:xfrm>
            <a:off x="4343400" y="0"/>
            <a:ext cx="348514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l="2809" t="11582" r="2809" b="3672"/>
          <a:stretch>
            <a:fillRect/>
          </a:stretch>
        </p:blipFill>
        <p:spPr bwMode="auto">
          <a:xfrm>
            <a:off x="609600" y="3352800"/>
            <a:ext cx="3810000" cy="336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1582" r="2809" b="3672"/>
          <a:stretch>
            <a:fillRect/>
          </a:stretch>
        </p:blipFill>
        <p:spPr bwMode="auto">
          <a:xfrm>
            <a:off x="609600" y="0"/>
            <a:ext cx="375513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57800" y="5257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3962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Variable zoomed views</a:t>
            </a:r>
            <a:endParaRPr lang="en-US" sz="2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7865" t="11299" r="3371" b="3955"/>
          <a:stretch>
            <a:fillRect/>
          </a:stretch>
        </p:blipFill>
        <p:spPr bwMode="auto">
          <a:xfrm>
            <a:off x="4343400" y="0"/>
            <a:ext cx="3505200" cy="332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 l="22166" t="14228" r="2413" b="4472"/>
          <a:stretch>
            <a:fillRect/>
          </a:stretch>
        </p:blipFill>
        <p:spPr bwMode="auto">
          <a:xfrm>
            <a:off x="609600" y="3388179"/>
            <a:ext cx="3886200" cy="3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0452" r="2809" b="3672"/>
          <a:stretch>
            <a:fillRect/>
          </a:stretch>
        </p:blipFill>
        <p:spPr bwMode="auto">
          <a:xfrm>
            <a:off x="685800" y="-1"/>
            <a:ext cx="3733800" cy="337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57800" y="5257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Diffractive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1371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44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396240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Proton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000" dirty="0" smtClean="0"/>
              <a:t>Variable zoomed views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8427" t="11582" r="2809" b="3672"/>
          <a:stretch>
            <a:fillRect/>
          </a:stretch>
        </p:blipFill>
        <p:spPr bwMode="auto">
          <a:xfrm>
            <a:off x="4343400" y="76201"/>
            <a:ext cx="353161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1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Comparisons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– 4x100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1" y="10668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1" y="10668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Kaons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48201" y="1600200"/>
            <a:ext cx="4327585" cy="4114800"/>
            <a:chOff x="4343400" y="1142999"/>
            <a:chExt cx="3974804" cy="353969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247" t="11582" r="2809" b="3390"/>
            <a:stretch>
              <a:fillRect/>
            </a:stretch>
          </p:blipFill>
          <p:spPr bwMode="auto">
            <a:xfrm>
              <a:off x="4343400" y="1142999"/>
              <a:ext cx="3974804" cy="3539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0329" t="12712" r="3933" b="8120"/>
            <a:stretch>
              <a:fillRect/>
            </a:stretch>
          </p:blipFill>
          <p:spPr bwMode="auto">
            <a:xfrm>
              <a:off x="6514838" y="1752600"/>
              <a:ext cx="1216026" cy="1116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152400" y="1524000"/>
            <a:ext cx="4546169" cy="4191000"/>
            <a:chOff x="457200" y="1143000"/>
            <a:chExt cx="3541777" cy="320040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809" t="11582" r="3933" b="3672"/>
            <a:stretch>
              <a:fillRect/>
            </a:stretch>
          </p:blipFill>
          <p:spPr bwMode="auto">
            <a:xfrm>
              <a:off x="457200" y="1143000"/>
              <a:ext cx="3541777" cy="3200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9551" t="11702" r="2809" b="12766"/>
            <a:stretch>
              <a:fillRect/>
            </a:stretch>
          </p:blipFill>
          <p:spPr bwMode="auto">
            <a:xfrm>
              <a:off x="2286000" y="1683237"/>
              <a:ext cx="1233152" cy="112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609600" y="58674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Though very subtle, it is apparent in the zoomed versions of the plots that kaons have higher </a:t>
            </a:r>
            <a:r>
              <a:rPr lang="en-US" b="1" dirty="0" err="1" smtClean="0"/>
              <a:t>momenta</a:t>
            </a:r>
            <a:r>
              <a:rPr lang="en-US" b="1" dirty="0" smtClean="0"/>
              <a:t> than pions for every corresponding projection angle.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Comparisons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– 4x250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2954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295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Kaons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09" t="11582" r="3933" b="3672"/>
          <a:stretch>
            <a:fillRect/>
          </a:stretch>
        </p:blipFill>
        <p:spPr bwMode="auto">
          <a:xfrm>
            <a:off x="4758944" y="1752600"/>
            <a:ext cx="4385056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09" t="11582" r="3933" b="3672"/>
          <a:stretch>
            <a:fillRect/>
          </a:stretch>
        </p:blipFill>
        <p:spPr bwMode="auto">
          <a:xfrm>
            <a:off x="0" y="1676400"/>
            <a:ext cx="45537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11798" t="12712" r="1685" b="8192"/>
          <a:stretch>
            <a:fillRect/>
          </a:stretch>
        </p:blipFill>
        <p:spPr bwMode="auto">
          <a:xfrm>
            <a:off x="2286000" y="24384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 l="11798" t="12712" r="3933" b="8192"/>
          <a:stretch>
            <a:fillRect/>
          </a:stretch>
        </p:blipFill>
        <p:spPr bwMode="auto">
          <a:xfrm>
            <a:off x="7004957" y="2438400"/>
            <a:ext cx="155121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048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Comparisons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– 10x100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990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990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Kaons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809" t="11582" r="1685" b="3672"/>
          <a:stretch>
            <a:fillRect/>
          </a:stretch>
        </p:blipFill>
        <p:spPr bwMode="auto">
          <a:xfrm>
            <a:off x="0" y="1600200"/>
            <a:ext cx="45770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2166" t="15176" r="3311" b="4607"/>
          <a:stretch>
            <a:fillRect/>
          </a:stretch>
        </p:blipFill>
        <p:spPr bwMode="auto">
          <a:xfrm>
            <a:off x="4572000" y="1600200"/>
            <a:ext cx="4572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l="11798" t="12712" r="2809" b="8192"/>
          <a:stretch>
            <a:fillRect/>
          </a:stretch>
        </p:blipFill>
        <p:spPr bwMode="auto">
          <a:xfrm>
            <a:off x="2231571" y="2286000"/>
            <a:ext cx="16546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29349" t="16260" r="3311" b="7859"/>
          <a:stretch>
            <a:fillRect/>
          </a:stretch>
        </p:blipFill>
        <p:spPr bwMode="auto">
          <a:xfrm>
            <a:off x="6928757" y="2286000"/>
            <a:ext cx="163285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Comparisons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– 20x100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2954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295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Kaons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3371" t="11582" r="2809" b="3672"/>
          <a:stretch>
            <a:fillRect/>
          </a:stretch>
        </p:blipFill>
        <p:spPr bwMode="auto">
          <a:xfrm>
            <a:off x="0" y="1676400"/>
            <a:ext cx="475081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8657" t="16146" r="2567" b="11821"/>
          <a:stretch>
            <a:fillRect/>
          </a:stretch>
        </p:blipFill>
        <p:spPr bwMode="auto">
          <a:xfrm>
            <a:off x="2286000" y="2438401"/>
            <a:ext cx="177284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10674" t="11582" r="5056" b="3672"/>
          <a:stretch>
            <a:fillRect/>
          </a:stretch>
        </p:blipFill>
        <p:spPr bwMode="auto">
          <a:xfrm>
            <a:off x="4876800" y="16764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29349" t="16260" r="4209" b="7859"/>
          <a:stretch>
            <a:fillRect/>
          </a:stretch>
        </p:blipFill>
        <p:spPr bwMode="auto">
          <a:xfrm>
            <a:off x="6934200" y="2438400"/>
            <a:ext cx="1650274" cy="156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l="8427" t="11582" r="3933" b="4802"/>
          <a:stretch>
            <a:fillRect/>
          </a:stretch>
        </p:blipFill>
        <p:spPr bwMode="auto">
          <a:xfrm>
            <a:off x="3657600" y="3352800"/>
            <a:ext cx="3733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0112" t="11299" r="4494" b="8475"/>
          <a:stretch>
            <a:fillRect/>
          </a:stretch>
        </p:blipFill>
        <p:spPr bwMode="auto">
          <a:xfrm>
            <a:off x="3733800" y="0"/>
            <a:ext cx="35889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0820400" y="6858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20x100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486400" y="388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9551" t="11582" r="15145" b="3672"/>
          <a:stretch>
            <a:fillRect/>
          </a:stretch>
        </p:blipFill>
        <p:spPr bwMode="auto">
          <a:xfrm>
            <a:off x="533400" y="3352800"/>
            <a:ext cx="3200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2809" t="10452" r="16292" b="8192"/>
          <a:stretch>
            <a:fillRect/>
          </a:stretch>
        </p:blipFill>
        <p:spPr bwMode="auto">
          <a:xfrm>
            <a:off x="304800" y="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362200" y="3886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20x100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5626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362200" y="609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63034" y="15298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691634" y="4806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600" y="2514600"/>
            <a:ext cx="144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p</a:t>
            </a:r>
            <a:r>
              <a:rPr lang="en-US" sz="4000" baseline="-25000" dirty="0" err="1" smtClean="0"/>
              <a:t>E</a:t>
            </a:r>
            <a:r>
              <a:rPr lang="en-US" sz="4000" baseline="-25000" dirty="0" smtClean="0"/>
              <a:t>’</a:t>
            </a:r>
            <a:r>
              <a:rPr lang="en-US" sz="4000" baseline="30000" dirty="0" smtClean="0"/>
              <a:t> </a:t>
            </a:r>
          </a:p>
          <a:p>
            <a:pPr algn="ctr"/>
            <a:r>
              <a:rPr lang="en-US" sz="4000" dirty="0" smtClean="0"/>
              <a:t>vs. Theta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Comparisons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(Diffractive – 4x100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2954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295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Kaons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809" t="11582" r="3933" b="3672"/>
          <a:stretch>
            <a:fillRect/>
          </a:stretch>
        </p:blipFill>
        <p:spPr bwMode="auto">
          <a:xfrm>
            <a:off x="4419600" y="1676400"/>
            <a:ext cx="4572000" cy="41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247" t="11299" r="2247" b="3955"/>
          <a:stretch>
            <a:fillRect/>
          </a:stretch>
        </p:blipFill>
        <p:spPr bwMode="auto">
          <a:xfrm>
            <a:off x="0" y="1676400"/>
            <a:ext cx="466344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0" y="59436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When diffractive collisions are turned on, most kaons are clearly projected at smaller angles compared to most pions (approx. 25 degrees vs. 45 degrees)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Comparisons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(Diffractive – 4x250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2954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295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Kaons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809" t="11582" r="3933" b="3672"/>
          <a:stretch>
            <a:fillRect/>
          </a:stretch>
        </p:blipFill>
        <p:spPr bwMode="auto">
          <a:xfrm>
            <a:off x="0" y="1752600"/>
            <a:ext cx="446938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809" t="11582" r="3933" b="3672"/>
          <a:stretch>
            <a:fillRect/>
          </a:stretch>
        </p:blipFill>
        <p:spPr bwMode="auto">
          <a:xfrm>
            <a:off x="4724400" y="1752600"/>
            <a:ext cx="4419600" cy="399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Comparisons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(Diffractive – 10x100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2954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295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Kaons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809" t="11582" r="3933" b="3672"/>
          <a:stretch>
            <a:fillRect/>
          </a:stretch>
        </p:blipFill>
        <p:spPr bwMode="auto">
          <a:xfrm>
            <a:off x="0" y="1752600"/>
            <a:ext cx="4572000" cy="41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7553" t="15176" r="3311" b="4607"/>
          <a:stretch>
            <a:fillRect/>
          </a:stretch>
        </p:blipFill>
        <p:spPr bwMode="auto">
          <a:xfrm>
            <a:off x="4876800" y="1752599"/>
            <a:ext cx="4267200" cy="410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Comparisons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(Diffractive – 20x100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2954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295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Kaons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809" t="11582" r="3933" b="3672"/>
          <a:stretch>
            <a:fillRect/>
          </a:stretch>
        </p:blipFill>
        <p:spPr bwMode="auto">
          <a:xfrm>
            <a:off x="0" y="1676400"/>
            <a:ext cx="472236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7553" t="15176" r="3311" b="4607"/>
          <a:stretch>
            <a:fillRect/>
          </a:stretch>
        </p:blipFill>
        <p:spPr bwMode="auto">
          <a:xfrm>
            <a:off x="4724401" y="1676400"/>
            <a:ext cx="4419600" cy="424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gle_p_DIS_4x100_slice3.jpg"/>
          <p:cNvPicPr>
            <a:picLocks noChangeAspect="1"/>
          </p:cNvPicPr>
          <p:nvPr/>
        </p:nvPicPr>
        <p:blipFill>
          <a:blip r:embed="rId2" cstate="print"/>
          <a:srcRect l="3499" t="11921" r="23017" b="4631"/>
          <a:stretch>
            <a:fillRect/>
          </a:stretch>
        </p:blipFill>
        <p:spPr>
          <a:xfrm>
            <a:off x="4495800" y="1371600"/>
            <a:ext cx="2362200" cy="2362200"/>
          </a:xfrm>
          <a:prstGeom prst="rect">
            <a:avLst/>
          </a:prstGeom>
        </p:spPr>
      </p:pic>
      <p:pic>
        <p:nvPicPr>
          <p:cNvPr id="7" name="Picture 6" descr="angle_p_DIS_4x100_slice4.jpg"/>
          <p:cNvPicPr>
            <a:picLocks noChangeAspect="1"/>
          </p:cNvPicPr>
          <p:nvPr/>
        </p:nvPicPr>
        <p:blipFill>
          <a:blip r:embed="rId3" cstate="print"/>
          <a:srcRect l="7542" t="12795" r="23944" b="4034"/>
          <a:stretch>
            <a:fillRect/>
          </a:stretch>
        </p:blipFill>
        <p:spPr>
          <a:xfrm>
            <a:off x="6781800" y="1371600"/>
            <a:ext cx="2209800" cy="2362200"/>
          </a:xfrm>
          <a:prstGeom prst="rect">
            <a:avLst/>
          </a:prstGeom>
        </p:spPr>
      </p:pic>
      <p:pic>
        <p:nvPicPr>
          <p:cNvPr id="5" name="Picture 4" descr="angle_p_DIS_4x100_slice2.jpg"/>
          <p:cNvPicPr>
            <a:picLocks noChangeAspect="1"/>
          </p:cNvPicPr>
          <p:nvPr/>
        </p:nvPicPr>
        <p:blipFill>
          <a:blip r:embed="rId4" cstate="print"/>
          <a:srcRect l="3499" t="11921" r="24767" b="4631"/>
          <a:stretch>
            <a:fillRect/>
          </a:stretch>
        </p:blipFill>
        <p:spPr>
          <a:xfrm>
            <a:off x="2285999" y="1371600"/>
            <a:ext cx="2305957" cy="23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Cuts</a:t>
            </a:r>
            <a:br>
              <a:rPr lang="en-US" sz="1800" b="1" dirty="0" smtClean="0"/>
            </a:br>
            <a:r>
              <a:rPr lang="en-US" sz="1800" b="1" dirty="0" smtClean="0"/>
              <a:t>4+100 GeV</a:t>
            </a:r>
            <a:endParaRPr lang="en-US" sz="1800" b="1" dirty="0"/>
          </a:p>
        </p:txBody>
      </p:sp>
      <p:pic>
        <p:nvPicPr>
          <p:cNvPr id="4" name="Picture 3" descr="angle_p_DIS_4x100_slice1.jpg"/>
          <p:cNvPicPr>
            <a:picLocks noChangeAspect="1"/>
          </p:cNvPicPr>
          <p:nvPr/>
        </p:nvPicPr>
        <p:blipFill>
          <a:blip r:embed="rId5" cstate="print"/>
          <a:srcRect l="3499" t="11921" r="23017" b="4631"/>
          <a:stretch>
            <a:fillRect/>
          </a:stretch>
        </p:blipFill>
        <p:spPr>
          <a:xfrm>
            <a:off x="0" y="1371600"/>
            <a:ext cx="2362200" cy="2362200"/>
          </a:xfrm>
          <a:prstGeom prst="rect">
            <a:avLst/>
          </a:prstGeom>
        </p:spPr>
      </p:pic>
      <p:pic>
        <p:nvPicPr>
          <p:cNvPr id="8" name="Picture 7" descr="angle_p_diffractive_4x100_slice1.jpg"/>
          <p:cNvPicPr>
            <a:picLocks noChangeAspect="1"/>
          </p:cNvPicPr>
          <p:nvPr/>
        </p:nvPicPr>
        <p:blipFill>
          <a:blip r:embed="rId6" cstate="print"/>
          <a:srcRect l="6219" t="12817" r="23134" b="4930"/>
          <a:stretch>
            <a:fillRect/>
          </a:stretch>
        </p:blipFill>
        <p:spPr>
          <a:xfrm>
            <a:off x="152400" y="4191000"/>
            <a:ext cx="2209800" cy="2272048"/>
          </a:xfrm>
          <a:prstGeom prst="rect">
            <a:avLst/>
          </a:prstGeom>
        </p:spPr>
      </p:pic>
      <p:pic>
        <p:nvPicPr>
          <p:cNvPr id="9" name="Picture 8" descr="angle_p_diffractive_4x100_slice2.jpg"/>
          <p:cNvPicPr>
            <a:picLocks noChangeAspect="1"/>
          </p:cNvPicPr>
          <p:nvPr/>
        </p:nvPicPr>
        <p:blipFill>
          <a:blip r:embed="rId7" cstate="print"/>
          <a:srcRect l="6250" t="12747" r="25093" b="3637"/>
          <a:stretch>
            <a:fillRect/>
          </a:stretch>
        </p:blipFill>
        <p:spPr>
          <a:xfrm>
            <a:off x="2362200" y="4190999"/>
            <a:ext cx="2209800" cy="2286001"/>
          </a:xfrm>
          <a:prstGeom prst="rect">
            <a:avLst/>
          </a:prstGeom>
        </p:spPr>
      </p:pic>
      <p:pic>
        <p:nvPicPr>
          <p:cNvPr id="10" name="Picture 9" descr="angle_p_diffractive_4x100_slice3.jpg"/>
          <p:cNvPicPr>
            <a:picLocks noChangeAspect="1"/>
          </p:cNvPicPr>
          <p:nvPr/>
        </p:nvPicPr>
        <p:blipFill>
          <a:blip r:embed="rId8" cstate="print"/>
          <a:srcRect l="5718" t="12783" r="24067" b="3601"/>
          <a:stretch>
            <a:fillRect/>
          </a:stretch>
        </p:blipFill>
        <p:spPr>
          <a:xfrm>
            <a:off x="4572000" y="4191000"/>
            <a:ext cx="2209800" cy="2317314"/>
          </a:xfrm>
          <a:prstGeom prst="rect">
            <a:avLst/>
          </a:prstGeom>
        </p:spPr>
      </p:pic>
      <p:pic>
        <p:nvPicPr>
          <p:cNvPr id="11" name="Picture 10" descr="angle_p_diffractive_4x100_slice4.jpg"/>
          <p:cNvPicPr>
            <a:picLocks noChangeAspect="1"/>
          </p:cNvPicPr>
          <p:nvPr/>
        </p:nvPicPr>
        <p:blipFill>
          <a:blip r:embed="rId9" cstate="print"/>
          <a:srcRect l="6160" t="12819" r="24035" b="3566"/>
          <a:stretch>
            <a:fillRect/>
          </a:stretch>
        </p:blipFill>
        <p:spPr>
          <a:xfrm>
            <a:off x="6781800" y="4191000"/>
            <a:ext cx="2239423" cy="22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1066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0-0.5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/c                     0.5-1.0 GeV/c                  1.0 – 1.5 GeV/c            1.5 – 2.0 GeV/c     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8862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381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data normalized by 1/entries</a:t>
            </a:r>
            <a:endParaRPr lang="en-US" sz="1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8600" y="228600"/>
            <a:ext cx="1066800" cy="738664"/>
            <a:chOff x="228600" y="228600"/>
            <a:chExt cx="1066800" cy="738664"/>
          </a:xfrm>
        </p:grpSpPr>
        <p:sp>
          <p:nvSpPr>
            <p:cNvPr id="17" name="TextBox 16"/>
            <p:cNvSpPr txBox="1"/>
            <p:nvPr/>
          </p:nvSpPr>
          <p:spPr>
            <a:xfrm>
              <a:off x="533400" y="228600"/>
              <a:ext cx="762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Pi+</a:t>
              </a:r>
            </a:p>
            <a:p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</a:rPr>
                <a:t>K+</a:t>
              </a:r>
            </a:p>
            <a:p>
              <a:r>
                <a:rPr lang="en-US" sz="1400" dirty="0" smtClean="0"/>
                <a:t>Protons</a:t>
              </a:r>
              <a:endParaRPr lang="en-US" sz="14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28600" y="38100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" y="609600"/>
              <a:ext cx="3048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" y="838200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Cuts</a:t>
            </a:r>
            <a:br>
              <a:rPr lang="en-US" sz="1800" b="1" dirty="0" smtClean="0"/>
            </a:br>
            <a:r>
              <a:rPr lang="en-US" sz="1800" b="1" dirty="0" smtClean="0"/>
              <a:t>4+100 GeV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066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2.0 – 2.5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/c              2.5 – 3.0 GeV/c              3.0 – 5.0 GeV/c            5.0 – 10.0 GeV/c     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8862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381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data normalized by 1/entries</a:t>
            </a:r>
            <a:endParaRPr lang="en-US" sz="1200" dirty="0"/>
          </a:p>
        </p:txBody>
      </p:sp>
      <p:pic>
        <p:nvPicPr>
          <p:cNvPr id="16" name="Picture 15" descr="angle_p_DIS_4x100_slice5.jpg"/>
          <p:cNvPicPr>
            <a:picLocks noChangeAspect="1"/>
          </p:cNvPicPr>
          <p:nvPr/>
        </p:nvPicPr>
        <p:blipFill>
          <a:blip r:embed="rId2" cstate="print"/>
          <a:srcRect l="8209" t="11582" r="24129" b="3672"/>
          <a:stretch>
            <a:fillRect/>
          </a:stretch>
        </p:blipFill>
        <p:spPr>
          <a:xfrm>
            <a:off x="152400" y="1371600"/>
            <a:ext cx="2279904" cy="2514600"/>
          </a:xfrm>
          <a:prstGeom prst="rect">
            <a:avLst/>
          </a:prstGeom>
        </p:spPr>
      </p:pic>
      <p:pic>
        <p:nvPicPr>
          <p:cNvPr id="17" name="Picture 16" descr="angle_p_DIS_4x100_slice6.jpg"/>
          <p:cNvPicPr>
            <a:picLocks/>
          </p:cNvPicPr>
          <p:nvPr/>
        </p:nvPicPr>
        <p:blipFill>
          <a:blip r:embed="rId3" cstate="print"/>
          <a:srcRect l="7245" t="12747" r="24098" b="4767"/>
          <a:stretch>
            <a:fillRect/>
          </a:stretch>
        </p:blipFill>
        <p:spPr>
          <a:xfrm>
            <a:off x="2438400" y="1447800"/>
            <a:ext cx="2247169" cy="2441448"/>
          </a:xfrm>
          <a:prstGeom prst="rect">
            <a:avLst/>
          </a:prstGeom>
        </p:spPr>
      </p:pic>
      <p:pic>
        <p:nvPicPr>
          <p:cNvPr id="18" name="Picture 17" descr="angle_p_DIS_4x100_slice7.jpg"/>
          <p:cNvPicPr>
            <a:picLocks noChangeAspect="1"/>
          </p:cNvPicPr>
          <p:nvPr/>
        </p:nvPicPr>
        <p:blipFill>
          <a:blip r:embed="rId4" cstate="print"/>
          <a:srcRect l="8272" t="12730" r="23072" b="3536"/>
          <a:stretch>
            <a:fillRect/>
          </a:stretch>
        </p:blipFill>
        <p:spPr>
          <a:xfrm>
            <a:off x="4648200" y="1447800"/>
            <a:ext cx="2273644" cy="2438400"/>
          </a:xfrm>
          <a:prstGeom prst="rect">
            <a:avLst/>
          </a:prstGeom>
        </p:spPr>
      </p:pic>
      <p:pic>
        <p:nvPicPr>
          <p:cNvPr id="19" name="Picture 18" descr="angle_p_DIS_4x100_slice8.jpg"/>
          <p:cNvPicPr>
            <a:picLocks noChangeAspect="1"/>
          </p:cNvPicPr>
          <p:nvPr/>
        </p:nvPicPr>
        <p:blipFill>
          <a:blip r:embed="rId5" cstate="print"/>
          <a:srcRect l="7713" t="12819" r="24035" b="3566"/>
          <a:stretch>
            <a:fillRect/>
          </a:stretch>
        </p:blipFill>
        <p:spPr>
          <a:xfrm>
            <a:off x="6852433" y="1447800"/>
            <a:ext cx="2189618" cy="2362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28600" y="228600"/>
            <a:ext cx="1066800" cy="738664"/>
            <a:chOff x="228600" y="228600"/>
            <a:chExt cx="1066800" cy="738664"/>
          </a:xfrm>
        </p:grpSpPr>
        <p:sp>
          <p:nvSpPr>
            <p:cNvPr id="23" name="TextBox 22"/>
            <p:cNvSpPr txBox="1"/>
            <p:nvPr/>
          </p:nvSpPr>
          <p:spPr>
            <a:xfrm>
              <a:off x="533400" y="228600"/>
              <a:ext cx="762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Pi+</a:t>
              </a:r>
            </a:p>
            <a:p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</a:rPr>
                <a:t>K+</a:t>
              </a:r>
            </a:p>
            <a:p>
              <a:r>
                <a:rPr lang="en-US" sz="1400" dirty="0" smtClean="0"/>
                <a:t>Protons</a:t>
              </a:r>
              <a:endParaRPr lang="en-US" sz="140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28600" y="38100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8600" y="609600"/>
              <a:ext cx="3048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8600" y="838200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0" name="Picture 29" descr="angle_p_diffractive_4x100_slice5.jpg"/>
          <p:cNvPicPr>
            <a:picLocks noChangeAspect="1"/>
          </p:cNvPicPr>
          <p:nvPr/>
        </p:nvPicPr>
        <p:blipFill>
          <a:blip r:embed="rId6" cstate="print"/>
          <a:srcRect l="7214" t="12712" r="24129" b="4802"/>
          <a:stretch>
            <a:fillRect/>
          </a:stretch>
        </p:blipFill>
        <p:spPr>
          <a:xfrm>
            <a:off x="152400" y="4191000"/>
            <a:ext cx="2286000" cy="2418521"/>
          </a:xfrm>
          <a:prstGeom prst="rect">
            <a:avLst/>
          </a:prstGeom>
        </p:spPr>
      </p:pic>
      <p:pic>
        <p:nvPicPr>
          <p:cNvPr id="31" name="Picture 30" descr="angle_p_diffractive_4x100_slice6.jpg"/>
          <p:cNvPicPr>
            <a:picLocks noChangeAspect="1"/>
          </p:cNvPicPr>
          <p:nvPr/>
        </p:nvPicPr>
        <p:blipFill>
          <a:blip r:embed="rId7" cstate="print"/>
          <a:srcRect l="7245" t="12747" r="24098" b="4767"/>
          <a:stretch>
            <a:fillRect/>
          </a:stretch>
        </p:blipFill>
        <p:spPr>
          <a:xfrm>
            <a:off x="2438400" y="4191001"/>
            <a:ext cx="2232765" cy="2362200"/>
          </a:xfrm>
          <a:prstGeom prst="rect">
            <a:avLst/>
          </a:prstGeom>
        </p:spPr>
      </p:pic>
      <p:pic>
        <p:nvPicPr>
          <p:cNvPr id="32" name="Picture 31" descr="angle_p_diffractive_4x100_slice7.jpg"/>
          <p:cNvPicPr>
            <a:picLocks noChangeAspect="1"/>
          </p:cNvPicPr>
          <p:nvPr/>
        </p:nvPicPr>
        <p:blipFill>
          <a:blip r:embed="rId8" cstate="print"/>
          <a:srcRect l="7277" t="11653" r="24067" b="3601"/>
          <a:stretch>
            <a:fillRect/>
          </a:stretch>
        </p:blipFill>
        <p:spPr>
          <a:xfrm>
            <a:off x="4648200" y="4191000"/>
            <a:ext cx="2209800" cy="2401956"/>
          </a:xfrm>
          <a:prstGeom prst="rect">
            <a:avLst/>
          </a:prstGeom>
        </p:spPr>
      </p:pic>
      <p:pic>
        <p:nvPicPr>
          <p:cNvPr id="33" name="Picture 32" descr="angle_p_diffractive_4x100_slice8.jpg"/>
          <p:cNvPicPr>
            <a:picLocks noChangeAspect="1"/>
          </p:cNvPicPr>
          <p:nvPr/>
        </p:nvPicPr>
        <p:blipFill>
          <a:blip r:embed="rId9" cstate="print"/>
          <a:srcRect l="8303" t="12819" r="23040" b="3566"/>
          <a:stretch>
            <a:fillRect/>
          </a:stretch>
        </p:blipFill>
        <p:spPr>
          <a:xfrm>
            <a:off x="6923903" y="4191000"/>
            <a:ext cx="2220097" cy="2380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Cuts</a:t>
            </a:r>
            <a:br>
              <a:rPr lang="en-US" sz="1800" b="1" dirty="0" smtClean="0"/>
            </a:br>
            <a:r>
              <a:rPr lang="en-US" sz="1800" b="1" dirty="0" smtClean="0"/>
              <a:t>4+250 GeV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066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0-0.5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/c                     0.5-1.0 GeV/c                  1.0 – 1.5 GeV/c            1.5 – 2.0 GeV/c     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8862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381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data normalized by 1/entries</a:t>
            </a:r>
            <a:endParaRPr lang="en-US" sz="1200" dirty="0"/>
          </a:p>
        </p:txBody>
      </p:sp>
      <p:grpSp>
        <p:nvGrpSpPr>
          <p:cNvPr id="3" name="Group 15"/>
          <p:cNvGrpSpPr/>
          <p:nvPr/>
        </p:nvGrpSpPr>
        <p:grpSpPr>
          <a:xfrm>
            <a:off x="228600" y="228600"/>
            <a:ext cx="1066800" cy="738664"/>
            <a:chOff x="228600" y="228600"/>
            <a:chExt cx="1066800" cy="738664"/>
          </a:xfrm>
        </p:grpSpPr>
        <p:sp>
          <p:nvSpPr>
            <p:cNvPr id="17" name="TextBox 16"/>
            <p:cNvSpPr txBox="1"/>
            <p:nvPr/>
          </p:nvSpPr>
          <p:spPr>
            <a:xfrm>
              <a:off x="533400" y="228600"/>
              <a:ext cx="762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Pi+</a:t>
              </a:r>
            </a:p>
            <a:p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</a:rPr>
                <a:t>K+</a:t>
              </a:r>
            </a:p>
            <a:p>
              <a:r>
                <a:rPr lang="en-US" sz="1400" dirty="0" smtClean="0"/>
                <a:t>Protons</a:t>
              </a:r>
              <a:endParaRPr lang="en-US" sz="14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28600" y="38100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" y="609600"/>
              <a:ext cx="3048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" y="838200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1" name="Picture 20" descr="angle_p_DIS_4x250_slice1.jpg"/>
          <p:cNvPicPr>
            <a:picLocks noChangeAspect="1"/>
          </p:cNvPicPr>
          <p:nvPr/>
        </p:nvPicPr>
        <p:blipFill>
          <a:blip r:embed="rId2" cstate="print"/>
          <a:srcRect l="3234" t="11582" r="24129" b="3672"/>
          <a:stretch>
            <a:fillRect/>
          </a:stretch>
        </p:blipFill>
        <p:spPr>
          <a:xfrm>
            <a:off x="0" y="1371600"/>
            <a:ext cx="2299208" cy="2362200"/>
          </a:xfrm>
          <a:prstGeom prst="rect">
            <a:avLst/>
          </a:prstGeom>
        </p:spPr>
      </p:pic>
      <p:pic>
        <p:nvPicPr>
          <p:cNvPr id="22" name="Picture 21" descr="angle_p_DIS_4x250_slice2.jpg"/>
          <p:cNvPicPr>
            <a:picLocks noChangeAspect="1"/>
          </p:cNvPicPr>
          <p:nvPr/>
        </p:nvPicPr>
        <p:blipFill>
          <a:blip r:embed="rId3" cstate="print"/>
          <a:srcRect l="7245" t="12747" r="24098" b="4767"/>
          <a:stretch>
            <a:fillRect/>
          </a:stretch>
        </p:blipFill>
        <p:spPr>
          <a:xfrm>
            <a:off x="2286000" y="1371600"/>
            <a:ext cx="2286000" cy="2362200"/>
          </a:xfrm>
          <a:prstGeom prst="rect">
            <a:avLst/>
          </a:prstGeom>
        </p:spPr>
      </p:pic>
      <p:pic>
        <p:nvPicPr>
          <p:cNvPr id="23" name="Picture 22" descr="angle_p_DIS_4x250_slice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</a:blip>
          <a:srcRect l="7277" t="12783" r="23072" b="3601"/>
          <a:stretch>
            <a:fillRect/>
          </a:stretch>
        </p:blipFill>
        <p:spPr>
          <a:xfrm>
            <a:off x="4571999" y="1371599"/>
            <a:ext cx="2306595" cy="2438401"/>
          </a:xfrm>
          <a:prstGeom prst="rect">
            <a:avLst/>
          </a:prstGeom>
        </p:spPr>
      </p:pic>
      <p:pic>
        <p:nvPicPr>
          <p:cNvPr id="24" name="Picture 23" descr="angle_p_DIS_4x250_slice4.jpg"/>
          <p:cNvPicPr>
            <a:picLocks noChangeAspect="1"/>
          </p:cNvPicPr>
          <p:nvPr/>
        </p:nvPicPr>
        <p:blipFill>
          <a:blip r:embed="rId5" cstate="print"/>
          <a:srcRect l="6796" t="12819" r="24035" b="3566"/>
          <a:stretch>
            <a:fillRect/>
          </a:stretch>
        </p:blipFill>
        <p:spPr>
          <a:xfrm>
            <a:off x="6858000" y="1371600"/>
            <a:ext cx="2286000" cy="2433484"/>
          </a:xfrm>
          <a:prstGeom prst="rect">
            <a:avLst/>
          </a:prstGeom>
        </p:spPr>
      </p:pic>
      <p:pic>
        <p:nvPicPr>
          <p:cNvPr id="29" name="Picture 28" descr="angle_p_diffractive_4x250_slice1.jpg"/>
          <p:cNvPicPr>
            <a:picLocks noChangeAspect="1"/>
          </p:cNvPicPr>
          <p:nvPr/>
        </p:nvPicPr>
        <p:blipFill>
          <a:blip r:embed="rId6" cstate="print"/>
          <a:srcRect l="3234" t="11582" r="23134" b="4802"/>
          <a:stretch>
            <a:fillRect/>
          </a:stretch>
        </p:blipFill>
        <p:spPr>
          <a:xfrm>
            <a:off x="0" y="4191000"/>
            <a:ext cx="2362200" cy="2362200"/>
          </a:xfrm>
          <a:prstGeom prst="rect">
            <a:avLst/>
          </a:prstGeom>
        </p:spPr>
      </p:pic>
      <p:pic>
        <p:nvPicPr>
          <p:cNvPr id="30" name="Picture 29" descr="angle_p_diffractive_4x250_slice2.jpg"/>
          <p:cNvPicPr>
            <a:picLocks noChangeAspect="1"/>
          </p:cNvPicPr>
          <p:nvPr/>
        </p:nvPicPr>
        <p:blipFill>
          <a:blip r:embed="rId7" cstate="print"/>
          <a:srcRect l="6965" t="12747" r="22108" b="4767"/>
          <a:stretch>
            <a:fillRect/>
          </a:stretch>
        </p:blipFill>
        <p:spPr>
          <a:xfrm>
            <a:off x="2362200" y="4190999"/>
            <a:ext cx="2286000" cy="2341113"/>
          </a:xfrm>
          <a:prstGeom prst="rect">
            <a:avLst/>
          </a:prstGeom>
        </p:spPr>
      </p:pic>
      <p:pic>
        <p:nvPicPr>
          <p:cNvPr id="31" name="Picture 30" descr="angle_p_diffractive_4x250_slice3.jpg"/>
          <p:cNvPicPr>
            <a:picLocks noChangeAspect="1"/>
          </p:cNvPicPr>
          <p:nvPr/>
        </p:nvPicPr>
        <p:blipFill>
          <a:blip r:embed="rId8" cstate="print"/>
          <a:srcRect l="7277" t="12783" r="23072" b="3601"/>
          <a:stretch>
            <a:fillRect/>
          </a:stretch>
        </p:blipFill>
        <p:spPr>
          <a:xfrm>
            <a:off x="4572000" y="4190999"/>
            <a:ext cx="2286000" cy="2416629"/>
          </a:xfrm>
          <a:prstGeom prst="rect">
            <a:avLst/>
          </a:prstGeom>
        </p:spPr>
      </p:pic>
      <p:pic>
        <p:nvPicPr>
          <p:cNvPr id="32" name="Picture 31" descr="angle_p_diffractive_4x250_slice4.jpg"/>
          <p:cNvPicPr>
            <a:picLocks noChangeAspect="1"/>
          </p:cNvPicPr>
          <p:nvPr/>
        </p:nvPicPr>
        <p:blipFill>
          <a:blip r:embed="rId9" cstate="print"/>
          <a:srcRect l="7308" t="11689" r="23040" b="3566"/>
          <a:stretch>
            <a:fillRect/>
          </a:stretch>
        </p:blipFill>
        <p:spPr>
          <a:xfrm>
            <a:off x="6934200" y="4190999"/>
            <a:ext cx="2209800" cy="2367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ill\Desktop\plots\angle_p_diffractive_4x250_slice6.jpg"/>
          <p:cNvPicPr>
            <a:picLocks noChangeAspect="1" noChangeArrowheads="1"/>
          </p:cNvPicPr>
          <p:nvPr/>
        </p:nvPicPr>
        <p:blipFill>
          <a:blip r:embed="rId2" cstate="print"/>
          <a:srcRect l="2985" t="12429" r="23383" b="3955"/>
          <a:stretch>
            <a:fillRect/>
          </a:stretch>
        </p:blipFill>
        <p:spPr bwMode="auto">
          <a:xfrm>
            <a:off x="2286000" y="4191000"/>
            <a:ext cx="2438400" cy="2438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Cuts</a:t>
            </a:r>
            <a:br>
              <a:rPr lang="en-US" sz="1800" b="1" dirty="0" smtClean="0"/>
            </a:br>
            <a:r>
              <a:rPr lang="en-US" sz="1800" b="1" dirty="0" smtClean="0"/>
              <a:t>4+250 GeV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066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2.0 – 2.5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/c              2.5 – 3.0 GeV/c              3.0 – 5.0 GeV/c            5.0 – 10.0 GeV/c     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8862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381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data normalized by 1/entries</a:t>
            </a:r>
            <a:endParaRPr lang="en-US" sz="1200" dirty="0"/>
          </a:p>
        </p:txBody>
      </p:sp>
      <p:grpSp>
        <p:nvGrpSpPr>
          <p:cNvPr id="3" name="Group 28"/>
          <p:cNvGrpSpPr/>
          <p:nvPr/>
        </p:nvGrpSpPr>
        <p:grpSpPr>
          <a:xfrm>
            <a:off x="228600" y="228600"/>
            <a:ext cx="1066800" cy="738664"/>
            <a:chOff x="228600" y="228600"/>
            <a:chExt cx="1066800" cy="738664"/>
          </a:xfrm>
        </p:grpSpPr>
        <p:sp>
          <p:nvSpPr>
            <p:cNvPr id="23" name="TextBox 22"/>
            <p:cNvSpPr txBox="1"/>
            <p:nvPr/>
          </p:nvSpPr>
          <p:spPr>
            <a:xfrm>
              <a:off x="533400" y="228600"/>
              <a:ext cx="762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Pi+</a:t>
              </a:r>
            </a:p>
            <a:p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</a:rPr>
                <a:t>K+</a:t>
              </a:r>
            </a:p>
            <a:p>
              <a:r>
                <a:rPr lang="en-US" sz="1400" dirty="0" smtClean="0"/>
                <a:t>Protons</a:t>
              </a:r>
              <a:endParaRPr lang="en-US" sz="140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28600" y="38100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8600" y="609600"/>
              <a:ext cx="3048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8600" y="838200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0" name="Picture 19" descr="angle_p_DIS_4x250_slice5.jpg"/>
          <p:cNvPicPr>
            <a:picLocks noChangeAspect="1"/>
          </p:cNvPicPr>
          <p:nvPr/>
        </p:nvPicPr>
        <p:blipFill>
          <a:blip r:embed="rId3" cstate="print"/>
          <a:srcRect l="3234" t="12712" r="23134" b="4802"/>
          <a:stretch>
            <a:fillRect/>
          </a:stretch>
        </p:blipFill>
        <p:spPr>
          <a:xfrm>
            <a:off x="0" y="1523999"/>
            <a:ext cx="2471804" cy="2438401"/>
          </a:xfrm>
          <a:prstGeom prst="rect">
            <a:avLst/>
          </a:prstGeom>
        </p:spPr>
      </p:pic>
      <p:pic>
        <p:nvPicPr>
          <p:cNvPr id="21" name="Picture 20" descr="angle_p_DIS_4x250_slice6.jpg"/>
          <p:cNvPicPr>
            <a:picLocks noChangeAspect="1"/>
          </p:cNvPicPr>
          <p:nvPr/>
        </p:nvPicPr>
        <p:blipFill>
          <a:blip r:embed="rId4" cstate="print"/>
          <a:srcRect l="7245" t="12747" r="23103" b="3637"/>
          <a:stretch>
            <a:fillRect/>
          </a:stretch>
        </p:blipFill>
        <p:spPr>
          <a:xfrm>
            <a:off x="2438400" y="1524000"/>
            <a:ext cx="2306599" cy="2438400"/>
          </a:xfrm>
          <a:prstGeom prst="rect">
            <a:avLst/>
          </a:prstGeom>
        </p:spPr>
      </p:pic>
      <p:pic>
        <p:nvPicPr>
          <p:cNvPr id="22" name="Picture 21" descr="angle_p_DIS_4x250_slice7.jpg"/>
          <p:cNvPicPr>
            <a:picLocks noChangeAspect="1"/>
          </p:cNvPicPr>
          <p:nvPr/>
        </p:nvPicPr>
        <p:blipFill>
          <a:blip r:embed="rId5" cstate="print"/>
          <a:srcRect l="8272" t="12783" r="23072" b="3601"/>
          <a:stretch>
            <a:fillRect/>
          </a:stretch>
        </p:blipFill>
        <p:spPr>
          <a:xfrm>
            <a:off x="4724400" y="1524001"/>
            <a:ext cx="2197445" cy="2438400"/>
          </a:xfrm>
          <a:prstGeom prst="rect">
            <a:avLst/>
          </a:prstGeom>
        </p:spPr>
      </p:pic>
      <p:pic>
        <p:nvPicPr>
          <p:cNvPr id="24" name="Picture 23" descr="angle_p_DIS_4x250_slice8.jpg"/>
          <p:cNvPicPr>
            <a:picLocks noChangeAspect="1"/>
          </p:cNvPicPr>
          <p:nvPr/>
        </p:nvPicPr>
        <p:blipFill>
          <a:blip r:embed="rId6" cstate="print"/>
          <a:srcRect l="7960" t="12819" r="23383" b="3566"/>
          <a:stretch>
            <a:fillRect/>
          </a:stretch>
        </p:blipFill>
        <p:spPr>
          <a:xfrm>
            <a:off x="6858000" y="1524001"/>
            <a:ext cx="2286000" cy="2438400"/>
          </a:xfrm>
          <a:prstGeom prst="rect">
            <a:avLst/>
          </a:prstGeom>
        </p:spPr>
      </p:pic>
      <p:pic>
        <p:nvPicPr>
          <p:cNvPr id="1026" name="Picture 2" descr="C:\Users\Will\Desktop\plots\angle_p_diffractive_4x250_slice5.jpg"/>
          <p:cNvPicPr>
            <a:picLocks noChangeAspect="1" noChangeArrowheads="1"/>
          </p:cNvPicPr>
          <p:nvPr/>
        </p:nvPicPr>
        <p:blipFill>
          <a:blip r:embed="rId7" cstate="print"/>
          <a:srcRect l="7960" t="12429" r="23383" b="3955"/>
          <a:stretch>
            <a:fillRect/>
          </a:stretch>
        </p:blipFill>
        <p:spPr bwMode="auto">
          <a:xfrm>
            <a:off x="152400" y="4191000"/>
            <a:ext cx="2286000" cy="245165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 l="9551" t="12712" r="14045" b="3672"/>
          <a:stretch>
            <a:fillRect/>
          </a:stretch>
        </p:blipFill>
        <p:spPr bwMode="auto">
          <a:xfrm>
            <a:off x="6934200" y="4191000"/>
            <a:ext cx="2209800" cy="240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 l="10964" t="12712" r="12921" b="3672"/>
          <a:stretch>
            <a:fillRect/>
          </a:stretch>
        </p:blipFill>
        <p:spPr bwMode="auto">
          <a:xfrm>
            <a:off x="4724400" y="4191000"/>
            <a:ext cx="2209800" cy="249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Cuts</a:t>
            </a:r>
            <a:br>
              <a:rPr lang="en-US" sz="1800" b="1" dirty="0" smtClean="0"/>
            </a:br>
            <a:r>
              <a:rPr lang="en-US" sz="1800" b="1" dirty="0" smtClean="0"/>
              <a:t>10+100 GeV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066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0-0.5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/c                     0.5-1.0 GeV/c                  1.0 – 1.5 GeV/c            1.5 – 2.0 GeV/c     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8862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381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data normalized by 1/entries</a:t>
            </a:r>
            <a:endParaRPr lang="en-US" sz="1200" dirty="0"/>
          </a:p>
        </p:txBody>
      </p:sp>
      <p:grpSp>
        <p:nvGrpSpPr>
          <p:cNvPr id="3" name="Group 15"/>
          <p:cNvGrpSpPr/>
          <p:nvPr/>
        </p:nvGrpSpPr>
        <p:grpSpPr>
          <a:xfrm>
            <a:off x="228600" y="228600"/>
            <a:ext cx="1066800" cy="738664"/>
            <a:chOff x="228600" y="228600"/>
            <a:chExt cx="1066800" cy="738664"/>
          </a:xfrm>
        </p:grpSpPr>
        <p:sp>
          <p:nvSpPr>
            <p:cNvPr id="17" name="TextBox 16"/>
            <p:cNvSpPr txBox="1"/>
            <p:nvPr/>
          </p:nvSpPr>
          <p:spPr>
            <a:xfrm>
              <a:off x="533400" y="228600"/>
              <a:ext cx="762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Pi+</a:t>
              </a:r>
            </a:p>
            <a:p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</a:rPr>
                <a:t>K+</a:t>
              </a:r>
            </a:p>
            <a:p>
              <a:r>
                <a:rPr lang="en-US" sz="1400" dirty="0" smtClean="0"/>
                <a:t>Protons</a:t>
              </a:r>
              <a:endParaRPr lang="en-US" sz="14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28600" y="38100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" y="609600"/>
              <a:ext cx="3048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28600" y="838200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933" t="12712" r="12921" b="3672"/>
          <a:stretch>
            <a:fillRect/>
          </a:stretch>
        </p:blipFill>
        <p:spPr bwMode="auto">
          <a:xfrm>
            <a:off x="0" y="14478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7303" t="12712" r="14045" b="4802"/>
          <a:stretch>
            <a:fillRect/>
          </a:stretch>
        </p:blipFill>
        <p:spPr bwMode="auto">
          <a:xfrm>
            <a:off x="2362200" y="1447800"/>
            <a:ext cx="2262201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9551" t="12712" r="12921" b="3672"/>
          <a:stretch>
            <a:fillRect/>
          </a:stretch>
        </p:blipFill>
        <p:spPr bwMode="auto">
          <a:xfrm>
            <a:off x="4724400" y="1447800"/>
            <a:ext cx="2199750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8427" t="12712" r="12921" b="3672"/>
          <a:stretch>
            <a:fillRect/>
          </a:stretch>
        </p:blipFill>
        <p:spPr bwMode="auto">
          <a:xfrm>
            <a:off x="6912370" y="1447800"/>
            <a:ext cx="2231630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3933" t="12712" r="12921" b="3672"/>
          <a:stretch>
            <a:fillRect/>
          </a:stretch>
        </p:blipFill>
        <p:spPr bwMode="auto">
          <a:xfrm>
            <a:off x="0" y="4191000"/>
            <a:ext cx="2359152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l="7303" t="12712" r="12921" b="3672"/>
          <a:stretch>
            <a:fillRect/>
          </a:stretch>
        </p:blipFill>
        <p:spPr bwMode="auto">
          <a:xfrm>
            <a:off x="6880489" y="4191000"/>
            <a:ext cx="2263511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 l="8427" t="12712" r="14045" b="3672"/>
          <a:stretch>
            <a:fillRect/>
          </a:stretch>
        </p:blipFill>
        <p:spPr bwMode="auto">
          <a:xfrm>
            <a:off x="2362200" y="4191000"/>
            <a:ext cx="2199750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 l="7303" t="12712" r="12921" b="3672"/>
          <a:stretch>
            <a:fillRect/>
          </a:stretch>
        </p:blipFill>
        <p:spPr bwMode="auto">
          <a:xfrm>
            <a:off x="4648200" y="4191000"/>
            <a:ext cx="2263511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Cuts</a:t>
            </a:r>
            <a:br>
              <a:rPr lang="en-US" sz="1800" b="1" dirty="0" smtClean="0"/>
            </a:br>
            <a:r>
              <a:rPr lang="en-US" sz="1800" b="1" dirty="0" smtClean="0"/>
              <a:t>10+100 GeV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0668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2.0 – 2.5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/c              2.5 – 3.0 GeV/c              3.0 – 5.0 GeV/c            5.0 – 10.0 GeV/c     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8862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381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data normalized by 1/entries</a:t>
            </a:r>
            <a:endParaRPr lang="en-US" sz="1200" dirty="0"/>
          </a:p>
        </p:txBody>
      </p:sp>
      <p:grpSp>
        <p:nvGrpSpPr>
          <p:cNvPr id="3" name="Group 28"/>
          <p:cNvGrpSpPr/>
          <p:nvPr/>
        </p:nvGrpSpPr>
        <p:grpSpPr>
          <a:xfrm>
            <a:off x="228600" y="228600"/>
            <a:ext cx="1066800" cy="738664"/>
            <a:chOff x="228600" y="228600"/>
            <a:chExt cx="1066800" cy="738664"/>
          </a:xfrm>
        </p:grpSpPr>
        <p:sp>
          <p:nvSpPr>
            <p:cNvPr id="23" name="TextBox 22"/>
            <p:cNvSpPr txBox="1"/>
            <p:nvPr/>
          </p:nvSpPr>
          <p:spPr>
            <a:xfrm>
              <a:off x="533400" y="228600"/>
              <a:ext cx="762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Pi+</a:t>
              </a:r>
            </a:p>
            <a:p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</a:rPr>
                <a:t>K+</a:t>
              </a:r>
            </a:p>
            <a:p>
              <a:r>
                <a:rPr lang="en-US" sz="1400" dirty="0" smtClean="0"/>
                <a:t>Protons</a:t>
              </a:r>
              <a:endParaRPr lang="en-US" sz="1400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28600" y="381000"/>
              <a:ext cx="304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8600" y="609600"/>
              <a:ext cx="30480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8600" y="838200"/>
              <a:ext cx="304800" cy="0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933" t="12712" r="14045" b="3672"/>
          <a:stretch>
            <a:fillRect/>
          </a:stretch>
        </p:blipFill>
        <p:spPr bwMode="auto">
          <a:xfrm>
            <a:off x="0" y="1447800"/>
            <a:ext cx="2327271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9551" t="12712" r="14045" b="3672"/>
          <a:stretch>
            <a:fillRect/>
          </a:stretch>
        </p:blipFill>
        <p:spPr bwMode="auto">
          <a:xfrm>
            <a:off x="2362200" y="1447800"/>
            <a:ext cx="2167869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8427" t="12712" r="14045" b="3672"/>
          <a:stretch>
            <a:fillRect/>
          </a:stretch>
        </p:blipFill>
        <p:spPr bwMode="auto">
          <a:xfrm>
            <a:off x="6781800" y="1447800"/>
            <a:ext cx="2199750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8427" t="12712" r="12921" b="3672"/>
          <a:stretch>
            <a:fillRect/>
          </a:stretch>
        </p:blipFill>
        <p:spPr bwMode="auto">
          <a:xfrm>
            <a:off x="4572000" y="1447800"/>
            <a:ext cx="2231630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l="3933" t="11582" r="12921" b="3672"/>
          <a:stretch>
            <a:fillRect/>
          </a:stretch>
        </p:blipFill>
        <p:spPr bwMode="auto">
          <a:xfrm>
            <a:off x="2209800" y="4191000"/>
            <a:ext cx="2327697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 l="7303" t="12712" r="12921" b="3672"/>
          <a:stretch>
            <a:fillRect/>
          </a:stretch>
        </p:blipFill>
        <p:spPr bwMode="auto">
          <a:xfrm>
            <a:off x="0" y="4191000"/>
            <a:ext cx="2263511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 l="8427" t="12712" r="14045" b="3672"/>
          <a:stretch>
            <a:fillRect/>
          </a:stretch>
        </p:blipFill>
        <p:spPr bwMode="auto">
          <a:xfrm>
            <a:off x="4572000" y="4191000"/>
            <a:ext cx="2209800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 l="8427" t="11582" r="12921" b="3672"/>
          <a:stretch>
            <a:fillRect/>
          </a:stretch>
        </p:blipFill>
        <p:spPr bwMode="auto">
          <a:xfrm>
            <a:off x="6781800" y="4191000"/>
            <a:ext cx="2201875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2809" t="11582" r="15169" b="3762"/>
          <a:stretch>
            <a:fillRect/>
          </a:stretch>
        </p:blipFill>
        <p:spPr bwMode="auto">
          <a:xfrm>
            <a:off x="152400" y="3352800"/>
            <a:ext cx="3048000" cy="311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1582" r="15169" b="8192"/>
          <a:stretch>
            <a:fillRect/>
          </a:stretch>
        </p:blipFill>
        <p:spPr bwMode="auto">
          <a:xfrm>
            <a:off x="152400" y="304800"/>
            <a:ext cx="30555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9551" t="11582" r="15555" b="3672"/>
          <a:stretch>
            <a:fillRect/>
          </a:stretch>
        </p:blipFill>
        <p:spPr bwMode="auto">
          <a:xfrm>
            <a:off x="3200400" y="3352800"/>
            <a:ext cx="2819400" cy="314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l="8989" t="11864" r="16398" b="7910"/>
          <a:stretch>
            <a:fillRect/>
          </a:stretch>
        </p:blipFill>
        <p:spPr bwMode="auto">
          <a:xfrm>
            <a:off x="3200400" y="304800"/>
            <a:ext cx="2743200" cy="301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 rot="16200000">
            <a:off x="-463034" y="15298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691634" y="4806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4x50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86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10x50</a:t>
            </a:r>
            <a:endParaRPr lang="en-US" b="1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/>
          <a:srcRect l="9551" t="11582" r="3933" b="8192"/>
          <a:stretch>
            <a:fillRect/>
          </a:stretch>
        </p:blipFill>
        <p:spPr bwMode="auto">
          <a:xfrm>
            <a:off x="5943599" y="304800"/>
            <a:ext cx="3200401" cy="295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934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20x50</a:t>
            </a:r>
            <a:endParaRPr lang="en-US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l="9551" t="11582" r="3933" b="3672"/>
          <a:stretch>
            <a:fillRect/>
          </a:stretch>
        </p:blipFill>
        <p:spPr bwMode="auto">
          <a:xfrm>
            <a:off x="5943600" y="3352800"/>
            <a:ext cx="3200400" cy="311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447800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Original plots and more:</a:t>
            </a:r>
          </a:p>
          <a:p>
            <a:pPr algn="ctr"/>
            <a:endParaRPr lang="en-US" sz="3600" b="1" dirty="0" smtClean="0"/>
          </a:p>
          <a:p>
            <a:pPr algn="ctr"/>
            <a:r>
              <a:rPr lang="en-US" sz="2000" b="1" dirty="0" smtClean="0"/>
              <a:t>/</a:t>
            </a:r>
            <a:r>
              <a:rPr lang="en-US" sz="2000" b="1" dirty="0" err="1" smtClean="0"/>
              <a:t>afs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rhic.bnl.gov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eic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PACKAGES.NEW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wforeman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RAPGAP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plots_angle_p</a:t>
            </a:r>
            <a:r>
              <a:rPr lang="en-US" sz="2000" b="1" dirty="0" smtClean="0"/>
              <a:t>/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/</a:t>
            </a:r>
            <a:r>
              <a:rPr lang="en-US" sz="2000" b="1" dirty="0" err="1" smtClean="0"/>
              <a:t>afs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rhic.bnl.gov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eic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PACKAGES.NEW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wforeman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RAPGAP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plots_theta_p</a:t>
            </a:r>
            <a:r>
              <a:rPr lang="en-US" sz="2000" b="1" dirty="0" smtClean="0"/>
              <a:t>/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/>
          <a:lstStyle/>
          <a:p>
            <a:r>
              <a:rPr lang="en-US" dirty="0" smtClean="0"/>
              <a:t>EXTRAS…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749" t="10624" r="27153" b="12882"/>
          <a:stretch>
            <a:fillRect/>
          </a:stretch>
        </p:blipFill>
        <p:spPr bwMode="auto">
          <a:xfrm>
            <a:off x="0" y="0"/>
            <a:ext cx="3276600" cy="327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9607" t="11582" r="3997" b="8192"/>
          <a:stretch>
            <a:fillRect/>
          </a:stretch>
        </p:blipFill>
        <p:spPr bwMode="auto">
          <a:xfrm>
            <a:off x="3276600" y="0"/>
            <a:ext cx="3505200" cy="323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8442" t="11804" r="21948" b="9682"/>
          <a:stretch>
            <a:fillRect/>
          </a:stretch>
        </p:blipFill>
        <p:spPr bwMode="auto">
          <a:xfrm>
            <a:off x="304800" y="3276599"/>
            <a:ext cx="3048000" cy="336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l="8091" t="11834" r="13590" b="8672"/>
          <a:stretch>
            <a:fillRect/>
          </a:stretch>
        </p:blipFill>
        <p:spPr bwMode="auto">
          <a:xfrm>
            <a:off x="3276600" y="3276600"/>
            <a:ext cx="354044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858000" y="2743200"/>
            <a:ext cx="1905000" cy="685800"/>
            <a:chOff x="7086600" y="2819400"/>
            <a:chExt cx="1905000" cy="685800"/>
          </a:xfrm>
        </p:grpSpPr>
        <p:sp>
          <p:nvSpPr>
            <p:cNvPr id="9" name="Rectangle 8"/>
            <p:cNvSpPr/>
            <p:nvPr/>
          </p:nvSpPr>
          <p:spPr>
            <a:xfrm>
              <a:off x="7162800" y="2895600"/>
              <a:ext cx="1676400" cy="609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86600" y="2819400"/>
              <a:ext cx="190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Pi+</a:t>
              </a:r>
              <a:r>
                <a:rPr lang="en-US" b="1" dirty="0" smtClean="0"/>
                <a:t> momentum vs. angle</a:t>
              </a:r>
              <a:endParaRPr lang="en-US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10400" y="1295400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  <a:sym typeface="Wingdings" pitchFamily="2" charset="2"/>
              </a:rPr>
              <a:t>DIS</a:t>
            </a:r>
            <a:endParaRPr lang="en-US" sz="2800" dirty="0" smtClean="0">
              <a:solidFill>
                <a:srgbClr val="0070C0"/>
              </a:solidFill>
              <a:sym typeface="Wingdings" pitchFamily="2" charset="2"/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  <a:sym typeface="Wingdings" pitchFamily="2" charset="2"/>
              </a:rPr>
              <a:t>(log z-axis)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4572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sym typeface="Wingdings" pitchFamily="2" charset="2"/>
              </a:rPr>
              <a:t>  Diffractive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3733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816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33600" y="3733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1582" r="16292" b="8192"/>
          <a:stretch>
            <a:fillRect/>
          </a:stretch>
        </p:blipFill>
        <p:spPr bwMode="auto">
          <a:xfrm>
            <a:off x="533400" y="0"/>
            <a:ext cx="3200400" cy="31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0674" t="11582" r="3933" b="8192"/>
          <a:stretch>
            <a:fillRect/>
          </a:stretch>
        </p:blipFill>
        <p:spPr bwMode="auto">
          <a:xfrm>
            <a:off x="3733800" y="-1"/>
            <a:ext cx="3352800" cy="313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10674" t="12712" r="16292" b="3672"/>
          <a:stretch>
            <a:fillRect/>
          </a:stretch>
        </p:blipFill>
        <p:spPr bwMode="auto">
          <a:xfrm>
            <a:off x="838200" y="3200399"/>
            <a:ext cx="2895600" cy="329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 l="10674" t="12712" r="3933" b="3672"/>
          <a:stretch>
            <a:fillRect/>
          </a:stretch>
        </p:blipFill>
        <p:spPr bwMode="auto">
          <a:xfrm>
            <a:off x="3733799" y="3200400"/>
            <a:ext cx="3429001" cy="3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162800" y="2819400"/>
            <a:ext cx="1828800" cy="106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2800" y="28956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Pi+</a:t>
            </a:r>
            <a:r>
              <a:rPr lang="en-US" b="1" dirty="0" smtClean="0"/>
              <a:t> momentum vs. angle</a:t>
            </a:r>
          </a:p>
          <a:p>
            <a:pPr algn="ctr"/>
            <a:r>
              <a:rPr lang="en-US" b="1" dirty="0" smtClean="0"/>
              <a:t>(forward angles)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15200" y="1219200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</a:rPr>
              <a:t>DIS</a:t>
            </a:r>
            <a:endParaRPr lang="en-US" sz="2800" dirty="0" smtClean="0">
              <a:solidFill>
                <a:srgbClr val="0070C0"/>
              </a:solidFill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(log z-axis)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4648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Diffractive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14600" y="3657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86400" y="3657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0675" t="11582" r="3933" b="8192"/>
          <a:stretch>
            <a:fillRect/>
          </a:stretch>
        </p:blipFill>
        <p:spPr bwMode="auto">
          <a:xfrm>
            <a:off x="3733801" y="0"/>
            <a:ext cx="342578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10674" t="11582" r="6180" b="3672"/>
          <a:stretch>
            <a:fillRect/>
          </a:stretch>
        </p:blipFill>
        <p:spPr bwMode="auto">
          <a:xfrm>
            <a:off x="3733800" y="3124200"/>
            <a:ext cx="3352800" cy="339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11798" t="11582" r="16291" b="3672"/>
          <a:stretch>
            <a:fillRect/>
          </a:stretch>
        </p:blipFill>
        <p:spPr bwMode="auto">
          <a:xfrm>
            <a:off x="838200" y="3124200"/>
            <a:ext cx="2895600" cy="339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1685" t="11582" r="16292" b="8192"/>
          <a:stretch>
            <a:fillRect/>
          </a:stretch>
        </p:blipFill>
        <p:spPr bwMode="auto">
          <a:xfrm>
            <a:off x="457201" y="0"/>
            <a:ext cx="321220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162800" y="2819400"/>
            <a:ext cx="1828800" cy="106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2800" y="28956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K+</a:t>
            </a:r>
            <a:r>
              <a:rPr lang="en-US" b="1" dirty="0" smtClean="0"/>
              <a:t> momentum vs. angle</a:t>
            </a:r>
          </a:p>
          <a:p>
            <a:pPr algn="ctr"/>
            <a:r>
              <a:rPr lang="en-US" b="1" dirty="0" smtClean="0"/>
              <a:t>(forward angles)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15200" y="1219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</a:rPr>
              <a:t>DIS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4648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Diffractive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14600" y="3657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533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86400" y="3657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l="10170" t="13355" r="16384" b="3693"/>
          <a:stretch>
            <a:fillRect/>
          </a:stretch>
        </p:blipFill>
        <p:spPr bwMode="auto">
          <a:xfrm>
            <a:off x="533400" y="3349284"/>
            <a:ext cx="3124200" cy="350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 l="9551" t="12712" r="3932" b="4802"/>
          <a:stretch>
            <a:fillRect/>
          </a:stretch>
        </p:blipFill>
        <p:spPr bwMode="auto">
          <a:xfrm>
            <a:off x="3581400" y="3318164"/>
            <a:ext cx="3657600" cy="353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239000" y="2819400"/>
            <a:ext cx="1676400" cy="1066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86600" y="28956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E’ momentum </a:t>
            </a:r>
          </a:p>
          <a:p>
            <a:pPr algn="ctr"/>
            <a:r>
              <a:rPr lang="en-US" b="1" dirty="0" smtClean="0"/>
              <a:t>vs. theta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(zoomed views)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1219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</a:rPr>
              <a:t>DIS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4648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Diffractive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2809" t="11582" r="16292" b="8192"/>
          <a:stretch>
            <a:fillRect/>
          </a:stretch>
        </p:blipFill>
        <p:spPr bwMode="auto">
          <a:xfrm>
            <a:off x="228600" y="0"/>
            <a:ext cx="3352800" cy="330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9551" t="11582" r="3933" b="8192"/>
          <a:stretch>
            <a:fillRect/>
          </a:stretch>
        </p:blipFill>
        <p:spPr bwMode="auto">
          <a:xfrm>
            <a:off x="3581400" y="-1"/>
            <a:ext cx="3581400" cy="330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954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43000" y="3352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43400" y="152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43400" y="3352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4x250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l="8989" t="11081" r="16292" b="7838"/>
          <a:stretch>
            <a:fillRect/>
          </a:stretch>
        </p:blipFill>
        <p:spPr bwMode="auto">
          <a:xfrm>
            <a:off x="457200" y="3276600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/>
          <p:nvPr/>
        </p:nvGrpSpPr>
        <p:grpSpPr>
          <a:xfrm>
            <a:off x="7239000" y="2819400"/>
            <a:ext cx="1905000" cy="1143000"/>
            <a:chOff x="7086600" y="2895600"/>
            <a:chExt cx="1905000" cy="1143000"/>
          </a:xfrm>
        </p:grpSpPr>
        <p:sp>
          <p:nvSpPr>
            <p:cNvPr id="11" name="Rectangle 10"/>
            <p:cNvSpPr/>
            <p:nvPr/>
          </p:nvSpPr>
          <p:spPr>
            <a:xfrm>
              <a:off x="7239000" y="2895600"/>
              <a:ext cx="1676400" cy="1143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86600" y="2971800"/>
              <a:ext cx="190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E’ momentum </a:t>
              </a:r>
            </a:p>
            <a:p>
              <a:pPr algn="ctr"/>
              <a:r>
                <a:rPr lang="en-US" b="1" dirty="0" smtClean="0"/>
                <a:t>vs. theta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(zoomed views)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315200" y="1219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</a:rPr>
              <a:t>DIS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4648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Diffractive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1685" t="11582" r="16292" b="8192"/>
          <a:stretch>
            <a:fillRect/>
          </a:stretch>
        </p:blipFill>
        <p:spPr bwMode="auto">
          <a:xfrm>
            <a:off x="152400" y="-1"/>
            <a:ext cx="3429000" cy="333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7303" t="11582" r="3933" b="8192"/>
          <a:stretch>
            <a:fillRect/>
          </a:stretch>
        </p:blipFill>
        <p:spPr bwMode="auto">
          <a:xfrm>
            <a:off x="3505200" y="0"/>
            <a:ext cx="3733800" cy="335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 l="8427" t="12712" r="3933" b="4802"/>
          <a:stretch>
            <a:fillRect/>
          </a:stretch>
        </p:blipFill>
        <p:spPr bwMode="auto">
          <a:xfrm>
            <a:off x="3581400" y="3352800"/>
            <a:ext cx="3657600" cy="334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267200" y="152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20x100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43400" y="3352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20x100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152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10x100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19200" y="3276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10x100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 l="9551" t="11582" r="3932" b="7439"/>
          <a:stretch>
            <a:fillRect/>
          </a:stretch>
        </p:blipFill>
        <p:spPr bwMode="auto">
          <a:xfrm>
            <a:off x="3733800" y="1"/>
            <a:ext cx="3505200" cy="333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9551" t="11582" r="5056" b="3672"/>
          <a:stretch>
            <a:fillRect/>
          </a:stretch>
        </p:blipFill>
        <p:spPr bwMode="auto">
          <a:xfrm>
            <a:off x="3733800" y="3276600"/>
            <a:ext cx="350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9551" t="11582" r="15168" b="3672"/>
          <a:stretch>
            <a:fillRect/>
          </a:stretch>
        </p:blipFill>
        <p:spPr bwMode="auto">
          <a:xfrm>
            <a:off x="533400" y="3275462"/>
            <a:ext cx="3200400" cy="358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2809" t="11582" r="15169" b="8192"/>
          <a:stretch>
            <a:fillRect/>
          </a:stretch>
        </p:blipFill>
        <p:spPr bwMode="auto">
          <a:xfrm>
            <a:off x="304800" y="0"/>
            <a:ext cx="3365679" cy="327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/>
          <p:nvPr/>
        </p:nvGrpSpPr>
        <p:grpSpPr>
          <a:xfrm>
            <a:off x="7239000" y="2819400"/>
            <a:ext cx="1905000" cy="1143000"/>
            <a:chOff x="7086600" y="2895600"/>
            <a:chExt cx="1905000" cy="1143000"/>
          </a:xfrm>
        </p:grpSpPr>
        <p:sp>
          <p:nvSpPr>
            <p:cNvPr id="11" name="Rectangle 10"/>
            <p:cNvSpPr/>
            <p:nvPr/>
          </p:nvSpPr>
          <p:spPr>
            <a:xfrm>
              <a:off x="7239000" y="2895600"/>
              <a:ext cx="1676400" cy="1143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86600" y="2971800"/>
              <a:ext cx="190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E’ momentum </a:t>
              </a:r>
            </a:p>
            <a:p>
              <a:pPr algn="ctr"/>
              <a:r>
                <a:rPr lang="en-US" b="1" dirty="0" smtClean="0"/>
                <a:t>vs. theta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(zoomed views)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315200" y="1219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</a:rPr>
              <a:t>DIS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4648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Diffractive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7200" y="152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343400" y="3352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20x250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152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90600" y="3505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10x250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 l="2809" t="11582" r="15169" b="4802"/>
          <a:stretch>
            <a:fillRect/>
          </a:stretch>
        </p:blipFill>
        <p:spPr bwMode="auto">
          <a:xfrm>
            <a:off x="152400" y="3352800"/>
            <a:ext cx="3048000" cy="308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809" t="11582" r="16292" b="8192"/>
          <a:stretch>
            <a:fillRect/>
          </a:stretch>
        </p:blipFill>
        <p:spPr bwMode="auto">
          <a:xfrm>
            <a:off x="152400" y="304800"/>
            <a:ext cx="293638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 rot="16200000">
            <a:off x="-463034" y="15298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DIS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691634" y="4806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Diffractive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9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4x50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86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10x50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934200" y="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20x50</a:t>
            </a: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9551" t="11582" r="3933" b="8192"/>
          <a:stretch>
            <a:fillRect/>
          </a:stretch>
        </p:blipFill>
        <p:spPr bwMode="auto">
          <a:xfrm>
            <a:off x="6003700" y="304800"/>
            <a:ext cx="314029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9551" t="11582" r="15168" b="8192"/>
          <a:stretch>
            <a:fillRect/>
          </a:stretch>
        </p:blipFill>
        <p:spPr bwMode="auto">
          <a:xfrm>
            <a:off x="3196106" y="304800"/>
            <a:ext cx="273246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 l="9550" t="11582" r="15169" b="3672"/>
          <a:stretch>
            <a:fillRect/>
          </a:stretch>
        </p:blipFill>
        <p:spPr bwMode="auto">
          <a:xfrm>
            <a:off x="3200400" y="3352799"/>
            <a:ext cx="2743200" cy="312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 l="9551" t="11582" r="3933" b="3672"/>
          <a:stretch>
            <a:fillRect/>
          </a:stretch>
        </p:blipFill>
        <p:spPr bwMode="auto">
          <a:xfrm>
            <a:off x="6014720" y="3352800"/>
            <a:ext cx="312928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2251</TotalTime>
  <Words>799</Words>
  <Application>Microsoft Office PowerPoint</Application>
  <PresentationFormat>On-screen Show (4:3)</PresentationFormat>
  <Paragraphs>348</Paragraphs>
  <Slides>54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Momentum vs. Angle A Loose Collection of Plots For E’, Pi+, and K+ Using e-p RAPGAP Data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Momentum vs. theta of scat. electron</vt:lpstr>
      <vt:lpstr>Particle Angle vs. Momentum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Scattered Proton p vs. angle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Cuts 4+100 GeV</vt:lpstr>
      <vt:lpstr>Cuts 4+100 GeV</vt:lpstr>
      <vt:lpstr>Cuts 4+250 GeV</vt:lpstr>
      <vt:lpstr>Cuts 4+250 GeV</vt:lpstr>
      <vt:lpstr>Cuts 10+100 GeV</vt:lpstr>
      <vt:lpstr>Cuts 10+100 GeV</vt:lpstr>
      <vt:lpstr>Slide 50</vt:lpstr>
      <vt:lpstr>EXTRAS…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Foreman</dc:creator>
  <cp:lastModifiedBy>William Foreman</cp:lastModifiedBy>
  <cp:revision>135</cp:revision>
  <dcterms:created xsi:type="dcterms:W3CDTF">2009-07-22T12:56:16Z</dcterms:created>
  <dcterms:modified xsi:type="dcterms:W3CDTF">2010-01-08T00:34:40Z</dcterms:modified>
</cp:coreProperties>
</file>