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773" r:id="rId2"/>
    <p:sldId id="695" r:id="rId3"/>
    <p:sldId id="755" r:id="rId4"/>
    <p:sldId id="786" r:id="rId5"/>
    <p:sldId id="787" r:id="rId6"/>
    <p:sldId id="757" r:id="rId7"/>
    <p:sldId id="720" r:id="rId8"/>
    <p:sldId id="724" r:id="rId9"/>
    <p:sldId id="682" r:id="rId10"/>
    <p:sldId id="684" r:id="rId11"/>
    <p:sldId id="659" r:id="rId12"/>
    <p:sldId id="655" r:id="rId1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804000"/>
    <a:srgbClr val="80FF00"/>
    <a:srgbClr val="66CCFF"/>
    <a:srgbClr val="FF66FF"/>
    <a:srgbClr val="FFFF66"/>
    <a:srgbClr val="6666FF"/>
    <a:srgbClr val="00408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5" autoAdjust="0"/>
    <p:restoredTop sz="98178" autoAdjust="0"/>
  </p:normalViewPr>
  <p:slideViewPr>
    <p:cSldViewPr snapToGrid="0">
      <p:cViewPr>
        <p:scale>
          <a:sx n="100" d="100"/>
          <a:sy n="100" d="100"/>
        </p:scale>
        <p:origin x="-536" y="0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58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54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gradFill flip="none" rotWithShape="1">
            <a:gsLst>
              <a:gs pos="0">
                <a:srgbClr val="FFFF66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FF66"/>
            </a:solidFill>
            <a:round/>
            <a:headEnd/>
            <a:tailEnd/>
          </a:ln>
          <a:effectLst>
            <a:glow rad="101600">
              <a:srgbClr val="FFFEE7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>
              <a:defRPr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ja-JP" altLang="en-US" noProof="0" dirty="0" smtClean="0"/>
              <a:t>マスタ</a:t>
            </a:r>
            <a:r>
              <a:rPr lang="en-US" altLang="ja-JP" noProof="0" dirty="0" smtClean="0"/>
              <a:t> </a:t>
            </a:r>
            <a:r>
              <a:rPr lang="ja-JP" altLang="en-US" noProof="0" dirty="0" smtClean="0"/>
              <a:t>タイトルの書式設定</a:t>
            </a:r>
            <a:endParaRPr lang="en-US" altLang="ja-JP" noProof="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  <a:endParaRPr lang="en-US" altLang="ja-JP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8367" y="6248401"/>
            <a:ext cx="1728894" cy="330200"/>
          </a:xfrm>
        </p:spPr>
        <p:txBody>
          <a:bodyPr/>
          <a:lstStyle>
            <a:lvl1pPr>
              <a:defRPr sz="1400" b="1" i="0">
                <a:solidFill>
                  <a:srgbClr val="0000FF"/>
                </a:solidFill>
                <a:effectLst/>
              </a:defRPr>
            </a:lvl1pPr>
          </a:lstStyle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4978400" cy="381000"/>
          </a:xfrm>
        </p:spPr>
        <p:txBody>
          <a:bodyPr/>
          <a:lstStyle>
            <a:lvl1pPr>
              <a:defRPr sz="1400" b="1" i="0">
                <a:solidFill>
                  <a:srgbClr val="FF00FF"/>
                </a:solidFill>
                <a:effectLst/>
              </a:defRPr>
            </a:lvl1pPr>
          </a:lstStyle>
          <a:p>
            <a:r>
              <a:rPr lang="en-US" altLang="ja-JP" smtClean="0"/>
              <a:t>Meeting with GSI-Representatives, November 2011</a:t>
            </a:r>
            <a:endParaRPr lang="en-US" altLang="ja-JP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15300" y="6248400"/>
            <a:ext cx="571500" cy="292100"/>
          </a:xfrm>
        </p:spPr>
        <p:txBody>
          <a:bodyPr/>
          <a:lstStyle>
            <a:lvl1pPr>
              <a:defRPr sz="1400" b="0" i="0">
                <a:solidFill>
                  <a:srgbClr val="0000FF"/>
                </a:solidFill>
                <a:effectLst/>
              </a:defRPr>
            </a:lvl1pPr>
          </a:lstStyle>
          <a:p>
            <a:fld id="{684DC042-DA42-6A4D-AE89-46F8D07AA4EE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95263" y="228600"/>
            <a:ext cx="3787775" cy="1722438"/>
            <a:chOff x="195263" y="228600"/>
            <a:chExt cx="3787775" cy="1722438"/>
          </a:xfrm>
          <a:effectLst>
            <a:glow rad="101600">
              <a:schemeClr val="bg1">
                <a:lumMod val="85000"/>
                <a:alpha val="75000"/>
              </a:schemeClr>
            </a:glow>
          </a:effectLst>
        </p:grpSpPr>
        <p:sp>
          <p:nvSpPr>
            <p:cNvPr id="9225" name="Freeform 9"/>
            <p:cNvSpPr>
              <a:spLocks/>
            </p:cNvSpPr>
            <p:nvPr userDrawn="1"/>
          </p:nvSpPr>
          <p:spPr bwMode="auto">
            <a:xfrm>
              <a:off x="280988" y="280988"/>
              <a:ext cx="3571875" cy="1614488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 userDrawn="1"/>
          </p:nvSpPr>
          <p:spPr bwMode="auto">
            <a:xfrm>
              <a:off x="304800" y="228600"/>
              <a:ext cx="3562350" cy="159861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 userDrawn="1"/>
          </p:nvSpPr>
          <p:spPr bwMode="auto">
            <a:xfrm>
              <a:off x="752476" y="457200"/>
              <a:ext cx="2362200" cy="145891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228" name="Group 12"/>
            <p:cNvGrpSpPr>
              <a:grpSpLocks/>
            </p:cNvGrpSpPr>
            <p:nvPr userDrawn="1"/>
          </p:nvGrpSpPr>
          <p:grpSpPr bwMode="auto">
            <a:xfrm>
              <a:off x="195263" y="234950"/>
              <a:ext cx="3787775" cy="1716088"/>
              <a:chOff x="123" y="148"/>
              <a:chExt cx="2386" cy="1081"/>
            </a:xfrm>
          </p:grpSpPr>
          <p:sp>
            <p:nvSpPr>
              <p:cNvPr id="92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 userDrawn="1"/>
        </p:nvGrpSpPr>
        <p:grpSpPr>
          <a:xfrm>
            <a:off x="7848600" y="4343400"/>
            <a:ext cx="742950" cy="1058863"/>
            <a:chOff x="7848600" y="4343400"/>
            <a:chExt cx="742950" cy="1058863"/>
          </a:xfrm>
        </p:grpSpPr>
        <p:sp>
          <p:nvSpPr>
            <p:cNvPr id="9235" name="Freeform 19"/>
            <p:cNvSpPr>
              <a:spLocks/>
            </p:cNvSpPr>
            <p:nvPr userDrawn="1"/>
          </p:nvSpPr>
          <p:spPr bwMode="auto">
            <a:xfrm rot="7320404">
              <a:off x="7793037" y="4660900"/>
              <a:ext cx="998538" cy="465138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 userDrawn="1"/>
          </p:nvSpPr>
          <p:spPr bwMode="auto">
            <a:xfrm rot="7320404">
              <a:off x="7767637" y="4640263"/>
              <a:ext cx="995363" cy="46037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 userDrawn="1"/>
          </p:nvSpPr>
          <p:spPr bwMode="auto">
            <a:xfrm rot="7320404">
              <a:off x="7937500" y="4622800"/>
              <a:ext cx="660400" cy="420688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238" name="Group 22"/>
            <p:cNvGrpSpPr>
              <a:grpSpLocks/>
            </p:cNvGrpSpPr>
            <p:nvPr userDrawn="1"/>
          </p:nvGrpSpPr>
          <p:grpSpPr bwMode="auto">
            <a:xfrm>
              <a:off x="7848600" y="4343400"/>
              <a:ext cx="742950" cy="1058863"/>
              <a:chOff x="4986" y="2752"/>
              <a:chExt cx="468" cy="667"/>
            </a:xfrm>
          </p:grpSpPr>
          <p:sp>
            <p:nvSpPr>
              <p:cNvPr id="92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24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3886200" y="19050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gradFill flip="none"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0" scaled="1"/>
              <a:tileRect/>
            </a:gra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32" name="Picture 31" descr="bnl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248400"/>
            <a:ext cx="1005840" cy="368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Meeting with GSI-Representatives, November 2011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B1A700-7212-524C-82CA-F704C367C37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5669" y="6485467"/>
            <a:ext cx="1439332" cy="262467"/>
          </a:xfrm>
        </p:spPr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00FF"/>
                </a:solidFill>
              </a:defRPr>
            </a:lvl1pPr>
          </a:lstStyle>
          <a:p>
            <a:r>
              <a:rPr lang="en-US" altLang="ja-JP" smtClean="0"/>
              <a:t>Meeting with GSI-Representatives, November 2011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fld id="{5C1AF64A-CB62-3D4B-9CBC-C26B9FF18E2B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.outlook.eps"/>
          <p:cNvPicPr>
            <a:picLocks noChangeAspect="1"/>
          </p:cNvPicPr>
          <p:nvPr userDrawn="1"/>
        </p:nvPicPr>
        <p:blipFill>
          <a:blip r:embed="rId2"/>
          <a:srcRect l="4049" t="8240" b="1648"/>
          <a:stretch>
            <a:fillRect/>
          </a:stretch>
        </p:blipFill>
        <p:spPr>
          <a:xfrm>
            <a:off x="699324" y="16699"/>
            <a:ext cx="1492758" cy="6889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806450"/>
            <a:ext cx="8855075" cy="5616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5669" y="6574367"/>
            <a:ext cx="1439332" cy="262467"/>
          </a:xfrm>
        </p:spPr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201" y="6565900"/>
            <a:ext cx="4902200" cy="228600"/>
          </a:xfrm>
        </p:spPr>
        <p:txBody>
          <a:bodyPr/>
          <a:lstStyle>
            <a:lvl1pPr>
              <a:defRPr smtClean="0">
                <a:solidFill>
                  <a:srgbClr val="FF00FF"/>
                </a:solidFill>
              </a:defRPr>
            </a:lvl1pPr>
          </a:lstStyle>
          <a:p>
            <a:r>
              <a:rPr lang="en-US" altLang="ja-JP" smtClean="0"/>
              <a:t>Meeting with GSI-Representatives, November 2011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fld id="{5C1AF64A-CB62-3D4B-9CBC-C26B9FF18E2B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grpSp>
        <p:nvGrpSpPr>
          <p:cNvPr id="10" name="Group 60"/>
          <p:cNvGrpSpPr>
            <a:grpSpLocks/>
          </p:cNvGrpSpPr>
          <p:nvPr userDrawn="1"/>
        </p:nvGrpSpPr>
        <p:grpSpPr bwMode="auto">
          <a:xfrm rot="5400000">
            <a:off x="4086225" y="-3648075"/>
            <a:ext cx="431800" cy="8604250"/>
            <a:chOff x="5468" y="1333"/>
            <a:chExt cx="243" cy="2714"/>
          </a:xfrm>
        </p:grpSpPr>
        <p:sp>
          <p:nvSpPr>
            <p:cNvPr id="11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0" y="0"/>
            <a:ext cx="65405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Meeting with GSI-Representatives, November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C7F85B-340E-9941-AF39-030851572DD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Meeting with GSI-Representatives, November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C7F85B-340E-9941-AF39-030851572DD6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6" name="Picture 5" descr="picture.outlook.eps"/>
          <p:cNvPicPr>
            <a:picLocks noChangeAspect="1"/>
          </p:cNvPicPr>
          <p:nvPr userDrawn="1"/>
        </p:nvPicPr>
        <p:blipFill>
          <a:blip r:embed="rId2"/>
          <a:srcRect l="4049" t="8240" b="1648"/>
          <a:stretch>
            <a:fillRect/>
          </a:stretch>
        </p:blipFill>
        <p:spPr>
          <a:xfrm>
            <a:off x="673924" y="0"/>
            <a:ext cx="1492758" cy="688942"/>
          </a:xfrm>
          <a:prstGeom prst="rect">
            <a:avLst/>
          </a:prstGeom>
        </p:spPr>
      </p:pic>
      <p:grpSp>
        <p:nvGrpSpPr>
          <p:cNvPr id="8" name="Group 60"/>
          <p:cNvGrpSpPr>
            <a:grpSpLocks/>
          </p:cNvGrpSpPr>
          <p:nvPr userDrawn="1"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9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800" y="0"/>
            <a:ext cx="64262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Meeting with GSI-Representatives, November 2011</a:t>
            </a: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BD2CD6-BD71-9540-8FCE-C04CD30520C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975" y="692150"/>
            <a:ext cx="4351338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692150"/>
            <a:ext cx="4351337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8429" y="6565901"/>
            <a:ext cx="1507067" cy="275168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5035" y="6578600"/>
            <a:ext cx="4236508" cy="2286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Meeting with GSI-Representatives, November 2011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C92166-1194-2F48-BFD2-97EB8C06103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Meeting with GSI-Representatives, November 2011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2F8949-A4D7-1044-8DE4-2C17568E9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gif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31429" y="6565901"/>
            <a:ext cx="1507067" cy="27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1201" y="6565900"/>
            <a:ext cx="490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 i="1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 altLang="ja-JP" smtClean="0"/>
              <a:t>Meeting with GSI-Representatives, November 2011</a:t>
            </a:r>
            <a:endParaRPr lang="en-US" altLang="ja-JP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5334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9EA87294-3AFE-9D4E-921B-BEF8B3AF57E5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8248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" y="596900"/>
            <a:ext cx="9026525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smtClean="0"/>
              <a:t>level</a:t>
            </a:r>
            <a:endParaRPr lang="en-GB" dirty="0"/>
          </a:p>
        </p:txBody>
      </p:sp>
      <p:grpSp>
        <p:nvGrpSpPr>
          <p:cNvPr id="59" name="Group 58"/>
          <p:cNvGrpSpPr>
            <a:grpSpLocks noChangeAspect="1"/>
          </p:cNvGrpSpPr>
          <p:nvPr userDrawn="1"/>
        </p:nvGrpSpPr>
        <p:grpSpPr>
          <a:xfrm>
            <a:off x="0" y="6156722"/>
            <a:ext cx="1003762" cy="701278"/>
            <a:chOff x="7938" y="5878513"/>
            <a:chExt cx="1338262" cy="935037"/>
          </a:xfrm>
        </p:grpSpPr>
        <p:sp>
          <p:nvSpPr>
            <p:cNvPr id="8203" name="Freeform 11"/>
            <p:cNvSpPr>
              <a:spLocks noChangeAspect="1"/>
            </p:cNvSpPr>
            <p:nvPr userDrawn="1"/>
          </p:nvSpPr>
          <p:spPr bwMode="auto">
            <a:xfrm>
              <a:off x="30560" y="5896380"/>
              <a:ext cx="1296590" cy="773043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 noChangeAspect="1"/>
            </p:cNvSpPr>
            <p:nvPr userDrawn="1"/>
          </p:nvSpPr>
          <p:spPr bwMode="auto">
            <a:xfrm>
              <a:off x="1218803" y="5988097"/>
              <a:ext cx="84534" cy="15365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 noChangeAspect="1"/>
            </p:cNvSpPr>
            <p:nvPr userDrawn="1"/>
          </p:nvSpPr>
          <p:spPr bwMode="auto">
            <a:xfrm>
              <a:off x="25797" y="6216794"/>
              <a:ext cx="942975" cy="48836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 noChangeAspect="1"/>
            </p:cNvSpPr>
            <p:nvPr userDrawn="1"/>
          </p:nvSpPr>
          <p:spPr bwMode="auto">
            <a:xfrm>
              <a:off x="155575" y="6257292"/>
              <a:ext cx="625078" cy="44548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 noChangeAspect="1"/>
            </p:cNvSpPr>
            <p:nvPr userDrawn="1"/>
          </p:nvSpPr>
          <p:spPr bwMode="auto">
            <a:xfrm>
              <a:off x="579438" y="5928540"/>
              <a:ext cx="160734" cy="14412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 noChangeAspect="1"/>
            </p:cNvSpPr>
            <p:nvPr userDrawn="1"/>
          </p:nvSpPr>
          <p:spPr bwMode="auto">
            <a:xfrm>
              <a:off x="765175" y="6680143"/>
              <a:ext cx="90487" cy="133407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 noChangeAspect="1"/>
            </p:cNvSpPr>
            <p:nvPr userDrawn="1"/>
          </p:nvSpPr>
          <p:spPr bwMode="auto">
            <a:xfrm>
              <a:off x="602060" y="6017875"/>
              <a:ext cx="229791" cy="45620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 noChangeAspect="1"/>
            </p:cNvSpPr>
            <p:nvPr userDrawn="1"/>
          </p:nvSpPr>
          <p:spPr bwMode="auto">
            <a:xfrm>
              <a:off x="797322" y="5997626"/>
              <a:ext cx="433387" cy="207257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 noChangeAspect="1"/>
            </p:cNvSpPr>
            <p:nvPr userDrawn="1"/>
          </p:nvSpPr>
          <p:spPr bwMode="auto">
            <a:xfrm>
              <a:off x="415132" y="6120312"/>
              <a:ext cx="185737" cy="79806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212" name="Group 20"/>
            <p:cNvGrpSpPr>
              <a:grpSpLocks noChangeAspect="1"/>
            </p:cNvGrpSpPr>
            <p:nvPr userDrawn="1"/>
          </p:nvGrpSpPr>
          <p:grpSpPr bwMode="auto">
            <a:xfrm>
              <a:off x="7938" y="5878513"/>
              <a:ext cx="1338262" cy="929081"/>
              <a:chOff x="5" y="3490"/>
              <a:chExt cx="1124" cy="780"/>
            </a:xfrm>
          </p:grpSpPr>
          <p:grpSp>
            <p:nvGrpSpPr>
              <p:cNvPr id="8213" name="Group 21"/>
              <p:cNvGrpSpPr>
                <a:grpSpLocks noChangeAspect="1"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14" name="Freeform 22"/>
                <p:cNvSpPr>
                  <a:spLocks noChangeAspect="1"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15" name="Freeform 23"/>
                <p:cNvSpPr>
                  <a:spLocks noChangeAspect="1"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16" name="Freeform 24"/>
                <p:cNvSpPr>
                  <a:spLocks noChangeAspect="1"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217" name="Freeform 25"/>
              <p:cNvSpPr>
                <a:spLocks noChangeAspect="1"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8" name="Freeform 26"/>
              <p:cNvSpPr>
                <a:spLocks noChangeAspect="1"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9" name="Freeform 27"/>
              <p:cNvSpPr>
                <a:spLocks noChangeAspect="1"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220" name="Group 28"/>
              <p:cNvGrpSpPr>
                <a:grpSpLocks noChangeAspect="1"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21" name="Freeform 29"/>
                <p:cNvSpPr>
                  <a:spLocks noChangeAspect="1"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2" name="Freeform 30"/>
                <p:cNvSpPr>
                  <a:spLocks noChangeAspect="1"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3" name="Freeform 31"/>
                <p:cNvSpPr>
                  <a:spLocks noChangeAspect="1"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4" name="Freeform 32"/>
                <p:cNvSpPr>
                  <a:spLocks noChangeAspect="1"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5" name="Freeform 33"/>
                <p:cNvSpPr>
                  <a:spLocks noChangeAspect="1"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6" name="Freeform 34"/>
                <p:cNvSpPr>
                  <a:spLocks noChangeAspect="1"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7" name="Freeform 35"/>
                <p:cNvSpPr>
                  <a:spLocks noChangeAspect="1"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8" name="Freeform 36"/>
                <p:cNvSpPr>
                  <a:spLocks noChangeAspect="1"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229" name="Group 37"/>
          <p:cNvGrpSpPr>
            <a:grpSpLocks/>
          </p:cNvGrpSpPr>
          <p:nvPr/>
        </p:nvGrpSpPr>
        <p:grpSpPr bwMode="auto">
          <a:xfrm>
            <a:off x="8680450" y="1628775"/>
            <a:ext cx="385763" cy="4795838"/>
            <a:chOff x="5468" y="1333"/>
            <a:chExt cx="243" cy="2714"/>
          </a:xfrm>
        </p:grpSpPr>
        <p:sp>
          <p:nvSpPr>
            <p:cNvPr id="82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/>
          <p:cNvGrpSpPr>
            <a:grpSpLocks noChangeAspect="1"/>
          </p:cNvGrpSpPr>
          <p:nvPr userDrawn="1"/>
        </p:nvGrpSpPr>
        <p:grpSpPr>
          <a:xfrm>
            <a:off x="8212732" y="414865"/>
            <a:ext cx="1212372" cy="1073944"/>
            <a:chOff x="7907932" y="0"/>
            <a:chExt cx="1616506" cy="1431925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8194" name="Freeform 2"/>
            <p:cNvSpPr>
              <a:spLocks noChangeAspect="1"/>
            </p:cNvSpPr>
            <p:nvPr/>
          </p:nvSpPr>
          <p:spPr bwMode="auto">
            <a:xfrm rot="18427436">
              <a:off x="8253722" y="-35530"/>
              <a:ext cx="870572" cy="1562152"/>
            </a:xfrm>
            <a:custGeom>
              <a:avLst/>
              <a:gdLst/>
              <a:ahLst/>
              <a:cxnLst>
                <a:cxn ang="0">
                  <a:pos x="2903" y="433"/>
                </a:cxn>
                <a:cxn ang="0">
                  <a:pos x="2565" y="80"/>
                </a:cxn>
                <a:cxn ang="0">
                  <a:pos x="2241" y="0"/>
                </a:cxn>
                <a:cxn ang="0">
                  <a:pos x="110" y="2811"/>
                </a:cxn>
                <a:cxn ang="0">
                  <a:pos x="110" y="3228"/>
                </a:cxn>
                <a:cxn ang="0">
                  <a:pos x="0" y="3631"/>
                </a:cxn>
                <a:cxn ang="0">
                  <a:pos x="72" y="3686"/>
                </a:cxn>
                <a:cxn ang="0">
                  <a:pos x="441" y="3355"/>
                </a:cxn>
                <a:cxn ang="0">
                  <a:pos x="740" y="3228"/>
                </a:cxn>
                <a:cxn ang="0">
                  <a:pos x="2903" y="433"/>
                </a:cxn>
                <a:cxn ang="0">
                  <a:pos x="2903" y="433"/>
                </a:cxn>
              </a:cxnLst>
              <a:rect l="0" t="0" r="r" b="b"/>
              <a:pathLst>
                <a:path w="2903" h="3686">
                  <a:moveTo>
                    <a:pt x="2903" y="433"/>
                  </a:moveTo>
                  <a:lnTo>
                    <a:pt x="2565" y="80"/>
                  </a:lnTo>
                  <a:lnTo>
                    <a:pt x="2241" y="0"/>
                  </a:lnTo>
                  <a:lnTo>
                    <a:pt x="110" y="2811"/>
                  </a:lnTo>
                  <a:lnTo>
                    <a:pt x="110" y="3228"/>
                  </a:lnTo>
                  <a:lnTo>
                    <a:pt x="0" y="3631"/>
                  </a:lnTo>
                  <a:lnTo>
                    <a:pt x="72" y="3686"/>
                  </a:lnTo>
                  <a:lnTo>
                    <a:pt x="441" y="3355"/>
                  </a:lnTo>
                  <a:lnTo>
                    <a:pt x="740" y="3228"/>
                  </a:lnTo>
                  <a:lnTo>
                    <a:pt x="2903" y="433"/>
                  </a:lnTo>
                  <a:lnTo>
                    <a:pt x="2903" y="4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 noChangeAspect="1"/>
            </p:cNvSpPr>
            <p:nvPr/>
          </p:nvSpPr>
          <p:spPr bwMode="auto">
            <a:xfrm rot="18427436">
              <a:off x="8302127" y="-39735"/>
              <a:ext cx="872951" cy="1571670"/>
            </a:xfrm>
            <a:custGeom>
              <a:avLst/>
              <a:gdLst/>
              <a:ahLst/>
              <a:cxnLst>
                <a:cxn ang="0">
                  <a:pos x="2293" y="0"/>
                </a:cxn>
                <a:cxn ang="0">
                  <a:pos x="130" y="2835"/>
                </a:cxn>
                <a:cxn ang="0">
                  <a:pos x="131" y="3201"/>
                </a:cxn>
                <a:cxn ang="0">
                  <a:pos x="0" y="3633"/>
                </a:cxn>
                <a:cxn ang="0">
                  <a:pos x="50" y="3703"/>
                </a:cxn>
                <a:cxn ang="0">
                  <a:pos x="422" y="3352"/>
                </a:cxn>
                <a:cxn ang="0">
                  <a:pos x="763" y="3220"/>
                </a:cxn>
                <a:cxn ang="0">
                  <a:pos x="2911" y="428"/>
                </a:cxn>
                <a:cxn ang="0">
                  <a:pos x="2589" y="96"/>
                </a:cxn>
                <a:cxn ang="0">
                  <a:pos x="2293" y="0"/>
                </a:cxn>
                <a:cxn ang="0">
                  <a:pos x="2293" y="0"/>
                </a:cxn>
              </a:cxnLst>
              <a:rect l="0" t="0" r="r" b="b"/>
              <a:pathLst>
                <a:path w="2911" h="3703">
                  <a:moveTo>
                    <a:pt x="2293" y="0"/>
                  </a:moveTo>
                  <a:lnTo>
                    <a:pt x="130" y="2835"/>
                  </a:lnTo>
                  <a:lnTo>
                    <a:pt x="131" y="3201"/>
                  </a:lnTo>
                  <a:lnTo>
                    <a:pt x="0" y="3633"/>
                  </a:lnTo>
                  <a:lnTo>
                    <a:pt x="50" y="3703"/>
                  </a:lnTo>
                  <a:lnTo>
                    <a:pt x="422" y="3352"/>
                  </a:lnTo>
                  <a:lnTo>
                    <a:pt x="763" y="3220"/>
                  </a:lnTo>
                  <a:lnTo>
                    <a:pt x="2911" y="428"/>
                  </a:lnTo>
                  <a:lnTo>
                    <a:pt x="2589" y="96"/>
                  </a:lnTo>
                  <a:lnTo>
                    <a:pt x="2293" y="0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 noChangeAspect="1"/>
            </p:cNvSpPr>
            <p:nvPr/>
          </p:nvSpPr>
          <p:spPr bwMode="auto">
            <a:xfrm rot="18427436">
              <a:off x="8292965" y="120342"/>
              <a:ext cx="768292" cy="1177860"/>
            </a:xfrm>
            <a:custGeom>
              <a:avLst/>
              <a:gdLst/>
              <a:ahLst/>
              <a:cxnLst>
                <a:cxn ang="0">
                  <a:pos x="0" y="2485"/>
                </a:cxn>
                <a:cxn ang="0">
                  <a:pos x="432" y="2553"/>
                </a:cxn>
                <a:cxn ang="0">
                  <a:pos x="736" y="2777"/>
                </a:cxn>
                <a:cxn ang="0">
                  <a:pos x="2561" y="399"/>
                </a:cxn>
                <a:cxn ang="0">
                  <a:pos x="2118" y="82"/>
                </a:cxn>
                <a:cxn ang="0">
                  <a:pos x="1898" y="0"/>
                </a:cxn>
                <a:cxn ang="0">
                  <a:pos x="0" y="2485"/>
                </a:cxn>
                <a:cxn ang="0">
                  <a:pos x="0" y="2485"/>
                </a:cxn>
              </a:cxnLst>
              <a:rect l="0" t="0" r="r" b="b"/>
              <a:pathLst>
                <a:path w="2561" h="2777">
                  <a:moveTo>
                    <a:pt x="0" y="2485"/>
                  </a:moveTo>
                  <a:lnTo>
                    <a:pt x="432" y="2553"/>
                  </a:lnTo>
                  <a:lnTo>
                    <a:pt x="736" y="2777"/>
                  </a:lnTo>
                  <a:lnTo>
                    <a:pt x="2561" y="399"/>
                  </a:lnTo>
                  <a:lnTo>
                    <a:pt x="2118" y="82"/>
                  </a:lnTo>
                  <a:lnTo>
                    <a:pt x="1898" y="0"/>
                  </a:lnTo>
                  <a:lnTo>
                    <a:pt x="0" y="2485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232" name="Group 40"/>
            <p:cNvGrpSpPr>
              <a:grpSpLocks noChangeAspect="1"/>
            </p:cNvGrpSpPr>
            <p:nvPr/>
          </p:nvGrpSpPr>
          <p:grpSpPr bwMode="auto">
            <a:xfrm>
              <a:off x="7924800" y="0"/>
              <a:ext cx="1599034" cy="1431925"/>
              <a:chOff x="4610" y="57"/>
              <a:chExt cx="1344" cy="1204"/>
            </a:xfrm>
          </p:grpSpPr>
          <p:grpSp>
            <p:nvGrpSpPr>
              <p:cNvPr id="8233" name="Group 41"/>
              <p:cNvGrpSpPr>
                <a:grpSpLocks noChangeAspect="1"/>
              </p:cNvGrpSpPr>
              <p:nvPr userDrawn="1"/>
            </p:nvGrpSpPr>
            <p:grpSpPr bwMode="auto">
              <a:xfrm>
                <a:off x="4610" y="57"/>
                <a:ext cx="1344" cy="1204"/>
                <a:chOff x="4610" y="57"/>
                <a:chExt cx="1344" cy="1204"/>
              </a:xfrm>
            </p:grpSpPr>
            <p:sp>
              <p:nvSpPr>
                <p:cNvPr id="8234" name="Freeform 42"/>
                <p:cNvSpPr>
                  <a:spLocks noChangeAspect="1"/>
                </p:cNvSpPr>
                <p:nvPr userDrawn="1"/>
              </p:nvSpPr>
              <p:spPr bwMode="auto">
                <a:xfrm rot="-3172564">
                  <a:off x="5430" y="1086"/>
                  <a:ext cx="62" cy="288"/>
                </a:xfrm>
                <a:custGeom>
                  <a:avLst/>
                  <a:gdLst/>
                  <a:ahLst/>
                  <a:cxnLst>
                    <a:cxn ang="0">
                      <a:pos x="123" y="9"/>
                    </a:cxn>
                    <a:cxn ang="0">
                      <a:pos x="131" y="342"/>
                    </a:cxn>
                    <a:cxn ang="0">
                      <a:pos x="0" y="806"/>
                    </a:cxn>
                    <a:cxn ang="0">
                      <a:pos x="79" y="789"/>
                    </a:cxn>
                    <a:cxn ang="0">
                      <a:pos x="218" y="376"/>
                    </a:cxn>
                    <a:cxn ang="0">
                      <a:pos x="245" y="0"/>
                    </a:cxn>
                    <a:cxn ang="0">
                      <a:pos x="123" y="9"/>
                    </a:cxn>
                    <a:cxn ang="0">
                      <a:pos x="123" y="9"/>
                    </a:cxn>
                  </a:cxnLst>
                  <a:rect l="0" t="0" r="r" b="b"/>
                  <a:pathLst>
                    <a:path w="245" h="806">
                      <a:moveTo>
                        <a:pt x="123" y="9"/>
                      </a:moveTo>
                      <a:lnTo>
                        <a:pt x="131" y="342"/>
                      </a:lnTo>
                      <a:lnTo>
                        <a:pt x="0" y="806"/>
                      </a:lnTo>
                      <a:lnTo>
                        <a:pt x="79" y="789"/>
                      </a:lnTo>
                      <a:lnTo>
                        <a:pt x="218" y="376"/>
                      </a:lnTo>
                      <a:lnTo>
                        <a:pt x="245" y="0"/>
                      </a:lnTo>
                      <a:lnTo>
                        <a:pt x="123" y="9"/>
                      </a:lnTo>
                      <a:lnTo>
                        <a:pt x="123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8235" name="Group 43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4610" y="57"/>
                  <a:ext cx="1344" cy="985"/>
                  <a:chOff x="4610" y="57"/>
                  <a:chExt cx="1344" cy="985"/>
                </a:xfrm>
              </p:grpSpPr>
              <p:sp>
                <p:nvSpPr>
                  <p:cNvPr id="8236" name="Freeform 44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66" y="71"/>
                    <a:ext cx="153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98" y="184"/>
                      </a:cxn>
                      <a:cxn ang="0">
                        <a:pos x="500" y="349"/>
                      </a:cxn>
                      <a:cxn ang="0">
                        <a:pos x="604" y="140"/>
                      </a:cxn>
                      <a:cxn ang="0">
                        <a:pos x="359" y="9"/>
                      </a:cxn>
                      <a:cxn ang="0">
                        <a:pos x="464" y="184"/>
                      </a:cxn>
                      <a:cxn ang="0">
                        <a:pos x="131" y="17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4" h="349">
                        <a:moveTo>
                          <a:pt x="0" y="0"/>
                        </a:moveTo>
                        <a:lnTo>
                          <a:pt x="298" y="184"/>
                        </a:lnTo>
                        <a:lnTo>
                          <a:pt x="500" y="349"/>
                        </a:lnTo>
                        <a:lnTo>
                          <a:pt x="604" y="140"/>
                        </a:lnTo>
                        <a:lnTo>
                          <a:pt x="359" y="9"/>
                        </a:lnTo>
                        <a:lnTo>
                          <a:pt x="464" y="184"/>
                        </a:lnTo>
                        <a:lnTo>
                          <a:pt x="131" y="1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7" name="Freeform 45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048" y="332"/>
                    <a:ext cx="269" cy="438"/>
                  </a:xfrm>
                  <a:custGeom>
                    <a:avLst/>
                    <a:gdLst/>
                    <a:ahLst/>
                    <a:cxnLst>
                      <a:cxn ang="0">
                        <a:pos x="741" y="129"/>
                      </a:cxn>
                      <a:cxn ang="0">
                        <a:pos x="485" y="352"/>
                      </a:cxn>
                      <a:cxn ang="0">
                        <a:pos x="163" y="762"/>
                      </a:cxn>
                      <a:cxn ang="0">
                        <a:pos x="0" y="1101"/>
                      </a:cxn>
                      <a:cxn ang="0">
                        <a:pos x="59" y="1230"/>
                      </a:cxn>
                      <a:cxn ang="0">
                        <a:pos x="262" y="1201"/>
                      </a:cxn>
                      <a:cxn ang="0">
                        <a:pos x="578" y="914"/>
                      </a:cxn>
                      <a:cxn ang="0">
                        <a:pos x="876" y="534"/>
                      </a:cxn>
                      <a:cxn ang="0">
                        <a:pos x="1034" y="270"/>
                      </a:cxn>
                      <a:cxn ang="0">
                        <a:pos x="1064" y="84"/>
                      </a:cxn>
                      <a:cxn ang="0">
                        <a:pos x="977" y="0"/>
                      </a:cxn>
                      <a:cxn ang="0">
                        <a:pos x="836" y="65"/>
                      </a:cxn>
                      <a:cxn ang="0">
                        <a:pos x="969" y="107"/>
                      </a:cxn>
                      <a:cxn ang="0">
                        <a:pos x="876" y="352"/>
                      </a:cxn>
                      <a:cxn ang="0">
                        <a:pos x="690" y="656"/>
                      </a:cxn>
                      <a:cxn ang="0">
                        <a:pos x="350" y="1008"/>
                      </a:cxn>
                      <a:cxn ang="0">
                        <a:pos x="116" y="1114"/>
                      </a:cxn>
                      <a:cxn ang="0">
                        <a:pos x="135" y="943"/>
                      </a:cxn>
                      <a:cxn ang="0">
                        <a:pos x="437" y="504"/>
                      </a:cxn>
                      <a:cxn ang="0">
                        <a:pos x="831" y="118"/>
                      </a:cxn>
                      <a:cxn ang="0">
                        <a:pos x="741" y="129"/>
                      </a:cxn>
                      <a:cxn ang="0">
                        <a:pos x="741" y="129"/>
                      </a:cxn>
                    </a:cxnLst>
                    <a:rect l="0" t="0" r="r" b="b"/>
                    <a:pathLst>
                      <a:path w="1064" h="1230">
                        <a:moveTo>
                          <a:pt x="741" y="129"/>
                        </a:moveTo>
                        <a:lnTo>
                          <a:pt x="485" y="352"/>
                        </a:lnTo>
                        <a:lnTo>
                          <a:pt x="163" y="762"/>
                        </a:lnTo>
                        <a:lnTo>
                          <a:pt x="0" y="1101"/>
                        </a:lnTo>
                        <a:lnTo>
                          <a:pt x="59" y="1230"/>
                        </a:lnTo>
                        <a:lnTo>
                          <a:pt x="262" y="1201"/>
                        </a:lnTo>
                        <a:lnTo>
                          <a:pt x="578" y="914"/>
                        </a:lnTo>
                        <a:lnTo>
                          <a:pt x="876" y="534"/>
                        </a:lnTo>
                        <a:lnTo>
                          <a:pt x="1034" y="270"/>
                        </a:lnTo>
                        <a:lnTo>
                          <a:pt x="1064" y="84"/>
                        </a:lnTo>
                        <a:lnTo>
                          <a:pt x="977" y="0"/>
                        </a:lnTo>
                        <a:lnTo>
                          <a:pt x="836" y="65"/>
                        </a:lnTo>
                        <a:lnTo>
                          <a:pt x="969" y="107"/>
                        </a:lnTo>
                        <a:lnTo>
                          <a:pt x="876" y="352"/>
                        </a:lnTo>
                        <a:lnTo>
                          <a:pt x="690" y="656"/>
                        </a:lnTo>
                        <a:lnTo>
                          <a:pt x="350" y="1008"/>
                        </a:lnTo>
                        <a:lnTo>
                          <a:pt x="116" y="1114"/>
                        </a:lnTo>
                        <a:lnTo>
                          <a:pt x="135" y="943"/>
                        </a:lnTo>
                        <a:lnTo>
                          <a:pt x="437" y="504"/>
                        </a:lnTo>
                        <a:lnTo>
                          <a:pt x="831" y="118"/>
                        </a:lnTo>
                        <a:lnTo>
                          <a:pt x="741" y="129"/>
                        </a:lnTo>
                        <a:lnTo>
                          <a:pt x="741" y="1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8" name="Freeform 46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858" y="182"/>
                    <a:ext cx="505" cy="898"/>
                  </a:xfrm>
                  <a:custGeom>
                    <a:avLst/>
                    <a:gdLst/>
                    <a:ahLst/>
                    <a:cxnLst>
                      <a:cxn ang="0">
                        <a:pos x="1941" y="0"/>
                      </a:cxn>
                      <a:cxn ang="0">
                        <a:pos x="0" y="2521"/>
                      </a:cxn>
                      <a:cxn ang="0">
                        <a:pos x="192" y="2450"/>
                      </a:cxn>
                      <a:cxn ang="0">
                        <a:pos x="2002" y="61"/>
                      </a:cxn>
                      <a:cxn ang="0">
                        <a:pos x="1941" y="0"/>
                      </a:cxn>
                      <a:cxn ang="0">
                        <a:pos x="1941" y="0"/>
                      </a:cxn>
                    </a:cxnLst>
                    <a:rect l="0" t="0" r="r" b="b"/>
                    <a:pathLst>
                      <a:path w="2002" h="2521">
                        <a:moveTo>
                          <a:pt x="1941" y="0"/>
                        </a:moveTo>
                        <a:lnTo>
                          <a:pt x="0" y="2521"/>
                        </a:lnTo>
                        <a:lnTo>
                          <a:pt x="192" y="2450"/>
                        </a:lnTo>
                        <a:lnTo>
                          <a:pt x="2002" y="61"/>
                        </a:lnTo>
                        <a:lnTo>
                          <a:pt x="1941" y="0"/>
                        </a:lnTo>
                        <a:lnTo>
                          <a:pt x="1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9" name="Freeform 47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03" y="-19"/>
                    <a:ext cx="758" cy="1344"/>
                  </a:xfrm>
                  <a:custGeom>
                    <a:avLst/>
                    <a:gdLst/>
                    <a:ahLst/>
                    <a:cxnLst>
                      <a:cxn ang="0">
                        <a:pos x="95" y="2844"/>
                      </a:cxn>
                      <a:cxn ang="0">
                        <a:pos x="394" y="2834"/>
                      </a:cxn>
                      <a:cxn ang="0">
                        <a:pos x="821" y="3009"/>
                      </a:cxn>
                      <a:cxn ang="0">
                        <a:pos x="681" y="2817"/>
                      </a:cxn>
                      <a:cxn ang="0">
                        <a:pos x="367" y="2703"/>
                      </a:cxn>
                      <a:cxn ang="0">
                        <a:pos x="637" y="2720"/>
                      </a:cxn>
                      <a:cxn ang="0">
                        <a:pos x="979" y="2870"/>
                      </a:cxn>
                      <a:cxn ang="0">
                        <a:pos x="2859" y="420"/>
                      </a:cxn>
                      <a:cxn ang="0">
                        <a:pos x="2578" y="148"/>
                      </a:cxn>
                      <a:cxn ang="0">
                        <a:pos x="2308" y="0"/>
                      </a:cxn>
                      <a:cxn ang="0">
                        <a:pos x="2692" y="78"/>
                      </a:cxn>
                      <a:cxn ang="0">
                        <a:pos x="3007" y="428"/>
                      </a:cxn>
                      <a:cxn ang="0">
                        <a:pos x="831" y="3273"/>
                      </a:cxn>
                      <a:cxn ang="0">
                        <a:pos x="481" y="3412"/>
                      </a:cxn>
                      <a:cxn ang="0">
                        <a:pos x="105" y="3771"/>
                      </a:cxn>
                      <a:cxn ang="0">
                        <a:pos x="0" y="3667"/>
                      </a:cxn>
                      <a:cxn ang="0">
                        <a:pos x="131" y="3631"/>
                      </a:cxn>
                      <a:cxn ang="0">
                        <a:pos x="376" y="3385"/>
                      </a:cxn>
                      <a:cxn ang="0">
                        <a:pos x="165" y="3273"/>
                      </a:cxn>
                      <a:cxn ang="0">
                        <a:pos x="165" y="3176"/>
                      </a:cxn>
                      <a:cxn ang="0">
                        <a:pos x="411" y="3298"/>
                      </a:cxn>
                      <a:cxn ang="0">
                        <a:pos x="411" y="3186"/>
                      </a:cxn>
                      <a:cxn ang="0">
                        <a:pos x="603" y="3220"/>
                      </a:cxn>
                      <a:cxn ang="0">
                        <a:pos x="428" y="3079"/>
                      </a:cxn>
                      <a:cxn ang="0">
                        <a:pos x="629" y="3062"/>
                      </a:cxn>
                      <a:cxn ang="0">
                        <a:pos x="95" y="2844"/>
                      </a:cxn>
                      <a:cxn ang="0">
                        <a:pos x="95" y="2844"/>
                      </a:cxn>
                    </a:cxnLst>
                    <a:rect l="0" t="0" r="r" b="b"/>
                    <a:pathLst>
                      <a:path w="3007" h="3771">
                        <a:moveTo>
                          <a:pt x="95" y="2844"/>
                        </a:moveTo>
                        <a:lnTo>
                          <a:pt x="394" y="2834"/>
                        </a:lnTo>
                        <a:lnTo>
                          <a:pt x="821" y="3009"/>
                        </a:lnTo>
                        <a:lnTo>
                          <a:pt x="681" y="2817"/>
                        </a:lnTo>
                        <a:lnTo>
                          <a:pt x="367" y="2703"/>
                        </a:lnTo>
                        <a:lnTo>
                          <a:pt x="637" y="2720"/>
                        </a:lnTo>
                        <a:lnTo>
                          <a:pt x="979" y="2870"/>
                        </a:lnTo>
                        <a:lnTo>
                          <a:pt x="2859" y="420"/>
                        </a:lnTo>
                        <a:lnTo>
                          <a:pt x="2578" y="148"/>
                        </a:lnTo>
                        <a:lnTo>
                          <a:pt x="2308" y="0"/>
                        </a:lnTo>
                        <a:lnTo>
                          <a:pt x="2692" y="78"/>
                        </a:lnTo>
                        <a:lnTo>
                          <a:pt x="3007" y="428"/>
                        </a:lnTo>
                        <a:lnTo>
                          <a:pt x="831" y="3273"/>
                        </a:lnTo>
                        <a:lnTo>
                          <a:pt x="481" y="3412"/>
                        </a:lnTo>
                        <a:lnTo>
                          <a:pt x="105" y="3771"/>
                        </a:lnTo>
                        <a:lnTo>
                          <a:pt x="0" y="3667"/>
                        </a:lnTo>
                        <a:lnTo>
                          <a:pt x="131" y="3631"/>
                        </a:lnTo>
                        <a:lnTo>
                          <a:pt x="376" y="3385"/>
                        </a:lnTo>
                        <a:lnTo>
                          <a:pt x="165" y="3273"/>
                        </a:lnTo>
                        <a:lnTo>
                          <a:pt x="165" y="3176"/>
                        </a:lnTo>
                        <a:lnTo>
                          <a:pt x="411" y="3298"/>
                        </a:lnTo>
                        <a:lnTo>
                          <a:pt x="411" y="3186"/>
                        </a:lnTo>
                        <a:lnTo>
                          <a:pt x="603" y="3220"/>
                        </a:lnTo>
                        <a:lnTo>
                          <a:pt x="428" y="3079"/>
                        </a:lnTo>
                        <a:lnTo>
                          <a:pt x="629" y="3062"/>
                        </a:lnTo>
                        <a:lnTo>
                          <a:pt x="95" y="2844"/>
                        </a:lnTo>
                        <a:lnTo>
                          <a:pt x="95" y="28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0" name="Freeform 48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297" y="897"/>
                    <a:ext cx="169" cy="122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255" y="106"/>
                      </a:cxn>
                      <a:cxn ang="0">
                        <a:pos x="639" y="342"/>
                      </a:cxn>
                      <a:cxn ang="0">
                        <a:pos x="673" y="289"/>
                      </a:cxn>
                      <a:cxn ang="0">
                        <a:pos x="447" y="114"/>
                      </a:cxn>
                      <a:cxn ang="0">
                        <a:pos x="26" y="0"/>
                      </a:cxn>
                      <a:cxn ang="0">
                        <a:pos x="0" y="80"/>
                      </a:cxn>
                      <a:cxn ang="0">
                        <a:pos x="0" y="80"/>
                      </a:cxn>
                    </a:cxnLst>
                    <a:rect l="0" t="0" r="r" b="b"/>
                    <a:pathLst>
                      <a:path w="673" h="342">
                        <a:moveTo>
                          <a:pt x="0" y="80"/>
                        </a:moveTo>
                        <a:lnTo>
                          <a:pt x="255" y="106"/>
                        </a:lnTo>
                        <a:lnTo>
                          <a:pt x="639" y="342"/>
                        </a:lnTo>
                        <a:lnTo>
                          <a:pt x="673" y="289"/>
                        </a:lnTo>
                        <a:lnTo>
                          <a:pt x="447" y="114"/>
                        </a:lnTo>
                        <a:lnTo>
                          <a:pt x="26" y="0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1" name="Freeform 49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253" y="806"/>
                    <a:ext cx="181" cy="144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40" y="148"/>
                      </a:cxn>
                      <a:cxn ang="0">
                        <a:pos x="638" y="403"/>
                      </a:cxn>
                      <a:cxn ang="0">
                        <a:pos x="716" y="296"/>
                      </a:cxn>
                      <a:cxn ang="0">
                        <a:pos x="420" y="114"/>
                      </a:cxn>
                      <a:cxn ang="0">
                        <a:pos x="70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6" h="403">
                        <a:moveTo>
                          <a:pt x="0" y="78"/>
                        </a:moveTo>
                        <a:lnTo>
                          <a:pt x="340" y="148"/>
                        </a:lnTo>
                        <a:lnTo>
                          <a:pt x="638" y="403"/>
                        </a:lnTo>
                        <a:lnTo>
                          <a:pt x="716" y="296"/>
                        </a:lnTo>
                        <a:lnTo>
                          <a:pt x="420" y="114"/>
                        </a:lnTo>
                        <a:lnTo>
                          <a:pt x="70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2" name="Freeform 50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85" y="210"/>
                    <a:ext cx="181" cy="147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16" y="139"/>
                      </a:cxn>
                      <a:cxn ang="0">
                        <a:pos x="649" y="411"/>
                      </a:cxn>
                      <a:cxn ang="0">
                        <a:pos x="717" y="314"/>
                      </a:cxn>
                      <a:cxn ang="0">
                        <a:pos x="394" y="87"/>
                      </a:cxn>
                      <a:cxn ang="0">
                        <a:pos x="54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7" h="411">
                        <a:moveTo>
                          <a:pt x="0" y="78"/>
                        </a:moveTo>
                        <a:lnTo>
                          <a:pt x="316" y="139"/>
                        </a:lnTo>
                        <a:lnTo>
                          <a:pt x="649" y="411"/>
                        </a:lnTo>
                        <a:lnTo>
                          <a:pt x="717" y="314"/>
                        </a:lnTo>
                        <a:lnTo>
                          <a:pt x="394" y="87"/>
                        </a:lnTo>
                        <a:lnTo>
                          <a:pt x="54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3" name="Freeform 51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48" y="142"/>
                    <a:ext cx="179" cy="138"/>
                  </a:xfrm>
                  <a:custGeom>
                    <a:avLst/>
                    <a:gdLst/>
                    <a:ahLst/>
                    <a:cxnLst>
                      <a:cxn ang="0">
                        <a:pos x="0" y="88"/>
                      </a:cxn>
                      <a:cxn ang="0">
                        <a:pos x="272" y="131"/>
                      </a:cxn>
                      <a:cxn ang="0">
                        <a:pos x="665" y="386"/>
                      </a:cxn>
                      <a:cxn ang="0">
                        <a:pos x="709" y="308"/>
                      </a:cxn>
                      <a:cxn ang="0">
                        <a:pos x="306" y="53"/>
                      </a:cxn>
                      <a:cxn ang="0">
                        <a:pos x="43" y="0"/>
                      </a:cxn>
                      <a:cxn ang="0">
                        <a:pos x="0" y="88"/>
                      </a:cxn>
                      <a:cxn ang="0">
                        <a:pos x="0" y="88"/>
                      </a:cxn>
                    </a:cxnLst>
                    <a:rect l="0" t="0" r="r" b="b"/>
                    <a:pathLst>
                      <a:path w="709" h="386">
                        <a:moveTo>
                          <a:pt x="0" y="88"/>
                        </a:moveTo>
                        <a:lnTo>
                          <a:pt x="272" y="131"/>
                        </a:lnTo>
                        <a:lnTo>
                          <a:pt x="665" y="386"/>
                        </a:lnTo>
                        <a:lnTo>
                          <a:pt x="709" y="308"/>
                        </a:lnTo>
                        <a:lnTo>
                          <a:pt x="306" y="53"/>
                        </a:lnTo>
                        <a:lnTo>
                          <a:pt x="43" y="0"/>
                        </a:lnTo>
                        <a:lnTo>
                          <a:pt x="0" y="88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244" name="Line 52"/>
              <p:cNvSpPr>
                <a:spLocks noChangeAspect="1" noChangeShapeType="1"/>
              </p:cNvSpPr>
              <p:nvPr userDrawn="1"/>
            </p:nvSpPr>
            <p:spPr bwMode="auto">
              <a:xfrm>
                <a:off x="4870" y="84"/>
                <a:ext cx="42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7" name="Picture 56" descr="EIClogo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32780"/>
            <a:ext cx="458925" cy="424420"/>
          </a:xfrm>
          <a:prstGeom prst="rect">
            <a:avLst/>
          </a:prstGeom>
        </p:spPr>
      </p:pic>
      <p:pic>
        <p:nvPicPr>
          <p:cNvPr id="58" name="Picture 57" descr="bnl-logo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157" y="6527800"/>
            <a:ext cx="1005840" cy="368300"/>
          </a:xfrm>
          <a:prstGeom prst="rect">
            <a:avLst/>
          </a:prstGeom>
        </p:spPr>
      </p:pic>
      <p:grpSp>
        <p:nvGrpSpPr>
          <p:cNvPr id="8252" name="Group 60"/>
          <p:cNvGrpSpPr>
            <a:grpSpLocks/>
          </p:cNvGrpSpPr>
          <p:nvPr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8253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4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400"/>
            <a:ext cx="8458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err="1" smtClean="0"/>
              <a:t>bubu</a:t>
            </a:r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57" r:id="rId4"/>
    <p:sldLayoutId id="2147483655" r:id="rId5"/>
    <p:sldLayoutId id="2147483658" r:id="rId6"/>
    <p:sldLayoutId id="2147483656" r:id="rId7"/>
    <p:sldLayoutId id="2147483653" r:id="rId8"/>
    <p:sldLayoutId id="2147483659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kumimoji="1" sz="2800" b="1" i="1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q"/>
        <a:defRPr kumimoji="1" sz="2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Ø"/>
        <a:defRPr kumimoji="1" sz="20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kumimoji="1" sz="1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20000"/>
        <a:buFontTx/>
        <a:buBlip>
          <a:blip r:embed="rId15"/>
        </a:buBlip>
        <a:defRPr kumimoji="1" sz="14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covered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Meeting with GSI-Representatives, November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</a:t>
            </a:fld>
            <a:endParaRPr lang="en-US" altLang="ja-JP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3337" t="5580" r="1112" b="697"/>
          <a:stretch>
            <a:fillRect/>
          </a:stretch>
        </p:blipFill>
        <p:spPr bwMode="auto">
          <a:xfrm>
            <a:off x="50801" y="707668"/>
            <a:ext cx="2628193" cy="205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sidis-diagram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7325" y="763588"/>
            <a:ext cx="2840552" cy="20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574510" y="465576"/>
            <a:ext cx="3582190" cy="2430024"/>
            <a:chOff x="158750" y="908050"/>
            <a:chExt cx="4292600" cy="2665414"/>
          </a:xfrm>
        </p:grpSpPr>
        <p:grpSp>
          <p:nvGrpSpPr>
            <p:cNvPr id="9" name="Group 159"/>
            <p:cNvGrpSpPr>
              <a:grpSpLocks noChangeAspect="1"/>
            </p:cNvGrpSpPr>
            <p:nvPr/>
          </p:nvGrpSpPr>
          <p:grpSpPr bwMode="auto">
            <a:xfrm rot="-2865258">
              <a:off x="1467654" y="1456538"/>
              <a:ext cx="128587" cy="546105"/>
              <a:chOff x="1324" y="1002"/>
              <a:chExt cx="146" cy="462"/>
            </a:xfrm>
          </p:grpSpPr>
          <p:sp>
            <p:nvSpPr>
              <p:cNvPr id="51" name="Freeform 160"/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8" y="9"/>
                  </a:cxn>
                  <a:cxn ang="0">
                    <a:pos x="12" y="11"/>
                  </a:cxn>
                  <a:cxn ang="0">
                    <a:pos x="129" y="58"/>
                  </a:cxn>
                  <a:cxn ang="0">
                    <a:pos x="135" y="60"/>
                  </a:cxn>
                  <a:cxn ang="0">
                    <a:pos x="139" y="63"/>
                  </a:cxn>
                  <a:cxn ang="0">
                    <a:pos x="142" y="65"/>
                  </a:cxn>
                  <a:cxn ang="0">
                    <a:pos x="141" y="69"/>
                  </a:cxn>
                  <a:cxn ang="0">
                    <a:pos x="141" y="71"/>
                  </a:cxn>
                  <a:cxn ang="0">
                    <a:pos x="138" y="74"/>
                  </a:cxn>
                  <a:cxn ang="0">
                    <a:pos x="11" y="60"/>
                  </a:cxn>
                  <a:cxn ang="0">
                    <a:pos x="10" y="61"/>
                  </a:cxn>
                  <a:cxn ang="0">
                    <a:pos x="4" y="59"/>
                  </a:cxn>
                  <a:cxn ang="0">
                    <a:pos x="4" y="60"/>
                  </a:cxn>
                  <a:cxn ang="0">
                    <a:pos x="2" y="62"/>
                  </a:cxn>
                  <a:cxn ang="0">
                    <a:pos x="0" y="65"/>
                  </a:cxn>
                </a:cxnLst>
                <a:rect l="0" t="0" r="r" b="b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61"/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10" y="7"/>
                  </a:cxn>
                  <a:cxn ang="0">
                    <a:pos x="133" y="57"/>
                  </a:cxn>
                  <a:cxn ang="0">
                    <a:pos x="137" y="61"/>
                  </a:cxn>
                  <a:cxn ang="0">
                    <a:pos x="140" y="61"/>
                  </a:cxn>
                  <a:cxn ang="0">
                    <a:pos x="141" y="65"/>
                  </a:cxn>
                  <a:cxn ang="0">
                    <a:pos x="141" y="66"/>
                  </a:cxn>
                  <a:cxn ang="0">
                    <a:pos x="142" y="71"/>
                  </a:cxn>
                  <a:cxn ang="0">
                    <a:pos x="137" y="71"/>
                  </a:cxn>
                  <a:cxn ang="0">
                    <a:pos x="12" y="59"/>
                  </a:cxn>
                  <a:cxn ang="0">
                    <a:pos x="7" y="59"/>
                  </a:cxn>
                  <a:cxn ang="0">
                    <a:pos x="6" y="59"/>
                  </a:cxn>
                  <a:cxn ang="0">
                    <a:pos x="4" y="59"/>
                  </a:cxn>
                  <a:cxn ang="0">
                    <a:pos x="1" y="59"/>
                  </a:cxn>
                  <a:cxn ang="0">
                    <a:pos x="0" y="61"/>
                  </a:cxn>
                </a:cxnLst>
                <a:rect l="0" t="0" r="r" b="b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62"/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7" y="9"/>
                  </a:cxn>
                  <a:cxn ang="0">
                    <a:pos x="10" y="11"/>
                  </a:cxn>
                  <a:cxn ang="0">
                    <a:pos x="133" y="59"/>
                  </a:cxn>
                  <a:cxn ang="0">
                    <a:pos x="136" y="63"/>
                  </a:cxn>
                  <a:cxn ang="0">
                    <a:pos x="139" y="65"/>
                  </a:cxn>
                  <a:cxn ang="0">
                    <a:pos x="143" y="67"/>
                  </a:cxn>
                  <a:cxn ang="0">
                    <a:pos x="143" y="71"/>
                  </a:cxn>
                  <a:cxn ang="0">
                    <a:pos x="141" y="74"/>
                  </a:cxn>
                  <a:cxn ang="0">
                    <a:pos x="138" y="75"/>
                  </a:cxn>
                  <a:cxn ang="0">
                    <a:pos x="9" y="63"/>
                  </a:cxn>
                  <a:cxn ang="0">
                    <a:pos x="6" y="62"/>
                  </a:cxn>
                  <a:cxn ang="0">
                    <a:pos x="6" y="63"/>
                  </a:cxn>
                  <a:cxn ang="0">
                    <a:pos x="3" y="62"/>
                  </a:cxn>
                  <a:cxn ang="0">
                    <a:pos x="0" y="64"/>
                  </a:cxn>
                  <a:cxn ang="0">
                    <a:pos x="0" y="66"/>
                  </a:cxn>
                </a:cxnLst>
                <a:rect l="0" t="0" r="r" b="b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63"/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11" y="7"/>
                  </a:cxn>
                  <a:cxn ang="0">
                    <a:pos x="131" y="54"/>
                  </a:cxn>
                  <a:cxn ang="0">
                    <a:pos x="136" y="58"/>
                  </a:cxn>
                  <a:cxn ang="0">
                    <a:pos x="139" y="59"/>
                  </a:cxn>
                  <a:cxn ang="0">
                    <a:pos x="143" y="63"/>
                  </a:cxn>
                  <a:cxn ang="0">
                    <a:pos x="143" y="66"/>
                  </a:cxn>
                  <a:cxn ang="0">
                    <a:pos x="140" y="69"/>
                  </a:cxn>
                  <a:cxn ang="0">
                    <a:pos x="138" y="69"/>
                  </a:cxn>
                  <a:cxn ang="0">
                    <a:pos x="11" y="57"/>
                  </a:cxn>
                  <a:cxn ang="0">
                    <a:pos x="7" y="58"/>
                  </a:cxn>
                  <a:cxn ang="0">
                    <a:pos x="4" y="57"/>
                  </a:cxn>
                  <a:cxn ang="0">
                    <a:pos x="1" y="57"/>
                  </a:cxn>
                  <a:cxn ang="0">
                    <a:pos x="1" y="59"/>
                  </a:cxn>
                  <a:cxn ang="0">
                    <a:pos x="0" y="62"/>
                  </a:cxn>
                </a:cxnLst>
                <a:rect l="0" t="0" r="r" b="b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64"/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6" y="8"/>
                  </a:cxn>
                  <a:cxn ang="0">
                    <a:pos x="11" y="11"/>
                  </a:cxn>
                  <a:cxn ang="0">
                    <a:pos x="132" y="61"/>
                  </a:cxn>
                  <a:cxn ang="0">
                    <a:pos x="137" y="64"/>
                  </a:cxn>
                  <a:cxn ang="0">
                    <a:pos x="137" y="65"/>
                  </a:cxn>
                  <a:cxn ang="0">
                    <a:pos x="140" y="68"/>
                  </a:cxn>
                  <a:cxn ang="0">
                    <a:pos x="141" y="71"/>
                  </a:cxn>
                  <a:cxn ang="0">
                    <a:pos x="139" y="74"/>
                  </a:cxn>
                  <a:cxn ang="0">
                    <a:pos x="136" y="75"/>
                  </a:cxn>
                  <a:cxn ang="0">
                    <a:pos x="11" y="62"/>
                  </a:cxn>
                  <a:cxn ang="0">
                    <a:pos x="8" y="62"/>
                  </a:cxn>
                  <a:cxn ang="0">
                    <a:pos x="6" y="62"/>
                  </a:cxn>
                  <a:cxn ang="0">
                    <a:pos x="4" y="62"/>
                  </a:cxn>
                  <a:cxn ang="0">
                    <a:pos x="2" y="63"/>
                  </a:cxn>
                  <a:cxn ang="0">
                    <a:pos x="2" y="66"/>
                  </a:cxn>
                </a:cxnLst>
                <a:rect l="0" t="0" r="r" b="b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65"/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10" y="8"/>
                  </a:cxn>
                  <a:cxn ang="0">
                    <a:pos x="129" y="57"/>
                  </a:cxn>
                  <a:cxn ang="0">
                    <a:pos x="136" y="59"/>
                  </a:cxn>
                  <a:cxn ang="0">
                    <a:pos x="138" y="62"/>
                  </a:cxn>
                  <a:cxn ang="0">
                    <a:pos x="139" y="66"/>
                  </a:cxn>
                  <a:cxn ang="0">
                    <a:pos x="141" y="68"/>
                  </a:cxn>
                  <a:cxn ang="0">
                    <a:pos x="140" y="70"/>
                  </a:cxn>
                  <a:cxn ang="0">
                    <a:pos x="136" y="73"/>
                  </a:cxn>
                  <a:cxn ang="0">
                    <a:pos x="12" y="59"/>
                  </a:cxn>
                  <a:cxn ang="0">
                    <a:pos x="8" y="59"/>
                  </a:cxn>
                  <a:cxn ang="0">
                    <a:pos x="4" y="59"/>
                  </a:cxn>
                  <a:cxn ang="0">
                    <a:pos x="3" y="59"/>
                  </a:cxn>
                  <a:cxn ang="0">
                    <a:pos x="3" y="61"/>
                  </a:cxn>
                  <a:cxn ang="0">
                    <a:pos x="2" y="64"/>
                  </a:cxn>
                </a:cxnLst>
                <a:rect l="0" t="0" r="r" b="b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66"/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1" y="7"/>
                  </a:cxn>
                  <a:cxn ang="0">
                    <a:pos x="5" y="9"/>
                  </a:cxn>
                  <a:cxn ang="0">
                    <a:pos x="11" y="10"/>
                  </a:cxn>
                  <a:cxn ang="0">
                    <a:pos x="129" y="59"/>
                  </a:cxn>
                  <a:cxn ang="0">
                    <a:pos x="137" y="61"/>
                  </a:cxn>
                  <a:cxn ang="0">
                    <a:pos x="138" y="63"/>
                  </a:cxn>
                  <a:cxn ang="0">
                    <a:pos x="141" y="67"/>
                  </a:cxn>
                  <a:cxn ang="0">
                    <a:pos x="141" y="69"/>
                  </a:cxn>
                  <a:cxn ang="0">
                    <a:pos x="140" y="72"/>
                  </a:cxn>
                  <a:cxn ang="0">
                    <a:pos x="135" y="72"/>
                  </a:cxn>
                  <a:cxn ang="0">
                    <a:pos x="73" y="65"/>
                  </a:cxn>
                </a:cxnLst>
                <a:rect l="0" t="0" r="r" b="b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168"/>
            <p:cNvSpPr>
              <a:spLocks noChangeShapeType="1"/>
            </p:cNvSpPr>
            <p:nvPr/>
          </p:nvSpPr>
          <p:spPr bwMode="auto">
            <a:xfrm flipV="1">
              <a:off x="1477963" y="1919288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69"/>
            <p:cNvSpPr>
              <a:spLocks noChangeShapeType="1"/>
            </p:cNvSpPr>
            <p:nvPr/>
          </p:nvSpPr>
          <p:spPr bwMode="auto">
            <a:xfrm rot="18742695" flipV="1">
              <a:off x="2767013" y="1912938"/>
              <a:ext cx="303212" cy="61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72"/>
            <p:cNvSpPr>
              <a:spLocks noChangeShapeType="1"/>
            </p:cNvSpPr>
            <p:nvPr/>
          </p:nvSpPr>
          <p:spPr bwMode="auto">
            <a:xfrm rot="12777622" flipV="1">
              <a:off x="3529013" y="2678113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7"/>
            <p:cNvSpPr>
              <a:spLocks/>
            </p:cNvSpPr>
            <p:nvPr/>
          </p:nvSpPr>
          <p:spPr bwMode="auto">
            <a:xfrm>
              <a:off x="415925" y="1268413"/>
              <a:ext cx="1439863" cy="4413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96"/>
                </a:cxn>
                <a:cxn ang="0">
                  <a:pos x="672" y="0"/>
                </a:cxn>
              </a:cxnLst>
              <a:rect l="0" t="0" r="r" b="b"/>
              <a:pathLst>
                <a:path w="672" h="144">
                  <a:moveTo>
                    <a:pt x="0" y="144"/>
                  </a:moveTo>
                  <a:lnTo>
                    <a:pt x="432" y="96"/>
                  </a:lnTo>
                  <a:lnTo>
                    <a:pt x="67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179"/>
            <p:cNvSpPr txBox="1">
              <a:spLocks noChangeArrowheads="1"/>
            </p:cNvSpPr>
            <p:nvPr/>
          </p:nvSpPr>
          <p:spPr bwMode="auto">
            <a:xfrm>
              <a:off x="1568450" y="908050"/>
              <a:ext cx="381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imes New Roman" pitchFamily="-112" charset="0"/>
                </a:rPr>
                <a:t>e’</a:t>
              </a:r>
            </a:p>
          </p:txBody>
        </p:sp>
        <p:sp>
          <p:nvSpPr>
            <p:cNvPr id="15" name="Line 203"/>
            <p:cNvSpPr>
              <a:spLocks noChangeShapeType="1"/>
            </p:cNvSpPr>
            <p:nvPr/>
          </p:nvSpPr>
          <p:spPr bwMode="auto">
            <a:xfrm flipV="1">
              <a:off x="487363" y="27940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04"/>
            <p:cNvSpPr>
              <a:spLocks noChangeShapeType="1"/>
            </p:cNvSpPr>
            <p:nvPr/>
          </p:nvSpPr>
          <p:spPr bwMode="auto">
            <a:xfrm rot="12777622" flipV="1">
              <a:off x="3513138" y="2708275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44"/>
            <p:cNvGrpSpPr>
              <a:grpSpLocks/>
            </p:cNvGrpSpPr>
            <p:nvPr/>
          </p:nvGrpSpPr>
          <p:grpSpPr bwMode="auto">
            <a:xfrm>
              <a:off x="385763" y="1268411"/>
              <a:ext cx="3868750" cy="2305053"/>
              <a:chOff x="243" y="799"/>
              <a:chExt cx="2437" cy="1452"/>
            </a:xfrm>
          </p:grpSpPr>
          <p:sp>
            <p:nvSpPr>
              <p:cNvPr id="20" name="Freeform 174"/>
              <p:cNvSpPr>
                <a:spLocks/>
              </p:cNvSpPr>
              <p:nvPr/>
            </p:nvSpPr>
            <p:spPr bwMode="auto">
              <a:xfrm flipV="1">
                <a:off x="427" y="1847"/>
                <a:ext cx="2033" cy="22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624" y="0"/>
                  </a:cxn>
                  <a:cxn ang="0">
                    <a:pos x="1200" y="48"/>
                  </a:cxn>
                </a:cxnLst>
                <a:rect l="0" t="0" r="r" b="b"/>
                <a:pathLst>
                  <a:path w="1200" h="48">
                    <a:moveTo>
                      <a:pt x="0" y="48"/>
                    </a:moveTo>
                    <a:cubicBezTo>
                      <a:pt x="212" y="24"/>
                      <a:pt x="424" y="0"/>
                      <a:pt x="624" y="0"/>
                    </a:cubicBezTo>
                    <a:cubicBezTo>
                      <a:pt x="824" y="0"/>
                      <a:pt x="1012" y="24"/>
                      <a:pt x="1200" y="4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 Box 175"/>
              <p:cNvSpPr txBox="1">
                <a:spLocks noChangeArrowheads="1"/>
              </p:cNvSpPr>
              <p:nvPr/>
            </p:nvSpPr>
            <p:spPr bwMode="auto">
              <a:xfrm>
                <a:off x="1403" y="2039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 err="1">
                    <a:latin typeface="Times New Roman" pitchFamily="-112" charset="0"/>
                  </a:rPr>
                  <a:t>t</a:t>
                </a:r>
                <a:endParaRPr lang="en-US" sz="1600" b="1" dirty="0">
                  <a:latin typeface="Times New Roman" pitchFamily="-112" charset="0"/>
                </a:endParaRPr>
              </a:p>
            </p:txBody>
          </p:sp>
          <p:sp>
            <p:nvSpPr>
              <p:cNvPr id="22" name="Line 176"/>
              <p:cNvSpPr>
                <a:spLocks noChangeShapeType="1"/>
              </p:cNvSpPr>
              <p:nvPr/>
            </p:nvSpPr>
            <p:spPr bwMode="auto">
              <a:xfrm flipV="1">
                <a:off x="1123" y="1207"/>
                <a:ext cx="623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" name="Group 184"/>
              <p:cNvGrpSpPr>
                <a:grpSpLocks/>
              </p:cNvGrpSpPr>
              <p:nvPr/>
            </p:nvGrpSpPr>
            <p:grpSpPr bwMode="auto">
              <a:xfrm>
                <a:off x="243" y="856"/>
                <a:ext cx="2410" cy="1086"/>
                <a:chOff x="100" y="798"/>
                <a:chExt cx="2410" cy="1086"/>
              </a:xfrm>
            </p:grpSpPr>
            <p:sp>
              <p:nvSpPr>
                <p:cNvPr id="33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476" y="1026"/>
                  <a:ext cx="565" cy="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 dirty="0">
                      <a:latin typeface="Times New Roman" pitchFamily="-112" charset="0"/>
                    </a:rPr>
                    <a:t>(Q</a:t>
                  </a:r>
                  <a:r>
                    <a:rPr lang="en-US" sz="1600" b="1" baseline="30000" dirty="0">
                      <a:latin typeface="Times New Roman" pitchFamily="-112" charset="0"/>
                    </a:rPr>
                    <a:t>2</a:t>
                  </a:r>
                  <a:r>
                    <a:rPr lang="en-US" sz="1600" b="1" dirty="0">
                      <a:latin typeface="Times New Roman" pitchFamily="-112" charset="0"/>
                    </a:rPr>
                    <a:t>)</a:t>
                  </a:r>
                </a:p>
              </p:txBody>
            </p:sp>
            <p:sp>
              <p:nvSpPr>
                <p:cNvPr id="34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100" y="798"/>
                  <a:ext cx="18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latin typeface="Times New Roman" pitchFamily="-112" charset="0"/>
                    </a:rPr>
                    <a:t>e</a:t>
                  </a:r>
                </a:p>
              </p:txBody>
            </p:sp>
            <p:sp>
              <p:nvSpPr>
                <p:cNvPr id="35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293" y="1006"/>
                  <a:ext cx="376" cy="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 dirty="0" err="1">
                      <a:latin typeface="Symbol" pitchFamily="-112" charset="2"/>
                    </a:rPr>
                    <a:t>g</a:t>
                  </a:r>
                  <a:r>
                    <a:rPr lang="en-US" b="1" baseline="-25000" dirty="0" err="1">
                      <a:latin typeface="Times New Roman" pitchFamily="-112" charset="0"/>
                    </a:rPr>
                    <a:t>L</a:t>
                  </a:r>
                  <a:r>
                    <a:rPr lang="en-US" b="1" dirty="0">
                      <a:latin typeface="Times New Roman" pitchFamily="-112" charset="0"/>
                    </a:rPr>
                    <a:t>*</a:t>
                  </a:r>
                </a:p>
              </p:txBody>
            </p:sp>
            <p:grpSp>
              <p:nvGrpSpPr>
                <p:cNvPr id="36" name="Group 188"/>
                <p:cNvGrpSpPr>
                  <a:grpSpLocks/>
                </p:cNvGrpSpPr>
                <p:nvPr/>
              </p:nvGrpSpPr>
              <p:grpSpPr bwMode="auto">
                <a:xfrm>
                  <a:off x="159" y="1253"/>
                  <a:ext cx="2351" cy="631"/>
                  <a:chOff x="159" y="1253"/>
                  <a:chExt cx="2351" cy="631"/>
                </a:xfrm>
              </p:grpSpPr>
              <p:sp>
                <p:nvSpPr>
                  <p:cNvPr id="37" name="Text Box 1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" y="1253"/>
                    <a:ext cx="388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600" b="1">
                        <a:latin typeface="Times New Roman" pitchFamily="-112" charset="0"/>
                      </a:rPr>
                      <a:t>x+ξ </a:t>
                    </a:r>
                  </a:p>
                </p:txBody>
              </p:sp>
              <p:sp>
                <p:nvSpPr>
                  <p:cNvPr id="38" name="Text Box 1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8" y="1260"/>
                    <a:ext cx="476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600" b="1">
                        <a:latin typeface="Times New Roman" pitchFamily="-112" charset="0"/>
                      </a:rPr>
                      <a:t>x-ξ </a:t>
                    </a:r>
                  </a:p>
                </p:txBody>
              </p:sp>
              <p:sp>
                <p:nvSpPr>
                  <p:cNvPr id="39" name="Line 191"/>
                  <p:cNvSpPr>
                    <a:spLocks noChangeShapeType="1"/>
                  </p:cNvSpPr>
                  <p:nvPr/>
                </p:nvSpPr>
                <p:spPr bwMode="auto">
                  <a:xfrm rot="12777622" flipV="1">
                    <a:off x="2078" y="1692"/>
                    <a:ext cx="432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1298"/>
                    <a:ext cx="172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1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159" y="1379"/>
                    <a:ext cx="1967" cy="505"/>
                    <a:chOff x="159" y="1379"/>
                    <a:chExt cx="1967" cy="505"/>
                  </a:xfrm>
                </p:grpSpPr>
                <p:grpSp>
                  <p:nvGrpSpPr>
                    <p:cNvPr id="42" name="Group 1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" y="1379"/>
                      <a:ext cx="1967" cy="505"/>
                      <a:chOff x="241" y="625"/>
                      <a:chExt cx="1967" cy="505"/>
                    </a:xfrm>
                  </p:grpSpPr>
                  <p:grpSp>
                    <p:nvGrpSpPr>
                      <p:cNvPr id="44" name="Group 1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" y="625"/>
                        <a:ext cx="1967" cy="505"/>
                        <a:chOff x="241" y="625"/>
                        <a:chExt cx="1967" cy="505"/>
                      </a:xfrm>
                    </p:grpSpPr>
                    <p:grpSp>
                      <p:nvGrpSpPr>
                        <p:cNvPr id="46" name="Group 1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2" y="625"/>
                          <a:ext cx="1536" cy="505"/>
                          <a:chOff x="672" y="625"/>
                          <a:chExt cx="1536" cy="505"/>
                        </a:xfrm>
                      </p:grpSpPr>
                      <p:sp>
                        <p:nvSpPr>
                          <p:cNvPr id="48" name="Oval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746"/>
                            <a:ext cx="1492" cy="384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FF0000"/>
                              </a:gs>
                              <a:gs pos="100000">
                                <a:srgbClr val="FF0000">
                                  <a:gamma/>
                                  <a:shade val="46275"/>
                                  <a:invGamma/>
                                </a:srgbClr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  <a:ln w="952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9" name="Text Box 19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2" y="723"/>
                            <a:ext cx="1536" cy="23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b="1" dirty="0">
                                <a:solidFill>
                                  <a:schemeClr val="bg1"/>
                                </a:solidFill>
                                <a:latin typeface="Bookman Old Style" pitchFamily="-112" charset="0"/>
                              </a:rPr>
                              <a:t>H, H, E, E (</a:t>
                            </a:r>
                            <a:r>
                              <a:rPr lang="en-US" b="1" dirty="0" err="1">
                                <a:solidFill>
                                  <a:schemeClr val="bg1"/>
                                </a:solidFill>
                                <a:latin typeface="Bookman Old Style" pitchFamily="-112" charset="0"/>
                              </a:rPr>
                              <a:t>x,ξ,t</a:t>
                            </a:r>
                            <a:r>
                              <a:rPr lang="en-US" b="1" dirty="0">
                                <a:solidFill>
                                  <a:schemeClr val="bg1"/>
                                </a:solidFill>
                                <a:latin typeface="Bookman Old Style" pitchFamily="-112" charset="0"/>
                              </a:rPr>
                              <a:t>)</a:t>
                            </a:r>
                          </a:p>
                        </p:txBody>
                      </p:sp>
                      <p:sp>
                        <p:nvSpPr>
                          <p:cNvPr id="50" name="Text Box 19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52" y="625"/>
                            <a:ext cx="192" cy="23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b="1" dirty="0">
                                <a:solidFill>
                                  <a:schemeClr val="bg1"/>
                                </a:solidFill>
                                <a:latin typeface="Times New Roman" pitchFamily="-112" charset="0"/>
                              </a:rPr>
                              <a:t>~</a:t>
                            </a:r>
                          </a:p>
                        </p:txBody>
                      </p:sp>
                    </p:grpSp>
                    <p:sp>
                      <p:nvSpPr>
                        <p:cNvPr id="47" name="Line 2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1" y="936"/>
                          <a:ext cx="43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5" name="Line 20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6" y="962"/>
                        <a:ext cx="432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3" name="Text Box 20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380"/>
                      <a:ext cx="191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~</a:t>
                      </a:r>
                    </a:p>
                  </p:txBody>
                </p:sp>
              </p:grpSp>
            </p:grpSp>
          </p:grpSp>
          <p:grpSp>
            <p:nvGrpSpPr>
              <p:cNvPr id="24" name="Group 205"/>
              <p:cNvGrpSpPr>
                <a:grpSpLocks noChangeAspect="1"/>
              </p:cNvGrpSpPr>
              <p:nvPr/>
            </p:nvGrpSpPr>
            <p:grpSpPr bwMode="auto">
              <a:xfrm rot="2775006">
                <a:off x="1826" y="897"/>
                <a:ext cx="81" cy="345"/>
                <a:chOff x="1324" y="1002"/>
                <a:chExt cx="146" cy="462"/>
              </a:xfrm>
            </p:grpSpPr>
            <p:sp>
              <p:nvSpPr>
                <p:cNvPr id="26" name="Freeform 206"/>
                <p:cNvSpPr>
                  <a:spLocks noChangeAspect="1"/>
                </p:cNvSpPr>
                <p:nvPr/>
              </p:nvSpPr>
              <p:spPr bwMode="auto">
                <a:xfrm>
                  <a:off x="1326" y="1002"/>
                  <a:ext cx="143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8" y="9"/>
                    </a:cxn>
                    <a:cxn ang="0">
                      <a:pos x="12" y="11"/>
                    </a:cxn>
                    <a:cxn ang="0">
                      <a:pos x="129" y="58"/>
                    </a:cxn>
                    <a:cxn ang="0">
                      <a:pos x="135" y="60"/>
                    </a:cxn>
                    <a:cxn ang="0">
                      <a:pos x="139" y="63"/>
                    </a:cxn>
                    <a:cxn ang="0">
                      <a:pos x="142" y="65"/>
                    </a:cxn>
                    <a:cxn ang="0">
                      <a:pos x="141" y="69"/>
                    </a:cxn>
                    <a:cxn ang="0">
                      <a:pos x="141" y="71"/>
                    </a:cxn>
                    <a:cxn ang="0">
                      <a:pos x="138" y="74"/>
                    </a:cxn>
                    <a:cxn ang="0">
                      <a:pos x="11" y="60"/>
                    </a:cxn>
                    <a:cxn ang="0">
                      <a:pos x="10" y="61"/>
                    </a:cxn>
                    <a:cxn ang="0">
                      <a:pos x="4" y="59"/>
                    </a:cxn>
                    <a:cxn ang="0">
                      <a:pos x="4" y="60"/>
                    </a:cxn>
                    <a:cxn ang="0">
                      <a:pos x="2" y="62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143" h="7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9" y="58"/>
                      </a:lnTo>
                      <a:lnTo>
                        <a:pt x="135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38" y="74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07"/>
                <p:cNvSpPr>
                  <a:spLocks noChangeAspect="1"/>
                </p:cNvSpPr>
                <p:nvPr/>
              </p:nvSpPr>
              <p:spPr bwMode="auto">
                <a:xfrm>
                  <a:off x="1324" y="1069"/>
                  <a:ext cx="143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0" y="7"/>
                    </a:cxn>
                    <a:cxn ang="0">
                      <a:pos x="133" y="57"/>
                    </a:cxn>
                    <a:cxn ang="0">
                      <a:pos x="137" y="61"/>
                    </a:cxn>
                    <a:cxn ang="0">
                      <a:pos x="140" y="61"/>
                    </a:cxn>
                    <a:cxn ang="0">
                      <a:pos x="141" y="65"/>
                    </a:cxn>
                    <a:cxn ang="0">
                      <a:pos x="141" y="66"/>
                    </a:cxn>
                    <a:cxn ang="0">
                      <a:pos x="142" y="71"/>
                    </a:cxn>
                    <a:cxn ang="0">
                      <a:pos x="137" y="71"/>
                    </a:cxn>
                    <a:cxn ang="0">
                      <a:pos x="12" y="59"/>
                    </a:cxn>
                    <a:cxn ang="0">
                      <a:pos x="7" y="59"/>
                    </a:cxn>
                    <a:cxn ang="0">
                      <a:pos x="6" y="59"/>
                    </a:cxn>
                    <a:cxn ang="0">
                      <a:pos x="4" y="59"/>
                    </a:cxn>
                    <a:cxn ang="0">
                      <a:pos x="1" y="59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143" h="7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0" y="7"/>
                      </a:lnTo>
                      <a:lnTo>
                        <a:pt x="133" y="57"/>
                      </a:lnTo>
                      <a:lnTo>
                        <a:pt x="137" y="61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2" y="71"/>
                      </a:lnTo>
                      <a:lnTo>
                        <a:pt x="137" y="71"/>
                      </a:lnTo>
                      <a:lnTo>
                        <a:pt x="12" y="59"/>
                      </a:lnTo>
                      <a:lnTo>
                        <a:pt x="7" y="59"/>
                      </a:lnTo>
                      <a:lnTo>
                        <a:pt x="6" y="59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08"/>
                <p:cNvSpPr>
                  <a:spLocks noChangeAspect="1"/>
                </p:cNvSpPr>
                <p:nvPr/>
              </p:nvSpPr>
              <p:spPr bwMode="auto">
                <a:xfrm>
                  <a:off x="1326" y="1131"/>
                  <a:ext cx="144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7"/>
                    </a:cxn>
                    <a:cxn ang="0">
                      <a:pos x="7" y="9"/>
                    </a:cxn>
                    <a:cxn ang="0">
                      <a:pos x="10" y="11"/>
                    </a:cxn>
                    <a:cxn ang="0">
                      <a:pos x="133" y="59"/>
                    </a:cxn>
                    <a:cxn ang="0">
                      <a:pos x="136" y="63"/>
                    </a:cxn>
                    <a:cxn ang="0">
                      <a:pos x="139" y="65"/>
                    </a:cxn>
                    <a:cxn ang="0">
                      <a:pos x="143" y="67"/>
                    </a:cxn>
                    <a:cxn ang="0">
                      <a:pos x="143" y="71"/>
                    </a:cxn>
                    <a:cxn ang="0">
                      <a:pos x="141" y="74"/>
                    </a:cxn>
                    <a:cxn ang="0">
                      <a:pos x="138" y="75"/>
                    </a:cxn>
                    <a:cxn ang="0">
                      <a:pos x="9" y="63"/>
                    </a:cxn>
                    <a:cxn ang="0">
                      <a:pos x="6" y="62"/>
                    </a:cxn>
                    <a:cxn ang="0">
                      <a:pos x="6" y="63"/>
                    </a:cxn>
                    <a:cxn ang="0">
                      <a:pos x="3" y="62"/>
                    </a:cxn>
                    <a:cxn ang="0">
                      <a:pos x="0" y="64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144" h="7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10" y="11"/>
                      </a:lnTo>
                      <a:lnTo>
                        <a:pt x="133" y="59"/>
                      </a:lnTo>
                      <a:lnTo>
                        <a:pt x="136" y="63"/>
                      </a:lnTo>
                      <a:lnTo>
                        <a:pt x="139" y="65"/>
                      </a:lnTo>
                      <a:lnTo>
                        <a:pt x="143" y="67"/>
                      </a:lnTo>
                      <a:lnTo>
                        <a:pt x="143" y="71"/>
                      </a:lnTo>
                      <a:lnTo>
                        <a:pt x="141" y="74"/>
                      </a:lnTo>
                      <a:lnTo>
                        <a:pt x="138" y="75"/>
                      </a:lnTo>
                      <a:lnTo>
                        <a:pt x="9" y="63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3" y="62"/>
                      </a:lnTo>
                      <a:lnTo>
                        <a:pt x="0" y="64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09"/>
                <p:cNvSpPr>
                  <a:spLocks noChangeAspect="1"/>
                </p:cNvSpPr>
                <p:nvPr/>
              </p:nvSpPr>
              <p:spPr bwMode="auto">
                <a:xfrm>
                  <a:off x="1325" y="1202"/>
                  <a:ext cx="144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1" y="7"/>
                    </a:cxn>
                    <a:cxn ang="0">
                      <a:pos x="131" y="54"/>
                    </a:cxn>
                    <a:cxn ang="0">
                      <a:pos x="136" y="58"/>
                    </a:cxn>
                    <a:cxn ang="0">
                      <a:pos x="139" y="59"/>
                    </a:cxn>
                    <a:cxn ang="0">
                      <a:pos x="143" y="63"/>
                    </a:cxn>
                    <a:cxn ang="0">
                      <a:pos x="143" y="66"/>
                    </a:cxn>
                    <a:cxn ang="0">
                      <a:pos x="140" y="69"/>
                    </a:cxn>
                    <a:cxn ang="0">
                      <a:pos x="138" y="69"/>
                    </a:cxn>
                    <a:cxn ang="0">
                      <a:pos x="11" y="57"/>
                    </a:cxn>
                    <a:cxn ang="0">
                      <a:pos x="7" y="58"/>
                    </a:cxn>
                    <a:cxn ang="0">
                      <a:pos x="4" y="57"/>
                    </a:cxn>
                    <a:cxn ang="0">
                      <a:pos x="1" y="57"/>
                    </a:cxn>
                    <a:cxn ang="0">
                      <a:pos x="1" y="59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144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1" y="7"/>
                      </a:lnTo>
                      <a:lnTo>
                        <a:pt x="131" y="54"/>
                      </a:lnTo>
                      <a:lnTo>
                        <a:pt x="136" y="58"/>
                      </a:lnTo>
                      <a:lnTo>
                        <a:pt x="139" y="59"/>
                      </a:lnTo>
                      <a:lnTo>
                        <a:pt x="143" y="63"/>
                      </a:lnTo>
                      <a:lnTo>
                        <a:pt x="143" y="66"/>
                      </a:lnTo>
                      <a:lnTo>
                        <a:pt x="140" y="69"/>
                      </a:lnTo>
                      <a:lnTo>
                        <a:pt x="138" y="69"/>
                      </a:lnTo>
                      <a:lnTo>
                        <a:pt x="11" y="57"/>
                      </a:lnTo>
                      <a:lnTo>
                        <a:pt x="7" y="58"/>
                      </a:lnTo>
                      <a:lnTo>
                        <a:pt x="4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10"/>
                <p:cNvSpPr>
                  <a:spLocks noChangeAspect="1"/>
                </p:cNvSpPr>
                <p:nvPr/>
              </p:nvSpPr>
              <p:spPr bwMode="auto">
                <a:xfrm>
                  <a:off x="1327" y="1260"/>
                  <a:ext cx="142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3" y="7"/>
                    </a:cxn>
                    <a:cxn ang="0">
                      <a:pos x="6" y="8"/>
                    </a:cxn>
                    <a:cxn ang="0">
                      <a:pos x="11" y="11"/>
                    </a:cxn>
                    <a:cxn ang="0">
                      <a:pos x="132" y="61"/>
                    </a:cxn>
                    <a:cxn ang="0">
                      <a:pos x="137" y="64"/>
                    </a:cxn>
                    <a:cxn ang="0">
                      <a:pos x="137" y="65"/>
                    </a:cxn>
                    <a:cxn ang="0">
                      <a:pos x="140" y="68"/>
                    </a:cxn>
                    <a:cxn ang="0">
                      <a:pos x="141" y="71"/>
                    </a:cxn>
                    <a:cxn ang="0">
                      <a:pos x="139" y="74"/>
                    </a:cxn>
                    <a:cxn ang="0">
                      <a:pos x="136" y="75"/>
                    </a:cxn>
                    <a:cxn ang="0">
                      <a:pos x="11" y="62"/>
                    </a:cxn>
                    <a:cxn ang="0">
                      <a:pos x="8" y="62"/>
                    </a:cxn>
                    <a:cxn ang="0">
                      <a:pos x="6" y="62"/>
                    </a:cxn>
                    <a:cxn ang="0">
                      <a:pos x="4" y="62"/>
                    </a:cxn>
                    <a:cxn ang="0">
                      <a:pos x="2" y="63"/>
                    </a:cxn>
                    <a:cxn ang="0">
                      <a:pos x="2" y="66"/>
                    </a:cxn>
                  </a:cxnLst>
                  <a:rect l="0" t="0" r="r" b="b"/>
                  <a:pathLst>
                    <a:path w="142" h="7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11"/>
                      </a:lnTo>
                      <a:lnTo>
                        <a:pt x="132" y="61"/>
                      </a:lnTo>
                      <a:lnTo>
                        <a:pt x="137" y="64"/>
                      </a:lnTo>
                      <a:lnTo>
                        <a:pt x="137" y="65"/>
                      </a:lnTo>
                      <a:lnTo>
                        <a:pt x="140" y="68"/>
                      </a:lnTo>
                      <a:lnTo>
                        <a:pt x="141" y="71"/>
                      </a:lnTo>
                      <a:lnTo>
                        <a:pt x="139" y="74"/>
                      </a:lnTo>
                      <a:lnTo>
                        <a:pt x="136" y="75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2" y="63"/>
                      </a:lnTo>
                      <a:lnTo>
                        <a:pt x="2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11"/>
                <p:cNvSpPr>
                  <a:spLocks noChangeAspect="1"/>
                </p:cNvSpPr>
                <p:nvPr/>
              </p:nvSpPr>
              <p:spPr bwMode="auto">
                <a:xfrm>
                  <a:off x="1326" y="1328"/>
                  <a:ext cx="142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4" y="4"/>
                    </a:cxn>
                    <a:cxn ang="0">
                      <a:pos x="4" y="5"/>
                    </a:cxn>
                    <a:cxn ang="0">
                      <a:pos x="10" y="8"/>
                    </a:cxn>
                    <a:cxn ang="0">
                      <a:pos x="129" y="57"/>
                    </a:cxn>
                    <a:cxn ang="0">
                      <a:pos x="136" y="59"/>
                    </a:cxn>
                    <a:cxn ang="0">
                      <a:pos x="138" y="62"/>
                    </a:cxn>
                    <a:cxn ang="0">
                      <a:pos x="139" y="66"/>
                    </a:cxn>
                    <a:cxn ang="0">
                      <a:pos x="141" y="68"/>
                    </a:cxn>
                    <a:cxn ang="0">
                      <a:pos x="140" y="70"/>
                    </a:cxn>
                    <a:cxn ang="0">
                      <a:pos x="136" y="73"/>
                    </a:cxn>
                    <a:cxn ang="0">
                      <a:pos x="12" y="59"/>
                    </a:cxn>
                    <a:cxn ang="0">
                      <a:pos x="8" y="59"/>
                    </a:cxn>
                    <a:cxn ang="0">
                      <a:pos x="4" y="59"/>
                    </a:cxn>
                    <a:cxn ang="0">
                      <a:pos x="3" y="59"/>
                    </a:cxn>
                    <a:cxn ang="0">
                      <a:pos x="3" y="61"/>
                    </a:cxn>
                    <a:cxn ang="0">
                      <a:pos x="2" y="64"/>
                    </a:cxn>
                  </a:cxnLst>
                  <a:rect l="0" t="0" r="r" b="b"/>
                  <a:pathLst>
                    <a:path w="142" h="7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0" y="8"/>
                      </a:lnTo>
                      <a:lnTo>
                        <a:pt x="129" y="57"/>
                      </a:lnTo>
                      <a:lnTo>
                        <a:pt x="136" y="59"/>
                      </a:lnTo>
                      <a:lnTo>
                        <a:pt x="138" y="62"/>
                      </a:lnTo>
                      <a:lnTo>
                        <a:pt x="139" y="66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6" y="73"/>
                      </a:lnTo>
                      <a:lnTo>
                        <a:pt x="12" y="59"/>
                      </a:lnTo>
                      <a:lnTo>
                        <a:pt x="8" y="59"/>
                      </a:lnTo>
                      <a:lnTo>
                        <a:pt x="4" y="59"/>
                      </a:lnTo>
                      <a:lnTo>
                        <a:pt x="3" y="59"/>
                      </a:lnTo>
                      <a:lnTo>
                        <a:pt x="3" y="61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12"/>
                <p:cNvSpPr>
                  <a:spLocks noChangeAspect="1"/>
                </p:cNvSpPr>
                <p:nvPr/>
              </p:nvSpPr>
              <p:spPr bwMode="auto">
                <a:xfrm>
                  <a:off x="1326" y="1391"/>
                  <a:ext cx="142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5" y="9"/>
                    </a:cxn>
                    <a:cxn ang="0">
                      <a:pos x="11" y="10"/>
                    </a:cxn>
                    <a:cxn ang="0">
                      <a:pos x="129" y="59"/>
                    </a:cxn>
                    <a:cxn ang="0">
                      <a:pos x="137" y="61"/>
                    </a:cxn>
                    <a:cxn ang="0">
                      <a:pos x="138" y="63"/>
                    </a:cxn>
                    <a:cxn ang="0">
                      <a:pos x="141" y="67"/>
                    </a:cxn>
                    <a:cxn ang="0">
                      <a:pos x="141" y="69"/>
                    </a:cxn>
                    <a:cxn ang="0">
                      <a:pos x="140" y="72"/>
                    </a:cxn>
                    <a:cxn ang="0">
                      <a:pos x="135" y="72"/>
                    </a:cxn>
                    <a:cxn ang="0">
                      <a:pos x="73" y="65"/>
                    </a:cxn>
                  </a:cxnLst>
                  <a:rect l="0" t="0" r="r" b="b"/>
                  <a:pathLst>
                    <a:path w="142" h="7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29" y="59"/>
                      </a:lnTo>
                      <a:lnTo>
                        <a:pt x="137" y="61"/>
                      </a:lnTo>
                      <a:lnTo>
                        <a:pt x="138" y="63"/>
                      </a:lnTo>
                      <a:lnTo>
                        <a:pt x="141" y="67"/>
                      </a:lnTo>
                      <a:lnTo>
                        <a:pt x="141" y="69"/>
                      </a:lnTo>
                      <a:lnTo>
                        <a:pt x="140" y="72"/>
                      </a:lnTo>
                      <a:lnTo>
                        <a:pt x="135" y="72"/>
                      </a:lnTo>
                      <a:lnTo>
                        <a:pt x="73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" name="Text Box 213"/>
              <p:cNvSpPr txBox="1">
                <a:spLocks noChangeArrowheads="1"/>
              </p:cNvSpPr>
              <p:nvPr/>
            </p:nvSpPr>
            <p:spPr bwMode="auto">
              <a:xfrm>
                <a:off x="2018" y="799"/>
                <a:ext cx="662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latin typeface="Symbol" pitchFamily="-112" charset="2"/>
                  </a:rPr>
                  <a:t>g</a:t>
                </a:r>
                <a:r>
                  <a:rPr lang="en-US" sz="1600" b="1" dirty="0" smtClean="0">
                    <a:latin typeface="Symbol" pitchFamily="-112" charset="2"/>
                  </a:rPr>
                  <a:t>, </a:t>
                </a:r>
                <a:r>
                  <a:rPr lang="en-US" sz="1600" b="1" dirty="0" err="1" smtClean="0">
                    <a:latin typeface="Symbol" pitchFamily="-112" charset="2"/>
                  </a:rPr>
                  <a:t>p,</a:t>
                </a:r>
                <a:r>
                  <a:rPr lang="en-US" sz="1600" dirty="0" err="1" smtClean="0">
                    <a:latin typeface="+mj-lt"/>
                  </a:rPr>
                  <a:t>J</a:t>
                </a:r>
                <a:r>
                  <a:rPr lang="en-US" sz="1600" dirty="0" smtClean="0">
                    <a:latin typeface="Symbol" pitchFamily="-112" charset="2"/>
                  </a:rPr>
                  <a:t>/Y</a:t>
                </a:r>
                <a:endParaRPr lang="en-US" sz="1600" b="1" dirty="0">
                  <a:latin typeface="Symbol" pitchFamily="-112" charset="2"/>
                </a:endParaRPr>
              </a:p>
            </p:txBody>
          </p:sp>
        </p:grpSp>
        <p:sp>
          <p:nvSpPr>
            <p:cNvPr id="18" name="Text Box 214"/>
            <p:cNvSpPr txBox="1">
              <a:spLocks noChangeArrowheads="1"/>
            </p:cNvSpPr>
            <p:nvPr/>
          </p:nvSpPr>
          <p:spPr bwMode="auto">
            <a:xfrm>
              <a:off x="158750" y="287496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Times New Roman" pitchFamily="-112" charset="0"/>
                </a:rPr>
                <a:t>p</a:t>
              </a:r>
            </a:p>
          </p:txBody>
        </p:sp>
        <p:sp>
          <p:nvSpPr>
            <p:cNvPr id="19" name="Text Box 215"/>
            <p:cNvSpPr txBox="1">
              <a:spLocks noChangeArrowheads="1"/>
            </p:cNvSpPr>
            <p:nvPr/>
          </p:nvSpPr>
          <p:spPr bwMode="auto">
            <a:xfrm>
              <a:off x="4064000" y="2852738"/>
              <a:ext cx="387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err="1">
                  <a:latin typeface="Times New Roman" pitchFamily="-112" charset="0"/>
                </a:rPr>
                <a:t>p</a:t>
              </a:r>
              <a:r>
                <a:rPr lang="en-US" b="1" dirty="0">
                  <a:latin typeface="Times New Roman" pitchFamily="-112" charset="0"/>
                </a:rPr>
                <a:t>’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0" y="2755900"/>
            <a:ext cx="627607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Inclusive Reactions: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Momentum/energy and angular resolution of e’ critical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Very good electron id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Moderate luminosity &gt;10</a:t>
            </a:r>
            <a:r>
              <a:rPr lang="en-US" sz="1600" baseline="30000" dirty="0" smtClean="0"/>
              <a:t>32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s</a:t>
            </a:r>
            <a:r>
              <a:rPr lang="en-US" sz="1600" baseline="30000" dirty="0" smtClean="0"/>
              <a:t>-1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Need low x ~10</a:t>
            </a:r>
            <a:r>
              <a:rPr lang="en-US" sz="1600" baseline="30000" dirty="0" smtClean="0"/>
              <a:t>-4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/>
              </a:rPr>
              <a:t> high √s (Saturation and spin physics)</a:t>
            </a:r>
            <a:endParaRPr lang="en-US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622300" y="4051300"/>
            <a:ext cx="663515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FF"/>
                </a:solidFill>
              </a:rPr>
              <a:t>Semi-inclusive Reactions:</a:t>
            </a:r>
          </a:p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r>
              <a:rPr lang="en-US" sz="1600" dirty="0" smtClean="0">
                <a:latin typeface="+mj-lt"/>
                <a:cs typeface="Symbol" charset="2"/>
              </a:rPr>
              <a:t>Excellent particle ID</a:t>
            </a:r>
            <a:r>
              <a:rPr lang="en-US" sz="1600" dirty="0" smtClean="0">
                <a:latin typeface="Symbol" charset="2"/>
                <a:cs typeface="Symbol" charset="2"/>
              </a:rPr>
              <a:t>:  </a:t>
            </a:r>
            <a:r>
              <a:rPr lang="en-US" sz="1600" dirty="0" err="1" smtClean="0">
                <a:latin typeface="Symbol" charset="2"/>
                <a:cs typeface="Symbol" charset="2"/>
              </a:rPr>
              <a:t>p</a:t>
            </a:r>
            <a:r>
              <a:rPr lang="en-US" sz="1600" dirty="0" err="1" smtClean="0"/>
              <a:t>,K,p</a:t>
            </a:r>
            <a:r>
              <a:rPr lang="en-US" sz="1600" dirty="0" smtClean="0"/>
              <a:t> separation over a wide range in </a:t>
            </a:r>
            <a:r>
              <a:rPr lang="en-US" sz="1600" dirty="0" smtClean="0">
                <a:latin typeface="Symbol" charset="2"/>
                <a:cs typeface="Symbol" charset="2"/>
              </a:rPr>
              <a:t>h</a:t>
            </a:r>
          </a:p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r>
              <a:rPr lang="en-US" sz="1600" dirty="0">
                <a:sym typeface="Wingdings"/>
              </a:rPr>
              <a:t>full </a:t>
            </a:r>
            <a:r>
              <a:rPr lang="en-US" sz="1600" dirty="0">
                <a:latin typeface="Symbol" charset="2"/>
                <a:cs typeface="Symbol" charset="2"/>
                <a:sym typeface="Wingdings"/>
              </a:rPr>
              <a:t>F</a:t>
            </a:r>
            <a:r>
              <a:rPr lang="en-US" sz="1600" dirty="0">
                <a:sym typeface="Wingdings"/>
              </a:rPr>
              <a:t>-coverage around </a:t>
            </a:r>
            <a:r>
              <a:rPr lang="en-US" sz="2000" dirty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600" dirty="0" smtClean="0">
                <a:sym typeface="Wingdings"/>
              </a:rPr>
              <a:t>*</a:t>
            </a:r>
          </a:p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r>
              <a:rPr lang="en-US" sz="1600" dirty="0" smtClean="0">
                <a:latin typeface="+mj-lt"/>
                <a:cs typeface="Symbol" charset="2"/>
                <a:sym typeface="Wingdings"/>
              </a:rPr>
              <a:t>Excellent vertex resolution  Charm, </a:t>
            </a:r>
            <a:r>
              <a:rPr lang="en-US" sz="1600" dirty="0">
                <a:latin typeface="+mj-lt"/>
                <a:cs typeface="Symbol" charset="2"/>
                <a:sym typeface="Wingdings"/>
              </a:rPr>
              <a:t>b</a:t>
            </a:r>
            <a:r>
              <a:rPr lang="en-US" sz="1600" dirty="0" smtClean="0">
                <a:latin typeface="+mj-lt"/>
                <a:cs typeface="Symbol" charset="2"/>
                <a:sym typeface="Wingdings"/>
              </a:rPr>
              <a:t>ottom identification</a:t>
            </a:r>
            <a:endParaRPr lang="en-US" sz="1600" dirty="0" smtClean="0">
              <a:latin typeface="+mj-lt"/>
              <a:cs typeface="Symbol" charset="2"/>
            </a:endParaRPr>
          </a:p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r>
              <a:rPr lang="en-US" sz="1600" dirty="0" smtClean="0"/>
              <a:t>high luminosity &gt;10</a:t>
            </a:r>
            <a:r>
              <a:rPr lang="en-US" sz="1600" baseline="30000" dirty="0" smtClean="0"/>
              <a:t>33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(5d binning (x,Q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,z,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err="1" smtClean="0"/>
              <a:t>,</a:t>
            </a:r>
            <a:r>
              <a:rPr lang="en-US" sz="1600" dirty="0" err="1" smtClean="0">
                <a:latin typeface="Symbol" charset="2"/>
                <a:cs typeface="Symbol" charset="2"/>
              </a:rPr>
              <a:t>F</a:t>
            </a:r>
            <a:r>
              <a:rPr lang="en-US" sz="1600" dirty="0" smtClean="0"/>
              <a:t>))</a:t>
            </a:r>
          </a:p>
          <a:p>
            <a:pPr marL="285750" indent="-285750">
              <a:buClr>
                <a:srgbClr val="FF00FF"/>
              </a:buClr>
              <a:buFont typeface="Wingdings" charset="2"/>
              <a:buChar char="q"/>
            </a:pPr>
            <a:r>
              <a:rPr lang="en-US" sz="1600" dirty="0" smtClean="0"/>
              <a:t>Need low x ~10</a:t>
            </a:r>
            <a:r>
              <a:rPr lang="en-US" sz="1600" baseline="30000" dirty="0" smtClean="0"/>
              <a:t>-4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/>
              </a:rPr>
              <a:t> high √s 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2755900" y="5673804"/>
            <a:ext cx="6404317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FF00"/>
                </a:solidFill>
              </a:rPr>
              <a:t>Exclusive Reactions:</a:t>
            </a:r>
          </a:p>
          <a:p>
            <a:pPr marL="285750" indent="-285750">
              <a:buClr>
                <a:srgbClr val="00FF00"/>
              </a:buClr>
              <a:buFont typeface="Wingdings" charset="2"/>
              <a:buChar char="q"/>
            </a:pPr>
            <a:r>
              <a:rPr lang="en-US" sz="1600" dirty="0" smtClean="0">
                <a:solidFill>
                  <a:schemeClr val="dk1"/>
                </a:solidFill>
              </a:rPr>
              <a:t>Exclusivity </a:t>
            </a:r>
            <a:r>
              <a:rPr lang="en-US" sz="1600" dirty="0" smtClean="0">
                <a:solidFill>
                  <a:schemeClr val="dk1"/>
                </a:solidFill>
                <a:sym typeface="Wingdings"/>
              </a:rPr>
              <a:t> high rapidity coverage  rapidity gap events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</a:p>
          <a:p>
            <a:pPr marL="285750" indent="-285750">
              <a:buClr>
                <a:srgbClr val="00FF00"/>
              </a:buClr>
              <a:buFont typeface="Wingdings" charset="2"/>
              <a:buChar char="q"/>
            </a:pPr>
            <a:r>
              <a:rPr lang="en-US" sz="1600" dirty="0" smtClean="0">
                <a:solidFill>
                  <a:schemeClr val="dk1"/>
                </a:solidFill>
              </a:rPr>
              <a:t>high </a:t>
            </a:r>
            <a:r>
              <a:rPr lang="en-US" sz="1600" dirty="0">
                <a:solidFill>
                  <a:schemeClr val="dk1"/>
                </a:solidFill>
              </a:rPr>
              <a:t>resolution in t </a:t>
            </a:r>
            <a:r>
              <a:rPr lang="en-US" sz="1600" dirty="0">
                <a:solidFill>
                  <a:schemeClr val="dk1"/>
                </a:solidFill>
                <a:sym typeface="Wingdings"/>
              </a:rPr>
              <a:t> </a:t>
            </a:r>
            <a:r>
              <a:rPr lang="en-US" sz="1600" dirty="0">
                <a:solidFill>
                  <a:schemeClr val="dk1"/>
                </a:solidFill>
              </a:rPr>
              <a:t>Roman </a:t>
            </a:r>
            <a:r>
              <a:rPr lang="en-US" sz="1600" dirty="0" smtClean="0">
                <a:solidFill>
                  <a:schemeClr val="dk1"/>
                </a:solidFill>
              </a:rPr>
              <a:t>pots</a:t>
            </a:r>
            <a:endParaRPr lang="en-US" sz="1600" dirty="0"/>
          </a:p>
          <a:p>
            <a:pPr marL="285750" indent="-285750">
              <a:buClr>
                <a:srgbClr val="00FF00"/>
              </a:buClr>
              <a:buFont typeface="Wingdings" charset="2"/>
              <a:buChar char="q"/>
            </a:pPr>
            <a:r>
              <a:rPr lang="en-US" sz="1600" dirty="0" smtClean="0"/>
              <a:t>high luminosity &gt;10</a:t>
            </a:r>
            <a:r>
              <a:rPr lang="en-US" sz="1600" baseline="30000" dirty="0" smtClean="0"/>
              <a:t>33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(4d </a:t>
            </a:r>
            <a:r>
              <a:rPr lang="en-US" sz="1600" dirty="0"/>
              <a:t>binning (x,Q</a:t>
            </a:r>
            <a:r>
              <a:rPr lang="en-US" sz="1600" baseline="30000" dirty="0"/>
              <a:t>2</a:t>
            </a:r>
            <a:r>
              <a:rPr lang="en-US" sz="1600" dirty="0" smtClean="0"/>
              <a:t>,</a:t>
            </a:r>
            <a:r>
              <a:rPr lang="en-US" sz="1600" dirty="0"/>
              <a:t>t</a:t>
            </a:r>
            <a:r>
              <a:rPr lang="en-US" sz="1600" dirty="0" smtClean="0"/>
              <a:t>,</a:t>
            </a:r>
            <a:r>
              <a:rPr lang="en-US" sz="1600" dirty="0" smtClean="0">
                <a:latin typeface="Symbol" charset="2"/>
                <a:cs typeface="Symbol" charset="2"/>
              </a:rPr>
              <a:t>F</a:t>
            </a:r>
            <a:r>
              <a:rPr lang="en-US" sz="1600" dirty="0"/>
              <a:t>)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09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Accepted </a:t>
            </a:r>
            <a:r>
              <a:rPr lang="en-US" dirty="0" err="1" smtClean="0"/>
              <a:t>in“Roman</a:t>
            </a:r>
            <a:r>
              <a:rPr lang="en-US" dirty="0" smtClean="0"/>
              <a:t> </a:t>
            </a:r>
            <a:r>
              <a:rPr lang="en-US" dirty="0" err="1" smtClean="0"/>
              <a:t>Pot”(example</a:t>
            </a:r>
            <a:r>
              <a:rPr lang="en-US" dirty="0" smtClean="0"/>
              <a:t>) at </a:t>
            </a:r>
            <a:r>
              <a:rPr lang="en-US" dirty="0" err="1" smtClean="0"/>
              <a:t>s</a:t>
            </a:r>
            <a:r>
              <a:rPr lang="en-US" dirty="0" smtClean="0"/>
              <a:t>=20m 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 t="7332"/>
          <a:stretch>
            <a:fillRect/>
          </a:stretch>
        </p:blipFill>
        <p:spPr bwMode="auto">
          <a:xfrm>
            <a:off x="4330700" y="598571"/>
            <a:ext cx="4259467" cy="341859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 t="8798" r="7619" b="1466"/>
          <a:stretch>
            <a:fillRect/>
          </a:stretch>
        </p:blipFill>
        <p:spPr bwMode="auto">
          <a:xfrm>
            <a:off x="160500" y="653682"/>
            <a:ext cx="3934982" cy="330940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/>
          </p:cNvSpPr>
          <p:nvPr/>
        </p:nvSpPr>
        <p:spPr bwMode="auto">
          <a:xfrm>
            <a:off x="1321395" y="882759"/>
            <a:ext cx="84071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FF"/>
                </a:solidFill>
                <a:ea typeface="Gill Sans" charset="0"/>
                <a:cs typeface="Gill Sans" charset="0"/>
              </a:rPr>
              <a:t>25x250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446911" y="882759"/>
            <a:ext cx="55893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FF"/>
                </a:solidFill>
                <a:ea typeface="Gill Sans" charset="0"/>
                <a:cs typeface="Gill Sans" charset="0"/>
              </a:rPr>
              <a:t>5x50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Meeting with GSI-Representatives, November 2011</a:t>
            </a:r>
            <a:endParaRPr lang="en-US" altLang="ja-JP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 l="5172" t="7627" r="7241"/>
          <a:stretch>
            <a:fillRect/>
          </a:stretch>
        </p:blipFill>
        <p:spPr bwMode="auto">
          <a:xfrm>
            <a:off x="4795641" y="3960017"/>
            <a:ext cx="4001431" cy="286226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 l="5172" t="7627" r="7241"/>
          <a:stretch>
            <a:fillRect/>
          </a:stretch>
        </p:blipFill>
        <p:spPr bwMode="auto">
          <a:xfrm>
            <a:off x="315883" y="3959648"/>
            <a:ext cx="4051288" cy="289835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/>
          </p:cNvSpPr>
          <p:nvPr/>
        </p:nvSpPr>
        <p:spPr bwMode="auto">
          <a:xfrm>
            <a:off x="2987675" y="4205793"/>
            <a:ext cx="84071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FF"/>
                </a:solidFill>
                <a:ea typeface="Gill Sans" charset="0"/>
                <a:cs typeface="Gill Sans" charset="0"/>
              </a:rPr>
              <a:t>25x250</a:t>
            </a: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7747198" y="4205793"/>
            <a:ext cx="55893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FF"/>
                </a:solidFill>
                <a:ea typeface="Gill Sans" charset="0"/>
                <a:cs typeface="Gill Sans" charset="0"/>
              </a:rPr>
              <a:t>5x50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175817" y="5721568"/>
            <a:ext cx="1020812" cy="2462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a typeface="Gill Sans" charset="0"/>
                <a:cs typeface="Gill Sans" charset="0"/>
              </a:rPr>
              <a:t>Generated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1209303" y="6001960"/>
            <a:ext cx="2215250" cy="2462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ea typeface="Gill Sans" charset="0"/>
                <a:cs typeface="Gill Sans" charset="0"/>
              </a:rPr>
              <a:t>Quad aperture limited</a:t>
            </a:r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1188518" y="6234330"/>
            <a:ext cx="2159546" cy="2462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a typeface="Gill Sans" charset="0"/>
                <a:cs typeface="Gill Sans" charset="0"/>
              </a:rPr>
              <a:t>RP (at 20m) accepted 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715244" y="6364139"/>
            <a:ext cx="429741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703659" y="6141815"/>
            <a:ext cx="428625" cy="0"/>
          </a:xfrm>
          <a:prstGeom prst="line">
            <a:avLst/>
          </a:prstGeom>
          <a:noFill/>
          <a:ln w="381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703659" y="5861422"/>
            <a:ext cx="428625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How to detect coherent/in-coherent events in </a:t>
            </a:r>
            <a:r>
              <a:rPr lang="en-US" sz="2400" dirty="0" err="1" smtClean="0"/>
              <a:t>ep</a:t>
            </a:r>
            <a:r>
              <a:rPr lang="en-US" sz="2400" dirty="0" smtClean="0"/>
              <a:t>/A</a:t>
            </a:r>
            <a:r>
              <a:rPr lang="en-US" sz="2800" dirty="0" smtClean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930275"/>
            <a:ext cx="6146800" cy="4489449"/>
          </a:xfrm>
        </p:spPr>
        <p:txBody>
          <a:bodyPr/>
          <a:lstStyle/>
          <a:p>
            <a:r>
              <a:rPr lang="en-US" sz="1800" dirty="0" err="1" smtClean="0"/>
              <a:t>e+p</a:t>
            </a:r>
            <a:r>
              <a:rPr lang="en-US" sz="1800" dirty="0" smtClean="0"/>
              <a:t>/A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</a:t>
            </a:r>
            <a:r>
              <a:rPr lang="en-US" sz="1800" dirty="0" err="1" smtClean="0">
                <a:sym typeface="Wingdings"/>
              </a:rPr>
              <a:t>e’+</a:t>
            </a:r>
            <a:r>
              <a:rPr lang="en-US" sz="1800" dirty="0" err="1" smtClean="0">
                <a:solidFill>
                  <a:srgbClr val="FF00FF"/>
                </a:solidFill>
                <a:sym typeface="Wingdings"/>
              </a:rPr>
              <a:t>p</a:t>
            </a:r>
            <a:r>
              <a:rPr lang="en-US" sz="1800" dirty="0" smtClean="0">
                <a:solidFill>
                  <a:srgbClr val="FF00FF"/>
                </a:solidFill>
                <a:sym typeface="Wingdings"/>
              </a:rPr>
              <a:t>’/A’ </a:t>
            </a:r>
            <a:r>
              <a:rPr lang="en-US" sz="1800" dirty="0" smtClean="0">
                <a:sym typeface="Wingdings"/>
              </a:rPr>
              <a:t>+ </a:t>
            </a:r>
            <a:r>
              <a:rPr lang="en-US" sz="1800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800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/ J/</a:t>
            </a:r>
            <a:r>
              <a:rPr lang="en-US" sz="1800" dirty="0" smtClean="0">
                <a:latin typeface="Lucida Grande"/>
                <a:ea typeface="Lucida Grande"/>
                <a:cs typeface="Lucida Grande"/>
                <a:sym typeface="Wingdings"/>
              </a:rPr>
              <a:t>ψ </a:t>
            </a:r>
            <a:r>
              <a:rPr lang="en-US" sz="1800" dirty="0" smtClean="0">
                <a:sym typeface="Wingdings"/>
              </a:rPr>
              <a:t>/ </a:t>
            </a:r>
            <a:r>
              <a:rPr lang="en-US" sz="1800" dirty="0" err="1" smtClean="0"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sz="1800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/ </a:t>
            </a:r>
            <a:r>
              <a:rPr lang="en-US" sz="1800" dirty="0" err="1" smtClean="0">
                <a:latin typeface="Symbol" charset="2"/>
                <a:cs typeface="Symbol" charset="2"/>
                <a:sym typeface="Wingdings"/>
              </a:rPr>
              <a:t>f</a:t>
            </a:r>
            <a:r>
              <a:rPr lang="en-US" sz="1800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1800" dirty="0" smtClean="0">
                <a:latin typeface="+mj-lt"/>
                <a:cs typeface="Symbol" charset="2"/>
                <a:sym typeface="Wingdings"/>
              </a:rPr>
              <a:t>/ jet</a:t>
            </a:r>
          </a:p>
          <a:p>
            <a:r>
              <a:rPr lang="en-US" sz="1800" dirty="0" smtClean="0">
                <a:cs typeface="Symbol" charset="2"/>
                <a:sym typeface="Wingdings"/>
              </a:rPr>
              <a:t>Challenges to detect </a:t>
            </a:r>
            <a:r>
              <a:rPr lang="en-US" sz="1800" dirty="0" err="1" smtClean="0">
                <a:solidFill>
                  <a:srgbClr val="FF00FF"/>
                </a:solidFill>
                <a:cs typeface="Symbol" charset="2"/>
                <a:sym typeface="Wingdings"/>
              </a:rPr>
              <a:t>p</a:t>
            </a:r>
            <a:r>
              <a:rPr lang="en-US" sz="1800" dirty="0" smtClean="0">
                <a:solidFill>
                  <a:srgbClr val="FF00FF"/>
                </a:solidFill>
                <a:cs typeface="Symbol" charset="2"/>
                <a:sym typeface="Wingdings"/>
              </a:rPr>
              <a:t>’/A’</a:t>
            </a:r>
          </a:p>
          <a:p>
            <a:pPr lvl="1"/>
            <a:r>
              <a:rPr lang="en-US" sz="1600" dirty="0" smtClean="0"/>
              <a:t>Beam angular divergence limits smallest outgoing </a:t>
            </a:r>
            <a:r>
              <a:rPr lang="en-US" sz="1600" dirty="0" smtClean="0">
                <a:latin typeface="Symbol" charset="2"/>
                <a:cs typeface="Symbol" charset="2"/>
              </a:rPr>
              <a:t>Q</a:t>
            </a:r>
            <a:r>
              <a:rPr lang="en-US" sz="1600" baseline="-25000" dirty="0" smtClean="0"/>
              <a:t>min</a:t>
            </a:r>
            <a:r>
              <a:rPr lang="en-US" sz="1600" dirty="0" smtClean="0"/>
              <a:t> for p/A that can be measured</a:t>
            </a:r>
          </a:p>
          <a:p>
            <a:pPr lvl="1"/>
            <a:r>
              <a:rPr lang="en-US" sz="1600" dirty="0" smtClean="0"/>
              <a:t>Can measure the nucleus if it is separated from the beam in Si (Roman Pot) “beamline” detectors</a:t>
            </a:r>
          </a:p>
          <a:p>
            <a:pPr lvl="2"/>
            <a:r>
              <a:rPr lang="en-US" sz="1400" dirty="0" smtClean="0"/>
              <a:t>p</a:t>
            </a:r>
            <a:r>
              <a:rPr lang="en-US" sz="1400" baseline="-25000" dirty="0" smtClean="0"/>
              <a:t>Tmin</a:t>
            </a:r>
            <a:r>
              <a:rPr lang="en-US" sz="1400" dirty="0" smtClean="0"/>
              <a:t> ~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z</a:t>
            </a:r>
            <a:r>
              <a:rPr lang="en-US" sz="1400" baseline="30000" dirty="0" err="1" smtClean="0"/>
              <a:t>A</a:t>
            </a:r>
            <a:r>
              <a:rPr lang="en-US" sz="1400" baseline="30000" dirty="0" smtClean="0"/>
              <a:t> </a:t>
            </a:r>
            <a:r>
              <a:rPr lang="en-US" sz="1400" dirty="0" err="1" smtClean="0"/>
              <a:t>θ</a:t>
            </a:r>
            <a:r>
              <a:rPr lang="en-US" sz="1400" baseline="-25000" dirty="0" err="1" smtClean="0"/>
              <a:t>min</a:t>
            </a:r>
            <a:endParaRPr lang="en-US" sz="1400" baseline="-25000" dirty="0" smtClean="0"/>
          </a:p>
          <a:p>
            <a:pPr lvl="3"/>
            <a:r>
              <a:rPr lang="en-US" sz="1200" dirty="0" smtClean="0"/>
              <a:t>For beam energies = 100 GeV/n and </a:t>
            </a:r>
            <a:r>
              <a:rPr lang="en-US" sz="1200" dirty="0" err="1" smtClean="0"/>
              <a:t>θ</a:t>
            </a:r>
            <a:r>
              <a:rPr lang="en-US" sz="1200" baseline="-25000" dirty="0" err="1" smtClean="0"/>
              <a:t>min</a:t>
            </a:r>
            <a:r>
              <a:rPr lang="en-US" sz="1200" dirty="0" smtClean="0"/>
              <a:t> = 0.1 </a:t>
            </a:r>
            <a:r>
              <a:rPr lang="en-US" sz="1200" dirty="0" err="1" smtClean="0"/>
              <a:t>mrad</a:t>
            </a:r>
            <a:endParaRPr lang="en-US" sz="1200" dirty="0" smtClean="0"/>
          </a:p>
          <a:p>
            <a:pPr lvl="1"/>
            <a:r>
              <a:rPr lang="en-US" sz="1600" dirty="0" smtClean="0"/>
              <a:t>Large momentum kicks, much larger </a:t>
            </a:r>
          </a:p>
          <a:p>
            <a:pPr lvl="1">
              <a:buNone/>
            </a:pPr>
            <a:r>
              <a:rPr lang="en-US" sz="1600" dirty="0" smtClean="0"/>
              <a:t>    than binding energy (~8 </a:t>
            </a:r>
            <a:r>
              <a:rPr lang="en-US" sz="1600" dirty="0" err="1" smtClean="0"/>
              <a:t>MeV</a:t>
            </a:r>
            <a:r>
              <a:rPr lang="en-US" sz="1600" dirty="0" smtClean="0"/>
              <a:t>)</a:t>
            </a:r>
          </a:p>
          <a:p>
            <a:pPr lvl="2"/>
            <a:r>
              <a:rPr lang="en-US" sz="1400" dirty="0" smtClean="0"/>
              <a:t>For large A, coherently diffractive nucleus </a:t>
            </a:r>
          </a:p>
          <a:p>
            <a:pPr lvl="2">
              <a:buNone/>
            </a:pPr>
            <a:r>
              <a:rPr lang="en-US" sz="1400" dirty="0" smtClean="0"/>
              <a:t>   cannot be separated from </a:t>
            </a:r>
            <a:r>
              <a:rPr lang="en-US" sz="1400" dirty="0" err="1" smtClean="0"/>
              <a:t>beamline</a:t>
            </a:r>
            <a:r>
              <a:rPr lang="en-US" sz="1400" dirty="0" smtClean="0"/>
              <a:t> </a:t>
            </a:r>
          </a:p>
          <a:p>
            <a:pPr lvl="2">
              <a:buNone/>
            </a:pPr>
            <a:r>
              <a:rPr lang="en-US" sz="1400" dirty="0" smtClean="0"/>
              <a:t>   without breaking up</a:t>
            </a:r>
          </a:p>
          <a:p>
            <a:pPr lvl="2">
              <a:buNone/>
            </a:pPr>
            <a:r>
              <a:rPr lang="en-US" sz="1400" dirty="0" smtClean="0"/>
              <a:t>  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break up neutron detection</a:t>
            </a:r>
          </a:p>
          <a:p>
            <a:pPr lvl="2">
              <a:buNone/>
            </a:pPr>
            <a:r>
              <a:rPr lang="en-US" sz="1400" dirty="0" smtClean="0">
                <a:sym typeface="Wingdings"/>
              </a:rPr>
              <a:t>  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veto incoherent events</a:t>
            </a:r>
            <a:endParaRPr lang="en-US" sz="1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Meeting with GSI-Representatives, November 2011</a:t>
            </a:r>
            <a:endParaRPr lang="en-US" altLang="ja-JP" dirty="0"/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9F4A-75E4-D346-82B3-3760DDF5F5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760" y="1060450"/>
            <a:ext cx="3444240" cy="1925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t="10360"/>
          <a:stretch>
            <a:fillRect/>
          </a:stretch>
        </p:blipFill>
        <p:spPr>
          <a:xfrm>
            <a:off x="5346700" y="3421391"/>
            <a:ext cx="3566160" cy="28483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93000" y="6223000"/>
            <a:ext cx="77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t</a:t>
            </a:r>
            <a:r>
              <a:rPr lang="en-US" dirty="0" smtClean="0"/>
              <a:t>=√</a:t>
            </a:r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33500" y="5537200"/>
            <a:ext cx="4142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incoherent dominates at a </a:t>
            </a:r>
            <a:r>
              <a:rPr lang="en-US" dirty="0" err="1" smtClean="0"/>
              <a:t>t</a:t>
            </a:r>
            <a:r>
              <a:rPr lang="en-US" dirty="0" smtClean="0"/>
              <a:t> at 1/e </a:t>
            </a:r>
          </a:p>
          <a:p>
            <a:r>
              <a:rPr lang="en-US" dirty="0" smtClean="0"/>
              <a:t>of coherent cross section</a:t>
            </a:r>
          </a:p>
          <a:p>
            <a:r>
              <a:rPr lang="en-US" dirty="0" err="1" smtClean="0">
                <a:solidFill>
                  <a:srgbClr val="FF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p</a:t>
            </a:r>
            <a:r>
              <a:rPr lang="en-US" baseline="-25000" dirty="0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 &lt;&lt; 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err="1" smtClean="0">
                <a:sym typeface="Wingdings"/>
              </a:rPr>
              <a:t>tmin</a:t>
            </a:r>
            <a:endParaRPr lang="en-US" baseline="-250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4749800" y="4635500"/>
            <a:ext cx="1219200" cy="101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:mv="urn:schemas-microsoft-com:mac:vml" xmlns="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How to detect coherent/in-coherent events in </a:t>
            </a:r>
            <a:r>
              <a:rPr lang="en-US" sz="2400" dirty="0" err="1" smtClean="0"/>
              <a:t>ep</a:t>
            </a:r>
            <a:r>
              <a:rPr lang="en-US" sz="2400" dirty="0" smtClean="0"/>
              <a:t>/A ?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Meeting with GSI-Representatives, November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12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165100" y="853975"/>
            <a:ext cx="4406900" cy="557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 Rely on rapidity gap method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simulations look good</a:t>
            </a:r>
          </a:p>
          <a:p>
            <a:pPr lvl="1">
              <a:buClr>
                <a:srgbClr val="0000FF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   clear difference between DIS and</a:t>
            </a:r>
          </a:p>
          <a:p>
            <a:pPr lvl="1">
              <a:buClr>
                <a:srgbClr val="0000FF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   diffractive events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 high eff. high purity</a:t>
            </a:r>
          </a:p>
          <a:p>
            <a:pPr lvl="1">
              <a:buClr>
                <a:srgbClr val="0000FF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   possible with gap alone</a:t>
            </a:r>
          </a:p>
          <a:p>
            <a:pPr lvl="2">
              <a:buClr>
                <a:srgbClr val="0000FF"/>
              </a:buClr>
              <a:buSzPct val="100000"/>
              <a:buBlip>
                <a:blip r:embed="rId2"/>
              </a:buBlip>
            </a:pPr>
            <a:r>
              <a:rPr lang="en-US" sz="1600" dirty="0" smtClean="0">
                <a:solidFill>
                  <a:srgbClr val="000000"/>
                </a:solidFill>
              </a:rPr>
              <a:t> ~1% contamination</a:t>
            </a:r>
          </a:p>
          <a:p>
            <a:pPr lvl="2">
              <a:buClr>
                <a:srgbClr val="0000FF"/>
              </a:buClr>
              <a:buSzPct val="100000"/>
              <a:buBlip>
                <a:blip r:embed="rId2"/>
              </a:buBlip>
            </a:pPr>
            <a:r>
              <a:rPr lang="en-US" sz="1600" dirty="0" smtClean="0">
                <a:solidFill>
                  <a:srgbClr val="000000"/>
                </a:solidFill>
              </a:rPr>
              <a:t> ~80% efficiency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 depends critical on detector </a:t>
            </a:r>
          </a:p>
          <a:p>
            <a:pPr lvl="1">
              <a:buClr>
                <a:srgbClr val="0000FF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</a:rPr>
              <a:t>hermeticity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2">
              <a:buClr>
                <a:srgbClr val="0000FF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/>
              <a:t>However, reduce the acceptance by 1 or 2 units of rapidity and these values drop significantly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 improve further by veto on </a:t>
            </a:r>
          </a:p>
          <a:p>
            <a:pPr lvl="1">
              <a:buClr>
                <a:srgbClr val="0000FF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   breakup of nuclei (DIS) </a:t>
            </a:r>
          </a:p>
          <a:p>
            <a:pPr lvl="1">
              <a:buClr>
                <a:srgbClr val="0000FF"/>
              </a:buClr>
            </a:pPr>
            <a:endParaRPr lang="en-US" sz="1400" dirty="0" smtClean="0">
              <a:solidFill>
                <a:srgbClr val="000000"/>
              </a:solidFill>
            </a:endParaRP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Very critical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 smtClean="0"/>
              <a:t> mandatory to detect nuclear</a:t>
            </a:r>
          </a:p>
          <a:p>
            <a:pPr lvl="1">
              <a:buClr>
                <a:srgbClr val="0000FF"/>
              </a:buClr>
            </a:pPr>
            <a:r>
              <a:rPr lang="en-US" sz="1600" dirty="0" smtClean="0"/>
              <a:t>   fragments from breakup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 smtClean="0"/>
              <a:t> </a:t>
            </a:r>
            <a:r>
              <a:rPr lang="en-US" sz="1600" dirty="0" err="1" smtClean="0"/>
              <a:t>n</a:t>
            </a:r>
            <a:r>
              <a:rPr lang="en-US" sz="1600" dirty="0" smtClean="0"/>
              <a:t>: Zero-Degree calorimeter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 smtClean="0"/>
              <a:t> </a:t>
            </a:r>
            <a:r>
              <a:rPr lang="en-US" sz="1600" dirty="0" err="1" smtClean="0"/>
              <a:t>p</a:t>
            </a:r>
            <a:r>
              <a:rPr lang="en-US" sz="1600" dirty="0" smtClean="0"/>
              <a:t>, A </a:t>
            </a:r>
            <a:r>
              <a:rPr lang="en-US" sz="1600" dirty="0" err="1" smtClean="0"/>
              <a:t>frag</a:t>
            </a:r>
            <a:r>
              <a:rPr lang="en-US" sz="1600" dirty="0" smtClean="0"/>
              <a:t>: Forward Spectrometer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/>
          <a:srcRect l="1820" t="8353" r="7895" b="4706"/>
          <a:stretch>
            <a:fillRect/>
          </a:stretch>
        </p:blipFill>
        <p:spPr bwMode="auto">
          <a:xfrm>
            <a:off x="4804172" y="1349049"/>
            <a:ext cx="4026173" cy="41852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4729205" y="1353904"/>
            <a:ext cx="4181390" cy="4348396"/>
            <a:chOff x="-200819" y="1277704"/>
            <a:chExt cx="4181390" cy="4348396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/>
            <a:srcRect t="9412" r="6349" b="3529"/>
            <a:stretch>
              <a:fillRect/>
            </a:stretch>
          </p:blipFill>
          <p:spPr bwMode="auto">
            <a:xfrm>
              <a:off x="-200819" y="1277704"/>
              <a:ext cx="4181390" cy="419599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32100" y="5287546"/>
              <a:ext cx="992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Rapidity</a:t>
              </a:r>
              <a:endParaRPr lang="en-US" sz="1600" dirty="0"/>
            </a:p>
          </p:txBody>
        </p:sp>
      </p:grp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/>
          <a:srcRect t="8235" r="6349" b="4706"/>
          <a:stretch>
            <a:fillRect/>
          </a:stretch>
        </p:blipFill>
        <p:spPr bwMode="auto">
          <a:xfrm>
            <a:off x="4727724" y="1305785"/>
            <a:ext cx="4183479" cy="419792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" name="Rectangle 7"/>
          <p:cNvSpPr>
            <a:spLocks/>
          </p:cNvSpPr>
          <p:nvPr/>
        </p:nvSpPr>
        <p:spPr bwMode="auto">
          <a:xfrm>
            <a:off x="6995146" y="1099145"/>
            <a:ext cx="65496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Gill Sans" charset="0"/>
                <a:cs typeface="Gill Sans" charset="0"/>
              </a:rPr>
              <a:t>Purity</a:t>
            </a:r>
          </a:p>
        </p:txBody>
      </p:sp>
      <p:sp>
        <p:nvSpPr>
          <p:cNvPr id="16" name="Rectangle 8"/>
          <p:cNvSpPr>
            <a:spLocks/>
          </p:cNvSpPr>
          <p:nvPr/>
        </p:nvSpPr>
        <p:spPr bwMode="auto">
          <a:xfrm>
            <a:off x="5590778" y="1111845"/>
            <a:ext cx="112851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  <a:ea typeface="Gill Sans" charset="0"/>
                <a:cs typeface="Gill Sans" charset="0"/>
              </a:rPr>
              <a:t>Efficiency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838700" y="1366879"/>
            <a:ext cx="4013303" cy="4310021"/>
            <a:chOff x="4827524" y="1413333"/>
            <a:chExt cx="4013303" cy="4310021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6"/>
            <a:srcRect l="2540" t="9412" r="7619" b="4706"/>
            <a:stretch>
              <a:fillRect/>
            </a:stretch>
          </p:blipFill>
          <p:spPr bwMode="auto">
            <a:xfrm>
              <a:off x="4827524" y="1413333"/>
              <a:ext cx="4013303" cy="414119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7708900" y="5384800"/>
              <a:ext cx="99257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Rapidity</a:t>
              </a:r>
              <a:endParaRPr 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:mv="urn:schemas-microsoft-com:mac:vml" xmlns="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Meeting with GSI-Representatives, November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2</a:t>
            </a:fld>
            <a:endParaRPr lang="en-US" altLang="ja-JP"/>
          </a:p>
        </p:txBody>
      </p:sp>
      <p:grpSp>
        <p:nvGrpSpPr>
          <p:cNvPr id="10" name="Group 9"/>
          <p:cNvGrpSpPr/>
          <p:nvPr/>
        </p:nvGrpSpPr>
        <p:grpSpPr>
          <a:xfrm>
            <a:off x="1142664" y="1160099"/>
            <a:ext cx="6820968" cy="4516793"/>
            <a:chOff x="-1524336" y="1575429"/>
            <a:chExt cx="6820968" cy="4516793"/>
          </a:xfrm>
        </p:grpSpPr>
        <p:grpSp>
          <p:nvGrpSpPr>
            <p:cNvPr id="11" name="Group 21"/>
            <p:cNvGrpSpPr/>
            <p:nvPr/>
          </p:nvGrpSpPr>
          <p:grpSpPr>
            <a:xfrm>
              <a:off x="-1524336" y="1575429"/>
              <a:ext cx="6820968" cy="4516793"/>
              <a:chOff x="-1524336" y="1575429"/>
              <a:chExt cx="6820968" cy="4516793"/>
            </a:xfrm>
          </p:grpSpPr>
          <p:pic>
            <p:nvPicPr>
              <p:cNvPr id="14" name="Picture 13" descr="776px-20x250Q2VsX.png"/>
              <p:cNvPicPr>
                <a:picLocks noChangeAspect="1"/>
              </p:cNvPicPr>
              <p:nvPr/>
            </p:nvPicPr>
            <p:blipFill>
              <a:blip r:embed="rId3"/>
              <a:srcRect l="1933" t="10017" r="1933" b="7513"/>
              <a:stretch>
                <a:fillRect/>
              </a:stretch>
            </p:blipFill>
            <p:spPr>
              <a:xfrm>
                <a:off x="-1524336" y="1575429"/>
                <a:ext cx="6820968" cy="4516793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/>
              <p:nvPr/>
            </p:nvCxnSpPr>
            <p:spPr bwMode="auto">
              <a:xfrm rot="5400000" flipH="1" flipV="1">
                <a:off x="1162050" y="2368550"/>
                <a:ext cx="3556000" cy="31623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rot="5400000" flipH="1" flipV="1">
                <a:off x="-107950" y="2343150"/>
                <a:ext cx="3556000" cy="31623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" name="TextBox 11"/>
            <p:cNvSpPr txBox="1"/>
            <p:nvPr/>
          </p:nvSpPr>
          <p:spPr>
            <a:xfrm>
              <a:off x="1435100" y="4508500"/>
              <a:ext cx="8879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y</a:t>
              </a:r>
              <a:r>
                <a:rPr lang="en-US" sz="1600" dirty="0" smtClean="0"/>
                <a:t>=0.05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41600" y="2616200"/>
              <a:ext cx="8879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y</a:t>
              </a:r>
              <a:r>
                <a:rPr lang="en-US" sz="1600" dirty="0" smtClean="0"/>
                <a:t>=0.85</a:t>
              </a:r>
              <a:endParaRPr lang="en-US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0700" y="5486400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 Strong x-Q</a:t>
            </a:r>
            <a:r>
              <a:rPr lang="en-US" baseline="30000" dirty="0" smtClean="0"/>
              <a:t>2</a:t>
            </a:r>
            <a:r>
              <a:rPr lang="en-US" dirty="0" smtClean="0"/>
              <a:t> correlation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 high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high Q</a:t>
            </a:r>
            <a:r>
              <a:rPr lang="en-US" baseline="30000" dirty="0" smtClean="0">
                <a:sym typeface="Wingdings"/>
              </a:rPr>
              <a:t>2</a:t>
            </a:r>
          </a:p>
          <a:p>
            <a:pPr lvl="1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 low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low Q</a:t>
            </a:r>
            <a:r>
              <a:rPr lang="en-US" baseline="30000" dirty="0" smtClean="0">
                <a:sym typeface="Wingdings"/>
              </a:rPr>
              <a:t>2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5403850" y="4556720"/>
            <a:ext cx="1689100" cy="889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248400" y="5731470"/>
            <a:ext cx="2696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y</a:t>
            </a:r>
            <a:r>
              <a:rPr lang="en-US" dirty="0" smtClean="0"/>
              <a:t> limited by</a:t>
            </a:r>
          </a:p>
          <a:p>
            <a:r>
              <a:rPr lang="en-US" smtClean="0"/>
              <a:t>resolution </a:t>
            </a:r>
            <a:r>
              <a:rPr lang="en-US" dirty="0" smtClean="0"/>
              <a:t>for e’</a:t>
            </a:r>
          </a:p>
          <a:p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use </a:t>
            </a:r>
            <a:r>
              <a:rPr lang="en-US" dirty="0" err="1" smtClean="0">
                <a:sym typeface="Wingdings"/>
              </a:rPr>
              <a:t>hadron</a:t>
            </a:r>
            <a:r>
              <a:rPr lang="en-US" dirty="0" smtClean="0">
                <a:sym typeface="Wingdings"/>
              </a:rPr>
              <a:t> method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rot="16200000" flipV="1">
            <a:off x="2813050" y="3274020"/>
            <a:ext cx="927100" cy="914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006600" y="1819870"/>
            <a:ext cx="25955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y</a:t>
            </a:r>
            <a:r>
              <a:rPr lang="en-US" dirty="0" smtClean="0"/>
              <a:t> limited by</a:t>
            </a:r>
          </a:p>
          <a:p>
            <a:r>
              <a:rPr lang="en-US" dirty="0" smtClean="0"/>
              <a:t>radiative corrections</a:t>
            </a:r>
          </a:p>
          <a:p>
            <a:r>
              <a:rPr lang="en-US" dirty="0" smtClean="0"/>
              <a:t>can be suppressed by</a:t>
            </a:r>
          </a:p>
          <a:p>
            <a:r>
              <a:rPr lang="en-US" dirty="0" smtClean="0"/>
              <a:t>by requiring hadronic</a:t>
            </a:r>
          </a:p>
          <a:p>
            <a:r>
              <a:rPr lang="en-US" dirty="0" smtClean="0"/>
              <a:t>activity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 flipH="1" flipV="1">
            <a:off x="6026150" y="3439120"/>
            <a:ext cx="1968500" cy="1752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772400" y="3013670"/>
            <a:ext cx="111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HERA</a:t>
            </a:r>
          </a:p>
          <a:p>
            <a:r>
              <a:rPr lang="en-US" dirty="0" err="1" smtClean="0"/>
              <a:t>y</a:t>
            </a:r>
            <a:r>
              <a:rPr lang="en-US" dirty="0" smtClean="0"/>
              <a:t>&gt;0.005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6700" y="774700"/>
            <a:ext cx="498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Potential limitations in kinematic coverage:</a:t>
            </a:r>
            <a:endParaRPr lang="en-US" u="sng" dirty="0">
              <a:solidFill>
                <a:srgbClr val="0000FF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065838" y="762000"/>
          <a:ext cx="25384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4" imgW="1447800" imgH="469900" progId="Equation.DSMT4">
                  <p:embed/>
                </p:oleObj>
              </mc:Choice>
              <mc:Fallback>
                <p:oleObj name="Equation" r:id="rId4" imgW="1447800" imgH="469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762000"/>
                        <a:ext cx="2538412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DVCS: </a:t>
            </a:r>
            <a:r>
              <a:rPr lang="en-US" dirty="0" err="1" smtClean="0"/>
              <a:t>ep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e’p’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Meeting with GSI-Representatives, November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3</a:t>
            </a:fld>
            <a:endParaRPr lang="en-US" altLang="ja-JP"/>
          </a:p>
        </p:txBody>
      </p:sp>
      <p:pic>
        <p:nvPicPr>
          <p:cNvPr id="6" name="Picture 5" descr="photon-angle_vs_elec-angle.eps"/>
          <p:cNvPicPr>
            <a:picLocks noChangeAspect="1"/>
          </p:cNvPicPr>
          <p:nvPr/>
        </p:nvPicPr>
        <p:blipFill>
          <a:blip r:embed="rId2"/>
          <a:srcRect t="7619"/>
          <a:stretch>
            <a:fillRect/>
          </a:stretch>
        </p:blipFill>
        <p:spPr>
          <a:xfrm>
            <a:off x="0" y="722867"/>
            <a:ext cx="5402580" cy="3991373"/>
          </a:xfrm>
          <a:prstGeom prst="rect">
            <a:avLst/>
          </a:prstGeom>
        </p:spPr>
      </p:pic>
      <p:pic>
        <p:nvPicPr>
          <p:cNvPr id="7" name="Picture 6" descr="photon-angle_vs_ene.eps"/>
          <p:cNvPicPr>
            <a:picLocks noChangeAspect="1"/>
          </p:cNvPicPr>
          <p:nvPr/>
        </p:nvPicPr>
        <p:blipFill>
          <a:blip r:embed="rId3"/>
          <a:srcRect t="8889"/>
          <a:stretch>
            <a:fillRect/>
          </a:stretch>
        </p:blipFill>
        <p:spPr>
          <a:xfrm>
            <a:off x="3741420" y="2898633"/>
            <a:ext cx="5402580" cy="39365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5081582" y="596900"/>
            <a:ext cx="4062418" cy="646331"/>
          </a:xfrm>
          <a:prstGeom prst="rect">
            <a:avLst/>
          </a:prstGeom>
          <a:solidFill>
            <a:srgbClr val="FFFAD8"/>
          </a:solidFill>
          <a:ln>
            <a:solidFill>
              <a:srgbClr val="FFFF00"/>
            </a:solidFill>
          </a:ln>
          <a:effectLst>
            <a:glow rad="101600">
              <a:srgbClr val="FFFAD8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cuts: Q2&gt;1.0GeV</a:t>
            </a:r>
            <a:r>
              <a:rPr lang="en-US" baseline="30000" dirty="0" smtClean="0"/>
              <a:t>2</a:t>
            </a:r>
            <a:r>
              <a:rPr lang="en-US" dirty="0" smtClean="0"/>
              <a:t> &amp;&amp; 0.01&lt;</a:t>
            </a:r>
            <a:r>
              <a:rPr lang="en-US" dirty="0" err="1" smtClean="0"/>
              <a:t>y</a:t>
            </a:r>
            <a:r>
              <a:rPr lang="en-US" dirty="0" smtClean="0"/>
              <a:t>&lt;0.9 </a:t>
            </a:r>
          </a:p>
          <a:p>
            <a:r>
              <a:rPr lang="en-US" dirty="0" smtClean="0"/>
              <a:t>&amp;&amp; </a:t>
            </a:r>
            <a:r>
              <a:rPr lang="en-US" dirty="0" err="1" smtClean="0"/>
              <a:t>E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&gt;1GeV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1225" y="4660900"/>
            <a:ext cx="228222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With increasing</a:t>
            </a:r>
          </a:p>
          <a:p>
            <a:pPr algn="ctr"/>
            <a:r>
              <a:rPr lang="en-US" dirty="0"/>
              <a:t>l</a:t>
            </a:r>
            <a:r>
              <a:rPr lang="en-US" dirty="0" smtClean="0"/>
              <a:t>epton energy</a:t>
            </a:r>
          </a:p>
          <a:p>
            <a:pPr algn="ctr"/>
            <a:r>
              <a:rPr lang="en-US" dirty="0"/>
              <a:t>r</a:t>
            </a:r>
            <a:r>
              <a:rPr lang="en-US" dirty="0" smtClean="0"/>
              <a:t>eal photon is </a:t>
            </a:r>
          </a:p>
          <a:p>
            <a:pPr algn="ctr"/>
            <a:r>
              <a:rPr lang="en-US" dirty="0" smtClean="0"/>
              <a:t>boosted </a:t>
            </a:r>
            <a:r>
              <a:rPr lang="en-US" dirty="0" smtClean="0">
                <a:solidFill>
                  <a:srgbClr val="0000FF"/>
                </a:solidFill>
              </a:rPr>
              <a:t>even more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electron beam </a:t>
            </a:r>
          </a:p>
          <a:p>
            <a:pPr algn="ctr"/>
            <a:r>
              <a:rPr lang="en-US" dirty="0" smtClean="0"/>
              <a:t>direction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technology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Si-Vertex</a:t>
            </a:r>
          </a:p>
          <a:p>
            <a:pPr lvl="1"/>
            <a:r>
              <a:rPr lang="en-US" sz="1800" dirty="0" smtClean="0"/>
              <a:t>MAPS technology from IPHC </a:t>
            </a:r>
            <a:r>
              <a:rPr lang="en-US" sz="1800" dirty="0" err="1" smtClean="0"/>
              <a:t>ala</a:t>
            </a:r>
            <a:r>
              <a:rPr lang="en-US" sz="1800" dirty="0" smtClean="0"/>
              <a:t> STAR, CBM, Alice, …</a:t>
            </a:r>
          </a:p>
          <a:p>
            <a:pPr lvl="2"/>
            <a:r>
              <a:rPr lang="en-US" sz="1600" dirty="0" smtClean="0"/>
              <a:t>Barrel:  </a:t>
            </a:r>
          </a:p>
          <a:p>
            <a:pPr marL="914400" lvl="2" indent="0">
              <a:buNone/>
            </a:pPr>
            <a:r>
              <a:rPr lang="en-US" sz="1600" dirty="0" smtClean="0"/>
              <a:t>4 double sided layers @ </a:t>
            </a:r>
            <a:r>
              <a:rPr lang="en-US" sz="1600" dirty="0">
                <a:effectLst/>
              </a:rPr>
              <a:t>3</a:t>
            </a:r>
            <a:r>
              <a:rPr lang="en-US" sz="1600" dirty="0" smtClean="0">
                <a:effectLst/>
              </a:rPr>
              <a:t>. 5.5 8. </a:t>
            </a:r>
            <a:r>
              <a:rPr lang="en-US" sz="1600" dirty="0">
                <a:effectLst/>
              </a:rPr>
              <a:t>15. </a:t>
            </a:r>
            <a:r>
              <a:rPr lang="en-US" sz="1600" dirty="0" smtClean="0">
                <a:effectLst/>
              </a:rPr>
              <a:t>cm 10 sectors in </a:t>
            </a:r>
            <a:r>
              <a:rPr lang="en-US" sz="1600" dirty="0" smtClean="0">
                <a:effectLst/>
                <a:latin typeface="Symbol" charset="2"/>
                <a:cs typeface="Symbol" charset="2"/>
              </a:rPr>
              <a:t>F</a:t>
            </a:r>
          </a:p>
          <a:p>
            <a:pPr marL="914400" lvl="2" indent="0">
              <a:buNone/>
            </a:pPr>
            <a:r>
              <a:rPr lang="en-US" sz="1600" dirty="0">
                <a:effectLst/>
              </a:rPr>
              <a:t>chip 20mm x 30mm ---&gt; 1cm 300 pixel pitch 33 micron dual </a:t>
            </a:r>
            <a:r>
              <a:rPr lang="en-US" sz="1600" dirty="0" smtClean="0">
                <a:effectLst/>
              </a:rPr>
              <a:t>readout, one </a:t>
            </a:r>
            <a:r>
              <a:rPr lang="en-US" sz="1600" dirty="0">
                <a:effectLst/>
              </a:rPr>
              <a:t>column </a:t>
            </a:r>
            <a:r>
              <a:rPr lang="en-US" sz="1600" dirty="0" smtClean="0">
                <a:effectLst/>
              </a:rPr>
              <a:t>60 </a:t>
            </a:r>
            <a:r>
              <a:rPr lang="en-US" sz="1600" dirty="0" err="1" smtClean="0">
                <a:effectLst/>
                <a:latin typeface="Symbol" charset="2"/>
                <a:cs typeface="Symbol" charset="2"/>
              </a:rPr>
              <a:t>m</a:t>
            </a:r>
            <a:r>
              <a:rPr lang="en-US" sz="1600" dirty="0" err="1" smtClean="0">
                <a:effectLst/>
              </a:rPr>
              <a:t>s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>
                <a:effectLst/>
              </a:rPr>
              <a:t>readout time</a:t>
            </a:r>
          </a:p>
          <a:p>
            <a:pPr lvl="2"/>
            <a:r>
              <a:rPr lang="en-US" sz="1600" dirty="0" smtClean="0">
                <a:effectLst/>
                <a:latin typeface="+mj-lt"/>
                <a:cs typeface="Symbol" charset="2"/>
              </a:rPr>
              <a:t>Forward Disks: </a:t>
            </a:r>
          </a:p>
          <a:p>
            <a:pPr marL="914400" lvl="2" indent="0">
              <a:buNone/>
            </a:pPr>
            <a:r>
              <a:rPr lang="en-US" sz="1600" dirty="0" smtClean="0">
                <a:effectLst/>
                <a:latin typeface="+mj-lt"/>
                <a:cs typeface="Symbol" charset="2"/>
              </a:rPr>
              <a:t>4 single sided disks spaced in z starting from 20cm</a:t>
            </a:r>
          </a:p>
          <a:p>
            <a:pPr marL="914400" lvl="2" indent="0">
              <a:buNone/>
            </a:pPr>
            <a:r>
              <a:rPr lang="en-US" sz="1600" dirty="0" smtClean="0">
                <a:effectLst/>
                <a:latin typeface="+mj-lt"/>
                <a:cs typeface="Symbol" charset="2"/>
              </a:rPr>
              <a:t>Radial extension 3 (19 </a:t>
            </a:r>
            <a:r>
              <a:rPr lang="en-US" sz="1600" dirty="0" smtClean="0">
                <a:effectLst/>
                <a:latin typeface="Symbol" charset="2"/>
                <a:cs typeface="Symbol" charset="2"/>
              </a:rPr>
              <a:t>m</a:t>
            </a:r>
            <a:r>
              <a:rPr lang="en-US" sz="1600" dirty="0" smtClean="0">
                <a:effectLst/>
                <a:cs typeface="Symbol" charset="2"/>
              </a:rPr>
              <a:t>m pixel) </a:t>
            </a:r>
            <a:r>
              <a:rPr lang="en-US" sz="1600" dirty="0" smtClean="0">
                <a:effectLst/>
                <a:latin typeface="+mj-lt"/>
                <a:cs typeface="Symbol" charset="2"/>
              </a:rPr>
              <a:t>to 12 cm </a:t>
            </a:r>
            <a:r>
              <a:rPr lang="en-US" sz="1600" dirty="0" smtClean="0">
                <a:effectLst/>
                <a:cs typeface="Symbol" charset="2"/>
              </a:rPr>
              <a:t>(75 </a:t>
            </a:r>
            <a:r>
              <a:rPr lang="en-US" sz="1600" dirty="0" smtClean="0">
                <a:effectLst/>
                <a:latin typeface="Symbol" charset="2"/>
                <a:cs typeface="Symbol" charset="2"/>
              </a:rPr>
              <a:t>m</a:t>
            </a:r>
            <a:r>
              <a:rPr lang="en-US" sz="1600" dirty="0" smtClean="0">
                <a:effectLst/>
                <a:cs typeface="Symbol" charset="2"/>
              </a:rPr>
              <a:t>m </a:t>
            </a:r>
            <a:r>
              <a:rPr lang="en-US" sz="1600" dirty="0">
                <a:effectLst/>
                <a:cs typeface="Symbol" charset="2"/>
              </a:rPr>
              <a:t>pixel</a:t>
            </a:r>
            <a:r>
              <a:rPr lang="en-US" sz="1600" dirty="0" smtClean="0">
                <a:effectLst/>
                <a:cs typeface="Symbol" charset="2"/>
              </a:rPr>
              <a:t>), dual sided readout</a:t>
            </a:r>
          </a:p>
          <a:p>
            <a:pPr marL="457200"/>
            <a:r>
              <a:rPr lang="en-US" sz="2000" dirty="0" smtClean="0">
                <a:effectLst/>
                <a:latin typeface="+mj-lt"/>
                <a:cs typeface="Symbol" charset="2"/>
              </a:rPr>
              <a:t>Barrel Tracking</a:t>
            </a:r>
          </a:p>
          <a:p>
            <a:pPr marL="857250" lvl="1"/>
            <a:r>
              <a:rPr lang="en-US" sz="1800" dirty="0" smtClean="0">
                <a:effectLst/>
                <a:latin typeface="+mj-lt"/>
                <a:cs typeface="Symbol" charset="2"/>
              </a:rPr>
              <a:t>Preferred technology TPC (alternative GEM-Barrel tracker Mass???)</a:t>
            </a:r>
          </a:p>
          <a:p>
            <a:pPr marL="1257300" lvl="2"/>
            <a:r>
              <a:rPr lang="en-US" sz="1600" dirty="0" smtClean="0">
                <a:effectLst/>
                <a:latin typeface="+mj-lt"/>
                <a:cs typeface="Symbol" charset="2"/>
              </a:rPr>
              <a:t>Low mass, PID e/h via </a:t>
            </a:r>
            <a:r>
              <a:rPr lang="en-US" sz="1600" dirty="0" err="1" smtClean="0">
                <a:effectLst/>
                <a:latin typeface="+mj-lt"/>
                <a:cs typeface="Symbol" charset="2"/>
              </a:rPr>
              <a:t>dE</a:t>
            </a:r>
            <a:r>
              <a:rPr lang="en-US" sz="1600" dirty="0" smtClean="0">
                <a:effectLst/>
                <a:latin typeface="+mj-lt"/>
                <a:cs typeface="Symbol" charset="2"/>
              </a:rPr>
              <a:t>/dx</a:t>
            </a:r>
          </a:p>
          <a:p>
            <a:pPr marL="457200"/>
            <a:r>
              <a:rPr lang="en-US" sz="2000" dirty="0" smtClean="0">
                <a:effectLst/>
                <a:latin typeface="+mj-lt"/>
                <a:cs typeface="Symbol" charset="2"/>
              </a:rPr>
              <a:t>Forward tracking</a:t>
            </a:r>
          </a:p>
          <a:p>
            <a:pPr marL="857250" lvl="1"/>
            <a:r>
              <a:rPr lang="en-US" sz="1800" dirty="0" smtClean="0">
                <a:effectLst/>
                <a:latin typeface="+mj-lt"/>
                <a:cs typeface="Symbol" charset="2"/>
              </a:rPr>
              <a:t>GEM-Trackers</a:t>
            </a:r>
          </a:p>
          <a:p>
            <a:pPr marL="457200"/>
            <a:r>
              <a:rPr lang="en-US" sz="2000" dirty="0">
                <a:effectLst/>
                <a:cs typeface="Symbol" charset="2"/>
              </a:rPr>
              <a:t>Forward/Backward RICH-Detectors</a:t>
            </a:r>
          </a:p>
          <a:p>
            <a:pPr marL="857250" lvl="1"/>
            <a:r>
              <a:rPr lang="en-US" sz="1800" dirty="0">
                <a:effectLst/>
                <a:cs typeface="Symbol" charset="2"/>
              </a:rPr>
              <a:t>Momenta to be </a:t>
            </a:r>
            <a:r>
              <a:rPr lang="en-US" sz="1800" dirty="0" smtClean="0">
                <a:effectLst/>
                <a:cs typeface="Symbol" charset="2"/>
              </a:rPr>
              <a:t>covered: </a:t>
            </a:r>
            <a:r>
              <a:rPr lang="en-US" sz="1800" dirty="0" smtClean="0">
                <a:effectLst/>
              </a:rPr>
              <a:t>0.5</a:t>
            </a:r>
            <a:r>
              <a:rPr lang="en-US" sz="1800" dirty="0">
                <a:effectLst/>
              </a:rPr>
              <a:t>-80 </a:t>
            </a:r>
            <a:r>
              <a:rPr lang="en-US" sz="1800" dirty="0" err="1">
                <a:effectLst/>
              </a:rPr>
              <a:t>GeV</a:t>
            </a:r>
            <a:r>
              <a:rPr lang="en-US" sz="1800" dirty="0">
                <a:effectLst/>
              </a:rPr>
              <a:t> for 2&lt;|y|&lt;</a:t>
            </a:r>
            <a:r>
              <a:rPr lang="en-US" sz="1800" dirty="0" smtClean="0">
                <a:effectLst/>
              </a:rPr>
              <a:t>5</a:t>
            </a:r>
          </a:p>
          <a:p>
            <a:pPr marL="857250" lvl="1"/>
            <a:r>
              <a:rPr lang="en-US" sz="1800" dirty="0" smtClean="0">
                <a:effectLst/>
                <a:latin typeface="+mj-lt"/>
                <a:cs typeface="Symbol" charset="2"/>
              </a:rPr>
              <a:t>Technology: </a:t>
            </a:r>
          </a:p>
          <a:p>
            <a:pPr marL="1257300" lvl="2"/>
            <a:r>
              <a:rPr lang="en-US" sz="1600" dirty="0" smtClean="0">
                <a:effectLst/>
                <a:latin typeface="+mj-lt"/>
                <a:cs typeface="Symbol" charset="2"/>
              </a:rPr>
              <a:t>Dual Radiator (HERMES, </a:t>
            </a:r>
            <a:r>
              <a:rPr lang="en-US" sz="1600" dirty="0" err="1" smtClean="0">
                <a:effectLst/>
                <a:latin typeface="+mj-lt"/>
                <a:cs typeface="Symbol" charset="2"/>
              </a:rPr>
              <a:t>LHCb</a:t>
            </a:r>
            <a:r>
              <a:rPr lang="en-US" sz="1600" dirty="0" smtClean="0">
                <a:effectLst/>
                <a:latin typeface="+mj-lt"/>
                <a:cs typeface="Symbol" charset="2"/>
              </a:rPr>
              <a:t>) </a:t>
            </a:r>
            <a:r>
              <a:rPr lang="en-US" sz="1600" dirty="0" err="1" smtClean="0">
                <a:effectLst/>
                <a:latin typeface="+mj-lt"/>
                <a:cs typeface="Symbol" charset="2"/>
              </a:rPr>
              <a:t>Aerogel+Gas</a:t>
            </a:r>
            <a:r>
              <a:rPr lang="en-US" sz="1600" dirty="0" smtClean="0">
                <a:effectLst/>
                <a:latin typeface="+mj-lt"/>
                <a:cs typeface="Symbol" charset="2"/>
              </a:rPr>
              <a:t> (</a:t>
            </a:r>
            <a:r>
              <a:rPr lang="en-US" sz="1600" dirty="0">
                <a:effectLst/>
              </a:rPr>
              <a:t>C</a:t>
            </a:r>
            <a:r>
              <a:rPr lang="en-US" sz="1600" baseline="-25000" dirty="0">
                <a:effectLst/>
              </a:rPr>
              <a:t>4</a:t>
            </a:r>
            <a:r>
              <a:rPr lang="en-US" sz="1600" dirty="0">
                <a:effectLst/>
              </a:rPr>
              <a:t>F</a:t>
            </a:r>
            <a:r>
              <a:rPr lang="en-US" sz="1600" baseline="-25000" dirty="0">
                <a:effectLst/>
              </a:rPr>
              <a:t>10</a:t>
            </a:r>
            <a:r>
              <a:rPr lang="en-US" sz="1600" dirty="0">
                <a:effectLst/>
              </a:rPr>
              <a:t> or </a:t>
            </a:r>
            <a:r>
              <a:rPr lang="en-US" sz="1600" dirty="0" smtClean="0">
                <a:effectLst/>
              </a:rPr>
              <a:t>C</a:t>
            </a:r>
            <a:r>
              <a:rPr lang="en-US" sz="1600" baseline="-25000" dirty="0" smtClean="0">
                <a:effectLst/>
              </a:rPr>
              <a:t>4</a:t>
            </a:r>
            <a:r>
              <a:rPr lang="en-US" sz="1600" dirty="0" smtClean="0">
                <a:effectLst/>
              </a:rPr>
              <a:t>F</a:t>
            </a:r>
            <a:r>
              <a:rPr lang="en-US" sz="1600" baseline="-25000" dirty="0" smtClean="0">
                <a:effectLst/>
              </a:rPr>
              <a:t>8</a:t>
            </a:r>
            <a:r>
              <a:rPr lang="en-US" sz="1600" dirty="0" smtClean="0">
                <a:effectLst/>
              </a:rPr>
              <a:t>O)</a:t>
            </a:r>
            <a:endParaRPr lang="en-US" sz="1600" dirty="0" smtClean="0">
              <a:effectLst/>
              <a:latin typeface="+mj-lt"/>
              <a:cs typeface="Symbol" charset="2"/>
            </a:endParaRPr>
          </a:p>
          <a:p>
            <a:pPr marL="857250" lvl="1"/>
            <a:r>
              <a:rPr lang="en-US" sz="1800" dirty="0" err="1" smtClean="0">
                <a:effectLst/>
                <a:latin typeface="+mj-lt"/>
                <a:cs typeface="Symbol" charset="2"/>
              </a:rPr>
              <a:t>Photondetector</a:t>
            </a:r>
            <a:r>
              <a:rPr lang="en-US" sz="1800" dirty="0" smtClean="0">
                <a:effectLst/>
                <a:latin typeface="+mj-lt"/>
                <a:cs typeface="Symbol" charset="2"/>
              </a:rPr>
              <a:t>: low sensitivity to magnetic field</a:t>
            </a:r>
            <a:endParaRPr lang="en-US" dirty="0" smtClean="0">
              <a:effectLst/>
              <a:latin typeface="+mj-lt"/>
              <a:cs typeface="Symbol" charset="2"/>
            </a:endParaRPr>
          </a:p>
          <a:p>
            <a:pPr marL="857250" lvl="1"/>
            <a:endParaRPr lang="en-US" sz="1800" dirty="0" smtClean="0">
              <a:effectLst/>
              <a:latin typeface="+mj-lt"/>
              <a:cs typeface="Symbol" charset="2"/>
            </a:endParaRPr>
          </a:p>
          <a:p>
            <a:pPr marL="857250" lvl="1"/>
            <a:endParaRPr lang="en-US" dirty="0">
              <a:effectLst/>
              <a:latin typeface="+mj-lt"/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Meeting with GSI-Representatives, November 2011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41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technology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/>
            <a:r>
              <a:rPr lang="en-US" sz="2000" dirty="0" smtClean="0">
                <a:effectLst/>
                <a:cs typeface="Symbol" charset="2"/>
              </a:rPr>
              <a:t>Barrel PID-</a:t>
            </a:r>
            <a:r>
              <a:rPr lang="en-US" sz="2000" dirty="0">
                <a:effectLst/>
                <a:cs typeface="Symbol" charset="2"/>
              </a:rPr>
              <a:t>Detectors</a:t>
            </a:r>
          </a:p>
          <a:p>
            <a:pPr marL="857250" lvl="1"/>
            <a:r>
              <a:rPr lang="en-US" sz="1800" dirty="0">
                <a:effectLst/>
                <a:cs typeface="Symbol" charset="2"/>
              </a:rPr>
              <a:t>Momenta to be covered </a:t>
            </a:r>
            <a:r>
              <a:rPr lang="en-US" sz="1800" dirty="0">
                <a:effectLst/>
              </a:rPr>
              <a:t>0.5-10 </a:t>
            </a:r>
            <a:r>
              <a:rPr lang="en-US" sz="1800" dirty="0" err="1">
                <a:effectLst/>
              </a:rPr>
              <a:t>GeV</a:t>
            </a:r>
            <a:r>
              <a:rPr lang="en-US" sz="1800" dirty="0">
                <a:effectLst/>
              </a:rPr>
              <a:t> for -2&lt;y&lt;</a:t>
            </a:r>
            <a:r>
              <a:rPr lang="en-US" sz="1800" dirty="0" smtClean="0">
                <a:effectLst/>
              </a:rPr>
              <a:t>2</a:t>
            </a:r>
          </a:p>
          <a:p>
            <a:pPr marL="857250" lvl="1"/>
            <a:r>
              <a:rPr lang="en-US" sz="1800" dirty="0">
                <a:effectLst/>
                <a:cs typeface="Symbol" charset="2"/>
              </a:rPr>
              <a:t>Technology: </a:t>
            </a:r>
          </a:p>
          <a:p>
            <a:pPr marL="1257300" lvl="2"/>
            <a:r>
              <a:rPr lang="en-US" sz="1600" dirty="0" smtClean="0">
                <a:effectLst/>
                <a:cs typeface="Symbol" charset="2"/>
              </a:rPr>
              <a:t>Aerogel Proximity focusing RICH</a:t>
            </a:r>
          </a:p>
          <a:p>
            <a:pPr marL="1257300" lvl="2"/>
            <a:r>
              <a:rPr lang="en-US" sz="1600" dirty="0" smtClean="0">
                <a:effectLst/>
                <a:cs typeface="Symbol" charset="2"/>
              </a:rPr>
              <a:t>DIRC</a:t>
            </a:r>
          </a:p>
          <a:p>
            <a:pPr marL="457200"/>
            <a:r>
              <a:rPr lang="en-US" dirty="0" err="1" smtClean="0">
                <a:effectLst/>
                <a:cs typeface="Symbol" charset="2"/>
              </a:rPr>
              <a:t>ECal</a:t>
            </a:r>
            <a:r>
              <a:rPr lang="en-US" dirty="0" smtClean="0">
                <a:effectLst/>
                <a:cs typeface="Symbol" charset="2"/>
              </a:rPr>
              <a:t>:</a:t>
            </a:r>
          </a:p>
          <a:p>
            <a:pPr marL="857250" lvl="1"/>
            <a:r>
              <a:rPr lang="en-US" dirty="0" smtClean="0">
                <a:effectLst/>
                <a:cs typeface="Symbol" charset="2"/>
              </a:rPr>
              <a:t>Backward/Barrel:</a:t>
            </a:r>
          </a:p>
          <a:p>
            <a:pPr marL="1257300" lvl="2"/>
            <a:r>
              <a:rPr lang="en-US" dirty="0" err="1" smtClean="0">
                <a:effectLst/>
                <a:cs typeface="Symbol" charset="2"/>
              </a:rPr>
              <a:t>PbW</a:t>
            </a:r>
            <a:r>
              <a:rPr lang="en-US" dirty="0" smtClean="0">
                <a:effectLst/>
                <a:cs typeface="Symbol" charset="2"/>
              </a:rPr>
              <a:t>-crystal calorimeter </a:t>
            </a:r>
            <a:r>
              <a:rPr lang="en-US" dirty="0" smtClean="0">
                <a:effectLst/>
                <a:cs typeface="Symbol" charset="2"/>
                <a:sym typeface="Wingdings"/>
              </a:rPr>
              <a:t> great resolution, small Molière radius  electron-ID: e/p, measure lepton via </a:t>
            </a:r>
            <a:r>
              <a:rPr lang="en-US" dirty="0" err="1" smtClean="0">
                <a:effectLst/>
                <a:cs typeface="Symbol" charset="2"/>
                <a:sym typeface="Wingdings"/>
              </a:rPr>
              <a:t>Ecal</a:t>
            </a:r>
            <a:r>
              <a:rPr lang="en-US" dirty="0" smtClean="0">
                <a:effectLst/>
                <a:cs typeface="Symbol" charset="2"/>
                <a:sym typeface="Wingdings"/>
              </a:rPr>
              <a:t>, important for DVCS</a:t>
            </a:r>
          </a:p>
          <a:p>
            <a:pPr marL="857250" lvl="1"/>
            <a:r>
              <a:rPr lang="en-US" dirty="0" smtClean="0">
                <a:effectLst/>
                <a:cs typeface="Symbol" charset="2"/>
                <a:sym typeface="Wingdings"/>
              </a:rPr>
              <a:t>Forward:</a:t>
            </a:r>
          </a:p>
          <a:p>
            <a:pPr marL="1257300" lvl="2"/>
            <a:r>
              <a:rPr lang="en-US" dirty="0" smtClean="0">
                <a:effectLst/>
                <a:cs typeface="Symbol" charset="2"/>
                <a:sym typeface="Wingdings"/>
              </a:rPr>
              <a:t>Less demanding: sampling calorimeter</a:t>
            </a:r>
          </a:p>
          <a:p>
            <a:pPr marL="457200"/>
            <a:r>
              <a:rPr lang="en-US" dirty="0" err="1" smtClean="0">
                <a:effectLst/>
                <a:cs typeface="Symbol" charset="2"/>
                <a:sym typeface="Wingdings"/>
              </a:rPr>
              <a:t>Preshower</a:t>
            </a:r>
            <a:endParaRPr lang="en-US" dirty="0" smtClean="0">
              <a:effectLst/>
              <a:cs typeface="Symbol" charset="2"/>
              <a:sym typeface="Wingdings"/>
            </a:endParaRPr>
          </a:p>
          <a:p>
            <a:pPr marL="857250" lvl="1"/>
            <a:r>
              <a:rPr lang="en-US" dirty="0" smtClean="0">
                <a:effectLst/>
                <a:cs typeface="Symbol" charset="2"/>
                <a:sym typeface="Wingdings"/>
              </a:rPr>
              <a:t>Si-W technology as </a:t>
            </a:r>
            <a:r>
              <a:rPr lang="en-US" dirty="0" err="1" smtClean="0">
                <a:effectLst/>
                <a:cs typeface="Symbol" charset="2"/>
                <a:sym typeface="Wingdings"/>
              </a:rPr>
              <a:t>proosed</a:t>
            </a:r>
            <a:r>
              <a:rPr lang="en-US" dirty="0" smtClean="0">
                <a:effectLst/>
                <a:cs typeface="Symbol" charset="2"/>
                <a:sym typeface="Wingdings"/>
              </a:rPr>
              <a:t> for PHENIX MPCEX</a:t>
            </a:r>
          </a:p>
          <a:p>
            <a:pPr marL="457200"/>
            <a:r>
              <a:rPr lang="en-US" dirty="0" err="1" smtClean="0">
                <a:effectLst/>
                <a:cs typeface="Symbol" charset="2"/>
                <a:sym typeface="Wingdings"/>
              </a:rPr>
              <a:t>Hcal</a:t>
            </a:r>
            <a:r>
              <a:rPr lang="en-US" dirty="0" smtClean="0">
                <a:effectLst/>
                <a:cs typeface="Symbol" charset="2"/>
                <a:sym typeface="Wingdings"/>
              </a:rPr>
              <a:t>/</a:t>
            </a:r>
            <a:r>
              <a:rPr lang="en-US" dirty="0" smtClean="0">
                <a:effectLst/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dirty="0" smtClean="0">
                <a:effectLst/>
                <a:cs typeface="Symbol" charset="2"/>
                <a:sym typeface="Wingdings"/>
              </a:rPr>
              <a:t>-Detectors</a:t>
            </a:r>
          </a:p>
          <a:p>
            <a:pPr marL="857250" lvl="1"/>
            <a:r>
              <a:rPr lang="en-US" dirty="0" smtClean="0">
                <a:effectLst/>
                <a:cs typeface="Symbol" charset="2"/>
                <a:sym typeface="Wingdings"/>
              </a:rPr>
              <a:t>Not obvious they are really needed</a:t>
            </a:r>
          </a:p>
          <a:p>
            <a:pPr marL="457200"/>
            <a:r>
              <a:rPr lang="en-US" dirty="0" smtClean="0">
                <a:effectLst/>
                <a:cs typeface="Symbol" charset="2"/>
                <a:sym typeface="Wingdings"/>
              </a:rPr>
              <a:t>Luminosity monitor, electron and hadron </a:t>
            </a:r>
            <a:r>
              <a:rPr lang="en-US" dirty="0" err="1" smtClean="0">
                <a:effectLst/>
                <a:cs typeface="Symbol" charset="2"/>
                <a:sym typeface="Wingdings"/>
              </a:rPr>
              <a:t>polarimeters</a:t>
            </a:r>
            <a:endParaRPr lang="en-US" dirty="0" smtClean="0">
              <a:effectLst/>
              <a:cs typeface="Symbol" charset="2"/>
              <a:sym typeface="Wingdings"/>
            </a:endParaRPr>
          </a:p>
          <a:p>
            <a:pPr marL="1257300" lvl="2"/>
            <a:endParaRPr lang="en-US" dirty="0" smtClean="0">
              <a:effectLst/>
              <a:cs typeface="Symbol" charset="2"/>
            </a:endParaRPr>
          </a:p>
          <a:p>
            <a:pPr marL="857250" lvl="1"/>
            <a:endParaRPr lang="en-US" dirty="0">
              <a:effectLst/>
              <a:cs typeface="Symbol" charset="2"/>
            </a:endParaRPr>
          </a:p>
          <a:p>
            <a:pPr marL="857250" lvl="1"/>
            <a:endParaRPr lang="en-US" sz="1800" dirty="0" smtClean="0">
              <a:effectLst/>
            </a:endParaRPr>
          </a:p>
          <a:p>
            <a:pPr marL="857250" lvl="1"/>
            <a:endParaRPr lang="en-US" sz="1800" dirty="0">
              <a:effectLst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Meeting with GSI-Representatives, November 2011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71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into Machine: IR-Design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Meeting with GSI-Representatives, November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6</a:t>
            </a:fld>
            <a:endParaRPr lang="en-US" altLang="ja-JP"/>
          </a:p>
        </p:txBody>
      </p:sp>
      <p:grpSp>
        <p:nvGrpSpPr>
          <p:cNvPr id="16" name="Group 15"/>
          <p:cNvGrpSpPr/>
          <p:nvPr/>
        </p:nvGrpSpPr>
        <p:grpSpPr>
          <a:xfrm>
            <a:off x="4267200" y="1798638"/>
            <a:ext cx="4572363" cy="3612163"/>
            <a:chOff x="0" y="2979738"/>
            <a:chExt cx="4572363" cy="3612163"/>
          </a:xfrm>
        </p:grpSpPr>
        <p:pic>
          <p:nvPicPr>
            <p:cNvPr id="14" name="Picture 5" descr="VerticalMAtching2.pdf"/>
            <p:cNvPicPr>
              <a:picLocks noChangeAspect="1"/>
            </p:cNvPicPr>
            <p:nvPr/>
          </p:nvPicPr>
          <p:blipFill>
            <a:blip r:embed="rId2"/>
            <a:srcRect r="9090" b="7058"/>
            <a:stretch>
              <a:fillRect/>
            </a:stretch>
          </p:blipFill>
          <p:spPr bwMode="auto">
            <a:xfrm>
              <a:off x="0" y="2979738"/>
              <a:ext cx="4572363" cy="361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981200" y="5397500"/>
              <a:ext cx="19312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space for </a:t>
              </a:r>
            </a:p>
            <a:p>
              <a:r>
                <a:rPr lang="en-US" dirty="0" smtClean="0"/>
                <a:t>low-</a:t>
              </a:r>
              <a:r>
                <a:rPr lang="en-US" dirty="0" smtClean="0">
                  <a:latin typeface="Symbol" charset="2"/>
                  <a:cs typeface="Symbol" charset="2"/>
                </a:rPr>
                <a:t>Q</a:t>
              </a:r>
              <a:r>
                <a:rPr lang="en-US" dirty="0" smtClean="0"/>
                <a:t> </a:t>
              </a:r>
              <a:r>
                <a:rPr lang="en-US" dirty="0" err="1" smtClean="0"/>
                <a:t>e</a:t>
              </a:r>
              <a:r>
                <a:rPr lang="en-US" dirty="0" smtClean="0"/>
                <a:t>-tagger</a:t>
              </a:r>
              <a:endParaRPr lang="en-US" dirty="0"/>
            </a:p>
          </p:txBody>
        </p:sp>
      </p:grpSp>
      <p:pic>
        <p:nvPicPr>
          <p:cNvPr id="17" name="Picture 16" descr="eic-det-v7.eps"/>
          <p:cNvPicPr>
            <a:picLocks noChangeAspect="1"/>
          </p:cNvPicPr>
          <p:nvPr/>
        </p:nvPicPr>
        <p:blipFill>
          <a:blip r:embed="rId3"/>
          <a:srcRect b="9438"/>
          <a:stretch>
            <a:fillRect/>
          </a:stretch>
        </p:blipFill>
        <p:spPr>
          <a:xfrm flipH="1">
            <a:off x="584200" y="3784600"/>
            <a:ext cx="4349750" cy="30708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0" y="838200"/>
            <a:ext cx="93153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 electron direction currently under detailed design</a:t>
            </a:r>
          </a:p>
          <a:p>
            <a:pPr>
              <a:buClr>
                <a:srgbClr val="0000FF"/>
              </a:buClr>
              <a:buFont typeface="Wingdings" charset="2"/>
              <a:buChar char="à"/>
            </a:pPr>
            <a:r>
              <a:rPr lang="en-US" dirty="0" smtClean="0">
                <a:sym typeface="Wingdings"/>
              </a:rPr>
              <a:t> detect low 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scattered leptons</a:t>
            </a:r>
            <a:r>
              <a:rPr lang="en-US" dirty="0" smtClean="0"/>
              <a:t> </a:t>
            </a:r>
          </a:p>
          <a:p>
            <a:pPr>
              <a:buClr>
                <a:srgbClr val="0000FF"/>
              </a:buClr>
              <a:buFont typeface="Wingdings" charset="2"/>
              <a:buChar char="à"/>
            </a:pPr>
            <a:r>
              <a:rPr lang="en-US" dirty="0" smtClean="0"/>
              <a:t> want to use the vertical bend to separate very low-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’ from beam-electrons</a:t>
            </a:r>
          </a:p>
          <a:p>
            <a:pPr>
              <a:buClr>
                <a:srgbClr val="0000FF"/>
              </a:buClr>
              <a:buFont typeface="Wingdings" charset="2"/>
              <a:buChar char="à"/>
            </a:pPr>
            <a:r>
              <a:rPr lang="en-US" dirty="0" smtClean="0"/>
              <a:t> can make bend faster for outgoing beam </a:t>
            </a:r>
            <a:r>
              <a:rPr lang="en-US" dirty="0" err="1" smtClean="0">
                <a:solidFill>
                  <a:srgbClr val="FF00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FF"/>
                </a:solidFill>
                <a:sym typeface="Wingdings"/>
              </a:rPr>
              <a:t> </a:t>
            </a:r>
            <a:r>
              <a:rPr lang="en-US" dirty="0" smtClean="0"/>
              <a:t>faster separation</a:t>
            </a:r>
          </a:p>
          <a:p>
            <a:pPr>
              <a:buClr>
                <a:srgbClr val="0000FF"/>
              </a:buClr>
              <a:buFont typeface="Wingdings" charset="2"/>
              <a:buChar char="à"/>
            </a:pPr>
            <a:r>
              <a:rPr lang="en-US" dirty="0" smtClean="0"/>
              <a:t> for 0.1</a:t>
            </a:r>
            <a:r>
              <a:rPr lang="en-US" baseline="30000" dirty="0" smtClean="0"/>
              <a:t>o</a:t>
            </a:r>
            <a:r>
              <a:rPr lang="en-US" dirty="0" smtClean="0"/>
              <a:t>&lt;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&lt;1</a:t>
            </a:r>
            <a:r>
              <a:rPr lang="en-US" baseline="30000" dirty="0" smtClean="0"/>
              <a:t>o</a:t>
            </a:r>
            <a:r>
              <a:rPr lang="en-US" dirty="0" smtClean="0"/>
              <a:t> will add </a:t>
            </a:r>
            <a:r>
              <a:rPr lang="en-US" dirty="0" err="1" smtClean="0"/>
              <a:t>calorimetry</a:t>
            </a:r>
            <a:r>
              <a:rPr lang="en-US" dirty="0" smtClean="0"/>
              <a:t> after the main detector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 of Breakup Neutrons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Meeting with GSI-Representatives, November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190500" y="749300"/>
            <a:ext cx="46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Results from GEMINI++</a:t>
            </a:r>
            <a:r>
              <a:rPr lang="en-US" dirty="0" smtClean="0">
                <a:solidFill>
                  <a:srgbClr val="000000"/>
                </a:solidFill>
              </a:rPr>
              <a:t> for </a:t>
            </a:r>
            <a:r>
              <a:rPr lang="en-US" dirty="0" smtClean="0"/>
              <a:t>50 </a:t>
            </a:r>
            <a:r>
              <a:rPr lang="en-US" dirty="0" err="1" smtClean="0"/>
              <a:t>GeV</a:t>
            </a:r>
            <a:r>
              <a:rPr lang="en-US" dirty="0" smtClean="0"/>
              <a:t> Au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117600"/>
            <a:ext cx="5448300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55750"/>
            <a:ext cx="5791200" cy="410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100" y="2019300"/>
            <a:ext cx="5549900" cy="403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900" y="5727700"/>
            <a:ext cx="220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Thomas </a:t>
            </a:r>
            <a:r>
              <a:rPr lang="en-US" dirty="0" err="1" smtClean="0"/>
              <a:t>Ullrich</a:t>
            </a:r>
            <a:endParaRPr lang="en-US" dirty="0"/>
          </a:p>
        </p:txBody>
      </p:sp>
      <p:sp>
        <p:nvSpPr>
          <p:cNvPr id="12" name="Curved Right Arrow 11"/>
          <p:cNvSpPr/>
          <p:nvPr/>
        </p:nvSpPr>
        <p:spPr bwMode="auto">
          <a:xfrm>
            <a:off x="3022600" y="5981700"/>
            <a:ext cx="723900" cy="241300"/>
          </a:xfrm>
          <a:prstGeom prst="curved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rgbClr val="FF66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glow rad="25400">
              <a:srgbClr val="FF00FF">
                <a:alpha val="75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2700" y="5943600"/>
            <a:ext cx="453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+/-5mrad acceptance seems sufficient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1905000"/>
            <a:ext cx="77343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FF"/>
                </a:solidFill>
              </a:rPr>
              <a:t>Results:</a:t>
            </a:r>
          </a:p>
          <a:p>
            <a:r>
              <a:rPr lang="en-US" dirty="0" smtClean="0"/>
              <a:t>With an aperture of ±3 </a:t>
            </a:r>
            <a:r>
              <a:rPr lang="en-US" dirty="0" err="1" smtClean="0"/>
              <a:t>mrad</a:t>
            </a:r>
            <a:r>
              <a:rPr lang="en-US" dirty="0" smtClean="0"/>
              <a:t> we are in relative good shape</a:t>
            </a:r>
          </a:p>
          <a:p>
            <a:r>
              <a:rPr lang="en-US" dirty="0" smtClean="0"/>
              <a:t>• enough “detection” power for </a:t>
            </a:r>
            <a:r>
              <a:rPr lang="en-US" dirty="0" err="1" smtClean="0"/>
              <a:t>t</a:t>
            </a:r>
            <a:r>
              <a:rPr lang="en-US" dirty="0" smtClean="0"/>
              <a:t> &gt; 0.025 GeV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• below </a:t>
            </a:r>
            <a:r>
              <a:rPr lang="en-US" dirty="0" err="1" smtClean="0"/>
              <a:t>t</a:t>
            </a:r>
            <a:r>
              <a:rPr lang="en-US" dirty="0" smtClean="0"/>
              <a:t> ~ 0.02 GeV</a:t>
            </a:r>
            <a:r>
              <a:rPr lang="en-US" baseline="30000" dirty="0" smtClean="0"/>
              <a:t>2</a:t>
            </a:r>
            <a:r>
              <a:rPr lang="en-US" dirty="0" smtClean="0"/>
              <a:t> we have to look into photon detection</a:t>
            </a:r>
          </a:p>
          <a:p>
            <a:r>
              <a:rPr lang="en-US" dirty="0" smtClean="0"/>
              <a:t>‣ Is it needed?</a:t>
            </a:r>
          </a:p>
          <a:p>
            <a:r>
              <a:rPr lang="en-US" u="sng" dirty="0" smtClean="0">
                <a:solidFill>
                  <a:srgbClr val="FF00FF"/>
                </a:solidFill>
              </a:rPr>
              <a:t>Question:</a:t>
            </a:r>
          </a:p>
          <a:p>
            <a:pPr>
              <a:buFont typeface="Arial"/>
              <a:buChar char="•"/>
            </a:pPr>
            <a:r>
              <a:rPr lang="en-US" dirty="0" smtClean="0"/>
              <a:t> For some physics rejection power for incoherent is needed ~10</a:t>
            </a:r>
            <a:r>
              <a:rPr lang="en-US" baseline="30000" dirty="0" smtClean="0"/>
              <a:t>4</a:t>
            </a:r>
          </a:p>
          <a:p>
            <a:r>
              <a:rPr lang="en-US" dirty="0" err="1" smtClean="0">
                <a:solidFill>
                  <a:srgbClr val="FF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How efficient can the </a:t>
            </a:r>
            <a:r>
              <a:rPr lang="en-US" dirty="0" err="1" smtClean="0"/>
              <a:t>ZDCs</a:t>
            </a:r>
            <a:r>
              <a:rPr lang="en-US" dirty="0" smtClean="0"/>
              <a:t> be made?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Diffractive Physics: </a:t>
            </a:r>
            <a:r>
              <a:rPr lang="en-US" dirty="0" err="1" smtClean="0"/>
              <a:t>p</a:t>
            </a:r>
            <a:r>
              <a:rPr lang="en-US" dirty="0" smtClean="0"/>
              <a:t>’ kinematics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 t="7673"/>
          <a:stretch>
            <a:fillRect/>
          </a:stretch>
        </p:blipFill>
        <p:spPr bwMode="auto">
          <a:xfrm>
            <a:off x="2402086" y="1861536"/>
            <a:ext cx="6741914" cy="464165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/>
          </p:cNvSpPr>
          <p:nvPr/>
        </p:nvSpPr>
        <p:spPr bwMode="auto">
          <a:xfrm>
            <a:off x="5621238" y="4791184"/>
            <a:ext cx="699823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FF"/>
                </a:solidFill>
                <a:ea typeface="Gill Sans" charset="0"/>
                <a:cs typeface="Gill Sans" charset="0"/>
              </a:rPr>
              <a:t>5x250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4254996" y="3463835"/>
            <a:ext cx="699823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FF"/>
                </a:solidFill>
                <a:ea typeface="Gill Sans" charset="0"/>
                <a:cs typeface="Gill Sans" charset="0"/>
              </a:rPr>
              <a:t>5x100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3268266" y="2186890"/>
            <a:ext cx="55893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FF"/>
                </a:solidFill>
                <a:ea typeface="Gill Sans" charset="0"/>
                <a:cs typeface="Gill Sans" charset="0"/>
              </a:rPr>
              <a:t>5x50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8</a:t>
            </a:fld>
            <a:endParaRPr lang="en-US" altLang="ja-JP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Meeting with GSI-Representatives, November 2011</a:t>
            </a:r>
            <a:endParaRPr lang="en-US" altLang="ja-JP"/>
          </a:p>
        </p:txBody>
      </p:sp>
      <p:sp>
        <p:nvSpPr>
          <p:cNvPr id="10" name="TextBox 9"/>
          <p:cNvSpPr txBox="1"/>
          <p:nvPr/>
        </p:nvSpPr>
        <p:spPr>
          <a:xfrm>
            <a:off x="2928250" y="960817"/>
            <a:ext cx="611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=(p</a:t>
            </a:r>
            <a:r>
              <a:rPr lang="en-US" sz="2000" b="1" baseline="-6000" dirty="0" smtClean="0">
                <a:solidFill>
                  <a:srgbClr val="000000"/>
                </a:solidFill>
                <a:latin typeface="Comic Sans MS"/>
                <a:cs typeface="Comic Sans MS"/>
              </a:rPr>
              <a:t>4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-p</a:t>
            </a:r>
            <a:r>
              <a:rPr lang="en-US" sz="2000" b="1" baseline="-6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sz="2000" b="1" baseline="32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= 2[(m</a:t>
            </a:r>
            <a:r>
              <a:rPr lang="en-US" sz="2000" b="1" baseline="-6000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32000" dirty="0" smtClean="0">
                <a:solidFill>
                  <a:srgbClr val="000000"/>
                </a:solidFill>
                <a:latin typeface="Comic Sans MS"/>
                <a:cs typeface="Comic Sans MS"/>
              </a:rPr>
              <a:t>in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.m</a:t>
            </a:r>
            <a:r>
              <a:rPr lang="en-US" sz="2000" b="1" baseline="-6000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32000" dirty="0" smtClean="0">
                <a:solidFill>
                  <a:srgbClr val="000000"/>
                </a:solidFill>
                <a:latin typeface="Comic Sans MS"/>
                <a:cs typeface="Comic Sans MS"/>
              </a:rPr>
              <a:t>out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)-(E</a:t>
            </a:r>
            <a:r>
              <a:rPr lang="en-US" sz="2000" b="1" baseline="32000" dirty="0" smtClean="0">
                <a:solidFill>
                  <a:srgbClr val="000000"/>
                </a:solidFill>
                <a:latin typeface="Comic Sans MS"/>
                <a:cs typeface="Comic Sans MS"/>
              </a:rPr>
              <a:t>in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lang="en-US" sz="2000" b="1" baseline="32000" dirty="0" smtClean="0">
                <a:solidFill>
                  <a:srgbClr val="000000"/>
                </a:solidFill>
                <a:latin typeface="Comic Sans MS"/>
                <a:cs typeface="Comic Sans MS"/>
              </a:rPr>
              <a:t>out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- </a:t>
            </a:r>
            <a:r>
              <a:rPr lang="en-US" sz="20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-6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2000" b="1" baseline="3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in</a:t>
            </a:r>
            <a:r>
              <a:rPr lang="en-US" sz="20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2000" b="1" baseline="-6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z</a:t>
            </a:r>
            <a:r>
              <a:rPr lang="en-US" sz="2000" b="1" baseline="3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out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)]</a:t>
            </a:r>
          </a:p>
          <a:p>
            <a:endParaRPr lang="en-US" sz="14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2000" b="1" dirty="0" err="1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sz="2000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“ Roman Pots”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acceptance studies see later</a:t>
            </a:r>
          </a:p>
        </p:txBody>
      </p:sp>
      <p:grpSp>
        <p:nvGrpSpPr>
          <p:cNvPr id="14" name="Group 30"/>
          <p:cNvGrpSpPr/>
          <p:nvPr/>
        </p:nvGrpSpPr>
        <p:grpSpPr>
          <a:xfrm>
            <a:off x="0" y="732084"/>
            <a:ext cx="2473524" cy="2035970"/>
            <a:chOff x="251498" y="1341684"/>
            <a:chExt cx="2473524" cy="2035970"/>
          </a:xfrm>
        </p:grpSpPr>
        <p:pic>
          <p:nvPicPr>
            <p:cNvPr id="15" name="Picture 1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498" y="1341684"/>
              <a:ext cx="2473524" cy="20359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16" name="Rectangle 20"/>
            <p:cNvSpPr>
              <a:spLocks/>
            </p:cNvSpPr>
            <p:nvPr/>
          </p:nvSpPr>
          <p:spPr bwMode="auto">
            <a:xfrm>
              <a:off x="1446811" y="2538263"/>
              <a:ext cx="207615" cy="49559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0736" y="1348170"/>
              <a:ext cx="1375296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Diffraction:</a:t>
              </a:r>
              <a:endParaRPr lang="en-US" sz="16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0" y="2984500"/>
              <a:ext cx="340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p</a:t>
              </a:r>
              <a:r>
                <a:rPr lang="en-US" sz="1600" dirty="0" smtClean="0"/>
                <a:t>’</a:t>
              </a:r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5092700"/>
            <a:ext cx="280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by J.H Lee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proton distribution in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at </a:t>
            </a:r>
            <a:r>
              <a:rPr lang="en-US" dirty="0" err="1" smtClean="0"/>
              <a:t>s</a:t>
            </a:r>
            <a:r>
              <a:rPr lang="en-US" dirty="0" smtClean="0"/>
              <a:t>=20 </a:t>
            </a:r>
            <a:r>
              <a:rPr lang="en-US" dirty="0" err="1" smtClean="0"/>
              <a:t>m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 t="7332"/>
          <a:stretch>
            <a:fillRect/>
          </a:stretch>
        </p:blipFill>
        <p:spPr bwMode="auto">
          <a:xfrm>
            <a:off x="189706" y="921464"/>
            <a:ext cx="3600450" cy="288924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t="7332"/>
          <a:stretch>
            <a:fillRect/>
          </a:stretch>
        </p:blipFill>
        <p:spPr bwMode="auto">
          <a:xfrm>
            <a:off x="4502745" y="924731"/>
            <a:ext cx="3600450" cy="288924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/>
          </p:cNvSpPr>
          <p:nvPr/>
        </p:nvSpPr>
        <p:spPr bwMode="auto">
          <a:xfrm>
            <a:off x="787995" y="1186170"/>
            <a:ext cx="84071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FF"/>
                </a:solidFill>
                <a:ea typeface="Gill Sans" charset="0"/>
                <a:cs typeface="Gill Sans" charset="0"/>
              </a:rPr>
              <a:t>25x250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056386" y="1186170"/>
            <a:ext cx="55893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FF"/>
                </a:solidFill>
                <a:ea typeface="Gill Sans" charset="0"/>
                <a:cs typeface="Gill Sans" charset="0"/>
              </a:rPr>
              <a:t>5x50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9</a:t>
            </a:fld>
            <a:endParaRPr lang="en-US" altLang="ja-JP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Meeting with GSI-Representatives, November 2011</a:t>
            </a:r>
            <a:endParaRPr lang="en-US" altLang="ja-JP"/>
          </a:p>
        </p:txBody>
      </p:sp>
      <p:sp>
        <p:nvSpPr>
          <p:cNvPr id="14" name="TextBox 13"/>
          <p:cNvSpPr txBox="1"/>
          <p:nvPr/>
        </p:nvSpPr>
        <p:spPr>
          <a:xfrm>
            <a:off x="546100" y="635000"/>
            <a:ext cx="391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</a:t>
            </a:r>
            <a:r>
              <a:rPr lang="en-US" dirty="0" err="1" smtClean="0"/>
              <a:t>quadrupole</a:t>
            </a:r>
            <a:r>
              <a:rPr lang="en-US" dirty="0" smtClean="0"/>
              <a:t> aperture limit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 t="7332"/>
          <a:stretch>
            <a:fillRect/>
          </a:stretch>
        </p:blipFill>
        <p:spPr bwMode="auto">
          <a:xfrm>
            <a:off x="230981" y="3880839"/>
            <a:ext cx="3600450" cy="288925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 t="7332"/>
          <a:stretch>
            <a:fillRect/>
          </a:stretch>
        </p:blipFill>
        <p:spPr bwMode="auto">
          <a:xfrm>
            <a:off x="4656533" y="3879847"/>
            <a:ext cx="3600450" cy="288925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/>
          </p:cNvSpPr>
          <p:nvPr/>
        </p:nvSpPr>
        <p:spPr bwMode="auto">
          <a:xfrm>
            <a:off x="720328" y="4089707"/>
            <a:ext cx="84071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FF"/>
                </a:solidFill>
                <a:ea typeface="Gill Sans" charset="0"/>
                <a:cs typeface="Gill Sans" charset="0"/>
              </a:rPr>
              <a:t>25x250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219105" y="4070856"/>
            <a:ext cx="55893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FF"/>
                </a:solidFill>
                <a:ea typeface="Gill Sans" charset="0"/>
                <a:cs typeface="Gill Sans" charset="0"/>
              </a:rPr>
              <a:t>5x50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74900" y="3632200"/>
            <a:ext cx="356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quadrupole</a:t>
            </a:r>
            <a:r>
              <a:rPr lang="en-US" dirty="0" smtClean="0"/>
              <a:t> aperture limit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35737</TotalTime>
  <Words>1254</Words>
  <Application>Microsoft Macintosh PowerPoint</Application>
  <PresentationFormat>On-screen Show (4:3)</PresentationFormat>
  <Paragraphs>217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Crayons</vt:lpstr>
      <vt:lpstr>Equation</vt:lpstr>
      <vt:lpstr>What needs to be covered</vt:lpstr>
      <vt:lpstr>DIS Kinematics</vt:lpstr>
      <vt:lpstr>DVCS: ep  e’p’g</vt:lpstr>
      <vt:lpstr>Detector technology concepts</vt:lpstr>
      <vt:lpstr>Detector technology concepts</vt:lpstr>
      <vt:lpstr>Integration into Machine: IR-Design</vt:lpstr>
      <vt:lpstr>Kinematics of Breakup Neutrons</vt:lpstr>
      <vt:lpstr>Diffractive Physics: p’ kinematics</vt:lpstr>
      <vt:lpstr> proton distribution in y vs x at s=20 m</vt:lpstr>
      <vt:lpstr>Accepted in“Roman Pot”(example) at s=20m </vt:lpstr>
      <vt:lpstr>How to detect coherent/in-coherent events in ep/A ?</vt:lpstr>
      <vt:lpstr>How to detect coherent/in-coherent events in ep/A ?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439</cp:revision>
  <cp:lastPrinted>2010-06-10T01:25:59Z</cp:lastPrinted>
  <dcterms:created xsi:type="dcterms:W3CDTF">2011-06-20T13:18:20Z</dcterms:created>
  <dcterms:modified xsi:type="dcterms:W3CDTF">2012-02-24T16:46:24Z</dcterms:modified>
</cp:coreProperties>
</file>