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703" r:id="rId2"/>
    <p:sldId id="696" r:id="rId3"/>
    <p:sldId id="693" r:id="rId4"/>
    <p:sldId id="695" r:id="rId5"/>
    <p:sldId id="702" r:id="rId6"/>
    <p:sldId id="653" r:id="rId7"/>
    <p:sldId id="644" r:id="rId8"/>
    <p:sldId id="704" r:id="rId9"/>
    <p:sldId id="706" r:id="rId10"/>
    <p:sldId id="721" r:id="rId11"/>
    <p:sldId id="709" r:id="rId12"/>
    <p:sldId id="723" r:id="rId13"/>
    <p:sldId id="711" r:id="rId14"/>
    <p:sldId id="712" r:id="rId15"/>
    <p:sldId id="725" r:id="rId16"/>
    <p:sldId id="732" r:id="rId17"/>
    <p:sldId id="731" r:id="rId18"/>
    <p:sldId id="726" r:id="rId19"/>
    <p:sldId id="720" r:id="rId20"/>
    <p:sldId id="722" r:id="rId21"/>
    <p:sldId id="716" r:id="rId22"/>
    <p:sldId id="724" r:id="rId23"/>
    <p:sldId id="718" r:id="rId24"/>
    <p:sldId id="728" r:id="rId25"/>
    <p:sldId id="729" r:id="rId26"/>
    <p:sldId id="730" r:id="rId27"/>
    <p:sldId id="727" r:id="rId28"/>
    <p:sldId id="694" r:id="rId29"/>
    <p:sldId id="692" r:id="rId30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FF00"/>
    <a:srgbClr val="6666FF"/>
    <a:srgbClr val="004080"/>
    <a:srgbClr val="008000"/>
    <a:srgbClr val="0000FF"/>
    <a:srgbClr val="FF8000"/>
    <a:srgbClr val="FFFF00"/>
    <a:srgbClr val="FFFAD8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85" autoAdjust="0"/>
    <p:restoredTop sz="98178" autoAdjust="0"/>
  </p:normalViewPr>
  <p:slideViewPr>
    <p:cSldViewPr snapToGrid="0">
      <p:cViewPr>
        <p:scale>
          <a:sx n="90" d="100"/>
          <a:sy n="90" d="100"/>
        </p:scale>
        <p:origin x="-816" y="-114"/>
      </p:cViewPr>
      <p:guideLst>
        <p:guide orient="horz" pos="2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9" d="100"/>
          <a:sy n="79" d="100"/>
        </p:scale>
        <p:origin x="-254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8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46B7F-8DA1-7B48-A56A-4FDC9BE8D490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3A5D9-9C7B-7E44-BC71-9BB7B7E418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744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fld id="{1BA35DD8-EC9B-BA4D-8381-9F34597E66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7330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273F1C-0161-4442-B726-7D5A084F188D}" type="slidenum">
              <a:rPr lang="en-US"/>
              <a:pPr/>
              <a:t>3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273F1C-0161-4442-B726-7D5A084F188D}" type="slidenum">
              <a:rPr lang="en-US"/>
              <a:pPr/>
              <a:t>28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273F1C-0161-4442-B726-7D5A084F188D}" type="slidenum">
              <a:rPr lang="en-US"/>
              <a:pPr/>
              <a:t>29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gradFill flip="none" rotWithShape="1">
            <a:gsLst>
              <a:gs pos="0">
                <a:srgbClr val="FFFF66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FF66"/>
            </a:solidFill>
            <a:round/>
            <a:headEnd/>
            <a:tailEnd/>
          </a:ln>
          <a:effectLst>
            <a:glow rad="101600">
              <a:srgbClr val="FFFEE7">
                <a:alpha val="75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blurRad="63500" dist="46662" dir="2115817" algn="ctr" rotWithShape="0">
              <a:schemeClr val="bg2">
                <a:alpha val="74998"/>
              </a:schemeClr>
            </a:outerShdw>
          </a:effectLst>
        </p:spPr>
        <p:txBody>
          <a:bodyPr/>
          <a:lstStyle>
            <a:lvl1pPr>
              <a:defRPr>
                <a:solidFill>
                  <a:srgbClr val="0000FF"/>
                </a:solidFill>
                <a:latin typeface="+mj-lt"/>
              </a:defRPr>
            </a:lvl1pPr>
          </a:lstStyle>
          <a:p>
            <a:r>
              <a:rPr lang="ja-JP" altLang="en-US" noProof="0" dirty="0" smtClean="0"/>
              <a:t>マスタ</a:t>
            </a:r>
            <a:r>
              <a:rPr lang="en-US" altLang="ja-JP" noProof="0" dirty="0" smtClean="0"/>
              <a:t> </a:t>
            </a:r>
            <a:r>
              <a:rPr lang="ja-JP" altLang="en-US" noProof="0" dirty="0" smtClean="0"/>
              <a:t>タイトルの書式設定</a:t>
            </a:r>
            <a:endParaRPr lang="en-US" altLang="ja-JP" noProof="0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defRPr sz="2000"/>
            </a:lvl1pPr>
          </a:lstStyle>
          <a:p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サブタイトルの書式設定</a:t>
            </a:r>
            <a:endParaRPr lang="en-US" altLang="ja-JP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1378367" y="6248401"/>
            <a:ext cx="1728894" cy="330200"/>
          </a:xfrm>
        </p:spPr>
        <p:txBody>
          <a:bodyPr/>
          <a:lstStyle>
            <a:lvl1pPr>
              <a:defRPr sz="1400" b="1" i="0">
                <a:solidFill>
                  <a:srgbClr val="0000FF"/>
                </a:solidFill>
                <a:effectLst/>
              </a:defRPr>
            </a:lvl1pPr>
          </a:lstStyle>
          <a:p>
            <a:endParaRPr lang="en-US" altLang="ja-JP" dirty="0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4978400" cy="381000"/>
          </a:xfrm>
        </p:spPr>
        <p:txBody>
          <a:bodyPr/>
          <a:lstStyle>
            <a:lvl1pPr>
              <a:defRPr sz="1400" b="1" i="0">
                <a:solidFill>
                  <a:srgbClr val="FF00FF"/>
                </a:solidFill>
                <a:effectLst/>
              </a:defRPr>
            </a:lvl1pPr>
          </a:lstStyle>
          <a:p>
            <a:endParaRPr lang="en-US" altLang="ja-JP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15300" y="6248400"/>
            <a:ext cx="571500" cy="292100"/>
          </a:xfrm>
        </p:spPr>
        <p:txBody>
          <a:bodyPr/>
          <a:lstStyle>
            <a:lvl1pPr>
              <a:defRPr sz="1400" b="0" i="0">
                <a:solidFill>
                  <a:srgbClr val="0000FF"/>
                </a:solidFill>
                <a:effectLst/>
              </a:defRPr>
            </a:lvl1pPr>
          </a:lstStyle>
          <a:p>
            <a:fld id="{684DC042-DA42-6A4D-AE89-46F8D07AA4EE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195263" y="228600"/>
            <a:ext cx="3787775" cy="1722438"/>
            <a:chOff x="195263" y="228600"/>
            <a:chExt cx="3787775" cy="1722438"/>
          </a:xfrm>
          <a:effectLst>
            <a:glow rad="101600">
              <a:schemeClr val="bg1">
                <a:lumMod val="85000"/>
                <a:alpha val="75000"/>
              </a:schemeClr>
            </a:glow>
          </a:effectLst>
        </p:grpSpPr>
        <p:sp>
          <p:nvSpPr>
            <p:cNvPr id="9225" name="Freeform 9"/>
            <p:cNvSpPr>
              <a:spLocks/>
            </p:cNvSpPr>
            <p:nvPr userDrawn="1"/>
          </p:nvSpPr>
          <p:spPr bwMode="auto">
            <a:xfrm>
              <a:off x="280988" y="280988"/>
              <a:ext cx="3571875" cy="1614488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6" name="Freeform 10"/>
            <p:cNvSpPr>
              <a:spLocks/>
            </p:cNvSpPr>
            <p:nvPr userDrawn="1"/>
          </p:nvSpPr>
          <p:spPr bwMode="auto">
            <a:xfrm>
              <a:off x="304800" y="228600"/>
              <a:ext cx="3562350" cy="1598613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7" name="Freeform 11"/>
            <p:cNvSpPr>
              <a:spLocks/>
            </p:cNvSpPr>
            <p:nvPr userDrawn="1"/>
          </p:nvSpPr>
          <p:spPr bwMode="auto">
            <a:xfrm>
              <a:off x="752476" y="457200"/>
              <a:ext cx="2362200" cy="1458913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228" name="Group 12"/>
            <p:cNvGrpSpPr>
              <a:grpSpLocks/>
            </p:cNvGrpSpPr>
            <p:nvPr userDrawn="1"/>
          </p:nvGrpSpPr>
          <p:grpSpPr bwMode="auto">
            <a:xfrm>
              <a:off x="195263" y="234950"/>
              <a:ext cx="3787775" cy="1716088"/>
              <a:chOff x="123" y="148"/>
              <a:chExt cx="2386" cy="1081"/>
            </a:xfrm>
          </p:grpSpPr>
          <p:sp>
            <p:nvSpPr>
              <p:cNvPr id="922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3" name="Group 32"/>
          <p:cNvGrpSpPr/>
          <p:nvPr userDrawn="1"/>
        </p:nvGrpSpPr>
        <p:grpSpPr>
          <a:xfrm>
            <a:off x="7848600" y="4343400"/>
            <a:ext cx="742950" cy="1058863"/>
            <a:chOff x="7848600" y="4343400"/>
            <a:chExt cx="742950" cy="1058863"/>
          </a:xfrm>
        </p:grpSpPr>
        <p:sp>
          <p:nvSpPr>
            <p:cNvPr id="9235" name="Freeform 19"/>
            <p:cNvSpPr>
              <a:spLocks/>
            </p:cNvSpPr>
            <p:nvPr userDrawn="1"/>
          </p:nvSpPr>
          <p:spPr bwMode="auto">
            <a:xfrm rot="7320404">
              <a:off x="7793037" y="4660900"/>
              <a:ext cx="998538" cy="465138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6" name="Freeform 20"/>
            <p:cNvSpPr>
              <a:spLocks/>
            </p:cNvSpPr>
            <p:nvPr userDrawn="1"/>
          </p:nvSpPr>
          <p:spPr bwMode="auto">
            <a:xfrm rot="7320404">
              <a:off x="7767637" y="4640263"/>
              <a:ext cx="995363" cy="460375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7" name="Freeform 21"/>
            <p:cNvSpPr>
              <a:spLocks/>
            </p:cNvSpPr>
            <p:nvPr userDrawn="1"/>
          </p:nvSpPr>
          <p:spPr bwMode="auto">
            <a:xfrm rot="7320404">
              <a:off x="7937500" y="4622800"/>
              <a:ext cx="660400" cy="420688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238" name="Group 22"/>
            <p:cNvGrpSpPr>
              <a:grpSpLocks/>
            </p:cNvGrpSpPr>
            <p:nvPr userDrawn="1"/>
          </p:nvGrpSpPr>
          <p:grpSpPr bwMode="auto">
            <a:xfrm>
              <a:off x="7848600" y="4343400"/>
              <a:ext cx="742950" cy="1058863"/>
              <a:chOff x="4986" y="2752"/>
              <a:chExt cx="468" cy="667"/>
            </a:xfrm>
          </p:grpSpPr>
          <p:sp>
            <p:nvSpPr>
              <p:cNvPr id="9239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0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1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2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3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244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45" name="Freeform 29"/>
          <p:cNvSpPr>
            <a:spLocks/>
          </p:cNvSpPr>
          <p:nvPr/>
        </p:nvSpPr>
        <p:spPr bwMode="auto">
          <a:xfrm>
            <a:off x="3886200" y="19050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gradFill flip="none" rotWithShape="1">
              <a:gsLst>
                <a:gs pos="0">
                  <a:srgbClr val="FF00FF"/>
                </a:gs>
                <a:gs pos="100000">
                  <a:srgbClr val="FFFFFF"/>
                </a:gs>
              </a:gsLst>
              <a:lin ang="0" scaled="1"/>
              <a:tileRect/>
            </a:gra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7B1A700-7212-524C-82CA-F704C367C37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99169" y="6561667"/>
            <a:ext cx="1439332" cy="262467"/>
          </a:xfrm>
        </p:spPr>
        <p:txBody>
          <a:bodyPr/>
          <a:lstStyle>
            <a:lvl1pPr>
              <a:defRPr smtClean="0">
                <a:solidFill>
                  <a:srgbClr val="0000FF"/>
                </a:solidFill>
              </a:defRPr>
            </a:lvl1pPr>
          </a:lstStyle>
          <a:p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00FF"/>
                </a:solidFill>
              </a:defRPr>
            </a:lvl1pPr>
          </a:lstStyle>
          <a:p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00FF"/>
                </a:solidFill>
              </a:defRPr>
            </a:lvl1pPr>
          </a:lstStyle>
          <a:p>
            <a:fld id="{5C1AF64A-CB62-3D4B-9CBC-C26B9FF18E2B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.outloo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49" t="8240" b="1648"/>
          <a:stretch>
            <a:fillRect/>
          </a:stretch>
        </p:blipFill>
        <p:spPr>
          <a:xfrm>
            <a:off x="699324" y="16699"/>
            <a:ext cx="1492758" cy="6889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806450"/>
            <a:ext cx="8855075" cy="5616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35669" y="6574367"/>
            <a:ext cx="1439332" cy="262467"/>
          </a:xfrm>
        </p:spPr>
        <p:txBody>
          <a:bodyPr/>
          <a:lstStyle>
            <a:lvl1pPr>
              <a:defRPr smtClean="0">
                <a:solidFill>
                  <a:srgbClr val="0000FF"/>
                </a:solidFill>
              </a:defRPr>
            </a:lvl1pPr>
          </a:lstStyle>
          <a:p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51201" y="6565900"/>
            <a:ext cx="4902200" cy="228600"/>
          </a:xfrm>
        </p:spPr>
        <p:txBody>
          <a:bodyPr/>
          <a:lstStyle>
            <a:lvl1pPr>
              <a:defRPr smtClean="0">
                <a:solidFill>
                  <a:srgbClr val="FF00FF"/>
                </a:solidFill>
              </a:defRPr>
            </a:lvl1pPr>
          </a:lstStyle>
          <a:p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00FF"/>
                </a:solidFill>
              </a:defRPr>
            </a:lvl1pPr>
          </a:lstStyle>
          <a:p>
            <a:fld id="{5C1AF64A-CB62-3D4B-9CBC-C26B9FF18E2B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  <p:grpSp>
        <p:nvGrpSpPr>
          <p:cNvPr id="10" name="Group 60"/>
          <p:cNvGrpSpPr>
            <a:grpSpLocks/>
          </p:cNvGrpSpPr>
          <p:nvPr userDrawn="1"/>
        </p:nvGrpSpPr>
        <p:grpSpPr bwMode="auto">
          <a:xfrm rot="5400000">
            <a:off x="4086225" y="-3648075"/>
            <a:ext cx="431800" cy="8604250"/>
            <a:chOff x="5468" y="1333"/>
            <a:chExt cx="243" cy="2714"/>
          </a:xfrm>
        </p:grpSpPr>
        <p:sp>
          <p:nvSpPr>
            <p:cNvPr id="11" name="Freeform 61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2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00" y="0"/>
            <a:ext cx="6540500" cy="5921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EC7F85B-340E-9941-AF39-030851572DD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EC7F85B-340E-9941-AF39-030851572DD6}" type="slidenum">
              <a:rPr lang="en-US" altLang="ja-JP"/>
              <a:pPr/>
              <a:t>‹#›</a:t>
            </a:fld>
            <a:endParaRPr lang="en-US" altLang="ja-JP"/>
          </a:p>
        </p:txBody>
      </p:sp>
      <p:pic>
        <p:nvPicPr>
          <p:cNvPr id="6" name="Picture 5" descr="picture.outloo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49" t="8240" b="1648"/>
          <a:stretch>
            <a:fillRect/>
          </a:stretch>
        </p:blipFill>
        <p:spPr>
          <a:xfrm>
            <a:off x="673924" y="0"/>
            <a:ext cx="1492758" cy="688942"/>
          </a:xfrm>
          <a:prstGeom prst="rect">
            <a:avLst/>
          </a:prstGeom>
        </p:spPr>
      </p:pic>
      <p:grpSp>
        <p:nvGrpSpPr>
          <p:cNvPr id="8" name="Group 60"/>
          <p:cNvGrpSpPr>
            <a:grpSpLocks/>
          </p:cNvGrpSpPr>
          <p:nvPr userDrawn="1"/>
        </p:nvGrpSpPr>
        <p:grpSpPr bwMode="auto">
          <a:xfrm rot="5400000">
            <a:off x="4086225" y="-3660775"/>
            <a:ext cx="431800" cy="8604250"/>
            <a:chOff x="5468" y="1333"/>
            <a:chExt cx="243" cy="2714"/>
          </a:xfrm>
        </p:grpSpPr>
        <p:sp>
          <p:nvSpPr>
            <p:cNvPr id="9" name="Freeform 61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2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800" y="0"/>
            <a:ext cx="6426200" cy="5921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BD2CD6-BD71-9540-8FCE-C04CD30520C4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975" y="692150"/>
            <a:ext cx="4351338" cy="56165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692150"/>
            <a:ext cx="4351337" cy="56165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58429" y="6565901"/>
            <a:ext cx="1507067" cy="275168"/>
          </a:xfrm>
        </p:spPr>
        <p:txBody>
          <a:bodyPr/>
          <a:lstStyle>
            <a:lvl1pPr>
              <a:defRPr smtClean="0"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75035" y="6578600"/>
            <a:ext cx="4236508" cy="228600"/>
          </a:xfrm>
        </p:spPr>
        <p:txBody>
          <a:bodyPr/>
          <a:lstStyle>
            <a:lvl1pPr>
              <a:defRPr smtClean="0"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AC92166-1194-2F48-BFD2-97EB8C06103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32F8949-A4D7-1044-8DE4-2C17568E9D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31429" y="6565901"/>
            <a:ext cx="1507067" cy="27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i="1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endParaRPr lang="en-US" altLang="ja-JP" dirty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51201" y="6565900"/>
            <a:ext cx="490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200" i="1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endParaRPr lang="en-US" altLang="ja-JP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53200"/>
            <a:ext cx="5334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i="1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fld id="{9EA87294-3AFE-9D4E-921B-BEF8B3AF57E5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  <p:sp>
        <p:nvSpPr>
          <p:cNvPr id="8248" name="Rectangle 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" y="596900"/>
            <a:ext cx="9026525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</a:t>
            </a:r>
            <a:r>
              <a:rPr lang="en-GB" dirty="0" smtClean="0"/>
              <a:t>level</a:t>
            </a:r>
            <a:endParaRPr lang="en-GB" dirty="0"/>
          </a:p>
        </p:txBody>
      </p:sp>
      <p:grpSp>
        <p:nvGrpSpPr>
          <p:cNvPr id="59" name="Group 58"/>
          <p:cNvGrpSpPr>
            <a:grpSpLocks noChangeAspect="1"/>
          </p:cNvGrpSpPr>
          <p:nvPr/>
        </p:nvGrpSpPr>
        <p:grpSpPr>
          <a:xfrm>
            <a:off x="0" y="6156722"/>
            <a:ext cx="1003762" cy="701278"/>
            <a:chOff x="7938" y="5878513"/>
            <a:chExt cx="1338262" cy="935037"/>
          </a:xfrm>
        </p:grpSpPr>
        <p:sp>
          <p:nvSpPr>
            <p:cNvPr id="8203" name="Freeform 11"/>
            <p:cNvSpPr>
              <a:spLocks noChangeAspect="1"/>
            </p:cNvSpPr>
            <p:nvPr userDrawn="1"/>
          </p:nvSpPr>
          <p:spPr bwMode="auto">
            <a:xfrm>
              <a:off x="30560" y="5896380"/>
              <a:ext cx="1296590" cy="773043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4" name="Freeform 12"/>
            <p:cNvSpPr>
              <a:spLocks noChangeAspect="1"/>
            </p:cNvSpPr>
            <p:nvPr userDrawn="1"/>
          </p:nvSpPr>
          <p:spPr bwMode="auto">
            <a:xfrm>
              <a:off x="1218803" y="5988097"/>
              <a:ext cx="84534" cy="153656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5" name="Freeform 13"/>
            <p:cNvSpPr>
              <a:spLocks noChangeAspect="1"/>
            </p:cNvSpPr>
            <p:nvPr userDrawn="1"/>
          </p:nvSpPr>
          <p:spPr bwMode="auto">
            <a:xfrm>
              <a:off x="25797" y="6216794"/>
              <a:ext cx="942975" cy="488363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6" name="Freeform 14"/>
            <p:cNvSpPr>
              <a:spLocks noChangeAspect="1"/>
            </p:cNvSpPr>
            <p:nvPr userDrawn="1"/>
          </p:nvSpPr>
          <p:spPr bwMode="auto">
            <a:xfrm>
              <a:off x="155575" y="6257292"/>
              <a:ext cx="625078" cy="445483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7" name="Freeform 15"/>
            <p:cNvSpPr>
              <a:spLocks noChangeAspect="1"/>
            </p:cNvSpPr>
            <p:nvPr userDrawn="1"/>
          </p:nvSpPr>
          <p:spPr bwMode="auto">
            <a:xfrm>
              <a:off x="579438" y="5928540"/>
              <a:ext cx="160734" cy="144127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8" name="Freeform 16"/>
            <p:cNvSpPr>
              <a:spLocks noChangeAspect="1"/>
            </p:cNvSpPr>
            <p:nvPr userDrawn="1"/>
          </p:nvSpPr>
          <p:spPr bwMode="auto">
            <a:xfrm>
              <a:off x="765175" y="6680143"/>
              <a:ext cx="90487" cy="133407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9" name="Freeform 17"/>
            <p:cNvSpPr>
              <a:spLocks noChangeAspect="1"/>
            </p:cNvSpPr>
            <p:nvPr userDrawn="1"/>
          </p:nvSpPr>
          <p:spPr bwMode="auto">
            <a:xfrm>
              <a:off x="602060" y="6017875"/>
              <a:ext cx="229791" cy="45620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0" name="Freeform 18"/>
            <p:cNvSpPr>
              <a:spLocks noChangeAspect="1"/>
            </p:cNvSpPr>
            <p:nvPr userDrawn="1"/>
          </p:nvSpPr>
          <p:spPr bwMode="auto">
            <a:xfrm>
              <a:off x="797322" y="5997626"/>
              <a:ext cx="433387" cy="207257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1" name="Freeform 19"/>
            <p:cNvSpPr>
              <a:spLocks noChangeAspect="1"/>
            </p:cNvSpPr>
            <p:nvPr userDrawn="1"/>
          </p:nvSpPr>
          <p:spPr bwMode="auto">
            <a:xfrm>
              <a:off x="415132" y="6120312"/>
              <a:ext cx="185737" cy="79806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212" name="Group 20"/>
            <p:cNvGrpSpPr>
              <a:grpSpLocks noChangeAspect="1"/>
            </p:cNvGrpSpPr>
            <p:nvPr userDrawn="1"/>
          </p:nvGrpSpPr>
          <p:grpSpPr bwMode="auto">
            <a:xfrm>
              <a:off x="7938" y="5878513"/>
              <a:ext cx="1338262" cy="929081"/>
              <a:chOff x="5" y="3490"/>
              <a:chExt cx="1124" cy="780"/>
            </a:xfrm>
          </p:grpSpPr>
          <p:grpSp>
            <p:nvGrpSpPr>
              <p:cNvPr id="8213" name="Group 21"/>
              <p:cNvGrpSpPr>
                <a:grpSpLocks noChangeAspect="1"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8214" name="Freeform 22"/>
                <p:cNvSpPr>
                  <a:spLocks noChangeAspect="1"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15" name="Freeform 23"/>
                <p:cNvSpPr>
                  <a:spLocks noChangeAspect="1"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16" name="Freeform 24"/>
                <p:cNvSpPr>
                  <a:spLocks noChangeAspect="1"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217" name="Freeform 25"/>
              <p:cNvSpPr>
                <a:spLocks noChangeAspect="1"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8" name="Freeform 26"/>
              <p:cNvSpPr>
                <a:spLocks noChangeAspect="1"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9" name="Freeform 27"/>
              <p:cNvSpPr>
                <a:spLocks noChangeAspect="1"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220" name="Group 28"/>
              <p:cNvGrpSpPr>
                <a:grpSpLocks noChangeAspect="1"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8221" name="Freeform 29"/>
                <p:cNvSpPr>
                  <a:spLocks noChangeAspect="1"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22" name="Freeform 30"/>
                <p:cNvSpPr>
                  <a:spLocks noChangeAspect="1"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23" name="Freeform 31"/>
                <p:cNvSpPr>
                  <a:spLocks noChangeAspect="1"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24" name="Freeform 32"/>
                <p:cNvSpPr>
                  <a:spLocks noChangeAspect="1"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25" name="Freeform 33"/>
                <p:cNvSpPr>
                  <a:spLocks noChangeAspect="1"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26" name="Freeform 34"/>
                <p:cNvSpPr>
                  <a:spLocks noChangeAspect="1"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27" name="Freeform 35"/>
                <p:cNvSpPr>
                  <a:spLocks noChangeAspect="1"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28" name="Freeform 36"/>
                <p:cNvSpPr>
                  <a:spLocks noChangeAspect="1"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229" name="Group 37"/>
          <p:cNvGrpSpPr>
            <a:grpSpLocks/>
          </p:cNvGrpSpPr>
          <p:nvPr/>
        </p:nvGrpSpPr>
        <p:grpSpPr bwMode="auto">
          <a:xfrm>
            <a:off x="8680450" y="1628775"/>
            <a:ext cx="385763" cy="4795838"/>
            <a:chOff x="5468" y="1333"/>
            <a:chExt cx="243" cy="2714"/>
          </a:xfrm>
        </p:grpSpPr>
        <p:sp>
          <p:nvSpPr>
            <p:cNvPr id="823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" name="Group 59"/>
          <p:cNvGrpSpPr>
            <a:grpSpLocks noChangeAspect="1"/>
          </p:cNvGrpSpPr>
          <p:nvPr/>
        </p:nvGrpSpPr>
        <p:grpSpPr>
          <a:xfrm>
            <a:off x="8212732" y="414865"/>
            <a:ext cx="1212372" cy="1073944"/>
            <a:chOff x="7907932" y="0"/>
            <a:chExt cx="1616506" cy="1431925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8194" name="Freeform 2"/>
            <p:cNvSpPr>
              <a:spLocks noChangeAspect="1"/>
            </p:cNvSpPr>
            <p:nvPr/>
          </p:nvSpPr>
          <p:spPr bwMode="auto">
            <a:xfrm rot="18427436">
              <a:off x="8253722" y="-35530"/>
              <a:ext cx="870572" cy="1562152"/>
            </a:xfrm>
            <a:custGeom>
              <a:avLst/>
              <a:gdLst/>
              <a:ahLst/>
              <a:cxnLst>
                <a:cxn ang="0">
                  <a:pos x="2903" y="433"/>
                </a:cxn>
                <a:cxn ang="0">
                  <a:pos x="2565" y="80"/>
                </a:cxn>
                <a:cxn ang="0">
                  <a:pos x="2241" y="0"/>
                </a:cxn>
                <a:cxn ang="0">
                  <a:pos x="110" y="2811"/>
                </a:cxn>
                <a:cxn ang="0">
                  <a:pos x="110" y="3228"/>
                </a:cxn>
                <a:cxn ang="0">
                  <a:pos x="0" y="3631"/>
                </a:cxn>
                <a:cxn ang="0">
                  <a:pos x="72" y="3686"/>
                </a:cxn>
                <a:cxn ang="0">
                  <a:pos x="441" y="3355"/>
                </a:cxn>
                <a:cxn ang="0">
                  <a:pos x="740" y="3228"/>
                </a:cxn>
                <a:cxn ang="0">
                  <a:pos x="2903" y="433"/>
                </a:cxn>
                <a:cxn ang="0">
                  <a:pos x="2903" y="433"/>
                </a:cxn>
              </a:cxnLst>
              <a:rect l="0" t="0" r="r" b="b"/>
              <a:pathLst>
                <a:path w="2903" h="3686">
                  <a:moveTo>
                    <a:pt x="2903" y="433"/>
                  </a:moveTo>
                  <a:lnTo>
                    <a:pt x="2565" y="80"/>
                  </a:lnTo>
                  <a:lnTo>
                    <a:pt x="2241" y="0"/>
                  </a:lnTo>
                  <a:lnTo>
                    <a:pt x="110" y="2811"/>
                  </a:lnTo>
                  <a:lnTo>
                    <a:pt x="110" y="3228"/>
                  </a:lnTo>
                  <a:lnTo>
                    <a:pt x="0" y="3631"/>
                  </a:lnTo>
                  <a:lnTo>
                    <a:pt x="72" y="3686"/>
                  </a:lnTo>
                  <a:lnTo>
                    <a:pt x="441" y="3355"/>
                  </a:lnTo>
                  <a:lnTo>
                    <a:pt x="740" y="3228"/>
                  </a:lnTo>
                  <a:lnTo>
                    <a:pt x="2903" y="433"/>
                  </a:lnTo>
                  <a:lnTo>
                    <a:pt x="2903" y="4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0" name="Freeform 8"/>
            <p:cNvSpPr>
              <a:spLocks noChangeAspect="1"/>
            </p:cNvSpPr>
            <p:nvPr/>
          </p:nvSpPr>
          <p:spPr bwMode="auto">
            <a:xfrm rot="18427436">
              <a:off x="8302127" y="-39735"/>
              <a:ext cx="872951" cy="1571670"/>
            </a:xfrm>
            <a:custGeom>
              <a:avLst/>
              <a:gdLst/>
              <a:ahLst/>
              <a:cxnLst>
                <a:cxn ang="0">
                  <a:pos x="2293" y="0"/>
                </a:cxn>
                <a:cxn ang="0">
                  <a:pos x="130" y="2835"/>
                </a:cxn>
                <a:cxn ang="0">
                  <a:pos x="131" y="3201"/>
                </a:cxn>
                <a:cxn ang="0">
                  <a:pos x="0" y="3633"/>
                </a:cxn>
                <a:cxn ang="0">
                  <a:pos x="50" y="3703"/>
                </a:cxn>
                <a:cxn ang="0">
                  <a:pos x="422" y="3352"/>
                </a:cxn>
                <a:cxn ang="0">
                  <a:pos x="763" y="3220"/>
                </a:cxn>
                <a:cxn ang="0">
                  <a:pos x="2911" y="428"/>
                </a:cxn>
                <a:cxn ang="0">
                  <a:pos x="2589" y="96"/>
                </a:cxn>
                <a:cxn ang="0">
                  <a:pos x="2293" y="0"/>
                </a:cxn>
                <a:cxn ang="0">
                  <a:pos x="2293" y="0"/>
                </a:cxn>
              </a:cxnLst>
              <a:rect l="0" t="0" r="r" b="b"/>
              <a:pathLst>
                <a:path w="2911" h="3703">
                  <a:moveTo>
                    <a:pt x="2293" y="0"/>
                  </a:moveTo>
                  <a:lnTo>
                    <a:pt x="130" y="2835"/>
                  </a:lnTo>
                  <a:lnTo>
                    <a:pt x="131" y="3201"/>
                  </a:lnTo>
                  <a:lnTo>
                    <a:pt x="0" y="3633"/>
                  </a:lnTo>
                  <a:lnTo>
                    <a:pt x="50" y="3703"/>
                  </a:lnTo>
                  <a:lnTo>
                    <a:pt x="422" y="3352"/>
                  </a:lnTo>
                  <a:lnTo>
                    <a:pt x="763" y="3220"/>
                  </a:lnTo>
                  <a:lnTo>
                    <a:pt x="2911" y="428"/>
                  </a:lnTo>
                  <a:lnTo>
                    <a:pt x="2589" y="96"/>
                  </a:lnTo>
                  <a:lnTo>
                    <a:pt x="2293" y="0"/>
                  </a:lnTo>
                  <a:lnTo>
                    <a:pt x="2293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1" name="Freeform 9"/>
            <p:cNvSpPr>
              <a:spLocks noChangeAspect="1"/>
            </p:cNvSpPr>
            <p:nvPr/>
          </p:nvSpPr>
          <p:spPr bwMode="auto">
            <a:xfrm rot="18427436">
              <a:off x="8292965" y="120342"/>
              <a:ext cx="768292" cy="1177860"/>
            </a:xfrm>
            <a:custGeom>
              <a:avLst/>
              <a:gdLst/>
              <a:ahLst/>
              <a:cxnLst>
                <a:cxn ang="0">
                  <a:pos x="0" y="2485"/>
                </a:cxn>
                <a:cxn ang="0">
                  <a:pos x="432" y="2553"/>
                </a:cxn>
                <a:cxn ang="0">
                  <a:pos x="736" y="2777"/>
                </a:cxn>
                <a:cxn ang="0">
                  <a:pos x="2561" y="399"/>
                </a:cxn>
                <a:cxn ang="0">
                  <a:pos x="2118" y="82"/>
                </a:cxn>
                <a:cxn ang="0">
                  <a:pos x="1898" y="0"/>
                </a:cxn>
                <a:cxn ang="0">
                  <a:pos x="0" y="2485"/>
                </a:cxn>
                <a:cxn ang="0">
                  <a:pos x="0" y="2485"/>
                </a:cxn>
              </a:cxnLst>
              <a:rect l="0" t="0" r="r" b="b"/>
              <a:pathLst>
                <a:path w="2561" h="2777">
                  <a:moveTo>
                    <a:pt x="0" y="2485"/>
                  </a:moveTo>
                  <a:lnTo>
                    <a:pt x="432" y="2553"/>
                  </a:lnTo>
                  <a:lnTo>
                    <a:pt x="736" y="2777"/>
                  </a:lnTo>
                  <a:lnTo>
                    <a:pt x="2561" y="399"/>
                  </a:lnTo>
                  <a:lnTo>
                    <a:pt x="2118" y="82"/>
                  </a:lnTo>
                  <a:lnTo>
                    <a:pt x="1898" y="0"/>
                  </a:lnTo>
                  <a:lnTo>
                    <a:pt x="0" y="2485"/>
                  </a:lnTo>
                  <a:lnTo>
                    <a:pt x="0" y="248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232" name="Group 40"/>
            <p:cNvGrpSpPr>
              <a:grpSpLocks noChangeAspect="1"/>
            </p:cNvGrpSpPr>
            <p:nvPr/>
          </p:nvGrpSpPr>
          <p:grpSpPr bwMode="auto">
            <a:xfrm>
              <a:off x="7924800" y="0"/>
              <a:ext cx="1599034" cy="1431925"/>
              <a:chOff x="4610" y="57"/>
              <a:chExt cx="1344" cy="1204"/>
            </a:xfrm>
          </p:grpSpPr>
          <p:grpSp>
            <p:nvGrpSpPr>
              <p:cNvPr id="8233" name="Group 41"/>
              <p:cNvGrpSpPr>
                <a:grpSpLocks noChangeAspect="1"/>
              </p:cNvGrpSpPr>
              <p:nvPr userDrawn="1"/>
            </p:nvGrpSpPr>
            <p:grpSpPr bwMode="auto">
              <a:xfrm>
                <a:off x="4610" y="57"/>
                <a:ext cx="1344" cy="1204"/>
                <a:chOff x="4610" y="57"/>
                <a:chExt cx="1344" cy="1204"/>
              </a:xfrm>
            </p:grpSpPr>
            <p:sp>
              <p:nvSpPr>
                <p:cNvPr id="8234" name="Freeform 42"/>
                <p:cNvSpPr>
                  <a:spLocks noChangeAspect="1"/>
                </p:cNvSpPr>
                <p:nvPr userDrawn="1"/>
              </p:nvSpPr>
              <p:spPr bwMode="auto">
                <a:xfrm rot="-3172564">
                  <a:off x="5430" y="1086"/>
                  <a:ext cx="62" cy="288"/>
                </a:xfrm>
                <a:custGeom>
                  <a:avLst/>
                  <a:gdLst/>
                  <a:ahLst/>
                  <a:cxnLst>
                    <a:cxn ang="0">
                      <a:pos x="123" y="9"/>
                    </a:cxn>
                    <a:cxn ang="0">
                      <a:pos x="131" y="342"/>
                    </a:cxn>
                    <a:cxn ang="0">
                      <a:pos x="0" y="806"/>
                    </a:cxn>
                    <a:cxn ang="0">
                      <a:pos x="79" y="789"/>
                    </a:cxn>
                    <a:cxn ang="0">
                      <a:pos x="218" y="376"/>
                    </a:cxn>
                    <a:cxn ang="0">
                      <a:pos x="245" y="0"/>
                    </a:cxn>
                    <a:cxn ang="0">
                      <a:pos x="123" y="9"/>
                    </a:cxn>
                    <a:cxn ang="0">
                      <a:pos x="123" y="9"/>
                    </a:cxn>
                  </a:cxnLst>
                  <a:rect l="0" t="0" r="r" b="b"/>
                  <a:pathLst>
                    <a:path w="245" h="806">
                      <a:moveTo>
                        <a:pt x="123" y="9"/>
                      </a:moveTo>
                      <a:lnTo>
                        <a:pt x="131" y="342"/>
                      </a:lnTo>
                      <a:lnTo>
                        <a:pt x="0" y="806"/>
                      </a:lnTo>
                      <a:lnTo>
                        <a:pt x="79" y="789"/>
                      </a:lnTo>
                      <a:lnTo>
                        <a:pt x="218" y="376"/>
                      </a:lnTo>
                      <a:lnTo>
                        <a:pt x="245" y="0"/>
                      </a:lnTo>
                      <a:lnTo>
                        <a:pt x="123" y="9"/>
                      </a:lnTo>
                      <a:lnTo>
                        <a:pt x="123" y="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8235" name="Group 43"/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4610" y="57"/>
                  <a:ext cx="1344" cy="985"/>
                  <a:chOff x="4610" y="57"/>
                  <a:chExt cx="1344" cy="985"/>
                </a:xfrm>
              </p:grpSpPr>
              <p:sp>
                <p:nvSpPr>
                  <p:cNvPr id="8236" name="Freeform 44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4966" y="71"/>
                    <a:ext cx="153" cy="1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98" y="184"/>
                      </a:cxn>
                      <a:cxn ang="0">
                        <a:pos x="500" y="349"/>
                      </a:cxn>
                      <a:cxn ang="0">
                        <a:pos x="604" y="140"/>
                      </a:cxn>
                      <a:cxn ang="0">
                        <a:pos x="359" y="9"/>
                      </a:cxn>
                      <a:cxn ang="0">
                        <a:pos x="464" y="184"/>
                      </a:cxn>
                      <a:cxn ang="0">
                        <a:pos x="131" y="17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04" h="349">
                        <a:moveTo>
                          <a:pt x="0" y="0"/>
                        </a:moveTo>
                        <a:lnTo>
                          <a:pt x="298" y="184"/>
                        </a:lnTo>
                        <a:lnTo>
                          <a:pt x="500" y="349"/>
                        </a:lnTo>
                        <a:lnTo>
                          <a:pt x="604" y="140"/>
                        </a:lnTo>
                        <a:lnTo>
                          <a:pt x="359" y="9"/>
                        </a:lnTo>
                        <a:lnTo>
                          <a:pt x="464" y="184"/>
                        </a:lnTo>
                        <a:lnTo>
                          <a:pt x="131" y="1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37" name="Freeform 45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5048" y="332"/>
                    <a:ext cx="269" cy="438"/>
                  </a:xfrm>
                  <a:custGeom>
                    <a:avLst/>
                    <a:gdLst/>
                    <a:ahLst/>
                    <a:cxnLst>
                      <a:cxn ang="0">
                        <a:pos x="741" y="129"/>
                      </a:cxn>
                      <a:cxn ang="0">
                        <a:pos x="485" y="352"/>
                      </a:cxn>
                      <a:cxn ang="0">
                        <a:pos x="163" y="762"/>
                      </a:cxn>
                      <a:cxn ang="0">
                        <a:pos x="0" y="1101"/>
                      </a:cxn>
                      <a:cxn ang="0">
                        <a:pos x="59" y="1230"/>
                      </a:cxn>
                      <a:cxn ang="0">
                        <a:pos x="262" y="1201"/>
                      </a:cxn>
                      <a:cxn ang="0">
                        <a:pos x="578" y="914"/>
                      </a:cxn>
                      <a:cxn ang="0">
                        <a:pos x="876" y="534"/>
                      </a:cxn>
                      <a:cxn ang="0">
                        <a:pos x="1034" y="270"/>
                      </a:cxn>
                      <a:cxn ang="0">
                        <a:pos x="1064" y="84"/>
                      </a:cxn>
                      <a:cxn ang="0">
                        <a:pos x="977" y="0"/>
                      </a:cxn>
                      <a:cxn ang="0">
                        <a:pos x="836" y="65"/>
                      </a:cxn>
                      <a:cxn ang="0">
                        <a:pos x="969" y="107"/>
                      </a:cxn>
                      <a:cxn ang="0">
                        <a:pos x="876" y="352"/>
                      </a:cxn>
                      <a:cxn ang="0">
                        <a:pos x="690" y="656"/>
                      </a:cxn>
                      <a:cxn ang="0">
                        <a:pos x="350" y="1008"/>
                      </a:cxn>
                      <a:cxn ang="0">
                        <a:pos x="116" y="1114"/>
                      </a:cxn>
                      <a:cxn ang="0">
                        <a:pos x="135" y="943"/>
                      </a:cxn>
                      <a:cxn ang="0">
                        <a:pos x="437" y="504"/>
                      </a:cxn>
                      <a:cxn ang="0">
                        <a:pos x="831" y="118"/>
                      </a:cxn>
                      <a:cxn ang="0">
                        <a:pos x="741" y="129"/>
                      </a:cxn>
                      <a:cxn ang="0">
                        <a:pos x="741" y="129"/>
                      </a:cxn>
                    </a:cxnLst>
                    <a:rect l="0" t="0" r="r" b="b"/>
                    <a:pathLst>
                      <a:path w="1064" h="1230">
                        <a:moveTo>
                          <a:pt x="741" y="129"/>
                        </a:moveTo>
                        <a:lnTo>
                          <a:pt x="485" y="352"/>
                        </a:lnTo>
                        <a:lnTo>
                          <a:pt x="163" y="762"/>
                        </a:lnTo>
                        <a:lnTo>
                          <a:pt x="0" y="1101"/>
                        </a:lnTo>
                        <a:lnTo>
                          <a:pt x="59" y="1230"/>
                        </a:lnTo>
                        <a:lnTo>
                          <a:pt x="262" y="1201"/>
                        </a:lnTo>
                        <a:lnTo>
                          <a:pt x="578" y="914"/>
                        </a:lnTo>
                        <a:lnTo>
                          <a:pt x="876" y="534"/>
                        </a:lnTo>
                        <a:lnTo>
                          <a:pt x="1034" y="270"/>
                        </a:lnTo>
                        <a:lnTo>
                          <a:pt x="1064" y="84"/>
                        </a:lnTo>
                        <a:lnTo>
                          <a:pt x="977" y="0"/>
                        </a:lnTo>
                        <a:lnTo>
                          <a:pt x="836" y="65"/>
                        </a:lnTo>
                        <a:lnTo>
                          <a:pt x="969" y="107"/>
                        </a:lnTo>
                        <a:lnTo>
                          <a:pt x="876" y="352"/>
                        </a:lnTo>
                        <a:lnTo>
                          <a:pt x="690" y="656"/>
                        </a:lnTo>
                        <a:lnTo>
                          <a:pt x="350" y="1008"/>
                        </a:lnTo>
                        <a:lnTo>
                          <a:pt x="116" y="1114"/>
                        </a:lnTo>
                        <a:lnTo>
                          <a:pt x="135" y="943"/>
                        </a:lnTo>
                        <a:lnTo>
                          <a:pt x="437" y="504"/>
                        </a:lnTo>
                        <a:lnTo>
                          <a:pt x="831" y="118"/>
                        </a:lnTo>
                        <a:lnTo>
                          <a:pt x="741" y="129"/>
                        </a:lnTo>
                        <a:lnTo>
                          <a:pt x="741" y="12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38" name="Freeform 46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4858" y="182"/>
                    <a:ext cx="505" cy="898"/>
                  </a:xfrm>
                  <a:custGeom>
                    <a:avLst/>
                    <a:gdLst/>
                    <a:ahLst/>
                    <a:cxnLst>
                      <a:cxn ang="0">
                        <a:pos x="1941" y="0"/>
                      </a:cxn>
                      <a:cxn ang="0">
                        <a:pos x="0" y="2521"/>
                      </a:cxn>
                      <a:cxn ang="0">
                        <a:pos x="192" y="2450"/>
                      </a:cxn>
                      <a:cxn ang="0">
                        <a:pos x="2002" y="61"/>
                      </a:cxn>
                      <a:cxn ang="0">
                        <a:pos x="1941" y="0"/>
                      </a:cxn>
                      <a:cxn ang="0">
                        <a:pos x="1941" y="0"/>
                      </a:cxn>
                    </a:cxnLst>
                    <a:rect l="0" t="0" r="r" b="b"/>
                    <a:pathLst>
                      <a:path w="2002" h="2521">
                        <a:moveTo>
                          <a:pt x="1941" y="0"/>
                        </a:moveTo>
                        <a:lnTo>
                          <a:pt x="0" y="2521"/>
                        </a:lnTo>
                        <a:lnTo>
                          <a:pt x="192" y="2450"/>
                        </a:lnTo>
                        <a:lnTo>
                          <a:pt x="2002" y="61"/>
                        </a:lnTo>
                        <a:lnTo>
                          <a:pt x="1941" y="0"/>
                        </a:lnTo>
                        <a:lnTo>
                          <a:pt x="194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39" name="Freeform 47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4903" y="-19"/>
                    <a:ext cx="758" cy="1344"/>
                  </a:xfrm>
                  <a:custGeom>
                    <a:avLst/>
                    <a:gdLst/>
                    <a:ahLst/>
                    <a:cxnLst>
                      <a:cxn ang="0">
                        <a:pos x="95" y="2844"/>
                      </a:cxn>
                      <a:cxn ang="0">
                        <a:pos x="394" y="2834"/>
                      </a:cxn>
                      <a:cxn ang="0">
                        <a:pos x="821" y="3009"/>
                      </a:cxn>
                      <a:cxn ang="0">
                        <a:pos x="681" y="2817"/>
                      </a:cxn>
                      <a:cxn ang="0">
                        <a:pos x="367" y="2703"/>
                      </a:cxn>
                      <a:cxn ang="0">
                        <a:pos x="637" y="2720"/>
                      </a:cxn>
                      <a:cxn ang="0">
                        <a:pos x="979" y="2870"/>
                      </a:cxn>
                      <a:cxn ang="0">
                        <a:pos x="2859" y="420"/>
                      </a:cxn>
                      <a:cxn ang="0">
                        <a:pos x="2578" y="148"/>
                      </a:cxn>
                      <a:cxn ang="0">
                        <a:pos x="2308" y="0"/>
                      </a:cxn>
                      <a:cxn ang="0">
                        <a:pos x="2692" y="78"/>
                      </a:cxn>
                      <a:cxn ang="0">
                        <a:pos x="3007" y="428"/>
                      </a:cxn>
                      <a:cxn ang="0">
                        <a:pos x="831" y="3273"/>
                      </a:cxn>
                      <a:cxn ang="0">
                        <a:pos x="481" y="3412"/>
                      </a:cxn>
                      <a:cxn ang="0">
                        <a:pos x="105" y="3771"/>
                      </a:cxn>
                      <a:cxn ang="0">
                        <a:pos x="0" y="3667"/>
                      </a:cxn>
                      <a:cxn ang="0">
                        <a:pos x="131" y="3631"/>
                      </a:cxn>
                      <a:cxn ang="0">
                        <a:pos x="376" y="3385"/>
                      </a:cxn>
                      <a:cxn ang="0">
                        <a:pos x="165" y="3273"/>
                      </a:cxn>
                      <a:cxn ang="0">
                        <a:pos x="165" y="3176"/>
                      </a:cxn>
                      <a:cxn ang="0">
                        <a:pos x="411" y="3298"/>
                      </a:cxn>
                      <a:cxn ang="0">
                        <a:pos x="411" y="3186"/>
                      </a:cxn>
                      <a:cxn ang="0">
                        <a:pos x="603" y="3220"/>
                      </a:cxn>
                      <a:cxn ang="0">
                        <a:pos x="428" y="3079"/>
                      </a:cxn>
                      <a:cxn ang="0">
                        <a:pos x="629" y="3062"/>
                      </a:cxn>
                      <a:cxn ang="0">
                        <a:pos x="95" y="2844"/>
                      </a:cxn>
                      <a:cxn ang="0">
                        <a:pos x="95" y="2844"/>
                      </a:cxn>
                    </a:cxnLst>
                    <a:rect l="0" t="0" r="r" b="b"/>
                    <a:pathLst>
                      <a:path w="3007" h="3771">
                        <a:moveTo>
                          <a:pt x="95" y="2844"/>
                        </a:moveTo>
                        <a:lnTo>
                          <a:pt x="394" y="2834"/>
                        </a:lnTo>
                        <a:lnTo>
                          <a:pt x="821" y="3009"/>
                        </a:lnTo>
                        <a:lnTo>
                          <a:pt x="681" y="2817"/>
                        </a:lnTo>
                        <a:lnTo>
                          <a:pt x="367" y="2703"/>
                        </a:lnTo>
                        <a:lnTo>
                          <a:pt x="637" y="2720"/>
                        </a:lnTo>
                        <a:lnTo>
                          <a:pt x="979" y="2870"/>
                        </a:lnTo>
                        <a:lnTo>
                          <a:pt x="2859" y="420"/>
                        </a:lnTo>
                        <a:lnTo>
                          <a:pt x="2578" y="148"/>
                        </a:lnTo>
                        <a:lnTo>
                          <a:pt x="2308" y="0"/>
                        </a:lnTo>
                        <a:lnTo>
                          <a:pt x="2692" y="78"/>
                        </a:lnTo>
                        <a:lnTo>
                          <a:pt x="3007" y="428"/>
                        </a:lnTo>
                        <a:lnTo>
                          <a:pt x="831" y="3273"/>
                        </a:lnTo>
                        <a:lnTo>
                          <a:pt x="481" y="3412"/>
                        </a:lnTo>
                        <a:lnTo>
                          <a:pt x="105" y="3771"/>
                        </a:lnTo>
                        <a:lnTo>
                          <a:pt x="0" y="3667"/>
                        </a:lnTo>
                        <a:lnTo>
                          <a:pt x="131" y="3631"/>
                        </a:lnTo>
                        <a:lnTo>
                          <a:pt x="376" y="3385"/>
                        </a:lnTo>
                        <a:lnTo>
                          <a:pt x="165" y="3273"/>
                        </a:lnTo>
                        <a:lnTo>
                          <a:pt x="165" y="3176"/>
                        </a:lnTo>
                        <a:lnTo>
                          <a:pt x="411" y="3298"/>
                        </a:lnTo>
                        <a:lnTo>
                          <a:pt x="411" y="3186"/>
                        </a:lnTo>
                        <a:lnTo>
                          <a:pt x="603" y="3220"/>
                        </a:lnTo>
                        <a:lnTo>
                          <a:pt x="428" y="3079"/>
                        </a:lnTo>
                        <a:lnTo>
                          <a:pt x="629" y="3062"/>
                        </a:lnTo>
                        <a:lnTo>
                          <a:pt x="95" y="2844"/>
                        </a:lnTo>
                        <a:lnTo>
                          <a:pt x="95" y="284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40" name="Freeform 48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5297" y="897"/>
                    <a:ext cx="169" cy="122"/>
                  </a:xfrm>
                  <a:custGeom>
                    <a:avLst/>
                    <a:gdLst/>
                    <a:ahLst/>
                    <a:cxnLst>
                      <a:cxn ang="0">
                        <a:pos x="0" y="80"/>
                      </a:cxn>
                      <a:cxn ang="0">
                        <a:pos x="255" y="106"/>
                      </a:cxn>
                      <a:cxn ang="0">
                        <a:pos x="639" y="342"/>
                      </a:cxn>
                      <a:cxn ang="0">
                        <a:pos x="673" y="289"/>
                      </a:cxn>
                      <a:cxn ang="0">
                        <a:pos x="447" y="114"/>
                      </a:cxn>
                      <a:cxn ang="0">
                        <a:pos x="26" y="0"/>
                      </a:cxn>
                      <a:cxn ang="0">
                        <a:pos x="0" y="80"/>
                      </a:cxn>
                      <a:cxn ang="0">
                        <a:pos x="0" y="80"/>
                      </a:cxn>
                    </a:cxnLst>
                    <a:rect l="0" t="0" r="r" b="b"/>
                    <a:pathLst>
                      <a:path w="673" h="342">
                        <a:moveTo>
                          <a:pt x="0" y="80"/>
                        </a:moveTo>
                        <a:lnTo>
                          <a:pt x="255" y="106"/>
                        </a:lnTo>
                        <a:lnTo>
                          <a:pt x="639" y="342"/>
                        </a:lnTo>
                        <a:lnTo>
                          <a:pt x="673" y="289"/>
                        </a:lnTo>
                        <a:lnTo>
                          <a:pt x="447" y="114"/>
                        </a:lnTo>
                        <a:lnTo>
                          <a:pt x="26" y="0"/>
                        </a:lnTo>
                        <a:lnTo>
                          <a:pt x="0" y="80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41" name="Freeform 49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5253" y="806"/>
                    <a:ext cx="181" cy="144"/>
                  </a:xfrm>
                  <a:custGeom>
                    <a:avLst/>
                    <a:gdLst/>
                    <a:ahLst/>
                    <a:cxnLst>
                      <a:cxn ang="0">
                        <a:pos x="0" y="78"/>
                      </a:cxn>
                      <a:cxn ang="0">
                        <a:pos x="340" y="148"/>
                      </a:cxn>
                      <a:cxn ang="0">
                        <a:pos x="638" y="403"/>
                      </a:cxn>
                      <a:cxn ang="0">
                        <a:pos x="716" y="296"/>
                      </a:cxn>
                      <a:cxn ang="0">
                        <a:pos x="420" y="114"/>
                      </a:cxn>
                      <a:cxn ang="0">
                        <a:pos x="70" y="0"/>
                      </a:cxn>
                      <a:cxn ang="0">
                        <a:pos x="0" y="78"/>
                      </a:cxn>
                      <a:cxn ang="0">
                        <a:pos x="0" y="78"/>
                      </a:cxn>
                    </a:cxnLst>
                    <a:rect l="0" t="0" r="r" b="b"/>
                    <a:pathLst>
                      <a:path w="716" h="403">
                        <a:moveTo>
                          <a:pt x="0" y="78"/>
                        </a:moveTo>
                        <a:lnTo>
                          <a:pt x="340" y="148"/>
                        </a:lnTo>
                        <a:lnTo>
                          <a:pt x="638" y="403"/>
                        </a:lnTo>
                        <a:lnTo>
                          <a:pt x="716" y="296"/>
                        </a:lnTo>
                        <a:lnTo>
                          <a:pt x="420" y="114"/>
                        </a:lnTo>
                        <a:lnTo>
                          <a:pt x="70" y="0"/>
                        </a:lnTo>
                        <a:lnTo>
                          <a:pt x="0" y="7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42" name="Freeform 50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4985" y="210"/>
                    <a:ext cx="181" cy="147"/>
                  </a:xfrm>
                  <a:custGeom>
                    <a:avLst/>
                    <a:gdLst/>
                    <a:ahLst/>
                    <a:cxnLst>
                      <a:cxn ang="0">
                        <a:pos x="0" y="78"/>
                      </a:cxn>
                      <a:cxn ang="0">
                        <a:pos x="316" y="139"/>
                      </a:cxn>
                      <a:cxn ang="0">
                        <a:pos x="649" y="411"/>
                      </a:cxn>
                      <a:cxn ang="0">
                        <a:pos x="717" y="314"/>
                      </a:cxn>
                      <a:cxn ang="0">
                        <a:pos x="394" y="87"/>
                      </a:cxn>
                      <a:cxn ang="0">
                        <a:pos x="54" y="0"/>
                      </a:cxn>
                      <a:cxn ang="0">
                        <a:pos x="0" y="78"/>
                      </a:cxn>
                      <a:cxn ang="0">
                        <a:pos x="0" y="78"/>
                      </a:cxn>
                    </a:cxnLst>
                    <a:rect l="0" t="0" r="r" b="b"/>
                    <a:pathLst>
                      <a:path w="717" h="411">
                        <a:moveTo>
                          <a:pt x="0" y="78"/>
                        </a:moveTo>
                        <a:lnTo>
                          <a:pt x="316" y="139"/>
                        </a:lnTo>
                        <a:lnTo>
                          <a:pt x="649" y="411"/>
                        </a:lnTo>
                        <a:lnTo>
                          <a:pt x="717" y="314"/>
                        </a:lnTo>
                        <a:lnTo>
                          <a:pt x="394" y="87"/>
                        </a:lnTo>
                        <a:lnTo>
                          <a:pt x="54" y="0"/>
                        </a:lnTo>
                        <a:lnTo>
                          <a:pt x="0" y="7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43" name="Freeform 51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4948" y="142"/>
                    <a:ext cx="179" cy="138"/>
                  </a:xfrm>
                  <a:custGeom>
                    <a:avLst/>
                    <a:gdLst/>
                    <a:ahLst/>
                    <a:cxnLst>
                      <a:cxn ang="0">
                        <a:pos x="0" y="88"/>
                      </a:cxn>
                      <a:cxn ang="0">
                        <a:pos x="272" y="131"/>
                      </a:cxn>
                      <a:cxn ang="0">
                        <a:pos x="665" y="386"/>
                      </a:cxn>
                      <a:cxn ang="0">
                        <a:pos x="709" y="308"/>
                      </a:cxn>
                      <a:cxn ang="0">
                        <a:pos x="306" y="53"/>
                      </a:cxn>
                      <a:cxn ang="0">
                        <a:pos x="43" y="0"/>
                      </a:cxn>
                      <a:cxn ang="0">
                        <a:pos x="0" y="88"/>
                      </a:cxn>
                      <a:cxn ang="0">
                        <a:pos x="0" y="88"/>
                      </a:cxn>
                    </a:cxnLst>
                    <a:rect l="0" t="0" r="r" b="b"/>
                    <a:pathLst>
                      <a:path w="709" h="386">
                        <a:moveTo>
                          <a:pt x="0" y="88"/>
                        </a:moveTo>
                        <a:lnTo>
                          <a:pt x="272" y="131"/>
                        </a:lnTo>
                        <a:lnTo>
                          <a:pt x="665" y="386"/>
                        </a:lnTo>
                        <a:lnTo>
                          <a:pt x="709" y="308"/>
                        </a:lnTo>
                        <a:lnTo>
                          <a:pt x="306" y="53"/>
                        </a:lnTo>
                        <a:lnTo>
                          <a:pt x="43" y="0"/>
                        </a:lnTo>
                        <a:lnTo>
                          <a:pt x="0" y="88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8244" name="Line 52"/>
              <p:cNvSpPr>
                <a:spLocks noChangeAspect="1" noChangeShapeType="1"/>
              </p:cNvSpPr>
              <p:nvPr userDrawn="1"/>
            </p:nvSpPr>
            <p:spPr bwMode="auto">
              <a:xfrm>
                <a:off x="4870" y="84"/>
                <a:ext cx="42" cy="9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57" name="Picture 56" descr="EIClogo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2780"/>
            <a:ext cx="458925" cy="424420"/>
          </a:xfrm>
          <a:prstGeom prst="rect">
            <a:avLst/>
          </a:prstGeom>
        </p:spPr>
      </p:pic>
      <p:grpSp>
        <p:nvGrpSpPr>
          <p:cNvPr id="8252" name="Group 60"/>
          <p:cNvGrpSpPr>
            <a:grpSpLocks/>
          </p:cNvGrpSpPr>
          <p:nvPr/>
        </p:nvGrpSpPr>
        <p:grpSpPr bwMode="auto">
          <a:xfrm rot="5400000">
            <a:off x="4086225" y="-3660775"/>
            <a:ext cx="431800" cy="8604250"/>
            <a:chOff x="5468" y="1333"/>
            <a:chExt cx="243" cy="2714"/>
          </a:xfrm>
        </p:grpSpPr>
        <p:sp>
          <p:nvSpPr>
            <p:cNvPr id="8253" name="Freeform 61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54" name="Freeform 62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5400"/>
            <a:ext cx="84582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err="1" smtClean="0"/>
              <a:t>bubu</a:t>
            </a:r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1" r:id="rId3"/>
    <p:sldLayoutId id="2147483657" r:id="rId4"/>
    <p:sldLayoutId id="2147483655" r:id="rId5"/>
    <p:sldLayoutId id="2147483658" r:id="rId6"/>
    <p:sldLayoutId id="2147483656" r:id="rId7"/>
    <p:sldLayoutId id="2147483653" r:id="rId8"/>
    <p:sldLayoutId id="2147483659" r:id="rId9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2800" b="1" i="1">
          <a:solidFill>
            <a:srgbClr val="0000FF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FF"/>
        </a:buClr>
        <a:buFont typeface="Wingdings" charset="2"/>
        <a:buChar char="q"/>
        <a:defRPr kumimoji="1" sz="2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00FF"/>
        </a:buClr>
        <a:buFont typeface="Wingdings" charset="2"/>
        <a:buChar char="Ø"/>
        <a:defRPr kumimoji="1" sz="20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2"/>
        </a:buBlip>
        <a:defRPr kumimoji="1" sz="18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3"/>
        </a:buBlip>
        <a:defRPr kumimoji="1" sz="16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20000"/>
        <a:buFontTx/>
        <a:buBlip>
          <a:blip r:embed="rId14"/>
        </a:buBlip>
        <a:defRPr kumimoji="1" sz="14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kumimoji="1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kumimoji="1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kumimoji="1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kumimoji="1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wmf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2.wmf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2" y="3146425"/>
            <a:ext cx="6032500" cy="4921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TK Hemmick for the EIC Tracking R&amp;D Group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11300"/>
            <a:ext cx="6400800" cy="1689100"/>
          </a:xfrm>
        </p:spPr>
        <p:txBody>
          <a:bodyPr/>
          <a:lstStyle/>
          <a:p>
            <a:r>
              <a:rPr lang="en-US" dirty="0" smtClean="0"/>
              <a:t>Letter of Intent for Detector R&amp;D Towards an EIC Detector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514600" y="3762375"/>
            <a:ext cx="4772025" cy="3048000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charset="2"/>
              <a:buChar char="q"/>
              <a:defRPr kumimoji="1" sz="20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charset="2"/>
              <a:buChar char="Ø"/>
              <a:defRPr kumimoji="1" sz="20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18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16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SzPct val="120000"/>
              <a:buFontTx/>
              <a:buBlip>
                <a:blip r:embed="rId4"/>
              </a:buBlip>
              <a:defRPr kumimoji="1" sz="14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9pPr>
          </a:lstStyle>
          <a:p>
            <a:pPr algn="l"/>
            <a:r>
              <a:rPr lang="en-US" sz="1800" dirty="0" smtClean="0"/>
              <a:t>Brookhaven National Laboratory</a:t>
            </a:r>
          </a:p>
          <a:p>
            <a:pPr algn="l"/>
            <a:r>
              <a:rPr lang="en-US" sz="1800" dirty="0" smtClean="0"/>
              <a:t>Florida Institute of Technology</a:t>
            </a:r>
          </a:p>
          <a:p>
            <a:pPr algn="l"/>
            <a:r>
              <a:rPr lang="en-US" sz="1800" dirty="0" smtClean="0"/>
              <a:t>Iowa State University</a:t>
            </a:r>
          </a:p>
          <a:p>
            <a:pPr algn="l"/>
            <a:r>
              <a:rPr lang="en-US" sz="1800" dirty="0" smtClean="0"/>
              <a:t>Lawrence Berkeley National Laboratory</a:t>
            </a:r>
          </a:p>
          <a:p>
            <a:pPr algn="l"/>
            <a:r>
              <a:rPr lang="en-US" sz="1800" dirty="0" smtClean="0"/>
              <a:t>Massachusetts Institute of Technology</a:t>
            </a:r>
          </a:p>
          <a:p>
            <a:pPr algn="l"/>
            <a:r>
              <a:rPr lang="en-US" sz="1800" dirty="0" smtClean="0"/>
              <a:t>Riken Research Center at BNL</a:t>
            </a:r>
          </a:p>
          <a:p>
            <a:pPr algn="l"/>
            <a:r>
              <a:rPr lang="en-US" sz="1800" dirty="0" smtClean="0"/>
              <a:t>Stony Brook University</a:t>
            </a:r>
          </a:p>
          <a:p>
            <a:pPr algn="l"/>
            <a:r>
              <a:rPr lang="en-US" sz="1800" dirty="0" smtClean="0"/>
              <a:t>University of Virginia</a:t>
            </a:r>
          </a:p>
          <a:p>
            <a:pPr algn="l"/>
            <a:r>
              <a:rPr lang="en-US" sz="1800" dirty="0" smtClean="0"/>
              <a:t>Yale University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4DC042-DA42-6A4D-AE89-46F8D07AA4EE}" type="slidenum">
              <a:rPr lang="en-US" altLang="ja-JP" smtClean="0"/>
              <a:pPr/>
              <a:t>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40292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Florida Institute of </a:t>
            </a:r>
            <a:r>
              <a:rPr lang="en-US" dirty="0"/>
              <a:t>Technology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53" b="-1"/>
          <a:stretch/>
        </p:blipFill>
        <p:spPr bwMode="auto">
          <a:xfrm>
            <a:off x="4191000" y="1752600"/>
            <a:ext cx="4819650" cy="2272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5875" y="4343399"/>
            <a:ext cx="3824775" cy="230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189" y="4648200"/>
            <a:ext cx="5053412" cy="192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906" y="152400"/>
            <a:ext cx="1703294" cy="1524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95350" y="2650143"/>
            <a:ext cx="2743200" cy="1874232"/>
            <a:chOff x="1219200" y="2787462"/>
            <a:chExt cx="2971800" cy="2013138"/>
          </a:xfrm>
        </p:grpSpPr>
        <p:grpSp>
          <p:nvGrpSpPr>
            <p:cNvPr id="6" name="Group 5"/>
            <p:cNvGrpSpPr/>
            <p:nvPr/>
          </p:nvGrpSpPr>
          <p:grpSpPr>
            <a:xfrm>
              <a:off x="1219200" y="2787462"/>
              <a:ext cx="2971800" cy="2013138"/>
              <a:chOff x="1066800" y="2711262"/>
              <a:chExt cx="2971800" cy="2013138"/>
            </a:xfrm>
          </p:grpSpPr>
          <p:pic>
            <p:nvPicPr>
              <p:cNvPr id="32" name="Picture 31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9200" y="2711262"/>
                <a:ext cx="2590800" cy="155393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33" name="Text Box 14"/>
              <p:cNvSpPr txBox="1">
                <a:spLocks noChangeArrowheads="1"/>
              </p:cNvSpPr>
              <p:nvPr/>
            </p:nvSpPr>
            <p:spPr bwMode="auto">
              <a:xfrm>
                <a:off x="1066800" y="4211637"/>
                <a:ext cx="2971800" cy="512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60840" rIns="90000" bIns="45000"/>
              <a:lstStyle>
                <a:lvl1pPr defTabSz="4572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defTabSz="4572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defTabSz="4572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defTabSz="4572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defTabSz="4572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400" b="1" dirty="0">
                    <a:solidFill>
                      <a:srgbClr val="000000"/>
                    </a:solidFill>
                    <a:latin typeface="Corbel" pitchFamily="34" charset="0"/>
                    <a:cs typeface="Lucida Sans Unicode" pitchFamily="34" charset="0"/>
                  </a:rPr>
                  <a:t>Single-mask GEM cross section</a:t>
                </a:r>
              </a:p>
            </p:txBody>
          </p:sp>
        </p:grpSp>
        <p:sp>
          <p:nvSpPr>
            <p:cNvPr id="35" name="TextBox 2"/>
            <p:cNvSpPr txBox="1">
              <a:spLocks noChangeArrowheads="1"/>
            </p:cNvSpPr>
            <p:nvPr/>
          </p:nvSpPr>
          <p:spPr bwMode="auto">
            <a:xfrm>
              <a:off x="2457450" y="2787462"/>
              <a:ext cx="1395414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chemeClr val="bg1"/>
                  </a:solidFill>
                </a:rPr>
                <a:t>CERN workshops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1" y="1162050"/>
            <a:ext cx="4848225" cy="1447800"/>
          </a:xfrm>
        </p:spPr>
        <p:txBody>
          <a:bodyPr/>
          <a:lstStyle/>
          <a:p>
            <a:r>
              <a:rPr lang="en-US" dirty="0" smtClean="0"/>
              <a:t>CMS High-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 GEM Upgrade</a:t>
            </a:r>
          </a:p>
          <a:p>
            <a:r>
              <a:rPr lang="en-US" dirty="0" smtClean="0"/>
              <a:t>RD51 SRS readout System</a:t>
            </a:r>
          </a:p>
          <a:p>
            <a:r>
              <a:rPr lang="en-US" dirty="0" smtClean="0"/>
              <a:t>Large-Area GEM production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10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12268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Stony Brook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5059074" cy="2514600"/>
          </a:xfrm>
        </p:spPr>
        <p:txBody>
          <a:bodyPr/>
          <a:lstStyle/>
          <a:p>
            <a:r>
              <a:rPr lang="en-US" dirty="0" smtClean="0"/>
              <a:t>Hadron-Blind Detector</a:t>
            </a:r>
          </a:p>
          <a:p>
            <a:r>
              <a:rPr lang="en-US" dirty="0" smtClean="0"/>
              <a:t>Large Clean Room</a:t>
            </a:r>
          </a:p>
          <a:p>
            <a:r>
              <a:rPr lang="en-US" dirty="0" smtClean="0"/>
              <a:t>Gas Chromatography</a:t>
            </a:r>
          </a:p>
          <a:p>
            <a:r>
              <a:rPr lang="en-US" dirty="0" err="1" smtClean="0"/>
              <a:t>CsI</a:t>
            </a:r>
            <a:r>
              <a:rPr lang="en-US" dirty="0" smtClean="0"/>
              <a:t> Photocathodes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9029" y="381001"/>
            <a:ext cx="1428750" cy="1171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779" y="381000"/>
            <a:ext cx="958562" cy="1171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687" y="381000"/>
            <a:ext cx="1171575" cy="117157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7674" y="1552576"/>
            <a:ext cx="3557588" cy="252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597"/>
          <a:stretch/>
        </p:blipFill>
        <p:spPr bwMode="auto">
          <a:xfrm>
            <a:off x="5442918" y="4077436"/>
            <a:ext cx="3420879" cy="231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92" t="29130" r="11043" b="18446"/>
          <a:stretch/>
        </p:blipFill>
        <p:spPr bwMode="auto">
          <a:xfrm>
            <a:off x="557964" y="4089499"/>
            <a:ext cx="4866420" cy="230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11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62980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081"/>
            <a:ext cx="8458200" cy="577056"/>
          </a:xfrm>
        </p:spPr>
        <p:txBody>
          <a:bodyPr>
            <a:normAutofit/>
          </a:bodyPr>
          <a:lstStyle/>
          <a:p>
            <a:r>
              <a:rPr lang="en-US" dirty="0" smtClean="0"/>
              <a:t>University of Virginia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752474"/>
            <a:ext cx="8458200" cy="4048125"/>
          </a:xfrm>
        </p:spPr>
        <p:txBody>
          <a:bodyPr/>
          <a:lstStyle/>
          <a:p>
            <a:r>
              <a:rPr lang="en-US" dirty="0" smtClean="0"/>
              <a:t>Prototype GEM tracker tested at </a:t>
            </a:r>
            <a:r>
              <a:rPr lang="en-US" dirty="0" err="1" smtClean="0"/>
              <a:t>Jlab</a:t>
            </a:r>
            <a:r>
              <a:rPr lang="en-US" dirty="0" smtClean="0"/>
              <a:t> now</a:t>
            </a:r>
          </a:p>
          <a:p>
            <a:r>
              <a:rPr lang="en-US" dirty="0" smtClean="0"/>
              <a:t>Super Big Bite</a:t>
            </a:r>
          </a:p>
          <a:p>
            <a:r>
              <a:rPr lang="en-US" dirty="0" err="1" smtClean="0"/>
              <a:t>SoLID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304800"/>
            <a:ext cx="1447800" cy="14478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3810000"/>
            <a:ext cx="2906026" cy="2890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1981200"/>
            <a:ext cx="3505200" cy="203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4572000"/>
            <a:ext cx="2167396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3505200" cy="264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seth\Nilanga\MAC\Documents\physics\GEM_Project\EIC\P1000956_JPG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588"/>
          <a:stretch/>
        </p:blipFill>
        <p:spPr bwMode="auto">
          <a:xfrm>
            <a:off x="1676400" y="1707314"/>
            <a:ext cx="3098649" cy="184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24371" y="3657599"/>
            <a:ext cx="4800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prototype tracker  prepared for  beam test.</a:t>
            </a:r>
          </a:p>
          <a:p>
            <a:pPr lvl="1"/>
            <a:endParaRPr lang="en-US" dirty="0" smtClean="0">
              <a:latin typeface="Comic Sans MS"/>
              <a:cs typeface="Comic Sans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12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11932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Yale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841700"/>
            <a:ext cx="3276600" cy="4572000"/>
          </a:xfrm>
        </p:spPr>
        <p:txBody>
          <a:bodyPr/>
          <a:lstStyle/>
          <a:p>
            <a:r>
              <a:rPr lang="en-US" dirty="0" smtClean="0"/>
              <a:t>Forward GEM Tracker</a:t>
            </a:r>
          </a:p>
          <a:p>
            <a:r>
              <a:rPr lang="en-US" dirty="0" smtClean="0"/>
              <a:t>Developed Strip-pixel readout system.</a:t>
            </a:r>
          </a:p>
          <a:p>
            <a:r>
              <a:rPr lang="en-US" dirty="0" smtClean="0"/>
              <a:t>Short term proposal:</a:t>
            </a:r>
          </a:p>
          <a:p>
            <a:pPr lvl="1"/>
            <a:r>
              <a:rPr lang="en-US" dirty="0" smtClean="0"/>
              <a:t>3-coordinate strip-pixel readout.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2910" y="190500"/>
            <a:ext cx="1055077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417" y="190500"/>
            <a:ext cx="130746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987" y="190500"/>
            <a:ext cx="1070463" cy="139160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997" y="4045533"/>
            <a:ext cx="5722611" cy="235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r="10531"/>
          <a:stretch/>
        </p:blipFill>
        <p:spPr bwMode="auto">
          <a:xfrm rot="5400000">
            <a:off x="6216136" y="3902980"/>
            <a:ext cx="2743934" cy="2861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852921"/>
            <a:ext cx="5724525" cy="216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13</a:t>
            </a:fld>
            <a:endParaRPr lang="en-US" altLang="ja-JP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67" t="25063" r="22459" b="5226"/>
          <a:stretch/>
        </p:blipFill>
        <p:spPr bwMode="auto">
          <a:xfrm>
            <a:off x="202018" y="4461402"/>
            <a:ext cx="2923954" cy="226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690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requesting funds…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75" y="996949"/>
            <a:ext cx="9026525" cy="5413375"/>
          </a:xfrm>
        </p:spPr>
        <p:txBody>
          <a:bodyPr/>
          <a:lstStyle/>
          <a:p>
            <a:r>
              <a:rPr lang="en-US" dirty="0" smtClean="0"/>
              <a:t>Iowa State University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MIT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Lawrence Berkeley Laboratory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Los Alamos National Laboratory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747" y="1032047"/>
            <a:ext cx="1260653" cy="1336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512" y="1047769"/>
            <a:ext cx="1257741" cy="1320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827" y="4194668"/>
            <a:ext cx="1088932" cy="1423988"/>
          </a:xfrm>
          <a:prstGeom prst="rect">
            <a:avLst/>
          </a:prstGeom>
        </p:spPr>
      </p:pic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1400" y="5618656"/>
            <a:ext cx="1347787" cy="123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8775" y="2511425"/>
            <a:ext cx="3181350" cy="151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14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86330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Issues 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" y="714374"/>
            <a:ext cx="9026525" cy="5972176"/>
          </a:xfrm>
        </p:spPr>
        <p:txBody>
          <a:bodyPr/>
          <a:lstStyle/>
          <a:p>
            <a:r>
              <a:rPr lang="en-US" dirty="0" smtClean="0"/>
              <a:t>Material and position resolution budgets: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epends upon source of Q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Depends upon measurement channel.</a:t>
            </a:r>
          </a:p>
          <a:p>
            <a:pPr lvl="1"/>
            <a:r>
              <a:rPr lang="en-US" dirty="0" smtClean="0"/>
              <a:t>Golden channel to push tracking:  F</a:t>
            </a:r>
            <a:r>
              <a:rPr lang="en-US" baseline="-25000" dirty="0" smtClean="0"/>
              <a:t>L</a:t>
            </a:r>
            <a:endParaRPr lang="en-US" dirty="0" smtClean="0"/>
          </a:p>
          <a:p>
            <a:r>
              <a:rPr lang="en-US" dirty="0" smtClean="0"/>
              <a:t>Choices between </a:t>
            </a:r>
            <a:r>
              <a:rPr lang="en-US" dirty="0" smtClean="0">
                <a:solidFill>
                  <a:srgbClr val="FF00FF"/>
                </a:solidFill>
              </a:rPr>
              <a:t>Fast Drift TPC </a:t>
            </a:r>
            <a:r>
              <a:rPr lang="en-US" dirty="0" smtClean="0"/>
              <a:t>&amp; </a:t>
            </a:r>
            <a:r>
              <a:rPr lang="en-US" dirty="0" smtClean="0">
                <a:solidFill>
                  <a:srgbClr val="FF00FF"/>
                </a:solidFill>
              </a:rPr>
              <a:t>GEM</a:t>
            </a:r>
            <a:r>
              <a:rPr lang="en-US" dirty="0" smtClean="0"/>
              <a:t> tracking outside of the thin micro-vertex tracking layer</a:t>
            </a:r>
          </a:p>
          <a:p>
            <a:pPr lvl="1"/>
            <a:r>
              <a:rPr lang="en-US" dirty="0" smtClean="0"/>
              <a:t>Nothing is thinner than a TPC.</a:t>
            </a:r>
          </a:p>
          <a:p>
            <a:pPr lvl="1"/>
            <a:r>
              <a:rPr lang="en-US" dirty="0" smtClean="0"/>
              <a:t>Can have a “thinnest direction”?</a:t>
            </a:r>
          </a:p>
          <a:p>
            <a:pPr lvl="1"/>
            <a:r>
              <a:rPr lang="en-US" dirty="0" smtClean="0"/>
              <a:t>Can it resolve multiple tracks from overlapping events?</a:t>
            </a:r>
          </a:p>
          <a:p>
            <a:pPr lvl="1"/>
            <a:r>
              <a:rPr lang="en-US" dirty="0" smtClean="0"/>
              <a:t>Collision rate limitation?</a:t>
            </a:r>
          </a:p>
          <a:p>
            <a:r>
              <a:rPr lang="en-US" dirty="0" smtClean="0"/>
              <a:t>High performance </a:t>
            </a:r>
            <a:r>
              <a:rPr lang="en-US" dirty="0" err="1" smtClean="0"/>
              <a:t>dE</a:t>
            </a:r>
            <a:r>
              <a:rPr lang="en-US" dirty="0" smtClean="0"/>
              <a:t>/dx measurements via Cluster Counting.</a:t>
            </a:r>
          </a:p>
          <a:p>
            <a:r>
              <a:rPr lang="en-US" dirty="0" smtClean="0"/>
              <a:t>What magnetic field configurations could be considered to maintain high performance at high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Solenoid not optimal for resolution at small angles.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15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4626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Issues II: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" y="981074"/>
            <a:ext cx="9026525" cy="5705475"/>
          </a:xfrm>
        </p:spPr>
        <p:txBody>
          <a:bodyPr/>
          <a:lstStyle/>
          <a:p>
            <a:r>
              <a:rPr lang="en-US" dirty="0" smtClean="0"/>
              <a:t>What form of B-insensitive detector can be used for PID?</a:t>
            </a:r>
          </a:p>
          <a:p>
            <a:pPr lvl="1"/>
            <a:r>
              <a:rPr lang="en-US" dirty="0" smtClean="0"/>
              <a:t>RICH with various readout choices:</a:t>
            </a:r>
          </a:p>
          <a:p>
            <a:pPr lvl="2"/>
            <a:r>
              <a:rPr lang="en-US" dirty="0" err="1" smtClean="0">
                <a:solidFill>
                  <a:srgbClr val="FF00FF"/>
                </a:solidFill>
              </a:rPr>
              <a:t>CsI</a:t>
            </a:r>
            <a:r>
              <a:rPr lang="en-US" dirty="0" smtClean="0">
                <a:solidFill>
                  <a:srgbClr val="FF00FF"/>
                </a:solidFill>
              </a:rPr>
              <a:t> photocathode</a:t>
            </a:r>
            <a:r>
              <a:rPr lang="en-US" dirty="0" smtClean="0"/>
              <a:t>, </a:t>
            </a:r>
            <a:r>
              <a:rPr lang="en-US" dirty="0" err="1" smtClean="0"/>
              <a:t>SiPM</a:t>
            </a:r>
            <a:endParaRPr lang="en-US" dirty="0"/>
          </a:p>
          <a:p>
            <a:pPr lvl="1"/>
            <a:r>
              <a:rPr lang="en-US" dirty="0" smtClean="0"/>
              <a:t>High Resolution TOF alone or within RICH</a:t>
            </a:r>
          </a:p>
          <a:p>
            <a:pPr lvl="2"/>
            <a:r>
              <a:rPr lang="en-US" dirty="0" err="1" smtClean="0"/>
              <a:t>SiPM</a:t>
            </a:r>
            <a:r>
              <a:rPr lang="en-US" dirty="0" smtClean="0"/>
              <a:t>, MCP-PM readouts…</a:t>
            </a:r>
          </a:p>
          <a:p>
            <a:r>
              <a:rPr lang="en-US" dirty="0" smtClean="0"/>
              <a:t>Proximity-focus RICH in central arm.</a:t>
            </a:r>
          </a:p>
          <a:p>
            <a:pPr lvl="1"/>
            <a:r>
              <a:rPr lang="en-US" dirty="0" smtClean="0"/>
              <a:t>Can PID momentum-limits be extended via blob-ID??</a:t>
            </a:r>
          </a:p>
          <a:p>
            <a:pPr lvl="1"/>
            <a:r>
              <a:rPr lang="en-US" dirty="0" smtClean="0"/>
              <a:t>TOF within RICH by RICH</a:t>
            </a:r>
          </a:p>
          <a:p>
            <a:r>
              <a:rPr lang="en-US" dirty="0" smtClean="0"/>
              <a:t>Limits on Ring radius resolution due to B-field, M-Scat.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16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49271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framework…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5780747" cy="4572000"/>
          </a:xfrm>
        </p:spPr>
        <p:txBody>
          <a:bodyPr/>
          <a:lstStyle/>
          <a:p>
            <a:r>
              <a:rPr lang="en-US" dirty="0" smtClean="0"/>
              <a:t>The most important work over the coming year involves simulations to propose viable technology choices for R&amp;D.</a:t>
            </a:r>
          </a:p>
          <a:p>
            <a:r>
              <a:rPr lang="en-US" dirty="0" smtClean="0"/>
              <a:t>A simulation framework exists.</a:t>
            </a:r>
          </a:p>
          <a:p>
            <a:r>
              <a:rPr lang="en-US" dirty="0" smtClean="0"/>
              <a:t>The work plan involves driving processes:</a:t>
            </a:r>
          </a:p>
          <a:p>
            <a:pPr lvl="1"/>
            <a:r>
              <a:rPr lang="en-US" dirty="0" smtClean="0"/>
              <a:t>F</a:t>
            </a:r>
            <a:r>
              <a:rPr lang="en-US" baseline="-25000" dirty="0" smtClean="0"/>
              <a:t>L</a:t>
            </a:r>
            <a:r>
              <a:rPr lang="en-US" dirty="0" smtClean="0"/>
              <a:t> drives momentum precision.</a:t>
            </a:r>
          </a:p>
          <a:p>
            <a:pPr lvl="1"/>
            <a:r>
              <a:rPr lang="en-US" dirty="0" smtClean="0"/>
              <a:t>PID driven by strange particles: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s measurements</a:t>
            </a:r>
          </a:p>
          <a:p>
            <a:pPr lvl="2"/>
            <a:r>
              <a:rPr lang="en-US" dirty="0" smtClean="0"/>
              <a:t>Charm via hadrons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 funds requested for simulations.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9347" y="3619500"/>
            <a:ext cx="290512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3971" y="0"/>
            <a:ext cx="2591393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17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71099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tasks during 1</a:t>
            </a:r>
            <a:r>
              <a:rPr lang="en-US" baseline="30000" dirty="0" smtClean="0"/>
              <a:t>st</a:t>
            </a:r>
            <a:r>
              <a:rPr lang="en-US" dirty="0" smtClean="0"/>
              <a:t>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" y="1466850"/>
            <a:ext cx="9026525" cy="5048250"/>
          </a:xfrm>
        </p:spPr>
        <p:txBody>
          <a:bodyPr/>
          <a:lstStyle/>
          <a:p>
            <a:r>
              <a:rPr lang="en-US" sz="2400" dirty="0" smtClean="0"/>
              <a:t>Measurements of fast TPC performance characteristics.</a:t>
            </a:r>
          </a:p>
          <a:p>
            <a:r>
              <a:rPr lang="en-US" sz="2400" dirty="0" smtClean="0"/>
              <a:t>Development of very large area GEM detectors.</a:t>
            </a:r>
          </a:p>
          <a:p>
            <a:r>
              <a:rPr lang="en-US" sz="2400" dirty="0" smtClean="0"/>
              <a:t>Development of GEM-based </a:t>
            </a:r>
            <a:r>
              <a:rPr lang="en-US" sz="2400" dirty="0" err="1" smtClean="0"/>
              <a:t>CsI</a:t>
            </a:r>
            <a:r>
              <a:rPr lang="en-US" sz="2400" dirty="0" smtClean="0"/>
              <a:t>-photocathode detectors for PID in barrel and </a:t>
            </a:r>
            <a:r>
              <a:rPr lang="en-US" sz="2400" dirty="0" err="1" smtClean="0"/>
              <a:t>endcap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Development of methods to minimize electronics-induced gaps in large area GEM detectors.</a:t>
            </a:r>
          </a:p>
          <a:p>
            <a:r>
              <a:rPr lang="en-US" sz="2400" dirty="0" smtClean="0"/>
              <a:t>Development of a 3-coordinate strip-pixel readout.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18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28572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" name="Text Box 105"/>
          <p:cNvSpPr txBox="1">
            <a:spLocks noChangeArrowheads="1"/>
          </p:cNvSpPr>
          <p:nvPr/>
        </p:nvSpPr>
        <p:spPr bwMode="auto">
          <a:xfrm>
            <a:off x="2514600" y="4343400"/>
            <a:ext cx="1219200" cy="1568450"/>
          </a:xfrm>
          <a:prstGeom prst="rect">
            <a:avLst/>
          </a:prstGeom>
          <a:solidFill>
            <a:srgbClr val="FFF3F3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1600" b="1">
                <a:solidFill>
                  <a:srgbClr val="CC0000"/>
                </a:solidFill>
                <a:latin typeface="Arial" charset="0"/>
                <a:cs typeface="Arial" charset="0"/>
              </a:rPr>
              <a:t>GEM TPC Test Facility in BNL Physics Dept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762000" y="-38100"/>
            <a:ext cx="4695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>
                <a:latin typeface="Arial Narrow" pitchFamily="34" charset="0"/>
              </a:rPr>
              <a:t>Fast Drift TPC Development</a:t>
            </a:r>
          </a:p>
        </p:txBody>
      </p:sp>
      <p:pic>
        <p:nvPicPr>
          <p:cNvPr id="5127" name="Picture 7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419576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228600" y="3733800"/>
            <a:ext cx="2362200" cy="2971800"/>
          </a:xfrm>
          <a:prstGeom prst="rect">
            <a:avLst/>
          </a:prstGeom>
          <a:solidFill>
            <a:srgbClr val="FFF3F3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292576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105"/>
          <p:cNvSpPr txBox="1">
            <a:spLocks noChangeArrowheads="1"/>
          </p:cNvSpPr>
          <p:nvPr/>
        </p:nvSpPr>
        <p:spPr bwMode="auto">
          <a:xfrm>
            <a:off x="2362200" y="1524000"/>
            <a:ext cx="220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1400" b="1">
                <a:solidFill>
                  <a:srgbClr val="996633"/>
                </a:solidFill>
                <a:latin typeface="Arial" charset="0"/>
                <a:cs typeface="Arial" charset="0"/>
              </a:rPr>
              <a:t>Double GEM Readout 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962400" y="4038600"/>
            <a:ext cx="492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hlink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990033"/>
                </a:solidFill>
                <a:latin typeface="Arial Narrow" pitchFamily="34" charset="0"/>
              </a:rPr>
              <a:t>Designed and built by BNL Instrumentation Division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81000" y="1050925"/>
            <a:ext cx="6989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hlink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CC0000"/>
                </a:solidFill>
                <a:latin typeface="Arial Narrow" pitchFamily="34" charset="0"/>
              </a:rPr>
              <a:t>GEM Readout TPC for the Laser Electron Gamma Source (LEGS) at BNL</a:t>
            </a:r>
          </a:p>
        </p:txBody>
      </p:sp>
      <p:pic>
        <p:nvPicPr>
          <p:cNvPr id="5133" name="Picture 9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77" t="20793" r="17505" b="19801"/>
          <a:stretch>
            <a:fillRect/>
          </a:stretch>
        </p:blipFill>
        <p:spPr bwMode="auto">
          <a:xfrm>
            <a:off x="7010400" y="4495800"/>
            <a:ext cx="167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Text Box 110"/>
          <p:cNvSpPr txBox="1">
            <a:spLocks noChangeArrowheads="1"/>
          </p:cNvSpPr>
          <p:nvPr/>
        </p:nvSpPr>
        <p:spPr bwMode="auto">
          <a:xfrm>
            <a:off x="3962400" y="4495800"/>
            <a:ext cx="3124200" cy="1612900"/>
          </a:xfrm>
          <a:prstGeom prst="rect">
            <a:avLst/>
          </a:prstGeom>
          <a:solidFill>
            <a:srgbClr val="FFFF00">
              <a:alpha val="1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sz="1600" b="1">
                <a:solidFill>
                  <a:srgbClr val="A50021"/>
                </a:solidFill>
                <a:latin typeface="Arial" charset="0"/>
                <a:cs typeface="Arial" charset="0"/>
              </a:rPr>
              <a:t>Custom ASIC </a:t>
            </a:r>
            <a:r>
              <a:rPr lang="en-US" sz="1400">
                <a:latin typeface="Arial" charset="0"/>
                <a:cs typeface="Arial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en-US" sz="1400">
                <a:solidFill>
                  <a:srgbClr val="660033"/>
                </a:solidFill>
                <a:latin typeface="Arial" charset="0"/>
                <a:cs typeface="Arial" charset="0"/>
              </a:rPr>
              <a:t> 32 channels</a:t>
            </a:r>
            <a:r>
              <a:rPr lang="en-US" sz="1400">
                <a:latin typeface="Arial" charset="0"/>
                <a:cs typeface="Arial" charset="0"/>
              </a:rPr>
              <a:t> - </a:t>
            </a:r>
            <a:r>
              <a:rPr lang="en-US" sz="1400" b="1">
                <a:solidFill>
                  <a:srgbClr val="B40000"/>
                </a:solidFill>
                <a:latin typeface="Arial" charset="0"/>
                <a:cs typeface="Arial" charset="0"/>
              </a:rPr>
              <a:t>mixed signal</a:t>
            </a:r>
          </a:p>
          <a:p>
            <a:pPr>
              <a:buFont typeface="Arial" charset="0"/>
              <a:buChar char="•"/>
            </a:pPr>
            <a:r>
              <a:rPr lang="en-US" sz="1400">
                <a:latin typeface="Arial" charset="0"/>
                <a:cs typeface="Arial" charset="0"/>
              </a:rPr>
              <a:t> </a:t>
            </a:r>
            <a:r>
              <a:rPr lang="en-US" sz="1400">
                <a:solidFill>
                  <a:srgbClr val="660033"/>
                </a:solidFill>
                <a:latin typeface="Arial" charset="0"/>
                <a:cs typeface="Arial" charset="0"/>
              </a:rPr>
              <a:t>40,000 transistors</a:t>
            </a:r>
            <a:endParaRPr lang="en-US" sz="1400" b="1">
              <a:solidFill>
                <a:srgbClr val="660033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1400">
                <a:latin typeface="Arial" charset="0"/>
                <a:cs typeface="Arial" charset="0"/>
              </a:rPr>
              <a:t> </a:t>
            </a:r>
            <a:r>
              <a:rPr lang="en-US" sz="1400">
                <a:solidFill>
                  <a:srgbClr val="660033"/>
                </a:solidFill>
                <a:latin typeface="Arial" charset="0"/>
                <a:cs typeface="Arial" charset="0"/>
              </a:rPr>
              <a:t>low-noise charge amplification</a:t>
            </a:r>
          </a:p>
          <a:p>
            <a:pPr>
              <a:buFont typeface="Arial" charset="0"/>
              <a:buChar char="•"/>
            </a:pPr>
            <a:r>
              <a:rPr lang="en-US" sz="1400">
                <a:latin typeface="Arial" charset="0"/>
                <a:cs typeface="Arial" charset="0"/>
              </a:rPr>
              <a:t> </a:t>
            </a:r>
            <a:r>
              <a:rPr lang="en-US" sz="1400" b="1">
                <a:solidFill>
                  <a:srgbClr val="B40000"/>
                </a:solidFill>
                <a:latin typeface="Arial" charset="0"/>
                <a:cs typeface="Arial" charset="0"/>
              </a:rPr>
              <a:t>energy and timing, 230 e</a:t>
            </a:r>
            <a:r>
              <a:rPr lang="en-US" sz="1400" b="1" baseline="30000">
                <a:solidFill>
                  <a:srgbClr val="B40000"/>
                </a:solidFill>
                <a:latin typeface="Arial" charset="0"/>
                <a:cs typeface="Arial" charset="0"/>
              </a:rPr>
              <a:t>-</a:t>
            </a:r>
            <a:r>
              <a:rPr lang="en-US" sz="1400" b="1">
                <a:solidFill>
                  <a:srgbClr val="B40000"/>
                </a:solidFill>
                <a:latin typeface="Arial" charset="0"/>
                <a:cs typeface="Arial" charset="0"/>
              </a:rPr>
              <a:t>, 2.5 ns </a:t>
            </a:r>
          </a:p>
          <a:p>
            <a:pPr>
              <a:buFont typeface="Arial" charset="0"/>
              <a:buChar char="•"/>
            </a:pPr>
            <a:r>
              <a:rPr lang="en-US" sz="1400">
                <a:latin typeface="Arial" charset="0"/>
                <a:cs typeface="Arial" charset="0"/>
              </a:rPr>
              <a:t> </a:t>
            </a:r>
            <a:r>
              <a:rPr lang="en-US" sz="1400">
                <a:solidFill>
                  <a:srgbClr val="660033"/>
                </a:solidFill>
                <a:latin typeface="Arial" charset="0"/>
                <a:cs typeface="Arial" charset="0"/>
              </a:rPr>
              <a:t>neighbor processing</a:t>
            </a:r>
          </a:p>
          <a:p>
            <a:pPr>
              <a:buFont typeface="Arial" charset="0"/>
              <a:buChar char="•"/>
            </a:pPr>
            <a:r>
              <a:rPr lang="en-US" sz="1400">
                <a:latin typeface="Arial" charset="0"/>
                <a:cs typeface="Arial" charset="0"/>
              </a:rPr>
              <a:t> </a:t>
            </a:r>
            <a:r>
              <a:rPr lang="en-US" sz="1400">
                <a:solidFill>
                  <a:srgbClr val="660033"/>
                </a:solidFill>
                <a:latin typeface="Arial" charset="0"/>
                <a:cs typeface="Arial" charset="0"/>
              </a:rPr>
              <a:t>multiplexed and sparse readout</a:t>
            </a:r>
            <a:endParaRPr lang="en-US" sz="1300" b="1">
              <a:solidFill>
                <a:srgbClr val="660033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334000" y="6324600"/>
            <a:ext cx="3394075" cy="274638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660033"/>
                </a:solidFill>
                <a:latin typeface="Arial" charset="0"/>
                <a:cs typeface="Arial" charset="0"/>
              </a:rPr>
              <a:t>G. De Geronimo et al., IEEE TNS 51 (2004)</a:t>
            </a:r>
          </a:p>
        </p:txBody>
      </p:sp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2157413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D2CD6-BD71-9540-8FCE-C04CD30520C4}" type="slidenum">
              <a:rPr lang="en-US" altLang="ja-JP" smtClean="0"/>
              <a:pPr/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88180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Physics we want to study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787400"/>
            <a:ext cx="9026525" cy="5321300"/>
          </a:xfrm>
        </p:spPr>
        <p:txBody>
          <a:bodyPr/>
          <a:lstStyle/>
          <a:p>
            <a:pPr lvl="0"/>
            <a:r>
              <a:rPr lang="en-US" sz="1800" dirty="0" smtClean="0"/>
              <a:t>What is the role of gluons and gluon self-interactions in nucleons and nuclei?</a:t>
            </a:r>
          </a:p>
          <a:p>
            <a:pPr lvl="1"/>
            <a:r>
              <a:rPr lang="en-US" sz="1600" dirty="0" smtClean="0"/>
              <a:t>Observables in </a:t>
            </a:r>
            <a:r>
              <a:rPr lang="en-US" sz="1600" dirty="0" err="1" smtClean="0"/>
              <a:t>eA</a:t>
            </a:r>
            <a:r>
              <a:rPr lang="en-US" sz="1600" dirty="0" smtClean="0"/>
              <a:t> / </a:t>
            </a:r>
            <a:r>
              <a:rPr lang="en-US" sz="1600" dirty="0" err="1" smtClean="0"/>
              <a:t>ep</a:t>
            </a:r>
            <a:r>
              <a:rPr lang="en-US" sz="1600" dirty="0" smtClean="0"/>
              <a:t>: </a:t>
            </a:r>
          </a:p>
          <a:p>
            <a:pPr lvl="2"/>
            <a:r>
              <a:rPr lang="en-US" sz="1400" dirty="0" smtClean="0">
                <a:solidFill>
                  <a:srgbClr val="00FF00"/>
                </a:solidFill>
              </a:rPr>
              <a:t>elastic/diffractive events: </a:t>
            </a:r>
            <a:r>
              <a:rPr lang="en-US" sz="1400" dirty="0" smtClean="0"/>
              <a:t>rapidity gap events, elastic VM production, DVCS</a:t>
            </a:r>
          </a:p>
          <a:p>
            <a:pPr lvl="2"/>
            <a:r>
              <a:rPr lang="en-US" sz="1400" dirty="0" smtClean="0">
                <a:solidFill>
                  <a:srgbClr val="FF00FF"/>
                </a:solidFill>
              </a:rPr>
              <a:t>inclusive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FF00FF"/>
                </a:solidFill>
              </a:rPr>
              <a:t>events: </a:t>
            </a:r>
            <a:r>
              <a:rPr lang="en-US" sz="1400" dirty="0" smtClean="0"/>
              <a:t>structure functions F</a:t>
            </a:r>
            <a:r>
              <a:rPr lang="en-US" sz="1400" baseline="-25000" dirty="0" smtClean="0"/>
              <a:t>2</a:t>
            </a:r>
            <a:r>
              <a:rPr lang="en-US" sz="1400" baseline="30000" dirty="0" smtClean="0"/>
              <a:t>A</a:t>
            </a:r>
            <a:r>
              <a:rPr lang="en-US" sz="1400" dirty="0" smtClean="0"/>
              <a:t>, F</a:t>
            </a:r>
            <a:r>
              <a:rPr lang="en-US" sz="1400" baseline="-25000" dirty="0" smtClean="0"/>
              <a:t>L</a:t>
            </a:r>
            <a:r>
              <a:rPr lang="en-US" sz="1400" baseline="30000" dirty="0" smtClean="0"/>
              <a:t>A</a:t>
            </a:r>
            <a:r>
              <a:rPr lang="en-US" sz="1400" dirty="0" smtClean="0"/>
              <a:t>, F</a:t>
            </a:r>
            <a:r>
              <a:rPr lang="en-US" sz="1400" baseline="-25000" dirty="0" smtClean="0"/>
              <a:t>2c</a:t>
            </a:r>
            <a:r>
              <a:rPr lang="en-US" sz="1400" baseline="30000" dirty="0" smtClean="0"/>
              <a:t>A</a:t>
            </a:r>
            <a:r>
              <a:rPr lang="en-US" sz="1400" dirty="0" smtClean="0"/>
              <a:t>, </a:t>
            </a:r>
            <a:r>
              <a:rPr lang="en-US" sz="1400" dirty="0" err="1" smtClean="0"/>
              <a:t>F</a:t>
            </a:r>
            <a:r>
              <a:rPr lang="en-US" sz="1400" baseline="-25000" dirty="0" err="1" smtClean="0"/>
              <a:t>Lc</a:t>
            </a:r>
            <a:r>
              <a:rPr lang="en-US" sz="1400" baseline="30000" dirty="0" err="1" smtClean="0"/>
              <a:t>A</a:t>
            </a:r>
            <a:r>
              <a:rPr lang="en-US" sz="1400" dirty="0" smtClean="0"/>
              <a:t>, F</a:t>
            </a:r>
            <a:r>
              <a:rPr lang="en-US" sz="1400" baseline="-25000" dirty="0" smtClean="0"/>
              <a:t>2</a:t>
            </a:r>
            <a:r>
              <a:rPr lang="en-US" sz="1400" baseline="30000" dirty="0" smtClean="0"/>
              <a:t>p</a:t>
            </a:r>
            <a:r>
              <a:rPr lang="en-US" sz="1400" dirty="0" smtClean="0"/>
              <a:t>, </a:t>
            </a:r>
            <a:r>
              <a:rPr lang="en-US" sz="1400" dirty="0" err="1" smtClean="0"/>
              <a:t>F</a:t>
            </a:r>
            <a:r>
              <a:rPr lang="en-US" sz="1400" baseline="-25000" dirty="0" err="1" smtClean="0"/>
              <a:t>L</a:t>
            </a:r>
            <a:r>
              <a:rPr lang="en-US" sz="1400" baseline="30000" dirty="0" err="1" smtClean="0"/>
              <a:t>p</a:t>
            </a:r>
            <a:r>
              <a:rPr lang="en-US" sz="1400" dirty="0" smtClean="0"/>
              <a:t>,………</a:t>
            </a:r>
          </a:p>
          <a:p>
            <a:pPr lvl="0"/>
            <a:r>
              <a:rPr lang="en-US" sz="1800" dirty="0" smtClean="0"/>
              <a:t> What is the internal landscape of the nucleons?</a:t>
            </a:r>
          </a:p>
          <a:p>
            <a:pPr lvl="1">
              <a:buFont typeface="Wingdings" charset="2"/>
              <a:buChar char="q"/>
            </a:pPr>
            <a:r>
              <a:rPr lang="en-US" sz="1800" dirty="0" smtClean="0"/>
              <a:t> What is the nature of the spin of the proton?</a:t>
            </a:r>
          </a:p>
          <a:p>
            <a:pPr lvl="2">
              <a:buFont typeface="Wingdings" charset="2"/>
              <a:buChar char="q"/>
            </a:pP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/>
              <a:t>Observables in </a:t>
            </a:r>
            <a:r>
              <a:rPr lang="en-US" sz="1600" dirty="0" err="1" smtClean="0"/>
              <a:t>ep</a:t>
            </a:r>
            <a:endParaRPr lang="en-US" sz="1600" dirty="0" smtClean="0"/>
          </a:p>
          <a:p>
            <a:pPr lvl="3">
              <a:buFont typeface="Wingdings" charset="2"/>
              <a:buChar char="q"/>
            </a:pP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dirty="0" smtClean="0">
                <a:solidFill>
                  <a:srgbClr val="FF00FF"/>
                </a:solidFill>
              </a:rPr>
              <a:t>inclusive</a:t>
            </a:r>
            <a:r>
              <a:rPr lang="en-US" sz="1400" dirty="0" smtClean="0"/>
              <a:t> &amp; </a:t>
            </a:r>
            <a:r>
              <a:rPr lang="en-US" sz="1400" dirty="0" smtClean="0">
                <a:solidFill>
                  <a:srgbClr val="0000FF"/>
                </a:solidFill>
              </a:rPr>
              <a:t>semi-inclusive events: </a:t>
            </a:r>
            <a:r>
              <a:rPr lang="en-US" sz="1400" dirty="0" smtClean="0"/>
              <a:t>Asymmetries </a:t>
            </a:r>
            <a:r>
              <a:rPr lang="en-US" sz="1400" dirty="0" err="1" smtClean="0">
                <a:sym typeface="Wingdings"/>
              </a:rPr>
              <a:t></a:t>
            </a:r>
            <a:r>
              <a:rPr lang="en-US" sz="1400" dirty="0" smtClean="0">
                <a:sym typeface="Wingdings"/>
              </a:rPr>
              <a:t> polarized cross-sections</a:t>
            </a:r>
            <a:r>
              <a:rPr lang="en-US" sz="1400" dirty="0" smtClean="0"/>
              <a:t>, </a:t>
            </a:r>
          </a:p>
          <a:p>
            <a:pPr lvl="3">
              <a:buFont typeface="Wingdings" charset="2"/>
              <a:buChar char="q"/>
            </a:pP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dirty="0" smtClean="0">
                <a:solidFill>
                  <a:srgbClr val="FF00FF"/>
                </a:solidFill>
              </a:rPr>
              <a:t>inclusive events: </a:t>
            </a:r>
            <a:r>
              <a:rPr lang="en-US" sz="1400" dirty="0" smtClean="0"/>
              <a:t>electroweak Asymmetries (</a:t>
            </a:r>
            <a:r>
              <a:rPr lang="en-US" sz="1400" dirty="0" err="1" smtClean="0">
                <a:latin typeface="Symbol" charset="2"/>
                <a:cs typeface="Symbol" charset="2"/>
              </a:rPr>
              <a:t>g</a:t>
            </a:r>
            <a:r>
              <a:rPr lang="en-US" sz="1400" dirty="0" smtClean="0"/>
              <a:t>-Z interference, W</a:t>
            </a:r>
            <a:r>
              <a:rPr lang="en-US" sz="1400" baseline="30000" dirty="0" smtClean="0"/>
              <a:t>+/-</a:t>
            </a:r>
            <a:r>
              <a:rPr lang="en-US" sz="1400" dirty="0" smtClean="0"/>
              <a:t>)</a:t>
            </a:r>
          </a:p>
          <a:p>
            <a:pPr lvl="1">
              <a:buFont typeface="Wingdings" charset="2"/>
              <a:buChar char="q"/>
            </a:pPr>
            <a:r>
              <a:rPr lang="en-US" sz="1800" dirty="0" smtClean="0"/>
              <a:t> What is the three-dimensional spatial landscape of nucleons?</a:t>
            </a:r>
          </a:p>
          <a:p>
            <a:pPr lvl="2">
              <a:buFont typeface="Wingdings" charset="2"/>
              <a:buChar char="q"/>
            </a:pP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/>
              <a:t>Observables in </a:t>
            </a:r>
            <a:r>
              <a:rPr lang="en-US" sz="1600" dirty="0" err="1" smtClean="0"/>
              <a:t>ep/eA</a:t>
            </a:r>
            <a:endParaRPr lang="en-US" sz="1600" dirty="0" smtClean="0"/>
          </a:p>
          <a:p>
            <a:pPr lvl="3">
              <a:buFont typeface="Wingdings" charset="2"/>
              <a:buChar char="q"/>
            </a:pPr>
            <a:r>
              <a:rPr lang="en-US" sz="1400" dirty="0" smtClean="0">
                <a:solidFill>
                  <a:srgbClr val="0000FF"/>
                </a:solidFill>
              </a:rPr>
              <a:t>semi-inclusive events: </a:t>
            </a:r>
            <a:r>
              <a:rPr lang="en-US" sz="1400" dirty="0" smtClean="0"/>
              <a:t>single spin asymmetries (</a:t>
            </a:r>
            <a:r>
              <a:rPr lang="en-US" sz="1400" dirty="0" err="1" smtClean="0"/>
              <a:t>TMDs</a:t>
            </a:r>
            <a:r>
              <a:rPr lang="en-US" sz="1400" dirty="0" smtClean="0"/>
              <a:t>)</a:t>
            </a:r>
          </a:p>
          <a:p>
            <a:pPr lvl="3">
              <a:buFont typeface="Wingdings" charset="2"/>
              <a:buChar char="q"/>
            </a:pPr>
            <a:r>
              <a:rPr lang="en-US" sz="1400" dirty="0" smtClean="0">
                <a:solidFill>
                  <a:srgbClr val="00FF00"/>
                </a:solidFill>
              </a:rPr>
              <a:t>elastic/diffractive events: </a:t>
            </a:r>
            <a:r>
              <a:rPr lang="en-US" sz="1400" dirty="0" smtClean="0"/>
              <a:t>cross sections, SSA of exclusive VM, PS and DVCS (</a:t>
            </a:r>
            <a:r>
              <a:rPr lang="en-US" sz="1400" dirty="0" err="1" smtClean="0"/>
              <a:t>GPDs</a:t>
            </a:r>
            <a:r>
              <a:rPr lang="en-US" sz="1400" dirty="0" smtClean="0"/>
              <a:t>)</a:t>
            </a:r>
          </a:p>
          <a:p>
            <a:pPr lvl="0"/>
            <a:r>
              <a:rPr lang="en-US" sz="1800" dirty="0" smtClean="0"/>
              <a:t> What governs the transition of quarks and gluons into </a:t>
            </a:r>
            <a:r>
              <a:rPr lang="en-US" sz="1800" dirty="0" err="1" smtClean="0"/>
              <a:t>pions</a:t>
            </a:r>
            <a:r>
              <a:rPr lang="en-US" sz="1800" dirty="0" smtClean="0"/>
              <a:t> and nucleons?</a:t>
            </a:r>
          </a:p>
          <a:p>
            <a:pPr lvl="1"/>
            <a:r>
              <a:rPr lang="en-US" sz="1600" dirty="0" smtClean="0"/>
              <a:t>Observables in </a:t>
            </a:r>
            <a:r>
              <a:rPr lang="en-US" sz="1600" dirty="0" err="1" smtClean="0"/>
              <a:t>ep</a:t>
            </a:r>
            <a:r>
              <a:rPr lang="en-US" sz="1600" dirty="0" smtClean="0"/>
              <a:t> / </a:t>
            </a:r>
            <a:r>
              <a:rPr lang="en-US" sz="1600" dirty="0" err="1" smtClean="0"/>
              <a:t>eA</a:t>
            </a:r>
            <a:endParaRPr lang="en-US" sz="1600" dirty="0" smtClean="0"/>
          </a:p>
          <a:p>
            <a:pPr lvl="2"/>
            <a:r>
              <a:rPr lang="en-US" sz="1400" dirty="0" smtClean="0">
                <a:solidFill>
                  <a:srgbClr val="0000FF"/>
                </a:solidFill>
              </a:rPr>
              <a:t>semi-inclusive events: </a:t>
            </a:r>
            <a:r>
              <a:rPr lang="en-US" sz="1400" dirty="0" smtClean="0"/>
              <a:t>cross sections, </a:t>
            </a:r>
            <a:r>
              <a:rPr lang="en-US" sz="1400" dirty="0" err="1" smtClean="0"/>
              <a:t>R</a:t>
            </a:r>
            <a:r>
              <a:rPr lang="en-US" sz="1400" baseline="-25000" dirty="0" err="1" smtClean="0"/>
              <a:t>eA</a:t>
            </a:r>
            <a:r>
              <a:rPr lang="en-US" sz="1400" dirty="0" smtClean="0"/>
              <a:t>, </a:t>
            </a:r>
            <a:r>
              <a:rPr lang="en-US" sz="1400" dirty="0" err="1" smtClean="0"/>
              <a:t>azimuthal</a:t>
            </a:r>
            <a:r>
              <a:rPr lang="en-US" sz="1400" dirty="0" smtClean="0"/>
              <a:t> distributions, jets</a:t>
            </a:r>
            <a:endParaRPr lang="en-US" sz="1400" baseline="-25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A700-7212-524C-82CA-F704C367C37F}" type="slidenum">
              <a:rPr lang="en-US" altLang="ja-JP" smtClean="0"/>
              <a:pPr/>
              <a:t>2</a:t>
            </a:fld>
            <a:endParaRPr lang="en-US" altLang="ja-JP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200" y="692150"/>
            <a:ext cx="7872668" cy="16927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sz="1600" b="1" dirty="0"/>
          </a:p>
          <a:p>
            <a:pPr>
              <a:defRPr/>
            </a:pPr>
            <a:r>
              <a:rPr lang="en-US" sz="2400" dirty="0"/>
              <a:t>Follow up on </a:t>
            </a:r>
            <a:r>
              <a:rPr lang="en-US" sz="2400" dirty="0" smtClean="0"/>
              <a:t>previous BNL R&amp;D to </a:t>
            </a:r>
            <a:r>
              <a:rPr lang="en-US" sz="2400" u="sng" dirty="0" smtClean="0"/>
              <a:t>reduce required </a:t>
            </a:r>
            <a:br>
              <a:rPr lang="en-US" sz="2400" u="sng" dirty="0" smtClean="0"/>
            </a:br>
            <a:r>
              <a:rPr lang="en-US" sz="2400" u="sng" dirty="0" smtClean="0"/>
              <a:t>strip &amp; channel numbers. </a:t>
            </a:r>
            <a:r>
              <a:rPr lang="en-US" sz="2400" dirty="0" smtClean="0"/>
              <a:t>Position errors &lt; 80µm </a:t>
            </a:r>
            <a:br>
              <a:rPr lang="en-US" sz="2400" dirty="0" smtClean="0"/>
            </a:br>
            <a:r>
              <a:rPr lang="en-US" sz="2400" dirty="0" smtClean="0"/>
              <a:t>achieved with 2mm strip pitch in small prototypes:</a:t>
            </a:r>
            <a:endParaRPr lang="en-US" sz="1600" dirty="0"/>
          </a:p>
          <a:p>
            <a:pPr>
              <a:defRPr/>
            </a:pP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-58737"/>
            <a:ext cx="7745998" cy="630237"/>
          </a:xfrm>
        </p:spPr>
        <p:txBody>
          <a:bodyPr/>
          <a:lstStyle/>
          <a:p>
            <a:r>
              <a:rPr lang="en-US" dirty="0" smtClean="0"/>
              <a:t>Large-Area Readout Using Zigzag Strips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109043" y="2460843"/>
            <a:ext cx="2148851" cy="161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72"/>
          <a:stretch>
            <a:fillRect/>
          </a:stretch>
        </p:blipFill>
        <p:spPr bwMode="auto">
          <a:xfrm>
            <a:off x="4343400" y="2286000"/>
            <a:ext cx="2941446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70" t="5196" r="2487" b="4657"/>
          <a:stretch>
            <a:fillRect/>
          </a:stretch>
        </p:blipFill>
        <p:spPr bwMode="auto">
          <a:xfrm>
            <a:off x="76200" y="2209800"/>
            <a:ext cx="4357692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19400" y="2302136"/>
            <a:ext cx="1508746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/>
              <a:t> </a:t>
            </a:r>
            <a:r>
              <a:rPr lang="en-US" sz="1050" dirty="0" smtClean="0"/>
              <a:t>                       Bo </a:t>
            </a:r>
            <a:r>
              <a:rPr lang="en-US" sz="1050" dirty="0"/>
              <a:t>Yu, BNL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125" y="4343400"/>
            <a:ext cx="4099875" cy="21852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en-US" sz="1600" b="1" dirty="0"/>
          </a:p>
          <a:p>
            <a:pPr>
              <a:defRPr/>
            </a:pPr>
            <a:r>
              <a:rPr lang="en-US" sz="2000" dirty="0" smtClean="0"/>
              <a:t>Test performance with </a:t>
            </a:r>
          </a:p>
          <a:p>
            <a:pPr>
              <a:defRPr/>
            </a:pPr>
            <a:r>
              <a:rPr lang="en-US" sz="2000" dirty="0" smtClean="0"/>
              <a:t>medium-size 3-GEM det. </a:t>
            </a:r>
          </a:p>
          <a:p>
            <a:pPr>
              <a:defRPr/>
            </a:pPr>
            <a:r>
              <a:rPr lang="en-US" sz="2000" dirty="0" smtClean="0"/>
              <a:t>using analog SRS readout </a:t>
            </a:r>
          </a:p>
          <a:p>
            <a:pPr>
              <a:defRPr/>
            </a:pPr>
            <a:r>
              <a:rPr lang="en-US" sz="2000" dirty="0" smtClean="0"/>
              <a:t>with APV25 hybrid cards</a:t>
            </a:r>
          </a:p>
          <a:p>
            <a:pPr>
              <a:defRPr/>
            </a:pPr>
            <a:r>
              <a:rPr lang="en-US" sz="2000" dirty="0" smtClean="0"/>
              <a:t>(128 ch. per card) at BNL</a:t>
            </a:r>
          </a:p>
          <a:p>
            <a:pPr>
              <a:defRPr/>
            </a:pPr>
            <a:r>
              <a:rPr lang="en-US" sz="2000" dirty="0" smtClean="0"/>
              <a:t> &amp; Florida Tech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791200" y="4089484"/>
            <a:ext cx="1508746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/>
              <a:t> </a:t>
            </a:r>
            <a:r>
              <a:rPr lang="en-US" sz="1050" dirty="0" smtClean="0"/>
              <a:t>                       Bo </a:t>
            </a:r>
            <a:r>
              <a:rPr lang="en-US" sz="1050" dirty="0"/>
              <a:t>Yu, BNL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9298" y="4648200"/>
            <a:ext cx="2165152" cy="2057400"/>
            <a:chOff x="6292761" y="4648200"/>
            <a:chExt cx="2165152" cy="2057400"/>
          </a:xfrm>
        </p:grpSpPr>
        <p:grpSp>
          <p:nvGrpSpPr>
            <p:cNvPr id="19" name="Group 18"/>
            <p:cNvGrpSpPr/>
            <p:nvPr/>
          </p:nvGrpSpPr>
          <p:grpSpPr>
            <a:xfrm>
              <a:off x="6292761" y="4648200"/>
              <a:ext cx="2165152" cy="2024267"/>
              <a:chOff x="6292761" y="4648200"/>
              <a:chExt cx="2165152" cy="2024267"/>
            </a:xfrm>
          </p:grpSpPr>
          <p:pic>
            <p:nvPicPr>
              <p:cNvPr id="17" name="Picture 6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2761" y="4648200"/>
                <a:ext cx="2165152" cy="2024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 rot="16200000">
                <a:off x="7957349" y="6171903"/>
                <a:ext cx="831851" cy="1692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500" dirty="0">
                    <a:latin typeface="Arial" charset="0"/>
                  </a:rPr>
                  <a:t>Hans Muller, CERN</a:t>
                </a:r>
              </a:p>
            </p:txBody>
          </p:sp>
        </p:grpSp>
        <p:sp>
          <p:nvSpPr>
            <p:cNvPr id="20" name="TextBox 2"/>
            <p:cNvSpPr txBox="1">
              <a:spLocks noChangeArrowheads="1"/>
            </p:cNvSpPr>
            <p:nvPr/>
          </p:nvSpPr>
          <p:spPr bwMode="auto">
            <a:xfrm>
              <a:off x="6299149" y="6367046"/>
              <a:ext cx="177805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800" b="1" dirty="0"/>
                <a:t>First commercially produced </a:t>
              </a:r>
              <a:endParaRPr lang="en-US" sz="800" b="1" dirty="0" smtClean="0"/>
            </a:p>
            <a:p>
              <a:pPr eaLnBrk="1" hangingPunct="1"/>
              <a:r>
                <a:rPr lang="en-US" sz="800" b="1" dirty="0" smtClean="0"/>
                <a:t>front-end APV25 hybrids  (RD51)</a:t>
              </a:r>
              <a:endParaRPr lang="en-US" sz="800" b="1" u="sng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752850" y="4674404"/>
            <a:ext cx="2520853" cy="1991098"/>
            <a:chOff x="3138044" y="4674404"/>
            <a:chExt cx="2520853" cy="1991098"/>
          </a:xfrm>
        </p:grpSpPr>
        <p:pic>
          <p:nvPicPr>
            <p:cNvPr id="16" name="Picture 20" descr="DSC04940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655" t="8519" r="12135" b="11481"/>
            <a:stretch>
              <a:fillRect/>
            </a:stretch>
          </p:blipFill>
          <p:spPr bwMode="auto">
            <a:xfrm>
              <a:off x="3138044" y="4674404"/>
              <a:ext cx="2520853" cy="199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3776304" y="5410200"/>
              <a:ext cx="14814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30cm × 30 cm</a:t>
              </a:r>
            </a:p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Triple-GEM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20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60706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CsI</a:t>
            </a:r>
            <a:r>
              <a:rPr lang="en-US" dirty="0" smtClean="0"/>
              <a:t> Photocathode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895350"/>
            <a:ext cx="8458200" cy="46761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Stony Brook group wishes to investigate the feasibility of </a:t>
            </a:r>
            <a:r>
              <a:rPr lang="en-US" dirty="0" err="1" smtClean="0"/>
              <a:t>CsI</a:t>
            </a:r>
            <a:r>
              <a:rPr lang="en-US" dirty="0" smtClean="0"/>
              <a:t>-coated GEMs as a large area, B-field tolerant solution for RICH work.</a:t>
            </a:r>
          </a:p>
          <a:p>
            <a:r>
              <a:rPr lang="en-US" dirty="0" smtClean="0"/>
              <a:t>Operating in CF</a:t>
            </a:r>
            <a:r>
              <a:rPr lang="en-US" baseline="-25000" dirty="0" smtClean="0"/>
              <a:t>4</a:t>
            </a:r>
            <a:r>
              <a:rPr lang="en-US" dirty="0" smtClean="0"/>
              <a:t> the PHENIX HBD detector demonstrated the highest measured N</a:t>
            </a:r>
            <a:r>
              <a:rPr lang="en-US" baseline="-25000" dirty="0" smtClean="0"/>
              <a:t>0</a:t>
            </a:r>
            <a:r>
              <a:rPr lang="en-US" dirty="0" smtClean="0"/>
              <a:t> (327)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 smtClean="0"/>
              <a:t>any large Cherenkov Detector.</a:t>
            </a:r>
          </a:p>
          <a:p>
            <a:r>
              <a:rPr lang="en-US" dirty="0" smtClean="0"/>
              <a:t>However, there are limitations due to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sensitivity </a:t>
            </a:r>
            <a:r>
              <a:rPr lang="en-US" dirty="0" smtClean="0"/>
              <a:t>range of </a:t>
            </a:r>
            <a:r>
              <a:rPr lang="en-US" dirty="0" err="1" smtClean="0"/>
              <a:t>CsI</a:t>
            </a:r>
            <a:r>
              <a:rPr lang="en-US" dirty="0" smtClean="0"/>
              <a:t> (110 – 200 nm).</a:t>
            </a:r>
          </a:p>
          <a:p>
            <a:pPr lvl="1"/>
            <a:r>
              <a:rPr lang="en-US" dirty="0" smtClean="0"/>
              <a:t>Windows provide </a:t>
            </a:r>
            <a:br>
              <a:rPr lang="en-US" dirty="0" smtClean="0"/>
            </a:br>
            <a:r>
              <a:rPr lang="en-US" dirty="0" smtClean="0"/>
              <a:t>provide higher cutoff.</a:t>
            </a:r>
          </a:p>
          <a:p>
            <a:pPr lvl="1"/>
            <a:r>
              <a:rPr lang="en-US" dirty="0" smtClean="0"/>
              <a:t>Most (not all) optics for </a:t>
            </a:r>
            <a:br>
              <a:rPr lang="en-US" dirty="0" smtClean="0"/>
            </a:br>
            <a:r>
              <a:rPr lang="en-US" dirty="0" smtClean="0"/>
              <a:t>reflection provide higher </a:t>
            </a:r>
            <a:br>
              <a:rPr lang="en-US" dirty="0" smtClean="0"/>
            </a:br>
            <a:r>
              <a:rPr lang="en-US" dirty="0" smtClean="0"/>
              <a:t>cutoff.</a:t>
            </a:r>
          </a:p>
          <a:p>
            <a:pPr lvl="1"/>
            <a:r>
              <a:rPr lang="en-US" dirty="0" smtClean="0"/>
              <a:t>Aerogel opaque in </a:t>
            </a:r>
            <a:r>
              <a:rPr lang="en-US" dirty="0" smtClean="0"/>
              <a:t>VUV</a:t>
            </a:r>
            <a:endParaRPr lang="en-US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7302" y="4048801"/>
            <a:ext cx="4146697" cy="280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21</a:t>
            </a:fld>
            <a:endParaRPr lang="en-US" altLang="ja-JP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56" y="5432408"/>
            <a:ext cx="39147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785" y="1903227"/>
            <a:ext cx="2224215" cy="209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507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0"/>
            <a:ext cx="8029575" cy="504825"/>
          </a:xfrm>
        </p:spPr>
        <p:txBody>
          <a:bodyPr/>
          <a:lstStyle/>
          <a:p>
            <a:r>
              <a:rPr lang="en-US" dirty="0" smtClean="0"/>
              <a:t>Large Area GEM w/ “hidden” Readout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57150" y="819150"/>
            <a:ext cx="9144000" cy="1752600"/>
          </a:xfrm>
        </p:spPr>
        <p:txBody>
          <a:bodyPr/>
          <a:lstStyle/>
          <a:p>
            <a:r>
              <a:rPr lang="en-US" sz="2000" dirty="0" smtClean="0"/>
              <a:t>EIC requires large area GEM coverage: disks with radii up to ~ 2m</a:t>
            </a:r>
          </a:p>
          <a:p>
            <a:r>
              <a:rPr lang="en-US" sz="2000" dirty="0" smtClean="0"/>
              <a:t> Single mask technique, GEM splicing: GEM foils up to 2 </a:t>
            </a:r>
            <a:r>
              <a:rPr lang="en-US" sz="2000" dirty="0" err="1" smtClean="0"/>
              <a:t>m</a:t>
            </a:r>
            <a:r>
              <a:rPr lang="en-US" sz="2000" dirty="0" smtClean="0"/>
              <a:t> </a:t>
            </a:r>
            <a:r>
              <a:rPr lang="en-US" sz="2000" dirty="0" err="1" smtClean="0"/>
              <a:t>x</a:t>
            </a:r>
            <a:r>
              <a:rPr lang="en-US" sz="2000" dirty="0" smtClean="0"/>
              <a:t> 0.5 </a:t>
            </a:r>
            <a:r>
              <a:rPr lang="en-US" sz="2000" dirty="0" err="1" smtClean="0"/>
              <a:t>m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Large area coverage requires segmentation with narrow  dead areas</a:t>
            </a:r>
          </a:p>
          <a:p>
            <a:r>
              <a:rPr lang="en-US" sz="2000" dirty="0" smtClean="0"/>
              <a:t>Optimized for the large GEM chambers of Super-</a:t>
            </a:r>
            <a:r>
              <a:rPr lang="en-US" sz="2000" dirty="0" err="1" smtClean="0"/>
              <a:t>Bigbite</a:t>
            </a:r>
            <a:endParaRPr lang="en-US" sz="2000" dirty="0"/>
          </a:p>
        </p:txBody>
      </p:sp>
      <p:pic>
        <p:nvPicPr>
          <p:cNvPr id="4" name="Picture 3" descr="gem_ele_sketchu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2743200"/>
            <a:ext cx="5410200" cy="268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617187"/>
            <a:ext cx="2286000" cy="307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080000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0" y="5715000"/>
            <a:ext cx="615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Flexible extensions of readout-board: directly plug in the front end card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1905000" y="5486400"/>
            <a:ext cx="381000" cy="22860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76079" y="5410200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Readout cards perpendicular to the active area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5219700" y="4686300"/>
            <a:ext cx="1143000" cy="45720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876300" y="6172201"/>
            <a:ext cx="8067675" cy="533400"/>
          </a:xfrm>
          <a:prstGeom prst="rect">
            <a:avLst/>
          </a:prstGeom>
          <a:solidFill>
            <a:schemeClr val="accent5"/>
          </a:solidFill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R&amp;D proposal: build a 1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0.9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prototype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two segments.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22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04239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919163"/>
            <a:ext cx="3219450" cy="2891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Strip-pixel R&amp;D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8501" y="3962400"/>
            <a:ext cx="5772149" cy="2552700"/>
          </a:xfrm>
        </p:spPr>
        <p:txBody>
          <a:bodyPr/>
          <a:lstStyle/>
          <a:p>
            <a:r>
              <a:rPr lang="en-US" dirty="0" smtClean="0"/>
              <a:t>Position by </a:t>
            </a:r>
            <a:r>
              <a:rPr lang="en-US" dirty="0"/>
              <a:t>c</a:t>
            </a:r>
            <a:r>
              <a:rPr lang="en-US" dirty="0" smtClean="0"/>
              <a:t>harge </a:t>
            </a:r>
            <a:r>
              <a:rPr lang="en-US" dirty="0"/>
              <a:t>d</a:t>
            </a:r>
            <a:r>
              <a:rPr lang="en-US" dirty="0" smtClean="0"/>
              <a:t>ivision (~100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m).</a:t>
            </a:r>
          </a:p>
          <a:p>
            <a:r>
              <a:rPr lang="en-US" dirty="0" smtClean="0"/>
              <a:t>Readout count set by occupancy:</a:t>
            </a:r>
          </a:p>
          <a:p>
            <a:pPr lvl="1"/>
            <a:r>
              <a:rPr lang="en-US" dirty="0" smtClean="0"/>
              <a:t>2D uses X-Y charge matching allows</a:t>
            </a:r>
            <a:br>
              <a:rPr lang="en-US" dirty="0" smtClean="0"/>
            </a:br>
            <a:r>
              <a:rPr lang="en-US" dirty="0" smtClean="0"/>
              <a:t>up to 10 particles per “patch”</a:t>
            </a:r>
          </a:p>
          <a:p>
            <a:pPr lvl="1"/>
            <a:r>
              <a:rPr lang="en-US" dirty="0" smtClean="0"/>
              <a:t>3D uses </a:t>
            </a:r>
            <a:r>
              <a:rPr lang="en-US" dirty="0" err="1" smtClean="0"/>
              <a:t>chg</a:t>
            </a:r>
            <a:r>
              <a:rPr lang="en-US" dirty="0" smtClean="0"/>
              <a:t> </a:t>
            </a:r>
            <a:r>
              <a:rPr lang="en-US" u="sng" dirty="0" smtClean="0">
                <a:solidFill>
                  <a:srgbClr val="FF0000"/>
                </a:solidFill>
              </a:rPr>
              <a:t>&amp; GEOMETRY </a:t>
            </a:r>
            <a:r>
              <a:rPr lang="en-US" dirty="0" smtClean="0"/>
              <a:t>matching</a:t>
            </a:r>
            <a:br>
              <a:rPr lang="en-US" dirty="0" smtClean="0"/>
            </a:br>
            <a:r>
              <a:rPr lang="en-US" dirty="0" smtClean="0"/>
              <a:t>requires R&amp;D to determine limit.</a:t>
            </a:r>
            <a:endParaRPr lang="en-US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1" y="2863980"/>
            <a:ext cx="3143250" cy="236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86" y="1231786"/>
            <a:ext cx="3767137" cy="135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939789" y="1093659"/>
            <a:ext cx="1200150" cy="2689860"/>
            <a:chOff x="5924550" y="1089660"/>
            <a:chExt cx="1200150" cy="2689860"/>
          </a:xfrm>
        </p:grpSpPr>
        <p:sp>
          <p:nvSpPr>
            <p:cNvPr id="4" name="Rectangle 3"/>
            <p:cNvSpPr/>
            <p:nvPr/>
          </p:nvSpPr>
          <p:spPr bwMode="auto">
            <a:xfrm>
              <a:off x="5924550" y="1089660"/>
              <a:ext cx="121920" cy="268986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461760" y="1089660"/>
              <a:ext cx="121920" cy="268986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002780" y="1089660"/>
              <a:ext cx="121920" cy="268986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86017" name="Group 86016"/>
          <p:cNvGrpSpPr/>
          <p:nvPr/>
        </p:nvGrpSpPr>
        <p:grpSpPr>
          <a:xfrm>
            <a:off x="5059679" y="1705734"/>
            <a:ext cx="3265170" cy="1535430"/>
            <a:chOff x="5036820" y="1695450"/>
            <a:chExt cx="3265170" cy="1535430"/>
          </a:xfrm>
        </p:grpSpPr>
        <p:cxnSp>
          <p:nvCxnSpPr>
            <p:cNvPr id="10" name="Straight Connector 9"/>
            <p:cNvCxnSpPr/>
            <p:nvPr/>
          </p:nvCxnSpPr>
          <p:spPr bwMode="auto">
            <a:xfrm>
              <a:off x="5147310" y="1929765"/>
              <a:ext cx="31546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Rectangle 5"/>
            <p:cNvSpPr/>
            <p:nvPr/>
          </p:nvSpPr>
          <p:spPr bwMode="auto">
            <a:xfrm>
              <a:off x="5036820" y="1695450"/>
              <a:ext cx="110490" cy="46863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570220" y="1695450"/>
              <a:ext cx="110490" cy="46863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03620" y="1695450"/>
              <a:ext cx="110490" cy="46863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637020" y="1695450"/>
              <a:ext cx="110490" cy="46863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170420" y="1695450"/>
              <a:ext cx="110490" cy="46863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5147310" y="2463165"/>
              <a:ext cx="31546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Rectangle 20"/>
            <p:cNvSpPr/>
            <p:nvPr/>
          </p:nvSpPr>
          <p:spPr bwMode="auto">
            <a:xfrm>
              <a:off x="5036820" y="2228850"/>
              <a:ext cx="110490" cy="46863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5570220" y="2228850"/>
              <a:ext cx="110490" cy="46863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6103620" y="2228850"/>
              <a:ext cx="110490" cy="46863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6637020" y="2228850"/>
              <a:ext cx="110490" cy="46863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7170420" y="2228850"/>
              <a:ext cx="110490" cy="46863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>
              <a:off x="5147310" y="2996565"/>
              <a:ext cx="312039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Rectangle 27"/>
            <p:cNvSpPr/>
            <p:nvPr/>
          </p:nvSpPr>
          <p:spPr bwMode="auto">
            <a:xfrm>
              <a:off x="5036820" y="2762250"/>
              <a:ext cx="110490" cy="46863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5570220" y="2762250"/>
              <a:ext cx="110490" cy="46863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6103620" y="2762250"/>
              <a:ext cx="110490" cy="46863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6637020" y="2762250"/>
              <a:ext cx="110490" cy="46863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7170420" y="2762250"/>
              <a:ext cx="110490" cy="46863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86034" name="Group 86033"/>
          <p:cNvGrpSpPr/>
          <p:nvPr/>
        </p:nvGrpSpPr>
        <p:grpSpPr>
          <a:xfrm>
            <a:off x="5215890" y="952500"/>
            <a:ext cx="3108960" cy="2832348"/>
            <a:chOff x="5215890" y="948690"/>
            <a:chExt cx="3108960" cy="2832348"/>
          </a:xfrm>
        </p:grpSpPr>
        <p:grpSp>
          <p:nvGrpSpPr>
            <p:cNvPr id="86033" name="Group 86032"/>
            <p:cNvGrpSpPr/>
            <p:nvPr/>
          </p:nvGrpSpPr>
          <p:grpSpPr>
            <a:xfrm>
              <a:off x="5215890" y="948690"/>
              <a:ext cx="3108960" cy="2827020"/>
              <a:chOff x="5215890" y="948690"/>
              <a:chExt cx="3108960" cy="2827020"/>
            </a:xfrm>
          </p:grpSpPr>
          <p:grpSp>
            <p:nvGrpSpPr>
              <p:cNvPr id="86031" name="Group 86030"/>
              <p:cNvGrpSpPr/>
              <p:nvPr/>
            </p:nvGrpSpPr>
            <p:grpSpPr>
              <a:xfrm>
                <a:off x="5215890" y="3205360"/>
                <a:ext cx="598170" cy="570350"/>
                <a:chOff x="5215890" y="3205360"/>
                <a:chExt cx="598170" cy="570350"/>
              </a:xfrm>
            </p:grpSpPr>
            <p:cxnSp>
              <p:nvCxnSpPr>
                <p:cNvPr id="86022" name="Straight Connector 86021"/>
                <p:cNvCxnSpPr/>
                <p:nvPr/>
              </p:nvCxnSpPr>
              <p:spPr bwMode="auto">
                <a:xfrm flipV="1">
                  <a:off x="5271135" y="3205360"/>
                  <a:ext cx="542925" cy="186692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86020" name="Rectangle 86019"/>
                <p:cNvSpPr/>
                <p:nvPr/>
              </p:nvSpPr>
              <p:spPr bwMode="auto">
                <a:xfrm>
                  <a:off x="5215890" y="3307080"/>
                  <a:ext cx="110490" cy="468630"/>
                </a:xfrm>
                <a:prstGeom prst="rect">
                  <a:avLst/>
                </a:prstGeom>
                <a:solidFill>
                  <a:srgbClr val="00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5751195" y="2668150"/>
                <a:ext cx="598170" cy="570350"/>
                <a:chOff x="5215890" y="3205360"/>
                <a:chExt cx="598170" cy="570350"/>
              </a:xfrm>
            </p:grpSpPr>
            <p:cxnSp>
              <p:nvCxnSpPr>
                <p:cNvPr id="51" name="Straight Connector 50"/>
                <p:cNvCxnSpPr/>
                <p:nvPr/>
              </p:nvCxnSpPr>
              <p:spPr bwMode="auto">
                <a:xfrm flipV="1">
                  <a:off x="5271135" y="3205360"/>
                  <a:ext cx="542925" cy="186692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52" name="Rectangle 51"/>
                <p:cNvSpPr/>
                <p:nvPr/>
              </p:nvSpPr>
              <p:spPr bwMode="auto">
                <a:xfrm>
                  <a:off x="5215890" y="3307080"/>
                  <a:ext cx="110490" cy="468630"/>
                </a:xfrm>
                <a:prstGeom prst="rect">
                  <a:avLst/>
                </a:prstGeom>
                <a:solidFill>
                  <a:srgbClr val="00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6284595" y="2130940"/>
                <a:ext cx="598170" cy="570350"/>
                <a:chOff x="5215890" y="3205360"/>
                <a:chExt cx="598170" cy="570350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auto">
                <a:xfrm flipV="1">
                  <a:off x="5271135" y="3205360"/>
                  <a:ext cx="542925" cy="186692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55" name="Rectangle 54"/>
                <p:cNvSpPr/>
                <p:nvPr/>
              </p:nvSpPr>
              <p:spPr bwMode="auto">
                <a:xfrm>
                  <a:off x="5215890" y="3307080"/>
                  <a:ext cx="110490" cy="468630"/>
                </a:xfrm>
                <a:prstGeom prst="rect">
                  <a:avLst/>
                </a:prstGeom>
                <a:solidFill>
                  <a:srgbClr val="00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6827520" y="1593730"/>
                <a:ext cx="598170" cy="570350"/>
                <a:chOff x="5215890" y="3205360"/>
                <a:chExt cx="598170" cy="570350"/>
              </a:xfrm>
            </p:grpSpPr>
            <p:cxnSp>
              <p:nvCxnSpPr>
                <p:cNvPr id="57" name="Straight Connector 56"/>
                <p:cNvCxnSpPr/>
                <p:nvPr/>
              </p:nvCxnSpPr>
              <p:spPr bwMode="auto">
                <a:xfrm flipV="1">
                  <a:off x="5271135" y="3205360"/>
                  <a:ext cx="542925" cy="186692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58" name="Rectangle 57"/>
                <p:cNvSpPr/>
                <p:nvPr/>
              </p:nvSpPr>
              <p:spPr bwMode="auto">
                <a:xfrm>
                  <a:off x="5215890" y="3307080"/>
                  <a:ext cx="110490" cy="468630"/>
                </a:xfrm>
                <a:prstGeom prst="rect">
                  <a:avLst/>
                </a:prstGeom>
                <a:solidFill>
                  <a:srgbClr val="00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cxnSp>
            <p:nvCxnSpPr>
              <p:cNvPr id="60" name="Straight Connector 59"/>
              <p:cNvCxnSpPr/>
              <p:nvPr/>
            </p:nvCxnSpPr>
            <p:spPr bwMode="auto">
              <a:xfrm flipV="1">
                <a:off x="7417117" y="948690"/>
                <a:ext cx="907733" cy="294522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1" name="Rectangle 60"/>
              <p:cNvSpPr/>
              <p:nvPr/>
            </p:nvSpPr>
            <p:spPr bwMode="auto">
              <a:xfrm>
                <a:off x="7361872" y="1158240"/>
                <a:ext cx="110490" cy="468630"/>
              </a:xfrm>
              <a:prstGeom prst="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5752147" y="3208024"/>
              <a:ext cx="598170" cy="570350"/>
              <a:chOff x="5215890" y="3205360"/>
              <a:chExt cx="598170" cy="570350"/>
            </a:xfrm>
          </p:grpSpPr>
          <p:cxnSp>
            <p:nvCxnSpPr>
              <p:cNvPr id="77" name="Straight Connector 76"/>
              <p:cNvCxnSpPr/>
              <p:nvPr/>
            </p:nvCxnSpPr>
            <p:spPr bwMode="auto">
              <a:xfrm flipV="1">
                <a:off x="5271135" y="3205360"/>
                <a:ext cx="542925" cy="186692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8" name="Rectangle 77"/>
              <p:cNvSpPr/>
              <p:nvPr/>
            </p:nvSpPr>
            <p:spPr bwMode="auto">
              <a:xfrm>
                <a:off x="5215890" y="3307080"/>
                <a:ext cx="110490" cy="468630"/>
              </a:xfrm>
              <a:prstGeom prst="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6287452" y="2670814"/>
              <a:ext cx="598170" cy="570350"/>
              <a:chOff x="5215890" y="3205360"/>
              <a:chExt cx="598170" cy="570350"/>
            </a:xfrm>
          </p:grpSpPr>
          <p:cxnSp>
            <p:nvCxnSpPr>
              <p:cNvPr id="75" name="Straight Connector 74"/>
              <p:cNvCxnSpPr/>
              <p:nvPr/>
            </p:nvCxnSpPr>
            <p:spPr bwMode="auto">
              <a:xfrm flipV="1">
                <a:off x="5271135" y="3205360"/>
                <a:ext cx="542925" cy="186692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6" name="Rectangle 75"/>
              <p:cNvSpPr/>
              <p:nvPr/>
            </p:nvSpPr>
            <p:spPr bwMode="auto">
              <a:xfrm>
                <a:off x="5215890" y="3307080"/>
                <a:ext cx="110490" cy="468630"/>
              </a:xfrm>
              <a:prstGeom prst="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6820852" y="2133604"/>
              <a:ext cx="598170" cy="570350"/>
              <a:chOff x="5215890" y="3205360"/>
              <a:chExt cx="598170" cy="570350"/>
            </a:xfrm>
          </p:grpSpPr>
          <p:cxnSp>
            <p:nvCxnSpPr>
              <p:cNvPr id="73" name="Straight Connector 72"/>
              <p:cNvCxnSpPr/>
              <p:nvPr/>
            </p:nvCxnSpPr>
            <p:spPr bwMode="auto">
              <a:xfrm flipV="1">
                <a:off x="5271135" y="3205360"/>
                <a:ext cx="542925" cy="186692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4" name="Rectangle 73"/>
              <p:cNvSpPr/>
              <p:nvPr/>
            </p:nvSpPr>
            <p:spPr bwMode="auto">
              <a:xfrm>
                <a:off x="5215890" y="3307080"/>
                <a:ext cx="110490" cy="468630"/>
              </a:xfrm>
              <a:prstGeom prst="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cxnSp>
          <p:nvCxnSpPr>
            <p:cNvPr id="69" name="Straight Connector 68"/>
            <p:cNvCxnSpPr/>
            <p:nvPr/>
          </p:nvCxnSpPr>
          <p:spPr bwMode="auto">
            <a:xfrm flipV="1">
              <a:off x="7417116" y="1466850"/>
              <a:ext cx="907733" cy="29452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0" name="Rectangle 69"/>
            <p:cNvSpPr/>
            <p:nvPr/>
          </p:nvSpPr>
          <p:spPr bwMode="auto">
            <a:xfrm>
              <a:off x="7370445" y="1695450"/>
              <a:ext cx="110490" cy="468630"/>
            </a:xfrm>
            <a:prstGeom prst="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6288404" y="3210688"/>
              <a:ext cx="598170" cy="570350"/>
              <a:chOff x="5215890" y="3205360"/>
              <a:chExt cx="598170" cy="570350"/>
            </a:xfrm>
          </p:grpSpPr>
          <p:cxnSp>
            <p:nvCxnSpPr>
              <p:cNvPr id="92" name="Straight Connector 91"/>
              <p:cNvCxnSpPr/>
              <p:nvPr/>
            </p:nvCxnSpPr>
            <p:spPr bwMode="auto">
              <a:xfrm flipV="1">
                <a:off x="5271135" y="3205360"/>
                <a:ext cx="542925" cy="186692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3" name="Rectangle 92"/>
              <p:cNvSpPr/>
              <p:nvPr/>
            </p:nvSpPr>
            <p:spPr bwMode="auto">
              <a:xfrm>
                <a:off x="5215890" y="3307080"/>
                <a:ext cx="110490" cy="468630"/>
              </a:xfrm>
              <a:prstGeom prst="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6823709" y="2673478"/>
              <a:ext cx="598170" cy="570350"/>
              <a:chOff x="5215890" y="3205360"/>
              <a:chExt cx="598170" cy="570350"/>
            </a:xfrm>
          </p:grpSpPr>
          <p:cxnSp>
            <p:nvCxnSpPr>
              <p:cNvPr id="90" name="Straight Connector 89"/>
              <p:cNvCxnSpPr/>
              <p:nvPr/>
            </p:nvCxnSpPr>
            <p:spPr bwMode="auto">
              <a:xfrm flipV="1">
                <a:off x="5271135" y="3205360"/>
                <a:ext cx="542925" cy="186692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1" name="Rectangle 90"/>
              <p:cNvSpPr/>
              <p:nvPr/>
            </p:nvSpPr>
            <p:spPr bwMode="auto">
              <a:xfrm>
                <a:off x="5215890" y="3307080"/>
                <a:ext cx="110490" cy="468630"/>
              </a:xfrm>
              <a:prstGeom prst="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cxnSp>
          <p:nvCxnSpPr>
            <p:cNvPr id="84" name="Straight Connector 83"/>
            <p:cNvCxnSpPr/>
            <p:nvPr/>
          </p:nvCxnSpPr>
          <p:spPr bwMode="auto">
            <a:xfrm flipV="1">
              <a:off x="7361872" y="2025774"/>
              <a:ext cx="907733" cy="29452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5" name="Rectangle 84"/>
            <p:cNvSpPr/>
            <p:nvPr/>
          </p:nvSpPr>
          <p:spPr bwMode="auto">
            <a:xfrm>
              <a:off x="7366634" y="2228547"/>
              <a:ext cx="110490" cy="468630"/>
            </a:xfrm>
            <a:prstGeom prst="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86035" name="TextBox 86034"/>
          <p:cNvSpPr txBox="1"/>
          <p:nvPr/>
        </p:nvSpPr>
        <p:spPr>
          <a:xfrm>
            <a:off x="776288" y="5233507"/>
            <a:ext cx="141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 FGT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1969293" y="2253923"/>
            <a:ext cx="141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COMPASS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5735002" y="549831"/>
            <a:ext cx="1419225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PROPOSED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1277301" y="5912406"/>
            <a:ext cx="2437449" cy="92333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NOTE:  Redundancy “hardens” detector against failure.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23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31262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" y="981074"/>
            <a:ext cx="9026525" cy="5534025"/>
          </a:xfrm>
        </p:spPr>
        <p:txBody>
          <a:bodyPr/>
          <a:lstStyle/>
          <a:p>
            <a:r>
              <a:rPr lang="en-US" dirty="0"/>
              <a:t>The budget consists of a set of so-called “seed grant” projects that are likely interesting to pursue regardless of the findings of our physics/simulations work.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24</a:t>
            </a:fld>
            <a:endParaRPr lang="en-US" altLang="ja-JP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513760"/>
              </p:ext>
            </p:extLst>
          </p:nvPr>
        </p:nvGraphicFramePr>
        <p:xfrm>
          <a:off x="2218788" y="2766626"/>
          <a:ext cx="4458237" cy="2138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9" name="Worksheet" r:id="rId3" imgW="2819374" imgH="1352601" progId="Excel.Sheet.12">
                  <p:embed/>
                </p:oleObj>
              </mc:Choice>
              <mc:Fallback>
                <p:oleObj name="Worksheet" r:id="rId3" imgW="2819374" imgH="135260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18788" y="2766626"/>
                        <a:ext cx="4458237" cy="2138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0227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041991" y="4476307"/>
            <a:ext cx="5816009" cy="112705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" y="857250"/>
            <a:ext cx="9026525" cy="5657850"/>
          </a:xfrm>
        </p:spPr>
        <p:txBody>
          <a:bodyPr/>
          <a:lstStyle/>
          <a:p>
            <a:r>
              <a:rPr lang="en-US" dirty="0" smtClean="0"/>
              <a:t>A Large and growing group of scientists have already begun to work on determining specific and integrated proposals of tracking and PID for the EIC.</a:t>
            </a:r>
          </a:p>
          <a:p>
            <a:r>
              <a:rPr lang="en-US" dirty="0" smtClean="0"/>
              <a:t>A list of small seed projects relevant to the later work is included in the letter of intent.</a:t>
            </a:r>
          </a:p>
          <a:p>
            <a:r>
              <a:rPr lang="en-US" dirty="0" smtClean="0"/>
              <a:t>The principle deliverable from this work will be a specific research plan within one year’s time leading to a specific and realistic tracking and PID scheme for meeting the physics goals of EIC.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25</a:t>
            </a:fld>
            <a:endParaRPr lang="en-US" altLang="ja-JP" dirty="0"/>
          </a:p>
        </p:txBody>
      </p:sp>
      <p:sp>
        <p:nvSpPr>
          <p:cNvPr id="4" name="Rectangle 3"/>
          <p:cNvSpPr/>
          <p:nvPr/>
        </p:nvSpPr>
        <p:spPr>
          <a:xfrm>
            <a:off x="1275907" y="4668820"/>
            <a:ext cx="5465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https://wiki.bnl.gov/eic/index.php/Tracking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275907" y="5126297"/>
            <a:ext cx="3676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eic-rd-tracking-l@lists.bnl.gov</a:t>
            </a:r>
          </a:p>
        </p:txBody>
      </p:sp>
    </p:spTree>
    <p:extLst>
      <p:ext uri="{BB962C8B-B14F-4D97-AF65-F5344CB8AC3E}">
        <p14:creationId xmlns:p14="http://schemas.microsoft.com/office/powerpoint/2010/main" val="1436091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" y="2133600"/>
            <a:ext cx="9026525" cy="43815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26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53623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budget consists of a set of so-called “seed grant” projects that are likely interesting to pursue regardless of the findings of our physics/simulations work.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27</a:t>
            </a:fld>
            <a:endParaRPr lang="en-US" altLang="ja-JP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50" y="1757363"/>
            <a:ext cx="30480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50" y="3081338"/>
            <a:ext cx="515302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50" y="4729163"/>
            <a:ext cx="37338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8538" y="1757363"/>
            <a:ext cx="26193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1450" y="4729163"/>
            <a:ext cx="43815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978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Inelastic Scattering</a:t>
            </a: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A96A-431D-C54E-8415-31F30655DEA0}" type="slidenum">
              <a:rPr lang="en-US"/>
              <a:pPr/>
              <a:t>28</a:t>
            </a:fld>
            <a:endParaRPr lang="en-US"/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7" t="5580" r="1112" b="697"/>
          <a:stretch>
            <a:fillRect/>
          </a:stretch>
        </p:blipFill>
        <p:spPr bwMode="auto">
          <a:xfrm>
            <a:off x="63501" y="860068"/>
            <a:ext cx="3401191" cy="266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9" name="Rectangle 5"/>
          <p:cNvSpPr>
            <a:spLocks/>
          </p:cNvSpPr>
          <p:nvPr/>
        </p:nvSpPr>
        <p:spPr bwMode="auto">
          <a:xfrm>
            <a:off x="7349066" y="910170"/>
            <a:ext cx="1231900" cy="77893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FF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1150"/>
              </a:spcBef>
            </a:pPr>
            <a:r>
              <a:rPr lang="en-US" sz="1600" dirty="0">
                <a:solidFill>
                  <a:srgbClr val="000000"/>
                </a:solidFill>
                <a:latin typeface="Comic Sans MS" charset="0"/>
                <a:sym typeface="Comic Sans MS" charset="0"/>
              </a:rPr>
              <a:t>Measure of resolution power</a:t>
            </a:r>
          </a:p>
        </p:txBody>
      </p:sp>
      <p:sp>
        <p:nvSpPr>
          <p:cNvPr id="113670" name="Rectangle 6"/>
          <p:cNvSpPr>
            <a:spLocks/>
          </p:cNvSpPr>
          <p:nvPr/>
        </p:nvSpPr>
        <p:spPr bwMode="auto">
          <a:xfrm>
            <a:off x="7344838" y="1955803"/>
            <a:ext cx="1231900" cy="54609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FF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1150"/>
              </a:spcBef>
            </a:pPr>
            <a:r>
              <a:rPr lang="en-US" sz="1600" dirty="0">
                <a:solidFill>
                  <a:srgbClr val="000000"/>
                </a:solidFill>
                <a:latin typeface="Comic Sans MS" charset="0"/>
                <a:sym typeface="Comic Sans MS" charset="0"/>
              </a:rPr>
              <a:t>Measure of inelasticity</a:t>
            </a:r>
          </a:p>
        </p:txBody>
      </p:sp>
      <p:sp>
        <p:nvSpPr>
          <p:cNvPr id="113671" name="Rectangle 7"/>
          <p:cNvSpPr>
            <a:spLocks/>
          </p:cNvSpPr>
          <p:nvPr/>
        </p:nvSpPr>
        <p:spPr bwMode="auto">
          <a:xfrm>
            <a:off x="7192432" y="2772835"/>
            <a:ext cx="1380068" cy="103293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FF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1150"/>
              </a:spcBef>
            </a:pPr>
            <a:r>
              <a:rPr lang="en-US" sz="1600" dirty="0">
                <a:solidFill>
                  <a:srgbClr val="000000"/>
                </a:solidFill>
                <a:latin typeface="Comic Sans MS" charset="0"/>
                <a:sym typeface="Comic Sans MS" charset="0"/>
              </a:rPr>
              <a:t>Measure of momentum fraction of </a:t>
            </a:r>
            <a:r>
              <a:rPr lang="en-US" sz="1600" dirty="0" smtClean="0">
                <a:solidFill>
                  <a:srgbClr val="000000"/>
                </a:solidFill>
                <a:latin typeface="Comic Sans MS" charset="0"/>
                <a:sym typeface="Comic Sans MS" charset="0"/>
              </a:rPr>
              <a:t>struck quark</a:t>
            </a:r>
            <a:endParaRPr lang="en-US" sz="1600" dirty="0">
              <a:solidFill>
                <a:srgbClr val="000000"/>
              </a:solidFill>
              <a:latin typeface="Comic Sans MS" charset="0"/>
              <a:sym typeface="Comic Sans MS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508500" y="3327400"/>
          <a:ext cx="127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6" name="Equation" r:id="rId5" imgW="127000" imgH="203200" progId="Equation.DSMT4">
                  <p:embed/>
                </p:oleObj>
              </mc:Choice>
              <mc:Fallback>
                <p:oleObj name="Equation" r:id="rId5" imgW="127000" imgH="203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327400"/>
                        <a:ext cx="1270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8100" y="723900"/>
            <a:ext cx="159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Kinematics:</a:t>
            </a:r>
            <a:endParaRPr lang="en-US" sz="2000" u="sng" dirty="0"/>
          </a:p>
        </p:txBody>
      </p:sp>
      <p:sp>
        <p:nvSpPr>
          <p:cNvPr id="29" name="TextBox 28"/>
          <p:cNvSpPr txBox="1"/>
          <p:nvPr/>
        </p:nvSpPr>
        <p:spPr>
          <a:xfrm>
            <a:off x="-1143000" y="-139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52400" y="3889276"/>
            <a:ext cx="85064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Inclusive events:</a:t>
            </a:r>
          </a:p>
          <a:p>
            <a:r>
              <a:rPr lang="en-US" dirty="0" err="1" smtClean="0"/>
              <a:t>e+p</a:t>
            </a:r>
            <a:r>
              <a:rPr lang="en-US" dirty="0" smtClean="0"/>
              <a:t>/A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e’+X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detect only the scattered lepton in the detector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Semi-inclusive events:</a:t>
            </a:r>
          </a:p>
          <a:p>
            <a:r>
              <a:rPr lang="en-US" dirty="0" err="1" smtClean="0">
                <a:sym typeface="Wingdings"/>
              </a:rPr>
              <a:t>e+p</a:t>
            </a:r>
            <a:r>
              <a:rPr lang="en-US" dirty="0" smtClean="0">
                <a:sym typeface="Wingdings"/>
              </a:rPr>
              <a:t>/A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e’+h(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dirty="0" err="1" smtClean="0">
                <a:sym typeface="Wingdings"/>
              </a:rPr>
              <a:t>,K,p,jet)+X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detect the scattered lepton in coincidence with identified hadrons/jets in </a:t>
            </a:r>
          </a:p>
          <a:p>
            <a:r>
              <a:rPr lang="en-US" dirty="0" smtClean="0">
                <a:sym typeface="Wingdings"/>
              </a:rPr>
              <a:t>the detector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73900" y="4254500"/>
            <a:ext cx="170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with respect to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endParaRPr lang="en-US" dirty="0">
              <a:latin typeface="Symbol" charset="2"/>
              <a:cs typeface="Symbol" charset="2"/>
            </a:endParaRPr>
          </a:p>
        </p:txBody>
      </p:sp>
      <p:graphicFrame>
        <p:nvGraphicFramePr>
          <p:cNvPr id="113668" name="Object 4"/>
          <p:cNvGraphicFramePr>
            <a:graphicFrameLocks noChangeAspect="1"/>
          </p:cNvGraphicFramePr>
          <p:nvPr/>
        </p:nvGraphicFramePr>
        <p:xfrm>
          <a:off x="4387850" y="1085850"/>
          <a:ext cx="2873375" cy="376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7" name="Equation" r:id="rId7" imgW="1638300" imgH="2146300" progId="Equation.DSMT4">
                  <p:embed/>
                </p:oleObj>
              </mc:Choice>
              <mc:Fallback>
                <p:oleObj name="Equation" r:id="rId7" imgW="1638300" imgH="21463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850" y="1085850"/>
                        <a:ext cx="2873375" cy="3760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Inelastic Scattering</a:t>
            </a: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A96A-431D-C54E-8415-31F30655DEA0}" type="slidenum">
              <a:rPr lang="en-US"/>
              <a:pPr/>
              <a:t>29</a:t>
            </a:fld>
            <a:endParaRPr lang="en-US"/>
          </a:p>
        </p:txBody>
      </p:sp>
      <p:graphicFrame>
        <p:nvGraphicFramePr>
          <p:cNvPr id="113668" name="Object 4"/>
          <p:cNvGraphicFramePr>
            <a:graphicFrameLocks noChangeAspect="1"/>
          </p:cNvGraphicFramePr>
          <p:nvPr/>
        </p:nvGraphicFramePr>
        <p:xfrm>
          <a:off x="4349750" y="1062038"/>
          <a:ext cx="2873375" cy="342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0" name="Equation" r:id="rId4" imgW="1638300" imgH="1955800" progId="Equation.DSMT4">
                  <p:embed/>
                </p:oleObj>
              </mc:Choice>
              <mc:Fallback>
                <p:oleObj name="Equation" r:id="rId4" imgW="1638300" imgH="1955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0" y="1062038"/>
                        <a:ext cx="2873375" cy="3427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69" name="Rectangle 5"/>
          <p:cNvSpPr>
            <a:spLocks/>
          </p:cNvSpPr>
          <p:nvPr/>
        </p:nvSpPr>
        <p:spPr bwMode="auto">
          <a:xfrm>
            <a:off x="7349066" y="910170"/>
            <a:ext cx="1231900" cy="77893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FF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1150"/>
              </a:spcBef>
            </a:pPr>
            <a:r>
              <a:rPr lang="en-US" sz="1600" dirty="0">
                <a:solidFill>
                  <a:srgbClr val="000000"/>
                </a:solidFill>
                <a:latin typeface="Comic Sans MS" charset="0"/>
                <a:sym typeface="Comic Sans MS" charset="0"/>
              </a:rPr>
              <a:t>Measure of resolution power</a:t>
            </a:r>
          </a:p>
        </p:txBody>
      </p:sp>
      <p:sp>
        <p:nvSpPr>
          <p:cNvPr id="113670" name="Rectangle 6"/>
          <p:cNvSpPr>
            <a:spLocks/>
          </p:cNvSpPr>
          <p:nvPr/>
        </p:nvSpPr>
        <p:spPr bwMode="auto">
          <a:xfrm>
            <a:off x="7344838" y="1955803"/>
            <a:ext cx="1231900" cy="54609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FF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1150"/>
              </a:spcBef>
            </a:pPr>
            <a:r>
              <a:rPr lang="en-US" sz="1600" dirty="0">
                <a:solidFill>
                  <a:srgbClr val="000000"/>
                </a:solidFill>
                <a:latin typeface="Comic Sans MS" charset="0"/>
                <a:sym typeface="Comic Sans MS" charset="0"/>
              </a:rPr>
              <a:t>Measure of inelasticity</a:t>
            </a:r>
          </a:p>
        </p:txBody>
      </p:sp>
      <p:sp>
        <p:nvSpPr>
          <p:cNvPr id="113671" name="Rectangle 7"/>
          <p:cNvSpPr>
            <a:spLocks/>
          </p:cNvSpPr>
          <p:nvPr/>
        </p:nvSpPr>
        <p:spPr bwMode="auto">
          <a:xfrm>
            <a:off x="7192432" y="2772835"/>
            <a:ext cx="1380068" cy="103293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FF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1150"/>
              </a:spcBef>
            </a:pPr>
            <a:r>
              <a:rPr lang="en-US" sz="1600" dirty="0">
                <a:solidFill>
                  <a:srgbClr val="000000"/>
                </a:solidFill>
                <a:latin typeface="Comic Sans MS" charset="0"/>
                <a:sym typeface="Comic Sans MS" charset="0"/>
              </a:rPr>
              <a:t>Measure of momentum fraction of </a:t>
            </a:r>
            <a:r>
              <a:rPr lang="en-US" sz="1600" dirty="0" smtClean="0">
                <a:solidFill>
                  <a:srgbClr val="000000"/>
                </a:solidFill>
                <a:latin typeface="Comic Sans MS" charset="0"/>
                <a:sym typeface="Comic Sans MS" charset="0"/>
              </a:rPr>
              <a:t>struck quark</a:t>
            </a:r>
            <a:endParaRPr lang="en-US" sz="1600" dirty="0">
              <a:solidFill>
                <a:srgbClr val="000000"/>
              </a:solidFill>
              <a:latin typeface="Comic Sans MS" charset="0"/>
              <a:sym typeface="Comic Sans MS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508500" y="3327400"/>
          <a:ext cx="127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1" name="Equation" r:id="rId6" imgW="127000" imgH="203200" progId="Equation.DSMT4">
                  <p:embed/>
                </p:oleObj>
              </mc:Choice>
              <mc:Fallback>
                <p:oleObj name="Equation" r:id="rId6" imgW="127000" imgH="203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327400"/>
                        <a:ext cx="1270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8100" y="723900"/>
            <a:ext cx="159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Kinematics:</a:t>
            </a:r>
            <a:endParaRPr lang="en-US" sz="2000" u="sng" dirty="0"/>
          </a:p>
        </p:txBody>
      </p:sp>
      <p:sp>
        <p:nvSpPr>
          <p:cNvPr id="29" name="TextBox 28"/>
          <p:cNvSpPr txBox="1"/>
          <p:nvPr/>
        </p:nvSpPr>
        <p:spPr>
          <a:xfrm>
            <a:off x="-1143000" y="-139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52400" y="3746500"/>
            <a:ext cx="74609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Exclusive events:</a:t>
            </a:r>
          </a:p>
          <a:p>
            <a:r>
              <a:rPr lang="en-US" dirty="0" err="1" smtClean="0"/>
              <a:t>e+p</a:t>
            </a:r>
            <a:r>
              <a:rPr lang="en-US" dirty="0" smtClean="0"/>
              <a:t>/A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e’+p’/A’+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/ J/</a:t>
            </a:r>
            <a:r>
              <a:rPr lang="en-US" dirty="0" smtClean="0">
                <a:latin typeface="Lucida Grande"/>
                <a:ea typeface="Lucida Grande"/>
                <a:cs typeface="Lucida Grande"/>
                <a:sym typeface="Wingdings"/>
              </a:rPr>
              <a:t>ψ </a:t>
            </a:r>
            <a:r>
              <a:rPr lang="en-US" dirty="0" smtClean="0">
                <a:sym typeface="Wingdings"/>
              </a:rPr>
              <a:t>/ 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r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/ 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f</a:t>
            </a:r>
            <a:endParaRPr lang="en-US" dirty="0" smtClean="0">
              <a:latin typeface="Symbol" charset="2"/>
              <a:cs typeface="Symbol" charset="2"/>
              <a:sym typeface="Wingdings"/>
            </a:endParaRPr>
          </a:p>
          <a:p>
            <a:r>
              <a:rPr lang="en-US" dirty="0" smtClean="0">
                <a:sym typeface="Wingdings"/>
              </a:rPr>
              <a:t>detect </a:t>
            </a:r>
            <a:r>
              <a:rPr lang="en-US" dirty="0" smtClean="0">
                <a:solidFill>
                  <a:srgbClr val="00FF00"/>
                </a:solidFill>
                <a:sym typeface="Wingdings"/>
              </a:rPr>
              <a:t>all</a:t>
            </a:r>
            <a:r>
              <a:rPr lang="en-US" dirty="0" smtClean="0">
                <a:sym typeface="Wingdings"/>
              </a:rPr>
              <a:t> event products in the detector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Special sub-event category 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rapidity gap events</a:t>
            </a:r>
          </a:p>
          <a:p>
            <a:r>
              <a:rPr lang="en-US" dirty="0" err="1" smtClean="0"/>
              <a:t>e+p</a:t>
            </a:r>
            <a:r>
              <a:rPr lang="en-US" dirty="0" smtClean="0"/>
              <a:t>/A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e’+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/ J/</a:t>
            </a:r>
            <a:r>
              <a:rPr lang="en-US" dirty="0" smtClean="0">
                <a:latin typeface="Lucida Grande"/>
                <a:ea typeface="Lucida Grande"/>
                <a:cs typeface="Lucida Grande"/>
                <a:sym typeface="Wingdings"/>
              </a:rPr>
              <a:t>ψ </a:t>
            </a:r>
            <a:r>
              <a:rPr lang="en-US" dirty="0" smtClean="0">
                <a:sym typeface="Wingdings"/>
              </a:rPr>
              <a:t>/ 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r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/ 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f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dirty="0" smtClean="0">
                <a:latin typeface="+mj-lt"/>
                <a:cs typeface="Symbol" charset="2"/>
                <a:sym typeface="Wingdings"/>
              </a:rPr>
              <a:t>/ jet</a:t>
            </a:r>
          </a:p>
          <a:p>
            <a:r>
              <a:rPr lang="en-US" dirty="0" smtClean="0">
                <a:sym typeface="Wingdings"/>
              </a:rPr>
              <a:t>don’t detect </a:t>
            </a:r>
            <a:r>
              <a:rPr lang="en-US" dirty="0" err="1" smtClean="0">
                <a:sym typeface="Wingdings"/>
              </a:rPr>
              <a:t>p</a:t>
            </a:r>
            <a:r>
              <a:rPr lang="en-US" dirty="0" smtClean="0">
                <a:sym typeface="Wingdings"/>
              </a:rPr>
              <a:t>’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HERA: 20% non-exclusive event contamination</a:t>
            </a:r>
          </a:p>
          <a:p>
            <a:r>
              <a:rPr lang="en-US" dirty="0" smtClean="0">
                <a:latin typeface="+mn-lt"/>
                <a:cs typeface="Symbol" charset="2"/>
                <a:sym typeface="Wingdings"/>
              </a:rPr>
              <a:t>missing mass technique as for fixed target does not work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75410" y="821176"/>
            <a:ext cx="4292600" cy="2665414"/>
            <a:chOff x="158750" y="908050"/>
            <a:chExt cx="4292600" cy="2665414"/>
          </a:xfrm>
        </p:grpSpPr>
        <p:grpSp>
          <p:nvGrpSpPr>
            <p:cNvPr id="34" name="Group 159"/>
            <p:cNvGrpSpPr>
              <a:grpSpLocks noChangeAspect="1"/>
            </p:cNvGrpSpPr>
            <p:nvPr/>
          </p:nvGrpSpPr>
          <p:grpSpPr bwMode="auto">
            <a:xfrm rot="-2865258">
              <a:off x="1467654" y="1456538"/>
              <a:ext cx="128587" cy="546105"/>
              <a:chOff x="1324" y="1002"/>
              <a:chExt cx="146" cy="462"/>
            </a:xfrm>
          </p:grpSpPr>
          <p:sp>
            <p:nvSpPr>
              <p:cNvPr id="76" name="Freeform 160"/>
              <p:cNvSpPr>
                <a:spLocks noChangeAspect="1"/>
              </p:cNvSpPr>
              <p:nvPr/>
            </p:nvSpPr>
            <p:spPr bwMode="auto">
              <a:xfrm>
                <a:off x="1326" y="1002"/>
                <a:ext cx="143" cy="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8" y="9"/>
                  </a:cxn>
                  <a:cxn ang="0">
                    <a:pos x="12" y="11"/>
                  </a:cxn>
                  <a:cxn ang="0">
                    <a:pos x="129" y="58"/>
                  </a:cxn>
                  <a:cxn ang="0">
                    <a:pos x="135" y="60"/>
                  </a:cxn>
                  <a:cxn ang="0">
                    <a:pos x="139" y="63"/>
                  </a:cxn>
                  <a:cxn ang="0">
                    <a:pos x="142" y="65"/>
                  </a:cxn>
                  <a:cxn ang="0">
                    <a:pos x="141" y="69"/>
                  </a:cxn>
                  <a:cxn ang="0">
                    <a:pos x="141" y="71"/>
                  </a:cxn>
                  <a:cxn ang="0">
                    <a:pos x="138" y="74"/>
                  </a:cxn>
                  <a:cxn ang="0">
                    <a:pos x="11" y="60"/>
                  </a:cxn>
                  <a:cxn ang="0">
                    <a:pos x="10" y="61"/>
                  </a:cxn>
                  <a:cxn ang="0">
                    <a:pos x="4" y="59"/>
                  </a:cxn>
                  <a:cxn ang="0">
                    <a:pos x="4" y="60"/>
                  </a:cxn>
                  <a:cxn ang="0">
                    <a:pos x="2" y="62"/>
                  </a:cxn>
                  <a:cxn ang="0">
                    <a:pos x="0" y="65"/>
                  </a:cxn>
                </a:cxnLst>
                <a:rect l="0" t="0" r="r" b="b"/>
                <a:pathLst>
                  <a:path w="143" h="75">
                    <a:moveTo>
                      <a:pt x="0" y="0"/>
                    </a:moveTo>
                    <a:lnTo>
                      <a:pt x="0" y="4"/>
                    </a:lnTo>
                    <a:lnTo>
                      <a:pt x="4" y="7"/>
                    </a:lnTo>
                    <a:lnTo>
                      <a:pt x="8" y="9"/>
                    </a:lnTo>
                    <a:lnTo>
                      <a:pt x="12" y="11"/>
                    </a:lnTo>
                    <a:lnTo>
                      <a:pt x="129" y="58"/>
                    </a:lnTo>
                    <a:lnTo>
                      <a:pt x="135" y="60"/>
                    </a:lnTo>
                    <a:lnTo>
                      <a:pt x="139" y="63"/>
                    </a:lnTo>
                    <a:lnTo>
                      <a:pt x="142" y="65"/>
                    </a:lnTo>
                    <a:lnTo>
                      <a:pt x="141" y="69"/>
                    </a:lnTo>
                    <a:lnTo>
                      <a:pt x="141" y="71"/>
                    </a:lnTo>
                    <a:lnTo>
                      <a:pt x="138" y="74"/>
                    </a:lnTo>
                    <a:lnTo>
                      <a:pt x="11" y="60"/>
                    </a:lnTo>
                    <a:lnTo>
                      <a:pt x="10" y="61"/>
                    </a:lnTo>
                    <a:lnTo>
                      <a:pt x="4" y="59"/>
                    </a:lnTo>
                    <a:lnTo>
                      <a:pt x="4" y="60"/>
                    </a:lnTo>
                    <a:lnTo>
                      <a:pt x="2" y="62"/>
                    </a:lnTo>
                    <a:lnTo>
                      <a:pt x="0" y="65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161"/>
              <p:cNvSpPr>
                <a:spLocks noChangeAspect="1"/>
              </p:cNvSpPr>
              <p:nvPr/>
            </p:nvSpPr>
            <p:spPr bwMode="auto">
              <a:xfrm>
                <a:off x="1324" y="1069"/>
                <a:ext cx="143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4" y="4"/>
                  </a:cxn>
                  <a:cxn ang="0">
                    <a:pos x="6" y="6"/>
                  </a:cxn>
                  <a:cxn ang="0">
                    <a:pos x="10" y="7"/>
                  </a:cxn>
                  <a:cxn ang="0">
                    <a:pos x="133" y="57"/>
                  </a:cxn>
                  <a:cxn ang="0">
                    <a:pos x="137" y="61"/>
                  </a:cxn>
                  <a:cxn ang="0">
                    <a:pos x="140" y="61"/>
                  </a:cxn>
                  <a:cxn ang="0">
                    <a:pos x="141" y="65"/>
                  </a:cxn>
                  <a:cxn ang="0">
                    <a:pos x="141" y="66"/>
                  </a:cxn>
                  <a:cxn ang="0">
                    <a:pos x="142" y="71"/>
                  </a:cxn>
                  <a:cxn ang="0">
                    <a:pos x="137" y="71"/>
                  </a:cxn>
                  <a:cxn ang="0">
                    <a:pos x="12" y="59"/>
                  </a:cxn>
                  <a:cxn ang="0">
                    <a:pos x="7" y="59"/>
                  </a:cxn>
                  <a:cxn ang="0">
                    <a:pos x="6" y="59"/>
                  </a:cxn>
                  <a:cxn ang="0">
                    <a:pos x="4" y="59"/>
                  </a:cxn>
                  <a:cxn ang="0">
                    <a:pos x="1" y="59"/>
                  </a:cxn>
                  <a:cxn ang="0">
                    <a:pos x="0" y="61"/>
                  </a:cxn>
                </a:cxnLst>
                <a:rect l="0" t="0" r="r" b="b"/>
                <a:pathLst>
                  <a:path w="143" h="72">
                    <a:moveTo>
                      <a:pt x="0" y="0"/>
                    </a:moveTo>
                    <a:lnTo>
                      <a:pt x="1" y="2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10" y="7"/>
                    </a:lnTo>
                    <a:lnTo>
                      <a:pt x="133" y="57"/>
                    </a:lnTo>
                    <a:lnTo>
                      <a:pt x="137" y="61"/>
                    </a:lnTo>
                    <a:lnTo>
                      <a:pt x="140" y="61"/>
                    </a:lnTo>
                    <a:lnTo>
                      <a:pt x="141" y="65"/>
                    </a:lnTo>
                    <a:lnTo>
                      <a:pt x="141" y="66"/>
                    </a:lnTo>
                    <a:lnTo>
                      <a:pt x="142" y="71"/>
                    </a:lnTo>
                    <a:lnTo>
                      <a:pt x="137" y="71"/>
                    </a:lnTo>
                    <a:lnTo>
                      <a:pt x="12" y="59"/>
                    </a:lnTo>
                    <a:lnTo>
                      <a:pt x="7" y="59"/>
                    </a:lnTo>
                    <a:lnTo>
                      <a:pt x="6" y="59"/>
                    </a:lnTo>
                    <a:lnTo>
                      <a:pt x="4" y="59"/>
                    </a:lnTo>
                    <a:lnTo>
                      <a:pt x="1" y="59"/>
                    </a:lnTo>
                    <a:lnTo>
                      <a:pt x="0" y="61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162"/>
              <p:cNvSpPr>
                <a:spLocks noChangeAspect="1"/>
              </p:cNvSpPr>
              <p:nvPr/>
            </p:nvSpPr>
            <p:spPr bwMode="auto">
              <a:xfrm>
                <a:off x="1326" y="1131"/>
                <a:ext cx="144" cy="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2" y="7"/>
                  </a:cxn>
                  <a:cxn ang="0">
                    <a:pos x="7" y="9"/>
                  </a:cxn>
                  <a:cxn ang="0">
                    <a:pos x="10" y="11"/>
                  </a:cxn>
                  <a:cxn ang="0">
                    <a:pos x="133" y="59"/>
                  </a:cxn>
                  <a:cxn ang="0">
                    <a:pos x="136" y="63"/>
                  </a:cxn>
                  <a:cxn ang="0">
                    <a:pos x="139" y="65"/>
                  </a:cxn>
                  <a:cxn ang="0">
                    <a:pos x="143" y="67"/>
                  </a:cxn>
                  <a:cxn ang="0">
                    <a:pos x="143" y="71"/>
                  </a:cxn>
                  <a:cxn ang="0">
                    <a:pos x="141" y="74"/>
                  </a:cxn>
                  <a:cxn ang="0">
                    <a:pos x="138" y="75"/>
                  </a:cxn>
                  <a:cxn ang="0">
                    <a:pos x="9" y="63"/>
                  </a:cxn>
                  <a:cxn ang="0">
                    <a:pos x="6" y="62"/>
                  </a:cxn>
                  <a:cxn ang="0">
                    <a:pos x="6" y="63"/>
                  </a:cxn>
                  <a:cxn ang="0">
                    <a:pos x="3" y="62"/>
                  </a:cxn>
                  <a:cxn ang="0">
                    <a:pos x="0" y="64"/>
                  </a:cxn>
                  <a:cxn ang="0">
                    <a:pos x="0" y="66"/>
                  </a:cxn>
                </a:cxnLst>
                <a:rect l="0" t="0" r="r" b="b"/>
                <a:pathLst>
                  <a:path w="144" h="76">
                    <a:moveTo>
                      <a:pt x="0" y="0"/>
                    </a:moveTo>
                    <a:lnTo>
                      <a:pt x="0" y="3"/>
                    </a:lnTo>
                    <a:lnTo>
                      <a:pt x="2" y="7"/>
                    </a:lnTo>
                    <a:lnTo>
                      <a:pt x="7" y="9"/>
                    </a:lnTo>
                    <a:lnTo>
                      <a:pt x="10" y="11"/>
                    </a:lnTo>
                    <a:lnTo>
                      <a:pt x="133" y="59"/>
                    </a:lnTo>
                    <a:lnTo>
                      <a:pt x="136" y="63"/>
                    </a:lnTo>
                    <a:lnTo>
                      <a:pt x="139" y="65"/>
                    </a:lnTo>
                    <a:lnTo>
                      <a:pt x="143" y="67"/>
                    </a:lnTo>
                    <a:lnTo>
                      <a:pt x="143" y="71"/>
                    </a:lnTo>
                    <a:lnTo>
                      <a:pt x="141" y="74"/>
                    </a:lnTo>
                    <a:lnTo>
                      <a:pt x="138" y="75"/>
                    </a:lnTo>
                    <a:lnTo>
                      <a:pt x="9" y="63"/>
                    </a:lnTo>
                    <a:lnTo>
                      <a:pt x="6" y="62"/>
                    </a:lnTo>
                    <a:lnTo>
                      <a:pt x="6" y="63"/>
                    </a:lnTo>
                    <a:lnTo>
                      <a:pt x="3" y="62"/>
                    </a:lnTo>
                    <a:lnTo>
                      <a:pt x="0" y="64"/>
                    </a:lnTo>
                    <a:lnTo>
                      <a:pt x="0" y="66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163"/>
              <p:cNvSpPr>
                <a:spLocks noChangeAspect="1"/>
              </p:cNvSpPr>
              <p:nvPr/>
            </p:nvSpPr>
            <p:spPr bwMode="auto">
              <a:xfrm>
                <a:off x="1325" y="1202"/>
                <a:ext cx="144" cy="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6" y="6"/>
                  </a:cxn>
                  <a:cxn ang="0">
                    <a:pos x="11" y="7"/>
                  </a:cxn>
                  <a:cxn ang="0">
                    <a:pos x="131" y="54"/>
                  </a:cxn>
                  <a:cxn ang="0">
                    <a:pos x="136" y="58"/>
                  </a:cxn>
                  <a:cxn ang="0">
                    <a:pos x="139" y="59"/>
                  </a:cxn>
                  <a:cxn ang="0">
                    <a:pos x="143" y="63"/>
                  </a:cxn>
                  <a:cxn ang="0">
                    <a:pos x="143" y="66"/>
                  </a:cxn>
                  <a:cxn ang="0">
                    <a:pos x="140" y="69"/>
                  </a:cxn>
                  <a:cxn ang="0">
                    <a:pos x="138" y="69"/>
                  </a:cxn>
                  <a:cxn ang="0">
                    <a:pos x="11" y="57"/>
                  </a:cxn>
                  <a:cxn ang="0">
                    <a:pos x="7" y="58"/>
                  </a:cxn>
                  <a:cxn ang="0">
                    <a:pos x="4" y="57"/>
                  </a:cxn>
                  <a:cxn ang="0">
                    <a:pos x="1" y="57"/>
                  </a:cxn>
                  <a:cxn ang="0">
                    <a:pos x="1" y="59"/>
                  </a:cxn>
                  <a:cxn ang="0">
                    <a:pos x="0" y="62"/>
                  </a:cxn>
                </a:cxnLst>
                <a:rect l="0" t="0" r="r" b="b"/>
                <a:pathLst>
                  <a:path w="144" h="70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11" y="7"/>
                    </a:lnTo>
                    <a:lnTo>
                      <a:pt x="131" y="54"/>
                    </a:lnTo>
                    <a:lnTo>
                      <a:pt x="136" y="58"/>
                    </a:lnTo>
                    <a:lnTo>
                      <a:pt x="139" y="59"/>
                    </a:lnTo>
                    <a:lnTo>
                      <a:pt x="143" y="63"/>
                    </a:lnTo>
                    <a:lnTo>
                      <a:pt x="143" y="66"/>
                    </a:lnTo>
                    <a:lnTo>
                      <a:pt x="140" y="69"/>
                    </a:lnTo>
                    <a:lnTo>
                      <a:pt x="138" y="69"/>
                    </a:lnTo>
                    <a:lnTo>
                      <a:pt x="11" y="57"/>
                    </a:lnTo>
                    <a:lnTo>
                      <a:pt x="7" y="58"/>
                    </a:lnTo>
                    <a:lnTo>
                      <a:pt x="4" y="57"/>
                    </a:lnTo>
                    <a:lnTo>
                      <a:pt x="1" y="57"/>
                    </a:lnTo>
                    <a:lnTo>
                      <a:pt x="1" y="59"/>
                    </a:lnTo>
                    <a:lnTo>
                      <a:pt x="0" y="62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64"/>
              <p:cNvSpPr>
                <a:spLocks noChangeAspect="1"/>
              </p:cNvSpPr>
              <p:nvPr/>
            </p:nvSpPr>
            <p:spPr bwMode="auto">
              <a:xfrm>
                <a:off x="1327" y="1260"/>
                <a:ext cx="142" cy="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3" y="7"/>
                  </a:cxn>
                  <a:cxn ang="0">
                    <a:pos x="6" y="8"/>
                  </a:cxn>
                  <a:cxn ang="0">
                    <a:pos x="11" y="11"/>
                  </a:cxn>
                  <a:cxn ang="0">
                    <a:pos x="132" y="61"/>
                  </a:cxn>
                  <a:cxn ang="0">
                    <a:pos x="137" y="64"/>
                  </a:cxn>
                  <a:cxn ang="0">
                    <a:pos x="137" y="65"/>
                  </a:cxn>
                  <a:cxn ang="0">
                    <a:pos x="140" y="68"/>
                  </a:cxn>
                  <a:cxn ang="0">
                    <a:pos x="141" y="71"/>
                  </a:cxn>
                  <a:cxn ang="0">
                    <a:pos x="139" y="74"/>
                  </a:cxn>
                  <a:cxn ang="0">
                    <a:pos x="136" y="75"/>
                  </a:cxn>
                  <a:cxn ang="0">
                    <a:pos x="11" y="62"/>
                  </a:cxn>
                  <a:cxn ang="0">
                    <a:pos x="8" y="62"/>
                  </a:cxn>
                  <a:cxn ang="0">
                    <a:pos x="6" y="62"/>
                  </a:cxn>
                  <a:cxn ang="0">
                    <a:pos x="4" y="62"/>
                  </a:cxn>
                  <a:cxn ang="0">
                    <a:pos x="2" y="63"/>
                  </a:cxn>
                  <a:cxn ang="0">
                    <a:pos x="2" y="66"/>
                  </a:cxn>
                </a:cxnLst>
                <a:rect l="0" t="0" r="r" b="b"/>
                <a:pathLst>
                  <a:path w="142" h="76">
                    <a:moveTo>
                      <a:pt x="0" y="0"/>
                    </a:moveTo>
                    <a:lnTo>
                      <a:pt x="0" y="4"/>
                    </a:lnTo>
                    <a:lnTo>
                      <a:pt x="3" y="7"/>
                    </a:lnTo>
                    <a:lnTo>
                      <a:pt x="6" y="8"/>
                    </a:lnTo>
                    <a:lnTo>
                      <a:pt x="11" y="11"/>
                    </a:lnTo>
                    <a:lnTo>
                      <a:pt x="132" y="61"/>
                    </a:lnTo>
                    <a:lnTo>
                      <a:pt x="137" y="64"/>
                    </a:lnTo>
                    <a:lnTo>
                      <a:pt x="137" y="65"/>
                    </a:lnTo>
                    <a:lnTo>
                      <a:pt x="140" y="68"/>
                    </a:lnTo>
                    <a:lnTo>
                      <a:pt x="141" y="71"/>
                    </a:lnTo>
                    <a:lnTo>
                      <a:pt x="139" y="74"/>
                    </a:lnTo>
                    <a:lnTo>
                      <a:pt x="136" y="75"/>
                    </a:lnTo>
                    <a:lnTo>
                      <a:pt x="11" y="62"/>
                    </a:lnTo>
                    <a:lnTo>
                      <a:pt x="8" y="62"/>
                    </a:lnTo>
                    <a:lnTo>
                      <a:pt x="6" y="62"/>
                    </a:lnTo>
                    <a:lnTo>
                      <a:pt x="4" y="62"/>
                    </a:lnTo>
                    <a:lnTo>
                      <a:pt x="2" y="63"/>
                    </a:lnTo>
                    <a:lnTo>
                      <a:pt x="2" y="66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65"/>
              <p:cNvSpPr>
                <a:spLocks noChangeAspect="1"/>
              </p:cNvSpPr>
              <p:nvPr/>
            </p:nvSpPr>
            <p:spPr bwMode="auto">
              <a:xfrm>
                <a:off x="1326" y="1328"/>
                <a:ext cx="142" cy="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  <a:cxn ang="0">
                    <a:pos x="4" y="5"/>
                  </a:cxn>
                  <a:cxn ang="0">
                    <a:pos x="10" y="8"/>
                  </a:cxn>
                  <a:cxn ang="0">
                    <a:pos x="129" y="57"/>
                  </a:cxn>
                  <a:cxn ang="0">
                    <a:pos x="136" y="59"/>
                  </a:cxn>
                  <a:cxn ang="0">
                    <a:pos x="138" y="62"/>
                  </a:cxn>
                  <a:cxn ang="0">
                    <a:pos x="139" y="66"/>
                  </a:cxn>
                  <a:cxn ang="0">
                    <a:pos x="141" y="68"/>
                  </a:cxn>
                  <a:cxn ang="0">
                    <a:pos x="140" y="70"/>
                  </a:cxn>
                  <a:cxn ang="0">
                    <a:pos x="136" y="73"/>
                  </a:cxn>
                  <a:cxn ang="0">
                    <a:pos x="12" y="59"/>
                  </a:cxn>
                  <a:cxn ang="0">
                    <a:pos x="8" y="59"/>
                  </a:cxn>
                  <a:cxn ang="0">
                    <a:pos x="4" y="59"/>
                  </a:cxn>
                  <a:cxn ang="0">
                    <a:pos x="3" y="59"/>
                  </a:cxn>
                  <a:cxn ang="0">
                    <a:pos x="3" y="61"/>
                  </a:cxn>
                  <a:cxn ang="0">
                    <a:pos x="2" y="64"/>
                  </a:cxn>
                </a:cxnLst>
                <a:rect l="0" t="0" r="r" b="b"/>
                <a:pathLst>
                  <a:path w="142" h="74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10" y="8"/>
                    </a:lnTo>
                    <a:lnTo>
                      <a:pt x="129" y="57"/>
                    </a:lnTo>
                    <a:lnTo>
                      <a:pt x="136" y="59"/>
                    </a:lnTo>
                    <a:lnTo>
                      <a:pt x="138" y="62"/>
                    </a:lnTo>
                    <a:lnTo>
                      <a:pt x="139" y="66"/>
                    </a:lnTo>
                    <a:lnTo>
                      <a:pt x="141" y="68"/>
                    </a:lnTo>
                    <a:lnTo>
                      <a:pt x="140" y="70"/>
                    </a:lnTo>
                    <a:lnTo>
                      <a:pt x="136" y="73"/>
                    </a:lnTo>
                    <a:lnTo>
                      <a:pt x="12" y="59"/>
                    </a:lnTo>
                    <a:lnTo>
                      <a:pt x="8" y="59"/>
                    </a:lnTo>
                    <a:lnTo>
                      <a:pt x="4" y="59"/>
                    </a:lnTo>
                    <a:lnTo>
                      <a:pt x="3" y="59"/>
                    </a:lnTo>
                    <a:lnTo>
                      <a:pt x="3" y="61"/>
                    </a:lnTo>
                    <a:lnTo>
                      <a:pt x="2" y="64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6"/>
              <p:cNvSpPr>
                <a:spLocks noChangeAspect="1"/>
              </p:cNvSpPr>
              <p:nvPr/>
            </p:nvSpPr>
            <p:spPr bwMode="auto">
              <a:xfrm>
                <a:off x="1326" y="1391"/>
                <a:ext cx="142" cy="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1" y="7"/>
                  </a:cxn>
                  <a:cxn ang="0">
                    <a:pos x="5" y="9"/>
                  </a:cxn>
                  <a:cxn ang="0">
                    <a:pos x="11" y="10"/>
                  </a:cxn>
                  <a:cxn ang="0">
                    <a:pos x="129" y="59"/>
                  </a:cxn>
                  <a:cxn ang="0">
                    <a:pos x="137" y="61"/>
                  </a:cxn>
                  <a:cxn ang="0">
                    <a:pos x="138" y="63"/>
                  </a:cxn>
                  <a:cxn ang="0">
                    <a:pos x="141" y="67"/>
                  </a:cxn>
                  <a:cxn ang="0">
                    <a:pos x="141" y="69"/>
                  </a:cxn>
                  <a:cxn ang="0">
                    <a:pos x="140" y="72"/>
                  </a:cxn>
                  <a:cxn ang="0">
                    <a:pos x="135" y="72"/>
                  </a:cxn>
                  <a:cxn ang="0">
                    <a:pos x="73" y="65"/>
                  </a:cxn>
                </a:cxnLst>
                <a:rect l="0" t="0" r="r" b="b"/>
                <a:pathLst>
                  <a:path w="142" h="73">
                    <a:moveTo>
                      <a:pt x="0" y="0"/>
                    </a:moveTo>
                    <a:lnTo>
                      <a:pt x="0" y="3"/>
                    </a:lnTo>
                    <a:lnTo>
                      <a:pt x="1" y="7"/>
                    </a:lnTo>
                    <a:lnTo>
                      <a:pt x="5" y="9"/>
                    </a:lnTo>
                    <a:lnTo>
                      <a:pt x="11" y="10"/>
                    </a:lnTo>
                    <a:lnTo>
                      <a:pt x="129" y="59"/>
                    </a:lnTo>
                    <a:lnTo>
                      <a:pt x="137" y="61"/>
                    </a:lnTo>
                    <a:lnTo>
                      <a:pt x="138" y="63"/>
                    </a:lnTo>
                    <a:lnTo>
                      <a:pt x="141" y="67"/>
                    </a:lnTo>
                    <a:lnTo>
                      <a:pt x="141" y="69"/>
                    </a:lnTo>
                    <a:lnTo>
                      <a:pt x="140" y="72"/>
                    </a:lnTo>
                    <a:lnTo>
                      <a:pt x="135" y="72"/>
                    </a:lnTo>
                    <a:lnTo>
                      <a:pt x="73" y="65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5" name="Line 168"/>
            <p:cNvSpPr>
              <a:spLocks noChangeShapeType="1"/>
            </p:cNvSpPr>
            <p:nvPr/>
          </p:nvSpPr>
          <p:spPr bwMode="auto">
            <a:xfrm flipV="1">
              <a:off x="1477963" y="1919288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169"/>
            <p:cNvSpPr>
              <a:spLocks noChangeShapeType="1"/>
            </p:cNvSpPr>
            <p:nvPr/>
          </p:nvSpPr>
          <p:spPr bwMode="auto">
            <a:xfrm rot="18742695" flipV="1">
              <a:off x="2767013" y="1912938"/>
              <a:ext cx="303212" cy="61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172"/>
            <p:cNvSpPr>
              <a:spLocks noChangeShapeType="1"/>
            </p:cNvSpPr>
            <p:nvPr/>
          </p:nvSpPr>
          <p:spPr bwMode="auto">
            <a:xfrm rot="12777622" flipV="1">
              <a:off x="3529013" y="2678113"/>
              <a:ext cx="685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77"/>
            <p:cNvSpPr>
              <a:spLocks/>
            </p:cNvSpPr>
            <p:nvPr/>
          </p:nvSpPr>
          <p:spPr bwMode="auto">
            <a:xfrm>
              <a:off x="415925" y="1268413"/>
              <a:ext cx="1439863" cy="44132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432" y="96"/>
                </a:cxn>
                <a:cxn ang="0">
                  <a:pos x="672" y="0"/>
                </a:cxn>
              </a:cxnLst>
              <a:rect l="0" t="0" r="r" b="b"/>
              <a:pathLst>
                <a:path w="672" h="144">
                  <a:moveTo>
                    <a:pt x="0" y="144"/>
                  </a:moveTo>
                  <a:lnTo>
                    <a:pt x="432" y="96"/>
                  </a:lnTo>
                  <a:lnTo>
                    <a:pt x="67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Text Box 179"/>
            <p:cNvSpPr txBox="1">
              <a:spLocks noChangeArrowheads="1"/>
            </p:cNvSpPr>
            <p:nvPr/>
          </p:nvSpPr>
          <p:spPr bwMode="auto">
            <a:xfrm>
              <a:off x="1568450" y="908050"/>
              <a:ext cx="381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Times New Roman" pitchFamily="-112" charset="0"/>
                </a:rPr>
                <a:t>e’</a:t>
              </a:r>
            </a:p>
          </p:txBody>
        </p:sp>
        <p:sp>
          <p:nvSpPr>
            <p:cNvPr id="40" name="Line 203"/>
            <p:cNvSpPr>
              <a:spLocks noChangeShapeType="1"/>
            </p:cNvSpPr>
            <p:nvPr/>
          </p:nvSpPr>
          <p:spPr bwMode="auto">
            <a:xfrm flipV="1">
              <a:off x="487363" y="2794000"/>
              <a:ext cx="685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204"/>
            <p:cNvSpPr>
              <a:spLocks noChangeShapeType="1"/>
            </p:cNvSpPr>
            <p:nvPr/>
          </p:nvSpPr>
          <p:spPr bwMode="auto">
            <a:xfrm rot="12777622" flipV="1">
              <a:off x="3513138" y="2708275"/>
              <a:ext cx="685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2" name="Group 344"/>
            <p:cNvGrpSpPr>
              <a:grpSpLocks/>
            </p:cNvGrpSpPr>
            <p:nvPr/>
          </p:nvGrpSpPr>
          <p:grpSpPr bwMode="auto">
            <a:xfrm>
              <a:off x="385763" y="1268411"/>
              <a:ext cx="3825887" cy="2305053"/>
              <a:chOff x="243" y="799"/>
              <a:chExt cx="2410" cy="1452"/>
            </a:xfrm>
          </p:grpSpPr>
          <p:sp>
            <p:nvSpPr>
              <p:cNvPr id="45" name="Freeform 174"/>
              <p:cNvSpPr>
                <a:spLocks/>
              </p:cNvSpPr>
              <p:nvPr/>
            </p:nvSpPr>
            <p:spPr bwMode="auto">
              <a:xfrm flipV="1">
                <a:off x="427" y="1847"/>
                <a:ext cx="2033" cy="224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624" y="0"/>
                  </a:cxn>
                  <a:cxn ang="0">
                    <a:pos x="1200" y="48"/>
                  </a:cxn>
                </a:cxnLst>
                <a:rect l="0" t="0" r="r" b="b"/>
                <a:pathLst>
                  <a:path w="1200" h="48">
                    <a:moveTo>
                      <a:pt x="0" y="48"/>
                    </a:moveTo>
                    <a:cubicBezTo>
                      <a:pt x="212" y="24"/>
                      <a:pt x="424" y="0"/>
                      <a:pt x="624" y="0"/>
                    </a:cubicBezTo>
                    <a:cubicBezTo>
                      <a:pt x="824" y="0"/>
                      <a:pt x="1012" y="24"/>
                      <a:pt x="1200" y="48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arrow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 Box 175"/>
              <p:cNvSpPr txBox="1">
                <a:spLocks noChangeArrowheads="1"/>
              </p:cNvSpPr>
              <p:nvPr/>
            </p:nvSpPr>
            <p:spPr bwMode="auto">
              <a:xfrm>
                <a:off x="1403" y="2039"/>
                <a:ext cx="19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 dirty="0" err="1">
                    <a:latin typeface="Times New Roman" pitchFamily="-112" charset="0"/>
                  </a:rPr>
                  <a:t>t</a:t>
                </a:r>
                <a:endParaRPr lang="en-US" sz="1600" b="1" dirty="0">
                  <a:latin typeface="Times New Roman" pitchFamily="-112" charset="0"/>
                </a:endParaRPr>
              </a:p>
            </p:txBody>
          </p:sp>
          <p:sp>
            <p:nvSpPr>
              <p:cNvPr id="47" name="Line 176"/>
              <p:cNvSpPr>
                <a:spLocks noChangeShapeType="1"/>
              </p:cNvSpPr>
              <p:nvPr/>
            </p:nvSpPr>
            <p:spPr bwMode="auto">
              <a:xfrm flipV="1">
                <a:off x="1123" y="1207"/>
                <a:ext cx="623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8" name="Group 184"/>
              <p:cNvGrpSpPr>
                <a:grpSpLocks/>
              </p:cNvGrpSpPr>
              <p:nvPr/>
            </p:nvGrpSpPr>
            <p:grpSpPr bwMode="auto">
              <a:xfrm>
                <a:off x="243" y="856"/>
                <a:ext cx="2410" cy="1086"/>
                <a:chOff x="100" y="798"/>
                <a:chExt cx="2410" cy="1086"/>
              </a:xfrm>
            </p:grpSpPr>
            <p:sp>
              <p:nvSpPr>
                <p:cNvPr id="58" name="Text Box 185"/>
                <p:cNvSpPr txBox="1">
                  <a:spLocks noChangeArrowheads="1"/>
                </p:cNvSpPr>
                <p:nvPr/>
              </p:nvSpPr>
              <p:spPr bwMode="auto">
                <a:xfrm>
                  <a:off x="476" y="1026"/>
                  <a:ext cx="388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600" b="1">
                      <a:latin typeface="Times New Roman" pitchFamily="-112" charset="0"/>
                    </a:rPr>
                    <a:t>(Q</a:t>
                  </a:r>
                  <a:r>
                    <a:rPr lang="en-US" sz="1600" b="1" baseline="30000">
                      <a:latin typeface="Times New Roman" pitchFamily="-112" charset="0"/>
                    </a:rPr>
                    <a:t>2</a:t>
                  </a:r>
                  <a:r>
                    <a:rPr lang="en-US" sz="1600" b="1">
                      <a:latin typeface="Times New Roman" pitchFamily="-112" charset="0"/>
                    </a:rPr>
                    <a:t>)</a:t>
                  </a:r>
                </a:p>
              </p:txBody>
            </p:sp>
            <p:sp>
              <p:nvSpPr>
                <p:cNvPr id="59" name="Text Box 186"/>
                <p:cNvSpPr txBox="1">
                  <a:spLocks noChangeArrowheads="1"/>
                </p:cNvSpPr>
                <p:nvPr/>
              </p:nvSpPr>
              <p:spPr bwMode="auto">
                <a:xfrm>
                  <a:off x="100" y="798"/>
                  <a:ext cx="187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>
                      <a:latin typeface="Times New Roman" pitchFamily="-112" charset="0"/>
                    </a:rPr>
                    <a:t>e</a:t>
                  </a:r>
                </a:p>
              </p:txBody>
            </p:sp>
            <p:sp>
              <p:nvSpPr>
                <p:cNvPr id="60" name="Text Box 187"/>
                <p:cNvSpPr txBox="1">
                  <a:spLocks noChangeArrowheads="1"/>
                </p:cNvSpPr>
                <p:nvPr/>
              </p:nvSpPr>
              <p:spPr bwMode="auto">
                <a:xfrm>
                  <a:off x="295" y="981"/>
                  <a:ext cx="331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 b="1">
                      <a:latin typeface="Symbol" pitchFamily="-112" charset="2"/>
                    </a:rPr>
                    <a:t>g</a:t>
                  </a:r>
                  <a:r>
                    <a:rPr lang="en-US" sz="2000" b="1" baseline="-25000">
                      <a:latin typeface="Times New Roman" pitchFamily="-112" charset="0"/>
                    </a:rPr>
                    <a:t>L</a:t>
                  </a:r>
                  <a:r>
                    <a:rPr lang="en-US" sz="2000" b="1">
                      <a:latin typeface="Times New Roman" pitchFamily="-112" charset="0"/>
                    </a:rPr>
                    <a:t>*</a:t>
                  </a:r>
                </a:p>
              </p:txBody>
            </p:sp>
            <p:grpSp>
              <p:nvGrpSpPr>
                <p:cNvPr id="61" name="Group 188"/>
                <p:cNvGrpSpPr>
                  <a:grpSpLocks/>
                </p:cNvGrpSpPr>
                <p:nvPr/>
              </p:nvGrpSpPr>
              <p:grpSpPr bwMode="auto">
                <a:xfrm>
                  <a:off x="159" y="1253"/>
                  <a:ext cx="2351" cy="631"/>
                  <a:chOff x="159" y="1253"/>
                  <a:chExt cx="2351" cy="631"/>
                </a:xfrm>
              </p:grpSpPr>
              <p:sp>
                <p:nvSpPr>
                  <p:cNvPr id="62" name="Text Box 1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6" y="1253"/>
                    <a:ext cx="388" cy="2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600" b="1">
                        <a:latin typeface="Times New Roman" pitchFamily="-112" charset="0"/>
                      </a:rPr>
                      <a:t>x+ξ </a:t>
                    </a:r>
                  </a:p>
                </p:txBody>
              </p:sp>
              <p:sp>
                <p:nvSpPr>
                  <p:cNvPr id="63" name="Text Box 1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98" y="1260"/>
                    <a:ext cx="476" cy="2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600" b="1">
                        <a:latin typeface="Times New Roman" pitchFamily="-112" charset="0"/>
                      </a:rPr>
                      <a:t>x-ξ </a:t>
                    </a:r>
                  </a:p>
                </p:txBody>
              </p:sp>
              <p:sp>
                <p:nvSpPr>
                  <p:cNvPr id="64" name="Line 191"/>
                  <p:cNvSpPr>
                    <a:spLocks noChangeShapeType="1"/>
                  </p:cNvSpPr>
                  <p:nvPr/>
                </p:nvSpPr>
                <p:spPr bwMode="auto">
                  <a:xfrm rot="12777622" flipV="1">
                    <a:off x="2078" y="1692"/>
                    <a:ext cx="432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431" y="1298"/>
                    <a:ext cx="172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66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159" y="1487"/>
                    <a:ext cx="1967" cy="397"/>
                    <a:chOff x="159" y="1487"/>
                    <a:chExt cx="1967" cy="397"/>
                  </a:xfrm>
                </p:grpSpPr>
                <p:grpSp>
                  <p:nvGrpSpPr>
                    <p:cNvPr id="67" name="Group 1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9" y="1487"/>
                      <a:ext cx="1967" cy="397"/>
                      <a:chOff x="241" y="733"/>
                      <a:chExt cx="1967" cy="397"/>
                    </a:xfrm>
                  </p:grpSpPr>
                  <p:grpSp>
                    <p:nvGrpSpPr>
                      <p:cNvPr id="69" name="Group 19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1" y="733"/>
                        <a:ext cx="1967" cy="397"/>
                        <a:chOff x="241" y="733"/>
                        <a:chExt cx="1967" cy="397"/>
                      </a:xfrm>
                    </p:grpSpPr>
                    <p:grpSp>
                      <p:nvGrpSpPr>
                        <p:cNvPr id="71" name="Group 19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72" y="733"/>
                          <a:ext cx="1536" cy="397"/>
                          <a:chOff x="672" y="733"/>
                          <a:chExt cx="1536" cy="397"/>
                        </a:xfrm>
                      </p:grpSpPr>
                      <p:sp>
                        <p:nvSpPr>
                          <p:cNvPr id="73" name="Oval 1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72" y="746"/>
                            <a:ext cx="1492" cy="384"/>
                          </a:xfrm>
                          <a:prstGeom prst="ellipse">
                            <a:avLst/>
                          </a:prstGeom>
                          <a:gradFill rotWithShape="0">
                            <a:gsLst>
                              <a:gs pos="0">
                                <a:srgbClr val="FF0000"/>
                              </a:gs>
                              <a:gs pos="100000">
                                <a:srgbClr val="FF0000">
                                  <a:gamma/>
                                  <a:shade val="46275"/>
                                  <a:invGamma/>
                                </a:srgbClr>
                              </a:gs>
                            </a:gsLst>
                            <a:path path="shape">
                              <a:fillToRect l="50000" t="50000" r="50000" b="50000"/>
                            </a:path>
                          </a:gradFill>
                          <a:ln w="9525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4" name="Text Box 198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72" y="822"/>
                            <a:ext cx="1536" cy="231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>
                            <a:prstTxWarp prst="textNoShape">
                              <a:avLst/>
                            </a:prstTxWarp>
                            <a:spAutoFit/>
                          </a:bodyPr>
                          <a:lstStyle/>
                          <a:p>
                            <a:pPr algn="ctr">
                              <a:spcBef>
                                <a:spcPct val="50000"/>
                              </a:spcBef>
                            </a:pPr>
                            <a:r>
                              <a:rPr lang="en-US" b="1" dirty="0">
                                <a:solidFill>
                                  <a:schemeClr val="bg1"/>
                                </a:solidFill>
                                <a:latin typeface="Bookman Old Style" pitchFamily="-112" charset="0"/>
                              </a:rPr>
                              <a:t>H, H, E, E (</a:t>
                            </a:r>
                            <a:r>
                              <a:rPr lang="en-US" b="1" dirty="0" err="1">
                                <a:solidFill>
                                  <a:schemeClr val="bg1"/>
                                </a:solidFill>
                                <a:latin typeface="Bookman Old Style" pitchFamily="-112" charset="0"/>
                              </a:rPr>
                              <a:t>x,ξ,t</a:t>
                            </a:r>
                            <a:r>
                              <a:rPr lang="en-US" b="1" dirty="0">
                                <a:solidFill>
                                  <a:schemeClr val="bg1"/>
                                </a:solidFill>
                                <a:latin typeface="Bookman Old Style" pitchFamily="-112" charset="0"/>
                              </a:rPr>
                              <a:t>)</a:t>
                            </a:r>
                          </a:p>
                        </p:txBody>
                      </p:sp>
                      <p:sp>
                        <p:nvSpPr>
                          <p:cNvPr id="75" name="Text Box 199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92" y="733"/>
                            <a:ext cx="192" cy="231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>
                            <a:prstTxWarp prst="textNoShape">
                              <a:avLst/>
                            </a:prstTxWarp>
                            <a:spAutoFit/>
                          </a:bodyPr>
                          <a:lstStyle/>
                          <a:p>
                            <a:pPr algn="ctr">
                              <a:spcBef>
                                <a:spcPct val="50000"/>
                              </a:spcBef>
                            </a:pPr>
                            <a:r>
                              <a:rPr lang="en-US" b="1" dirty="0">
                                <a:solidFill>
                                  <a:schemeClr val="bg1"/>
                                </a:solidFill>
                                <a:latin typeface="Times New Roman" pitchFamily="-112" charset="0"/>
                              </a:rPr>
                              <a:t>~</a:t>
                            </a:r>
                          </a:p>
                        </p:txBody>
                      </p:sp>
                    </p:grpSp>
                    <p:sp>
                      <p:nvSpPr>
                        <p:cNvPr id="72" name="Line 20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41" y="936"/>
                          <a:ext cx="432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70" name="Line 20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56" y="962"/>
                        <a:ext cx="432" cy="14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68" name="Text Box 20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02" y="1488"/>
                      <a:ext cx="191" cy="2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itchFamily="-112" charset="0"/>
                          <a:ea typeface="Times New Roman" pitchFamily="-112" charset="0"/>
                          <a:cs typeface="Times New Roman" pitchFamily="-112" charset="0"/>
                        </a:rPr>
                        <a:t>~</a:t>
                      </a:r>
                    </a:p>
                  </p:txBody>
                </p:sp>
              </p:grpSp>
            </p:grpSp>
          </p:grpSp>
          <p:grpSp>
            <p:nvGrpSpPr>
              <p:cNvPr id="49" name="Group 205"/>
              <p:cNvGrpSpPr>
                <a:grpSpLocks noChangeAspect="1"/>
              </p:cNvGrpSpPr>
              <p:nvPr/>
            </p:nvGrpSpPr>
            <p:grpSpPr bwMode="auto">
              <a:xfrm rot="2775006">
                <a:off x="1826" y="897"/>
                <a:ext cx="81" cy="345"/>
                <a:chOff x="1324" y="1002"/>
                <a:chExt cx="146" cy="462"/>
              </a:xfrm>
            </p:grpSpPr>
            <p:sp>
              <p:nvSpPr>
                <p:cNvPr id="51" name="Freeform 206"/>
                <p:cNvSpPr>
                  <a:spLocks noChangeAspect="1"/>
                </p:cNvSpPr>
                <p:nvPr/>
              </p:nvSpPr>
              <p:spPr bwMode="auto">
                <a:xfrm>
                  <a:off x="1326" y="1002"/>
                  <a:ext cx="143" cy="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4" y="7"/>
                    </a:cxn>
                    <a:cxn ang="0">
                      <a:pos x="8" y="9"/>
                    </a:cxn>
                    <a:cxn ang="0">
                      <a:pos x="12" y="11"/>
                    </a:cxn>
                    <a:cxn ang="0">
                      <a:pos x="129" y="58"/>
                    </a:cxn>
                    <a:cxn ang="0">
                      <a:pos x="135" y="60"/>
                    </a:cxn>
                    <a:cxn ang="0">
                      <a:pos x="139" y="63"/>
                    </a:cxn>
                    <a:cxn ang="0">
                      <a:pos x="142" y="65"/>
                    </a:cxn>
                    <a:cxn ang="0">
                      <a:pos x="141" y="69"/>
                    </a:cxn>
                    <a:cxn ang="0">
                      <a:pos x="141" y="71"/>
                    </a:cxn>
                    <a:cxn ang="0">
                      <a:pos x="138" y="74"/>
                    </a:cxn>
                    <a:cxn ang="0">
                      <a:pos x="11" y="60"/>
                    </a:cxn>
                    <a:cxn ang="0">
                      <a:pos x="10" y="61"/>
                    </a:cxn>
                    <a:cxn ang="0">
                      <a:pos x="4" y="59"/>
                    </a:cxn>
                    <a:cxn ang="0">
                      <a:pos x="4" y="60"/>
                    </a:cxn>
                    <a:cxn ang="0">
                      <a:pos x="2" y="62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143" h="75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4" y="7"/>
                      </a:lnTo>
                      <a:lnTo>
                        <a:pt x="8" y="9"/>
                      </a:lnTo>
                      <a:lnTo>
                        <a:pt x="12" y="11"/>
                      </a:lnTo>
                      <a:lnTo>
                        <a:pt x="129" y="58"/>
                      </a:lnTo>
                      <a:lnTo>
                        <a:pt x="135" y="60"/>
                      </a:lnTo>
                      <a:lnTo>
                        <a:pt x="139" y="63"/>
                      </a:lnTo>
                      <a:lnTo>
                        <a:pt x="142" y="65"/>
                      </a:lnTo>
                      <a:lnTo>
                        <a:pt x="141" y="69"/>
                      </a:lnTo>
                      <a:lnTo>
                        <a:pt x="141" y="71"/>
                      </a:lnTo>
                      <a:lnTo>
                        <a:pt x="138" y="74"/>
                      </a:lnTo>
                      <a:lnTo>
                        <a:pt x="11" y="60"/>
                      </a:lnTo>
                      <a:lnTo>
                        <a:pt x="10" y="61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2" y="62"/>
                      </a:lnTo>
                      <a:lnTo>
                        <a:pt x="0" y="65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07"/>
                <p:cNvSpPr>
                  <a:spLocks noChangeAspect="1"/>
                </p:cNvSpPr>
                <p:nvPr/>
              </p:nvSpPr>
              <p:spPr bwMode="auto">
                <a:xfrm>
                  <a:off x="1324" y="1069"/>
                  <a:ext cx="143" cy="7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2"/>
                    </a:cxn>
                    <a:cxn ang="0">
                      <a:pos x="4" y="4"/>
                    </a:cxn>
                    <a:cxn ang="0">
                      <a:pos x="6" y="6"/>
                    </a:cxn>
                    <a:cxn ang="0">
                      <a:pos x="10" y="7"/>
                    </a:cxn>
                    <a:cxn ang="0">
                      <a:pos x="133" y="57"/>
                    </a:cxn>
                    <a:cxn ang="0">
                      <a:pos x="137" y="61"/>
                    </a:cxn>
                    <a:cxn ang="0">
                      <a:pos x="140" y="61"/>
                    </a:cxn>
                    <a:cxn ang="0">
                      <a:pos x="141" y="65"/>
                    </a:cxn>
                    <a:cxn ang="0">
                      <a:pos x="141" y="66"/>
                    </a:cxn>
                    <a:cxn ang="0">
                      <a:pos x="142" y="71"/>
                    </a:cxn>
                    <a:cxn ang="0">
                      <a:pos x="137" y="71"/>
                    </a:cxn>
                    <a:cxn ang="0">
                      <a:pos x="12" y="59"/>
                    </a:cxn>
                    <a:cxn ang="0">
                      <a:pos x="7" y="59"/>
                    </a:cxn>
                    <a:cxn ang="0">
                      <a:pos x="6" y="59"/>
                    </a:cxn>
                    <a:cxn ang="0">
                      <a:pos x="4" y="59"/>
                    </a:cxn>
                    <a:cxn ang="0">
                      <a:pos x="1" y="59"/>
                    </a:cxn>
                    <a:cxn ang="0">
                      <a:pos x="0" y="61"/>
                    </a:cxn>
                  </a:cxnLst>
                  <a:rect l="0" t="0" r="r" b="b"/>
                  <a:pathLst>
                    <a:path w="143" h="7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10" y="7"/>
                      </a:lnTo>
                      <a:lnTo>
                        <a:pt x="133" y="57"/>
                      </a:lnTo>
                      <a:lnTo>
                        <a:pt x="137" y="61"/>
                      </a:lnTo>
                      <a:lnTo>
                        <a:pt x="140" y="61"/>
                      </a:lnTo>
                      <a:lnTo>
                        <a:pt x="141" y="65"/>
                      </a:lnTo>
                      <a:lnTo>
                        <a:pt x="141" y="66"/>
                      </a:lnTo>
                      <a:lnTo>
                        <a:pt x="142" y="71"/>
                      </a:lnTo>
                      <a:lnTo>
                        <a:pt x="137" y="71"/>
                      </a:lnTo>
                      <a:lnTo>
                        <a:pt x="12" y="59"/>
                      </a:lnTo>
                      <a:lnTo>
                        <a:pt x="7" y="59"/>
                      </a:lnTo>
                      <a:lnTo>
                        <a:pt x="6" y="59"/>
                      </a:lnTo>
                      <a:lnTo>
                        <a:pt x="4" y="59"/>
                      </a:lnTo>
                      <a:lnTo>
                        <a:pt x="1" y="59"/>
                      </a:lnTo>
                      <a:lnTo>
                        <a:pt x="0" y="61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8"/>
                <p:cNvSpPr>
                  <a:spLocks noChangeAspect="1"/>
                </p:cNvSpPr>
                <p:nvPr/>
              </p:nvSpPr>
              <p:spPr bwMode="auto">
                <a:xfrm>
                  <a:off x="1326" y="1131"/>
                  <a:ext cx="144" cy="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2" y="7"/>
                    </a:cxn>
                    <a:cxn ang="0">
                      <a:pos x="7" y="9"/>
                    </a:cxn>
                    <a:cxn ang="0">
                      <a:pos x="10" y="11"/>
                    </a:cxn>
                    <a:cxn ang="0">
                      <a:pos x="133" y="59"/>
                    </a:cxn>
                    <a:cxn ang="0">
                      <a:pos x="136" y="63"/>
                    </a:cxn>
                    <a:cxn ang="0">
                      <a:pos x="139" y="65"/>
                    </a:cxn>
                    <a:cxn ang="0">
                      <a:pos x="143" y="67"/>
                    </a:cxn>
                    <a:cxn ang="0">
                      <a:pos x="143" y="71"/>
                    </a:cxn>
                    <a:cxn ang="0">
                      <a:pos x="141" y="74"/>
                    </a:cxn>
                    <a:cxn ang="0">
                      <a:pos x="138" y="75"/>
                    </a:cxn>
                    <a:cxn ang="0">
                      <a:pos x="9" y="63"/>
                    </a:cxn>
                    <a:cxn ang="0">
                      <a:pos x="6" y="62"/>
                    </a:cxn>
                    <a:cxn ang="0">
                      <a:pos x="6" y="63"/>
                    </a:cxn>
                    <a:cxn ang="0">
                      <a:pos x="3" y="62"/>
                    </a:cxn>
                    <a:cxn ang="0">
                      <a:pos x="0" y="64"/>
                    </a:cxn>
                    <a:cxn ang="0">
                      <a:pos x="0" y="66"/>
                    </a:cxn>
                  </a:cxnLst>
                  <a:rect l="0" t="0" r="r" b="b"/>
                  <a:pathLst>
                    <a:path w="144" h="76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2" y="7"/>
                      </a:lnTo>
                      <a:lnTo>
                        <a:pt x="7" y="9"/>
                      </a:lnTo>
                      <a:lnTo>
                        <a:pt x="10" y="11"/>
                      </a:lnTo>
                      <a:lnTo>
                        <a:pt x="133" y="59"/>
                      </a:lnTo>
                      <a:lnTo>
                        <a:pt x="136" y="63"/>
                      </a:lnTo>
                      <a:lnTo>
                        <a:pt x="139" y="65"/>
                      </a:lnTo>
                      <a:lnTo>
                        <a:pt x="143" y="67"/>
                      </a:lnTo>
                      <a:lnTo>
                        <a:pt x="143" y="71"/>
                      </a:lnTo>
                      <a:lnTo>
                        <a:pt x="141" y="74"/>
                      </a:lnTo>
                      <a:lnTo>
                        <a:pt x="138" y="75"/>
                      </a:lnTo>
                      <a:lnTo>
                        <a:pt x="9" y="63"/>
                      </a:lnTo>
                      <a:lnTo>
                        <a:pt x="6" y="62"/>
                      </a:lnTo>
                      <a:lnTo>
                        <a:pt x="6" y="63"/>
                      </a:lnTo>
                      <a:lnTo>
                        <a:pt x="3" y="62"/>
                      </a:lnTo>
                      <a:lnTo>
                        <a:pt x="0" y="64"/>
                      </a:lnTo>
                      <a:lnTo>
                        <a:pt x="0" y="66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09"/>
                <p:cNvSpPr>
                  <a:spLocks noChangeAspect="1"/>
                </p:cNvSpPr>
                <p:nvPr/>
              </p:nvSpPr>
              <p:spPr bwMode="auto">
                <a:xfrm>
                  <a:off x="1325" y="1202"/>
                  <a:ext cx="144" cy="7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" y="4"/>
                    </a:cxn>
                    <a:cxn ang="0">
                      <a:pos x="6" y="6"/>
                    </a:cxn>
                    <a:cxn ang="0">
                      <a:pos x="11" y="7"/>
                    </a:cxn>
                    <a:cxn ang="0">
                      <a:pos x="131" y="54"/>
                    </a:cxn>
                    <a:cxn ang="0">
                      <a:pos x="136" y="58"/>
                    </a:cxn>
                    <a:cxn ang="0">
                      <a:pos x="139" y="59"/>
                    </a:cxn>
                    <a:cxn ang="0">
                      <a:pos x="143" y="63"/>
                    </a:cxn>
                    <a:cxn ang="0">
                      <a:pos x="143" y="66"/>
                    </a:cxn>
                    <a:cxn ang="0">
                      <a:pos x="140" y="69"/>
                    </a:cxn>
                    <a:cxn ang="0">
                      <a:pos x="138" y="69"/>
                    </a:cxn>
                    <a:cxn ang="0">
                      <a:pos x="11" y="57"/>
                    </a:cxn>
                    <a:cxn ang="0">
                      <a:pos x="7" y="58"/>
                    </a:cxn>
                    <a:cxn ang="0">
                      <a:pos x="4" y="57"/>
                    </a:cxn>
                    <a:cxn ang="0">
                      <a:pos x="1" y="57"/>
                    </a:cxn>
                    <a:cxn ang="0">
                      <a:pos x="1" y="59"/>
                    </a:cxn>
                    <a:cxn ang="0">
                      <a:pos x="0" y="62"/>
                    </a:cxn>
                  </a:cxnLst>
                  <a:rect l="0" t="0" r="r" b="b"/>
                  <a:pathLst>
                    <a:path w="144" h="7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11" y="7"/>
                      </a:lnTo>
                      <a:lnTo>
                        <a:pt x="131" y="54"/>
                      </a:lnTo>
                      <a:lnTo>
                        <a:pt x="136" y="58"/>
                      </a:lnTo>
                      <a:lnTo>
                        <a:pt x="139" y="59"/>
                      </a:lnTo>
                      <a:lnTo>
                        <a:pt x="143" y="63"/>
                      </a:lnTo>
                      <a:lnTo>
                        <a:pt x="143" y="66"/>
                      </a:lnTo>
                      <a:lnTo>
                        <a:pt x="140" y="69"/>
                      </a:lnTo>
                      <a:lnTo>
                        <a:pt x="138" y="69"/>
                      </a:lnTo>
                      <a:lnTo>
                        <a:pt x="11" y="57"/>
                      </a:lnTo>
                      <a:lnTo>
                        <a:pt x="7" y="58"/>
                      </a:lnTo>
                      <a:lnTo>
                        <a:pt x="4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0" y="62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10"/>
                <p:cNvSpPr>
                  <a:spLocks noChangeAspect="1"/>
                </p:cNvSpPr>
                <p:nvPr/>
              </p:nvSpPr>
              <p:spPr bwMode="auto">
                <a:xfrm>
                  <a:off x="1327" y="1260"/>
                  <a:ext cx="142" cy="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3" y="7"/>
                    </a:cxn>
                    <a:cxn ang="0">
                      <a:pos x="6" y="8"/>
                    </a:cxn>
                    <a:cxn ang="0">
                      <a:pos x="11" y="11"/>
                    </a:cxn>
                    <a:cxn ang="0">
                      <a:pos x="132" y="61"/>
                    </a:cxn>
                    <a:cxn ang="0">
                      <a:pos x="137" y="64"/>
                    </a:cxn>
                    <a:cxn ang="0">
                      <a:pos x="137" y="65"/>
                    </a:cxn>
                    <a:cxn ang="0">
                      <a:pos x="140" y="68"/>
                    </a:cxn>
                    <a:cxn ang="0">
                      <a:pos x="141" y="71"/>
                    </a:cxn>
                    <a:cxn ang="0">
                      <a:pos x="139" y="74"/>
                    </a:cxn>
                    <a:cxn ang="0">
                      <a:pos x="136" y="75"/>
                    </a:cxn>
                    <a:cxn ang="0">
                      <a:pos x="11" y="62"/>
                    </a:cxn>
                    <a:cxn ang="0">
                      <a:pos x="8" y="62"/>
                    </a:cxn>
                    <a:cxn ang="0">
                      <a:pos x="6" y="62"/>
                    </a:cxn>
                    <a:cxn ang="0">
                      <a:pos x="4" y="62"/>
                    </a:cxn>
                    <a:cxn ang="0">
                      <a:pos x="2" y="63"/>
                    </a:cxn>
                    <a:cxn ang="0">
                      <a:pos x="2" y="66"/>
                    </a:cxn>
                  </a:cxnLst>
                  <a:rect l="0" t="0" r="r" b="b"/>
                  <a:pathLst>
                    <a:path w="142" h="76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3" y="7"/>
                      </a:lnTo>
                      <a:lnTo>
                        <a:pt x="6" y="8"/>
                      </a:lnTo>
                      <a:lnTo>
                        <a:pt x="11" y="11"/>
                      </a:lnTo>
                      <a:lnTo>
                        <a:pt x="132" y="61"/>
                      </a:lnTo>
                      <a:lnTo>
                        <a:pt x="137" y="64"/>
                      </a:lnTo>
                      <a:lnTo>
                        <a:pt x="137" y="65"/>
                      </a:lnTo>
                      <a:lnTo>
                        <a:pt x="140" y="68"/>
                      </a:lnTo>
                      <a:lnTo>
                        <a:pt x="141" y="71"/>
                      </a:lnTo>
                      <a:lnTo>
                        <a:pt x="139" y="74"/>
                      </a:lnTo>
                      <a:lnTo>
                        <a:pt x="136" y="75"/>
                      </a:lnTo>
                      <a:lnTo>
                        <a:pt x="11" y="62"/>
                      </a:lnTo>
                      <a:lnTo>
                        <a:pt x="8" y="62"/>
                      </a:lnTo>
                      <a:lnTo>
                        <a:pt x="6" y="62"/>
                      </a:lnTo>
                      <a:lnTo>
                        <a:pt x="4" y="62"/>
                      </a:lnTo>
                      <a:lnTo>
                        <a:pt x="2" y="63"/>
                      </a:lnTo>
                      <a:lnTo>
                        <a:pt x="2" y="66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11"/>
                <p:cNvSpPr>
                  <a:spLocks noChangeAspect="1"/>
                </p:cNvSpPr>
                <p:nvPr/>
              </p:nvSpPr>
              <p:spPr bwMode="auto">
                <a:xfrm>
                  <a:off x="1326" y="1328"/>
                  <a:ext cx="142" cy="7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4" y="4"/>
                    </a:cxn>
                    <a:cxn ang="0">
                      <a:pos x="4" y="5"/>
                    </a:cxn>
                    <a:cxn ang="0">
                      <a:pos x="10" y="8"/>
                    </a:cxn>
                    <a:cxn ang="0">
                      <a:pos x="129" y="57"/>
                    </a:cxn>
                    <a:cxn ang="0">
                      <a:pos x="136" y="59"/>
                    </a:cxn>
                    <a:cxn ang="0">
                      <a:pos x="138" y="62"/>
                    </a:cxn>
                    <a:cxn ang="0">
                      <a:pos x="139" y="66"/>
                    </a:cxn>
                    <a:cxn ang="0">
                      <a:pos x="141" y="68"/>
                    </a:cxn>
                    <a:cxn ang="0">
                      <a:pos x="140" y="70"/>
                    </a:cxn>
                    <a:cxn ang="0">
                      <a:pos x="136" y="73"/>
                    </a:cxn>
                    <a:cxn ang="0">
                      <a:pos x="12" y="59"/>
                    </a:cxn>
                    <a:cxn ang="0">
                      <a:pos x="8" y="59"/>
                    </a:cxn>
                    <a:cxn ang="0">
                      <a:pos x="4" y="59"/>
                    </a:cxn>
                    <a:cxn ang="0">
                      <a:pos x="3" y="59"/>
                    </a:cxn>
                    <a:cxn ang="0">
                      <a:pos x="3" y="61"/>
                    </a:cxn>
                    <a:cxn ang="0">
                      <a:pos x="2" y="64"/>
                    </a:cxn>
                  </a:cxnLst>
                  <a:rect l="0" t="0" r="r" b="b"/>
                  <a:pathLst>
                    <a:path w="142" h="74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10" y="8"/>
                      </a:lnTo>
                      <a:lnTo>
                        <a:pt x="129" y="57"/>
                      </a:lnTo>
                      <a:lnTo>
                        <a:pt x="136" y="59"/>
                      </a:lnTo>
                      <a:lnTo>
                        <a:pt x="138" y="62"/>
                      </a:lnTo>
                      <a:lnTo>
                        <a:pt x="139" y="66"/>
                      </a:lnTo>
                      <a:lnTo>
                        <a:pt x="141" y="68"/>
                      </a:lnTo>
                      <a:lnTo>
                        <a:pt x="140" y="70"/>
                      </a:lnTo>
                      <a:lnTo>
                        <a:pt x="136" y="73"/>
                      </a:lnTo>
                      <a:lnTo>
                        <a:pt x="12" y="59"/>
                      </a:lnTo>
                      <a:lnTo>
                        <a:pt x="8" y="59"/>
                      </a:lnTo>
                      <a:lnTo>
                        <a:pt x="4" y="59"/>
                      </a:lnTo>
                      <a:lnTo>
                        <a:pt x="3" y="59"/>
                      </a:lnTo>
                      <a:lnTo>
                        <a:pt x="3" y="61"/>
                      </a:lnTo>
                      <a:lnTo>
                        <a:pt x="2" y="64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12"/>
                <p:cNvSpPr>
                  <a:spLocks noChangeAspect="1"/>
                </p:cNvSpPr>
                <p:nvPr/>
              </p:nvSpPr>
              <p:spPr bwMode="auto">
                <a:xfrm>
                  <a:off x="1326" y="1391"/>
                  <a:ext cx="142" cy="7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" y="7"/>
                    </a:cxn>
                    <a:cxn ang="0">
                      <a:pos x="5" y="9"/>
                    </a:cxn>
                    <a:cxn ang="0">
                      <a:pos x="11" y="10"/>
                    </a:cxn>
                    <a:cxn ang="0">
                      <a:pos x="129" y="59"/>
                    </a:cxn>
                    <a:cxn ang="0">
                      <a:pos x="137" y="61"/>
                    </a:cxn>
                    <a:cxn ang="0">
                      <a:pos x="138" y="63"/>
                    </a:cxn>
                    <a:cxn ang="0">
                      <a:pos x="141" y="67"/>
                    </a:cxn>
                    <a:cxn ang="0">
                      <a:pos x="141" y="69"/>
                    </a:cxn>
                    <a:cxn ang="0">
                      <a:pos x="140" y="72"/>
                    </a:cxn>
                    <a:cxn ang="0">
                      <a:pos x="135" y="72"/>
                    </a:cxn>
                    <a:cxn ang="0">
                      <a:pos x="73" y="65"/>
                    </a:cxn>
                  </a:cxnLst>
                  <a:rect l="0" t="0" r="r" b="b"/>
                  <a:pathLst>
                    <a:path w="142" h="7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5" y="9"/>
                      </a:lnTo>
                      <a:lnTo>
                        <a:pt x="11" y="10"/>
                      </a:lnTo>
                      <a:lnTo>
                        <a:pt x="129" y="59"/>
                      </a:lnTo>
                      <a:lnTo>
                        <a:pt x="137" y="61"/>
                      </a:lnTo>
                      <a:lnTo>
                        <a:pt x="138" y="63"/>
                      </a:lnTo>
                      <a:lnTo>
                        <a:pt x="141" y="67"/>
                      </a:lnTo>
                      <a:lnTo>
                        <a:pt x="141" y="69"/>
                      </a:lnTo>
                      <a:lnTo>
                        <a:pt x="140" y="72"/>
                      </a:lnTo>
                      <a:lnTo>
                        <a:pt x="135" y="72"/>
                      </a:lnTo>
                      <a:lnTo>
                        <a:pt x="73" y="65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0" name="Text Box 213"/>
              <p:cNvSpPr txBox="1">
                <a:spLocks noChangeArrowheads="1"/>
              </p:cNvSpPr>
              <p:nvPr/>
            </p:nvSpPr>
            <p:spPr bwMode="auto">
              <a:xfrm>
                <a:off x="2018" y="799"/>
                <a:ext cx="18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latin typeface="Symbol" pitchFamily="-112" charset="2"/>
                  </a:rPr>
                  <a:t>g</a:t>
                </a:r>
              </a:p>
            </p:txBody>
          </p:sp>
        </p:grpSp>
        <p:sp>
          <p:nvSpPr>
            <p:cNvPr id="43" name="Text Box 214"/>
            <p:cNvSpPr txBox="1">
              <a:spLocks noChangeArrowheads="1"/>
            </p:cNvSpPr>
            <p:nvPr/>
          </p:nvSpPr>
          <p:spPr bwMode="auto">
            <a:xfrm>
              <a:off x="158750" y="2874963"/>
              <a:ext cx="311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Times New Roman" pitchFamily="-112" charset="0"/>
                </a:rPr>
                <a:t>p</a:t>
              </a:r>
            </a:p>
          </p:txBody>
        </p:sp>
        <p:sp>
          <p:nvSpPr>
            <p:cNvPr id="44" name="Text Box 215"/>
            <p:cNvSpPr txBox="1">
              <a:spLocks noChangeArrowheads="1"/>
            </p:cNvSpPr>
            <p:nvPr/>
          </p:nvSpPr>
          <p:spPr bwMode="auto">
            <a:xfrm>
              <a:off x="4064000" y="2852738"/>
              <a:ext cx="3873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 dirty="0" err="1">
                  <a:latin typeface="Times New Roman" pitchFamily="-112" charset="0"/>
                </a:rPr>
                <a:t>p</a:t>
              </a:r>
              <a:r>
                <a:rPr lang="en-US" b="1" dirty="0">
                  <a:latin typeface="Times New Roman" pitchFamily="-112" charset="0"/>
                </a:rPr>
                <a:t>’</a:t>
              </a:r>
            </a:p>
          </p:txBody>
        </p:sp>
      </p:grp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Inelastic Scattering</a:t>
            </a: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A96A-431D-C54E-8415-31F30655DEA0}" type="slidenum">
              <a:rPr lang="en-US"/>
              <a:pPr/>
              <a:t>3</a:t>
            </a:fld>
            <a:endParaRPr lang="en-US"/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7" t="5580" r="1112" b="697"/>
          <a:stretch>
            <a:fillRect/>
          </a:stretch>
        </p:blipFill>
        <p:spPr bwMode="auto">
          <a:xfrm>
            <a:off x="63501" y="860068"/>
            <a:ext cx="3401191" cy="266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3668" name="Object 4"/>
          <p:cNvGraphicFramePr>
            <a:graphicFrameLocks noChangeAspect="1"/>
          </p:cNvGraphicFramePr>
          <p:nvPr/>
        </p:nvGraphicFramePr>
        <p:xfrm>
          <a:off x="4192588" y="876300"/>
          <a:ext cx="2984500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8" name="Equation" r:id="rId5" imgW="1701800" imgH="1485900" progId="Equation.DSMT4">
                  <p:embed/>
                </p:oleObj>
              </mc:Choice>
              <mc:Fallback>
                <p:oleObj name="Equation" r:id="rId5" imgW="1701800" imgH="14859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2588" y="876300"/>
                        <a:ext cx="2984500" cy="260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69" name="Rectangle 5"/>
          <p:cNvSpPr>
            <a:spLocks/>
          </p:cNvSpPr>
          <p:nvPr/>
        </p:nvSpPr>
        <p:spPr bwMode="auto">
          <a:xfrm>
            <a:off x="7349066" y="910170"/>
            <a:ext cx="1231900" cy="77893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FF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1150"/>
              </a:spcBef>
            </a:pPr>
            <a:r>
              <a:rPr lang="en-US" sz="1600" dirty="0">
                <a:solidFill>
                  <a:srgbClr val="000000"/>
                </a:solidFill>
                <a:latin typeface="Comic Sans MS" charset="0"/>
                <a:sym typeface="Comic Sans MS" charset="0"/>
              </a:rPr>
              <a:t>Measure of resolution power</a:t>
            </a:r>
          </a:p>
        </p:txBody>
      </p:sp>
      <p:sp>
        <p:nvSpPr>
          <p:cNvPr id="113670" name="Rectangle 6"/>
          <p:cNvSpPr>
            <a:spLocks/>
          </p:cNvSpPr>
          <p:nvPr/>
        </p:nvSpPr>
        <p:spPr bwMode="auto">
          <a:xfrm>
            <a:off x="7344838" y="1955803"/>
            <a:ext cx="1231900" cy="54609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FF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1150"/>
              </a:spcBef>
            </a:pPr>
            <a:r>
              <a:rPr lang="en-US" sz="1600" dirty="0">
                <a:solidFill>
                  <a:srgbClr val="000000"/>
                </a:solidFill>
                <a:latin typeface="Comic Sans MS" charset="0"/>
                <a:sym typeface="Comic Sans MS" charset="0"/>
              </a:rPr>
              <a:t>Measure of inelasticity</a:t>
            </a:r>
          </a:p>
        </p:txBody>
      </p:sp>
      <p:sp>
        <p:nvSpPr>
          <p:cNvPr id="113671" name="Rectangle 7"/>
          <p:cNvSpPr>
            <a:spLocks/>
          </p:cNvSpPr>
          <p:nvPr/>
        </p:nvSpPr>
        <p:spPr bwMode="auto">
          <a:xfrm>
            <a:off x="7192432" y="2772835"/>
            <a:ext cx="1380068" cy="103293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FF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1150"/>
              </a:spcBef>
            </a:pPr>
            <a:r>
              <a:rPr lang="en-US" sz="1600" dirty="0">
                <a:solidFill>
                  <a:srgbClr val="000000"/>
                </a:solidFill>
                <a:latin typeface="Comic Sans MS" charset="0"/>
                <a:sym typeface="Comic Sans MS" charset="0"/>
              </a:rPr>
              <a:t>Measure of momentum fraction of </a:t>
            </a:r>
            <a:r>
              <a:rPr lang="en-US" sz="1600" dirty="0" smtClean="0">
                <a:solidFill>
                  <a:srgbClr val="000000"/>
                </a:solidFill>
                <a:latin typeface="Comic Sans MS" charset="0"/>
                <a:sym typeface="Comic Sans MS" charset="0"/>
              </a:rPr>
              <a:t>struck quark</a:t>
            </a:r>
            <a:endParaRPr lang="en-US" sz="1600" dirty="0">
              <a:solidFill>
                <a:srgbClr val="000000"/>
              </a:solidFill>
              <a:latin typeface="Comic Sans MS" charset="0"/>
              <a:sym typeface="Comic Sans MS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508500" y="3327400"/>
          <a:ext cx="127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9" name="Equation" r:id="rId7" imgW="127000" imgH="203200" progId="Equation.DSMT4">
                  <p:embed/>
                </p:oleObj>
              </mc:Choice>
              <mc:Fallback>
                <p:oleObj name="Equation" r:id="rId7" imgW="127000" imgH="203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327400"/>
                        <a:ext cx="1270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8100" y="723900"/>
            <a:ext cx="159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Kinematics:</a:t>
            </a:r>
            <a:endParaRPr lang="en-US" sz="2000" u="sng" dirty="0"/>
          </a:p>
        </p:txBody>
      </p:sp>
      <p:sp>
        <p:nvSpPr>
          <p:cNvPr id="29" name="TextBox 28"/>
          <p:cNvSpPr txBox="1"/>
          <p:nvPr/>
        </p:nvSpPr>
        <p:spPr>
          <a:xfrm>
            <a:off x="-1143000" y="-139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3805177"/>
            <a:ext cx="9402061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Challenge:</a:t>
            </a:r>
          </a:p>
          <a:p>
            <a:r>
              <a:rPr lang="en-US" dirty="0" smtClean="0"/>
              <a:t>need to cover wide range in beam energies </a:t>
            </a:r>
          </a:p>
          <a:p>
            <a:r>
              <a:rPr lang="en-US" dirty="0" smtClean="0"/>
              <a:t>lepton: 5 - 30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err="1" smtClean="0"/>
              <a:t>hadron</a:t>
            </a:r>
            <a:r>
              <a:rPr lang="en-US" dirty="0" smtClean="0"/>
              <a:t> (</a:t>
            </a:r>
            <a:r>
              <a:rPr lang="en-US" dirty="0" err="1" smtClean="0"/>
              <a:t>p</a:t>
            </a:r>
            <a:r>
              <a:rPr lang="en-US" dirty="0" smtClean="0"/>
              <a:t>/Au) 100 – 325 </a:t>
            </a:r>
            <a:r>
              <a:rPr lang="en-US" dirty="0" err="1" smtClean="0"/>
              <a:t>GeV</a:t>
            </a:r>
            <a:r>
              <a:rPr lang="en-US" dirty="0" smtClean="0"/>
              <a:t> / 50 – 130 </a:t>
            </a:r>
            <a:r>
              <a:rPr lang="en-US" dirty="0" err="1" smtClean="0"/>
              <a:t>GeV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Resolution in x, Q</a:t>
            </a:r>
            <a:r>
              <a:rPr lang="en-US" baseline="30000" dirty="0" smtClean="0"/>
              <a:t>2</a:t>
            </a:r>
            <a:r>
              <a:rPr lang="en-US" dirty="0" smtClean="0"/>
              <a:t> dominated how well the scattered lepton is measured</a:t>
            </a:r>
          </a:p>
          <a:p>
            <a:r>
              <a:rPr lang="en-US" dirty="0">
                <a:solidFill>
                  <a:srgbClr val="FF00FF"/>
                </a:solidFill>
              </a:rPr>
              <a:t>	</a:t>
            </a:r>
            <a:r>
              <a:rPr lang="en-US" dirty="0" smtClean="0">
                <a:solidFill>
                  <a:srgbClr val="FF00FF"/>
                </a:solidFill>
              </a:rPr>
              <a:t>			</a:t>
            </a:r>
            <a:r>
              <a:rPr lang="en-US" sz="2800" dirty="0" smtClean="0">
                <a:solidFill>
                  <a:srgbClr val="FF00FF"/>
                </a:solidFill>
              </a:rPr>
              <a:t>or</a:t>
            </a:r>
          </a:p>
          <a:p>
            <a:pPr algn="ctr"/>
            <a:r>
              <a:rPr lang="en-US" dirty="0" smtClean="0"/>
              <a:t>how well the </a:t>
            </a:r>
            <a:r>
              <a:rPr lang="en-US" dirty="0" err="1" smtClean="0"/>
              <a:t>hadronic</a:t>
            </a:r>
            <a:r>
              <a:rPr lang="en-US" dirty="0" smtClean="0"/>
              <a:t> method works </a:t>
            </a:r>
            <a:r>
              <a:rPr lang="en-US" dirty="0" smtClean="0">
                <a:sym typeface="Wingdings"/>
              </a:rPr>
              <a:t> large acceptance for </a:t>
            </a:r>
            <a:r>
              <a:rPr lang="en-US" dirty="0" err="1" smtClean="0">
                <a:sym typeface="Wingdings"/>
              </a:rPr>
              <a:t>hadronic</a:t>
            </a:r>
            <a:r>
              <a:rPr lang="en-US" dirty="0" smtClean="0">
                <a:sym typeface="Wingdings"/>
              </a:rPr>
              <a:t> final state</a:t>
            </a:r>
            <a:endParaRPr lang="en-US" dirty="0" smtClean="0"/>
          </a:p>
        </p:txBody>
      </p:sp>
      <p:grpSp>
        <p:nvGrpSpPr>
          <p:cNvPr id="33" name="Group 32"/>
          <p:cNvGrpSpPr/>
          <p:nvPr/>
        </p:nvGrpSpPr>
        <p:grpSpPr>
          <a:xfrm>
            <a:off x="2962323" y="3217798"/>
            <a:ext cx="2911825" cy="834534"/>
            <a:chOff x="1006523" y="3433698"/>
            <a:chExt cx="2911825" cy="834534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2263823" y="3839542"/>
              <a:ext cx="1574083" cy="1588"/>
            </a:xfrm>
            <a:prstGeom prst="straightConnector1">
              <a:avLst/>
            </a:prstGeom>
            <a:ln w="31750">
              <a:solidFill>
                <a:srgbClr val="0000FF"/>
              </a:solidFill>
              <a:headEnd type="triangle"/>
              <a:tailEnd type="none"/>
            </a:ln>
            <a:effectLst>
              <a:glow rad="63500">
                <a:srgbClr val="66CCFF">
                  <a:alpha val="45000"/>
                </a:srgb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10800000">
              <a:off x="1028504" y="3834778"/>
              <a:ext cx="1104626" cy="3176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triangle"/>
              <a:tailEnd type="none"/>
            </a:ln>
            <a:effectLst>
              <a:glow rad="63500">
                <a:srgbClr val="FF0000">
                  <a:alpha val="45000"/>
                </a:srgb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015530" y="3465964"/>
              <a:ext cx="454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  <a:latin typeface="Comic Sans MS"/>
                  <a:cs typeface="Comic Sans MS"/>
                </a:rPr>
                <a:t>e</a:t>
              </a:r>
              <a:r>
                <a:rPr lang="en-US" b="1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-</a:t>
              </a:r>
              <a:endParaRPr lang="en-US" b="1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140123" y="3433698"/>
              <a:ext cx="6821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0000FF"/>
                  </a:solidFill>
                  <a:latin typeface="Comic Sans MS"/>
                  <a:cs typeface="Comic Sans MS"/>
                </a:rPr>
                <a:t>p</a:t>
              </a:r>
              <a:r>
                <a:rPr lang="en-US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/A</a:t>
              </a:r>
              <a:endParaRPr lang="en-US" b="1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06523" y="3898900"/>
              <a:ext cx="29118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/>
                  <a:cs typeface="Comic Sans MS"/>
                </a:rPr>
                <a:t>0</a:t>
              </a:r>
              <a:r>
                <a:rPr lang="en-US" baseline="30000" dirty="0" smtClean="0">
                  <a:latin typeface="Comic Sans MS"/>
                  <a:cs typeface="Comic Sans MS"/>
                </a:rPr>
                <a:t>o                             </a:t>
              </a:r>
              <a:r>
                <a:rPr lang="en-US" b="1" dirty="0" smtClean="0">
                  <a:latin typeface="Comic Sans MS"/>
                  <a:cs typeface="Comic Sans MS"/>
                </a:rPr>
                <a:t>180</a:t>
              </a:r>
              <a:r>
                <a:rPr lang="en-US" b="1" baseline="30000" dirty="0" smtClean="0">
                  <a:latin typeface="Comic Sans MS"/>
                  <a:cs typeface="Comic Sans MS"/>
                </a:rPr>
                <a:t>o</a:t>
              </a:r>
              <a:r>
                <a:rPr lang="en-US" b="1" dirty="0" smtClean="0">
                  <a:latin typeface="Comic Sans MS"/>
                  <a:cs typeface="Comic Sans MS"/>
                </a:rPr>
                <a:t>                  </a:t>
              </a:r>
              <a:endParaRPr lang="en-US" b="1" baseline="30000" dirty="0">
                <a:latin typeface="Comic Sans MS"/>
                <a:cs typeface="Comic Sans MS"/>
              </a:endParaRPr>
            </a:p>
          </p:txBody>
        </p:sp>
      </p:grp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 Kinematics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4</a:t>
            </a:fld>
            <a:endParaRPr lang="en-US" altLang="ja-JP"/>
          </a:p>
        </p:txBody>
      </p:sp>
      <p:grpSp>
        <p:nvGrpSpPr>
          <p:cNvPr id="10" name="Group 9"/>
          <p:cNvGrpSpPr/>
          <p:nvPr/>
        </p:nvGrpSpPr>
        <p:grpSpPr>
          <a:xfrm>
            <a:off x="1142664" y="737229"/>
            <a:ext cx="6820968" cy="4516793"/>
            <a:chOff x="-1524336" y="1575429"/>
            <a:chExt cx="6820968" cy="4516793"/>
          </a:xfrm>
        </p:grpSpPr>
        <p:grpSp>
          <p:nvGrpSpPr>
            <p:cNvPr id="11" name="Group 21"/>
            <p:cNvGrpSpPr/>
            <p:nvPr/>
          </p:nvGrpSpPr>
          <p:grpSpPr>
            <a:xfrm>
              <a:off x="-1524336" y="1575429"/>
              <a:ext cx="6820968" cy="4516793"/>
              <a:chOff x="-1524336" y="1575429"/>
              <a:chExt cx="6820968" cy="4516793"/>
            </a:xfrm>
          </p:grpSpPr>
          <p:pic>
            <p:nvPicPr>
              <p:cNvPr id="14" name="Picture 13" descr="776px-20x250Q2VsX.png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933" t="10017" r="1933" b="7513"/>
              <a:stretch>
                <a:fillRect/>
              </a:stretch>
            </p:blipFill>
            <p:spPr>
              <a:xfrm>
                <a:off x="-1524336" y="1575429"/>
                <a:ext cx="6820968" cy="4516793"/>
              </a:xfrm>
              <a:prstGeom prst="rect">
                <a:avLst/>
              </a:prstGeom>
            </p:spPr>
          </p:pic>
          <p:cxnSp>
            <p:nvCxnSpPr>
              <p:cNvPr id="15" name="Straight Connector 14"/>
              <p:cNvCxnSpPr/>
              <p:nvPr/>
            </p:nvCxnSpPr>
            <p:spPr bwMode="auto">
              <a:xfrm rot="5400000" flipH="1" flipV="1">
                <a:off x="1162050" y="2368550"/>
                <a:ext cx="3556000" cy="31623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 rot="5400000" flipH="1" flipV="1">
                <a:off x="-107950" y="2343150"/>
                <a:ext cx="3556000" cy="31623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2" name="TextBox 11"/>
            <p:cNvSpPr txBox="1"/>
            <p:nvPr/>
          </p:nvSpPr>
          <p:spPr>
            <a:xfrm>
              <a:off x="1435100" y="4508500"/>
              <a:ext cx="8879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y</a:t>
              </a:r>
              <a:r>
                <a:rPr lang="en-US" sz="1600" dirty="0" smtClean="0"/>
                <a:t>=0.05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41600" y="2616200"/>
              <a:ext cx="8879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y</a:t>
              </a:r>
              <a:r>
                <a:rPr lang="en-US" sz="1600" dirty="0" smtClean="0"/>
                <a:t>=0.85</a:t>
              </a:r>
              <a:endParaRPr lang="en-US" sz="16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35000" y="5245100"/>
            <a:ext cx="3185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 Strong x-Q</a:t>
            </a:r>
            <a:r>
              <a:rPr lang="en-US" baseline="30000" dirty="0" smtClean="0"/>
              <a:t>2</a:t>
            </a:r>
            <a:r>
              <a:rPr lang="en-US" dirty="0" smtClean="0"/>
              <a:t> correlation</a:t>
            </a:r>
          </a:p>
          <a:p>
            <a:pPr lvl="1">
              <a:buClr>
                <a:srgbClr val="0000FF"/>
              </a:buClr>
              <a:buFont typeface="Wingdings" charset="2"/>
              <a:buChar char="Ø"/>
            </a:pPr>
            <a:r>
              <a:rPr lang="en-US" dirty="0" smtClean="0"/>
              <a:t> high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high Q</a:t>
            </a:r>
            <a:r>
              <a:rPr lang="en-US" baseline="30000" dirty="0" smtClean="0">
                <a:sym typeface="Wingdings"/>
              </a:rPr>
              <a:t>2</a:t>
            </a:r>
          </a:p>
          <a:p>
            <a:pPr lvl="1">
              <a:buClr>
                <a:srgbClr val="0000FF"/>
              </a:buClr>
              <a:buFont typeface="Wingdings" charset="2"/>
              <a:buChar char="Ø"/>
            </a:pPr>
            <a:r>
              <a:rPr lang="en-US" dirty="0" smtClean="0"/>
              <a:t> low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low Q</a:t>
            </a:r>
            <a:r>
              <a:rPr lang="en-US" baseline="30000" dirty="0" smtClean="0">
                <a:sym typeface="Wingdings"/>
              </a:rPr>
              <a:t>2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rot="16200000" flipH="1">
            <a:off x="5403850" y="4133850"/>
            <a:ext cx="1689100" cy="889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248400" y="5308600"/>
            <a:ext cx="2696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</a:t>
            </a:r>
            <a:r>
              <a:rPr lang="en-US" dirty="0" err="1" smtClean="0"/>
              <a:t>y</a:t>
            </a:r>
            <a:r>
              <a:rPr lang="en-US" dirty="0" smtClean="0"/>
              <a:t> limited by</a:t>
            </a:r>
          </a:p>
          <a:p>
            <a:r>
              <a:rPr lang="en-US" dirty="0" smtClean="0"/>
              <a:t>theta resolution for </a:t>
            </a:r>
            <a:r>
              <a:rPr lang="en-US" dirty="0" err="1" smtClean="0"/>
              <a:t>e</a:t>
            </a:r>
            <a:r>
              <a:rPr lang="en-US" dirty="0" smtClean="0"/>
              <a:t>’</a:t>
            </a:r>
          </a:p>
          <a:p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use </a:t>
            </a:r>
            <a:r>
              <a:rPr lang="en-US" dirty="0" err="1" smtClean="0">
                <a:sym typeface="Wingdings"/>
              </a:rPr>
              <a:t>hadron</a:t>
            </a:r>
            <a:r>
              <a:rPr lang="en-US" dirty="0" smtClean="0">
                <a:sym typeface="Wingdings"/>
              </a:rPr>
              <a:t> method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rot="16200000" flipV="1">
            <a:off x="2813050" y="2851150"/>
            <a:ext cx="927100" cy="9144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006600" y="1397000"/>
            <a:ext cx="25955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</a:t>
            </a:r>
            <a:r>
              <a:rPr lang="en-US" dirty="0" err="1" smtClean="0"/>
              <a:t>y</a:t>
            </a:r>
            <a:r>
              <a:rPr lang="en-US" dirty="0" smtClean="0"/>
              <a:t> limited by</a:t>
            </a:r>
          </a:p>
          <a:p>
            <a:r>
              <a:rPr lang="en-US" dirty="0" smtClean="0"/>
              <a:t>radiative corrections</a:t>
            </a:r>
          </a:p>
          <a:p>
            <a:r>
              <a:rPr lang="en-US" dirty="0" smtClean="0"/>
              <a:t>can be suppressed by</a:t>
            </a:r>
          </a:p>
          <a:p>
            <a:r>
              <a:rPr lang="en-US" dirty="0" smtClean="0"/>
              <a:t>by requiring </a:t>
            </a:r>
            <a:r>
              <a:rPr lang="en-US" dirty="0" err="1" smtClean="0"/>
              <a:t>hadronic</a:t>
            </a:r>
            <a:endParaRPr lang="en-US" dirty="0" smtClean="0"/>
          </a:p>
          <a:p>
            <a:r>
              <a:rPr lang="en-US" dirty="0" smtClean="0"/>
              <a:t>activity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 rot="5400000" flipH="1" flipV="1">
            <a:off x="6026150" y="3016250"/>
            <a:ext cx="1968500" cy="1752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7772400" y="2590800"/>
            <a:ext cx="111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HERA</a:t>
            </a:r>
          </a:p>
          <a:p>
            <a:r>
              <a:rPr lang="en-US" dirty="0" err="1" smtClean="0"/>
              <a:t>y</a:t>
            </a:r>
            <a:r>
              <a:rPr lang="en-US" dirty="0" smtClean="0"/>
              <a:t>&gt;0.005</a:t>
            </a:r>
            <a:endParaRPr lang="en-US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Important for Detector Design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800" dirty="0" smtClean="0"/>
              <a:t>Detector must be multi-purpose</a:t>
            </a:r>
          </a:p>
          <a:p>
            <a:pPr lvl="1"/>
            <a:r>
              <a:rPr lang="en-US" sz="1600" dirty="0" smtClean="0"/>
              <a:t>One detector for inclusive (</a:t>
            </a:r>
            <a:r>
              <a:rPr lang="en-US" sz="1600" dirty="0" err="1" smtClean="0"/>
              <a:t>ep</a:t>
            </a:r>
            <a:r>
              <a:rPr lang="en-US" sz="1600" dirty="0" smtClean="0"/>
              <a:t> -&gt; </a:t>
            </a:r>
            <a:r>
              <a:rPr lang="en-US" sz="1600" dirty="0" err="1" smtClean="0"/>
              <a:t>e’X</a:t>
            </a:r>
            <a:r>
              <a:rPr lang="en-US" sz="1600" dirty="0" smtClean="0"/>
              <a:t>), </a:t>
            </a:r>
            <a:r>
              <a:rPr lang="en-US" sz="1600" dirty="0" smtClean="0">
                <a:sym typeface="Wingdings"/>
              </a:rPr>
              <a:t>semi-inclusive (</a:t>
            </a:r>
            <a:r>
              <a:rPr lang="en-US" sz="1600" dirty="0" err="1" smtClean="0">
                <a:sym typeface="Wingdings"/>
              </a:rPr>
              <a:t>ep</a:t>
            </a:r>
            <a:r>
              <a:rPr lang="en-US" sz="1600" dirty="0" smtClean="0">
                <a:sym typeface="Wingdings"/>
              </a:rPr>
              <a:t>-&gt;</a:t>
            </a:r>
            <a:r>
              <a:rPr lang="en-US" sz="1600" dirty="0" err="1" smtClean="0">
                <a:sym typeface="Wingdings"/>
              </a:rPr>
              <a:t>e’hadron(s)X</a:t>
            </a:r>
            <a:r>
              <a:rPr lang="en-US" sz="1600" dirty="0" smtClean="0">
                <a:sym typeface="Wingdings"/>
              </a:rPr>
              <a:t>), exclusive (</a:t>
            </a:r>
            <a:r>
              <a:rPr lang="en-US" sz="1600" dirty="0" err="1" smtClean="0">
                <a:sym typeface="Wingdings"/>
              </a:rPr>
              <a:t>ep</a:t>
            </a:r>
            <a:r>
              <a:rPr lang="en-US" sz="1600" dirty="0" smtClean="0">
                <a:sym typeface="Wingdings"/>
              </a:rPr>
              <a:t> -&gt; </a:t>
            </a:r>
            <a:r>
              <a:rPr lang="en-US" sz="1600" dirty="0" err="1" smtClean="0">
                <a:sym typeface="Wingdings"/>
              </a:rPr>
              <a:t>e’</a:t>
            </a:r>
            <a:r>
              <a:rPr lang="en-US" sz="1600" dirty="0" err="1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1600" dirty="0" err="1" smtClean="0">
                <a:sym typeface="Wingdings"/>
              </a:rPr>
              <a:t>p</a:t>
            </a:r>
            <a:r>
              <a:rPr lang="en-US" sz="1600" dirty="0" smtClean="0">
                <a:sym typeface="Wingdings"/>
              </a:rPr>
              <a:t>) reactions in </a:t>
            </a:r>
            <a:r>
              <a:rPr lang="en-US" sz="1600" dirty="0" err="1" smtClean="0">
                <a:sym typeface="Wingdings"/>
              </a:rPr>
              <a:t>ep/eA</a:t>
            </a:r>
            <a:r>
              <a:rPr lang="en-US" sz="1600" dirty="0" smtClean="0">
                <a:sym typeface="Wingdings"/>
              </a:rPr>
              <a:t> interactions</a:t>
            </a:r>
          </a:p>
          <a:p>
            <a:pPr lvl="1"/>
            <a:r>
              <a:rPr lang="en-US" sz="1600" dirty="0" smtClean="0"/>
              <a:t>run at very different beam energies (and </a:t>
            </a:r>
            <a:r>
              <a:rPr lang="en-US" sz="1600" dirty="0" err="1" smtClean="0"/>
              <a:t>ep</a:t>
            </a:r>
            <a:r>
              <a:rPr lang="en-US" sz="1600" dirty="0" smtClean="0"/>
              <a:t>/A kinematics) </a:t>
            </a:r>
          </a:p>
          <a:p>
            <a:pPr lvl="1">
              <a:buNone/>
            </a:pPr>
            <a:r>
              <a:rPr lang="en-US" sz="1600" dirty="0" smtClean="0"/>
              <a:t>   </a:t>
            </a:r>
            <a:r>
              <a:rPr lang="en-US" sz="1600" dirty="0" err="1" smtClean="0"/>
              <a:t>E</a:t>
            </a:r>
            <a:r>
              <a:rPr lang="en-US" sz="1600" baseline="-25000" dirty="0" err="1" smtClean="0"/>
              <a:t>p/A</a:t>
            </a:r>
            <a:r>
              <a:rPr lang="en-US" sz="1600" dirty="0" err="1" smtClean="0"/>
              <a:t>/E</a:t>
            </a:r>
            <a:r>
              <a:rPr lang="en-US" sz="1600" baseline="-25000" dirty="0" err="1" smtClean="0"/>
              <a:t>e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~ 1 – 65 </a:t>
            </a:r>
            <a:r>
              <a:rPr lang="en-US" sz="1600" dirty="0" err="1" smtClean="0">
                <a:sym typeface="Wingdings"/>
              </a:rPr>
              <a:t></a:t>
            </a:r>
            <a:r>
              <a:rPr lang="en-US" sz="1600" dirty="0" smtClean="0">
                <a:sym typeface="Wingdings"/>
              </a:rPr>
              <a:t> HERA: 17 – 34; lepton beam energy always 27GeV</a:t>
            </a:r>
            <a:endParaRPr lang="en-US" sz="1600" dirty="0" smtClean="0"/>
          </a:p>
          <a:p>
            <a:r>
              <a:rPr lang="en-US" sz="1800" dirty="0" smtClean="0"/>
              <a:t>Inclusive DIS:</a:t>
            </a:r>
          </a:p>
          <a:p>
            <a:pPr lvl="1"/>
            <a:r>
              <a:rPr lang="en-US" sz="1600" dirty="0" smtClean="0"/>
              <a:t>with increasing center-of-mass energy lepton goes more and more in original beam direction</a:t>
            </a:r>
          </a:p>
          <a:p>
            <a:pPr lvl="1"/>
            <a:r>
              <a:rPr lang="en-US" sz="1600" dirty="0" smtClean="0"/>
              <a:t>high 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events go into central detector</a:t>
            </a:r>
          </a:p>
          <a:p>
            <a:pPr lvl="1"/>
            <a:r>
              <a:rPr lang="en-US" sz="1600" dirty="0" smtClean="0"/>
              <a:t>low Q2 events have small scattering angle and close to original beam energy</a:t>
            </a:r>
          </a:p>
          <a:p>
            <a:pPr lvl="1">
              <a:buNone/>
            </a:pPr>
            <a:r>
              <a:rPr lang="en-US" sz="1600" dirty="0" smtClean="0"/>
              <a:t>    need low forward electron tagger for low 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events</a:t>
            </a:r>
          </a:p>
          <a:p>
            <a:pPr lvl="1">
              <a:buNone/>
            </a:pPr>
            <a:r>
              <a:rPr lang="en-US" sz="1600" dirty="0" smtClean="0"/>
              <a:t>    low-mass high resolution trackers over wide angular acceptance</a:t>
            </a:r>
          </a:p>
          <a:p>
            <a:r>
              <a:rPr lang="en-US" sz="1800" dirty="0" smtClean="0"/>
              <a:t>Semi-Inclusive DIS </a:t>
            </a:r>
          </a:p>
          <a:p>
            <a:pPr lvl="1"/>
            <a:r>
              <a:rPr lang="en-US" sz="1600" dirty="0" smtClean="0"/>
              <a:t>hadrons go from very forward to central to even backward with lepton beam energy increasing</a:t>
            </a:r>
          </a:p>
          <a:p>
            <a:pPr lvl="1">
              <a:buNone/>
            </a:pPr>
            <a:r>
              <a:rPr lang="en-US" sz="1600" dirty="0" smtClean="0"/>
              <a:t>   good particle-ID over the entire detector</a:t>
            </a:r>
          </a:p>
          <a:p>
            <a:r>
              <a:rPr lang="en-US" sz="1800" dirty="0" smtClean="0"/>
              <a:t>Exclusive Reactions:</a:t>
            </a:r>
          </a:p>
          <a:p>
            <a:pPr lvl="1"/>
            <a:r>
              <a:rPr lang="en-US" sz="1600" dirty="0" smtClean="0"/>
              <a:t>decay products from excl. </a:t>
            </a:r>
            <a:r>
              <a:rPr lang="en-US" sz="1600" dirty="0" err="1" smtClean="0">
                <a:latin typeface="Symbol" charset="2"/>
                <a:cs typeface="Symbol" charset="2"/>
              </a:rPr>
              <a:t>r</a:t>
            </a:r>
            <a:r>
              <a:rPr lang="en-US" sz="1600" dirty="0" smtClean="0"/>
              <a:t> / </a:t>
            </a:r>
            <a:r>
              <a:rPr lang="en-US" sz="1600" dirty="0" err="1" smtClean="0">
                <a:latin typeface="Symbol" charset="2"/>
                <a:cs typeface="Symbol" charset="2"/>
              </a:rPr>
              <a:t>f</a:t>
            </a:r>
            <a:r>
              <a:rPr lang="en-US" sz="1600" dirty="0" smtClean="0"/>
              <a:t> / J/ψ go from very forward to central to even backward with lepton beam energy increasing</a:t>
            </a:r>
            <a:r>
              <a:rPr lang="en-US" sz="1800" dirty="0" smtClean="0"/>
              <a:t> 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5</a:t>
            </a:fld>
            <a:endParaRPr lang="en-US" altLang="ja-JP"/>
          </a:p>
        </p:txBody>
      </p:sp>
      <p:sp>
        <p:nvSpPr>
          <p:cNvPr id="21" name="Curved Right Arrow 20"/>
          <p:cNvSpPr/>
          <p:nvPr/>
        </p:nvSpPr>
        <p:spPr bwMode="auto">
          <a:xfrm>
            <a:off x="152400" y="3670300"/>
            <a:ext cx="723900" cy="241300"/>
          </a:xfrm>
          <a:prstGeom prst="curved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/>
              </a:gs>
              <a:gs pos="50000">
                <a:srgbClr val="FF66FF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glow rad="25400">
              <a:srgbClr val="FF00FF">
                <a:alpha val="75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Curved Right Arrow 21"/>
          <p:cNvSpPr/>
          <p:nvPr/>
        </p:nvSpPr>
        <p:spPr bwMode="auto">
          <a:xfrm>
            <a:off x="101600" y="4953000"/>
            <a:ext cx="723900" cy="241300"/>
          </a:xfrm>
          <a:prstGeom prst="curved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/>
              </a:gs>
              <a:gs pos="50000">
                <a:srgbClr val="FF66FF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glow rad="25400">
              <a:srgbClr val="FF00FF">
                <a:alpha val="75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Remarks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Charm detection</a:t>
            </a:r>
          </a:p>
          <a:p>
            <a:pPr lvl="1"/>
            <a:r>
              <a:rPr lang="en-US" dirty="0" smtClean="0"/>
              <a:t>structure functions </a:t>
            </a:r>
          </a:p>
          <a:p>
            <a:pPr lvl="2"/>
            <a:r>
              <a:rPr lang="en-US" dirty="0" smtClean="0"/>
              <a:t>detecting lepton form decay in addition to scattered via displaced vertex should be enough</a:t>
            </a:r>
          </a:p>
          <a:p>
            <a:pPr lvl="1"/>
            <a:r>
              <a:rPr lang="en-US" dirty="0" smtClean="0"/>
              <a:t>charm in fragmentation</a:t>
            </a:r>
          </a:p>
          <a:p>
            <a:pPr lvl="2"/>
            <a:r>
              <a:rPr lang="en-US" dirty="0" smtClean="0"/>
              <a:t>need to reconstruct D</a:t>
            </a:r>
            <a:r>
              <a:rPr lang="en-US" baseline="30000" dirty="0" smtClean="0"/>
              <a:t>0</a:t>
            </a:r>
            <a:r>
              <a:rPr lang="en-US" dirty="0" smtClean="0"/>
              <a:t> meson completely to measure its </a:t>
            </a:r>
            <a:r>
              <a:rPr lang="en-US" dirty="0" err="1" smtClean="0"/>
              <a:t>z</a:t>
            </a:r>
            <a:endParaRPr lang="en-US" dirty="0" smtClean="0"/>
          </a:p>
          <a:p>
            <a:pPr lvl="3">
              <a:buClr>
                <a:srgbClr val="0000FF"/>
              </a:buClr>
              <a:buFont typeface="Wingdings" charset="2"/>
              <a:buChar char="à"/>
            </a:pPr>
            <a:r>
              <a:rPr lang="en-US" sz="1800" dirty="0" smtClean="0">
                <a:sym typeface="Wingdings"/>
              </a:rPr>
              <a:t> good PID</a:t>
            </a:r>
            <a:r>
              <a:rPr lang="en-US" sz="1800" dirty="0" smtClean="0"/>
              <a:t> </a:t>
            </a:r>
          </a:p>
          <a:p>
            <a:pPr>
              <a:buFont typeface="Wingdings" charset="2"/>
              <a:buChar char="à"/>
            </a:pPr>
            <a:endParaRPr lang="en-US" dirty="0" smtClean="0"/>
          </a:p>
          <a:p>
            <a:r>
              <a:rPr lang="en-US" dirty="0" smtClean="0"/>
              <a:t>Very high luminosity 10</a:t>
            </a:r>
            <a:r>
              <a:rPr lang="en-US" baseline="30000" dirty="0" smtClean="0"/>
              <a:t>34</a:t>
            </a:r>
            <a:r>
              <a:rPr lang="en-US" dirty="0" smtClean="0"/>
              <a:t> cm</a:t>
            </a:r>
            <a:r>
              <a:rPr lang="en-US" baseline="30000" dirty="0" smtClean="0"/>
              <a:t>-1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will be systematic limited in many measurement</a:t>
            </a:r>
          </a:p>
          <a:p>
            <a:pPr lvl="1"/>
            <a:r>
              <a:rPr lang="en-US" dirty="0" smtClean="0"/>
              <a:t>needs a lot of care to account for this in the design</a:t>
            </a:r>
          </a:p>
          <a:p>
            <a:pPr lvl="2"/>
            <a:r>
              <a:rPr lang="en-US" dirty="0" smtClean="0"/>
              <a:t>detector: alignment, ……</a:t>
            </a:r>
          </a:p>
          <a:p>
            <a:pPr lvl="2"/>
            <a:r>
              <a:rPr lang="en-US" dirty="0" smtClean="0"/>
              <a:t>polarization measurements</a:t>
            </a:r>
          </a:p>
          <a:p>
            <a:pPr lvl="2"/>
            <a:r>
              <a:rPr lang="en-US" dirty="0" smtClean="0"/>
              <a:t>luminosity measurement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6</a:t>
            </a:fld>
            <a:endParaRPr lang="en-US" altLang="ja-JP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Emerging Detector Concept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A700-7212-524C-82CA-F704C367C37F}" type="slidenum">
              <a:rPr lang="en-US" altLang="ja-JP" smtClean="0"/>
              <a:pPr/>
              <a:t>7</a:t>
            </a:fld>
            <a:endParaRPr lang="en-US" altLang="ja-JP"/>
          </a:p>
        </p:txBody>
      </p:sp>
      <p:pic>
        <p:nvPicPr>
          <p:cNvPr id="8" name="Picture 7" descr="eic-det-v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08" b="47940"/>
          <a:stretch>
            <a:fillRect/>
          </a:stretch>
        </p:blipFill>
        <p:spPr>
          <a:xfrm>
            <a:off x="5248661" y="762854"/>
            <a:ext cx="2368291" cy="2224318"/>
          </a:xfrm>
          <a:prstGeom prst="rect">
            <a:avLst/>
          </a:prstGeom>
        </p:spPr>
      </p:pic>
      <p:pic>
        <p:nvPicPr>
          <p:cNvPr id="9" name="Picture 8" descr="eic-det-v4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330" y="1387476"/>
            <a:ext cx="3273552" cy="1417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724" y="5135940"/>
            <a:ext cx="8772554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bg1">
                <a:lumMod val="85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none" rtlCol="0">
            <a:spAutoFit/>
          </a:bodyPr>
          <a:lstStyle/>
          <a:p>
            <a:r>
              <a:rPr lang="en-US" sz="1600" dirty="0" smtClean="0"/>
              <a:t>high acceptance -5 &lt; </a:t>
            </a:r>
            <a:r>
              <a:rPr lang="en-US" sz="1600" dirty="0" err="1" smtClean="0">
                <a:latin typeface="Symbol" charset="2"/>
                <a:cs typeface="Symbol" charset="2"/>
              </a:rPr>
              <a:t>h</a:t>
            </a:r>
            <a:r>
              <a:rPr lang="en-US" sz="1600" dirty="0" smtClean="0"/>
              <a:t> &lt; 5 central detector</a:t>
            </a:r>
          </a:p>
          <a:p>
            <a:r>
              <a:rPr lang="en-US" sz="1600" dirty="0" smtClean="0"/>
              <a:t>good PID and vertex resolution (&lt; 5</a:t>
            </a:r>
            <a:r>
              <a:rPr lang="en-US" sz="1600" dirty="0" smtClean="0">
                <a:latin typeface="Symbol" charset="2"/>
                <a:cs typeface="Symbol" charset="2"/>
              </a:rPr>
              <a:t>m</a:t>
            </a:r>
            <a:r>
              <a:rPr lang="en-US" sz="1600" dirty="0" smtClean="0"/>
              <a:t>m)</a:t>
            </a:r>
          </a:p>
          <a:p>
            <a:r>
              <a:rPr lang="en-US" sz="1600" dirty="0" smtClean="0"/>
              <a:t>tracking and calorimeter coverage the same </a:t>
            </a:r>
            <a:r>
              <a:rPr lang="en-US" sz="1600" dirty="0" err="1" smtClean="0">
                <a:sym typeface="Wingdings"/>
              </a:rPr>
              <a:t></a:t>
            </a:r>
            <a:r>
              <a:rPr lang="en-US" sz="1600" dirty="0" smtClean="0">
                <a:sym typeface="Wingdings"/>
              </a:rPr>
              <a:t> good momentum resolution, lepton PID</a:t>
            </a:r>
          </a:p>
          <a:p>
            <a:r>
              <a:rPr lang="en-US" sz="1600" dirty="0" smtClean="0">
                <a:sym typeface="Wingdings"/>
              </a:rPr>
              <a:t>low material density </a:t>
            </a:r>
            <a:r>
              <a:rPr lang="en-US" sz="1600" dirty="0" err="1" smtClean="0">
                <a:sym typeface="Wingdings"/>
              </a:rPr>
              <a:t></a:t>
            </a:r>
            <a:r>
              <a:rPr lang="en-US" sz="1600" dirty="0" smtClean="0">
                <a:sym typeface="Wingdings"/>
              </a:rPr>
              <a:t> minimal multiple scattering and </a:t>
            </a:r>
            <a:r>
              <a:rPr lang="en-US" sz="1600" dirty="0" err="1" smtClean="0">
                <a:sym typeface="Wingdings"/>
              </a:rPr>
              <a:t>brems-strahlung</a:t>
            </a:r>
            <a:endParaRPr lang="en-US" sz="1600" dirty="0" smtClean="0">
              <a:sym typeface="Wingdings"/>
            </a:endParaRPr>
          </a:p>
          <a:p>
            <a:r>
              <a:rPr lang="en-US" sz="1600" dirty="0" smtClean="0">
                <a:sym typeface="Wingdings"/>
              </a:rPr>
              <a:t>very forward electron and proton detection </a:t>
            </a:r>
            <a:r>
              <a:rPr lang="en-US" sz="1600" dirty="0" err="1" smtClean="0">
                <a:sym typeface="Wingdings"/>
              </a:rPr>
              <a:t></a:t>
            </a:r>
            <a:r>
              <a:rPr lang="en-US" sz="1600" dirty="0" smtClean="0">
                <a:sym typeface="Wingdings"/>
              </a:rPr>
              <a:t> dipole spectrometers </a:t>
            </a:r>
            <a:endParaRPr lang="en-US" sz="1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359400" y="990600"/>
            <a:ext cx="26713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low 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</a:t>
            </a:r>
            <a:r>
              <a:rPr lang="en-US" sz="1600" dirty="0" err="1" smtClean="0"/>
              <a:t>e</a:t>
            </a:r>
            <a:r>
              <a:rPr lang="en-US" sz="1600" dirty="0" smtClean="0"/>
              <a:t>’ Spectrometer:</a:t>
            </a:r>
            <a:endParaRPr lang="en-US" sz="1600" dirty="0"/>
          </a:p>
        </p:txBody>
      </p:sp>
      <p:pic>
        <p:nvPicPr>
          <p:cNvPr id="13" name="Picture 12" descr="eic-det-v6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" y="731861"/>
            <a:ext cx="7147560" cy="4276090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36513"/>
            <a:ext cx="7953375" cy="4492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a LOI Response to a Call for Proposals?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850" y="1009650"/>
            <a:ext cx="8382000" cy="5105400"/>
          </a:xfrm>
        </p:spPr>
        <p:txBody>
          <a:bodyPr/>
          <a:lstStyle/>
          <a:p>
            <a:r>
              <a:rPr lang="en-US" dirty="0" smtClean="0"/>
              <a:t>Tracking and PID technologies must be driven by the physics goals of the EIC, not by the technology du jour.</a:t>
            </a:r>
          </a:p>
          <a:p>
            <a:r>
              <a:rPr lang="en-US" dirty="0" smtClean="0"/>
              <a:t>Detector performance a “coupled problem”</a:t>
            </a:r>
          </a:p>
          <a:p>
            <a:pPr lvl="1"/>
            <a:r>
              <a:rPr lang="en-US" dirty="0" smtClean="0"/>
              <a:t>E </a:t>
            </a:r>
            <a:r>
              <a:rPr lang="en-US" dirty="0" err="1" smtClean="0"/>
              <a:t>vs</a:t>
            </a:r>
            <a:r>
              <a:rPr lang="en-US" dirty="0" smtClean="0"/>
              <a:t> hadron for Q^2</a:t>
            </a:r>
          </a:p>
          <a:p>
            <a:pPr lvl="1"/>
            <a:r>
              <a:rPr lang="en-US" dirty="0" smtClean="0"/>
              <a:t>Tracking provides “some” PID.</a:t>
            </a:r>
          </a:p>
          <a:p>
            <a:pPr lvl="1"/>
            <a:r>
              <a:rPr lang="en-US" dirty="0" smtClean="0"/>
              <a:t>Cherenkov is velocity measure through BOTH TOF and Ring</a:t>
            </a:r>
          </a:p>
          <a:p>
            <a:r>
              <a:rPr lang="en-US" dirty="0" smtClean="0"/>
              <a:t>Success will be defined by</a:t>
            </a:r>
          </a:p>
          <a:p>
            <a:pPr lvl="1"/>
            <a:r>
              <a:rPr lang="en-US" dirty="0" smtClean="0"/>
              <a:t>Gathering a community that cross-cuts R&amp;D with physics.</a:t>
            </a:r>
          </a:p>
          <a:p>
            <a:pPr lvl="1"/>
            <a:r>
              <a:rPr lang="en-US" dirty="0" smtClean="0"/>
              <a:t>Use diverse experience to formulate reasoned plans.</a:t>
            </a:r>
          </a:p>
          <a:p>
            <a:r>
              <a:rPr lang="en-US" dirty="0" smtClean="0"/>
              <a:t>Our Letter of Intent:</a:t>
            </a:r>
          </a:p>
          <a:p>
            <a:pPr lvl="1"/>
            <a:r>
              <a:rPr lang="en-US" dirty="0" smtClean="0"/>
              <a:t>Announces a fledgling community taking on this task.</a:t>
            </a:r>
          </a:p>
          <a:p>
            <a:pPr lvl="1"/>
            <a:r>
              <a:rPr lang="en-US" dirty="0" smtClean="0"/>
              <a:t>Contains requests for small scale “seed grant” work.</a:t>
            </a:r>
          </a:p>
          <a:p>
            <a:pPr lvl="1"/>
            <a:r>
              <a:rPr lang="en-US" dirty="0" smtClean="0"/>
              <a:t>Promises a full R&amp;D tracking proposal in one year’s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15707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Brookhaven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3350" y="1653842"/>
            <a:ext cx="3962400" cy="2386429"/>
          </a:xfrm>
        </p:spPr>
        <p:txBody>
          <a:bodyPr/>
          <a:lstStyle/>
          <a:p>
            <a:r>
              <a:rPr lang="en-US" dirty="0"/>
              <a:t>Hadron-Blind Detector</a:t>
            </a:r>
          </a:p>
          <a:p>
            <a:r>
              <a:rPr lang="en-US" dirty="0" smtClean="0"/>
              <a:t>Chevron charge division</a:t>
            </a:r>
          </a:p>
          <a:p>
            <a:r>
              <a:rPr lang="en-US" dirty="0" smtClean="0"/>
              <a:t>Fast drift/low mass TPC</a:t>
            </a:r>
          </a:p>
          <a:p>
            <a:r>
              <a:rPr lang="en-US" dirty="0" smtClean="0"/>
              <a:t>ASIC development</a:t>
            </a:r>
          </a:p>
          <a:p>
            <a:r>
              <a:rPr lang="en-US" dirty="0" smtClean="0"/>
              <a:t>VUV spectrometry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808" y="1111692"/>
            <a:ext cx="762000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0857" y="233368"/>
            <a:ext cx="1589903" cy="862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761" y="233368"/>
            <a:ext cx="1069238" cy="161494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9687" y="1887169"/>
            <a:ext cx="2359870" cy="300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1131" y="2061127"/>
            <a:ext cx="2278141" cy="216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2580" y="4343400"/>
            <a:ext cx="2647340" cy="198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3372" y="4884558"/>
            <a:ext cx="280511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51"/>
          <a:stretch/>
        </p:blipFill>
        <p:spPr bwMode="auto">
          <a:xfrm>
            <a:off x="4200524" y="233367"/>
            <a:ext cx="1100333" cy="161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67" t="5612" r="8585" b="20644"/>
          <a:stretch/>
        </p:blipFill>
        <p:spPr bwMode="auto">
          <a:xfrm>
            <a:off x="5321782" y="1095741"/>
            <a:ext cx="774026" cy="7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99" y="233366"/>
            <a:ext cx="1147661" cy="161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9</a:t>
            </a:fld>
            <a:endParaRPr lang="en-US" altLang="ja-JP" dirty="0"/>
          </a:p>
        </p:txBody>
      </p:sp>
      <p:grpSp>
        <p:nvGrpSpPr>
          <p:cNvPr id="9" name="Group 8"/>
          <p:cNvGrpSpPr/>
          <p:nvPr/>
        </p:nvGrpSpPr>
        <p:grpSpPr>
          <a:xfrm>
            <a:off x="330134" y="5192532"/>
            <a:ext cx="3303853" cy="1023937"/>
            <a:chOff x="958850" y="5192532"/>
            <a:chExt cx="3303853" cy="1023937"/>
          </a:xfrm>
        </p:grpSpPr>
        <p:pic>
          <p:nvPicPr>
            <p:cNvPr id="84996" name="Picture 4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850" y="5192532"/>
              <a:ext cx="2500313" cy="1023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606" y="5224764"/>
              <a:ext cx="792097" cy="991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0115" name="Picture 3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40"/>
            <a:stretch/>
          </p:blipFill>
          <p:spPr bwMode="auto">
            <a:xfrm>
              <a:off x="1762123" y="5192532"/>
              <a:ext cx="890589" cy="1023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20672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ＭＳ Ｐゴシック"/>
        <a:cs typeface="ＭＳ Ｐゴシック"/>
      </a:majorFont>
      <a:minorFont>
        <a:latin typeface="Comic Sans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32112</TotalTime>
  <Words>1801</Words>
  <Application>Microsoft Office PowerPoint</Application>
  <PresentationFormat>On-screen Show (4:3)</PresentationFormat>
  <Paragraphs>326</Paragraphs>
  <Slides>29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Crayons</vt:lpstr>
      <vt:lpstr>Equation</vt:lpstr>
      <vt:lpstr>Worksheet</vt:lpstr>
      <vt:lpstr>Letter of Intent for Detector R&amp;D Towards an EIC Detector</vt:lpstr>
      <vt:lpstr>The Physics we want to study</vt:lpstr>
      <vt:lpstr>Deep Inelastic Scattering</vt:lpstr>
      <vt:lpstr>DIS Kinematics</vt:lpstr>
      <vt:lpstr>Important for Detector Design</vt:lpstr>
      <vt:lpstr>Additional Remarks</vt:lpstr>
      <vt:lpstr>Emerging Detector Concept</vt:lpstr>
      <vt:lpstr>Why a LOI Response to a Call for Proposals?</vt:lpstr>
      <vt:lpstr>Brookhaven Lab</vt:lpstr>
      <vt:lpstr>Florida Institute of Technology</vt:lpstr>
      <vt:lpstr>Stony Brook University</vt:lpstr>
      <vt:lpstr>University of Virginia</vt:lpstr>
      <vt:lpstr>Yale University</vt:lpstr>
      <vt:lpstr>Not requesting funds…</vt:lpstr>
      <vt:lpstr>Simulation Issues I:</vt:lpstr>
      <vt:lpstr>Simulation Issues II:</vt:lpstr>
      <vt:lpstr>Simulation framework…</vt:lpstr>
      <vt:lpstr>Hardware tasks during 1st year</vt:lpstr>
      <vt:lpstr>PowerPoint Presentation</vt:lpstr>
      <vt:lpstr>Large-Area Readout Using Zigzag Strips</vt:lpstr>
      <vt:lpstr>CsI Photocathode Research</vt:lpstr>
      <vt:lpstr>Large Area GEM w/ “hidden” Readout</vt:lpstr>
      <vt:lpstr>Strip-pixel R&amp;D</vt:lpstr>
      <vt:lpstr>Budget Summary</vt:lpstr>
      <vt:lpstr>Summary</vt:lpstr>
      <vt:lpstr>PowerPoint Presentation</vt:lpstr>
      <vt:lpstr>Budget</vt:lpstr>
      <vt:lpstr>Deep Inelastic Scattering</vt:lpstr>
      <vt:lpstr>Deep Inelastic Scattering</vt:lpstr>
    </vt:vector>
  </TitlesOfParts>
  <Company>京都大学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Naohito Saito</dc:creator>
  <cp:lastModifiedBy>Thomas K Hemmick</cp:lastModifiedBy>
  <cp:revision>395</cp:revision>
  <cp:lastPrinted>2010-06-10T01:25:59Z</cp:lastPrinted>
  <dcterms:created xsi:type="dcterms:W3CDTF">2011-05-04T21:17:55Z</dcterms:created>
  <dcterms:modified xsi:type="dcterms:W3CDTF">2011-05-09T17:55:09Z</dcterms:modified>
</cp:coreProperties>
</file>