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703" r:id="rId2"/>
    <p:sldId id="753" r:id="rId3"/>
    <p:sldId id="733" r:id="rId4"/>
    <p:sldId id="754" r:id="rId5"/>
    <p:sldId id="704" r:id="rId6"/>
    <p:sldId id="734" r:id="rId7"/>
    <p:sldId id="735" r:id="rId8"/>
    <p:sldId id="737" r:id="rId9"/>
    <p:sldId id="750" r:id="rId10"/>
    <p:sldId id="736" r:id="rId11"/>
    <p:sldId id="738" r:id="rId12"/>
    <p:sldId id="740" r:id="rId13"/>
    <p:sldId id="739" r:id="rId14"/>
    <p:sldId id="741" r:id="rId15"/>
    <p:sldId id="751" r:id="rId16"/>
    <p:sldId id="752" r:id="rId17"/>
    <p:sldId id="743" r:id="rId18"/>
    <p:sldId id="744" r:id="rId19"/>
    <p:sldId id="755" r:id="rId20"/>
    <p:sldId id="745" r:id="rId21"/>
    <p:sldId id="756" r:id="rId22"/>
    <p:sldId id="748" r:id="rId23"/>
    <p:sldId id="749" r:id="rId24"/>
    <p:sldId id="730" r:id="rId25"/>
    <p:sldId id="742" r:id="rId26"/>
    <p:sldId id="706" r:id="rId27"/>
    <p:sldId id="721" r:id="rId28"/>
    <p:sldId id="709" r:id="rId29"/>
    <p:sldId id="723" r:id="rId30"/>
    <p:sldId id="711" r:id="rId31"/>
    <p:sldId id="712" r:id="rId32"/>
    <p:sldId id="725" r:id="rId33"/>
    <p:sldId id="732" r:id="rId34"/>
    <p:sldId id="696" r:id="rId35"/>
    <p:sldId id="731" r:id="rId36"/>
    <p:sldId id="726" r:id="rId37"/>
    <p:sldId id="720" r:id="rId38"/>
    <p:sldId id="722" r:id="rId39"/>
    <p:sldId id="716" r:id="rId40"/>
    <p:sldId id="724" r:id="rId41"/>
    <p:sldId id="718" r:id="rId42"/>
    <p:sldId id="728" r:id="rId43"/>
    <p:sldId id="729" r:id="rId44"/>
    <p:sldId id="695" r:id="rId45"/>
    <p:sldId id="702" r:id="rId46"/>
    <p:sldId id="653" r:id="rId47"/>
    <p:sldId id="727" r:id="rId48"/>
    <p:sldId id="694" r:id="rId49"/>
    <p:sldId id="692" r:id="rId5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6666FF"/>
    <a:srgbClr val="004080"/>
    <a:srgbClr val="008000"/>
    <a:srgbClr val="0000FF"/>
    <a:srgbClr val="FF8000"/>
    <a:srgbClr val="FFFF00"/>
    <a:srgbClr val="FFFAD8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98129" autoAdjust="0"/>
  </p:normalViewPr>
  <p:slideViewPr>
    <p:cSldViewPr snapToGrid="0">
      <p:cViewPr>
        <p:scale>
          <a:sx n="90" d="100"/>
          <a:sy n="90" d="100"/>
        </p:scale>
        <p:origin x="-816" y="-114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4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3F1C-0161-4442-B726-7D5A084F188D}" type="slidenum">
              <a:rPr lang="en-US"/>
              <a:pPr/>
              <a:t>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3F1C-0161-4442-B726-7D5A084F188D}" type="slidenum">
              <a:rPr lang="en-US"/>
              <a:pPr/>
              <a:t>48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3F1C-0161-4442-B726-7D5A084F188D}" type="slidenum">
              <a:rPr lang="en-US"/>
              <a:pPr/>
              <a:t>49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gradFill flip="none"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66"/>
            </a:solidFill>
            <a:round/>
            <a:headEnd/>
            <a:tailEnd/>
          </a:ln>
          <a:effectLst>
            <a:glow rad="101600">
              <a:srgbClr val="FFFEE7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>
              <a:defRPr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タイトルの書式設定</a:t>
            </a:r>
            <a:endParaRPr lang="en-US" altLang="ja-JP" noProof="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8367" y="6248401"/>
            <a:ext cx="1728894" cy="330200"/>
          </a:xfrm>
        </p:spPr>
        <p:txBody>
          <a:bodyPr/>
          <a:lstStyle>
            <a:lvl1pPr>
              <a:defRPr sz="1400" b="1" i="0">
                <a:solidFill>
                  <a:srgbClr val="0000FF"/>
                </a:solidFill>
                <a:effectLst/>
              </a:defRPr>
            </a:lvl1pPr>
          </a:lstStyle>
          <a:p>
            <a:endParaRPr lang="en-US" altLang="ja-JP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4978400" cy="381000"/>
          </a:xfrm>
        </p:spPr>
        <p:txBody>
          <a:bodyPr/>
          <a:lstStyle>
            <a:lvl1pPr>
              <a:defRPr sz="1400" b="1" i="0">
                <a:solidFill>
                  <a:srgbClr val="FF00FF"/>
                </a:solidFill>
                <a:effectLst/>
              </a:defRPr>
            </a:lvl1pPr>
          </a:lstStyle>
          <a:p>
            <a:endParaRPr lang="en-US" altLang="ja-JP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15300" y="6248400"/>
            <a:ext cx="571500" cy="292100"/>
          </a:xfrm>
        </p:spPr>
        <p:txBody>
          <a:bodyPr/>
          <a:lstStyle>
            <a:lvl1pPr>
              <a:defRPr sz="1400" b="0" i="0">
                <a:solidFill>
                  <a:srgbClr val="0000FF"/>
                </a:solidFill>
                <a:effectLst/>
              </a:defRPr>
            </a:lvl1pPr>
          </a:lstStyle>
          <a:p>
            <a:fld id="{684DC042-DA42-6A4D-AE89-46F8D07AA4E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5263" y="228600"/>
            <a:ext cx="3787775" cy="1722438"/>
            <a:chOff x="195263" y="228600"/>
            <a:chExt cx="3787775" cy="1722438"/>
          </a:xfrm>
          <a:effectLst>
            <a:glow rad="101600">
              <a:schemeClr val="bg1">
                <a:lumMod val="85000"/>
                <a:alpha val="75000"/>
              </a:schemeClr>
            </a:glow>
          </a:effectLst>
        </p:grpSpPr>
        <p:sp>
          <p:nvSpPr>
            <p:cNvPr id="9225" name="Freeform 9"/>
            <p:cNvSpPr>
              <a:spLocks/>
            </p:cNvSpPr>
            <p:nvPr userDrawn="1"/>
          </p:nvSpPr>
          <p:spPr bwMode="auto">
            <a:xfrm>
              <a:off x="280988" y="280988"/>
              <a:ext cx="3571875" cy="161448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 userDrawn="1"/>
          </p:nvSpPr>
          <p:spPr bwMode="auto">
            <a:xfrm>
              <a:off x="304800" y="228600"/>
              <a:ext cx="3562350" cy="159861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752476" y="457200"/>
              <a:ext cx="2362200" cy="145891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28" name="Group 12"/>
            <p:cNvGrpSpPr>
              <a:grpSpLocks/>
            </p:cNvGrpSpPr>
            <p:nvPr userDrawn="1"/>
          </p:nvGrpSpPr>
          <p:grpSpPr bwMode="auto">
            <a:xfrm>
              <a:off x="195263" y="234950"/>
              <a:ext cx="3787775" cy="1716088"/>
              <a:chOff x="123" y="148"/>
              <a:chExt cx="2386" cy="1081"/>
            </a:xfrm>
          </p:grpSpPr>
          <p:sp>
            <p:nvSpPr>
              <p:cNvPr id="92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7848600" y="4343400"/>
            <a:ext cx="742950" cy="1058863"/>
            <a:chOff x="7848600" y="4343400"/>
            <a:chExt cx="742950" cy="1058863"/>
          </a:xfrm>
        </p:grpSpPr>
        <p:sp>
          <p:nvSpPr>
            <p:cNvPr id="9235" name="Freeform 19"/>
            <p:cNvSpPr>
              <a:spLocks/>
            </p:cNvSpPr>
            <p:nvPr userDrawn="1"/>
          </p:nvSpPr>
          <p:spPr bwMode="auto">
            <a:xfrm rot="7320404">
              <a:off x="7793037" y="4660900"/>
              <a:ext cx="998538" cy="46513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 userDrawn="1"/>
          </p:nvSpPr>
          <p:spPr bwMode="auto">
            <a:xfrm rot="7320404">
              <a:off x="7767637" y="4640263"/>
              <a:ext cx="995363" cy="46037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 userDrawn="1"/>
          </p:nvSpPr>
          <p:spPr bwMode="auto">
            <a:xfrm rot="7320404">
              <a:off x="7937500" y="4622800"/>
              <a:ext cx="660400" cy="420688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38" name="Group 22"/>
            <p:cNvGrpSpPr>
              <a:grpSpLocks/>
            </p:cNvGrpSpPr>
            <p:nvPr userDrawn="1"/>
          </p:nvGrpSpPr>
          <p:grpSpPr bwMode="auto">
            <a:xfrm>
              <a:off x="7848600" y="4343400"/>
              <a:ext cx="742950" cy="1058863"/>
              <a:chOff x="4986" y="2752"/>
              <a:chExt cx="468" cy="667"/>
            </a:xfrm>
          </p:grpSpPr>
          <p:sp>
            <p:nvSpPr>
              <p:cNvPr id="92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4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886200" y="19050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B1A700-7212-524C-82CA-F704C367C3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9169" y="65616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.outloo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324" y="16699"/>
            <a:ext cx="1492758" cy="688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06450"/>
            <a:ext cx="8855075" cy="5616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669" y="65743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1" y="6565900"/>
            <a:ext cx="4902200" cy="228600"/>
          </a:xfrm>
        </p:spPr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10" name="Group 60"/>
          <p:cNvGrpSpPr>
            <a:grpSpLocks/>
          </p:cNvGrpSpPr>
          <p:nvPr userDrawn="1"/>
        </p:nvGrpSpPr>
        <p:grpSpPr bwMode="auto">
          <a:xfrm rot="5400000">
            <a:off x="4086225" y="-3648075"/>
            <a:ext cx="431800" cy="8604250"/>
            <a:chOff x="5468" y="1333"/>
            <a:chExt cx="243" cy="2714"/>
          </a:xfrm>
        </p:grpSpPr>
        <p:sp>
          <p:nvSpPr>
            <p:cNvPr id="11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0"/>
            <a:ext cx="65405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6" name="Picture 5" descr="picture.outloo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924" y="0"/>
            <a:ext cx="1492758" cy="688942"/>
          </a:xfrm>
          <a:prstGeom prst="rect">
            <a:avLst/>
          </a:prstGeom>
        </p:spPr>
      </p:pic>
      <p:grpSp>
        <p:nvGrpSpPr>
          <p:cNvPr id="8" name="Group 60"/>
          <p:cNvGrpSpPr>
            <a:grpSpLocks/>
          </p:cNvGrpSpPr>
          <p:nvPr userDrawn="1"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9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0" y="0"/>
            <a:ext cx="64262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D2CD6-BD71-9540-8FCE-C04CD30520C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692150"/>
            <a:ext cx="4351338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692150"/>
            <a:ext cx="4351337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8429" y="6565901"/>
            <a:ext cx="1507067" cy="275168"/>
          </a:xfrm>
        </p:spPr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5035" y="6578600"/>
            <a:ext cx="4236508" cy="228600"/>
          </a:xfrm>
        </p:spPr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C92166-1194-2F48-BFD2-97EB8C06103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2F8949-A4D7-1044-8DE4-2C17568E9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31429" y="6565901"/>
            <a:ext cx="1507067" cy="27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 altLang="ja-JP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1" y="6565900"/>
            <a:ext cx="490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i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5334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9EA87294-3AFE-9D4E-921B-BEF8B3AF57E5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8248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596900"/>
            <a:ext cx="90265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smtClean="0"/>
              <a:t>level</a:t>
            </a:r>
            <a:endParaRPr lang="en-GB" dirty="0"/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0" y="6156722"/>
            <a:ext cx="1003762" cy="701278"/>
            <a:chOff x="7938" y="5878513"/>
            <a:chExt cx="1338262" cy="935037"/>
          </a:xfrm>
        </p:grpSpPr>
        <p:sp>
          <p:nvSpPr>
            <p:cNvPr id="8203" name="Freeform 11"/>
            <p:cNvSpPr>
              <a:spLocks noChangeAspect="1"/>
            </p:cNvSpPr>
            <p:nvPr userDrawn="1"/>
          </p:nvSpPr>
          <p:spPr bwMode="auto">
            <a:xfrm>
              <a:off x="30560" y="5896380"/>
              <a:ext cx="1296590" cy="773043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ChangeAspect="1"/>
            </p:cNvSpPr>
            <p:nvPr userDrawn="1"/>
          </p:nvSpPr>
          <p:spPr bwMode="auto">
            <a:xfrm>
              <a:off x="1218803" y="5988097"/>
              <a:ext cx="84534" cy="15365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ChangeAspect="1"/>
            </p:cNvSpPr>
            <p:nvPr userDrawn="1"/>
          </p:nvSpPr>
          <p:spPr bwMode="auto">
            <a:xfrm>
              <a:off x="25797" y="6216794"/>
              <a:ext cx="942975" cy="48836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 noChangeAspect="1"/>
            </p:cNvSpPr>
            <p:nvPr userDrawn="1"/>
          </p:nvSpPr>
          <p:spPr bwMode="auto">
            <a:xfrm>
              <a:off x="155575" y="6257292"/>
              <a:ext cx="625078" cy="44548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ChangeAspect="1"/>
            </p:cNvSpPr>
            <p:nvPr userDrawn="1"/>
          </p:nvSpPr>
          <p:spPr bwMode="auto">
            <a:xfrm>
              <a:off x="579438" y="5928540"/>
              <a:ext cx="160734" cy="14412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 noChangeAspect="1"/>
            </p:cNvSpPr>
            <p:nvPr userDrawn="1"/>
          </p:nvSpPr>
          <p:spPr bwMode="auto">
            <a:xfrm>
              <a:off x="765175" y="6680143"/>
              <a:ext cx="90487" cy="133407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ChangeAspect="1"/>
            </p:cNvSpPr>
            <p:nvPr userDrawn="1"/>
          </p:nvSpPr>
          <p:spPr bwMode="auto">
            <a:xfrm>
              <a:off x="602060" y="6017875"/>
              <a:ext cx="229791" cy="45620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 noChangeAspect="1"/>
            </p:cNvSpPr>
            <p:nvPr userDrawn="1"/>
          </p:nvSpPr>
          <p:spPr bwMode="auto">
            <a:xfrm>
              <a:off x="797322" y="5997626"/>
              <a:ext cx="433387" cy="207257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ChangeAspect="1"/>
            </p:cNvSpPr>
            <p:nvPr userDrawn="1"/>
          </p:nvSpPr>
          <p:spPr bwMode="auto">
            <a:xfrm>
              <a:off x="415132" y="6120312"/>
              <a:ext cx="185737" cy="7980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12" name="Group 20"/>
            <p:cNvGrpSpPr>
              <a:grpSpLocks noChangeAspect="1"/>
            </p:cNvGrpSpPr>
            <p:nvPr userDrawn="1"/>
          </p:nvGrpSpPr>
          <p:grpSpPr bwMode="auto">
            <a:xfrm>
              <a:off x="7938" y="5878513"/>
              <a:ext cx="1338262" cy="929081"/>
              <a:chOff x="5" y="3490"/>
              <a:chExt cx="1124" cy="780"/>
            </a:xfrm>
          </p:grpSpPr>
          <p:grpSp>
            <p:nvGrpSpPr>
              <p:cNvPr id="8213" name="Group 21"/>
              <p:cNvGrpSpPr>
                <a:grpSpLocks noChangeAspect="1"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 noChangeAspect="1"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5" name="Freeform 23"/>
                <p:cNvSpPr>
                  <a:spLocks noChangeAspect="1"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6" name="Freeform 24"/>
                <p:cNvSpPr>
                  <a:spLocks noChangeAspect="1"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17" name="Freeform 25"/>
              <p:cNvSpPr>
                <a:spLocks noChangeAspect="1"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 noChangeAspect="1"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 noChangeAspect="1"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20" name="Group 28"/>
              <p:cNvGrpSpPr>
                <a:grpSpLocks noChangeAspect="1"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 noChangeAspect="1"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2" name="Freeform 30"/>
                <p:cNvSpPr>
                  <a:spLocks noChangeAspect="1"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3" name="Freeform 31"/>
                <p:cNvSpPr>
                  <a:spLocks noChangeAspect="1"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4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5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6" name="Freeform 34"/>
                <p:cNvSpPr>
                  <a:spLocks noChangeAspect="1"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7" name="Freeform 35"/>
                <p:cNvSpPr>
                  <a:spLocks noChangeAspect="1"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8" name="Freeform 36"/>
                <p:cNvSpPr>
                  <a:spLocks noChangeAspect="1"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8680450" y="1628775"/>
            <a:ext cx="385763" cy="4795838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8212732" y="414865"/>
            <a:ext cx="1212372" cy="1073944"/>
            <a:chOff x="7907932" y="0"/>
            <a:chExt cx="1616506" cy="1431925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8194" name="Freeform 2"/>
            <p:cNvSpPr>
              <a:spLocks noChangeAspect="1"/>
            </p:cNvSpPr>
            <p:nvPr/>
          </p:nvSpPr>
          <p:spPr bwMode="auto">
            <a:xfrm rot="18427436">
              <a:off x="8253722" y="-35530"/>
              <a:ext cx="870572" cy="1562152"/>
            </a:xfrm>
            <a:custGeom>
              <a:avLst/>
              <a:gdLst/>
              <a:ahLst/>
              <a:cxnLst>
                <a:cxn ang="0">
                  <a:pos x="2903" y="433"/>
                </a:cxn>
                <a:cxn ang="0">
                  <a:pos x="2565" y="80"/>
                </a:cxn>
                <a:cxn ang="0">
                  <a:pos x="2241" y="0"/>
                </a:cxn>
                <a:cxn ang="0">
                  <a:pos x="110" y="2811"/>
                </a:cxn>
                <a:cxn ang="0">
                  <a:pos x="110" y="3228"/>
                </a:cxn>
                <a:cxn ang="0">
                  <a:pos x="0" y="3631"/>
                </a:cxn>
                <a:cxn ang="0">
                  <a:pos x="72" y="3686"/>
                </a:cxn>
                <a:cxn ang="0">
                  <a:pos x="441" y="3355"/>
                </a:cxn>
                <a:cxn ang="0">
                  <a:pos x="740" y="3228"/>
                </a:cxn>
                <a:cxn ang="0">
                  <a:pos x="2903" y="433"/>
                </a:cxn>
                <a:cxn ang="0">
                  <a:pos x="2903" y="433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ChangeAspect="1"/>
            </p:cNvSpPr>
            <p:nvPr/>
          </p:nvSpPr>
          <p:spPr bwMode="auto">
            <a:xfrm rot="18427436">
              <a:off x="8302127" y="-39735"/>
              <a:ext cx="872951" cy="1571670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 noChangeAspect="1"/>
            </p:cNvSpPr>
            <p:nvPr/>
          </p:nvSpPr>
          <p:spPr bwMode="auto">
            <a:xfrm rot="18427436">
              <a:off x="8292965" y="120342"/>
              <a:ext cx="768292" cy="117786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32" name="Group 40"/>
            <p:cNvGrpSpPr>
              <a:grpSpLocks noChangeAspect="1"/>
            </p:cNvGrpSpPr>
            <p:nvPr/>
          </p:nvGrpSpPr>
          <p:grpSpPr bwMode="auto">
            <a:xfrm>
              <a:off x="7924800" y="0"/>
              <a:ext cx="1599034" cy="1431925"/>
              <a:chOff x="4610" y="57"/>
              <a:chExt cx="1344" cy="1204"/>
            </a:xfrm>
          </p:grpSpPr>
          <p:grpSp>
            <p:nvGrpSpPr>
              <p:cNvPr id="8233" name="Group 41"/>
              <p:cNvGrpSpPr>
                <a:grpSpLocks noChangeAspect="1"/>
              </p:cNvGrpSpPr>
              <p:nvPr userDrawn="1"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8234" name="Freeform 42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235" name="Group 43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8236" name="Freeform 44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7" name="Freeform 45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048" y="33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8" name="Freeform 46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858" y="18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9" name="Freeform 47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0" name="Freeform 48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97" y="89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1" name="Freeform 49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53" y="80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2" name="Freeform 50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3" name="Freeform 51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48" y="14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44" name="Line 52"/>
              <p:cNvSpPr>
                <a:spLocks noChangeAspect="1" noChangeShapeType="1"/>
              </p:cNvSpPr>
              <p:nvPr userDrawn="1"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7" name="Picture 56" descr="EIC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2780"/>
            <a:ext cx="458925" cy="424420"/>
          </a:xfrm>
          <a:prstGeom prst="rect">
            <a:avLst/>
          </a:prstGeom>
        </p:spPr>
      </p:pic>
      <p:grpSp>
        <p:nvGrpSpPr>
          <p:cNvPr id="8252" name="Group 60"/>
          <p:cNvGrpSpPr>
            <a:grpSpLocks/>
          </p:cNvGrpSpPr>
          <p:nvPr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8253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4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0"/>
            <a:ext cx="845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err="1" smtClean="0"/>
              <a:t>bubu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7" r:id="rId4"/>
    <p:sldLayoutId id="2147483655" r:id="rId5"/>
    <p:sldLayoutId id="2147483658" r:id="rId6"/>
    <p:sldLayoutId id="2147483656" r:id="rId7"/>
    <p:sldLayoutId id="2147483653" r:id="rId8"/>
    <p:sldLayoutId id="2147483659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q"/>
        <a:defRPr kumimoji="1" sz="2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kumimoji="1"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2"/>
        </a:buBlip>
        <a:defRPr kumimoji="1" sz="1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20000"/>
        <a:buFontTx/>
        <a:buBlip>
          <a:blip r:embed="rId14"/>
        </a:buBlip>
        <a:defRPr kumimoji="1" sz="1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png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emf"/><Relationship Id="rId10" Type="http://schemas.openxmlformats.org/officeDocument/2006/relationships/image" Target="../media/image55.gif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wmf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jpe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5" Type="http://schemas.openxmlformats.org/officeDocument/2006/relationships/image" Target="../media/image13.emf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5.emf"/><Relationship Id="rId4" Type="http://schemas.openxmlformats.org/officeDocument/2006/relationships/package" Target="../embeddings/Microsoft_Excel_Worksheet1.xlsx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008196"/>
            <a:ext cx="6032500" cy="492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TK Hemmick for the EIC Tracking R&amp;D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62438"/>
            <a:ext cx="6400800" cy="1689100"/>
          </a:xfrm>
        </p:spPr>
        <p:txBody>
          <a:bodyPr/>
          <a:lstStyle/>
          <a:p>
            <a:r>
              <a:rPr lang="en-US" dirty="0" smtClean="0"/>
              <a:t>Letter of Intent for Detector R&amp;D Towards an EIC Detector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517816"/>
            <a:ext cx="4772025" cy="330827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q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Ø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4"/>
              </a:buBlip>
              <a:defRPr kumimoji="1" sz="1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algn="l"/>
            <a:r>
              <a:rPr lang="en-US" sz="1800" dirty="0" smtClean="0"/>
              <a:t>Brookhaven National Laboratory</a:t>
            </a:r>
          </a:p>
          <a:p>
            <a:pPr algn="l"/>
            <a:r>
              <a:rPr lang="en-US" sz="1800" dirty="0" smtClean="0"/>
              <a:t>Florida Institute of Technology</a:t>
            </a:r>
          </a:p>
          <a:p>
            <a:pPr algn="l"/>
            <a:r>
              <a:rPr lang="en-US" sz="1800" dirty="0" smtClean="0"/>
              <a:t>Iowa State University</a:t>
            </a:r>
          </a:p>
          <a:p>
            <a:pPr algn="l"/>
            <a:r>
              <a:rPr lang="en-US" sz="1800" dirty="0" smtClean="0"/>
              <a:t>Lawrence Berkeley National Laboratory</a:t>
            </a:r>
          </a:p>
          <a:p>
            <a:pPr algn="l"/>
            <a:r>
              <a:rPr lang="en-US" sz="1800" dirty="0" smtClean="0"/>
              <a:t>Massachusetts Institute of Technology</a:t>
            </a:r>
          </a:p>
          <a:p>
            <a:pPr algn="l"/>
            <a:r>
              <a:rPr lang="en-US" sz="1800" dirty="0" smtClean="0"/>
              <a:t>Riken Research Center at BNL</a:t>
            </a:r>
          </a:p>
          <a:p>
            <a:pPr algn="l"/>
            <a:r>
              <a:rPr lang="en-US" sz="1800" dirty="0" smtClean="0"/>
              <a:t>Stony Brook University</a:t>
            </a:r>
          </a:p>
          <a:p>
            <a:pPr algn="l"/>
            <a:r>
              <a:rPr lang="en-US" sz="1800" dirty="0" smtClean="0"/>
              <a:t>Temple University</a:t>
            </a:r>
          </a:p>
          <a:p>
            <a:pPr algn="l"/>
            <a:r>
              <a:rPr lang="en-US" sz="1800" dirty="0" smtClean="0"/>
              <a:t>University of Virginia</a:t>
            </a:r>
          </a:p>
          <a:p>
            <a:pPr algn="l"/>
            <a:r>
              <a:rPr lang="en-US" sz="1800" dirty="0" smtClean="0"/>
              <a:t>Yale University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4DC042-DA42-6A4D-AE89-46F8D07AA4EE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40292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3327991"/>
            <a:ext cx="9026525" cy="3187109"/>
          </a:xfrm>
        </p:spPr>
        <p:txBody>
          <a:bodyPr/>
          <a:lstStyle/>
          <a:p>
            <a:r>
              <a:rPr lang="en-US" dirty="0" smtClean="0"/>
              <a:t>Tests of 1-2cm drift micro-TPC soon coupled to ATLAS chip.</a:t>
            </a:r>
          </a:p>
          <a:p>
            <a:pPr lvl="1"/>
            <a:r>
              <a:rPr lang="en-US" dirty="0" smtClean="0"/>
              <a:t>64 </a:t>
            </a:r>
            <a:r>
              <a:rPr lang="en-US" dirty="0" err="1" smtClean="0"/>
              <a:t>ch</a:t>
            </a:r>
            <a:r>
              <a:rPr lang="en-US" dirty="0" smtClean="0"/>
              <a:t> ASIC (front end only) available Spring 2012.</a:t>
            </a:r>
          </a:p>
          <a:p>
            <a:pPr lvl="1"/>
            <a:r>
              <a:rPr lang="en-US" dirty="0" smtClean="0"/>
              <a:t>Designing coupling to SRS.</a:t>
            </a:r>
          </a:p>
          <a:p>
            <a:r>
              <a:rPr lang="en-US" baseline="30000" dirty="0" smtClean="0"/>
              <a:t>90</a:t>
            </a:r>
            <a:r>
              <a:rPr lang="en-US" dirty="0" smtClean="0"/>
              <a:t>Sr vectored source with 10 micron scan steps.</a:t>
            </a:r>
            <a:endParaRPr lang="en-US" baseline="30000" dirty="0"/>
          </a:p>
          <a:p>
            <a:r>
              <a:rPr lang="en-US" dirty="0" smtClean="0"/>
              <a:t>CERN “Compass” readout; 2000 channels SRS.</a:t>
            </a:r>
          </a:p>
          <a:p>
            <a:r>
              <a:rPr lang="en-US" dirty="0" smtClean="0"/>
              <a:t>Alternative readout planes from SBU engineer.</a:t>
            </a:r>
          </a:p>
          <a:p>
            <a:r>
              <a:rPr lang="en-US" dirty="0" smtClean="0"/>
              <a:t>Several chip options will be identified by proposal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508" y="0"/>
            <a:ext cx="3377492" cy="318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077" y="505158"/>
            <a:ext cx="3138768" cy="26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04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Zig-Zag</a:t>
            </a:r>
            <a:r>
              <a:rPr lang="en-US" dirty="0" smtClean="0"/>
              <a:t> readouts to </a:t>
            </a:r>
            <a:r>
              <a:rPr lang="en-US" dirty="0"/>
              <a:t>R</a:t>
            </a:r>
            <a:r>
              <a:rPr lang="en-US" dirty="0" smtClean="0"/>
              <a:t>educe </a:t>
            </a:r>
            <a:r>
              <a:rPr lang="en-US" dirty="0"/>
              <a:t>C</a:t>
            </a:r>
            <a:r>
              <a:rPr lang="en-US" dirty="0" smtClean="0"/>
              <a:t>hannel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18840"/>
            <a:ext cx="9026525" cy="1517798"/>
          </a:xfrm>
        </p:spPr>
        <p:txBody>
          <a:bodyPr/>
          <a:lstStyle/>
          <a:p>
            <a:r>
              <a:rPr lang="en-US" dirty="0" smtClean="0"/>
              <a:t>Investigation of long “</a:t>
            </a:r>
            <a:r>
              <a:rPr lang="en-US" dirty="0" err="1" smtClean="0"/>
              <a:t>Zig-Zag</a:t>
            </a:r>
            <a:r>
              <a:rPr lang="en-US" dirty="0" smtClean="0"/>
              <a:t>” patterns at FIT.</a:t>
            </a:r>
          </a:p>
          <a:p>
            <a:r>
              <a:rPr lang="en-US" dirty="0" smtClean="0"/>
              <a:t>Low channel-count readout for very large area GEMs.</a:t>
            </a:r>
          </a:p>
          <a:p>
            <a:r>
              <a:rPr lang="en-US" dirty="0" smtClean="0"/>
              <a:t>FIT has ~1m-long functioning GEMs as prototypes from CMS.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08" y="919836"/>
            <a:ext cx="4565908" cy="334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6158" y="1765950"/>
            <a:ext cx="287688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Readout test board </a:t>
            </a:r>
            <a:r>
              <a:rPr lang="en-US" dirty="0" err="1" smtClean="0"/>
              <a:t>compatable</a:t>
            </a:r>
            <a:r>
              <a:rPr lang="en-US" dirty="0" smtClean="0"/>
              <a:t> with CERN 10x10cm^2 GEMS.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FIT design/</a:t>
            </a:r>
          </a:p>
          <a:p>
            <a:pPr algn="ctr"/>
            <a:r>
              <a:rPr lang="en-US" dirty="0" smtClean="0"/>
              <a:t>SBU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19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Area at GEM Edges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4540102"/>
            <a:ext cx="9026525" cy="1974997"/>
          </a:xfrm>
        </p:spPr>
        <p:txBody>
          <a:bodyPr/>
          <a:lstStyle/>
          <a:p>
            <a:r>
              <a:rPr lang="en-US" dirty="0" smtClean="0"/>
              <a:t>2000 channels of SRS running successfully.</a:t>
            </a:r>
          </a:p>
          <a:p>
            <a:r>
              <a:rPr lang="en-US" dirty="0" smtClean="0"/>
              <a:t>Orders out for 40x50cm</a:t>
            </a:r>
            <a:r>
              <a:rPr lang="en-US" baseline="30000" dirty="0" smtClean="0"/>
              <a:t>2</a:t>
            </a:r>
            <a:r>
              <a:rPr lang="en-US" dirty="0" smtClean="0"/>
              <a:t>; Design underway for 90x40cm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err="1" smtClean="0"/>
              <a:t>UVa</a:t>
            </a:r>
            <a:r>
              <a:rPr lang="en-US" dirty="0" smtClean="0"/>
              <a:t> will provide tracking &amp; DAQ for RICH Tests @ J-Lab </a:t>
            </a:r>
            <a:br>
              <a:rPr lang="en-US" dirty="0" smtClean="0"/>
            </a:br>
            <a:r>
              <a:rPr lang="en-US" dirty="0" smtClean="0"/>
              <a:t>(Spring 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698" y="871427"/>
            <a:ext cx="4661123" cy="344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77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Detector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3763924"/>
            <a:ext cx="9026525" cy="294522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Test “beam” available in Hall A.</a:t>
            </a:r>
          </a:p>
          <a:p>
            <a:r>
              <a:rPr lang="en-US" dirty="0" smtClean="0"/>
              <a:t>Joined with Temple &amp; </a:t>
            </a:r>
            <a:r>
              <a:rPr lang="en-US" dirty="0" err="1" smtClean="0"/>
              <a:t>U.Va</a:t>
            </a:r>
            <a:r>
              <a:rPr lang="en-US" dirty="0" smtClean="0"/>
              <a:t> for two-stage tests:</a:t>
            </a:r>
          </a:p>
          <a:p>
            <a:pPr lvl="1"/>
            <a:r>
              <a:rPr lang="en-US" dirty="0" smtClean="0"/>
              <a:t>Simple background studies (</a:t>
            </a:r>
            <a:r>
              <a:rPr lang="en-US" dirty="0" smtClean="0">
                <a:solidFill>
                  <a:srgbClr val="FF0000"/>
                </a:solidFill>
              </a:rPr>
              <a:t>leave for J-Lab this week!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RICH tests with tracking support in Spring 2012.</a:t>
            </a:r>
          </a:p>
          <a:p>
            <a:r>
              <a:rPr lang="en-US" dirty="0" smtClean="0"/>
              <a:t>Full-time grad students:  Thomas </a:t>
            </a:r>
            <a:r>
              <a:rPr lang="en-US" dirty="0" err="1" smtClean="0"/>
              <a:t>Videbaek</a:t>
            </a:r>
            <a:r>
              <a:rPr lang="en-US" dirty="0" smtClean="0"/>
              <a:t>, </a:t>
            </a:r>
            <a:r>
              <a:rPr lang="en-US" dirty="0" err="1" smtClean="0"/>
              <a:t>Serpil</a:t>
            </a:r>
            <a:r>
              <a:rPr lang="en-US" dirty="0" smtClean="0"/>
              <a:t> </a:t>
            </a:r>
            <a:r>
              <a:rPr lang="en-US" dirty="0" err="1" smtClean="0"/>
              <a:t>Yalcin</a:t>
            </a:r>
            <a:r>
              <a:rPr lang="en-US" dirty="0" smtClean="0"/>
              <a:t>.  Part-time grad students:  </a:t>
            </a:r>
            <a:r>
              <a:rPr lang="en-US" dirty="0" err="1" smtClean="0"/>
              <a:t>Ciprian</a:t>
            </a:r>
            <a:r>
              <a:rPr lang="en-US" dirty="0" smtClean="0"/>
              <a:t> Gal, Paul Kline, </a:t>
            </a:r>
            <a:r>
              <a:rPr lang="en-US" dirty="0" err="1" smtClean="0"/>
              <a:t>Huijun</a:t>
            </a:r>
            <a:r>
              <a:rPr lang="en-US" dirty="0" smtClean="0"/>
              <a:t> </a:t>
            </a:r>
            <a:r>
              <a:rPr lang="en-US" dirty="0" err="1" smtClean="0"/>
              <a:t>Ge</a:t>
            </a:r>
            <a:endParaRPr lang="en-US" dirty="0" smtClean="0"/>
          </a:p>
          <a:p>
            <a:r>
              <a:rPr lang="en-US" dirty="0" smtClean="0"/>
              <a:t>Five undergrads working part-time.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166886" y="1185529"/>
            <a:ext cx="3455582" cy="22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611375" y="1366285"/>
            <a:ext cx="3189771" cy="160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99718" y="110690"/>
            <a:ext cx="3115341" cy="404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00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Strip-pad </a:t>
            </a:r>
            <a:r>
              <a:rPr lang="en-US" dirty="0"/>
              <a:t>R</a:t>
            </a:r>
            <a:r>
              <a:rPr lang="en-US" dirty="0" smtClean="0"/>
              <a:t>eadout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4486915"/>
            <a:ext cx="9026525" cy="204147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Layout completed for 880 mm pitch.</a:t>
            </a:r>
          </a:p>
          <a:p>
            <a:r>
              <a:rPr lang="en-US" dirty="0" smtClean="0"/>
              <a:t>Next is 600 mm pitch (limit of Tech-Etch capability?).</a:t>
            </a:r>
          </a:p>
          <a:p>
            <a:r>
              <a:rPr lang="en-US" dirty="0" smtClean="0"/>
              <a:t>Beam test 2012.</a:t>
            </a:r>
          </a:p>
          <a:p>
            <a:r>
              <a:rPr lang="en-US" dirty="0" smtClean="0"/>
              <a:t>BNL and SBU doing detailed simulations of charge deposition and pattern recognition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693" y="686356"/>
            <a:ext cx="5357963" cy="39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11" y="1057392"/>
            <a:ext cx="3219450" cy="289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35700" y="1231888"/>
            <a:ext cx="1200150" cy="2689860"/>
            <a:chOff x="5924550" y="1089660"/>
            <a:chExt cx="1200150" cy="2689860"/>
          </a:xfrm>
        </p:grpSpPr>
        <p:sp>
          <p:nvSpPr>
            <p:cNvPr id="8" name="Rectangle 7"/>
            <p:cNvSpPr/>
            <p:nvPr/>
          </p:nvSpPr>
          <p:spPr bwMode="auto">
            <a:xfrm>
              <a:off x="5924550" y="1089660"/>
              <a:ext cx="121920" cy="26898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61760" y="1089660"/>
              <a:ext cx="121920" cy="26898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002780" y="1089660"/>
              <a:ext cx="121920" cy="26898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5590" y="1843963"/>
            <a:ext cx="3265170" cy="1535430"/>
            <a:chOff x="5036820" y="1695450"/>
            <a:chExt cx="3265170" cy="153543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147310" y="1929765"/>
              <a:ext cx="315468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50368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5702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1036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370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1704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147310" y="2463165"/>
              <a:ext cx="315468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50368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5702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1036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6370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1704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147310" y="2996565"/>
              <a:ext cx="312039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50368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5702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1036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6370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1704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1801" y="1090729"/>
            <a:ext cx="3108960" cy="2832348"/>
            <a:chOff x="5215890" y="948690"/>
            <a:chExt cx="3108960" cy="2832348"/>
          </a:xfrm>
        </p:grpSpPr>
        <p:grpSp>
          <p:nvGrpSpPr>
            <p:cNvPr id="31" name="Group 30"/>
            <p:cNvGrpSpPr/>
            <p:nvPr/>
          </p:nvGrpSpPr>
          <p:grpSpPr>
            <a:xfrm>
              <a:off x="5215890" y="948690"/>
              <a:ext cx="3108960" cy="2827020"/>
              <a:chOff x="5215890" y="948690"/>
              <a:chExt cx="3108960" cy="282702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215890" y="320536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63" name="Straight Connector 62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4" name="Rectangle 63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751195" y="266815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2" name="Rectangle 61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6284595" y="213094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0" name="Rectangle 59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6827520" y="159373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8" name="Rectangle 57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7417117" y="948690"/>
                <a:ext cx="907733" cy="29452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7361872" y="115824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752147" y="3208024"/>
              <a:ext cx="598170" cy="570350"/>
              <a:chOff x="5215890" y="3205360"/>
              <a:chExt cx="598170" cy="570350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Rectangle 49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87452" y="2670814"/>
              <a:ext cx="598170" cy="570350"/>
              <a:chOff x="5215890" y="3205360"/>
              <a:chExt cx="598170" cy="570350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Rectangle 47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820852" y="2133604"/>
              <a:ext cx="598170" cy="570350"/>
              <a:chOff x="5215890" y="3205360"/>
              <a:chExt cx="598170" cy="570350"/>
            </a:xfrm>
          </p:grpSpPr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 bwMode="auto">
            <a:xfrm flipV="1">
              <a:off x="7417116" y="1466850"/>
              <a:ext cx="907733" cy="2945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7370445" y="1695450"/>
              <a:ext cx="110490" cy="46863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288404" y="3210688"/>
              <a:ext cx="598170" cy="570350"/>
              <a:chOff x="5215890" y="3205360"/>
              <a:chExt cx="598170" cy="570350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Rectangle 43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823709" y="2673478"/>
              <a:ext cx="598170" cy="570350"/>
              <a:chOff x="5215890" y="3205360"/>
              <a:chExt cx="598170" cy="570350"/>
            </a:xfrm>
          </p:grpSpPr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 bwMode="auto">
            <a:xfrm flipV="1">
              <a:off x="7361872" y="2025774"/>
              <a:ext cx="907733" cy="2945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7366634" y="2228547"/>
              <a:ext cx="110490" cy="46863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130913" y="688060"/>
            <a:ext cx="1419225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PROPOSED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87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Detector Concept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15</a:t>
            </a:fld>
            <a:endParaRPr lang="en-US" altLang="ja-JP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300"/>
            <a:ext cx="6690360" cy="426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724" y="5135940"/>
            <a:ext cx="877255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acceptance -5 &lt; </a:t>
            </a:r>
            <a:r>
              <a:rPr lang="en-US" sz="1600" dirty="0" err="1" smtClean="0">
                <a:latin typeface="Symbol" charset="2"/>
                <a:cs typeface="Symbol" charset="2"/>
              </a:rPr>
              <a:t>h</a:t>
            </a:r>
            <a:r>
              <a:rPr lang="en-US" sz="1600" dirty="0" smtClean="0"/>
              <a:t> &lt; 5 central detector</a:t>
            </a:r>
          </a:p>
          <a:p>
            <a:r>
              <a:rPr lang="en-US" sz="1600" dirty="0" smtClean="0"/>
              <a:t>good PID and vertex resolution (&lt; 5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m)</a:t>
            </a:r>
          </a:p>
          <a:p>
            <a:r>
              <a:rPr lang="en-US" sz="1600" dirty="0" smtClean="0"/>
              <a:t>tracking and calorimeter coverage the same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good momentum resolution, lepton PID</a:t>
            </a:r>
          </a:p>
          <a:p>
            <a:r>
              <a:rPr lang="en-US" sz="1600" dirty="0" smtClean="0">
                <a:sym typeface="Wingdings"/>
              </a:rPr>
              <a:t>low material density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minimal multiple scattering and </a:t>
            </a:r>
            <a:r>
              <a:rPr lang="en-US" sz="1600" dirty="0" err="1" smtClean="0">
                <a:sym typeface="Wingdings"/>
              </a:rPr>
              <a:t>brems-strahlung</a:t>
            </a:r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very forward electron and proton detection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dipole spectrometers </a:t>
            </a:r>
            <a:endParaRPr lang="en-US" sz="16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786693" y="3457673"/>
            <a:ext cx="5323840" cy="3159760"/>
            <a:chOff x="2781300" y="2368550"/>
            <a:chExt cx="5323840" cy="31597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0" y="2368550"/>
              <a:ext cx="5323840" cy="3159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340100" y="2527300"/>
              <a:ext cx="16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Pythia</a:t>
              </a:r>
              <a:r>
                <a:rPr lang="en-US" dirty="0" smtClean="0">
                  <a:solidFill>
                    <a:schemeClr val="bg1"/>
                  </a:solidFill>
                </a:rPr>
                <a:t>-event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567" y="622300"/>
            <a:ext cx="4516711" cy="31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a symmetric version…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16</a:t>
            </a:fld>
            <a:endParaRPr lang="en-US" altLang="ja-JP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8014"/>
            <a:ext cx="5895310" cy="335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064" y="3657155"/>
            <a:ext cx="4955991" cy="32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8" y="678014"/>
            <a:ext cx="4113912" cy="22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4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1:  </a:t>
            </a:r>
            <a:r>
              <a:rPr lang="en-US" dirty="0" err="1" smtClean="0"/>
              <a:t>FairROOT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205" y="4082902"/>
            <a:ext cx="8664722" cy="265814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IO Manager based on ROOT </a:t>
            </a:r>
            <a:r>
              <a:rPr lang="en-US" sz="1800" dirty="0" err="1"/>
              <a:t>TFolder</a:t>
            </a:r>
            <a:r>
              <a:rPr lang="en-US" sz="1800" dirty="0"/>
              <a:t> and </a:t>
            </a:r>
            <a:r>
              <a:rPr lang="en-US" sz="1800" dirty="0" err="1"/>
              <a:t>TTree</a:t>
            </a:r>
            <a:r>
              <a:rPr lang="en-US" sz="1800" dirty="0"/>
              <a:t> (</a:t>
            </a:r>
            <a:r>
              <a:rPr lang="en-US" sz="1800" dirty="0" err="1"/>
              <a:t>TChain</a:t>
            </a:r>
            <a:r>
              <a:rPr lang="en-US" sz="1800" dirty="0"/>
              <a:t>);</a:t>
            </a:r>
          </a:p>
          <a:p>
            <a:r>
              <a:rPr lang="en-US" sz="1800" dirty="0" smtClean="0"/>
              <a:t>Geometry </a:t>
            </a:r>
            <a:r>
              <a:rPr lang="en-US" sz="1800" dirty="0"/>
              <a:t>Readers: ASCII, ROOT, CAD2ROOT;</a:t>
            </a:r>
          </a:p>
          <a:p>
            <a:r>
              <a:rPr lang="en-US" sz="1800" dirty="0" smtClean="0"/>
              <a:t>Radiation </a:t>
            </a:r>
            <a:r>
              <a:rPr lang="en-US" sz="1800" dirty="0"/>
              <a:t>length manager;</a:t>
            </a:r>
          </a:p>
          <a:p>
            <a:r>
              <a:rPr lang="en-US" sz="1800" dirty="0" smtClean="0"/>
              <a:t>Generic </a:t>
            </a:r>
            <a:r>
              <a:rPr lang="en-US" sz="1800" dirty="0"/>
              <a:t>track propagation based on </a:t>
            </a:r>
            <a:r>
              <a:rPr lang="en-US" sz="1800" dirty="0" err="1"/>
              <a:t>Geane</a:t>
            </a:r>
            <a:r>
              <a:rPr lang="en-US" sz="1800" dirty="0"/>
              <a:t>;</a:t>
            </a:r>
          </a:p>
          <a:p>
            <a:r>
              <a:rPr lang="en-US" sz="1800" dirty="0" smtClean="0"/>
              <a:t>Generic </a:t>
            </a:r>
            <a:r>
              <a:rPr lang="en-US" sz="1800" dirty="0"/>
              <a:t>event display based on EVE and </a:t>
            </a:r>
            <a:r>
              <a:rPr lang="en-US" sz="1800" dirty="0" err="1"/>
              <a:t>Geane</a:t>
            </a:r>
            <a:r>
              <a:rPr lang="en-US" sz="1800" dirty="0"/>
              <a:t>;</a:t>
            </a:r>
          </a:p>
          <a:p>
            <a:r>
              <a:rPr lang="en-US" sz="1800" dirty="0" smtClean="0"/>
              <a:t>Fast </a:t>
            </a:r>
            <a:r>
              <a:rPr lang="en-US" sz="1800" dirty="0"/>
              <a:t>simulation base services based on VMC and ROOT </a:t>
            </a:r>
            <a:r>
              <a:rPr lang="en-US" sz="1800" dirty="0" err="1"/>
              <a:t>TTasks</a:t>
            </a:r>
            <a:r>
              <a:rPr lang="en-US" sz="1800" dirty="0"/>
              <a:t>;</a:t>
            </a:r>
          </a:p>
          <a:p>
            <a:r>
              <a:rPr lang="en-US" sz="1800" dirty="0" smtClean="0"/>
              <a:t>a </a:t>
            </a:r>
            <a:r>
              <a:rPr lang="en-US" sz="1800" dirty="0"/>
              <a:t>unified interface to integrate different Monte Carlo (MC) generators</a:t>
            </a:r>
          </a:p>
          <a:p>
            <a:r>
              <a:rPr lang="en-US" sz="1800" dirty="0" smtClean="0"/>
              <a:t>CUDA </a:t>
            </a:r>
            <a:r>
              <a:rPr lang="en-US" sz="1800" dirty="0"/>
              <a:t>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17</a:t>
            </a:fld>
            <a:endParaRPr lang="en-US" altLang="ja-JP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11" y="914400"/>
            <a:ext cx="7534195" cy="296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7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2:  Smear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75" y="4380614"/>
            <a:ext cx="9026525" cy="1446028"/>
          </a:xfrm>
        </p:spPr>
        <p:txBody>
          <a:bodyPr/>
          <a:lstStyle/>
          <a:p>
            <a:r>
              <a:rPr lang="en-US" dirty="0" smtClean="0"/>
              <a:t>Layers of “Logical” detectors with smearing function.</a:t>
            </a:r>
          </a:p>
          <a:p>
            <a:r>
              <a:rPr lang="en-US" dirty="0" err="1" smtClean="0"/>
              <a:t>Mis</a:t>
            </a:r>
            <a:r>
              <a:rPr lang="en-US" dirty="0" smtClean="0"/>
              <a:t>-ID matrix </a:t>
            </a:r>
            <a:r>
              <a:rPr lang="en-US" dirty="0" err="1" smtClean="0"/>
              <a:t>ala</a:t>
            </a:r>
            <a:r>
              <a:rPr lang="en-US" dirty="0" smtClean="0"/>
              <a:t> HERMES</a:t>
            </a:r>
          </a:p>
          <a:p>
            <a:r>
              <a:rPr lang="en-US" dirty="0" smtClean="0"/>
              <a:t>Crystal Ball function for Bremsstrahlung tails.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18</a:t>
            </a:fld>
            <a:endParaRPr lang="en-US" altLang="ja-JP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768" y="923925"/>
            <a:ext cx="6943060" cy="33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722" y="5629386"/>
            <a:ext cx="62960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05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Measurement for Tracking F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826642" y="1732525"/>
            <a:ext cx="3105002" cy="4856421"/>
          </a:xfrm>
        </p:spPr>
        <p:txBody>
          <a:bodyPr/>
          <a:lstStyle/>
          <a:p>
            <a:r>
              <a:rPr lang="en-US" sz="2000" dirty="0" smtClean="0"/>
              <a:t>Measurements of F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are made by varying the beam kinematics so as to inspect the same (x,Q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at different y.</a:t>
            </a:r>
          </a:p>
          <a:p>
            <a:r>
              <a:rPr lang="en-US" sz="2000" dirty="0" smtClean="0"/>
              <a:t>This challenges al aspects of measurement:</a:t>
            </a:r>
          </a:p>
          <a:p>
            <a:pPr lvl="1"/>
            <a:r>
              <a:rPr lang="en-US" sz="1800" dirty="0" smtClean="0"/>
              <a:t>Varying particle </a:t>
            </a:r>
            <a:r>
              <a:rPr lang="en-US" sz="1800" dirty="0" err="1" smtClean="0"/>
              <a:t>mometa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 smtClean="0"/>
              <a:t> h.</a:t>
            </a:r>
          </a:p>
          <a:p>
            <a:pPr lvl="1"/>
            <a:r>
              <a:rPr lang="en-US" sz="1800" dirty="0" smtClean="0"/>
              <a:t>Resolution.</a:t>
            </a:r>
          </a:p>
          <a:p>
            <a:pPr lvl="1"/>
            <a:r>
              <a:rPr lang="en-US" sz="1800" dirty="0" smtClean="0"/>
              <a:t>Running time trade-offs.</a:t>
            </a:r>
          </a:p>
          <a:p>
            <a:pPr lvl="1"/>
            <a:r>
              <a:rPr lang="en-US" sz="1800" dirty="0" smtClean="0"/>
              <a:t>Systematic errors.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19</a:t>
            </a:fld>
            <a:endParaRPr lang="en-US" altLang="ja-JP"/>
          </a:p>
        </p:txBody>
      </p:sp>
      <p:grpSp>
        <p:nvGrpSpPr>
          <p:cNvPr id="16" name="Group 15"/>
          <p:cNvGrpSpPr/>
          <p:nvPr/>
        </p:nvGrpSpPr>
        <p:grpSpPr>
          <a:xfrm>
            <a:off x="255511" y="1371600"/>
            <a:ext cx="5475768" cy="5486400"/>
            <a:chOff x="255511" y="806191"/>
            <a:chExt cx="5475768" cy="60518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43" y="806191"/>
              <a:ext cx="5400675" cy="3076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511" y="3736233"/>
              <a:ext cx="5475768" cy="3121767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3232306" y="1297172"/>
              <a:ext cx="0" cy="53907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63526" y="5454502"/>
              <a:ext cx="4699590" cy="212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63526" y="2477386"/>
              <a:ext cx="4699590" cy="212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" name="Group 13"/>
            <p:cNvGrpSpPr/>
            <p:nvPr/>
          </p:nvGrpSpPr>
          <p:grpSpPr>
            <a:xfrm>
              <a:off x="2881431" y="2344477"/>
              <a:ext cx="733639" cy="3271616"/>
              <a:chOff x="2881431" y="2344477"/>
              <a:chExt cx="733639" cy="3271616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2913321" y="2344477"/>
                <a:ext cx="701749" cy="297712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2881431" y="5318381"/>
                <a:ext cx="701749" cy="297712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662873"/>
              </p:ext>
            </p:extLst>
          </p:nvPr>
        </p:nvGraphicFramePr>
        <p:xfrm>
          <a:off x="628650" y="640754"/>
          <a:ext cx="7429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Equation" r:id="rId5" imgW="7414560" imgH="749520" progId="Equation.3">
                  <p:embed/>
                </p:oleObj>
              </mc:Choice>
              <mc:Fallback>
                <p:oleObj name="Equation" r:id="rId5" imgW="7414560" imgH="749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640754"/>
                        <a:ext cx="7429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" y="1318439"/>
            <a:ext cx="5847930" cy="55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98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Most Compelling Physics Questions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" name="Gruppierung 40"/>
          <p:cNvGrpSpPr/>
          <p:nvPr/>
        </p:nvGrpSpPr>
        <p:grpSpPr>
          <a:xfrm>
            <a:off x="208191" y="2955682"/>
            <a:ext cx="4416149" cy="3832204"/>
            <a:chOff x="233968" y="751949"/>
            <a:chExt cx="4416149" cy="3832204"/>
          </a:xfrm>
        </p:grpSpPr>
        <p:sp>
          <p:nvSpPr>
            <p:cNvPr id="11" name="Abgerundetes Rechteck 10"/>
            <p:cNvSpPr/>
            <p:nvPr/>
          </p:nvSpPr>
          <p:spPr>
            <a:xfrm>
              <a:off x="233968" y="751949"/>
              <a:ext cx="4333665" cy="383220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13" name="Picture 27" descr="uli_nucleon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919" y="842963"/>
              <a:ext cx="1066800" cy="842963"/>
            </a:xfrm>
            <a:prstGeom prst="rect">
              <a:avLst/>
            </a:prstGeom>
            <a:noFill/>
          </p:spPr>
        </p:pic>
        <p:sp>
          <p:nvSpPr>
            <p:cNvPr id="14" name="Textfeld 13"/>
            <p:cNvSpPr txBox="1"/>
            <p:nvPr/>
          </p:nvSpPr>
          <p:spPr>
            <a:xfrm>
              <a:off x="1293385" y="1036928"/>
              <a:ext cx="16444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spin physics</a:t>
              </a:r>
              <a:endParaRPr lang="en-US" sz="20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4" name="Gruppierung 7"/>
            <p:cNvGrpSpPr/>
            <p:nvPr/>
          </p:nvGrpSpPr>
          <p:grpSpPr>
            <a:xfrm>
              <a:off x="409549" y="1735367"/>
              <a:ext cx="670191" cy="524904"/>
              <a:chOff x="171450" y="2291391"/>
              <a:chExt cx="822748" cy="698500"/>
            </a:xfrm>
          </p:grpSpPr>
          <p:pic>
            <p:nvPicPr>
              <p:cNvPr id="16" name="Bild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50" y="2291391"/>
                <a:ext cx="495300" cy="698500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/>
            </p:nvSpPr>
            <p:spPr>
              <a:xfrm>
                <a:off x="809532" y="2390176"/>
                <a:ext cx="18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8" name="Textfeld 17"/>
            <p:cNvSpPr txBox="1"/>
            <p:nvPr/>
          </p:nvSpPr>
          <p:spPr>
            <a:xfrm>
              <a:off x="832746" y="1797731"/>
              <a:ext cx="3817371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what is the polarization of gluons at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small </a:t>
              </a:r>
              <a:r>
                <a:rPr lang="en-US" sz="1600" dirty="0" err="1" smtClean="0">
                  <a:latin typeface="Comic Sans MS"/>
                  <a:cs typeface="Comic Sans MS"/>
                </a:rPr>
                <a:t>x</a:t>
              </a:r>
              <a:r>
                <a:rPr lang="en-US" sz="1600" dirty="0" smtClean="0">
                  <a:latin typeface="Comic Sans MS"/>
                  <a:cs typeface="Comic Sans MS"/>
                </a:rPr>
                <a:t> where they are most abundant</a:t>
              </a:r>
            </a:p>
          </p:txBody>
        </p:sp>
        <p:grpSp>
          <p:nvGrpSpPr>
            <p:cNvPr id="5" name="Gruppierung 7"/>
            <p:cNvGrpSpPr/>
            <p:nvPr/>
          </p:nvGrpSpPr>
          <p:grpSpPr>
            <a:xfrm>
              <a:off x="409549" y="2640421"/>
              <a:ext cx="670191" cy="524904"/>
              <a:chOff x="171450" y="2291391"/>
              <a:chExt cx="822748" cy="698500"/>
            </a:xfrm>
          </p:grpSpPr>
          <p:pic>
            <p:nvPicPr>
              <p:cNvPr id="21" name="Bild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50" y="2291391"/>
                <a:ext cx="495300" cy="698500"/>
              </a:xfrm>
              <a:prstGeom prst="rect">
                <a:avLst/>
              </a:prstGeom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809532" y="2390176"/>
                <a:ext cx="18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832746" y="2679702"/>
              <a:ext cx="3583032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what is the flavor decomposition of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the polarized sea depending on </a:t>
              </a:r>
              <a:r>
                <a:rPr lang="en-US" sz="1600" dirty="0" err="1" smtClean="0">
                  <a:latin typeface="Comic Sans MS"/>
                  <a:cs typeface="Comic Sans MS"/>
                </a:rPr>
                <a:t>x</a:t>
              </a:r>
              <a:endParaRPr lang="en-US" sz="1600" dirty="0" smtClean="0">
                <a:latin typeface="Comic Sans MS"/>
                <a:cs typeface="Comic Sans MS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86245" y="3599006"/>
              <a:ext cx="4161917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determine quark and gluon contributions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to the proton spin at last</a:t>
              </a:r>
              <a:endParaRPr lang="en-US" sz="16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7" name="Gruppierung 41"/>
          <p:cNvGrpSpPr/>
          <p:nvPr/>
        </p:nvGrpSpPr>
        <p:grpSpPr>
          <a:xfrm>
            <a:off x="4627346" y="2978984"/>
            <a:ext cx="4333665" cy="3821490"/>
            <a:chOff x="4699731" y="775251"/>
            <a:chExt cx="4333665" cy="3821490"/>
          </a:xfrm>
        </p:grpSpPr>
        <p:sp>
          <p:nvSpPr>
            <p:cNvPr id="10" name="Abgerundetes Rechteck 9"/>
            <p:cNvSpPr/>
            <p:nvPr/>
          </p:nvSpPr>
          <p:spPr>
            <a:xfrm>
              <a:off x="4699731" y="775251"/>
              <a:ext cx="4333665" cy="382149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238955" y="1797731"/>
              <a:ext cx="3596357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what is the spatial distribution of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quarks and gluons in nucleons/nuclei</a:t>
              </a:r>
            </a:p>
          </p:txBody>
        </p:sp>
        <p:pic>
          <p:nvPicPr>
            <p:cNvPr id="26" name="Bild 2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9428" y="877221"/>
              <a:ext cx="1183405" cy="932380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5840996" y="1036928"/>
              <a:ext cx="1076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imaging</a:t>
              </a:r>
              <a:endParaRPr lang="en-US" sz="20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8" name="Gruppierung 7"/>
            <p:cNvGrpSpPr/>
            <p:nvPr/>
          </p:nvGrpSpPr>
          <p:grpSpPr>
            <a:xfrm>
              <a:off x="4835709" y="1735367"/>
              <a:ext cx="670191" cy="524904"/>
              <a:chOff x="171450" y="2291391"/>
              <a:chExt cx="822748" cy="698500"/>
            </a:xfrm>
          </p:grpSpPr>
          <p:pic>
            <p:nvPicPr>
              <p:cNvPr id="29" name="Bild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50" y="2291391"/>
                <a:ext cx="495300" cy="698500"/>
              </a:xfrm>
              <a:prstGeom prst="rect">
                <a:avLst/>
              </a:prstGeom>
            </p:spPr>
          </p:pic>
          <p:sp>
            <p:nvSpPr>
              <p:cNvPr id="30" name="Textfeld 29"/>
              <p:cNvSpPr txBox="1"/>
              <p:nvPr/>
            </p:nvSpPr>
            <p:spPr>
              <a:xfrm>
                <a:off x="809532" y="2390176"/>
                <a:ext cx="18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9" name="Gruppierung 7"/>
            <p:cNvGrpSpPr/>
            <p:nvPr/>
          </p:nvGrpSpPr>
          <p:grpSpPr>
            <a:xfrm>
              <a:off x="4835709" y="2640421"/>
              <a:ext cx="670191" cy="524904"/>
              <a:chOff x="171450" y="2291391"/>
              <a:chExt cx="822748" cy="698500"/>
            </a:xfrm>
          </p:grpSpPr>
          <p:pic>
            <p:nvPicPr>
              <p:cNvPr id="32" name="Bild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50" y="2291391"/>
                <a:ext cx="495300" cy="698500"/>
              </a:xfrm>
              <a:prstGeom prst="rect">
                <a:avLst/>
              </a:prstGeom>
            </p:spPr>
          </p:pic>
          <p:sp>
            <p:nvSpPr>
              <p:cNvPr id="33" name="Textfeld 32"/>
              <p:cNvSpPr txBox="1"/>
              <p:nvPr/>
            </p:nvSpPr>
            <p:spPr>
              <a:xfrm>
                <a:off x="809532" y="2390176"/>
                <a:ext cx="18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34" name="Textfeld 33"/>
            <p:cNvSpPr txBox="1"/>
            <p:nvPr/>
          </p:nvSpPr>
          <p:spPr>
            <a:xfrm>
              <a:off x="5389791" y="3599006"/>
              <a:ext cx="273263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possible window to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orbital angular momentum</a:t>
              </a:r>
              <a:endParaRPr lang="en-US" sz="16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239169" y="2679702"/>
              <a:ext cx="3535643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understand deep aspects of gauge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theories revealed by </a:t>
              </a:r>
              <a:r>
                <a:rPr lang="en-US" sz="1600" dirty="0" err="1" smtClean="0">
                  <a:latin typeface="Comic Sans MS"/>
                  <a:cs typeface="Comic Sans MS"/>
                </a:rPr>
                <a:t>k</a:t>
              </a:r>
              <a:r>
                <a:rPr lang="en-US" sz="1600" baseline="-25000" dirty="0" err="1" smtClean="0">
                  <a:latin typeface="Comic Sans MS"/>
                  <a:cs typeface="Comic Sans MS"/>
                </a:rPr>
                <a:t>T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latin typeface="Comic Sans MS"/>
                  <a:cs typeface="Comic Sans MS"/>
                </a:rPr>
                <a:t>dep. </a:t>
              </a:r>
              <a:r>
                <a:rPr lang="en-US" sz="1600" dirty="0" err="1" smtClean="0">
                  <a:latin typeface="Comic Sans MS"/>
                  <a:cs typeface="Comic Sans MS"/>
                </a:rPr>
                <a:t>distr’n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15" name="Gruppierung 50"/>
          <p:cNvGrpSpPr/>
          <p:nvPr/>
        </p:nvGrpSpPr>
        <p:grpSpPr>
          <a:xfrm>
            <a:off x="199544" y="770842"/>
            <a:ext cx="8761467" cy="2322811"/>
            <a:chOff x="210664" y="4696598"/>
            <a:chExt cx="8761467" cy="2322811"/>
          </a:xfrm>
        </p:grpSpPr>
        <p:grpSp>
          <p:nvGrpSpPr>
            <p:cNvPr id="19" name="Gruppierung 48"/>
            <p:cNvGrpSpPr/>
            <p:nvPr/>
          </p:nvGrpSpPr>
          <p:grpSpPr>
            <a:xfrm>
              <a:off x="210664" y="4696598"/>
              <a:ext cx="8761467" cy="2056543"/>
              <a:chOff x="210664" y="4696598"/>
              <a:chExt cx="8761467" cy="2056543"/>
            </a:xfrm>
          </p:grpSpPr>
          <p:sp>
            <p:nvSpPr>
              <p:cNvPr id="12" name="Abgerundetes Rechteck 11"/>
              <p:cNvSpPr/>
              <p:nvPr/>
            </p:nvSpPr>
            <p:spPr>
              <a:xfrm>
                <a:off x="210664" y="4696598"/>
                <a:ext cx="8761467" cy="205654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542020" y="4819484"/>
                <a:ext cx="38357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physics of strong color fields</a:t>
                </a:r>
                <a:endParaRPr lang="en-US" sz="2000" b="1" dirty="0">
                  <a:solidFill>
                    <a:srgbClr val="000000"/>
                  </a:solidFill>
                  <a:latin typeface="Comic Sans MS"/>
                  <a:cs typeface="Comic Sans MS"/>
                </a:endParaRPr>
              </a:p>
            </p:txBody>
          </p:sp>
          <p:grpSp>
            <p:nvGrpSpPr>
              <p:cNvPr id="20" name="Gruppierung 7"/>
              <p:cNvGrpSpPr/>
              <p:nvPr/>
            </p:nvGrpSpPr>
            <p:grpSpPr>
              <a:xfrm>
                <a:off x="2662053" y="5463398"/>
                <a:ext cx="670191" cy="524904"/>
                <a:chOff x="171450" y="2291391"/>
                <a:chExt cx="822748" cy="698500"/>
              </a:xfrm>
            </p:grpSpPr>
            <p:pic>
              <p:nvPicPr>
                <p:cNvPr id="38" name="Bild 3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450" y="2291391"/>
                  <a:ext cx="495300" cy="698500"/>
                </a:xfrm>
                <a:prstGeom prst="rect">
                  <a:avLst/>
                </a:prstGeom>
              </p:spPr>
            </p:pic>
            <p:sp>
              <p:nvSpPr>
                <p:cNvPr id="39" name="Textfeld 38"/>
                <p:cNvSpPr txBox="1"/>
                <p:nvPr/>
              </p:nvSpPr>
              <p:spPr>
                <a:xfrm>
                  <a:off x="809532" y="2390176"/>
                  <a:ext cx="1846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b="1" dirty="0">
                    <a:latin typeface="Comic Sans MS"/>
                    <a:cs typeface="Comic Sans MS"/>
                  </a:endParaRPr>
                </a:p>
              </p:txBody>
            </p:sp>
          </p:grpSp>
          <p:sp>
            <p:nvSpPr>
              <p:cNvPr id="40" name="Textfeld 39"/>
              <p:cNvSpPr txBox="1"/>
              <p:nvPr/>
            </p:nvSpPr>
            <p:spPr>
              <a:xfrm>
                <a:off x="3158515" y="6212593"/>
                <a:ext cx="51010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how do hard probes in </a:t>
                </a:r>
                <a:r>
                  <a:rPr lang="en-US" sz="1600" dirty="0" err="1" smtClean="0">
                    <a:latin typeface="Comic Sans MS"/>
                    <a:cs typeface="Comic Sans MS"/>
                  </a:rPr>
                  <a:t>eA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interact with the medium</a:t>
                </a:r>
              </a:p>
            </p:txBody>
          </p:sp>
          <p:grpSp>
            <p:nvGrpSpPr>
              <p:cNvPr id="28" name="Gruppierung 7"/>
              <p:cNvGrpSpPr/>
              <p:nvPr/>
            </p:nvGrpSpPr>
            <p:grpSpPr>
              <a:xfrm>
                <a:off x="2662053" y="6126708"/>
                <a:ext cx="670191" cy="524904"/>
                <a:chOff x="171450" y="2291391"/>
                <a:chExt cx="822748" cy="698500"/>
              </a:xfrm>
            </p:grpSpPr>
            <p:pic>
              <p:nvPicPr>
                <p:cNvPr id="45" name="Bild 4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450" y="2291391"/>
                  <a:ext cx="495300" cy="698500"/>
                </a:xfrm>
                <a:prstGeom prst="rect">
                  <a:avLst/>
                </a:prstGeom>
              </p:spPr>
            </p:pic>
            <p:sp>
              <p:nvSpPr>
                <p:cNvPr id="46" name="Textfeld 45"/>
                <p:cNvSpPr txBox="1"/>
                <p:nvPr/>
              </p:nvSpPr>
              <p:spPr>
                <a:xfrm>
                  <a:off x="809532" y="2390176"/>
                  <a:ext cx="1846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b="1" dirty="0">
                    <a:latin typeface="Comic Sans MS"/>
                    <a:cs typeface="Comic Sans MS"/>
                  </a:endParaRPr>
                </a:p>
              </p:txBody>
            </p:sp>
          </p:grpSp>
          <p:sp>
            <p:nvSpPr>
              <p:cNvPr id="47" name="Textfeld 46"/>
              <p:cNvSpPr txBox="1"/>
              <p:nvPr/>
            </p:nvSpPr>
            <p:spPr>
              <a:xfrm>
                <a:off x="4627346" y="4783875"/>
                <a:ext cx="4095692" cy="6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quantitatively probe the universality of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strong color fields in AA, </a:t>
                </a:r>
                <a:r>
                  <a:rPr lang="en-US" sz="1600" b="1" dirty="0" err="1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pA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, and </a:t>
                </a:r>
                <a:r>
                  <a:rPr lang="en-US" sz="1600" b="1" dirty="0" err="1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eA</a:t>
                </a:r>
                <a:endParaRPr lang="en-US" sz="1600" b="1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3181819" y="5518084"/>
                <a:ext cx="5790312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understand in detail the transition to the non-linear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regime of strong gluon fields and the physics of saturation</a:t>
                </a:r>
              </a:p>
            </p:txBody>
          </p:sp>
        </p:grpSp>
        <p:pic>
          <p:nvPicPr>
            <p:cNvPr id="43" name="Bild 4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705" y="4835437"/>
              <a:ext cx="1687615" cy="218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1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#1:  F</a:t>
            </a:r>
            <a:r>
              <a:rPr lang="en-US" baseline="-25000" dirty="0" smtClean="0"/>
              <a:t>2</a:t>
            </a:r>
            <a:r>
              <a:rPr lang="en-US" dirty="0" smtClean="0"/>
              <a:t> &amp; F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75" y="5018547"/>
            <a:ext cx="9026525" cy="1254662"/>
          </a:xfrm>
        </p:spPr>
        <p:txBody>
          <a:bodyPr/>
          <a:lstStyle/>
          <a:p>
            <a:r>
              <a:rPr lang="en-US" dirty="0" smtClean="0"/>
              <a:t>No correction for detector resolution.</a:t>
            </a:r>
          </a:p>
          <a:p>
            <a:r>
              <a:rPr lang="en-US" dirty="0" smtClean="0"/>
              <a:t>Demonstrates veracity of F</a:t>
            </a:r>
            <a:r>
              <a:rPr lang="en-US" baseline="-25000" dirty="0" smtClean="0"/>
              <a:t>L</a:t>
            </a:r>
            <a:r>
              <a:rPr lang="en-US" dirty="0" smtClean="0"/>
              <a:t> as “Golden Measurement”.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20</a:t>
            </a:fld>
            <a:endParaRPr lang="en-US" altLang="ja-JP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55369"/>
            <a:ext cx="8505971" cy="420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327" y="6056349"/>
            <a:ext cx="6762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76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>
                <a:latin typeface="Comic Sans MS" charset="0"/>
                <a:cs typeface="Comic Sans MS" charset="0"/>
              </a:rPr>
              <a:t>eRHIC</a:t>
            </a:r>
            <a:r>
              <a:rPr lang="en-US" sz="2800" dirty="0">
                <a:latin typeface="Comic Sans MS" charset="0"/>
                <a:cs typeface="Comic Sans MS" charset="0"/>
              </a:rPr>
              <a:t> high-luminosity IR with </a:t>
            </a:r>
            <a:r>
              <a:rPr lang="en-US" sz="2800" dirty="0">
                <a:latin typeface="Symbol" charset="0"/>
                <a:cs typeface="Symbol" charset="0"/>
              </a:rPr>
              <a:t>b</a:t>
            </a:r>
            <a:r>
              <a:rPr lang="en-US" sz="2800" dirty="0">
                <a:latin typeface="Comic Sans MS" charset="0"/>
                <a:cs typeface="Comic Sans MS" charset="0"/>
              </a:rPr>
              <a:t>*=5 cm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998A-54CD-3E4F-9E45-07D813DEB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4594225"/>
            <a:ext cx="8488363" cy="18446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10 mrad crossing angle and crab-crossing</a:t>
            </a:r>
          </a:p>
          <a:p>
            <a:pPr>
              <a:defRPr/>
            </a:pPr>
            <a:r>
              <a:rPr lang="en-US" dirty="0" smtClean="0"/>
              <a:t>High gradient (200 T/</a:t>
            </a:r>
            <a:r>
              <a:rPr lang="en-US" dirty="0" err="1" smtClean="0"/>
              <a:t>m</a:t>
            </a:r>
            <a:r>
              <a:rPr lang="en-US" dirty="0" smtClean="0"/>
              <a:t>) large aperture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r>
              <a:rPr lang="en-US" i="1" dirty="0" smtClean="0"/>
              <a:t> </a:t>
            </a:r>
            <a:r>
              <a:rPr lang="en-US" dirty="0" smtClean="0"/>
              <a:t>focusing magnets</a:t>
            </a:r>
          </a:p>
          <a:p>
            <a:pPr>
              <a:defRPr/>
            </a:pPr>
            <a:r>
              <a:rPr lang="en-US" dirty="0" smtClean="0"/>
              <a:t>Arranged free-field electron pass through the hadron triplet magnets</a:t>
            </a:r>
          </a:p>
          <a:p>
            <a:pPr>
              <a:defRPr/>
            </a:pPr>
            <a:r>
              <a:rPr lang="en-US" dirty="0" smtClean="0"/>
              <a:t>Integration with the detector: efficient separation and registration of low angle collision products</a:t>
            </a:r>
          </a:p>
          <a:p>
            <a:pPr>
              <a:defRPr/>
            </a:pPr>
            <a:r>
              <a:rPr lang="en-US" dirty="0" smtClean="0"/>
              <a:t>Gentle bending of the electrons  to avoid SR impact in the detector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155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0450"/>
            <a:ext cx="639762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21438" y="923925"/>
            <a:ext cx="2533650" cy="2768600"/>
            <a:chOff x="6121400" y="589432"/>
            <a:chExt cx="3022600" cy="3051409"/>
          </a:xfrm>
        </p:grpSpPr>
        <p:pic>
          <p:nvPicPr>
            <p:cNvPr id="151573" name="Picture 5" descr="Screen shot 2010-07-30 at 2.32.21 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400" y="1079500"/>
              <a:ext cx="3022600" cy="25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74" name="TextBox 6"/>
            <p:cNvSpPr txBox="1">
              <a:spLocks noChangeArrowheads="1"/>
            </p:cNvSpPr>
            <p:nvPr/>
          </p:nvSpPr>
          <p:spPr bwMode="auto">
            <a:xfrm>
              <a:off x="6494281" y="589432"/>
              <a:ext cx="2200277" cy="3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omic Sans MS" charset="0"/>
                  <a:cs typeface="Comic Sans MS" charset="0"/>
                </a:rPr>
                <a:t>Proton beam lattice</a:t>
              </a:r>
            </a:p>
          </p:txBody>
        </p:sp>
      </p:grpSp>
      <p:sp>
        <p:nvSpPr>
          <p:cNvPr id="151557" name="Text Box 55"/>
          <p:cNvSpPr txBox="1">
            <a:spLocks noChangeArrowheads="1"/>
          </p:cNvSpPr>
          <p:nvPr/>
        </p:nvSpPr>
        <p:spPr bwMode="auto">
          <a:xfrm>
            <a:off x="2479675" y="6121400"/>
            <a:ext cx="458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3366FF"/>
                </a:solidFill>
                <a:latin typeface="Comic Sans MS" charset="0"/>
                <a:cs typeface="Comic Sans MS" charset="0"/>
              </a:rPr>
              <a:t>© D.Trbojevic, B.Parker, S. Tepikian, J. Beebe-Wang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373563" y="2752725"/>
            <a:ext cx="457200" cy="12700"/>
          </a:xfrm>
          <a:prstGeom prst="straightConnector1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17963" y="1203325"/>
            <a:ext cx="495300" cy="8890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560" name="TextBox 14"/>
          <p:cNvSpPr txBox="1">
            <a:spLocks noChangeArrowheads="1"/>
          </p:cNvSpPr>
          <p:nvPr/>
        </p:nvSpPr>
        <p:spPr bwMode="auto">
          <a:xfrm>
            <a:off x="4437063" y="26765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DD0000"/>
                </a:solidFill>
              </a:rPr>
              <a:t>e</a:t>
            </a:r>
          </a:p>
        </p:txBody>
      </p:sp>
      <p:sp>
        <p:nvSpPr>
          <p:cNvPr id="151561" name="TextBox 15"/>
          <p:cNvSpPr txBox="1">
            <a:spLocks noChangeArrowheads="1"/>
          </p:cNvSpPr>
          <p:nvPr/>
        </p:nvSpPr>
        <p:spPr bwMode="auto">
          <a:xfrm>
            <a:off x="4081463" y="9239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p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422900" y="2224088"/>
            <a:ext cx="3608388" cy="1887537"/>
            <a:chOff x="4518837" y="4503722"/>
            <a:chExt cx="3608282" cy="1887627"/>
          </a:xfrm>
        </p:grpSpPr>
        <p:grpSp>
          <p:nvGrpSpPr>
            <p:cNvPr id="151566" name="Group 17"/>
            <p:cNvGrpSpPr>
              <a:grpSpLocks/>
            </p:cNvGrpSpPr>
            <p:nvPr/>
          </p:nvGrpSpPr>
          <p:grpSpPr bwMode="auto">
            <a:xfrm>
              <a:off x="4518837" y="4503722"/>
              <a:ext cx="3608282" cy="1887627"/>
              <a:chOff x="5592191" y="3790272"/>
              <a:chExt cx="3857410" cy="2081531"/>
            </a:xfrm>
          </p:grpSpPr>
          <p:pic>
            <p:nvPicPr>
              <p:cNvPr id="151568" name="Picture 18" descr="LHC-LARP-Triplet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2191" y="3790272"/>
                <a:ext cx="3857410" cy="2081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569" name="Rectangle 21"/>
              <p:cNvSpPr>
                <a:spLocks noChangeArrowheads="1"/>
              </p:cNvSpPr>
              <p:nvPr/>
            </p:nvSpPr>
            <p:spPr bwMode="auto">
              <a:xfrm rot="-371285">
                <a:off x="7696176" y="4551307"/>
                <a:ext cx="8729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Nb</a:t>
                </a:r>
                <a:r>
                  <a:rPr lang="en-US" b="1" baseline="-25000"/>
                  <a:t>3</a:t>
                </a:r>
                <a:r>
                  <a:rPr lang="en-US" b="1"/>
                  <a:t>Sn </a:t>
                </a:r>
                <a:endParaRPr lang="en-US"/>
              </a:p>
            </p:txBody>
          </p:sp>
          <p:sp>
            <p:nvSpPr>
              <p:cNvPr id="151570" name="Rectangle 22"/>
              <p:cNvSpPr>
                <a:spLocks noChangeArrowheads="1"/>
              </p:cNvSpPr>
              <p:nvPr/>
            </p:nvSpPr>
            <p:spPr bwMode="auto">
              <a:xfrm rot="-1636018">
                <a:off x="8355764" y="5275537"/>
                <a:ext cx="91563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200 T/m</a:t>
                </a:r>
                <a:r>
                  <a:rPr lang="en-US" b="1"/>
                  <a:t> </a:t>
                </a:r>
                <a:endParaRPr lang="en-US"/>
              </a:p>
            </p:txBody>
          </p:sp>
        </p:grpSp>
        <p:sp>
          <p:nvSpPr>
            <p:cNvPr id="151567" name="Rectangle 23"/>
            <p:cNvSpPr>
              <a:spLocks noChangeArrowheads="1"/>
            </p:cNvSpPr>
            <p:nvPr/>
          </p:nvSpPr>
          <p:spPr bwMode="auto">
            <a:xfrm>
              <a:off x="5499937" y="4526148"/>
              <a:ext cx="22717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omic Sans MS" charset="0"/>
                  <a:cs typeface="Comic Sans MS" charset="0"/>
                </a:rPr>
                <a:t>G.Ambrosio et al., IPAC’10</a:t>
              </a:r>
              <a:endParaRPr lang="en-US" sz="1200">
                <a:latin typeface="Comic Sans MS" charset="0"/>
                <a:cs typeface="Comic Sans MS" charset="0"/>
              </a:endParaRPr>
            </a:p>
          </p:txBody>
        </p:sp>
      </p:grpSp>
      <p:pic>
        <p:nvPicPr>
          <p:cNvPr id="26" name="Picture 25" descr="eRHIC IR Combined Function Magnet, 07-Mar-2011, B. Parker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86" y="771525"/>
            <a:ext cx="29273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5" name="Picture 26" descr="Screen shot 2011-03-09 at 4.05.42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1063625"/>
            <a:ext cx="10318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36"/>
          <a:stretch/>
        </p:blipFill>
        <p:spPr>
          <a:xfrm>
            <a:off x="5362115" y="860425"/>
            <a:ext cx="3773672" cy="3429000"/>
          </a:xfrm>
          <a:prstGeom prst="rect">
            <a:avLst/>
          </a:prstGeom>
          <a:noFill/>
        </p:spPr>
      </p:pic>
      <p:pic>
        <p:nvPicPr>
          <p:cNvPr id="31" name="Picture 5" descr="VerticalMAtching2.pd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479" y="857251"/>
            <a:ext cx="3464521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8" y="2925764"/>
            <a:ext cx="2651371" cy="1590244"/>
          </a:xfrm>
          <a:prstGeom prst="rect">
            <a:avLst/>
          </a:prstGeom>
        </p:spPr>
      </p:pic>
      <p:pic>
        <p:nvPicPr>
          <p:cNvPr id="30" name="Picture 2" descr="http://www.linearcollider.org/newsline/images/2007/20070712_ftr1_2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479" y="1374775"/>
            <a:ext cx="3473911" cy="231775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01600" y="3873500"/>
            <a:ext cx="7401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eRHIC</a:t>
            </a:r>
            <a:r>
              <a:rPr lang="en-US" dirty="0" smtClean="0"/>
              <a:t> - Geometry high-</a:t>
            </a:r>
            <a:r>
              <a:rPr lang="en-US" dirty="0" err="1" smtClean="0"/>
              <a:t>lumi</a:t>
            </a:r>
            <a:r>
              <a:rPr lang="en-US" dirty="0" smtClean="0"/>
              <a:t> IR with β*=5 cm, l*=4.5 m</a:t>
            </a:r>
            <a:br>
              <a:rPr lang="en-US" dirty="0" smtClean="0"/>
            </a:br>
            <a:r>
              <a:rPr lang="en-US" dirty="0" smtClean="0"/>
              <a:t>and 10 </a:t>
            </a:r>
            <a:r>
              <a:rPr lang="en-US" dirty="0" err="1" smtClean="0"/>
              <a:t>mrad</a:t>
            </a:r>
            <a:r>
              <a:rPr lang="en-US" dirty="0" smtClean="0"/>
              <a:t> crossing angle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this is required for 10</a:t>
            </a:r>
            <a:r>
              <a:rPr lang="en-US" baseline="30000" dirty="0" smtClean="0">
                <a:solidFill>
                  <a:srgbClr val="FF00FF"/>
                </a:solidFill>
                <a:sym typeface="Wingdings"/>
              </a:rPr>
              <a:t>34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 cm</a:t>
            </a:r>
            <a:r>
              <a:rPr lang="en-US" baseline="30000" dirty="0" smtClean="0">
                <a:solidFill>
                  <a:srgbClr val="FF00FF"/>
                </a:solidFill>
                <a:sym typeface="Wingdings"/>
              </a:rPr>
              <a:t>-2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 s</a:t>
            </a:r>
            <a:r>
              <a:rPr lang="en-US" baseline="30000" dirty="0" smtClean="0">
                <a:solidFill>
                  <a:srgbClr val="FF00FF"/>
                </a:solidFill>
                <a:sym typeface="Wingdings"/>
              </a:rPr>
              <a:t>-1</a:t>
            </a:r>
            <a:endParaRPr lang="en-US" baseline="30000" dirty="0" smtClean="0">
              <a:solidFill>
                <a:srgbClr val="FF00FF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08" y="3834219"/>
            <a:ext cx="7637787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Simulation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75" y="777661"/>
            <a:ext cx="9026525" cy="5918200"/>
          </a:xfrm>
        </p:spPr>
        <p:txBody>
          <a:bodyPr/>
          <a:lstStyle/>
          <a:p>
            <a:r>
              <a:rPr lang="en-US" sz="2000" dirty="0"/>
              <a:t>Complete the geometry implementation of the detector for the GEANT simulations.</a:t>
            </a:r>
          </a:p>
          <a:p>
            <a:r>
              <a:rPr lang="en-US" sz="2000" dirty="0" smtClean="0"/>
              <a:t>Implement </a:t>
            </a:r>
            <a:r>
              <a:rPr lang="en-US" sz="2000" dirty="0"/>
              <a:t>all IR magnets to allow for tracking of, e.g. the forward going protons from exclusive</a:t>
            </a:r>
          </a:p>
          <a:p>
            <a:r>
              <a:rPr lang="en-US" sz="2000" dirty="0"/>
              <a:t>reactions in Roman pots.</a:t>
            </a:r>
          </a:p>
          <a:p>
            <a:r>
              <a:rPr lang="en-US" sz="2000" dirty="0" smtClean="0"/>
              <a:t>Simulate </a:t>
            </a:r>
            <a:r>
              <a:rPr lang="en-US" sz="2000" dirty="0"/>
              <a:t>the impact of synchrotron radiation on the detector.</a:t>
            </a:r>
          </a:p>
          <a:p>
            <a:r>
              <a:rPr lang="en-US" sz="2000" dirty="0" smtClean="0"/>
              <a:t>Provide </a:t>
            </a:r>
            <a:r>
              <a:rPr lang="en-US" sz="2000" dirty="0"/>
              <a:t>results on the following questions:</a:t>
            </a:r>
          </a:p>
          <a:p>
            <a:pPr lvl="1"/>
            <a:r>
              <a:rPr lang="en-US" sz="1400" dirty="0" smtClean="0"/>
              <a:t>Is </a:t>
            </a:r>
            <a:r>
              <a:rPr lang="en-US" sz="1400" dirty="0"/>
              <a:t>the occupancy in the CMOS-pixel μ-vertex tracker small enough that we can track</a:t>
            </a:r>
          </a:p>
          <a:p>
            <a:pPr lvl="1"/>
            <a:r>
              <a:rPr lang="en-US" sz="1400" dirty="0"/>
              <a:t>from inside out?</a:t>
            </a:r>
          </a:p>
          <a:p>
            <a:pPr lvl="1"/>
            <a:r>
              <a:rPr lang="en-US" sz="1400" dirty="0" smtClean="0"/>
              <a:t>Is </a:t>
            </a:r>
            <a:r>
              <a:rPr lang="en-US" sz="1400" dirty="0"/>
              <a:t>any intermediate tracking detector needed between the CMOS-pixel μ-vertex </a:t>
            </a:r>
            <a:r>
              <a:rPr lang="en-US" sz="1400" dirty="0" smtClean="0"/>
              <a:t>tracker and </a:t>
            </a:r>
            <a:r>
              <a:rPr lang="en-US" sz="1400" dirty="0"/>
              <a:t>the TPC / Barrel GEM tracker?</a:t>
            </a:r>
          </a:p>
          <a:p>
            <a:pPr lvl="1"/>
            <a:r>
              <a:rPr lang="en-US" sz="1400" dirty="0" smtClean="0"/>
              <a:t>What </a:t>
            </a:r>
            <a:r>
              <a:rPr lang="en-US" sz="1400" dirty="0"/>
              <a:t>is the occupancy for the different CMOS-pixel μ-vertex layers in the barrel and in the forward direction?</a:t>
            </a:r>
          </a:p>
          <a:p>
            <a:pPr lvl="1"/>
            <a:r>
              <a:rPr lang="en-US" sz="1400" dirty="0" smtClean="0"/>
              <a:t>Is </a:t>
            </a:r>
            <a:r>
              <a:rPr lang="en-US" sz="1400" dirty="0"/>
              <a:t>the material budget of a barrel GEM tracker tolerable?</a:t>
            </a:r>
          </a:p>
          <a:p>
            <a:pPr lvl="1"/>
            <a:r>
              <a:rPr lang="en-US" sz="1400" dirty="0" smtClean="0"/>
              <a:t>What </a:t>
            </a:r>
            <a:r>
              <a:rPr lang="en-US" sz="1400" dirty="0"/>
              <a:t>magnetic field is needed given the intrinsic resolutions of a TPC or Barrel GEM tracker and the CMOS-pixel μ -vertex disks and a GEM tracker in the forward direction?</a:t>
            </a:r>
          </a:p>
          <a:p>
            <a:pPr lvl="1"/>
            <a:r>
              <a:rPr lang="en-US" sz="1400" dirty="0" smtClean="0"/>
              <a:t>Do </a:t>
            </a:r>
            <a:r>
              <a:rPr lang="en-US" sz="1400" dirty="0"/>
              <a:t>we have heavy fragments in the direction of the forward CMOS-pixel μ-vertex disks?</a:t>
            </a:r>
          </a:p>
          <a:p>
            <a:pPr lvl="1"/>
            <a:r>
              <a:rPr lang="en-US" sz="1400" dirty="0" smtClean="0"/>
              <a:t>What </a:t>
            </a:r>
            <a:r>
              <a:rPr lang="en-US" sz="1400" dirty="0"/>
              <a:t>is the achievable Q2, x and y resolution for the different tracking solutions?</a:t>
            </a:r>
          </a:p>
          <a:p>
            <a:pPr lvl="1"/>
            <a:r>
              <a:rPr lang="en-US" sz="1400" dirty="0" smtClean="0"/>
              <a:t>What </a:t>
            </a:r>
            <a:r>
              <a:rPr lang="en-US" sz="1400" dirty="0"/>
              <a:t>efficiency and misidentification can be tolerated in hadron (, K, p) identification?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5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850606"/>
            <a:ext cx="9026525" cy="5664494"/>
          </a:xfrm>
        </p:spPr>
        <p:txBody>
          <a:bodyPr/>
          <a:lstStyle/>
          <a:p>
            <a:r>
              <a:rPr lang="en-US" dirty="0" smtClean="0"/>
              <a:t>Request to hire Monte-Carlo software simulation specialist for the next three years.</a:t>
            </a:r>
          </a:p>
          <a:p>
            <a:r>
              <a:rPr lang="en-US" dirty="0" smtClean="0"/>
              <a:t>Yearly cost: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Request additional support for Cherenkov tests due to evolving scope of the tests and additional infrastructure: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345" y="4869713"/>
            <a:ext cx="4105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741" y="2034253"/>
            <a:ext cx="56673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25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2133600"/>
            <a:ext cx="9026525" cy="438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362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Choices Abound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25</a:t>
            </a:fld>
            <a:endParaRPr lang="en-US" altLang="ja-JP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6954"/>
              </p:ext>
            </p:extLst>
          </p:nvPr>
        </p:nvGraphicFramePr>
        <p:xfrm>
          <a:off x="1364512" y="939800"/>
          <a:ext cx="635472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242"/>
                <a:gridCol w="1876056"/>
                <a:gridCol w="23604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Forward eta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&gt;2)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Barrel</a:t>
                      </a:r>
                      <a:br>
                        <a:rPr lang="en-US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|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|&lt;2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PbWO</a:t>
                      </a:r>
                      <a:r>
                        <a:rPr lang="en-US" baseline="-25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SciFi</a:t>
                      </a:r>
                      <a:r>
                        <a:rPr lang="en-US" dirty="0" smtClean="0"/>
                        <a:t> &amp; W-powder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CsI</a:t>
                      </a:r>
                      <a:r>
                        <a:rPr lang="en-US" dirty="0" smtClean="0"/>
                        <a:t> crystals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Shish-kebab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 Rad RICH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H.R. 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Proximity RICH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DIRC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dE</a:t>
                      </a:r>
                      <a:r>
                        <a:rPr lang="en-US" dirty="0" smtClean="0"/>
                        <a:t>/dx w/ H.R.</a:t>
                      </a:r>
                      <a:r>
                        <a:rPr lang="en-US" baseline="0" dirty="0" smtClean="0"/>
                        <a:t> TOF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Silicon MAPS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MAPS</a:t>
                      </a:r>
                      <a:r>
                        <a:rPr lang="en-US" dirty="0" smtClean="0"/>
                        <a:t> w/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TPC</a:t>
                      </a:r>
                      <a:r>
                        <a:rPr lang="en-US" baseline="0" dirty="0" smtClean="0"/>
                        <a:t> (long or short)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Barrel GEMs</a:t>
                      </a:r>
                    </a:p>
                    <a:p>
                      <a:r>
                        <a:rPr lang="en-US" baseline="0" dirty="0" smtClean="0"/>
                        <a:t>MAPS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93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Brookhaven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350" y="1653842"/>
            <a:ext cx="3962400" cy="2386429"/>
          </a:xfrm>
        </p:spPr>
        <p:txBody>
          <a:bodyPr/>
          <a:lstStyle/>
          <a:p>
            <a:r>
              <a:rPr lang="en-US" dirty="0"/>
              <a:t>Hadron-Blind Detector</a:t>
            </a:r>
          </a:p>
          <a:p>
            <a:r>
              <a:rPr lang="en-US" dirty="0" smtClean="0"/>
              <a:t>Chevron charge division</a:t>
            </a:r>
          </a:p>
          <a:p>
            <a:r>
              <a:rPr lang="en-US" dirty="0" smtClean="0"/>
              <a:t>Fast drift/low mass TPC</a:t>
            </a:r>
          </a:p>
          <a:p>
            <a:r>
              <a:rPr lang="en-US" dirty="0" smtClean="0"/>
              <a:t>ASIC development</a:t>
            </a:r>
          </a:p>
          <a:p>
            <a:r>
              <a:rPr lang="en-US" dirty="0" smtClean="0"/>
              <a:t>VUV spectrometry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808" y="1111692"/>
            <a:ext cx="7620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57" y="233368"/>
            <a:ext cx="1589903" cy="862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761" y="233368"/>
            <a:ext cx="1069238" cy="16149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687" y="1887169"/>
            <a:ext cx="2359870" cy="300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1" y="2061127"/>
            <a:ext cx="2278141" cy="21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580" y="4343400"/>
            <a:ext cx="2647340" cy="198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372" y="4884558"/>
            <a:ext cx="28051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0524" y="233367"/>
            <a:ext cx="1100333" cy="16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50" y="5192532"/>
            <a:ext cx="25003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5"/>
          <a:stretch/>
        </p:blipFill>
        <p:spPr bwMode="auto">
          <a:xfrm>
            <a:off x="5321782" y="1095741"/>
            <a:ext cx="774026" cy="7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99" y="233366"/>
            <a:ext cx="1147661" cy="16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2067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Institute of </a:t>
            </a:r>
            <a:r>
              <a:rPr lang="en-US" dirty="0"/>
              <a:t>Technology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191000" y="1752600"/>
            <a:ext cx="4819650" cy="227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875" y="4343399"/>
            <a:ext cx="3824775" cy="230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89" y="4648200"/>
            <a:ext cx="5053412" cy="192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906" y="152400"/>
            <a:ext cx="1703294" cy="152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5350" y="2650143"/>
            <a:ext cx="2743200" cy="1874232"/>
            <a:chOff x="1219200" y="2787462"/>
            <a:chExt cx="2971800" cy="2013138"/>
          </a:xfrm>
        </p:grpSpPr>
        <p:grpSp>
          <p:nvGrpSpPr>
            <p:cNvPr id="6" name="Group 5"/>
            <p:cNvGrpSpPr/>
            <p:nvPr/>
          </p:nvGrpSpPr>
          <p:grpSpPr>
            <a:xfrm>
              <a:off x="1219200" y="2787462"/>
              <a:ext cx="2971800" cy="2013138"/>
              <a:chOff x="1066800" y="2711262"/>
              <a:chExt cx="2971800" cy="2013138"/>
            </a:xfrm>
          </p:grpSpPr>
          <p:pic>
            <p:nvPicPr>
              <p:cNvPr id="32" name="Picture 3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2711262"/>
                <a:ext cx="2590800" cy="15539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1066800" y="4211637"/>
                <a:ext cx="2971800" cy="512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40" rIns="90000" bIns="45000"/>
              <a:lstStyle>
                <a:lvl1pPr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400" b="1" dirty="0">
                    <a:solidFill>
                      <a:srgbClr val="000000"/>
                    </a:solidFill>
                    <a:latin typeface="Corbel" pitchFamily="34" charset="0"/>
                    <a:cs typeface="Lucida Sans Unicode" pitchFamily="34" charset="0"/>
                  </a:rPr>
                  <a:t>Single-mask GEM cross section</a:t>
                </a:r>
              </a:p>
            </p:txBody>
          </p:sp>
        </p:grpSp>
        <p:sp>
          <p:nvSpPr>
            <p:cNvPr id="35" name="TextBox 2"/>
            <p:cNvSpPr txBox="1">
              <a:spLocks noChangeArrowheads="1"/>
            </p:cNvSpPr>
            <p:nvPr/>
          </p:nvSpPr>
          <p:spPr bwMode="auto">
            <a:xfrm>
              <a:off x="2457450" y="2787462"/>
              <a:ext cx="1395414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</a:rPr>
                <a:t>CERN workshops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162050"/>
            <a:ext cx="4848225" cy="1447800"/>
          </a:xfrm>
        </p:spPr>
        <p:txBody>
          <a:bodyPr/>
          <a:lstStyle/>
          <a:p>
            <a:r>
              <a:rPr lang="en-US" dirty="0" smtClean="0"/>
              <a:t>CMS High-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GEM Upgrade</a:t>
            </a:r>
          </a:p>
          <a:p>
            <a:r>
              <a:rPr lang="en-US" dirty="0" smtClean="0"/>
              <a:t>RD51 SRS readout System</a:t>
            </a:r>
          </a:p>
          <a:p>
            <a:r>
              <a:rPr lang="en-US" dirty="0" smtClean="0"/>
              <a:t>Large-Area GEM production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226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Stony Brook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059074" cy="2514600"/>
          </a:xfrm>
        </p:spPr>
        <p:txBody>
          <a:bodyPr/>
          <a:lstStyle/>
          <a:p>
            <a:r>
              <a:rPr lang="en-US" dirty="0" smtClean="0"/>
              <a:t>Hadron-Blind Detector</a:t>
            </a:r>
          </a:p>
          <a:p>
            <a:r>
              <a:rPr lang="en-US" dirty="0" smtClean="0"/>
              <a:t>Large Clean Room</a:t>
            </a:r>
          </a:p>
          <a:p>
            <a:r>
              <a:rPr lang="en-US" dirty="0" smtClean="0"/>
              <a:t>Gas Chromatography</a:t>
            </a:r>
          </a:p>
          <a:p>
            <a:r>
              <a:rPr lang="en-US" dirty="0" err="1" smtClean="0"/>
              <a:t>CsI</a:t>
            </a:r>
            <a:r>
              <a:rPr lang="en-US" dirty="0" smtClean="0"/>
              <a:t> Photocathodes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029" y="381001"/>
            <a:ext cx="1428750" cy="117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779" y="381000"/>
            <a:ext cx="958562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687" y="381000"/>
            <a:ext cx="1171575" cy="11715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674" y="1552576"/>
            <a:ext cx="3557588" cy="252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2918" y="4077436"/>
            <a:ext cx="3420879" cy="231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964" y="4089499"/>
            <a:ext cx="4866420" cy="230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98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081"/>
            <a:ext cx="8458200" cy="577056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52474"/>
            <a:ext cx="8458200" cy="4048125"/>
          </a:xfrm>
        </p:spPr>
        <p:txBody>
          <a:bodyPr/>
          <a:lstStyle/>
          <a:p>
            <a:r>
              <a:rPr lang="en-US" dirty="0" smtClean="0"/>
              <a:t>Prototype GEM tracker tested at </a:t>
            </a:r>
            <a:r>
              <a:rPr lang="en-US" dirty="0" err="1" smtClean="0"/>
              <a:t>Jlab</a:t>
            </a:r>
            <a:r>
              <a:rPr lang="en-US" dirty="0" smtClean="0"/>
              <a:t> now</a:t>
            </a:r>
          </a:p>
          <a:p>
            <a:r>
              <a:rPr lang="en-US" dirty="0" smtClean="0"/>
              <a:t>Super Big Bite</a:t>
            </a:r>
          </a:p>
          <a:p>
            <a:r>
              <a:rPr lang="en-US" dirty="0" err="1" smtClean="0"/>
              <a:t>SoLID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447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906026" cy="289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505200" cy="203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216739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505200" cy="26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seth\Nilanga\MAC\Documents\physics\GEM_Project\EIC\P1000956_JPG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0" y="1707314"/>
            <a:ext cx="3098649" cy="18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4371" y="3657599"/>
            <a:ext cx="480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prototype tracker  prepared for  beam test.</a:t>
            </a:r>
          </a:p>
          <a:p>
            <a:pPr lvl="1"/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193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 for Heavy Ion Physicists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4165509"/>
            <a:ext cx="9026525" cy="2309719"/>
          </a:xfrm>
        </p:spPr>
        <p:txBody>
          <a:bodyPr/>
          <a:lstStyle/>
          <a:p>
            <a:r>
              <a:rPr lang="en-US" dirty="0" smtClean="0"/>
              <a:t>Much interest in RHI collisions has focused on the measurements of di-lepton emission from the plasma state.</a:t>
            </a:r>
          </a:p>
          <a:p>
            <a:r>
              <a:rPr lang="en-US" dirty="0" err="1" smtClean="0"/>
              <a:t>dilepton</a:t>
            </a:r>
            <a:r>
              <a:rPr lang="en-US" dirty="0" smtClean="0"/>
              <a:t> production and DIS are simply rotated diagrams.</a:t>
            </a:r>
          </a:p>
          <a:p>
            <a:r>
              <a:rPr lang="en-US" dirty="0" smtClean="0"/>
              <a:t>One cannot perform DIS on hot QCD matter.</a:t>
            </a:r>
          </a:p>
          <a:p>
            <a:r>
              <a:rPr lang="en-US" dirty="0" smtClean="0"/>
              <a:t>However, when cold nuclear matter is your interest, DIS is the cleanest and most informative probe.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860" y="661132"/>
            <a:ext cx="6016145" cy="355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49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41700"/>
            <a:ext cx="3276600" cy="4572000"/>
          </a:xfrm>
        </p:spPr>
        <p:txBody>
          <a:bodyPr/>
          <a:lstStyle/>
          <a:p>
            <a:r>
              <a:rPr lang="en-US" dirty="0" smtClean="0"/>
              <a:t>Forward GEM Tracker</a:t>
            </a:r>
          </a:p>
          <a:p>
            <a:r>
              <a:rPr lang="en-US" dirty="0" smtClean="0"/>
              <a:t>Developed Strip-pixel readout system.</a:t>
            </a:r>
          </a:p>
          <a:p>
            <a:r>
              <a:rPr lang="en-US" dirty="0" smtClean="0"/>
              <a:t>Short term proposal:</a:t>
            </a:r>
          </a:p>
          <a:p>
            <a:pPr lvl="1"/>
            <a:r>
              <a:rPr lang="en-US" dirty="0" smtClean="0"/>
              <a:t>3-coordinate strip-pixel readout.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910" y="190500"/>
            <a:ext cx="1055077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417" y="190500"/>
            <a:ext cx="130746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87" y="190500"/>
            <a:ext cx="1070463" cy="13916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997" y="4045533"/>
            <a:ext cx="5722611" cy="235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16136" y="3902980"/>
            <a:ext cx="2743934" cy="28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852921"/>
            <a:ext cx="5724525" cy="216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30</a:t>
            </a:fld>
            <a:endParaRPr lang="en-US" altLang="ja-JP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018" y="4461402"/>
            <a:ext cx="2923954" cy="226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9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requesting funds…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" y="996949"/>
            <a:ext cx="9026525" cy="5413375"/>
          </a:xfrm>
        </p:spPr>
        <p:txBody>
          <a:bodyPr/>
          <a:lstStyle/>
          <a:p>
            <a:r>
              <a:rPr lang="en-US" dirty="0" smtClean="0"/>
              <a:t>Iowa State University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Lawrence Berkeley Laboratory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Los Alamos National Laboratory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47" y="1032047"/>
            <a:ext cx="1260653" cy="133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512" y="1047769"/>
            <a:ext cx="1257741" cy="1320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27" y="4194668"/>
            <a:ext cx="1088932" cy="1423988"/>
          </a:xfrm>
          <a:prstGeom prst="rect">
            <a:avLst/>
          </a:prstGeom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400" y="5618656"/>
            <a:ext cx="1347787" cy="123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775" y="2511425"/>
            <a:ext cx="3181350" cy="151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330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Issues 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714374"/>
            <a:ext cx="9026525" cy="5972176"/>
          </a:xfrm>
        </p:spPr>
        <p:txBody>
          <a:bodyPr/>
          <a:lstStyle/>
          <a:p>
            <a:r>
              <a:rPr lang="en-US" dirty="0" smtClean="0"/>
              <a:t>Material and position resolution budgets: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upon source of Q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Depends upon measurement channel.</a:t>
            </a:r>
          </a:p>
          <a:p>
            <a:pPr lvl="1"/>
            <a:r>
              <a:rPr lang="en-US" dirty="0" smtClean="0"/>
              <a:t>Golden channel to push tracking:  F</a:t>
            </a:r>
            <a:r>
              <a:rPr lang="en-US" baseline="-25000" dirty="0" smtClean="0"/>
              <a:t>L</a:t>
            </a:r>
            <a:endParaRPr lang="en-US" dirty="0" smtClean="0"/>
          </a:p>
          <a:p>
            <a:r>
              <a:rPr lang="en-US" dirty="0" smtClean="0"/>
              <a:t>Choices between </a:t>
            </a:r>
            <a:r>
              <a:rPr lang="en-US" dirty="0" smtClean="0">
                <a:solidFill>
                  <a:srgbClr val="FF00FF"/>
                </a:solidFill>
              </a:rPr>
              <a:t>Fast Drift TPC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00FF"/>
                </a:solidFill>
              </a:rPr>
              <a:t>GEM</a:t>
            </a:r>
            <a:r>
              <a:rPr lang="en-US" dirty="0" smtClean="0"/>
              <a:t> tracking outside of the thin micro-vertex tracking layer</a:t>
            </a:r>
          </a:p>
          <a:p>
            <a:pPr lvl="1"/>
            <a:r>
              <a:rPr lang="en-US" dirty="0" smtClean="0"/>
              <a:t>Nothing is thinner than a TPC.</a:t>
            </a:r>
          </a:p>
          <a:p>
            <a:pPr lvl="1"/>
            <a:r>
              <a:rPr lang="en-US" dirty="0" smtClean="0"/>
              <a:t>Can have a “thinnest direction”?</a:t>
            </a:r>
          </a:p>
          <a:p>
            <a:pPr lvl="1"/>
            <a:r>
              <a:rPr lang="en-US" dirty="0" smtClean="0"/>
              <a:t>Can it resolve multiple tracks from overlapping events?</a:t>
            </a:r>
          </a:p>
          <a:p>
            <a:pPr lvl="1"/>
            <a:r>
              <a:rPr lang="en-US" dirty="0" smtClean="0"/>
              <a:t>Collision rate limitation?</a:t>
            </a:r>
          </a:p>
          <a:p>
            <a:r>
              <a:rPr lang="en-US" dirty="0" smtClean="0"/>
              <a:t>High performance </a:t>
            </a:r>
            <a:r>
              <a:rPr lang="en-US" dirty="0" err="1" smtClean="0"/>
              <a:t>dE</a:t>
            </a:r>
            <a:r>
              <a:rPr lang="en-US" dirty="0" smtClean="0"/>
              <a:t>/dx measurements via Cluster Counting.</a:t>
            </a:r>
          </a:p>
          <a:p>
            <a:r>
              <a:rPr lang="en-US" dirty="0" smtClean="0"/>
              <a:t>What magnetic field configurations could be considered to maintain high performance at high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Solenoid not optimal for resolution at small angles.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62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Issues II: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981074"/>
            <a:ext cx="9026525" cy="5705475"/>
          </a:xfrm>
        </p:spPr>
        <p:txBody>
          <a:bodyPr/>
          <a:lstStyle/>
          <a:p>
            <a:r>
              <a:rPr lang="en-US" dirty="0" smtClean="0"/>
              <a:t>What form of B-insensitive detector can be used for PID?</a:t>
            </a:r>
          </a:p>
          <a:p>
            <a:pPr lvl="1"/>
            <a:r>
              <a:rPr lang="en-US" dirty="0" smtClean="0"/>
              <a:t>RICH with various readout choices:</a:t>
            </a:r>
          </a:p>
          <a:p>
            <a:pPr lvl="2"/>
            <a:r>
              <a:rPr lang="en-US" dirty="0" err="1" smtClean="0">
                <a:solidFill>
                  <a:srgbClr val="FF00FF"/>
                </a:solidFill>
              </a:rPr>
              <a:t>CsI</a:t>
            </a:r>
            <a:r>
              <a:rPr lang="en-US" dirty="0" smtClean="0">
                <a:solidFill>
                  <a:srgbClr val="FF00FF"/>
                </a:solidFill>
              </a:rPr>
              <a:t> photocathode</a:t>
            </a:r>
            <a:r>
              <a:rPr lang="en-US" dirty="0" smtClean="0"/>
              <a:t>, </a:t>
            </a:r>
            <a:r>
              <a:rPr lang="en-US" dirty="0" err="1" smtClean="0"/>
              <a:t>SiPM</a:t>
            </a:r>
            <a:endParaRPr lang="en-US" dirty="0"/>
          </a:p>
          <a:p>
            <a:pPr lvl="1"/>
            <a:r>
              <a:rPr lang="en-US" dirty="0" smtClean="0"/>
              <a:t>High Resolution TOF alone or within RICH</a:t>
            </a:r>
          </a:p>
          <a:p>
            <a:pPr lvl="2"/>
            <a:r>
              <a:rPr lang="en-US" dirty="0" err="1" smtClean="0"/>
              <a:t>SiPM</a:t>
            </a:r>
            <a:r>
              <a:rPr lang="en-US" dirty="0" smtClean="0"/>
              <a:t>, MCP-PM readouts…</a:t>
            </a:r>
          </a:p>
          <a:p>
            <a:r>
              <a:rPr lang="en-US" dirty="0" smtClean="0"/>
              <a:t>Proximity-focus RICH in central arm.</a:t>
            </a:r>
          </a:p>
          <a:p>
            <a:pPr lvl="1"/>
            <a:r>
              <a:rPr lang="en-US" dirty="0" smtClean="0"/>
              <a:t>Can PID momentum-limits be extended via blob-ID??</a:t>
            </a:r>
          </a:p>
          <a:p>
            <a:pPr lvl="1"/>
            <a:r>
              <a:rPr lang="en-US" dirty="0" smtClean="0"/>
              <a:t>TOF within RICH by RICH</a:t>
            </a:r>
          </a:p>
          <a:p>
            <a:r>
              <a:rPr lang="en-US" dirty="0" smtClean="0"/>
              <a:t>Limits on Ring radius resolution due to B-field, M-Scat.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9271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Physics we want to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787400"/>
            <a:ext cx="9026525" cy="5321300"/>
          </a:xfrm>
        </p:spPr>
        <p:txBody>
          <a:bodyPr/>
          <a:lstStyle/>
          <a:p>
            <a:pPr lvl="0"/>
            <a:r>
              <a:rPr lang="en-US" sz="1800" dirty="0" smtClean="0"/>
              <a:t>What is the role of gluons and gluon self-interactions in nucleons and nuclei?</a:t>
            </a:r>
          </a:p>
          <a:p>
            <a:pPr lvl="1"/>
            <a:r>
              <a:rPr lang="en-US" sz="1600" dirty="0" smtClean="0"/>
              <a:t>Observables in </a:t>
            </a:r>
            <a:r>
              <a:rPr lang="en-US" sz="1600" dirty="0" err="1" smtClean="0"/>
              <a:t>eA</a:t>
            </a:r>
            <a:r>
              <a:rPr lang="en-US" sz="1600" dirty="0" smtClean="0"/>
              <a:t> / </a:t>
            </a:r>
            <a:r>
              <a:rPr lang="en-US" sz="1600" dirty="0" err="1" smtClean="0"/>
              <a:t>ep</a:t>
            </a:r>
            <a:r>
              <a:rPr lang="en-US" sz="1600" dirty="0" smtClean="0"/>
              <a:t>: </a:t>
            </a:r>
          </a:p>
          <a:p>
            <a:pPr lvl="2"/>
            <a:r>
              <a:rPr lang="en-US" sz="1400" dirty="0" smtClean="0">
                <a:solidFill>
                  <a:srgbClr val="00FF00"/>
                </a:solidFill>
              </a:rPr>
              <a:t>elastic/diffractive events: </a:t>
            </a:r>
            <a:r>
              <a:rPr lang="en-US" sz="1400" dirty="0" smtClean="0"/>
              <a:t>rapidity gap events, elastic VM production, DVCS</a:t>
            </a:r>
          </a:p>
          <a:p>
            <a:pPr lvl="2"/>
            <a:r>
              <a:rPr lang="en-US" sz="1400" dirty="0" smtClean="0">
                <a:solidFill>
                  <a:srgbClr val="FF00FF"/>
                </a:solidFill>
              </a:rPr>
              <a:t>inclusive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FF"/>
                </a:solidFill>
              </a:rPr>
              <a:t>events: </a:t>
            </a:r>
            <a:r>
              <a:rPr lang="en-US" sz="1400" dirty="0" smtClean="0"/>
              <a:t>structure functions 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A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L</a:t>
            </a:r>
            <a:r>
              <a:rPr lang="en-US" sz="1400" baseline="30000" dirty="0" smtClean="0"/>
              <a:t>A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2c</a:t>
            </a:r>
            <a:r>
              <a:rPr lang="en-US" sz="1400" baseline="30000" dirty="0" smtClean="0"/>
              <a:t>A</a:t>
            </a:r>
            <a:r>
              <a:rPr lang="en-US" sz="1400" dirty="0" smtClean="0"/>
              <a:t>,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Lc</a:t>
            </a:r>
            <a:r>
              <a:rPr lang="en-US" sz="1400" baseline="30000" dirty="0" err="1" smtClean="0"/>
              <a:t>A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p</a:t>
            </a:r>
            <a:r>
              <a:rPr lang="en-US" sz="1400" dirty="0" smtClean="0"/>
              <a:t>,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L</a:t>
            </a:r>
            <a:r>
              <a:rPr lang="en-US" sz="1400" baseline="30000" dirty="0" err="1" smtClean="0"/>
              <a:t>p</a:t>
            </a:r>
            <a:r>
              <a:rPr lang="en-US" sz="1400" dirty="0" smtClean="0"/>
              <a:t>,………</a:t>
            </a:r>
          </a:p>
          <a:p>
            <a:pPr lvl="0"/>
            <a:r>
              <a:rPr lang="en-US" sz="1800" dirty="0" smtClean="0"/>
              <a:t> What is the internal landscape of the nucleons?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 What is the nature of the spin of the proton?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Observables in </a:t>
            </a:r>
            <a:r>
              <a:rPr lang="en-US" sz="1600" dirty="0" err="1" smtClean="0"/>
              <a:t>ep</a:t>
            </a:r>
            <a:endParaRPr lang="en-US" sz="1600" dirty="0" smtClean="0"/>
          </a:p>
          <a:p>
            <a:pPr lvl="3">
              <a:buFont typeface="Wingdings" charset="2"/>
              <a:buChar char="q"/>
            </a:pP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FF00FF"/>
                </a:solidFill>
              </a:rPr>
              <a:t>inclusive</a:t>
            </a:r>
            <a:r>
              <a:rPr lang="en-US" sz="1400" dirty="0" smtClean="0"/>
              <a:t> &amp; </a:t>
            </a:r>
            <a:r>
              <a:rPr lang="en-US" sz="1400" dirty="0" smtClean="0">
                <a:solidFill>
                  <a:srgbClr val="0000FF"/>
                </a:solidFill>
              </a:rPr>
              <a:t>semi-inclusive events: </a:t>
            </a:r>
            <a:r>
              <a:rPr lang="en-US" sz="1400" dirty="0" smtClean="0"/>
              <a:t>Asymmetries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polarized cross-sections</a:t>
            </a:r>
            <a:r>
              <a:rPr lang="en-US" sz="1400" dirty="0" smtClean="0"/>
              <a:t>, </a:t>
            </a:r>
          </a:p>
          <a:p>
            <a:pPr lvl="3">
              <a:buFont typeface="Wingdings" charset="2"/>
              <a:buChar char="q"/>
            </a:pP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FF00FF"/>
                </a:solidFill>
              </a:rPr>
              <a:t>inclusive events: </a:t>
            </a:r>
            <a:r>
              <a:rPr lang="en-US" sz="1400" dirty="0" smtClean="0"/>
              <a:t>electroweak Asymmetries (</a:t>
            </a:r>
            <a:r>
              <a:rPr lang="en-US" sz="1400" dirty="0" err="1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/>
              <a:t>-Z interference, W</a:t>
            </a:r>
            <a:r>
              <a:rPr lang="en-US" sz="1400" baseline="30000" dirty="0" smtClean="0"/>
              <a:t>+/-</a:t>
            </a:r>
            <a:r>
              <a:rPr lang="en-US" sz="1400" dirty="0" smtClean="0"/>
              <a:t>)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 What is the three-dimensional spatial landscape of nucleons?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Observables in </a:t>
            </a:r>
            <a:r>
              <a:rPr lang="en-US" sz="1600" dirty="0" err="1" smtClean="0"/>
              <a:t>ep/eA</a:t>
            </a:r>
            <a:endParaRPr lang="en-US" sz="1600" dirty="0" smtClean="0"/>
          </a:p>
          <a:p>
            <a:pPr lvl="3">
              <a:buFont typeface="Wingdings" charset="2"/>
              <a:buChar char="q"/>
            </a:pPr>
            <a:r>
              <a:rPr lang="en-US" sz="1400" dirty="0" smtClean="0">
                <a:solidFill>
                  <a:srgbClr val="0000FF"/>
                </a:solidFill>
              </a:rPr>
              <a:t>semi-inclusive events: </a:t>
            </a:r>
            <a:r>
              <a:rPr lang="en-US" sz="1400" dirty="0" smtClean="0"/>
              <a:t>single spin asymmetries (</a:t>
            </a:r>
            <a:r>
              <a:rPr lang="en-US" sz="1400" dirty="0" err="1" smtClean="0"/>
              <a:t>TMDs</a:t>
            </a:r>
            <a:r>
              <a:rPr lang="en-US" sz="1400" dirty="0" smtClean="0"/>
              <a:t>)</a:t>
            </a:r>
          </a:p>
          <a:p>
            <a:pPr lvl="3">
              <a:buFont typeface="Wingdings" charset="2"/>
              <a:buChar char="q"/>
            </a:pPr>
            <a:r>
              <a:rPr lang="en-US" sz="1400" dirty="0" smtClean="0">
                <a:solidFill>
                  <a:srgbClr val="00FF00"/>
                </a:solidFill>
              </a:rPr>
              <a:t>elastic/diffractive events: </a:t>
            </a:r>
            <a:r>
              <a:rPr lang="en-US" sz="1400" dirty="0" smtClean="0"/>
              <a:t>cross sections, SSA of exclusive VM, PS and DVCS (</a:t>
            </a:r>
            <a:r>
              <a:rPr lang="en-US" sz="1400" dirty="0" err="1" smtClean="0"/>
              <a:t>GPDs</a:t>
            </a:r>
            <a:r>
              <a:rPr lang="en-US" sz="1400" dirty="0" smtClean="0"/>
              <a:t>)</a:t>
            </a:r>
          </a:p>
          <a:p>
            <a:pPr lvl="0"/>
            <a:r>
              <a:rPr lang="en-US" sz="1800" dirty="0" smtClean="0"/>
              <a:t> What governs the transition of quarks and gluons into </a:t>
            </a:r>
            <a:r>
              <a:rPr lang="en-US" sz="1800" dirty="0" err="1" smtClean="0"/>
              <a:t>pions</a:t>
            </a:r>
            <a:r>
              <a:rPr lang="en-US" sz="1800" dirty="0" smtClean="0"/>
              <a:t> and nucleons?</a:t>
            </a:r>
          </a:p>
          <a:p>
            <a:pPr lvl="1"/>
            <a:r>
              <a:rPr lang="en-US" sz="1600" dirty="0" smtClean="0"/>
              <a:t>Observables in </a:t>
            </a:r>
            <a:r>
              <a:rPr lang="en-US" sz="1600" dirty="0" err="1" smtClean="0"/>
              <a:t>ep</a:t>
            </a:r>
            <a:r>
              <a:rPr lang="en-US" sz="1600" dirty="0" smtClean="0"/>
              <a:t> / </a:t>
            </a:r>
            <a:r>
              <a:rPr lang="en-US" sz="1600" dirty="0" err="1" smtClean="0"/>
              <a:t>eA</a:t>
            </a:r>
            <a:endParaRPr lang="en-US" sz="1600" dirty="0" smtClean="0"/>
          </a:p>
          <a:p>
            <a:pPr lvl="2"/>
            <a:r>
              <a:rPr lang="en-US" sz="1400" dirty="0" smtClean="0">
                <a:solidFill>
                  <a:srgbClr val="0000FF"/>
                </a:solidFill>
              </a:rPr>
              <a:t>semi-inclusive events: </a:t>
            </a:r>
            <a:r>
              <a:rPr lang="en-US" sz="1400" dirty="0" smtClean="0"/>
              <a:t>cross sections,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eA</a:t>
            </a:r>
            <a:r>
              <a:rPr lang="en-US" sz="1400" dirty="0" smtClean="0"/>
              <a:t>, </a:t>
            </a:r>
            <a:r>
              <a:rPr lang="en-US" sz="1400" dirty="0" err="1" smtClean="0"/>
              <a:t>azimuthal</a:t>
            </a:r>
            <a:r>
              <a:rPr lang="en-US" sz="1400" dirty="0" smtClean="0"/>
              <a:t> distributions, jets</a:t>
            </a:r>
            <a:endParaRPr lang="en-US" sz="1400" baseline="-25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A700-7212-524C-82CA-F704C367C37F}" type="slidenum">
              <a:rPr lang="en-US" altLang="ja-JP" smtClean="0"/>
              <a:pPr/>
              <a:t>34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framework…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780747" cy="4572000"/>
          </a:xfrm>
        </p:spPr>
        <p:txBody>
          <a:bodyPr/>
          <a:lstStyle/>
          <a:p>
            <a:r>
              <a:rPr lang="en-US" dirty="0" smtClean="0"/>
              <a:t>The most important work over the coming year involves simulations to propose viable technology choices for R&amp;D.</a:t>
            </a:r>
          </a:p>
          <a:p>
            <a:r>
              <a:rPr lang="en-US" dirty="0" smtClean="0"/>
              <a:t>A simulation framework exists.</a:t>
            </a:r>
          </a:p>
          <a:p>
            <a:r>
              <a:rPr lang="en-US" dirty="0" smtClean="0"/>
              <a:t>The work plan involves driving processes: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L</a:t>
            </a:r>
            <a:r>
              <a:rPr lang="en-US" dirty="0" smtClean="0"/>
              <a:t> drives momentum precision.</a:t>
            </a:r>
          </a:p>
          <a:p>
            <a:pPr lvl="1"/>
            <a:r>
              <a:rPr lang="en-US" dirty="0" smtClean="0"/>
              <a:t>PID driven by strange particles: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s measurements</a:t>
            </a:r>
          </a:p>
          <a:p>
            <a:pPr lvl="2"/>
            <a:r>
              <a:rPr lang="en-US" dirty="0" smtClean="0"/>
              <a:t>Charm via hadrons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funds requested for simulations.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347" y="3619500"/>
            <a:ext cx="29051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971" y="0"/>
            <a:ext cx="2591393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109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tasks during 1</a:t>
            </a:r>
            <a:r>
              <a:rPr lang="en-US" baseline="30000" dirty="0" smtClean="0"/>
              <a:t>st</a:t>
            </a:r>
            <a:r>
              <a:rPr lang="en-US" dirty="0" smtClean="0"/>
              <a:t>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1466850"/>
            <a:ext cx="9026525" cy="5048250"/>
          </a:xfrm>
        </p:spPr>
        <p:txBody>
          <a:bodyPr/>
          <a:lstStyle/>
          <a:p>
            <a:r>
              <a:rPr lang="en-US" sz="2400" dirty="0" smtClean="0"/>
              <a:t>Measurements of fast TPC performance characteristics.</a:t>
            </a:r>
          </a:p>
          <a:p>
            <a:r>
              <a:rPr lang="en-US" sz="2400" dirty="0" smtClean="0"/>
              <a:t>Development of very large area GEM detectors.</a:t>
            </a:r>
          </a:p>
          <a:p>
            <a:r>
              <a:rPr lang="en-US" sz="2400" dirty="0" smtClean="0"/>
              <a:t>Development of GEM-based </a:t>
            </a:r>
            <a:r>
              <a:rPr lang="en-US" sz="2400" dirty="0" err="1" smtClean="0"/>
              <a:t>CsI</a:t>
            </a:r>
            <a:r>
              <a:rPr lang="en-US" sz="2400" dirty="0" smtClean="0"/>
              <a:t>-photocathode detectors for PID in barrel and </a:t>
            </a:r>
            <a:r>
              <a:rPr lang="en-US" sz="2400" dirty="0" err="1" smtClean="0"/>
              <a:t>endcap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Development of methods to minimize electronics-induced gaps in large area GEM detectors.</a:t>
            </a:r>
          </a:p>
          <a:p>
            <a:r>
              <a:rPr lang="en-US" sz="2400" dirty="0" smtClean="0"/>
              <a:t>Development of a 3-coordinate strip-pixel readout.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8572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Text Box 105"/>
          <p:cNvSpPr txBox="1">
            <a:spLocks noChangeArrowheads="1"/>
          </p:cNvSpPr>
          <p:nvPr/>
        </p:nvSpPr>
        <p:spPr bwMode="auto">
          <a:xfrm>
            <a:off x="2514600" y="4343400"/>
            <a:ext cx="1219200" cy="1568450"/>
          </a:xfrm>
          <a:prstGeom prst="rect">
            <a:avLst/>
          </a:prstGeom>
          <a:solidFill>
            <a:srgbClr val="FFF3F3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600" b="1">
                <a:solidFill>
                  <a:srgbClr val="CC0000"/>
                </a:solidFill>
                <a:latin typeface="Arial" charset="0"/>
                <a:cs typeface="Arial" charset="0"/>
              </a:rPr>
              <a:t>GEM TPC Test Facility in BNL Physics Dept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-38100"/>
            <a:ext cx="4695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Arial Narrow" pitchFamily="34" charset="0"/>
              </a:rPr>
              <a:t>Fast Drift TPC Development</a:t>
            </a:r>
          </a:p>
        </p:txBody>
      </p:sp>
      <p:pic>
        <p:nvPicPr>
          <p:cNvPr id="5127" name="Picture 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19576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28600" y="3733800"/>
            <a:ext cx="2362200" cy="2971800"/>
          </a:xfrm>
          <a:prstGeom prst="rect">
            <a:avLst/>
          </a:prstGeom>
          <a:solidFill>
            <a:srgbClr val="FFF3F3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9257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05"/>
          <p:cNvSpPr txBox="1">
            <a:spLocks noChangeArrowheads="1"/>
          </p:cNvSpPr>
          <p:nvPr/>
        </p:nvSpPr>
        <p:spPr bwMode="auto">
          <a:xfrm>
            <a:off x="2362200" y="15240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996633"/>
                </a:solidFill>
                <a:latin typeface="Arial" charset="0"/>
                <a:cs typeface="Arial" charset="0"/>
              </a:rPr>
              <a:t>Double GEM Readout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962400" y="4038600"/>
            <a:ext cx="492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hlink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990033"/>
                </a:solidFill>
                <a:latin typeface="Arial Narrow" pitchFamily="34" charset="0"/>
              </a:rPr>
              <a:t>Designed and built by BNL Instrumentation Division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81000" y="1050925"/>
            <a:ext cx="698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hlink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CC0000"/>
                </a:solidFill>
                <a:latin typeface="Arial Narrow" pitchFamily="34" charset="0"/>
              </a:rPr>
              <a:t>GEM Readout TPC for the Laser Electron Gamma Source (LEGS) at BNL</a:t>
            </a:r>
          </a:p>
        </p:txBody>
      </p:sp>
      <p:pic>
        <p:nvPicPr>
          <p:cNvPr id="5133" name="Picture 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10"/>
          <p:cNvSpPr txBox="1">
            <a:spLocks noChangeArrowheads="1"/>
          </p:cNvSpPr>
          <p:nvPr/>
        </p:nvSpPr>
        <p:spPr bwMode="auto">
          <a:xfrm>
            <a:off x="3962400" y="4495800"/>
            <a:ext cx="3124200" cy="1612900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600" b="1">
                <a:solidFill>
                  <a:srgbClr val="A50021"/>
                </a:solidFill>
                <a:latin typeface="Arial" charset="0"/>
                <a:cs typeface="Arial" charset="0"/>
              </a:rPr>
              <a:t>Custom ASIC </a:t>
            </a:r>
            <a:r>
              <a:rPr lang="en-US" sz="1400">
                <a:latin typeface="Arial" charset="0"/>
                <a:cs typeface="Arial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 32 channels</a:t>
            </a:r>
            <a:r>
              <a:rPr lang="en-US" sz="1400">
                <a:latin typeface="Arial" charset="0"/>
                <a:cs typeface="Arial" charset="0"/>
              </a:rPr>
              <a:t> - </a:t>
            </a:r>
            <a:r>
              <a:rPr lang="en-US" sz="1400" b="1">
                <a:solidFill>
                  <a:srgbClr val="B40000"/>
                </a:solidFill>
                <a:latin typeface="Arial" charset="0"/>
                <a:cs typeface="Arial" charset="0"/>
              </a:rPr>
              <a:t>mixed signal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40,000 transistors</a:t>
            </a:r>
            <a:endParaRPr lang="en-US" sz="1400" b="1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low-noise charge amplification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 b="1">
                <a:solidFill>
                  <a:srgbClr val="B40000"/>
                </a:solidFill>
                <a:latin typeface="Arial" charset="0"/>
                <a:cs typeface="Arial" charset="0"/>
              </a:rPr>
              <a:t>energy and timing, 230 e</a:t>
            </a:r>
            <a:r>
              <a:rPr lang="en-US" sz="1400" b="1" baseline="30000">
                <a:solidFill>
                  <a:srgbClr val="B40000"/>
                </a:solidFill>
                <a:latin typeface="Arial" charset="0"/>
                <a:cs typeface="Arial" charset="0"/>
              </a:rPr>
              <a:t>-</a:t>
            </a:r>
            <a:r>
              <a:rPr lang="en-US" sz="1400" b="1">
                <a:solidFill>
                  <a:srgbClr val="B40000"/>
                </a:solidFill>
                <a:latin typeface="Arial" charset="0"/>
                <a:cs typeface="Arial" charset="0"/>
              </a:rPr>
              <a:t>, 2.5 ns 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neighbor processing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multiplexed and sparse readout</a:t>
            </a:r>
            <a:endParaRPr lang="en-US" sz="1300" b="1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34000" y="6324600"/>
            <a:ext cx="3394075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660033"/>
                </a:solidFill>
                <a:latin typeface="Arial" charset="0"/>
                <a:cs typeface="Arial" charset="0"/>
              </a:rPr>
              <a:t>G. De Geronimo et al., IEEE TNS 51 (2004)</a:t>
            </a: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15741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2CD6-BD71-9540-8FCE-C04CD30520C4}" type="slidenum">
              <a:rPr lang="en-US" altLang="ja-JP" smtClean="0"/>
              <a:pPr/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8180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692150"/>
            <a:ext cx="787266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2400" dirty="0"/>
              <a:t>Follow up on </a:t>
            </a:r>
            <a:r>
              <a:rPr lang="en-US" sz="2400" dirty="0" smtClean="0"/>
              <a:t>previous BNL R&amp;D to </a:t>
            </a:r>
            <a:r>
              <a:rPr lang="en-US" sz="2400" u="sng" dirty="0" smtClean="0"/>
              <a:t>reduce required </a:t>
            </a:r>
            <a:br>
              <a:rPr lang="en-US" sz="2400" u="sng" dirty="0" smtClean="0"/>
            </a:br>
            <a:r>
              <a:rPr lang="en-US" sz="2400" u="sng" dirty="0" smtClean="0"/>
              <a:t>strip &amp; channel numbers. </a:t>
            </a:r>
            <a:r>
              <a:rPr lang="en-US" sz="2400" dirty="0" smtClean="0"/>
              <a:t>Position errors &lt; 80µm </a:t>
            </a:r>
            <a:br>
              <a:rPr lang="en-US" sz="2400" dirty="0" smtClean="0"/>
            </a:br>
            <a:r>
              <a:rPr lang="en-US" sz="2400" dirty="0" smtClean="0"/>
              <a:t>achieved with 2mm strip pitch in small prototypes:</a:t>
            </a: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-58737"/>
            <a:ext cx="7745998" cy="630237"/>
          </a:xfrm>
        </p:spPr>
        <p:txBody>
          <a:bodyPr/>
          <a:lstStyle/>
          <a:p>
            <a:r>
              <a:rPr lang="en-US" dirty="0" smtClean="0"/>
              <a:t>Large-Area Readout Using Zigzag Strips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109043" y="2460843"/>
            <a:ext cx="2148851" cy="16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941446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0" t="5196" r="2487" b="4657"/>
          <a:stretch>
            <a:fillRect/>
          </a:stretch>
        </p:blipFill>
        <p:spPr bwMode="auto">
          <a:xfrm>
            <a:off x="76200" y="2209800"/>
            <a:ext cx="435769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19400" y="2302136"/>
            <a:ext cx="150874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 </a:t>
            </a:r>
            <a:r>
              <a:rPr lang="en-US" sz="1050" dirty="0" smtClean="0"/>
              <a:t>                       Bo </a:t>
            </a:r>
            <a:r>
              <a:rPr lang="en-US" sz="1050" dirty="0"/>
              <a:t>Yu, BNL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25" y="4343400"/>
            <a:ext cx="4099875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2000" dirty="0" smtClean="0"/>
              <a:t>Test performance with </a:t>
            </a:r>
          </a:p>
          <a:p>
            <a:pPr>
              <a:defRPr/>
            </a:pPr>
            <a:r>
              <a:rPr lang="en-US" sz="2000" dirty="0" smtClean="0"/>
              <a:t>medium-size 3-GEM det. </a:t>
            </a:r>
          </a:p>
          <a:p>
            <a:pPr>
              <a:defRPr/>
            </a:pPr>
            <a:r>
              <a:rPr lang="en-US" sz="2000" dirty="0" smtClean="0"/>
              <a:t>using analog SRS readout </a:t>
            </a:r>
          </a:p>
          <a:p>
            <a:pPr>
              <a:defRPr/>
            </a:pPr>
            <a:r>
              <a:rPr lang="en-US" sz="2000" dirty="0" smtClean="0"/>
              <a:t>with APV25 hybrid cards</a:t>
            </a:r>
          </a:p>
          <a:p>
            <a:pPr>
              <a:defRPr/>
            </a:pPr>
            <a:r>
              <a:rPr lang="en-US" sz="2000" dirty="0" smtClean="0"/>
              <a:t>(128 ch. per card) at BNL</a:t>
            </a:r>
          </a:p>
          <a:p>
            <a:pPr>
              <a:defRPr/>
            </a:pPr>
            <a:r>
              <a:rPr lang="en-US" sz="2000" dirty="0" smtClean="0"/>
              <a:t> &amp; Florida Tech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4089484"/>
            <a:ext cx="150874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 </a:t>
            </a:r>
            <a:r>
              <a:rPr lang="en-US" sz="1050" dirty="0" smtClean="0"/>
              <a:t>                       Bo </a:t>
            </a:r>
            <a:r>
              <a:rPr lang="en-US" sz="1050" dirty="0"/>
              <a:t>Yu, BNL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9298" y="4648200"/>
            <a:ext cx="2165152" cy="2057400"/>
            <a:chOff x="6292761" y="4648200"/>
            <a:chExt cx="2165152" cy="2057400"/>
          </a:xfrm>
        </p:grpSpPr>
        <p:grpSp>
          <p:nvGrpSpPr>
            <p:cNvPr id="19" name="Group 18"/>
            <p:cNvGrpSpPr/>
            <p:nvPr/>
          </p:nvGrpSpPr>
          <p:grpSpPr>
            <a:xfrm>
              <a:off x="6292761" y="4648200"/>
              <a:ext cx="2165152" cy="2024267"/>
              <a:chOff x="6292761" y="4648200"/>
              <a:chExt cx="2165152" cy="2024267"/>
            </a:xfrm>
          </p:grpSpPr>
          <p:pic>
            <p:nvPicPr>
              <p:cNvPr id="17" name="Picture 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2761" y="4648200"/>
                <a:ext cx="2165152" cy="2024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 rot="16200000">
                <a:off x="7957349" y="6171903"/>
                <a:ext cx="831851" cy="169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500" dirty="0">
                    <a:latin typeface="Arial" charset="0"/>
                  </a:rPr>
                  <a:t>Hans Muller, CERN</a:t>
                </a:r>
              </a:p>
            </p:txBody>
          </p:sp>
        </p:grpSp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6299149" y="6367046"/>
              <a:ext cx="17780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 b="1" dirty="0"/>
                <a:t>First commercially produced </a:t>
              </a:r>
              <a:endParaRPr lang="en-US" sz="800" b="1" dirty="0" smtClean="0"/>
            </a:p>
            <a:p>
              <a:pPr eaLnBrk="1" hangingPunct="1"/>
              <a:r>
                <a:rPr lang="en-US" sz="800" b="1" dirty="0" smtClean="0"/>
                <a:t>front-end APV25 hybrids  (RD51)</a:t>
              </a:r>
              <a:endParaRPr lang="en-US" sz="800" b="1" u="sng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52850" y="4674404"/>
            <a:ext cx="2520853" cy="1991098"/>
            <a:chOff x="3138044" y="4674404"/>
            <a:chExt cx="2520853" cy="1991098"/>
          </a:xfrm>
        </p:grpSpPr>
        <p:pic>
          <p:nvPicPr>
            <p:cNvPr id="16" name="Picture 20" descr="DSC04940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044" y="4674404"/>
              <a:ext cx="2520853" cy="199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776304" y="5410200"/>
              <a:ext cx="14814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30cm × 30 cm</a:t>
              </a:r>
            </a:p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Triple-GEM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0706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CsI</a:t>
            </a:r>
            <a:r>
              <a:rPr lang="en-US" dirty="0" smtClean="0"/>
              <a:t> Photocathode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9535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Stony Brook group wishes to investigate the feasibility of </a:t>
            </a:r>
            <a:r>
              <a:rPr lang="en-US" dirty="0" err="1" smtClean="0"/>
              <a:t>CsI</a:t>
            </a:r>
            <a:r>
              <a:rPr lang="en-US" dirty="0" smtClean="0"/>
              <a:t>-coated GEMs as a large area, B-field tolerant solution for RICH work.</a:t>
            </a:r>
          </a:p>
          <a:p>
            <a:r>
              <a:rPr lang="en-US" dirty="0" smtClean="0"/>
              <a:t>Operating in CF</a:t>
            </a:r>
            <a:r>
              <a:rPr lang="en-US" baseline="-25000" dirty="0" smtClean="0"/>
              <a:t>4</a:t>
            </a:r>
            <a:r>
              <a:rPr lang="en-US" dirty="0" smtClean="0"/>
              <a:t> the PHENIX HBD detector demonstrated the highest measured N</a:t>
            </a:r>
            <a:r>
              <a:rPr lang="en-US" baseline="-25000" dirty="0" smtClean="0"/>
              <a:t>0</a:t>
            </a:r>
            <a:r>
              <a:rPr lang="en-US" dirty="0" smtClean="0"/>
              <a:t> (327) of any large Cherenkov Detector.</a:t>
            </a:r>
          </a:p>
          <a:p>
            <a:r>
              <a:rPr lang="en-US" dirty="0" smtClean="0"/>
              <a:t>However, there are limitations due to the sensitivity range of </a:t>
            </a:r>
            <a:r>
              <a:rPr lang="en-US" dirty="0" err="1" smtClean="0"/>
              <a:t>CsI</a:t>
            </a:r>
            <a:r>
              <a:rPr lang="en-US" dirty="0" smtClean="0"/>
              <a:t> (110 – 200 nm).</a:t>
            </a:r>
          </a:p>
          <a:p>
            <a:pPr lvl="1"/>
            <a:r>
              <a:rPr lang="en-US" dirty="0" smtClean="0"/>
              <a:t>Windows provide </a:t>
            </a:r>
            <a:br>
              <a:rPr lang="en-US" dirty="0" smtClean="0"/>
            </a:br>
            <a:r>
              <a:rPr lang="en-US" dirty="0" smtClean="0"/>
              <a:t>provide higher cutoff.</a:t>
            </a:r>
          </a:p>
          <a:p>
            <a:pPr lvl="1"/>
            <a:r>
              <a:rPr lang="en-US" dirty="0" smtClean="0"/>
              <a:t>Most (not all) optics for </a:t>
            </a:r>
            <a:br>
              <a:rPr lang="en-US" dirty="0" smtClean="0"/>
            </a:br>
            <a:r>
              <a:rPr lang="en-US" dirty="0" smtClean="0"/>
              <a:t>reflection provide higher </a:t>
            </a:r>
            <a:br>
              <a:rPr lang="en-US" dirty="0" smtClean="0"/>
            </a:br>
            <a:r>
              <a:rPr lang="en-US" dirty="0" smtClean="0"/>
              <a:t>cutoff.</a:t>
            </a:r>
          </a:p>
          <a:p>
            <a:pPr lvl="1"/>
            <a:r>
              <a:rPr lang="en-US" dirty="0" smtClean="0"/>
              <a:t>Aerogel opaque in sensitive </a:t>
            </a:r>
            <a:br>
              <a:rPr lang="en-US" dirty="0" smtClean="0"/>
            </a:br>
            <a:r>
              <a:rPr lang="en-US" dirty="0" smtClean="0"/>
              <a:t>range.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74" y="3900487"/>
            <a:ext cx="436562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050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73100" y="50800"/>
            <a:ext cx="8382000" cy="431800"/>
          </a:xfrm>
        </p:spPr>
        <p:txBody>
          <a:bodyPr/>
          <a:lstStyle/>
          <a:p>
            <a:r>
              <a:rPr lang="en-US" sz="2600" dirty="0" smtClean="0"/>
              <a:t>How to see the gluons: Deep Inelastic Scattering</a:t>
            </a:r>
            <a:endParaRPr lang="en-US" sz="26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96A-431D-C54E-8415-31F30655DEA0}" type="slidenum">
              <a:rPr lang="en-US"/>
              <a:pPr/>
              <a:t>4</a:t>
            </a:fld>
            <a:endParaRPr lang="en-US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" t="5580" r="1112" b="697"/>
          <a:stretch>
            <a:fillRect/>
          </a:stretch>
        </p:blipFill>
        <p:spPr bwMode="auto">
          <a:xfrm>
            <a:off x="63501" y="682268"/>
            <a:ext cx="3111499" cy="24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5"/>
          <p:cNvSpPr>
            <a:spLocks/>
          </p:cNvSpPr>
          <p:nvPr/>
        </p:nvSpPr>
        <p:spPr bwMode="auto">
          <a:xfrm>
            <a:off x="7793566" y="719670"/>
            <a:ext cx="1231900" cy="778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113670" name="Rectangle 6"/>
          <p:cNvSpPr>
            <a:spLocks/>
          </p:cNvSpPr>
          <p:nvPr/>
        </p:nvSpPr>
        <p:spPr bwMode="auto">
          <a:xfrm>
            <a:off x="7789338" y="1765303"/>
            <a:ext cx="1231900" cy="5460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113671" name="Rectangle 7"/>
          <p:cNvSpPr>
            <a:spLocks/>
          </p:cNvSpPr>
          <p:nvPr/>
        </p:nvSpPr>
        <p:spPr bwMode="auto">
          <a:xfrm>
            <a:off x="7649632" y="2582335"/>
            <a:ext cx="1380068" cy="1032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</a:t>
            </a:r>
            <a:r>
              <a:rPr lang="en-US" sz="1600" dirty="0" smtClean="0">
                <a:solidFill>
                  <a:srgbClr val="000000"/>
                </a:solidFill>
                <a:latin typeface="Comic Sans MS" charset="0"/>
                <a:sym typeface="Comic Sans MS" charset="0"/>
              </a:rPr>
              <a:t>struck quark</a:t>
            </a:r>
            <a:endParaRPr lang="en-US" sz="1600" dirty="0">
              <a:solidFill>
                <a:srgbClr val="000000"/>
              </a:solidFill>
              <a:latin typeface="Comic Sans MS" charset="0"/>
              <a:sym typeface="Comic Sans MS" charset="0"/>
            </a:endParaRPr>
          </a:p>
        </p:txBody>
      </p:sp>
      <p:pic>
        <p:nvPicPr>
          <p:cNvPr id="76697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0" y="3327400"/>
            <a:ext cx="127000" cy="203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8100" y="635000"/>
            <a:ext cx="159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Kinematics:</a:t>
            </a:r>
            <a:endParaRPr lang="en-US" sz="2000" u="sng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5451475"/>
            <a:ext cx="1219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proton_hr_ger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700" y="4530725"/>
            <a:ext cx="11334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15000" y="3981450"/>
            <a:ext cx="1176338" cy="830263"/>
          </a:xfrm>
          <a:prstGeom prst="rect">
            <a:avLst/>
          </a:prstGeom>
          <a:solidFill>
            <a:srgbClr val="FFFFDD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Quark splits</a:t>
            </a:r>
          </a:p>
          <a:p>
            <a:r>
              <a:rPr lang="en-US" sz="1200"/>
              <a:t>into gluon</a:t>
            </a:r>
          </a:p>
          <a:p>
            <a:r>
              <a:rPr lang="en-US" sz="1200"/>
              <a:t>splits</a:t>
            </a:r>
          </a:p>
          <a:p>
            <a:r>
              <a:rPr lang="en-US" sz="1200"/>
              <a:t>into quarks …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4533900"/>
            <a:ext cx="11699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638" y="5108575"/>
            <a:ext cx="12954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13" y="3556000"/>
            <a:ext cx="1212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613" y="4010025"/>
            <a:ext cx="12112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83013" y="3994150"/>
            <a:ext cx="1030287" cy="461963"/>
          </a:xfrm>
          <a:prstGeom prst="rect">
            <a:avLst/>
          </a:prstGeom>
          <a:solidFill>
            <a:srgbClr val="FFFFDD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Gluon splits</a:t>
            </a:r>
          </a:p>
          <a:p>
            <a:r>
              <a:rPr lang="en-US" sz="1200"/>
              <a:t>into quarks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406400" y="4365625"/>
            <a:ext cx="6197600" cy="17399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99175" y="5970588"/>
            <a:ext cx="189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higher √s</a:t>
            </a:r>
          </a:p>
          <a:p>
            <a:pPr algn="ctr"/>
            <a:r>
              <a:rPr lang="en-US" sz="1400"/>
              <a:t>increases resolution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549900" y="5940425"/>
            <a:ext cx="844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10</a:t>
            </a:r>
            <a:r>
              <a:rPr lang="en-US" sz="1600" baseline="30000"/>
              <a:t>-19</a:t>
            </a:r>
            <a:r>
              <a:rPr lang="en-US" sz="1600"/>
              <a:t>m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5400000">
            <a:off x="5619751" y="5832475"/>
            <a:ext cx="3175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651000" y="4886325"/>
            <a:ext cx="844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10</a:t>
            </a:r>
            <a:r>
              <a:rPr lang="en-US" sz="1600" baseline="30000"/>
              <a:t>-16</a:t>
            </a:r>
            <a:r>
              <a:rPr lang="en-US" sz="1600"/>
              <a:t>m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rot="5400000">
            <a:off x="1720851" y="4778375"/>
            <a:ext cx="3175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20310"/>
              </p:ext>
            </p:extLst>
          </p:nvPr>
        </p:nvGraphicFramePr>
        <p:xfrm>
          <a:off x="3740150" y="2390775"/>
          <a:ext cx="213836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8" name="Equation" r:id="rId12" imgW="1219200" imgH="685800" progId="Equation.DSMT4">
                  <p:embed/>
                </p:oleObj>
              </mc:Choice>
              <mc:Fallback>
                <p:oleObj name="Equation" r:id="rId12" imgW="1219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2390775"/>
                        <a:ext cx="2138363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92125"/>
              </p:ext>
            </p:extLst>
          </p:nvPr>
        </p:nvGraphicFramePr>
        <p:xfrm>
          <a:off x="4832350" y="731838"/>
          <a:ext cx="2873375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Equation" r:id="rId14" imgW="1638300" imgH="1955800" progId="Equation.DSMT4">
                  <p:embed/>
                </p:oleObj>
              </mc:Choice>
              <mc:Fallback>
                <p:oleObj name="Equation" r:id="rId14" imgW="1638300" imgH="195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731838"/>
                        <a:ext cx="2873375" cy="342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5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9" grpId="0"/>
      <p:bldP spid="40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0"/>
            <a:ext cx="8029575" cy="504825"/>
          </a:xfrm>
        </p:spPr>
        <p:txBody>
          <a:bodyPr/>
          <a:lstStyle/>
          <a:p>
            <a:r>
              <a:rPr lang="en-US" dirty="0" smtClean="0"/>
              <a:t>Large Area GEM w/ “hidden”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57150" y="819150"/>
            <a:ext cx="9144000" cy="1752600"/>
          </a:xfrm>
        </p:spPr>
        <p:txBody>
          <a:bodyPr/>
          <a:lstStyle/>
          <a:p>
            <a:r>
              <a:rPr lang="en-US" sz="2000" dirty="0" smtClean="0"/>
              <a:t>EIC requires large area GEM coverage: disks with radii up to ~ 2m</a:t>
            </a:r>
          </a:p>
          <a:p>
            <a:r>
              <a:rPr lang="en-US" sz="2000" dirty="0" smtClean="0"/>
              <a:t> Single mask technique, GEM splicing: GEM foils up to 2 </a:t>
            </a:r>
            <a:r>
              <a:rPr lang="en-US" sz="2000" dirty="0" err="1" smtClean="0"/>
              <a:t>m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0.5 </a:t>
            </a:r>
            <a:r>
              <a:rPr lang="en-US" sz="2000" dirty="0" err="1" smtClean="0"/>
              <a:t>m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Large area coverage requires segmentation with narrow  dead areas</a:t>
            </a:r>
          </a:p>
          <a:p>
            <a:r>
              <a:rPr lang="en-US" sz="2000" dirty="0" smtClean="0"/>
              <a:t>Optimized for the large GEM chambers of Super-</a:t>
            </a:r>
            <a:r>
              <a:rPr lang="en-US" sz="2000" dirty="0" err="1" smtClean="0"/>
              <a:t>Bigbite</a:t>
            </a:r>
            <a:endParaRPr lang="en-US" sz="2000" dirty="0"/>
          </a:p>
        </p:txBody>
      </p:sp>
      <p:pic>
        <p:nvPicPr>
          <p:cNvPr id="4" name="Picture 3" descr="gem_ele_sketchu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5410200" cy="26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617187"/>
            <a:ext cx="2286000" cy="307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0" y="5715000"/>
            <a:ext cx="615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Flexible extensions of readout-board: directly plug in the front end card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1905000" y="5486400"/>
            <a:ext cx="381000" cy="22860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76079" y="5410200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 cards perpendicular to the active area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5219700" y="4686300"/>
            <a:ext cx="1143000" cy="45720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876300" y="6172201"/>
            <a:ext cx="8067675" cy="533400"/>
          </a:xfrm>
          <a:prstGeom prst="rect">
            <a:avLst/>
          </a:prstGeom>
          <a:solidFill>
            <a:schemeClr val="accent5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 proposal: build a 1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0.9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prototype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two segments.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40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23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19163"/>
            <a:ext cx="3219450" cy="289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Strip-pixel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1" y="3962400"/>
            <a:ext cx="5772149" cy="2552700"/>
          </a:xfrm>
        </p:spPr>
        <p:txBody>
          <a:bodyPr/>
          <a:lstStyle/>
          <a:p>
            <a:r>
              <a:rPr lang="en-US" dirty="0" smtClean="0"/>
              <a:t>Position by </a:t>
            </a:r>
            <a:r>
              <a:rPr lang="en-US" dirty="0"/>
              <a:t>c</a:t>
            </a:r>
            <a:r>
              <a:rPr lang="en-US" dirty="0" smtClean="0"/>
              <a:t>harge </a:t>
            </a:r>
            <a:r>
              <a:rPr lang="en-US" dirty="0"/>
              <a:t>d</a:t>
            </a:r>
            <a:r>
              <a:rPr lang="en-US" dirty="0" smtClean="0"/>
              <a:t>ivision (~100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m).</a:t>
            </a:r>
          </a:p>
          <a:p>
            <a:r>
              <a:rPr lang="en-US" dirty="0" smtClean="0"/>
              <a:t>Readout count set by occupancy:</a:t>
            </a:r>
          </a:p>
          <a:p>
            <a:pPr lvl="1"/>
            <a:r>
              <a:rPr lang="en-US" dirty="0" smtClean="0"/>
              <a:t>2D uses X-Y charge matching allows</a:t>
            </a:r>
            <a:br>
              <a:rPr lang="en-US" dirty="0" smtClean="0"/>
            </a:br>
            <a:r>
              <a:rPr lang="en-US" dirty="0" smtClean="0"/>
              <a:t>up to 10 particles per “patch”</a:t>
            </a:r>
          </a:p>
          <a:p>
            <a:pPr lvl="1"/>
            <a:r>
              <a:rPr lang="en-US" dirty="0" smtClean="0"/>
              <a:t>3D uses </a:t>
            </a:r>
            <a:r>
              <a:rPr lang="en-US" dirty="0" err="1" smtClean="0"/>
              <a:t>chg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&amp; GEOMETRY </a:t>
            </a:r>
            <a:r>
              <a:rPr lang="en-US" dirty="0" smtClean="0"/>
              <a:t>matching</a:t>
            </a:r>
            <a:br>
              <a:rPr lang="en-US" dirty="0" smtClean="0"/>
            </a:br>
            <a:r>
              <a:rPr lang="en-US" dirty="0" smtClean="0"/>
              <a:t>requires R&amp;D to determine limit.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1" y="2863980"/>
            <a:ext cx="3143250" cy="236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6" y="1231786"/>
            <a:ext cx="3767137" cy="13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39789" y="1093659"/>
            <a:ext cx="1200150" cy="2689860"/>
            <a:chOff x="5924550" y="1089660"/>
            <a:chExt cx="1200150" cy="2689860"/>
          </a:xfrm>
        </p:grpSpPr>
        <p:sp>
          <p:nvSpPr>
            <p:cNvPr id="4" name="Rectangle 3"/>
            <p:cNvSpPr/>
            <p:nvPr/>
          </p:nvSpPr>
          <p:spPr bwMode="auto">
            <a:xfrm>
              <a:off x="5924550" y="1089660"/>
              <a:ext cx="121920" cy="26898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461760" y="1089660"/>
              <a:ext cx="121920" cy="26898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002780" y="1089660"/>
              <a:ext cx="121920" cy="26898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6017" name="Group 86016"/>
          <p:cNvGrpSpPr/>
          <p:nvPr/>
        </p:nvGrpSpPr>
        <p:grpSpPr>
          <a:xfrm>
            <a:off x="5059679" y="1705734"/>
            <a:ext cx="3265170" cy="1535430"/>
            <a:chOff x="5036820" y="1695450"/>
            <a:chExt cx="3265170" cy="153543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5147310" y="1929765"/>
              <a:ext cx="31546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Rectangle 5"/>
            <p:cNvSpPr/>
            <p:nvPr/>
          </p:nvSpPr>
          <p:spPr bwMode="auto">
            <a:xfrm>
              <a:off x="50368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5702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036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6370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1704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5147310" y="2463165"/>
              <a:ext cx="31546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0368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5702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1036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6370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1704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5147310" y="2996565"/>
              <a:ext cx="31203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50368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5702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1036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6370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1704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6034" name="Group 86033"/>
          <p:cNvGrpSpPr/>
          <p:nvPr/>
        </p:nvGrpSpPr>
        <p:grpSpPr>
          <a:xfrm>
            <a:off x="5215890" y="952500"/>
            <a:ext cx="3108960" cy="2832348"/>
            <a:chOff x="5215890" y="948690"/>
            <a:chExt cx="3108960" cy="2832348"/>
          </a:xfrm>
        </p:grpSpPr>
        <p:grpSp>
          <p:nvGrpSpPr>
            <p:cNvPr id="86033" name="Group 86032"/>
            <p:cNvGrpSpPr/>
            <p:nvPr/>
          </p:nvGrpSpPr>
          <p:grpSpPr>
            <a:xfrm>
              <a:off x="5215890" y="948690"/>
              <a:ext cx="3108960" cy="2827020"/>
              <a:chOff x="5215890" y="948690"/>
              <a:chExt cx="3108960" cy="2827020"/>
            </a:xfrm>
          </p:grpSpPr>
          <p:grpSp>
            <p:nvGrpSpPr>
              <p:cNvPr id="86031" name="Group 86030"/>
              <p:cNvGrpSpPr/>
              <p:nvPr/>
            </p:nvGrpSpPr>
            <p:grpSpPr>
              <a:xfrm>
                <a:off x="5215890" y="320536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86022" name="Straight Connector 86021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6020" name="Rectangle 86019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5751195" y="266815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2" name="Rectangle 51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6284595" y="213094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5" name="Rectangle 54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6827520" y="159373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8" name="Rectangle 57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7417117" y="948690"/>
                <a:ext cx="907733" cy="29452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Rectangle 60"/>
              <p:cNvSpPr/>
              <p:nvPr/>
            </p:nvSpPr>
            <p:spPr bwMode="auto">
              <a:xfrm>
                <a:off x="7361872" y="115824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752147" y="3208024"/>
              <a:ext cx="598170" cy="570350"/>
              <a:chOff x="5215890" y="3205360"/>
              <a:chExt cx="598170" cy="570350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287452" y="2670814"/>
              <a:ext cx="598170" cy="570350"/>
              <a:chOff x="5215890" y="3205360"/>
              <a:chExt cx="598170" cy="570350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6" name="Rectangle 75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820852" y="2133604"/>
              <a:ext cx="598170" cy="570350"/>
              <a:chOff x="5215890" y="3205360"/>
              <a:chExt cx="598170" cy="570350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4" name="Rectangle 73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69" name="Straight Connector 68"/>
            <p:cNvCxnSpPr/>
            <p:nvPr/>
          </p:nvCxnSpPr>
          <p:spPr bwMode="auto">
            <a:xfrm flipV="1">
              <a:off x="7417116" y="1466850"/>
              <a:ext cx="907733" cy="2945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/>
            <p:cNvSpPr/>
            <p:nvPr/>
          </p:nvSpPr>
          <p:spPr bwMode="auto">
            <a:xfrm>
              <a:off x="7370445" y="1695450"/>
              <a:ext cx="110490" cy="46863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288404" y="3210688"/>
              <a:ext cx="598170" cy="570350"/>
              <a:chOff x="5215890" y="3205360"/>
              <a:chExt cx="598170" cy="570350"/>
            </a:xfrm>
          </p:grpSpPr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Rectangle 92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823709" y="2673478"/>
              <a:ext cx="598170" cy="570350"/>
              <a:chOff x="5215890" y="3205360"/>
              <a:chExt cx="598170" cy="570350"/>
            </a:xfrm>
          </p:grpSpPr>
          <p:cxnSp>
            <p:nvCxnSpPr>
              <p:cNvPr id="90" name="Straight Connector 89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1" name="Rectangle 90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84" name="Straight Connector 83"/>
            <p:cNvCxnSpPr/>
            <p:nvPr/>
          </p:nvCxnSpPr>
          <p:spPr bwMode="auto">
            <a:xfrm flipV="1">
              <a:off x="7361872" y="2025774"/>
              <a:ext cx="907733" cy="2945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7366634" y="2228547"/>
              <a:ext cx="110490" cy="46863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6035" name="TextBox 86034"/>
          <p:cNvSpPr txBox="1"/>
          <p:nvPr/>
        </p:nvSpPr>
        <p:spPr>
          <a:xfrm>
            <a:off x="776288" y="5233507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FGT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969293" y="2253923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COMPASS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735002" y="549831"/>
            <a:ext cx="1419225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PROPOSED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277301" y="5912406"/>
            <a:ext cx="2437449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 Redundancy “hardens” detector against failure.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41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1262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981074"/>
            <a:ext cx="9026525" cy="5534025"/>
          </a:xfrm>
        </p:spPr>
        <p:txBody>
          <a:bodyPr/>
          <a:lstStyle/>
          <a:p>
            <a:r>
              <a:rPr lang="en-US" dirty="0"/>
              <a:t>The budget consists of a set of so-called “seed grant” projects that are likely interesting to pursue regardless of the findings of our physics/simulations work.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42</a:t>
            </a:fld>
            <a:endParaRPr lang="en-US" altLang="ja-JP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513760"/>
              </p:ext>
            </p:extLst>
          </p:nvPr>
        </p:nvGraphicFramePr>
        <p:xfrm>
          <a:off x="2218788" y="2766626"/>
          <a:ext cx="4458237" cy="213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Worksheet" r:id="rId4" imgW="2819374" imgH="1352601" progId="Excel.Sheet.12">
                  <p:embed/>
                </p:oleObj>
              </mc:Choice>
              <mc:Fallback>
                <p:oleObj name="Worksheet" r:id="rId4" imgW="2819374" imgH="13526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8788" y="2766626"/>
                        <a:ext cx="4458237" cy="2138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22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857250"/>
            <a:ext cx="9026525" cy="5657850"/>
          </a:xfrm>
        </p:spPr>
        <p:txBody>
          <a:bodyPr/>
          <a:lstStyle/>
          <a:p>
            <a:r>
              <a:rPr lang="en-US" dirty="0" smtClean="0"/>
              <a:t>A Large and growing group of scientists have already begun to work on determining specific and integrated proposals of tracking and PID for the EIC.</a:t>
            </a:r>
          </a:p>
          <a:p>
            <a:r>
              <a:rPr lang="en-US" dirty="0" smtClean="0"/>
              <a:t>A list of small seed projects relevant to the later work is included in the letter of intent.</a:t>
            </a:r>
          </a:p>
          <a:p>
            <a:r>
              <a:rPr lang="en-US" dirty="0" smtClean="0"/>
              <a:t>The principle deliverable from this work will be a specific research plan within one year’s time leading to a specific and realistic tracking and PID scheme for meeting the physics goals of EIC.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43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6091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Kinematics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44</a:t>
            </a:fld>
            <a:endParaRPr lang="en-US" altLang="ja-JP"/>
          </a:p>
        </p:txBody>
      </p:sp>
      <p:grpSp>
        <p:nvGrpSpPr>
          <p:cNvPr id="10" name="Group 9"/>
          <p:cNvGrpSpPr/>
          <p:nvPr/>
        </p:nvGrpSpPr>
        <p:grpSpPr>
          <a:xfrm>
            <a:off x="1142664" y="737229"/>
            <a:ext cx="6820968" cy="4516793"/>
            <a:chOff x="-1524336" y="1575429"/>
            <a:chExt cx="6820968" cy="4516793"/>
          </a:xfrm>
        </p:grpSpPr>
        <p:grpSp>
          <p:nvGrpSpPr>
            <p:cNvPr id="11" name="Group 21"/>
            <p:cNvGrpSpPr/>
            <p:nvPr/>
          </p:nvGrpSpPr>
          <p:grpSpPr>
            <a:xfrm>
              <a:off x="-1524336" y="1575429"/>
              <a:ext cx="6820968" cy="4516793"/>
              <a:chOff x="-1524336" y="1575429"/>
              <a:chExt cx="6820968" cy="4516793"/>
            </a:xfrm>
          </p:grpSpPr>
          <p:pic>
            <p:nvPicPr>
              <p:cNvPr id="14" name="Picture 13" descr="776px-20x250Q2VsX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33" t="10017" r="1933" b="7513"/>
              <a:stretch>
                <a:fillRect/>
              </a:stretch>
            </p:blipFill>
            <p:spPr>
              <a:xfrm>
                <a:off x="-1524336" y="1575429"/>
                <a:ext cx="6820968" cy="4516793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 rot="5400000" flipH="1" flipV="1">
                <a:off x="1162050" y="2368550"/>
                <a:ext cx="3556000" cy="31623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 flipH="1" flipV="1">
                <a:off x="-107950" y="2343150"/>
                <a:ext cx="3556000" cy="31623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1435100" y="4508500"/>
              <a:ext cx="887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y</a:t>
              </a:r>
              <a:r>
                <a:rPr lang="en-US" sz="1600" dirty="0" smtClean="0"/>
                <a:t>=0.05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1600" y="2616200"/>
              <a:ext cx="887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y</a:t>
              </a:r>
              <a:r>
                <a:rPr lang="en-US" sz="1600" dirty="0" smtClean="0"/>
                <a:t>=0.85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5000" y="5245100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 Strong x-Q</a:t>
            </a:r>
            <a:r>
              <a:rPr lang="en-US" baseline="30000" dirty="0" smtClean="0"/>
              <a:t>2</a:t>
            </a:r>
            <a:r>
              <a:rPr lang="en-US" dirty="0" smtClean="0"/>
              <a:t> correlation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 high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 Q</a:t>
            </a:r>
            <a:r>
              <a:rPr lang="en-US" baseline="30000" dirty="0" smtClean="0">
                <a:sym typeface="Wingdings"/>
              </a:rPr>
              <a:t>2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 low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 Q</a:t>
            </a:r>
            <a:r>
              <a:rPr lang="en-US" baseline="30000" dirty="0" smtClean="0">
                <a:sym typeface="Wingdings"/>
              </a:rPr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5403850" y="4133850"/>
            <a:ext cx="1689100" cy="889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48400" y="5308600"/>
            <a:ext cx="2696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y</a:t>
            </a:r>
            <a:r>
              <a:rPr lang="en-US" dirty="0" smtClean="0"/>
              <a:t> limited by</a:t>
            </a:r>
          </a:p>
          <a:p>
            <a:r>
              <a:rPr lang="en-US" dirty="0" smtClean="0"/>
              <a:t>theta resolution for </a:t>
            </a:r>
            <a:r>
              <a:rPr lang="en-US" dirty="0" err="1" smtClean="0"/>
              <a:t>e</a:t>
            </a:r>
            <a:r>
              <a:rPr lang="en-US" dirty="0" smtClean="0"/>
              <a:t>’</a:t>
            </a:r>
          </a:p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use </a:t>
            </a:r>
            <a:r>
              <a:rPr lang="en-US" dirty="0" err="1" smtClean="0">
                <a:sym typeface="Wingdings"/>
              </a:rPr>
              <a:t>hadron</a:t>
            </a:r>
            <a:r>
              <a:rPr lang="en-US" dirty="0" smtClean="0">
                <a:sym typeface="Wingdings"/>
              </a:rPr>
              <a:t> method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2813050" y="2851150"/>
            <a:ext cx="927100" cy="914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006600" y="1397000"/>
            <a:ext cx="2595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y</a:t>
            </a:r>
            <a:r>
              <a:rPr lang="en-US" dirty="0" smtClean="0"/>
              <a:t> limited by</a:t>
            </a:r>
          </a:p>
          <a:p>
            <a:r>
              <a:rPr lang="en-US" dirty="0" smtClean="0"/>
              <a:t>radiative corrections</a:t>
            </a:r>
          </a:p>
          <a:p>
            <a:r>
              <a:rPr lang="en-US" dirty="0" smtClean="0"/>
              <a:t>can be suppressed by</a:t>
            </a:r>
          </a:p>
          <a:p>
            <a:r>
              <a:rPr lang="en-US" dirty="0" smtClean="0"/>
              <a:t>by requiring </a:t>
            </a:r>
            <a:r>
              <a:rPr lang="en-US" dirty="0" err="1" smtClean="0"/>
              <a:t>hadronic</a:t>
            </a:r>
            <a:endParaRPr lang="en-US" dirty="0" smtClean="0"/>
          </a:p>
          <a:p>
            <a:r>
              <a:rPr lang="en-US" dirty="0" smtClean="0"/>
              <a:t>activity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6026150" y="3016250"/>
            <a:ext cx="1968500" cy="1752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772400" y="2590800"/>
            <a:ext cx="111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HERA</a:t>
            </a:r>
          </a:p>
          <a:p>
            <a:r>
              <a:rPr lang="en-US" dirty="0" err="1" smtClean="0"/>
              <a:t>y</a:t>
            </a:r>
            <a:r>
              <a:rPr lang="en-US" dirty="0" smtClean="0"/>
              <a:t>&gt;0.005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for Detector Design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 smtClean="0"/>
              <a:t>Detector must be multi-purpose</a:t>
            </a:r>
          </a:p>
          <a:p>
            <a:pPr lvl="1"/>
            <a:r>
              <a:rPr lang="en-US" sz="1600" dirty="0" smtClean="0"/>
              <a:t>One detector for inclusive (</a:t>
            </a:r>
            <a:r>
              <a:rPr lang="en-US" sz="1600" dirty="0" err="1" smtClean="0"/>
              <a:t>ep</a:t>
            </a:r>
            <a:r>
              <a:rPr lang="en-US" sz="1600" dirty="0" smtClean="0"/>
              <a:t> -&gt; </a:t>
            </a:r>
            <a:r>
              <a:rPr lang="en-US" sz="1600" dirty="0" err="1" smtClean="0"/>
              <a:t>e’X</a:t>
            </a:r>
            <a:r>
              <a:rPr lang="en-US" sz="1600" dirty="0" smtClean="0"/>
              <a:t>), </a:t>
            </a:r>
            <a:r>
              <a:rPr lang="en-US" sz="1600" dirty="0" smtClean="0">
                <a:sym typeface="Wingdings"/>
              </a:rPr>
              <a:t>semi-inclusive (</a:t>
            </a:r>
            <a:r>
              <a:rPr lang="en-US" sz="1600" dirty="0" err="1" smtClean="0">
                <a:sym typeface="Wingdings"/>
              </a:rPr>
              <a:t>ep</a:t>
            </a:r>
            <a:r>
              <a:rPr lang="en-US" sz="1600" dirty="0" smtClean="0">
                <a:sym typeface="Wingdings"/>
              </a:rPr>
              <a:t>-&gt;</a:t>
            </a:r>
            <a:r>
              <a:rPr lang="en-US" sz="1600" dirty="0" err="1" smtClean="0">
                <a:sym typeface="Wingdings"/>
              </a:rPr>
              <a:t>e’hadron(s)X</a:t>
            </a:r>
            <a:r>
              <a:rPr lang="en-US" sz="1600" dirty="0" smtClean="0">
                <a:sym typeface="Wingdings"/>
              </a:rPr>
              <a:t>), exclusive (</a:t>
            </a:r>
            <a:r>
              <a:rPr lang="en-US" sz="1600" dirty="0" err="1" smtClean="0">
                <a:sym typeface="Wingdings"/>
              </a:rPr>
              <a:t>ep</a:t>
            </a:r>
            <a:r>
              <a:rPr lang="en-US" sz="1600" dirty="0" smtClean="0">
                <a:sym typeface="Wingdings"/>
              </a:rPr>
              <a:t> -&gt; </a:t>
            </a:r>
            <a:r>
              <a:rPr lang="en-US" sz="1600" dirty="0" err="1" smtClean="0">
                <a:sym typeface="Wingdings"/>
              </a:rPr>
              <a:t>e’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600" dirty="0" err="1" smtClean="0">
                <a:sym typeface="Wingdings"/>
              </a:rPr>
              <a:t>p</a:t>
            </a:r>
            <a:r>
              <a:rPr lang="en-US" sz="1600" dirty="0" smtClean="0">
                <a:sym typeface="Wingdings"/>
              </a:rPr>
              <a:t>) reactions in </a:t>
            </a:r>
            <a:r>
              <a:rPr lang="en-US" sz="1600" dirty="0" err="1" smtClean="0">
                <a:sym typeface="Wingdings"/>
              </a:rPr>
              <a:t>ep/eA</a:t>
            </a:r>
            <a:r>
              <a:rPr lang="en-US" sz="1600" dirty="0" smtClean="0">
                <a:sym typeface="Wingdings"/>
              </a:rPr>
              <a:t> interactions</a:t>
            </a:r>
          </a:p>
          <a:p>
            <a:pPr lvl="1"/>
            <a:r>
              <a:rPr lang="en-US" sz="1600" dirty="0" smtClean="0"/>
              <a:t>run at very different beam energies (and </a:t>
            </a:r>
            <a:r>
              <a:rPr lang="en-US" sz="1600" dirty="0" err="1" smtClean="0"/>
              <a:t>ep</a:t>
            </a:r>
            <a:r>
              <a:rPr lang="en-US" sz="1600" dirty="0" smtClean="0"/>
              <a:t>/A kinematics) </a:t>
            </a:r>
          </a:p>
          <a:p>
            <a:pPr lvl="1">
              <a:buNone/>
            </a:pPr>
            <a:r>
              <a:rPr lang="en-US" sz="1600" dirty="0" smtClean="0"/>
              <a:t>  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p/A</a:t>
            </a:r>
            <a:r>
              <a:rPr lang="en-US" sz="1600" dirty="0" err="1" smtClean="0"/>
              <a:t>/E</a:t>
            </a:r>
            <a:r>
              <a:rPr lang="en-US" sz="1600" baseline="-25000" dirty="0" err="1" smtClean="0"/>
              <a:t>e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~ 1 – 65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HERA: 17 – 34; lepton beam energy always 27GeV</a:t>
            </a:r>
            <a:endParaRPr lang="en-US" sz="1600" dirty="0" smtClean="0"/>
          </a:p>
          <a:p>
            <a:r>
              <a:rPr lang="en-US" sz="1800" dirty="0" smtClean="0"/>
              <a:t>Inclusive DIS:</a:t>
            </a:r>
          </a:p>
          <a:p>
            <a:pPr lvl="1"/>
            <a:r>
              <a:rPr lang="en-US" sz="1600" dirty="0" smtClean="0"/>
              <a:t>with increasing center-of-mass energy lepton goes more and more in original beam direction</a:t>
            </a:r>
          </a:p>
          <a:p>
            <a:pPr lvl="1"/>
            <a:r>
              <a:rPr lang="en-US" sz="1600" dirty="0" smtClean="0"/>
              <a:t>high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events go into central detector</a:t>
            </a:r>
          </a:p>
          <a:p>
            <a:pPr lvl="1"/>
            <a:r>
              <a:rPr lang="en-US" sz="1600" dirty="0" smtClean="0"/>
              <a:t>low Q2 events have small scattering angle and close to original beam energy</a:t>
            </a:r>
          </a:p>
          <a:p>
            <a:pPr lvl="1">
              <a:buNone/>
            </a:pPr>
            <a:r>
              <a:rPr lang="en-US" sz="1600" dirty="0" smtClean="0"/>
              <a:t>    need low forward electron tagger for low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events</a:t>
            </a:r>
          </a:p>
          <a:p>
            <a:pPr lvl="1">
              <a:buNone/>
            </a:pPr>
            <a:r>
              <a:rPr lang="en-US" sz="1600" dirty="0" smtClean="0"/>
              <a:t>    low-mass high resolution trackers over wide angular acceptance</a:t>
            </a:r>
          </a:p>
          <a:p>
            <a:r>
              <a:rPr lang="en-US" sz="1800" dirty="0" smtClean="0"/>
              <a:t>Semi-Inclusive DIS </a:t>
            </a:r>
          </a:p>
          <a:p>
            <a:pPr lvl="1"/>
            <a:r>
              <a:rPr lang="en-US" sz="1600" dirty="0" smtClean="0"/>
              <a:t>hadrons go from very forward to central to even backward with lepton beam energy increasing</a:t>
            </a:r>
          </a:p>
          <a:p>
            <a:pPr lvl="1">
              <a:buNone/>
            </a:pPr>
            <a:r>
              <a:rPr lang="en-US" sz="1600" dirty="0" smtClean="0"/>
              <a:t>   good particle-ID over the entire detector</a:t>
            </a:r>
          </a:p>
          <a:p>
            <a:r>
              <a:rPr lang="en-US" sz="1800" dirty="0" smtClean="0"/>
              <a:t>Exclusive Reactions:</a:t>
            </a:r>
          </a:p>
          <a:p>
            <a:pPr lvl="1"/>
            <a:r>
              <a:rPr lang="en-US" sz="1600" dirty="0" smtClean="0"/>
              <a:t>decay products from excl. </a:t>
            </a:r>
            <a:r>
              <a:rPr lang="en-US" sz="1600" dirty="0" err="1" smtClean="0">
                <a:latin typeface="Symbol" charset="2"/>
                <a:cs typeface="Symbol" charset="2"/>
              </a:rPr>
              <a:t>r</a:t>
            </a:r>
            <a:r>
              <a:rPr lang="en-US" sz="1600" dirty="0" smtClean="0"/>
              <a:t> / </a:t>
            </a:r>
            <a:r>
              <a:rPr lang="en-US" sz="1600" dirty="0" err="1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/>
              <a:t> / J/ψ go from very forward to central to even backward with lepton beam energy increasing</a:t>
            </a:r>
            <a:r>
              <a:rPr lang="en-US" sz="1800" dirty="0" smtClean="0"/>
              <a:t>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45</a:t>
            </a:fld>
            <a:endParaRPr lang="en-US" altLang="ja-JP"/>
          </a:p>
        </p:txBody>
      </p:sp>
      <p:sp>
        <p:nvSpPr>
          <p:cNvPr id="21" name="Curved Right Arrow 20"/>
          <p:cNvSpPr/>
          <p:nvPr/>
        </p:nvSpPr>
        <p:spPr bwMode="auto">
          <a:xfrm>
            <a:off x="152400" y="3670300"/>
            <a:ext cx="723900" cy="241300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FF66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00FF">
                <a:alpha val="75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Curved Right Arrow 21"/>
          <p:cNvSpPr/>
          <p:nvPr/>
        </p:nvSpPr>
        <p:spPr bwMode="auto">
          <a:xfrm>
            <a:off x="101600" y="4953000"/>
            <a:ext cx="723900" cy="241300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FF66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00FF">
                <a:alpha val="75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Charm detection</a:t>
            </a:r>
          </a:p>
          <a:p>
            <a:pPr lvl="1"/>
            <a:r>
              <a:rPr lang="en-US" dirty="0" smtClean="0"/>
              <a:t>structure functions </a:t>
            </a:r>
          </a:p>
          <a:p>
            <a:pPr lvl="2"/>
            <a:r>
              <a:rPr lang="en-US" dirty="0" smtClean="0"/>
              <a:t>detecting lepton form decay in addition to scattered via displaced vertex should be enough</a:t>
            </a:r>
          </a:p>
          <a:p>
            <a:pPr lvl="1"/>
            <a:r>
              <a:rPr lang="en-US" dirty="0" smtClean="0"/>
              <a:t>charm in fragmentation</a:t>
            </a:r>
          </a:p>
          <a:p>
            <a:pPr lvl="2"/>
            <a:r>
              <a:rPr lang="en-US" dirty="0" smtClean="0"/>
              <a:t>need to reconstruct D</a:t>
            </a:r>
            <a:r>
              <a:rPr lang="en-US" baseline="30000" dirty="0" smtClean="0"/>
              <a:t>0</a:t>
            </a:r>
            <a:r>
              <a:rPr lang="en-US" dirty="0" smtClean="0"/>
              <a:t> meson completely to measure its </a:t>
            </a:r>
            <a:r>
              <a:rPr lang="en-US" dirty="0" err="1" smtClean="0"/>
              <a:t>z</a:t>
            </a:r>
            <a:endParaRPr lang="en-US" dirty="0" smtClean="0"/>
          </a:p>
          <a:p>
            <a:pPr lvl="3">
              <a:buClr>
                <a:srgbClr val="0000FF"/>
              </a:buClr>
              <a:buFont typeface="Wingdings" charset="2"/>
              <a:buChar char="à"/>
            </a:pPr>
            <a:r>
              <a:rPr lang="en-US" sz="1800" dirty="0" smtClean="0">
                <a:sym typeface="Wingdings"/>
              </a:rPr>
              <a:t> good PID</a:t>
            </a:r>
            <a:r>
              <a:rPr lang="en-US" sz="1800" dirty="0" smtClean="0"/>
              <a:t> </a:t>
            </a:r>
          </a:p>
          <a:p>
            <a:pPr>
              <a:buFont typeface="Wingdings" charset="2"/>
              <a:buChar char="à"/>
            </a:pPr>
            <a:endParaRPr lang="en-US" dirty="0" smtClean="0"/>
          </a:p>
          <a:p>
            <a:r>
              <a:rPr lang="en-US" dirty="0" smtClean="0"/>
              <a:t>Very high luminosity 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-1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will be systematic limited in many measurement</a:t>
            </a:r>
          </a:p>
          <a:p>
            <a:pPr lvl="1"/>
            <a:r>
              <a:rPr lang="en-US" dirty="0" smtClean="0"/>
              <a:t>needs a lot of care to account for this in the design</a:t>
            </a:r>
          </a:p>
          <a:p>
            <a:pPr lvl="2"/>
            <a:r>
              <a:rPr lang="en-US" dirty="0" smtClean="0"/>
              <a:t>detector: alignment, ……</a:t>
            </a:r>
          </a:p>
          <a:p>
            <a:pPr lvl="2"/>
            <a:r>
              <a:rPr lang="en-US" dirty="0" smtClean="0"/>
              <a:t>polarization measurements</a:t>
            </a:r>
          </a:p>
          <a:p>
            <a:pPr lvl="2"/>
            <a:r>
              <a:rPr lang="en-US" dirty="0" smtClean="0"/>
              <a:t>luminosity measurement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46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budget consists of a set of so-called “seed grant” projects that are likely interesting to pursue regardless of the findings of our physics/simulations work.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47</a:t>
            </a:fld>
            <a:endParaRPr lang="en-US" altLang="ja-JP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1757363"/>
            <a:ext cx="3048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3081338"/>
            <a:ext cx="51530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4729163"/>
            <a:ext cx="3733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38" y="1757363"/>
            <a:ext cx="26193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50" y="4729163"/>
            <a:ext cx="4381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7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Inelastic Scattering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96A-431D-C54E-8415-31F30655DEA0}" type="slidenum">
              <a:rPr lang="en-US"/>
              <a:pPr/>
              <a:t>48</a:t>
            </a:fld>
            <a:endParaRPr lang="en-US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" t="5580" r="1112" b="697"/>
          <a:stretch>
            <a:fillRect/>
          </a:stretch>
        </p:blipFill>
        <p:spPr bwMode="auto">
          <a:xfrm>
            <a:off x="63501" y="860068"/>
            <a:ext cx="3401191" cy="266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5"/>
          <p:cNvSpPr>
            <a:spLocks/>
          </p:cNvSpPr>
          <p:nvPr/>
        </p:nvSpPr>
        <p:spPr bwMode="auto">
          <a:xfrm>
            <a:off x="7349066" y="910170"/>
            <a:ext cx="1231900" cy="778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113670" name="Rectangle 6"/>
          <p:cNvSpPr>
            <a:spLocks/>
          </p:cNvSpPr>
          <p:nvPr/>
        </p:nvSpPr>
        <p:spPr bwMode="auto">
          <a:xfrm>
            <a:off x="7344838" y="1955803"/>
            <a:ext cx="1231900" cy="5460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113671" name="Rectangle 7"/>
          <p:cNvSpPr>
            <a:spLocks/>
          </p:cNvSpPr>
          <p:nvPr/>
        </p:nvSpPr>
        <p:spPr bwMode="auto">
          <a:xfrm>
            <a:off x="7192432" y="2772835"/>
            <a:ext cx="1380068" cy="1032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</a:t>
            </a:r>
            <a:r>
              <a:rPr lang="en-US" sz="1600" dirty="0" smtClean="0">
                <a:solidFill>
                  <a:srgbClr val="000000"/>
                </a:solidFill>
                <a:latin typeface="Comic Sans MS" charset="0"/>
                <a:sym typeface="Comic Sans MS" charset="0"/>
              </a:rPr>
              <a:t>struck quark</a:t>
            </a:r>
            <a:endParaRPr lang="en-US" sz="1600" dirty="0">
              <a:solidFill>
                <a:srgbClr val="000000"/>
              </a:solidFill>
              <a:latin typeface="Comic Sans MS" charset="0"/>
              <a:sym typeface="Comic Sans MS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0" name="Equation" r:id="rId5" imgW="127000" imgH="203200" progId="Equation.DSMT4">
                  <p:embed/>
                </p:oleObj>
              </mc:Choice>
              <mc:Fallback>
                <p:oleObj name="Equation" r:id="rId5" imgW="1270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" y="723900"/>
            <a:ext cx="159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Kinematics:</a:t>
            </a:r>
            <a:endParaRPr lang="en-US" sz="20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-1143000" y="-139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3889276"/>
            <a:ext cx="8506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Inclusive events:</a:t>
            </a:r>
          </a:p>
          <a:p>
            <a:r>
              <a:rPr lang="en-US" dirty="0" err="1" smtClean="0"/>
              <a:t>e+p</a:t>
            </a:r>
            <a:r>
              <a:rPr lang="en-US" dirty="0" smtClean="0"/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e’+X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detect only the scattered lepton in the detector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Semi-inclusive events:</a:t>
            </a:r>
          </a:p>
          <a:p>
            <a:r>
              <a:rPr lang="en-US" dirty="0" err="1" smtClean="0">
                <a:sym typeface="Wingdings"/>
              </a:rPr>
              <a:t>e+p</a:t>
            </a:r>
            <a:r>
              <a:rPr lang="en-US" dirty="0" smtClean="0">
                <a:sym typeface="Wingdings"/>
              </a:rPr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e’+h(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dirty="0" err="1" smtClean="0">
                <a:sym typeface="Wingdings"/>
              </a:rPr>
              <a:t>,K,p,jet)+X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detect the scattered lepton in coincidence with identified hadrons/jets in </a:t>
            </a:r>
          </a:p>
          <a:p>
            <a:r>
              <a:rPr lang="en-US" dirty="0" smtClean="0">
                <a:sym typeface="Wingdings"/>
              </a:rPr>
              <a:t>the detector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3900" y="4254500"/>
            <a:ext cx="170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respect to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4387850" y="1085850"/>
          <a:ext cx="2873375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1" name="Equation" r:id="rId7" imgW="1638300" imgH="2146300" progId="Equation.DSMT4">
                  <p:embed/>
                </p:oleObj>
              </mc:Choice>
              <mc:Fallback>
                <p:oleObj name="Equation" r:id="rId7" imgW="1638300" imgH="2146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1085850"/>
                        <a:ext cx="2873375" cy="376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Inelastic Scattering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96A-431D-C54E-8415-31F30655DEA0}" type="slidenum">
              <a:rPr lang="en-US"/>
              <a:pPr/>
              <a:t>49</a:t>
            </a:fld>
            <a:endParaRPr lang="en-US"/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4349750" y="1062038"/>
          <a:ext cx="2873375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4" name="Equation" r:id="rId4" imgW="1638300" imgH="1955800" progId="Equation.DSMT4">
                  <p:embed/>
                </p:oleObj>
              </mc:Choice>
              <mc:Fallback>
                <p:oleObj name="Equation" r:id="rId4" imgW="1638300" imgH="195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1062038"/>
                        <a:ext cx="2873375" cy="342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/>
          </p:cNvSpPr>
          <p:nvPr/>
        </p:nvSpPr>
        <p:spPr bwMode="auto">
          <a:xfrm>
            <a:off x="7349066" y="910170"/>
            <a:ext cx="1231900" cy="778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113670" name="Rectangle 6"/>
          <p:cNvSpPr>
            <a:spLocks/>
          </p:cNvSpPr>
          <p:nvPr/>
        </p:nvSpPr>
        <p:spPr bwMode="auto">
          <a:xfrm>
            <a:off x="7344838" y="1955803"/>
            <a:ext cx="1231900" cy="5460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113671" name="Rectangle 7"/>
          <p:cNvSpPr>
            <a:spLocks/>
          </p:cNvSpPr>
          <p:nvPr/>
        </p:nvSpPr>
        <p:spPr bwMode="auto">
          <a:xfrm>
            <a:off x="7192432" y="2772835"/>
            <a:ext cx="1380068" cy="1032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</a:t>
            </a:r>
            <a:r>
              <a:rPr lang="en-US" sz="1600" dirty="0" smtClean="0">
                <a:solidFill>
                  <a:srgbClr val="000000"/>
                </a:solidFill>
                <a:latin typeface="Comic Sans MS" charset="0"/>
                <a:sym typeface="Comic Sans MS" charset="0"/>
              </a:rPr>
              <a:t>struck quark</a:t>
            </a:r>
            <a:endParaRPr lang="en-US" sz="1600" dirty="0">
              <a:solidFill>
                <a:srgbClr val="000000"/>
              </a:solidFill>
              <a:latin typeface="Comic Sans MS" charset="0"/>
              <a:sym typeface="Comic Sans MS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5" name="Equation" r:id="rId6" imgW="127000" imgH="203200" progId="Equation.DSMT4">
                  <p:embed/>
                </p:oleObj>
              </mc:Choice>
              <mc:Fallback>
                <p:oleObj name="Equation" r:id="rId6" imgW="1270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" y="723900"/>
            <a:ext cx="159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Kinematics:</a:t>
            </a:r>
            <a:endParaRPr lang="en-US" sz="20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-1143000" y="-139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3746500"/>
            <a:ext cx="74609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Exclusive events:</a:t>
            </a:r>
          </a:p>
          <a:p>
            <a:r>
              <a:rPr lang="en-US" dirty="0" err="1" smtClean="0"/>
              <a:t>e+p</a:t>
            </a:r>
            <a:r>
              <a:rPr lang="en-US" dirty="0" smtClean="0"/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e’+p’/A’+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/ J/</a:t>
            </a:r>
            <a:r>
              <a:rPr lang="en-US" dirty="0" smtClean="0">
                <a:latin typeface="Lucida Grande"/>
                <a:ea typeface="Lucida Grande"/>
                <a:cs typeface="Lucida Grande"/>
                <a:sym typeface="Wingdings"/>
              </a:rPr>
              <a:t>ψ </a:t>
            </a:r>
            <a:r>
              <a:rPr lang="en-US" dirty="0" smtClean="0">
                <a:sym typeface="Wingdings"/>
              </a:rPr>
              <a:t>/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/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f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r>
              <a:rPr lang="en-US" dirty="0" smtClean="0">
                <a:sym typeface="Wingdings"/>
              </a:rPr>
              <a:t>detect </a:t>
            </a:r>
            <a:r>
              <a:rPr lang="en-US" dirty="0" smtClean="0">
                <a:solidFill>
                  <a:srgbClr val="00FF00"/>
                </a:solidFill>
                <a:sym typeface="Wingdings"/>
              </a:rPr>
              <a:t>all</a:t>
            </a:r>
            <a:r>
              <a:rPr lang="en-US" dirty="0" smtClean="0">
                <a:sym typeface="Wingdings"/>
              </a:rPr>
              <a:t> event products in the detector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Special sub-event category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rapidity gap events</a:t>
            </a:r>
          </a:p>
          <a:p>
            <a:r>
              <a:rPr lang="en-US" dirty="0" err="1" smtClean="0"/>
              <a:t>e+p</a:t>
            </a:r>
            <a:r>
              <a:rPr lang="en-US" dirty="0" smtClean="0"/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/ J/</a:t>
            </a:r>
            <a:r>
              <a:rPr lang="en-US" dirty="0" smtClean="0">
                <a:latin typeface="Lucida Grande"/>
                <a:ea typeface="Lucida Grande"/>
                <a:cs typeface="Lucida Grande"/>
                <a:sym typeface="Wingdings"/>
              </a:rPr>
              <a:t>ψ </a:t>
            </a:r>
            <a:r>
              <a:rPr lang="en-US" dirty="0" smtClean="0">
                <a:sym typeface="Wingdings"/>
              </a:rPr>
              <a:t>/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/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f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latin typeface="+mj-lt"/>
                <a:cs typeface="Symbol" charset="2"/>
                <a:sym typeface="Wingdings"/>
              </a:rPr>
              <a:t>/ jet</a:t>
            </a:r>
          </a:p>
          <a:p>
            <a:r>
              <a:rPr lang="en-US" dirty="0" smtClean="0">
                <a:sym typeface="Wingdings"/>
              </a:rPr>
              <a:t>don’t detect </a:t>
            </a:r>
            <a:r>
              <a:rPr lang="en-US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HERA: 20% non-exclusive event contamination</a:t>
            </a:r>
          </a:p>
          <a:p>
            <a:r>
              <a:rPr lang="en-US" dirty="0" smtClean="0">
                <a:latin typeface="+mn-lt"/>
                <a:cs typeface="Symbol" charset="2"/>
                <a:sym typeface="Wingdings"/>
              </a:rPr>
              <a:t>missing mass technique as for fixed target does not work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410" y="821176"/>
            <a:ext cx="4292600" cy="2665414"/>
            <a:chOff x="158750" y="908050"/>
            <a:chExt cx="4292600" cy="2665414"/>
          </a:xfrm>
        </p:grpSpPr>
        <p:grpSp>
          <p:nvGrpSpPr>
            <p:cNvPr id="34" name="Group 159"/>
            <p:cNvGrpSpPr>
              <a:grpSpLocks noChangeAspect="1"/>
            </p:cNvGrpSpPr>
            <p:nvPr/>
          </p:nvGrpSpPr>
          <p:grpSpPr bwMode="auto">
            <a:xfrm rot="-2865258">
              <a:off x="1467654" y="1456538"/>
              <a:ext cx="128587" cy="546105"/>
              <a:chOff x="1324" y="1002"/>
              <a:chExt cx="146" cy="462"/>
            </a:xfrm>
          </p:grpSpPr>
          <p:sp>
            <p:nvSpPr>
              <p:cNvPr id="76" name="Freeform 160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8" y="9"/>
                  </a:cxn>
                  <a:cxn ang="0">
                    <a:pos x="12" y="11"/>
                  </a:cxn>
                  <a:cxn ang="0">
                    <a:pos x="129" y="58"/>
                  </a:cxn>
                  <a:cxn ang="0">
                    <a:pos x="135" y="60"/>
                  </a:cxn>
                  <a:cxn ang="0">
                    <a:pos x="139" y="63"/>
                  </a:cxn>
                  <a:cxn ang="0">
                    <a:pos x="142" y="65"/>
                  </a:cxn>
                  <a:cxn ang="0">
                    <a:pos x="141" y="69"/>
                  </a:cxn>
                  <a:cxn ang="0">
                    <a:pos x="141" y="71"/>
                  </a:cxn>
                  <a:cxn ang="0">
                    <a:pos x="138" y="74"/>
                  </a:cxn>
                  <a:cxn ang="0">
                    <a:pos x="11" y="60"/>
                  </a:cxn>
                  <a:cxn ang="0">
                    <a:pos x="10" y="61"/>
                  </a:cxn>
                  <a:cxn ang="0">
                    <a:pos x="4" y="59"/>
                  </a:cxn>
                  <a:cxn ang="0">
                    <a:pos x="4" y="60"/>
                  </a:cxn>
                  <a:cxn ang="0">
                    <a:pos x="2" y="62"/>
                  </a:cxn>
                  <a:cxn ang="0">
                    <a:pos x="0" y="6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61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0" y="7"/>
                  </a:cxn>
                  <a:cxn ang="0">
                    <a:pos x="133" y="57"/>
                  </a:cxn>
                  <a:cxn ang="0">
                    <a:pos x="137" y="61"/>
                  </a:cxn>
                  <a:cxn ang="0">
                    <a:pos x="140" y="61"/>
                  </a:cxn>
                  <a:cxn ang="0">
                    <a:pos x="141" y="65"/>
                  </a:cxn>
                  <a:cxn ang="0">
                    <a:pos x="141" y="66"/>
                  </a:cxn>
                  <a:cxn ang="0">
                    <a:pos x="142" y="71"/>
                  </a:cxn>
                  <a:cxn ang="0">
                    <a:pos x="137" y="71"/>
                  </a:cxn>
                  <a:cxn ang="0">
                    <a:pos x="12" y="59"/>
                  </a:cxn>
                  <a:cxn ang="0">
                    <a:pos x="7" y="59"/>
                  </a:cxn>
                  <a:cxn ang="0">
                    <a:pos x="6" y="59"/>
                  </a:cxn>
                  <a:cxn ang="0">
                    <a:pos x="4" y="59"/>
                  </a:cxn>
                  <a:cxn ang="0">
                    <a:pos x="1" y="59"/>
                  </a:cxn>
                  <a:cxn ang="0">
                    <a:pos x="0" y="61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62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7" y="9"/>
                  </a:cxn>
                  <a:cxn ang="0">
                    <a:pos x="10" y="11"/>
                  </a:cxn>
                  <a:cxn ang="0">
                    <a:pos x="133" y="59"/>
                  </a:cxn>
                  <a:cxn ang="0">
                    <a:pos x="136" y="63"/>
                  </a:cxn>
                  <a:cxn ang="0">
                    <a:pos x="139" y="65"/>
                  </a:cxn>
                  <a:cxn ang="0">
                    <a:pos x="143" y="67"/>
                  </a:cxn>
                  <a:cxn ang="0">
                    <a:pos x="143" y="71"/>
                  </a:cxn>
                  <a:cxn ang="0">
                    <a:pos x="141" y="74"/>
                  </a:cxn>
                  <a:cxn ang="0">
                    <a:pos x="138" y="75"/>
                  </a:cxn>
                  <a:cxn ang="0">
                    <a:pos x="9" y="63"/>
                  </a:cxn>
                  <a:cxn ang="0">
                    <a:pos x="6" y="62"/>
                  </a:cxn>
                  <a:cxn ang="0">
                    <a:pos x="6" y="63"/>
                  </a:cxn>
                  <a:cxn ang="0">
                    <a:pos x="3" y="62"/>
                  </a:cxn>
                  <a:cxn ang="0">
                    <a:pos x="0" y="64"/>
                  </a:cxn>
                  <a:cxn ang="0">
                    <a:pos x="0" y="66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63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1" y="7"/>
                  </a:cxn>
                  <a:cxn ang="0">
                    <a:pos x="131" y="54"/>
                  </a:cxn>
                  <a:cxn ang="0">
                    <a:pos x="136" y="58"/>
                  </a:cxn>
                  <a:cxn ang="0">
                    <a:pos x="139" y="59"/>
                  </a:cxn>
                  <a:cxn ang="0">
                    <a:pos x="143" y="63"/>
                  </a:cxn>
                  <a:cxn ang="0">
                    <a:pos x="143" y="66"/>
                  </a:cxn>
                  <a:cxn ang="0">
                    <a:pos x="140" y="69"/>
                  </a:cxn>
                  <a:cxn ang="0">
                    <a:pos x="138" y="69"/>
                  </a:cxn>
                  <a:cxn ang="0">
                    <a:pos x="11" y="57"/>
                  </a:cxn>
                  <a:cxn ang="0">
                    <a:pos x="7" y="58"/>
                  </a:cxn>
                  <a:cxn ang="0">
                    <a:pos x="4" y="57"/>
                  </a:cxn>
                  <a:cxn ang="0">
                    <a:pos x="1" y="57"/>
                  </a:cxn>
                  <a:cxn ang="0">
                    <a:pos x="1" y="59"/>
                  </a:cxn>
                  <a:cxn ang="0">
                    <a:pos x="0" y="62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64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6" y="8"/>
                  </a:cxn>
                  <a:cxn ang="0">
                    <a:pos x="11" y="11"/>
                  </a:cxn>
                  <a:cxn ang="0">
                    <a:pos x="132" y="61"/>
                  </a:cxn>
                  <a:cxn ang="0">
                    <a:pos x="137" y="64"/>
                  </a:cxn>
                  <a:cxn ang="0">
                    <a:pos x="137" y="65"/>
                  </a:cxn>
                  <a:cxn ang="0">
                    <a:pos x="140" y="68"/>
                  </a:cxn>
                  <a:cxn ang="0">
                    <a:pos x="141" y="71"/>
                  </a:cxn>
                  <a:cxn ang="0">
                    <a:pos x="139" y="74"/>
                  </a:cxn>
                  <a:cxn ang="0">
                    <a:pos x="136" y="75"/>
                  </a:cxn>
                  <a:cxn ang="0">
                    <a:pos x="11" y="62"/>
                  </a:cxn>
                  <a:cxn ang="0">
                    <a:pos x="8" y="62"/>
                  </a:cxn>
                  <a:cxn ang="0">
                    <a:pos x="6" y="62"/>
                  </a:cxn>
                  <a:cxn ang="0">
                    <a:pos x="4" y="62"/>
                  </a:cxn>
                  <a:cxn ang="0">
                    <a:pos x="2" y="63"/>
                  </a:cxn>
                  <a:cxn ang="0">
                    <a:pos x="2" y="66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65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10" y="8"/>
                  </a:cxn>
                  <a:cxn ang="0">
                    <a:pos x="129" y="57"/>
                  </a:cxn>
                  <a:cxn ang="0">
                    <a:pos x="136" y="59"/>
                  </a:cxn>
                  <a:cxn ang="0">
                    <a:pos x="138" y="62"/>
                  </a:cxn>
                  <a:cxn ang="0">
                    <a:pos x="139" y="66"/>
                  </a:cxn>
                  <a:cxn ang="0">
                    <a:pos x="141" y="68"/>
                  </a:cxn>
                  <a:cxn ang="0">
                    <a:pos x="140" y="70"/>
                  </a:cxn>
                  <a:cxn ang="0">
                    <a:pos x="136" y="73"/>
                  </a:cxn>
                  <a:cxn ang="0">
                    <a:pos x="12" y="59"/>
                  </a:cxn>
                  <a:cxn ang="0">
                    <a:pos x="8" y="59"/>
                  </a:cxn>
                  <a:cxn ang="0">
                    <a:pos x="4" y="59"/>
                  </a:cxn>
                  <a:cxn ang="0">
                    <a:pos x="3" y="59"/>
                  </a:cxn>
                  <a:cxn ang="0">
                    <a:pos x="3" y="61"/>
                  </a:cxn>
                  <a:cxn ang="0">
                    <a:pos x="2" y="64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6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5" y="9"/>
                  </a:cxn>
                  <a:cxn ang="0">
                    <a:pos x="11" y="10"/>
                  </a:cxn>
                  <a:cxn ang="0">
                    <a:pos x="129" y="59"/>
                  </a:cxn>
                  <a:cxn ang="0">
                    <a:pos x="137" y="61"/>
                  </a:cxn>
                  <a:cxn ang="0">
                    <a:pos x="138" y="63"/>
                  </a:cxn>
                  <a:cxn ang="0">
                    <a:pos x="141" y="67"/>
                  </a:cxn>
                  <a:cxn ang="0">
                    <a:pos x="141" y="69"/>
                  </a:cxn>
                  <a:cxn ang="0">
                    <a:pos x="140" y="72"/>
                  </a:cxn>
                  <a:cxn ang="0">
                    <a:pos x="135" y="72"/>
                  </a:cxn>
                  <a:cxn ang="0">
                    <a:pos x="73" y="6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168"/>
            <p:cNvSpPr>
              <a:spLocks noChangeShapeType="1"/>
            </p:cNvSpPr>
            <p:nvPr/>
          </p:nvSpPr>
          <p:spPr bwMode="auto">
            <a:xfrm flipV="1">
              <a:off x="1477963" y="1919288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69"/>
            <p:cNvSpPr>
              <a:spLocks noChangeShapeType="1"/>
            </p:cNvSpPr>
            <p:nvPr/>
          </p:nvSpPr>
          <p:spPr bwMode="auto">
            <a:xfrm rot="18742695" flipV="1">
              <a:off x="2767013" y="1912938"/>
              <a:ext cx="303212" cy="61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72"/>
            <p:cNvSpPr>
              <a:spLocks noChangeShapeType="1"/>
            </p:cNvSpPr>
            <p:nvPr/>
          </p:nvSpPr>
          <p:spPr bwMode="auto">
            <a:xfrm rot="12777622" flipV="1">
              <a:off x="3529013" y="2678113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7"/>
            <p:cNvSpPr>
              <a:spLocks/>
            </p:cNvSpPr>
            <p:nvPr/>
          </p:nvSpPr>
          <p:spPr bwMode="auto">
            <a:xfrm>
              <a:off x="415925" y="1268413"/>
              <a:ext cx="1439863" cy="4413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96"/>
                </a:cxn>
                <a:cxn ang="0">
                  <a:pos x="672" y="0"/>
                </a:cxn>
              </a:cxnLst>
              <a:rect l="0" t="0" r="r" b="b"/>
              <a:pathLst>
                <a:path w="672" h="144">
                  <a:moveTo>
                    <a:pt x="0" y="144"/>
                  </a:moveTo>
                  <a:lnTo>
                    <a:pt x="432" y="96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179"/>
            <p:cNvSpPr txBox="1">
              <a:spLocks noChangeArrowheads="1"/>
            </p:cNvSpPr>
            <p:nvPr/>
          </p:nvSpPr>
          <p:spPr bwMode="auto">
            <a:xfrm>
              <a:off x="1568450" y="908050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pitchFamily="-112" charset="0"/>
                </a:rPr>
                <a:t>e’</a:t>
              </a:r>
            </a:p>
          </p:txBody>
        </p:sp>
        <p:sp>
          <p:nvSpPr>
            <p:cNvPr id="40" name="Line 203"/>
            <p:cNvSpPr>
              <a:spLocks noChangeShapeType="1"/>
            </p:cNvSpPr>
            <p:nvPr/>
          </p:nvSpPr>
          <p:spPr bwMode="auto">
            <a:xfrm flipV="1">
              <a:off x="487363" y="27940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04"/>
            <p:cNvSpPr>
              <a:spLocks noChangeShapeType="1"/>
            </p:cNvSpPr>
            <p:nvPr/>
          </p:nvSpPr>
          <p:spPr bwMode="auto">
            <a:xfrm rot="12777622" flipV="1">
              <a:off x="3513138" y="2708275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344"/>
            <p:cNvGrpSpPr>
              <a:grpSpLocks/>
            </p:cNvGrpSpPr>
            <p:nvPr/>
          </p:nvGrpSpPr>
          <p:grpSpPr bwMode="auto">
            <a:xfrm>
              <a:off x="385763" y="1268411"/>
              <a:ext cx="3825887" cy="2305053"/>
              <a:chOff x="243" y="799"/>
              <a:chExt cx="2410" cy="1452"/>
            </a:xfrm>
          </p:grpSpPr>
          <p:sp>
            <p:nvSpPr>
              <p:cNvPr id="45" name="Freeform 174"/>
              <p:cNvSpPr>
                <a:spLocks/>
              </p:cNvSpPr>
              <p:nvPr/>
            </p:nvSpPr>
            <p:spPr bwMode="auto">
              <a:xfrm flipV="1">
                <a:off x="427" y="1847"/>
                <a:ext cx="2033" cy="2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24" y="0"/>
                  </a:cxn>
                  <a:cxn ang="0">
                    <a:pos x="1200" y="48"/>
                  </a:cxn>
                </a:cxnLst>
                <a:rect l="0" t="0" r="r" b="b"/>
                <a:pathLst>
                  <a:path w="1200" h="48">
                    <a:moveTo>
                      <a:pt x="0" y="48"/>
                    </a:moveTo>
                    <a:cubicBezTo>
                      <a:pt x="212" y="24"/>
                      <a:pt x="424" y="0"/>
                      <a:pt x="624" y="0"/>
                    </a:cubicBezTo>
                    <a:cubicBezTo>
                      <a:pt x="824" y="0"/>
                      <a:pt x="1012" y="24"/>
                      <a:pt x="1200" y="4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 Box 175"/>
              <p:cNvSpPr txBox="1">
                <a:spLocks noChangeArrowheads="1"/>
              </p:cNvSpPr>
              <p:nvPr/>
            </p:nvSpPr>
            <p:spPr bwMode="auto">
              <a:xfrm>
                <a:off x="1403" y="2039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err="1">
                    <a:latin typeface="Times New Roman" pitchFamily="-112" charset="0"/>
                  </a:rPr>
                  <a:t>t</a:t>
                </a:r>
                <a:endParaRPr lang="en-US" sz="1600" b="1" dirty="0">
                  <a:latin typeface="Times New Roman" pitchFamily="-112" charset="0"/>
                </a:endParaRPr>
              </a:p>
            </p:txBody>
          </p:sp>
          <p:sp>
            <p:nvSpPr>
              <p:cNvPr id="47" name="Line 176"/>
              <p:cNvSpPr>
                <a:spLocks noChangeShapeType="1"/>
              </p:cNvSpPr>
              <p:nvPr/>
            </p:nvSpPr>
            <p:spPr bwMode="auto">
              <a:xfrm flipV="1">
                <a:off x="1123" y="1207"/>
                <a:ext cx="62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8" name="Group 184"/>
              <p:cNvGrpSpPr>
                <a:grpSpLocks/>
              </p:cNvGrpSpPr>
              <p:nvPr/>
            </p:nvGrpSpPr>
            <p:grpSpPr bwMode="auto">
              <a:xfrm>
                <a:off x="243" y="856"/>
                <a:ext cx="2410" cy="1086"/>
                <a:chOff x="100" y="798"/>
                <a:chExt cx="2410" cy="1086"/>
              </a:xfrm>
            </p:grpSpPr>
            <p:sp>
              <p:nvSpPr>
                <p:cNvPr id="58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476" y="1026"/>
                  <a:ext cx="3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>
                      <a:latin typeface="Times New Roman" pitchFamily="-112" charset="0"/>
                    </a:rPr>
                    <a:t>(Q</a:t>
                  </a:r>
                  <a:r>
                    <a:rPr lang="en-US" sz="1600" b="1" baseline="30000">
                      <a:latin typeface="Times New Roman" pitchFamily="-112" charset="0"/>
                    </a:rPr>
                    <a:t>2</a:t>
                  </a:r>
                  <a:r>
                    <a:rPr lang="en-US" sz="1600" b="1">
                      <a:latin typeface="Times New Roman" pitchFamily="-112" charset="0"/>
                    </a:rPr>
                    <a:t>)</a:t>
                  </a:r>
                </a:p>
              </p:txBody>
            </p:sp>
            <p:sp>
              <p:nvSpPr>
                <p:cNvPr id="59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00" y="798"/>
                  <a:ext cx="18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latin typeface="Times New Roman" pitchFamily="-112" charset="0"/>
                    </a:rPr>
                    <a:t>e</a:t>
                  </a:r>
                </a:p>
              </p:txBody>
            </p:sp>
            <p:sp>
              <p:nvSpPr>
                <p:cNvPr id="60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295" y="981"/>
                  <a:ext cx="33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>
                      <a:latin typeface="Symbol" pitchFamily="-112" charset="2"/>
                    </a:rPr>
                    <a:t>g</a:t>
                  </a:r>
                  <a:r>
                    <a:rPr lang="en-US" sz="2000" b="1" baseline="-25000">
                      <a:latin typeface="Times New Roman" pitchFamily="-112" charset="0"/>
                    </a:rPr>
                    <a:t>L</a:t>
                  </a:r>
                  <a:r>
                    <a:rPr lang="en-US" sz="2000" b="1">
                      <a:latin typeface="Times New Roman" pitchFamily="-112" charset="0"/>
                    </a:rPr>
                    <a:t>*</a:t>
                  </a:r>
                </a:p>
              </p:txBody>
            </p:sp>
            <p:grpSp>
              <p:nvGrpSpPr>
                <p:cNvPr id="61" name="Group 188"/>
                <p:cNvGrpSpPr>
                  <a:grpSpLocks/>
                </p:cNvGrpSpPr>
                <p:nvPr/>
              </p:nvGrpSpPr>
              <p:grpSpPr bwMode="auto">
                <a:xfrm>
                  <a:off x="159" y="1253"/>
                  <a:ext cx="2351" cy="631"/>
                  <a:chOff x="159" y="1253"/>
                  <a:chExt cx="2351" cy="631"/>
                </a:xfrm>
              </p:grpSpPr>
              <p:sp>
                <p:nvSpPr>
                  <p:cNvPr id="62" name="Text Box 1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1253"/>
                    <a:ext cx="388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-112" charset="0"/>
                      </a:rPr>
                      <a:t>x+ξ </a:t>
                    </a:r>
                  </a:p>
                </p:txBody>
              </p:sp>
              <p:sp>
                <p:nvSpPr>
                  <p:cNvPr id="63" name="Text Box 1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8" y="1260"/>
                    <a:ext cx="476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-112" charset="0"/>
                      </a:rPr>
                      <a:t>x-ξ </a:t>
                    </a:r>
                  </a:p>
                </p:txBody>
              </p:sp>
              <p:sp>
                <p:nvSpPr>
                  <p:cNvPr id="64" name="Line 191"/>
                  <p:cNvSpPr>
                    <a:spLocks noChangeShapeType="1"/>
                  </p:cNvSpPr>
                  <p:nvPr/>
                </p:nvSpPr>
                <p:spPr bwMode="auto">
                  <a:xfrm rot="12777622" flipV="1">
                    <a:off x="2078" y="1692"/>
                    <a:ext cx="43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298"/>
                    <a:ext cx="172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159" y="1487"/>
                    <a:ext cx="1967" cy="397"/>
                    <a:chOff x="159" y="1487"/>
                    <a:chExt cx="1967" cy="397"/>
                  </a:xfrm>
                </p:grpSpPr>
                <p:grpSp>
                  <p:nvGrpSpPr>
                    <p:cNvPr id="67" name="Group 1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487"/>
                      <a:ext cx="1967" cy="397"/>
                      <a:chOff x="241" y="733"/>
                      <a:chExt cx="1967" cy="397"/>
                    </a:xfrm>
                  </p:grpSpPr>
                  <p:grpSp>
                    <p:nvGrpSpPr>
                      <p:cNvPr id="69" name="Group 1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" y="733"/>
                        <a:ext cx="1967" cy="397"/>
                        <a:chOff x="241" y="733"/>
                        <a:chExt cx="1967" cy="397"/>
                      </a:xfrm>
                    </p:grpSpPr>
                    <p:grpSp>
                      <p:nvGrpSpPr>
                        <p:cNvPr id="71" name="Group 1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733"/>
                          <a:ext cx="1536" cy="397"/>
                          <a:chOff x="672" y="733"/>
                          <a:chExt cx="1536" cy="397"/>
                        </a:xfrm>
                      </p:grpSpPr>
                      <p:sp>
                        <p:nvSpPr>
                          <p:cNvPr id="73" name="Oval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46"/>
                            <a:ext cx="1492" cy="384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FF0000"/>
                              </a:gs>
                              <a:gs pos="100000">
                                <a:srgbClr val="FF0000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4" name="Text Box 19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822"/>
                            <a:ext cx="1536" cy="2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H, H, E, E (</a:t>
                            </a:r>
                            <a:r>
                              <a:rPr lang="en-US" b="1" dirty="0" err="1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x,ξ,t</a:t>
                            </a: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)</a:t>
                            </a:r>
                          </a:p>
                        </p:txBody>
                      </p:sp>
                      <p:sp>
                        <p:nvSpPr>
                          <p:cNvPr id="75" name="Text Box 19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2" y="733"/>
                            <a:ext cx="192" cy="2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Times New Roman" pitchFamily="-112" charset="0"/>
                              </a:rPr>
                              <a:t>~</a:t>
                            </a:r>
                          </a:p>
                        </p:txBody>
                      </p:sp>
                    </p:grpSp>
                    <p:sp>
                      <p:nvSpPr>
                        <p:cNvPr id="72" name="Line 2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" y="936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0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6" y="962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8" name="Text Box 2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2" y="1488"/>
                      <a:ext cx="191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~</a:t>
                      </a:r>
                    </a:p>
                  </p:txBody>
                </p:sp>
              </p:grpSp>
            </p:grpSp>
          </p:grpSp>
          <p:grpSp>
            <p:nvGrpSpPr>
              <p:cNvPr id="49" name="Group 205"/>
              <p:cNvGrpSpPr>
                <a:grpSpLocks noChangeAspect="1"/>
              </p:cNvGrpSpPr>
              <p:nvPr/>
            </p:nvGrpSpPr>
            <p:grpSpPr bwMode="auto">
              <a:xfrm rot="2775006">
                <a:off x="1826" y="897"/>
                <a:ext cx="81" cy="345"/>
                <a:chOff x="1324" y="1002"/>
                <a:chExt cx="146" cy="462"/>
              </a:xfrm>
            </p:grpSpPr>
            <p:sp>
              <p:nvSpPr>
                <p:cNvPr id="51" name="Freeform 206"/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8" y="9"/>
                    </a:cxn>
                    <a:cxn ang="0">
                      <a:pos x="12" y="11"/>
                    </a:cxn>
                    <a:cxn ang="0">
                      <a:pos x="129" y="58"/>
                    </a:cxn>
                    <a:cxn ang="0">
                      <a:pos x="135" y="60"/>
                    </a:cxn>
                    <a:cxn ang="0">
                      <a:pos x="139" y="63"/>
                    </a:cxn>
                    <a:cxn ang="0">
                      <a:pos x="142" y="65"/>
                    </a:cxn>
                    <a:cxn ang="0">
                      <a:pos x="141" y="69"/>
                    </a:cxn>
                    <a:cxn ang="0">
                      <a:pos x="141" y="71"/>
                    </a:cxn>
                    <a:cxn ang="0">
                      <a:pos x="138" y="74"/>
                    </a:cxn>
                    <a:cxn ang="0">
                      <a:pos x="11" y="60"/>
                    </a:cxn>
                    <a:cxn ang="0">
                      <a:pos x="10" y="61"/>
                    </a:cxn>
                    <a:cxn ang="0">
                      <a:pos x="4" y="59"/>
                    </a:cxn>
                    <a:cxn ang="0">
                      <a:pos x="4" y="60"/>
                    </a:cxn>
                    <a:cxn ang="0">
                      <a:pos x="2" y="62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7"/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0" y="7"/>
                    </a:cxn>
                    <a:cxn ang="0">
                      <a:pos x="133" y="57"/>
                    </a:cxn>
                    <a:cxn ang="0">
                      <a:pos x="137" y="61"/>
                    </a:cxn>
                    <a:cxn ang="0">
                      <a:pos x="140" y="61"/>
                    </a:cxn>
                    <a:cxn ang="0">
                      <a:pos x="141" y="65"/>
                    </a:cxn>
                    <a:cxn ang="0">
                      <a:pos x="141" y="66"/>
                    </a:cxn>
                    <a:cxn ang="0">
                      <a:pos x="142" y="71"/>
                    </a:cxn>
                    <a:cxn ang="0">
                      <a:pos x="137" y="71"/>
                    </a:cxn>
                    <a:cxn ang="0">
                      <a:pos x="12" y="59"/>
                    </a:cxn>
                    <a:cxn ang="0">
                      <a:pos x="7" y="59"/>
                    </a:cxn>
                    <a:cxn ang="0">
                      <a:pos x="6" y="59"/>
                    </a:cxn>
                    <a:cxn ang="0">
                      <a:pos x="4" y="59"/>
                    </a:cxn>
                    <a:cxn ang="0">
                      <a:pos x="1" y="59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8"/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7" y="9"/>
                    </a:cxn>
                    <a:cxn ang="0">
                      <a:pos x="10" y="11"/>
                    </a:cxn>
                    <a:cxn ang="0">
                      <a:pos x="133" y="59"/>
                    </a:cxn>
                    <a:cxn ang="0">
                      <a:pos x="136" y="63"/>
                    </a:cxn>
                    <a:cxn ang="0">
                      <a:pos x="139" y="65"/>
                    </a:cxn>
                    <a:cxn ang="0">
                      <a:pos x="143" y="67"/>
                    </a:cxn>
                    <a:cxn ang="0">
                      <a:pos x="143" y="71"/>
                    </a:cxn>
                    <a:cxn ang="0">
                      <a:pos x="141" y="74"/>
                    </a:cxn>
                    <a:cxn ang="0">
                      <a:pos x="138" y="75"/>
                    </a:cxn>
                    <a:cxn ang="0">
                      <a:pos x="9" y="63"/>
                    </a:cxn>
                    <a:cxn ang="0">
                      <a:pos x="6" y="62"/>
                    </a:cxn>
                    <a:cxn ang="0">
                      <a:pos x="6" y="63"/>
                    </a:cxn>
                    <a:cxn ang="0">
                      <a:pos x="3" y="62"/>
                    </a:cxn>
                    <a:cxn ang="0">
                      <a:pos x="0" y="6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9"/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1" y="7"/>
                    </a:cxn>
                    <a:cxn ang="0">
                      <a:pos x="131" y="54"/>
                    </a:cxn>
                    <a:cxn ang="0">
                      <a:pos x="136" y="58"/>
                    </a:cxn>
                    <a:cxn ang="0">
                      <a:pos x="139" y="59"/>
                    </a:cxn>
                    <a:cxn ang="0">
                      <a:pos x="143" y="63"/>
                    </a:cxn>
                    <a:cxn ang="0">
                      <a:pos x="143" y="66"/>
                    </a:cxn>
                    <a:cxn ang="0">
                      <a:pos x="140" y="69"/>
                    </a:cxn>
                    <a:cxn ang="0">
                      <a:pos x="138" y="69"/>
                    </a:cxn>
                    <a:cxn ang="0">
                      <a:pos x="11" y="57"/>
                    </a:cxn>
                    <a:cxn ang="0">
                      <a:pos x="7" y="58"/>
                    </a:cxn>
                    <a:cxn ang="0">
                      <a:pos x="4" y="57"/>
                    </a:cxn>
                    <a:cxn ang="0">
                      <a:pos x="1" y="57"/>
                    </a:cxn>
                    <a:cxn ang="0">
                      <a:pos x="1" y="59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0"/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11" y="11"/>
                    </a:cxn>
                    <a:cxn ang="0">
                      <a:pos x="132" y="61"/>
                    </a:cxn>
                    <a:cxn ang="0">
                      <a:pos x="137" y="64"/>
                    </a:cxn>
                    <a:cxn ang="0">
                      <a:pos x="137" y="65"/>
                    </a:cxn>
                    <a:cxn ang="0">
                      <a:pos x="140" y="68"/>
                    </a:cxn>
                    <a:cxn ang="0">
                      <a:pos x="141" y="71"/>
                    </a:cxn>
                    <a:cxn ang="0">
                      <a:pos x="139" y="74"/>
                    </a:cxn>
                    <a:cxn ang="0">
                      <a:pos x="136" y="75"/>
                    </a:cxn>
                    <a:cxn ang="0">
                      <a:pos x="11" y="62"/>
                    </a:cxn>
                    <a:cxn ang="0">
                      <a:pos x="8" y="62"/>
                    </a:cxn>
                    <a:cxn ang="0">
                      <a:pos x="6" y="62"/>
                    </a:cxn>
                    <a:cxn ang="0">
                      <a:pos x="4" y="62"/>
                    </a:cxn>
                    <a:cxn ang="0">
                      <a:pos x="2" y="63"/>
                    </a:cxn>
                    <a:cxn ang="0">
                      <a:pos x="2" y="66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1"/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10" y="8"/>
                    </a:cxn>
                    <a:cxn ang="0">
                      <a:pos x="129" y="57"/>
                    </a:cxn>
                    <a:cxn ang="0">
                      <a:pos x="136" y="59"/>
                    </a:cxn>
                    <a:cxn ang="0">
                      <a:pos x="138" y="62"/>
                    </a:cxn>
                    <a:cxn ang="0">
                      <a:pos x="139" y="66"/>
                    </a:cxn>
                    <a:cxn ang="0">
                      <a:pos x="141" y="68"/>
                    </a:cxn>
                    <a:cxn ang="0">
                      <a:pos x="140" y="70"/>
                    </a:cxn>
                    <a:cxn ang="0">
                      <a:pos x="136" y="73"/>
                    </a:cxn>
                    <a:cxn ang="0">
                      <a:pos x="12" y="59"/>
                    </a:cxn>
                    <a:cxn ang="0">
                      <a:pos x="8" y="59"/>
                    </a:cxn>
                    <a:cxn ang="0">
                      <a:pos x="4" y="59"/>
                    </a:cxn>
                    <a:cxn ang="0">
                      <a:pos x="3" y="59"/>
                    </a:cxn>
                    <a:cxn ang="0">
                      <a:pos x="3" y="61"/>
                    </a:cxn>
                    <a:cxn ang="0">
                      <a:pos x="2" y="64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2"/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11" y="10"/>
                    </a:cxn>
                    <a:cxn ang="0">
                      <a:pos x="129" y="59"/>
                    </a:cxn>
                    <a:cxn ang="0">
                      <a:pos x="137" y="61"/>
                    </a:cxn>
                    <a:cxn ang="0">
                      <a:pos x="138" y="63"/>
                    </a:cxn>
                    <a:cxn ang="0">
                      <a:pos x="141" y="67"/>
                    </a:cxn>
                    <a:cxn ang="0">
                      <a:pos x="141" y="69"/>
                    </a:cxn>
                    <a:cxn ang="0">
                      <a:pos x="140" y="72"/>
                    </a:cxn>
                    <a:cxn ang="0">
                      <a:pos x="135" y="72"/>
                    </a:cxn>
                    <a:cxn ang="0">
                      <a:pos x="73" y="6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" name="Text Box 213"/>
              <p:cNvSpPr txBox="1">
                <a:spLocks noChangeArrowheads="1"/>
              </p:cNvSpPr>
              <p:nvPr/>
            </p:nvSpPr>
            <p:spPr bwMode="auto">
              <a:xfrm>
                <a:off x="2018" y="799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latin typeface="Symbol" pitchFamily="-112" charset="2"/>
                  </a:rPr>
                  <a:t>g</a:t>
                </a:r>
              </a:p>
            </p:txBody>
          </p:sp>
        </p:grpSp>
        <p:sp>
          <p:nvSpPr>
            <p:cNvPr id="43" name="Text Box 214"/>
            <p:cNvSpPr txBox="1">
              <a:spLocks noChangeArrowheads="1"/>
            </p:cNvSpPr>
            <p:nvPr/>
          </p:nvSpPr>
          <p:spPr bwMode="auto">
            <a:xfrm>
              <a:off x="158750" y="287496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Times New Roman" pitchFamily="-112" charset="0"/>
                </a:rPr>
                <a:t>p</a:t>
              </a:r>
            </a:p>
          </p:txBody>
        </p:sp>
        <p:sp>
          <p:nvSpPr>
            <p:cNvPr id="44" name="Text Box 215"/>
            <p:cNvSpPr txBox="1">
              <a:spLocks noChangeArrowheads="1"/>
            </p:cNvSpPr>
            <p:nvPr/>
          </p:nvSpPr>
          <p:spPr bwMode="auto">
            <a:xfrm>
              <a:off x="4064000" y="2852738"/>
              <a:ext cx="387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>
                  <a:latin typeface="Times New Roman" pitchFamily="-112" charset="0"/>
                </a:rPr>
                <a:t>p</a:t>
              </a:r>
              <a:r>
                <a:rPr lang="en-US" b="1" dirty="0">
                  <a:latin typeface="Times New Roman" pitchFamily="-112" charset="0"/>
                </a:rPr>
                <a:t>’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13"/>
            <a:ext cx="7953375" cy="449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approach to EIC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49" y="1009650"/>
            <a:ext cx="8564969" cy="5105400"/>
          </a:xfrm>
        </p:spPr>
        <p:txBody>
          <a:bodyPr/>
          <a:lstStyle/>
          <a:p>
            <a:r>
              <a:rPr lang="en-US" dirty="0" smtClean="0"/>
              <a:t>Technology choices must be driven by the physics goals.</a:t>
            </a:r>
          </a:p>
          <a:p>
            <a:r>
              <a:rPr lang="en-US" dirty="0" smtClean="0"/>
              <a:t>Success will be defined by</a:t>
            </a:r>
          </a:p>
          <a:p>
            <a:pPr lvl="1"/>
            <a:r>
              <a:rPr lang="en-US" dirty="0" smtClean="0"/>
              <a:t>Gathering a community that cross-cuts R&amp;D with physics.</a:t>
            </a:r>
          </a:p>
          <a:p>
            <a:pPr lvl="1"/>
            <a:r>
              <a:rPr lang="en-US" dirty="0" smtClean="0"/>
              <a:t>Use diverse experience to formulate reasoned plans.</a:t>
            </a:r>
          </a:p>
          <a:p>
            <a:r>
              <a:rPr lang="en-US" dirty="0" smtClean="0"/>
              <a:t>Well received:</a:t>
            </a:r>
          </a:p>
          <a:p>
            <a:pPr lvl="1"/>
            <a:r>
              <a:rPr lang="en-US" sz="1800" b="0" i="1" dirty="0"/>
              <a:t>The </a:t>
            </a:r>
            <a:r>
              <a:rPr lang="en-US" sz="1800" b="0" i="1" dirty="0">
                <a:solidFill>
                  <a:srgbClr val="FF0000"/>
                </a:solidFill>
              </a:rPr>
              <a:t>formation of consortia </a:t>
            </a:r>
            <a:r>
              <a:rPr lang="en-US" sz="1800" b="0" i="1" dirty="0"/>
              <a:t>of universities and national labs … are to be </a:t>
            </a:r>
            <a:r>
              <a:rPr lang="en-US" sz="1800" b="0" i="1" dirty="0">
                <a:solidFill>
                  <a:srgbClr val="FF0000"/>
                </a:solidFill>
              </a:rPr>
              <a:t>encouraged</a:t>
            </a:r>
            <a:r>
              <a:rPr lang="en-US" sz="1800" b="0" i="1" dirty="0"/>
              <a:t>. In these six proposals we have already seen evidence of such consortia forming around tracking and PID…</a:t>
            </a:r>
          </a:p>
          <a:p>
            <a:pPr lvl="1"/>
            <a:r>
              <a:rPr lang="en-US" sz="1800" b="0" i="1" dirty="0"/>
              <a:t>The collaboration </a:t>
            </a:r>
            <a:r>
              <a:rPr lang="en-US" sz="1800" b="0" i="1" dirty="0">
                <a:solidFill>
                  <a:srgbClr val="FF0000"/>
                </a:solidFill>
              </a:rPr>
              <a:t>emphasized</a:t>
            </a:r>
            <a:r>
              <a:rPr lang="en-US" sz="1800" b="0" i="1" dirty="0"/>
              <a:t> their intention to carry out extensive </a:t>
            </a:r>
            <a:r>
              <a:rPr lang="en-US" sz="1800" b="0" i="1" dirty="0">
                <a:solidFill>
                  <a:srgbClr val="FF0000"/>
                </a:solidFill>
              </a:rPr>
              <a:t>physics simulations </a:t>
            </a:r>
            <a:r>
              <a:rPr lang="en-US" sz="1800" b="0" i="1" dirty="0"/>
              <a:t>to shape the direction of future detector R&amp;D proposals. … The </a:t>
            </a:r>
            <a:r>
              <a:rPr lang="en-US" sz="1800" b="0" i="1" dirty="0">
                <a:solidFill>
                  <a:srgbClr val="FF0000"/>
                </a:solidFill>
              </a:rPr>
              <a:t>committee appreciates and encourages this approach</a:t>
            </a:r>
            <a:r>
              <a:rPr lang="en-US" sz="1800" b="0" i="1" dirty="0"/>
              <a:t>. Only after the demanding simulation effort progresses can detector R&amp;D proceed with the desired focus.</a:t>
            </a:r>
          </a:p>
          <a:p>
            <a:pPr lvl="1"/>
            <a:r>
              <a:rPr lang="en-US" sz="1800" b="0" i="1" dirty="0"/>
              <a:t>It was suggested that </a:t>
            </a:r>
            <a:r>
              <a:rPr lang="en-US" sz="1800" b="0" i="1" dirty="0">
                <a:solidFill>
                  <a:srgbClr val="FF0000"/>
                </a:solidFill>
              </a:rPr>
              <a:t>a funding request </a:t>
            </a:r>
            <a:r>
              <a:rPr lang="en-US" sz="1800" b="0" i="1" dirty="0"/>
              <a:t>for post docs </a:t>
            </a:r>
            <a:r>
              <a:rPr lang="en-US" sz="1800" b="0" i="1" dirty="0">
                <a:solidFill>
                  <a:srgbClr val="FF0000"/>
                </a:solidFill>
              </a:rPr>
              <a:t>in support of simulations would be reasonable</a:t>
            </a:r>
            <a:r>
              <a:rPr lang="en-US" sz="1800" b="0" i="1" dirty="0"/>
              <a:t>. It was also suggested that machine related backgrounds should be included in the simulations.</a:t>
            </a:r>
            <a:endParaRPr lang="en-US" sz="18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570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692597"/>
            <a:ext cx="9026525" cy="5918200"/>
          </a:xfrm>
        </p:spPr>
        <p:txBody>
          <a:bodyPr/>
          <a:lstStyle/>
          <a:p>
            <a:r>
              <a:rPr lang="en-US" dirty="0" smtClean="0"/>
              <a:t>Collaboration Status</a:t>
            </a:r>
          </a:p>
          <a:p>
            <a:pPr lvl="1"/>
            <a:r>
              <a:rPr lang="en-US" dirty="0" smtClean="0"/>
              <a:t>Institutional</a:t>
            </a:r>
          </a:p>
          <a:p>
            <a:pPr lvl="1"/>
            <a:r>
              <a:rPr lang="en-US" dirty="0" smtClean="0"/>
              <a:t>Individual</a:t>
            </a:r>
          </a:p>
          <a:p>
            <a:r>
              <a:rPr lang="en-US" dirty="0" smtClean="0"/>
              <a:t>Progress Reports on Hardware Efforts</a:t>
            </a:r>
          </a:p>
          <a:p>
            <a:pPr lvl="1"/>
            <a:r>
              <a:rPr lang="en-US" dirty="0" smtClean="0"/>
              <a:t>Early Accomplishments</a:t>
            </a:r>
          </a:p>
          <a:p>
            <a:pPr lvl="1"/>
            <a:r>
              <a:rPr lang="en-US" dirty="0" smtClean="0"/>
              <a:t>Establishing coherence &amp; community</a:t>
            </a:r>
          </a:p>
          <a:p>
            <a:r>
              <a:rPr lang="en-US" dirty="0" smtClean="0"/>
              <a:t>Progress Report on Simulation Efforts</a:t>
            </a:r>
          </a:p>
          <a:p>
            <a:pPr lvl="1"/>
            <a:r>
              <a:rPr lang="en-US" dirty="0" smtClean="0"/>
              <a:t>Frameworks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&amp; F</a:t>
            </a:r>
            <a:r>
              <a:rPr lang="en-US" baseline="-25000" dirty="0" smtClean="0"/>
              <a:t>L</a:t>
            </a:r>
            <a:endParaRPr lang="en-US" dirty="0" smtClean="0"/>
          </a:p>
          <a:p>
            <a:pPr lvl="1"/>
            <a:r>
              <a:rPr lang="en-US" dirty="0" smtClean="0"/>
              <a:t>Machine Backgrounds</a:t>
            </a:r>
          </a:p>
          <a:p>
            <a:r>
              <a:rPr lang="en-US" dirty="0" smtClean="0"/>
              <a:t>Request for additional funding in two areas:</a:t>
            </a:r>
          </a:p>
          <a:p>
            <a:pPr lvl="1"/>
            <a:r>
              <a:rPr lang="en-US" dirty="0" smtClean="0"/>
              <a:t>Funding for personnel in support of simulations.</a:t>
            </a:r>
          </a:p>
          <a:p>
            <a:pPr lvl="1"/>
            <a:r>
              <a:rPr lang="en-US" dirty="0" smtClean="0"/>
              <a:t>Funding to support broadened scope for RICH Test Beam.</a:t>
            </a:r>
          </a:p>
          <a:p>
            <a:r>
              <a:rPr lang="en-US" dirty="0" smtClean="0"/>
              <a:t>Full scale proposal Spring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412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882502"/>
            <a:ext cx="9026525" cy="5632598"/>
          </a:xfrm>
        </p:spPr>
        <p:txBody>
          <a:bodyPr/>
          <a:lstStyle/>
          <a:p>
            <a:r>
              <a:rPr lang="en-US" dirty="0" smtClean="0"/>
              <a:t>A “consortium” of diverse efforts is most effective if all members participate actively and the group builds </a:t>
            </a:r>
            <a:r>
              <a:rPr lang="en-US" dirty="0" err="1" smtClean="0"/>
              <a:t>comradery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gone through the process of having our member institutions re-affirm their commitment to the group:</a:t>
            </a:r>
          </a:p>
          <a:p>
            <a:pPr lvl="1"/>
            <a:r>
              <a:rPr lang="en-US" dirty="0" smtClean="0"/>
              <a:t>LANL has dropped participation.</a:t>
            </a:r>
          </a:p>
          <a:p>
            <a:pPr lvl="1"/>
            <a:r>
              <a:rPr lang="en-US" dirty="0" smtClean="0"/>
              <a:t>LBNL efforts will be minimal for the next 6 months due to the distraction of heavy administrative duties.</a:t>
            </a:r>
          </a:p>
          <a:p>
            <a:pPr lvl="1"/>
            <a:r>
              <a:rPr lang="en-US" dirty="0" smtClean="0"/>
              <a:t>MIT will undergo a change in personnel.</a:t>
            </a:r>
          </a:p>
          <a:p>
            <a:pPr lvl="1"/>
            <a:r>
              <a:rPr lang="en-US" dirty="0" smtClean="0"/>
              <a:t>Temple University has joined our proposal.</a:t>
            </a:r>
          </a:p>
          <a:p>
            <a:r>
              <a:rPr lang="en-US" dirty="0" smtClean="0"/>
              <a:t>Most important (and impressive) is the level to which we are forming a cohesive effort by sharing resources, technology, and ideas.</a:t>
            </a:r>
          </a:p>
          <a:p>
            <a:r>
              <a:rPr lang="en-US" dirty="0" smtClean="0"/>
              <a:t>We welcome additional collaborators with overlap in our interests to contact us and possibly join in on the fun!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624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72" y="713863"/>
            <a:ext cx="9026525" cy="5918200"/>
          </a:xfrm>
        </p:spPr>
        <p:txBody>
          <a:bodyPr/>
          <a:lstStyle/>
          <a:p>
            <a:r>
              <a:rPr lang="en-US" sz="2000" dirty="0"/>
              <a:t>BNL and Yale working together on GEM TPC development.</a:t>
            </a:r>
          </a:p>
          <a:p>
            <a:r>
              <a:rPr lang="en-US" sz="2000" dirty="0" smtClean="0"/>
              <a:t>Stony </a:t>
            </a:r>
            <a:r>
              <a:rPr lang="en-US" sz="2000" dirty="0"/>
              <a:t>Brook engineer Chuck Pancake designed layouts for zigzag TPC &amp; GEM readout boards using input on the specifications from BNL and FIT to test a variety of zigzag pad geometries. </a:t>
            </a:r>
            <a:r>
              <a:rPr lang="en-US" sz="2000" dirty="0" smtClean="0"/>
              <a:t>The system </a:t>
            </a:r>
            <a:r>
              <a:rPr lang="en-US" sz="2000" dirty="0"/>
              <a:t>is designed to directly couple to the Scalable Readout System (SRS) used by BNL, FIT, and </a:t>
            </a:r>
            <a:r>
              <a:rPr lang="en-US" sz="2000" dirty="0" err="1"/>
              <a:t>UVa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Kondo </a:t>
            </a:r>
            <a:r>
              <a:rPr lang="en-US" sz="2000" dirty="0" err="1"/>
              <a:t>Gnanvo</a:t>
            </a:r>
            <a:r>
              <a:rPr lang="en-US" sz="2000" dirty="0"/>
              <a:t> has moved from a post-doc position at FIT to a research position at </a:t>
            </a:r>
            <a:r>
              <a:rPr lang="en-US" sz="2000" dirty="0" err="1"/>
              <a:t>UVa</a:t>
            </a:r>
            <a:r>
              <a:rPr lang="en-US" sz="2000" dirty="0"/>
              <a:t> to implement SRS readout systems for system tests including those already performed at Mainz and those upcoming at </a:t>
            </a:r>
            <a:r>
              <a:rPr lang="en-US" sz="2000" dirty="0" err="1"/>
              <a:t>JLab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Stony </a:t>
            </a:r>
            <a:r>
              <a:rPr lang="en-US" sz="2000" dirty="0"/>
              <a:t>Brook, Temple, and </a:t>
            </a:r>
            <a:r>
              <a:rPr lang="en-US" sz="2000" dirty="0" err="1"/>
              <a:t>UVa</a:t>
            </a:r>
            <a:r>
              <a:rPr lang="en-US" sz="2000" dirty="0"/>
              <a:t> have combined forces to mount the Cherenkov test beam effort in Hall A of Jefferson Lab, using the </a:t>
            </a:r>
            <a:r>
              <a:rPr lang="en-US" sz="2000" dirty="0" err="1"/>
              <a:t>UVa</a:t>
            </a:r>
            <a:r>
              <a:rPr lang="en-US" sz="2000" dirty="0"/>
              <a:t> tracking coupled to the SBU Cherenkov detector.</a:t>
            </a:r>
          </a:p>
          <a:p>
            <a:r>
              <a:rPr lang="en-US" sz="2000" dirty="0" smtClean="0"/>
              <a:t>Stony </a:t>
            </a:r>
            <a:r>
              <a:rPr lang="en-US" sz="2000" dirty="0"/>
              <a:t>Brook PhD student </a:t>
            </a:r>
            <a:r>
              <a:rPr lang="en-US" sz="2000" dirty="0" err="1"/>
              <a:t>Huijin</a:t>
            </a:r>
            <a:r>
              <a:rPr lang="en-US" sz="2000" dirty="0"/>
              <a:t> </a:t>
            </a:r>
            <a:r>
              <a:rPr lang="en-US" sz="2000" dirty="0" err="1"/>
              <a:t>Ge</a:t>
            </a:r>
            <a:r>
              <a:rPr lang="en-US" sz="2000" dirty="0"/>
              <a:t> has begun simulations of the three-coordinate readout system to determine the performance of this scheme as a function of particle multiplicity.</a:t>
            </a:r>
          </a:p>
          <a:p>
            <a:r>
              <a:rPr lang="en-US" sz="2000" dirty="0" smtClean="0"/>
              <a:t>Postdocs </a:t>
            </a:r>
            <a:r>
              <a:rPr lang="en-US" sz="2000" dirty="0"/>
              <a:t>from SBU and ISU are contributing to the previously BNL-exclusive simulation effort.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23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Technological Sharing: 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3774531"/>
            <a:ext cx="9026525" cy="2700700"/>
          </a:xfrm>
        </p:spPr>
        <p:txBody>
          <a:bodyPr/>
          <a:lstStyle/>
          <a:p>
            <a:r>
              <a:rPr lang="en-US" dirty="0" smtClean="0"/>
              <a:t>The SRS DAQ system has proved a boon to our efforts.</a:t>
            </a:r>
          </a:p>
          <a:p>
            <a:r>
              <a:rPr lang="en-US" dirty="0" smtClean="0"/>
              <a:t>Initial expertise from FIT has spread through </a:t>
            </a:r>
            <a:r>
              <a:rPr lang="en-US" dirty="0" err="1" smtClean="0"/>
              <a:t>UVa</a:t>
            </a:r>
            <a:r>
              <a:rPr lang="en-US" dirty="0" smtClean="0"/>
              <a:t>, BNL, SBU and is rapidly becoming the common standard for all our test beam efforts.</a:t>
            </a:r>
          </a:p>
          <a:p>
            <a:r>
              <a:rPr lang="en-US" dirty="0" smtClean="0"/>
              <a:t>Present applications are APV25-based, but will branch out.</a:t>
            </a:r>
          </a:p>
          <a:p>
            <a:r>
              <a:rPr lang="en-US" dirty="0" smtClean="0"/>
              <a:t>EXAMPLE: Cherenkov Test @ J-Lab will use ~2500 channels.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33" y="734084"/>
            <a:ext cx="7842509" cy="297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885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32391</TotalTime>
  <Words>3270</Words>
  <Application>Microsoft Office PowerPoint</Application>
  <PresentationFormat>On-screen Show (4:3)</PresentationFormat>
  <Paragraphs>512</Paragraphs>
  <Slides>49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Crayons</vt:lpstr>
      <vt:lpstr>Equation</vt:lpstr>
      <vt:lpstr>Worksheet</vt:lpstr>
      <vt:lpstr>Letter of Intent for Detector R&amp;D Towards an EIC Detector</vt:lpstr>
      <vt:lpstr>Most Compelling Physics Questions</vt:lpstr>
      <vt:lpstr>Primer for Heavy Ion Physicists</vt:lpstr>
      <vt:lpstr>How to see the gluons: Deep Inelastic Scattering</vt:lpstr>
      <vt:lpstr>Our approach to EIC R&amp;D</vt:lpstr>
      <vt:lpstr>Today’s Presentation:</vt:lpstr>
      <vt:lpstr>Collaboration Status</vt:lpstr>
      <vt:lpstr>Cooperative Efforts</vt:lpstr>
      <vt:lpstr>Leading Technological Sharing: SRS</vt:lpstr>
      <vt:lpstr>Micro-TPC</vt:lpstr>
      <vt:lpstr>Zig-Zag readouts to Reduce Channel Count</vt:lpstr>
      <vt:lpstr>Dead Area at GEM Edges Reduction</vt:lpstr>
      <vt:lpstr>RICH Detector Development</vt:lpstr>
      <vt:lpstr>3D Strip-pad Readout Scheme</vt:lpstr>
      <vt:lpstr>Emerging Detector Concept</vt:lpstr>
      <vt:lpstr>And in a symmetric version…</vt:lpstr>
      <vt:lpstr>Framework 1:  FairROOT</vt:lpstr>
      <vt:lpstr>Framework 2:  Smear</vt:lpstr>
      <vt:lpstr>Golden Measurement for Tracking FL</vt:lpstr>
      <vt:lpstr>Study #1:  F2 &amp; FL</vt:lpstr>
      <vt:lpstr>eRHIC high-luminosity IR with b*=5 cm</vt:lpstr>
      <vt:lpstr>Future Simulation Work</vt:lpstr>
      <vt:lpstr>Budget</vt:lpstr>
      <vt:lpstr>PowerPoint Presentation</vt:lpstr>
      <vt:lpstr>Technology Choices Abound</vt:lpstr>
      <vt:lpstr>Brookhaven Lab</vt:lpstr>
      <vt:lpstr>Florida Institute of Technology</vt:lpstr>
      <vt:lpstr>Stony Brook University</vt:lpstr>
      <vt:lpstr>University of Virginia</vt:lpstr>
      <vt:lpstr>Yale University</vt:lpstr>
      <vt:lpstr>Not requesting funds…</vt:lpstr>
      <vt:lpstr>Simulation Issues I:</vt:lpstr>
      <vt:lpstr>Simulation Issues II:</vt:lpstr>
      <vt:lpstr>The Physics we want to study</vt:lpstr>
      <vt:lpstr>Simulation framework…</vt:lpstr>
      <vt:lpstr>Hardware tasks during 1st year</vt:lpstr>
      <vt:lpstr>PowerPoint Presentation</vt:lpstr>
      <vt:lpstr>Large-Area Readout Using Zigzag Strips</vt:lpstr>
      <vt:lpstr>CsI Photocathode Research</vt:lpstr>
      <vt:lpstr>Large Area GEM w/ “hidden” Readout</vt:lpstr>
      <vt:lpstr>Strip-pixel R&amp;D</vt:lpstr>
      <vt:lpstr>Budget Summary</vt:lpstr>
      <vt:lpstr>Summary</vt:lpstr>
      <vt:lpstr>DIS Kinematics</vt:lpstr>
      <vt:lpstr>Important for Detector Design</vt:lpstr>
      <vt:lpstr>Additional Remarks</vt:lpstr>
      <vt:lpstr>Budget</vt:lpstr>
      <vt:lpstr>Deep Inelastic Scattering</vt:lpstr>
      <vt:lpstr>Deep Inelastic Scattering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Thomas K Hemmick</cp:lastModifiedBy>
  <cp:revision>417</cp:revision>
  <cp:lastPrinted>2010-06-10T01:25:59Z</cp:lastPrinted>
  <dcterms:created xsi:type="dcterms:W3CDTF">2011-05-04T21:17:55Z</dcterms:created>
  <dcterms:modified xsi:type="dcterms:W3CDTF">2011-12-12T00:06:07Z</dcterms:modified>
</cp:coreProperties>
</file>