
<file path=[Content_Types].xml><?xml version="1.0" encoding="utf-8"?>
<Types xmlns="http://schemas.openxmlformats.org/package/2006/content-types">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wmf" ContentType="image/x-wmf"/>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941" r:id="rId1"/>
  </p:sldMasterIdLst>
  <p:notesMasterIdLst>
    <p:notesMasterId r:id="rId33"/>
  </p:notesMasterIdLst>
  <p:handoutMasterIdLst>
    <p:handoutMasterId r:id="rId34"/>
  </p:handoutMasterIdLst>
  <p:sldIdLst>
    <p:sldId id="488" r:id="rId2"/>
    <p:sldId id="490" r:id="rId3"/>
    <p:sldId id="666" r:id="rId4"/>
    <p:sldId id="689" r:id="rId5"/>
    <p:sldId id="664" r:id="rId6"/>
    <p:sldId id="684" r:id="rId7"/>
    <p:sldId id="665" r:id="rId8"/>
    <p:sldId id="605" r:id="rId9"/>
    <p:sldId id="699" r:id="rId10"/>
    <p:sldId id="545" r:id="rId11"/>
    <p:sldId id="686" r:id="rId12"/>
    <p:sldId id="681" r:id="rId13"/>
    <p:sldId id="701" r:id="rId14"/>
    <p:sldId id="694" r:id="rId15"/>
    <p:sldId id="693" r:id="rId16"/>
    <p:sldId id="687" r:id="rId17"/>
    <p:sldId id="688" r:id="rId18"/>
    <p:sldId id="683" r:id="rId19"/>
    <p:sldId id="690" r:id="rId20"/>
    <p:sldId id="682" r:id="rId21"/>
    <p:sldId id="692" r:id="rId22"/>
    <p:sldId id="700" r:id="rId23"/>
    <p:sldId id="675" r:id="rId24"/>
    <p:sldId id="677" r:id="rId25"/>
    <p:sldId id="685" r:id="rId26"/>
    <p:sldId id="529" r:id="rId27"/>
    <p:sldId id="695" r:id="rId28"/>
    <p:sldId id="696" r:id="rId29"/>
    <p:sldId id="697" r:id="rId30"/>
    <p:sldId id="678" r:id="rId31"/>
    <p:sldId id="702"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8000"/>
    <a:srgbClr val="3333FF"/>
    <a:srgbClr val="333399"/>
    <a:srgbClr val="2DA35A"/>
    <a:srgbClr val="4A665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7770" autoAdjust="0"/>
    <p:restoredTop sz="96054" autoAdjust="0"/>
  </p:normalViewPr>
  <p:slideViewPr>
    <p:cSldViewPr>
      <p:cViewPr>
        <p:scale>
          <a:sx n="110" d="100"/>
          <a:sy n="110" d="100"/>
        </p:scale>
        <p:origin x="-208"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40"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interSettings" Target="printerSettings/printerSettings1.bin"/><Relationship Id="rId31" Type="http://schemas.openxmlformats.org/officeDocument/2006/relationships/slide" Target="slides/slide30.xml"/><Relationship Id="rId34" Type="http://schemas.openxmlformats.org/officeDocument/2006/relationships/handoutMaster" Target="handoutMasters/handoutMaster1.xml"/><Relationship Id="rId39"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heme" Target="theme/theme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B0D27D5-D018-4B3D-940A-701F790EBF63}" type="datetimeFigureOut">
              <a:rPr lang="en-US" smtClean="0"/>
              <a:pPr/>
              <a:t>5/17/12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61531B4-9AC7-4247-828C-2C625A17BFF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38475" cy="464899"/>
          </a:xfrm>
          <a:prstGeom prst="rect">
            <a:avLst/>
          </a:prstGeom>
        </p:spPr>
        <p:txBody>
          <a:bodyPr vert="horz" lIns="93744" tIns="46872" rIns="93744" bIns="46872"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43" y="1"/>
            <a:ext cx="3038475" cy="464899"/>
          </a:xfrm>
          <a:prstGeom prst="rect">
            <a:avLst/>
          </a:prstGeom>
        </p:spPr>
        <p:txBody>
          <a:bodyPr vert="horz" lIns="93744" tIns="46872" rIns="93744" bIns="46872" rtlCol="0"/>
          <a:lstStyle>
            <a:lvl1pPr algn="r" fontAlgn="auto">
              <a:spcBef>
                <a:spcPts val="0"/>
              </a:spcBef>
              <a:spcAft>
                <a:spcPts val="0"/>
              </a:spcAft>
              <a:defRPr sz="1200">
                <a:latin typeface="+mn-lt"/>
                <a:cs typeface="+mn-cs"/>
              </a:defRPr>
            </a:lvl1pPr>
          </a:lstStyle>
          <a:p>
            <a:pPr>
              <a:defRPr/>
            </a:pPr>
            <a:fld id="{8B38C296-0BB8-42BE-BACA-95CECDC0DDA3}" type="datetimeFigureOut">
              <a:rPr lang="en-US"/>
              <a:pPr>
                <a:defRPr/>
              </a:pPr>
              <a:t>5/17/12</a:t>
            </a:fld>
            <a:endParaRPr lang="en-US"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3744" tIns="46872" rIns="93744" bIns="46872" rtlCol="0" anchor="ctr"/>
          <a:lstStyle/>
          <a:p>
            <a:pPr lvl="0"/>
            <a:endParaRPr lang="en-US" noProof="0" dirty="0"/>
          </a:p>
        </p:txBody>
      </p:sp>
      <p:sp>
        <p:nvSpPr>
          <p:cNvPr id="5" name="Notes Placeholder 4"/>
          <p:cNvSpPr>
            <a:spLocks noGrp="1"/>
          </p:cNvSpPr>
          <p:nvPr>
            <p:ph type="body" sz="quarter" idx="3"/>
          </p:nvPr>
        </p:nvSpPr>
        <p:spPr>
          <a:xfrm>
            <a:off x="701675" y="4416538"/>
            <a:ext cx="5607050" cy="4182516"/>
          </a:xfrm>
          <a:prstGeom prst="rect">
            <a:avLst/>
          </a:prstGeom>
        </p:spPr>
        <p:txBody>
          <a:bodyPr vert="horz" lIns="93744" tIns="46872" rIns="93744" bIns="4687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5" y="8829931"/>
            <a:ext cx="3038475" cy="464899"/>
          </a:xfrm>
          <a:prstGeom prst="rect">
            <a:avLst/>
          </a:prstGeom>
        </p:spPr>
        <p:txBody>
          <a:bodyPr vert="horz" lIns="93744" tIns="46872" rIns="93744" bIns="46872"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3" y="8829931"/>
            <a:ext cx="3038475" cy="464899"/>
          </a:xfrm>
          <a:prstGeom prst="rect">
            <a:avLst/>
          </a:prstGeom>
        </p:spPr>
        <p:txBody>
          <a:bodyPr vert="horz" lIns="93744" tIns="46872" rIns="93744" bIns="46872" rtlCol="0" anchor="b"/>
          <a:lstStyle>
            <a:lvl1pPr algn="r" fontAlgn="auto">
              <a:spcBef>
                <a:spcPts val="0"/>
              </a:spcBef>
              <a:spcAft>
                <a:spcPts val="0"/>
              </a:spcAft>
              <a:defRPr sz="1200">
                <a:latin typeface="+mn-lt"/>
                <a:cs typeface="+mn-cs"/>
              </a:defRPr>
            </a:lvl1pPr>
          </a:lstStyle>
          <a:p>
            <a:pPr>
              <a:defRPr/>
            </a:pPr>
            <a:fld id="{6E647848-B4B0-4484-AFCC-962B2BC9695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C4BAA3-6C50-4C6F-BA53-AD5767903F11}"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w="9525"/>
        </p:spPr>
        <p:txBody>
          <a:bodyPr/>
          <a:lstStyle/>
          <a:p>
            <a:r>
              <a:rPr lang="en-US">
                <a:latin typeface="Arial" pitchFamily="-110" charset="0"/>
                <a:ea typeface="ＭＳ Ｐゴシック" pitchFamily="-110" charset="-128"/>
              </a:rPr>
              <a:t>Left: SUSS probe station</a:t>
            </a:r>
          </a:p>
          <a:p>
            <a:r>
              <a:rPr lang="en-US">
                <a:latin typeface="Arial" pitchFamily="-110" charset="0"/>
                <a:ea typeface="ＭＳ Ｐゴシック" pitchFamily="-110" charset="-128"/>
              </a:rPr>
              <a:t>Middle: Picture from probe station showing shorted pitch adapter traces</a:t>
            </a:r>
          </a:p>
          <a:p>
            <a:r>
              <a:rPr lang="en-US">
                <a:latin typeface="Arial" pitchFamily="-110" charset="0"/>
                <a:ea typeface="ＭＳ Ｐゴシック" pitchFamily="-110" charset="-128"/>
              </a:rPr>
              <a:t>Top Right: Wire bonder</a:t>
            </a:r>
          </a:p>
          <a:p>
            <a:r>
              <a:rPr lang="en-US">
                <a:latin typeface="Arial" pitchFamily="-110" charset="0"/>
                <a:ea typeface="ＭＳ Ｐゴシック" pitchFamily="-110" charset="-128"/>
              </a:rPr>
              <a:t>Bottom Right: Wire bonded MSU sensor to FSSR2 test board</a:t>
            </a:r>
          </a:p>
        </p:txBody>
      </p:sp>
      <p:sp>
        <p:nvSpPr>
          <p:cNvPr id="51204" name="Slide Number Placeholder 3"/>
          <p:cNvSpPr>
            <a:spLocks noGrp="1"/>
          </p:cNvSpPr>
          <p:nvPr>
            <p:ph type="sldNum" sz="quarter" idx="4294967295"/>
          </p:nvPr>
        </p:nvSpPr>
        <p:spPr bwMode="auto">
          <a:xfrm>
            <a:off x="3971081" y="8828728"/>
            <a:ext cx="3037735" cy="466088"/>
          </a:xfrm>
          <a:prstGeom prst="rect">
            <a:avLst/>
          </a:prstGeom>
          <a:noFill/>
          <a:ln>
            <a:miter lim="800000"/>
            <a:headEnd/>
            <a:tailEnd/>
          </a:ln>
        </p:spPr>
        <p:txBody>
          <a:bodyPr lIns="89721" tIns="44860" rIns="89721" bIns="44860">
            <a:prstTxWarp prst="textNoShape">
              <a:avLst/>
            </a:prstTxWarp>
          </a:bodyPr>
          <a:lstStyle/>
          <a:p>
            <a:fld id="{083F5185-57D2-6849-BBE2-FE7B4A58CFDE}" type="slidenum">
              <a:rPr lang="en-US"/>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0677" y="8829299"/>
            <a:ext cx="3038155" cy="465528"/>
          </a:xfrm>
          <a:prstGeom prst="rect">
            <a:avLst/>
          </a:prstGeom>
        </p:spPr>
        <p:txBody>
          <a:bodyPr lIns="89730" tIns="44865" rIns="89730" bIns="44865"/>
          <a:lstStyle/>
          <a:p>
            <a:pPr>
              <a:defRPr/>
            </a:pPr>
            <a:fld id="{6E647848-B4B0-4484-AFCC-962B2BC96954}" type="slidenum">
              <a:rPr lang="en-US" smtClean="0"/>
              <a:pPr>
                <a:defRPr/>
              </a:pPr>
              <a:t>26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E647848-B4B0-4484-AFCC-962B2BC96954}" type="slidenum">
              <a:rPr lang="en-US" smtClean="0"/>
              <a:pPr>
                <a:defRPr/>
              </a:pPr>
              <a:t>27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0340" y="8829932"/>
            <a:ext cx="3038475" cy="464899"/>
          </a:xfrm>
          <a:prstGeom prst="rect">
            <a:avLst/>
          </a:prstGeom>
        </p:spPr>
        <p:txBody>
          <a:bodyPr/>
          <a:lstStyle/>
          <a:p>
            <a:pPr>
              <a:defRPr/>
            </a:pPr>
            <a:fld id="{6E647848-B4B0-4484-AFCC-962B2BC96954}" type="slidenum">
              <a:rPr lang="en-US" smtClean="0"/>
              <a:pPr>
                <a:defRPr/>
              </a:pPr>
              <a:t>30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0939" y="8829967"/>
            <a:ext cx="3037840" cy="464820"/>
          </a:xfrm>
          <a:prstGeom prst="rect">
            <a:avLst/>
          </a:prstGeom>
        </p:spPr>
        <p:txBody>
          <a:bodyPr lIns="90569" tIns="45285" rIns="90569" bIns="45285"/>
          <a:lstStyle/>
          <a:p>
            <a:fld id="{8E966B1F-3FE9-4E2A-9E9B-0B5D78FFF924}"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C4BAA3-6C50-4C6F-BA53-AD5767903F11}"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p:spPr>
        <p:txBody>
          <a:bodyPr/>
          <a:lstStyle/>
          <a:p>
            <a:endParaRPr lang="en-US">
              <a:latin typeface="Arial" pitchFamily="-110" charset="0"/>
              <a:ea typeface="ＭＳ Ｐゴシック" pitchFamily="-110" charset="-128"/>
            </a:endParaRPr>
          </a:p>
        </p:txBody>
      </p:sp>
      <p:sp>
        <p:nvSpPr>
          <p:cNvPr id="45060" name="Slide Number Placeholder 3"/>
          <p:cNvSpPr>
            <a:spLocks noGrp="1"/>
          </p:cNvSpPr>
          <p:nvPr>
            <p:ph type="sldNum" sz="quarter" idx="4294967295"/>
          </p:nvPr>
        </p:nvSpPr>
        <p:spPr bwMode="auto">
          <a:xfrm>
            <a:off x="3971081" y="8830312"/>
            <a:ext cx="3037735" cy="464503"/>
          </a:xfrm>
          <a:prstGeom prst="rect">
            <a:avLst/>
          </a:prstGeom>
          <a:noFill/>
          <a:ln>
            <a:miter lim="800000"/>
            <a:headEnd/>
            <a:tailEnd/>
          </a:ln>
        </p:spPr>
        <p:txBody>
          <a:bodyPr lIns="91576" tIns="45789" rIns="91576" bIns="45789">
            <a:prstTxWarp prst="textNoShape">
              <a:avLst/>
            </a:prstTxWarp>
          </a:bodyPr>
          <a:lstStyle/>
          <a:p>
            <a:pPr algn="ctr" eaLnBrk="0" hangingPunct="0"/>
            <a:fld id="{FAF0529F-0979-C541-8437-270F7AA16EFB}" type="slidenum">
              <a:rPr lang="en-US"/>
              <a:pPr algn="ctr" eaLnBrk="0" hangingPunct="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a:solidFill>
            <a:srgbClr val="FFFFFF"/>
          </a:solidFill>
          <a:ln/>
        </p:spPr>
      </p:sp>
      <p:sp>
        <p:nvSpPr>
          <p:cNvPr id="49155" name="Rectangle 2"/>
          <p:cNvSpPr>
            <a:spLocks noGrp="1" noChangeArrowheads="1"/>
          </p:cNvSpPr>
          <p:nvPr>
            <p:ph type="body" idx="1"/>
          </p:nvPr>
        </p:nvSpPr>
        <p:spPr>
          <a:noFill/>
          <a:ln/>
        </p:spPr>
        <p:txBody>
          <a:bodyPr/>
          <a:lstStyle/>
          <a:p>
            <a:pPr eaLnBrk="1" hangingPunct="1"/>
            <a:r>
              <a:rPr lang="en-US">
                <a:latin typeface="Helvetica" pitchFamily="-110" charset="0"/>
                <a:ea typeface="Helvetica" pitchFamily="-110" charset="0"/>
                <a:cs typeface="Helvetica" pitchFamily="-110" charset="0"/>
                <a:sym typeface="Helvetica" pitchFamily="-110" charset="0"/>
              </a:rPr>
              <a:t>The geometry implements in details the engineering design. This includes the sensors gaps, dead zones, chips and boards, pitch adapter, wire bonding. In particular, in the sensitive region, all layer thicknesses such as:</a:t>
            </a:r>
          </a:p>
          <a:p>
            <a:pPr eaLnBrk="1" hangingPunct="1"/>
            <a:endParaRPr lang="en-US">
              <a:latin typeface="Helvetica" pitchFamily="-110" charset="0"/>
              <a:ea typeface="Helvetica" pitchFamily="-110" charset="0"/>
              <a:cs typeface="Helvetica" pitchFamily="-110" charset="0"/>
              <a:sym typeface="Helvetica" pitchFamily="-110" charset="0"/>
            </a:endParaRPr>
          </a:p>
          <a:p>
            <a:pPr eaLnBrk="1" hangingPunct="1"/>
            <a:r>
              <a:rPr lang="en-US">
                <a:latin typeface="Helvetica" pitchFamily="-110" charset="0"/>
                <a:ea typeface="Helvetica" pitchFamily="-110" charset="0"/>
                <a:cs typeface="Helvetica" pitchFamily="-110" charset="0"/>
                <a:sym typeface="Helvetica" pitchFamily="-110" charset="0"/>
              </a:rPr>
              <a:t>Also visible here are the remaining central detectors : the CTOF and the CND. And the scattering chambers containing the target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E647848-B4B0-4484-AFCC-962B2BC96954}" type="slidenum">
              <a:rPr lang="en-US" smtClean="0"/>
              <a:pPr>
                <a:defRPr/>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E647848-B4B0-4484-AFCC-962B2BC96954}" type="slidenum">
              <a:rPr lang="en-US" smtClean="0"/>
              <a:pPr>
                <a:defRPr/>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E647848-B4B0-4484-AFCC-962B2BC96954}" type="slidenum">
              <a:rPr lang="en-US" smtClean="0"/>
              <a:pPr>
                <a:defRPr/>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Expected dose 0.75 Mrad</a:t>
            </a:r>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17762624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w="9525"/>
        </p:spPr>
        <p:txBody>
          <a:bodyPr/>
          <a:lstStyle/>
          <a:p>
            <a:endParaRPr lang="en-US" smtClean="0"/>
          </a:p>
        </p:txBody>
      </p:sp>
      <p:sp>
        <p:nvSpPr>
          <p:cNvPr id="17412" name="Slide Number Placeholder 3"/>
          <p:cNvSpPr>
            <a:spLocks noGrp="1"/>
          </p:cNvSpPr>
          <p:nvPr>
            <p:ph type="sldNum" sz="quarter" idx="4294967295"/>
          </p:nvPr>
        </p:nvSpPr>
        <p:spPr bwMode="auto">
          <a:xfrm>
            <a:off x="3970407" y="8829688"/>
            <a:ext cx="3038797" cy="464610"/>
          </a:xfrm>
          <a:prstGeom prst="rect">
            <a:avLst/>
          </a:prstGeom>
          <a:noFill/>
          <a:ln>
            <a:miter lim="800000"/>
            <a:headEnd/>
            <a:tailEnd/>
          </a:ln>
        </p:spPr>
        <p:txBody>
          <a:bodyPr lIns="89730" tIns="44865" rIns="89730" bIns="44865"/>
          <a:lstStyle/>
          <a:p>
            <a:fld id="{DDDE226E-B31B-4961-A0EE-6C7FD75B6F34}" type="slidenum">
              <a:rPr lang="en-US">
                <a:latin typeface="Verdana"/>
              </a:rPr>
              <a:pPr/>
              <a:t>17</a:t>
            </a:fld>
            <a:endParaRPr lang="en-US" dirty="0">
              <a:latin typeface="Verdan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7BEDED7-54FA-4464-860F-B8B125B6D2AE}" type="datetimeFigureOut">
              <a:rPr lang="en-US" smtClean="0"/>
              <a:pPr/>
              <a:t>5/17/12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0B14204-CB23-4147-98C5-281C355C62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4" Type="http://schemas.openxmlformats.org/officeDocument/2006/relationships/slideLayout" Target="../slideLayouts/slideLayout4.xml"/><Relationship Id="rId5" Type="http://schemas.openxmlformats.org/officeDocument/2006/relationships/theme" Target="../theme/theme1.xml"/><Relationship Id="rId7"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6"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bwMode="auto">
          <a:xfrm>
            <a:off x="0" y="0"/>
            <a:ext cx="9144000" cy="639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792579" name="Rectangle 3"/>
          <p:cNvSpPr>
            <a:spLocks noGrp="1" noChangeArrowheads="1"/>
          </p:cNvSpPr>
          <p:nvPr>
            <p:ph type="body" idx="1"/>
          </p:nvPr>
        </p:nvSpPr>
        <p:spPr bwMode="auto">
          <a:xfrm>
            <a:off x="228600" y="838200"/>
            <a:ext cx="8686800" cy="528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92580" name="Line 4"/>
          <p:cNvSpPr>
            <a:spLocks noChangeShapeType="1"/>
          </p:cNvSpPr>
          <p:nvPr/>
        </p:nvSpPr>
        <p:spPr bwMode="auto">
          <a:xfrm>
            <a:off x="0" y="685800"/>
            <a:ext cx="9144000" cy="0"/>
          </a:xfrm>
          <a:prstGeom prst="line">
            <a:avLst/>
          </a:prstGeom>
          <a:noFill/>
          <a:ln w="57150">
            <a:solidFill>
              <a:srgbClr val="00279F"/>
            </a:solidFill>
            <a:round/>
            <a:headEnd/>
            <a:tailEnd/>
          </a:ln>
          <a:effectLst/>
        </p:spPr>
        <p:txBody>
          <a:bodyPr wrap="none" anchor="ctr"/>
          <a:lstStyle/>
          <a:p>
            <a:endParaRPr lang="en-US" dirty="0">
              <a:latin typeface="Verdana"/>
            </a:endParaRPr>
          </a:p>
        </p:txBody>
      </p:sp>
      <p:sp>
        <p:nvSpPr>
          <p:cNvPr id="792582" name="Line 6"/>
          <p:cNvSpPr>
            <a:spLocks noChangeShapeType="1"/>
          </p:cNvSpPr>
          <p:nvPr/>
        </p:nvSpPr>
        <p:spPr bwMode="auto">
          <a:xfrm>
            <a:off x="0" y="6477000"/>
            <a:ext cx="9140825" cy="0"/>
          </a:xfrm>
          <a:prstGeom prst="line">
            <a:avLst/>
          </a:prstGeom>
          <a:noFill/>
          <a:ln w="101600">
            <a:solidFill>
              <a:srgbClr val="00279F"/>
            </a:solidFill>
            <a:round/>
            <a:headEnd/>
            <a:tailEnd/>
          </a:ln>
          <a:effectLst/>
        </p:spPr>
        <p:txBody>
          <a:bodyPr wrap="none" anchor="ctr"/>
          <a:lstStyle/>
          <a:p>
            <a:endParaRPr lang="en-US" dirty="0">
              <a:latin typeface="Verdana"/>
            </a:endParaRPr>
          </a:p>
        </p:txBody>
      </p:sp>
      <p:sp>
        <p:nvSpPr>
          <p:cNvPr id="792584" name="Rectangle 8"/>
          <p:cNvSpPr>
            <a:spLocks noChangeArrowheads="1"/>
          </p:cNvSpPr>
          <p:nvPr/>
        </p:nvSpPr>
        <p:spPr bwMode="auto">
          <a:xfrm>
            <a:off x="3200400" y="6549136"/>
            <a:ext cx="3429000" cy="153888"/>
          </a:xfrm>
          <a:prstGeom prst="rect">
            <a:avLst/>
          </a:prstGeom>
          <a:solidFill>
            <a:schemeClr val="bg1"/>
          </a:solidFill>
          <a:ln w="9525">
            <a:noFill/>
            <a:miter lim="800000"/>
            <a:headEnd/>
            <a:tailEnd/>
          </a:ln>
        </p:spPr>
        <p:txBody>
          <a:bodyPr lIns="0" tIns="0" rIns="0" bIns="0">
            <a:spAutoFit/>
          </a:bodyPr>
          <a:lstStyle/>
          <a:p>
            <a:pPr>
              <a:lnSpc>
                <a:spcPct val="80000"/>
              </a:lnSpc>
            </a:pPr>
            <a:r>
              <a:rPr lang="en-US" sz="1200" dirty="0">
                <a:solidFill>
                  <a:srgbClr val="008000"/>
                </a:solidFill>
                <a:latin typeface="Arial" charset="0"/>
              </a:rPr>
              <a:t>Thomas Jefferson National Accelerator Facility</a:t>
            </a:r>
          </a:p>
        </p:txBody>
      </p:sp>
      <p:pic>
        <p:nvPicPr>
          <p:cNvPr id="792585" name="Picture 9"/>
          <p:cNvPicPr>
            <a:picLocks noChangeAspect="1" noChangeArrowheads="1"/>
          </p:cNvPicPr>
          <p:nvPr/>
        </p:nvPicPr>
        <p:blipFill>
          <a:blip r:embed="rId6" cstate="print"/>
          <a:srcRect/>
          <a:stretch>
            <a:fillRect/>
          </a:stretch>
        </p:blipFill>
        <p:spPr bwMode="auto">
          <a:xfrm>
            <a:off x="7339013" y="6249988"/>
            <a:ext cx="1612900" cy="536575"/>
          </a:xfrm>
          <a:prstGeom prst="rect">
            <a:avLst/>
          </a:prstGeom>
          <a:noFill/>
          <a:ln w="9525">
            <a:noFill/>
            <a:miter lim="800000"/>
            <a:headEnd/>
            <a:tailEnd/>
          </a:ln>
          <a:effectLst/>
        </p:spPr>
      </p:pic>
      <p:sp>
        <p:nvSpPr>
          <p:cNvPr id="792586" name="Rectangle 10"/>
          <p:cNvSpPr>
            <a:spLocks noChangeArrowheads="1"/>
          </p:cNvSpPr>
          <p:nvPr/>
        </p:nvSpPr>
        <p:spPr bwMode="auto">
          <a:xfrm>
            <a:off x="6799263" y="6415088"/>
            <a:ext cx="396875" cy="122237"/>
          </a:xfrm>
          <a:prstGeom prst="rect">
            <a:avLst/>
          </a:prstGeom>
          <a:noFill/>
          <a:ln w="9525">
            <a:noFill/>
            <a:miter lim="800000"/>
            <a:headEnd/>
            <a:tailEnd/>
          </a:ln>
          <a:effectLst/>
        </p:spPr>
        <p:txBody>
          <a:bodyPr wrap="none" lIns="0" tIns="0" rIns="0" bIns="0">
            <a:spAutoFit/>
          </a:bodyPr>
          <a:lstStyle/>
          <a:p>
            <a:r>
              <a:rPr lang="en-US" altLang="en-US" sz="800" dirty="0">
                <a:solidFill>
                  <a:schemeClr val="bg1"/>
                </a:solidFill>
                <a:latin typeface="Arial" charset="0"/>
              </a:rPr>
              <a:t>Page </a:t>
            </a:r>
            <a:fld id="{E5BAB529-87AE-4E82-9075-6E22D642D313}" type="slidenum">
              <a:rPr lang="en-US" altLang="en-US" sz="800">
                <a:solidFill>
                  <a:schemeClr val="bg1"/>
                </a:solidFill>
                <a:latin typeface="Arial" charset="0"/>
              </a:rPr>
              <a:pPr/>
              <a:t>‹#›</a:t>
            </a:fld>
            <a:endParaRPr lang="en-US" sz="800" dirty="0">
              <a:solidFill>
                <a:schemeClr val="bg1"/>
              </a:solidFill>
              <a:latin typeface="Arial" charset="0"/>
            </a:endParaRPr>
          </a:p>
        </p:txBody>
      </p:sp>
      <p:pic>
        <p:nvPicPr>
          <p:cNvPr id="792588" name="Picture 12" descr="NP-logo-Nl copy"/>
          <p:cNvPicPr>
            <a:picLocks noChangeAspect="1" noChangeArrowheads="1"/>
          </p:cNvPicPr>
          <p:nvPr/>
        </p:nvPicPr>
        <p:blipFill>
          <a:blip r:embed="rId7" cstate="print"/>
          <a:srcRect/>
          <a:stretch>
            <a:fillRect/>
          </a:stretch>
        </p:blipFill>
        <p:spPr bwMode="auto">
          <a:xfrm>
            <a:off x="152400" y="6175375"/>
            <a:ext cx="1295400" cy="676275"/>
          </a:xfrm>
          <a:prstGeom prst="rect">
            <a:avLst/>
          </a:prstGeom>
          <a:noFill/>
        </p:spPr>
      </p:pic>
      <p:pic>
        <p:nvPicPr>
          <p:cNvPr id="792589" name="Picture 13"/>
          <p:cNvPicPr>
            <a:picLocks noChangeAspect="1" noChangeArrowheads="1"/>
          </p:cNvPicPr>
          <p:nvPr/>
        </p:nvPicPr>
        <p:blipFill>
          <a:blip r:embed="rId8" cstate="print"/>
          <a:srcRect/>
          <a:stretch>
            <a:fillRect/>
          </a:stretch>
        </p:blipFill>
        <p:spPr bwMode="auto">
          <a:xfrm>
            <a:off x="1600200" y="6246813"/>
            <a:ext cx="914400" cy="611187"/>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943" r:id="rId1"/>
    <p:sldLayoutId id="2147483945" r:id="rId2"/>
    <p:sldLayoutId id="2147483946" r:id="rId3"/>
    <p:sldLayoutId id="2147483947" r:id="rId4"/>
  </p:sldLayoutIdLst>
  <p:transition/>
  <p:txStyles>
    <p:titleStyle>
      <a:lvl1pPr algn="ctr" rtl="0" eaLnBrk="1" fontAlgn="base" hangingPunct="1">
        <a:spcBef>
          <a:spcPct val="0"/>
        </a:spcBef>
        <a:spcAft>
          <a:spcPct val="0"/>
        </a:spcAft>
        <a:defRPr sz="3200" b="1">
          <a:solidFill>
            <a:srgbClr val="333399"/>
          </a:solidFill>
          <a:latin typeface="+mj-lt"/>
          <a:ea typeface="+mj-ea"/>
          <a:cs typeface="+mj-cs"/>
        </a:defRPr>
      </a:lvl1pPr>
      <a:lvl2pPr algn="ctr" rtl="0" eaLnBrk="1" fontAlgn="base" hangingPunct="1">
        <a:spcBef>
          <a:spcPct val="0"/>
        </a:spcBef>
        <a:spcAft>
          <a:spcPct val="0"/>
        </a:spcAft>
        <a:defRPr sz="3200" b="1">
          <a:solidFill>
            <a:srgbClr val="333399"/>
          </a:solidFill>
          <a:latin typeface="Arial" charset="0"/>
        </a:defRPr>
      </a:lvl2pPr>
      <a:lvl3pPr algn="ctr" rtl="0" eaLnBrk="1" fontAlgn="base" hangingPunct="1">
        <a:spcBef>
          <a:spcPct val="0"/>
        </a:spcBef>
        <a:spcAft>
          <a:spcPct val="0"/>
        </a:spcAft>
        <a:defRPr sz="3200" b="1">
          <a:solidFill>
            <a:srgbClr val="333399"/>
          </a:solidFill>
          <a:latin typeface="Arial" charset="0"/>
        </a:defRPr>
      </a:lvl3pPr>
      <a:lvl4pPr algn="ctr" rtl="0" eaLnBrk="1" fontAlgn="base" hangingPunct="1">
        <a:spcBef>
          <a:spcPct val="0"/>
        </a:spcBef>
        <a:spcAft>
          <a:spcPct val="0"/>
        </a:spcAft>
        <a:defRPr sz="3200" b="1">
          <a:solidFill>
            <a:srgbClr val="333399"/>
          </a:solidFill>
          <a:latin typeface="Arial" charset="0"/>
        </a:defRPr>
      </a:lvl4pPr>
      <a:lvl5pPr algn="ctr" rtl="0" eaLnBrk="1" fontAlgn="base" hangingPunct="1">
        <a:spcBef>
          <a:spcPct val="0"/>
        </a:spcBef>
        <a:spcAft>
          <a:spcPct val="0"/>
        </a:spcAft>
        <a:defRPr sz="3200" b="1">
          <a:solidFill>
            <a:srgbClr val="333399"/>
          </a:solidFill>
          <a:latin typeface="Arial" charset="0"/>
        </a:defRPr>
      </a:lvl5pPr>
      <a:lvl6pPr marL="457200" algn="ctr" rtl="0" eaLnBrk="1" fontAlgn="base" hangingPunct="1">
        <a:spcBef>
          <a:spcPct val="0"/>
        </a:spcBef>
        <a:spcAft>
          <a:spcPct val="0"/>
        </a:spcAft>
        <a:defRPr sz="3200" b="1">
          <a:solidFill>
            <a:srgbClr val="333399"/>
          </a:solidFill>
          <a:latin typeface="Arial" charset="0"/>
        </a:defRPr>
      </a:lvl6pPr>
      <a:lvl7pPr marL="914400" algn="ctr" rtl="0" eaLnBrk="1" fontAlgn="base" hangingPunct="1">
        <a:spcBef>
          <a:spcPct val="0"/>
        </a:spcBef>
        <a:spcAft>
          <a:spcPct val="0"/>
        </a:spcAft>
        <a:defRPr sz="3200" b="1">
          <a:solidFill>
            <a:srgbClr val="333399"/>
          </a:solidFill>
          <a:latin typeface="Arial" charset="0"/>
        </a:defRPr>
      </a:lvl7pPr>
      <a:lvl8pPr marL="1371600" algn="ctr" rtl="0" eaLnBrk="1" fontAlgn="base" hangingPunct="1">
        <a:spcBef>
          <a:spcPct val="0"/>
        </a:spcBef>
        <a:spcAft>
          <a:spcPct val="0"/>
        </a:spcAft>
        <a:defRPr sz="3200" b="1">
          <a:solidFill>
            <a:srgbClr val="333399"/>
          </a:solidFill>
          <a:latin typeface="Arial" charset="0"/>
        </a:defRPr>
      </a:lvl8pPr>
      <a:lvl9pPr marL="1828800" algn="ctr" rtl="0" eaLnBrk="1" fontAlgn="base" hangingPunct="1">
        <a:spcBef>
          <a:spcPct val="0"/>
        </a:spcBef>
        <a:spcAft>
          <a:spcPct val="0"/>
        </a:spcAft>
        <a:defRPr sz="3200" b="1">
          <a:solidFill>
            <a:srgbClr val="333399"/>
          </a:solidFill>
          <a:latin typeface="Arial" charset="0"/>
        </a:defRPr>
      </a:lvl9pPr>
    </p:titleStyle>
    <p:bodyStyle>
      <a:lvl1pPr algn="l" rtl="0" eaLnBrk="1" fontAlgn="base" hangingPunct="1">
        <a:spcBef>
          <a:spcPct val="20000"/>
        </a:spcBef>
        <a:spcAft>
          <a:spcPct val="0"/>
        </a:spcAft>
        <a:defRPr sz="2400" b="1">
          <a:solidFill>
            <a:schemeClr val="tx1"/>
          </a:solidFill>
          <a:latin typeface="+mn-lt"/>
          <a:ea typeface="+mn-ea"/>
          <a:cs typeface="+mn-cs"/>
        </a:defRPr>
      </a:lvl1pPr>
      <a:lvl2pPr marL="457200" indent="-233363" algn="l" rtl="0" eaLnBrk="1" fontAlgn="base" hangingPunct="1">
        <a:spcBef>
          <a:spcPts val="600"/>
        </a:spcBef>
        <a:spcAft>
          <a:spcPct val="0"/>
        </a:spcAft>
        <a:buFont typeface="Arial" charset="0"/>
        <a:buChar char="•"/>
        <a:defRPr sz="2400" b="1">
          <a:solidFill>
            <a:srgbClr val="333399"/>
          </a:solidFill>
          <a:latin typeface="+mn-lt"/>
        </a:defRPr>
      </a:lvl2pPr>
      <a:lvl3pPr marL="800100" indent="-228600" algn="l" rtl="0" eaLnBrk="1" fontAlgn="base" hangingPunct="1">
        <a:spcBef>
          <a:spcPts val="600"/>
        </a:spcBef>
        <a:spcAft>
          <a:spcPct val="0"/>
        </a:spcAft>
        <a:buFont typeface="Arial" charset="0"/>
        <a:buChar char="–"/>
        <a:defRPr sz="2000" b="1">
          <a:solidFill>
            <a:srgbClr val="008000"/>
          </a:solidFill>
          <a:latin typeface="+mn-lt"/>
        </a:defRPr>
      </a:lvl3pPr>
      <a:lvl4pPr marL="1143000" indent="-228600" algn="l" rtl="0" eaLnBrk="1" fontAlgn="base" hangingPunct="1">
        <a:spcBef>
          <a:spcPts val="600"/>
        </a:spcBef>
        <a:spcAft>
          <a:spcPct val="0"/>
        </a:spcAft>
        <a:buFont typeface="Arial" charset="0"/>
        <a:buChar char="•"/>
        <a:defRPr sz="2000" b="1">
          <a:solidFill>
            <a:srgbClr val="CC0000"/>
          </a:solidFill>
          <a:latin typeface="+mn-lt"/>
        </a:defRPr>
      </a:lvl4pPr>
      <a:lvl5pPr marL="1487488" indent="-228600" algn="l" rtl="0" eaLnBrk="1" fontAlgn="base" hangingPunct="1">
        <a:spcBef>
          <a:spcPts val="600"/>
        </a:spcBef>
        <a:spcAft>
          <a:spcPct val="0"/>
        </a:spcAft>
        <a:buFont typeface="Arial" charset="0"/>
        <a:buChar char="–"/>
        <a:defRPr sz="2000" b="1">
          <a:solidFill>
            <a:schemeClr val="hlink"/>
          </a:solidFill>
          <a:latin typeface="+mn-lt"/>
        </a:defRPr>
      </a:lvl5pPr>
      <a:lvl6pPr marL="1944688" indent="-228600" algn="l" rtl="0" eaLnBrk="1" fontAlgn="base" hangingPunct="1">
        <a:spcBef>
          <a:spcPct val="20000"/>
        </a:spcBef>
        <a:spcAft>
          <a:spcPct val="0"/>
        </a:spcAft>
        <a:buFont typeface="Arial" charset="0"/>
        <a:buChar char="–"/>
        <a:defRPr sz="2000" b="1">
          <a:solidFill>
            <a:schemeClr val="hlink"/>
          </a:solidFill>
          <a:latin typeface="+mn-lt"/>
        </a:defRPr>
      </a:lvl6pPr>
      <a:lvl7pPr marL="2401888" indent="-228600" algn="l" rtl="0" eaLnBrk="1" fontAlgn="base" hangingPunct="1">
        <a:spcBef>
          <a:spcPct val="20000"/>
        </a:spcBef>
        <a:spcAft>
          <a:spcPct val="0"/>
        </a:spcAft>
        <a:buFont typeface="Arial" charset="0"/>
        <a:buChar char="–"/>
        <a:defRPr sz="2000" b="1">
          <a:solidFill>
            <a:schemeClr val="hlink"/>
          </a:solidFill>
          <a:latin typeface="+mn-lt"/>
        </a:defRPr>
      </a:lvl7pPr>
      <a:lvl8pPr marL="2859088" indent="-228600" algn="l" rtl="0" eaLnBrk="1" fontAlgn="base" hangingPunct="1">
        <a:spcBef>
          <a:spcPct val="20000"/>
        </a:spcBef>
        <a:spcAft>
          <a:spcPct val="0"/>
        </a:spcAft>
        <a:buFont typeface="Arial" charset="0"/>
        <a:buChar char="–"/>
        <a:defRPr sz="2000" b="1">
          <a:solidFill>
            <a:schemeClr val="hlink"/>
          </a:solidFill>
          <a:latin typeface="+mn-lt"/>
        </a:defRPr>
      </a:lvl8pPr>
      <a:lvl9pPr marL="3316288" indent="-228600" algn="l" rtl="0" eaLnBrk="1" fontAlgn="base" hangingPunct="1">
        <a:spcBef>
          <a:spcPct val="20000"/>
        </a:spcBef>
        <a:spcAft>
          <a:spcPct val="0"/>
        </a:spcAft>
        <a:buFont typeface="Arial" charset="0"/>
        <a:buChar char="–"/>
        <a:defRPr sz="20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image" Target="../media/image12.jpeg"/><Relationship Id="rId5" Type="http://schemas.openxmlformats.org/officeDocument/2006/relationships/image" Target="../media/image13.jpeg"/><Relationship Id="rId7"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 Id="rId6"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image" Target="../media/image17.jpeg"/><Relationship Id="rId5" Type="http://schemas.openxmlformats.org/officeDocument/2006/relationships/image" Target="../media/image18.jpe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eg"/><Relationship Id="rId6"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image" Target="../media/image23.jpe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04800"/>
            <a:ext cx="9144000" cy="1981200"/>
          </a:xfrm>
        </p:spPr>
        <p:txBody>
          <a:bodyPr>
            <a:normAutofit/>
          </a:bodyPr>
          <a:lstStyle/>
          <a:p>
            <a:r>
              <a:rPr lang="en-US" dirty="0" smtClean="0"/>
              <a:t/>
            </a:r>
            <a:br>
              <a:rPr lang="en-US" dirty="0" smtClean="0"/>
            </a:br>
            <a:r>
              <a:rPr lang="en-US" dirty="0" smtClean="0"/>
              <a:t> Silicon-based tracker system for EIC detector 	</a:t>
            </a:r>
          </a:p>
        </p:txBody>
      </p:sp>
      <p:sp>
        <p:nvSpPr>
          <p:cNvPr id="4" name="Text Box 12"/>
          <p:cNvSpPr txBox="1">
            <a:spLocks noChangeArrowheads="1"/>
          </p:cNvSpPr>
          <p:nvPr/>
        </p:nvSpPr>
        <p:spPr bwMode="auto">
          <a:xfrm>
            <a:off x="304800" y="1219201"/>
            <a:ext cx="8534400" cy="7048084"/>
          </a:xfrm>
          <a:prstGeom prst="rect">
            <a:avLst/>
          </a:prstGeom>
          <a:solidFill>
            <a:schemeClr val="bg1"/>
          </a:solidFill>
          <a:ln w="12700">
            <a:noFill/>
            <a:miter lim="800000"/>
            <a:headEnd/>
            <a:tailEnd/>
          </a:ln>
          <a:effectLst/>
        </p:spPr>
        <p:txBody>
          <a:bodyPr wrap="square">
            <a:spAutoFit/>
          </a:bodyPr>
          <a:lstStyle>
            <a:defPPr>
              <a:defRPr lang="en-US"/>
            </a:defPPr>
            <a:lvl1pPr algn="ctr" rtl="0" eaLnBrk="0" fontAlgn="base" hangingPunct="0">
              <a:spcBef>
                <a:spcPct val="0"/>
              </a:spcBef>
              <a:spcAft>
                <a:spcPct val="0"/>
              </a:spcAft>
              <a:defRPr sz="3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b="1" kern="1200">
                <a:solidFill>
                  <a:schemeClr val="tx1"/>
                </a:solidFill>
                <a:latin typeface="Times New Roman" pitchFamily="18" charset="0"/>
                <a:ea typeface="+mn-ea"/>
                <a:cs typeface="+mn-cs"/>
              </a:defRPr>
            </a:lvl5pPr>
            <a:lvl6pPr marL="2286000" algn="l" defTabSz="914400" rtl="0" eaLnBrk="1" latinLnBrk="0" hangingPunct="1">
              <a:defRPr sz="3200" b="1" kern="1200">
                <a:solidFill>
                  <a:schemeClr val="tx1"/>
                </a:solidFill>
                <a:latin typeface="Times New Roman" pitchFamily="18" charset="0"/>
                <a:ea typeface="+mn-ea"/>
                <a:cs typeface="+mn-cs"/>
              </a:defRPr>
            </a:lvl6pPr>
            <a:lvl7pPr marL="2743200" algn="l" defTabSz="914400" rtl="0" eaLnBrk="1" latinLnBrk="0" hangingPunct="1">
              <a:defRPr sz="3200" b="1" kern="1200">
                <a:solidFill>
                  <a:schemeClr val="tx1"/>
                </a:solidFill>
                <a:latin typeface="Times New Roman" pitchFamily="18" charset="0"/>
                <a:ea typeface="+mn-ea"/>
                <a:cs typeface="+mn-cs"/>
              </a:defRPr>
            </a:lvl7pPr>
            <a:lvl8pPr marL="3200400" algn="l" defTabSz="914400" rtl="0" eaLnBrk="1" latinLnBrk="0" hangingPunct="1">
              <a:defRPr sz="3200" b="1" kern="1200">
                <a:solidFill>
                  <a:schemeClr val="tx1"/>
                </a:solidFill>
                <a:latin typeface="Times New Roman" pitchFamily="18" charset="0"/>
                <a:ea typeface="+mn-ea"/>
                <a:cs typeface="+mn-cs"/>
              </a:defRPr>
            </a:lvl8pPr>
            <a:lvl9pPr marL="3657600" algn="l" defTabSz="914400" rtl="0" eaLnBrk="1" latinLnBrk="0" hangingPunct="1">
              <a:defRPr sz="3200" b="1" kern="1200">
                <a:solidFill>
                  <a:schemeClr val="tx1"/>
                </a:solidFill>
                <a:latin typeface="Times New Roman" pitchFamily="18" charset="0"/>
                <a:ea typeface="+mn-ea"/>
                <a:cs typeface="+mn-cs"/>
              </a:defRPr>
            </a:lvl9pPr>
          </a:lstStyle>
          <a:p>
            <a:r>
              <a:rPr lang="en-US" sz="2000" dirty="0" smtClean="0">
                <a:solidFill>
                  <a:srgbClr val="7030A0"/>
                </a:solidFill>
                <a:latin typeface="+mn-lt"/>
              </a:rPr>
              <a:t>M.A. </a:t>
            </a:r>
            <a:r>
              <a:rPr lang="en-US" sz="2000" dirty="0" err="1" smtClean="0">
                <a:solidFill>
                  <a:srgbClr val="7030A0"/>
                </a:solidFill>
                <a:latin typeface="+mn-lt"/>
              </a:rPr>
              <a:t>Antonioli</a:t>
            </a:r>
            <a:r>
              <a:rPr lang="en-US" sz="2000" dirty="0" smtClean="0">
                <a:solidFill>
                  <a:srgbClr val="7030A0"/>
                </a:solidFill>
                <a:latin typeface="+mn-lt"/>
              </a:rPr>
              <a:t>, P. </a:t>
            </a:r>
            <a:r>
              <a:rPr lang="en-US" sz="2000" dirty="0" err="1" smtClean="0">
                <a:solidFill>
                  <a:srgbClr val="7030A0"/>
                </a:solidFill>
                <a:latin typeface="+mn-lt"/>
              </a:rPr>
              <a:t>Bonneau</a:t>
            </a:r>
            <a:r>
              <a:rPr lang="en-US" sz="2000" dirty="0" smtClean="0">
                <a:solidFill>
                  <a:srgbClr val="7030A0"/>
                </a:solidFill>
                <a:latin typeface="+mn-lt"/>
              </a:rPr>
              <a:t>, L. </a:t>
            </a:r>
            <a:r>
              <a:rPr lang="en-US" sz="2000" dirty="0" err="1" smtClean="0">
                <a:solidFill>
                  <a:srgbClr val="7030A0"/>
                </a:solidFill>
                <a:latin typeface="+mn-lt"/>
              </a:rPr>
              <a:t>Elouadrhiri</a:t>
            </a:r>
            <a:r>
              <a:rPr lang="en-US" sz="2000" dirty="0" smtClean="0">
                <a:solidFill>
                  <a:srgbClr val="7030A0"/>
                </a:solidFill>
                <a:latin typeface="+mn-lt"/>
              </a:rPr>
              <a:t>*, B. Eng, Y. </a:t>
            </a:r>
            <a:r>
              <a:rPr lang="en-US" sz="2000" dirty="0" err="1" smtClean="0">
                <a:solidFill>
                  <a:srgbClr val="7030A0"/>
                </a:solidFill>
                <a:latin typeface="+mn-lt"/>
              </a:rPr>
              <a:t>Gotra</a:t>
            </a:r>
            <a:r>
              <a:rPr lang="en-US" sz="2000" dirty="0" smtClean="0">
                <a:solidFill>
                  <a:srgbClr val="7030A0"/>
                </a:solidFill>
                <a:latin typeface="+mn-lt"/>
              </a:rPr>
              <a:t>, M. </a:t>
            </a:r>
            <a:r>
              <a:rPr lang="en-US" sz="2000" dirty="0" err="1" smtClean="0">
                <a:solidFill>
                  <a:srgbClr val="7030A0"/>
                </a:solidFill>
                <a:latin typeface="+mn-lt"/>
              </a:rPr>
              <a:t>Leffel</a:t>
            </a:r>
            <a:r>
              <a:rPr lang="en-US" sz="2000" dirty="0" smtClean="0">
                <a:solidFill>
                  <a:srgbClr val="7030A0"/>
                </a:solidFill>
                <a:latin typeface="+mn-lt"/>
              </a:rPr>
              <a:t>, S. </a:t>
            </a:r>
            <a:r>
              <a:rPr lang="en-US" sz="2000" dirty="0" err="1" smtClean="0">
                <a:solidFill>
                  <a:srgbClr val="7030A0"/>
                </a:solidFill>
                <a:latin typeface="+mn-lt"/>
              </a:rPr>
              <a:t>Mandal</a:t>
            </a:r>
            <a:r>
              <a:rPr lang="en-US" sz="2000" dirty="0" smtClean="0">
                <a:solidFill>
                  <a:srgbClr val="7030A0"/>
                </a:solidFill>
                <a:latin typeface="+mn-lt"/>
              </a:rPr>
              <a:t>, M. McMullen, B. </a:t>
            </a:r>
            <a:r>
              <a:rPr lang="en-US" sz="2000" dirty="0" err="1" smtClean="0">
                <a:solidFill>
                  <a:srgbClr val="7030A0"/>
                </a:solidFill>
                <a:latin typeface="+mn-lt"/>
              </a:rPr>
              <a:t>Raydo</a:t>
            </a:r>
            <a:r>
              <a:rPr lang="en-US" sz="2000" dirty="0" smtClean="0">
                <a:solidFill>
                  <a:srgbClr val="7030A0"/>
                </a:solidFill>
                <a:latin typeface="+mn-lt"/>
              </a:rPr>
              <a:t>, W. </a:t>
            </a:r>
            <a:r>
              <a:rPr lang="en-US" sz="2000" dirty="0" err="1" smtClean="0">
                <a:solidFill>
                  <a:srgbClr val="7030A0"/>
                </a:solidFill>
                <a:latin typeface="+mn-lt"/>
              </a:rPr>
              <a:t>Teachey</a:t>
            </a:r>
            <a:r>
              <a:rPr lang="en-US" sz="2000" dirty="0" smtClean="0">
                <a:solidFill>
                  <a:srgbClr val="7030A0"/>
                </a:solidFill>
                <a:latin typeface="+mn-lt"/>
              </a:rPr>
              <a:t>, and</a:t>
            </a:r>
            <a:r>
              <a:rPr lang="en-US" sz="2000" dirty="0" smtClean="0">
                <a:solidFill>
                  <a:srgbClr val="7030A0"/>
                </a:solidFill>
                <a:latin typeface="+mn-lt"/>
              </a:rPr>
              <a:t> </a:t>
            </a:r>
          </a:p>
          <a:p>
            <a:r>
              <a:rPr lang="en-US" sz="2000" dirty="0" smtClean="0">
                <a:solidFill>
                  <a:srgbClr val="7030A0"/>
                </a:solidFill>
                <a:latin typeface="+mn-lt"/>
              </a:rPr>
              <a:t>A</a:t>
            </a:r>
            <a:r>
              <a:rPr lang="en-US" sz="2000" dirty="0" smtClean="0">
                <a:solidFill>
                  <a:srgbClr val="7030A0"/>
                </a:solidFill>
                <a:latin typeface="+mn-lt"/>
              </a:rPr>
              <a:t>. </a:t>
            </a:r>
            <a:r>
              <a:rPr lang="en-US" sz="2000" dirty="0" err="1" smtClean="0">
                <a:solidFill>
                  <a:srgbClr val="7030A0"/>
                </a:solidFill>
                <a:latin typeface="+mn-lt"/>
              </a:rPr>
              <a:t>Yegneswaran</a:t>
            </a:r>
            <a:r>
              <a:rPr lang="en-US" sz="2000" dirty="0" smtClean="0">
                <a:solidFill>
                  <a:srgbClr val="7030A0"/>
                </a:solidFill>
                <a:latin typeface="+mn-lt"/>
              </a:rPr>
              <a:t>* </a:t>
            </a:r>
          </a:p>
          <a:p>
            <a:r>
              <a:rPr lang="en-US" sz="1600" dirty="0" smtClean="0">
                <a:solidFill>
                  <a:schemeClr val="accent2">
                    <a:lumMod val="75000"/>
                  </a:schemeClr>
                </a:solidFill>
                <a:latin typeface="+mn-lt"/>
              </a:rPr>
              <a:t>Thomas Jefferson National Accelerator Facility, Newport News, VA 23606</a:t>
            </a:r>
          </a:p>
          <a:p>
            <a:r>
              <a:rPr lang="en-US" sz="2000" dirty="0" smtClean="0">
                <a:solidFill>
                  <a:srgbClr val="7030A0"/>
                </a:solidFill>
                <a:latin typeface="+mn-lt"/>
              </a:rPr>
              <a:t> </a:t>
            </a:r>
          </a:p>
          <a:p>
            <a:r>
              <a:rPr lang="en-US" sz="2000" dirty="0" smtClean="0">
                <a:solidFill>
                  <a:srgbClr val="7030A0"/>
                </a:solidFill>
                <a:latin typeface="+mn-lt"/>
              </a:rPr>
              <a:t>E. </a:t>
            </a:r>
            <a:r>
              <a:rPr lang="en-US" sz="2000" dirty="0" err="1" smtClean="0">
                <a:solidFill>
                  <a:srgbClr val="7030A0"/>
                </a:solidFill>
                <a:latin typeface="+mn-lt"/>
              </a:rPr>
              <a:t>Kurbatov</a:t>
            </a:r>
            <a:r>
              <a:rPr lang="en-US" sz="2000" dirty="0" smtClean="0">
                <a:solidFill>
                  <a:srgbClr val="7030A0"/>
                </a:solidFill>
                <a:latin typeface="+mn-lt"/>
              </a:rPr>
              <a:t>, M. </a:t>
            </a:r>
            <a:r>
              <a:rPr lang="en-US" sz="2000" dirty="0" err="1" smtClean="0">
                <a:solidFill>
                  <a:srgbClr val="7030A0"/>
                </a:solidFill>
                <a:latin typeface="+mn-lt"/>
              </a:rPr>
              <a:t>Merkin</a:t>
            </a:r>
            <a:r>
              <a:rPr lang="en-US" sz="2000" dirty="0" smtClean="0">
                <a:solidFill>
                  <a:srgbClr val="7030A0"/>
                </a:solidFill>
                <a:latin typeface="+mn-lt"/>
              </a:rPr>
              <a:t>, S. </a:t>
            </a:r>
            <a:r>
              <a:rPr lang="en-US" sz="2000" dirty="0" err="1" smtClean="0">
                <a:solidFill>
                  <a:srgbClr val="7030A0"/>
                </a:solidFill>
                <a:latin typeface="+mn-lt"/>
              </a:rPr>
              <a:t>Rogozhin</a:t>
            </a:r>
            <a:r>
              <a:rPr lang="en-US" sz="2000" dirty="0" smtClean="0">
                <a:solidFill>
                  <a:srgbClr val="7030A0"/>
                </a:solidFill>
                <a:latin typeface="+mn-lt"/>
              </a:rPr>
              <a:t>, and S. </a:t>
            </a:r>
            <a:r>
              <a:rPr lang="en-US" sz="2000" dirty="0" err="1" smtClean="0">
                <a:solidFill>
                  <a:srgbClr val="7030A0"/>
                </a:solidFill>
                <a:latin typeface="+mn-lt"/>
              </a:rPr>
              <a:t>Voronin</a:t>
            </a:r>
            <a:r>
              <a:rPr lang="en-US" sz="2000" dirty="0" smtClean="0">
                <a:solidFill>
                  <a:srgbClr val="7030A0"/>
                </a:solidFill>
                <a:latin typeface="+mn-lt"/>
              </a:rPr>
              <a:t> </a:t>
            </a:r>
          </a:p>
          <a:p>
            <a:r>
              <a:rPr lang="en-US" sz="1600" dirty="0" smtClean="0">
                <a:solidFill>
                  <a:schemeClr val="accent2">
                    <a:lumMod val="75000"/>
                  </a:schemeClr>
                </a:solidFill>
                <a:latin typeface="+mn-lt"/>
              </a:rPr>
              <a:t>Moscow State University, Moscow, Russia </a:t>
            </a:r>
          </a:p>
          <a:p>
            <a:endParaRPr lang="en-US" sz="2000" dirty="0" smtClean="0">
              <a:solidFill>
                <a:srgbClr val="7030A0"/>
              </a:solidFill>
              <a:latin typeface="+mn-lt"/>
            </a:endParaRPr>
          </a:p>
          <a:p>
            <a:r>
              <a:rPr lang="en-US" sz="2000" dirty="0" smtClean="0">
                <a:solidFill>
                  <a:srgbClr val="7030A0"/>
                </a:solidFill>
                <a:latin typeface="+mn-lt"/>
              </a:rPr>
              <a:t>M. </a:t>
            </a:r>
            <a:r>
              <a:rPr lang="en-US" sz="2000" dirty="0" err="1" smtClean="0">
                <a:solidFill>
                  <a:srgbClr val="7030A0"/>
                </a:solidFill>
                <a:latin typeface="+mn-lt"/>
              </a:rPr>
              <a:t>Holtrop</a:t>
            </a:r>
            <a:r>
              <a:rPr lang="en-US" sz="2000" dirty="0" smtClean="0">
                <a:solidFill>
                  <a:srgbClr val="7030A0"/>
                </a:solidFill>
                <a:latin typeface="+mn-lt"/>
              </a:rPr>
              <a:t> and S. Phillips </a:t>
            </a:r>
          </a:p>
          <a:p>
            <a:r>
              <a:rPr lang="en-US" sz="1600" dirty="0" smtClean="0">
                <a:solidFill>
                  <a:schemeClr val="accent2">
                    <a:lumMod val="75000"/>
                  </a:schemeClr>
                </a:solidFill>
                <a:latin typeface="+mn-lt"/>
              </a:rPr>
              <a:t>University of New Hampshire, Durham, NH 03824 </a:t>
            </a:r>
          </a:p>
          <a:p>
            <a:endParaRPr lang="en-US" sz="2000" dirty="0" smtClean="0">
              <a:solidFill>
                <a:srgbClr val="7030A0"/>
              </a:solidFill>
              <a:latin typeface="+mn-lt"/>
            </a:endParaRPr>
          </a:p>
          <a:p>
            <a:r>
              <a:rPr lang="en-US" sz="2000" dirty="0" smtClean="0">
                <a:solidFill>
                  <a:srgbClr val="7030A0"/>
                </a:solidFill>
                <a:latin typeface="+mn-lt"/>
              </a:rPr>
              <a:t>FNAL</a:t>
            </a:r>
          </a:p>
          <a:p>
            <a:r>
              <a:rPr lang="en-US" sz="1600" dirty="0" smtClean="0">
                <a:solidFill>
                  <a:schemeClr val="accent2">
                    <a:lumMod val="75000"/>
                  </a:schemeClr>
                </a:solidFill>
                <a:latin typeface="+mn-lt"/>
              </a:rPr>
              <a:t>SIDET Facility</a:t>
            </a:r>
          </a:p>
          <a:p>
            <a:endParaRPr lang="en-US" sz="2000" dirty="0" smtClean="0">
              <a:solidFill>
                <a:srgbClr val="7030A0"/>
              </a:solidFill>
            </a:endParaRPr>
          </a:p>
          <a:p>
            <a:r>
              <a:rPr lang="en-US" sz="2000" dirty="0" err="1" smtClean="0">
                <a:solidFill>
                  <a:srgbClr val="7030A0"/>
                </a:solidFill>
                <a:latin typeface="+mn-lt"/>
              </a:rPr>
              <a:t>Saclay</a:t>
            </a:r>
            <a:r>
              <a:rPr lang="en-US" sz="2000" dirty="0" smtClean="0">
                <a:solidFill>
                  <a:srgbClr val="7030A0"/>
                </a:solidFill>
                <a:latin typeface="+mn-lt"/>
              </a:rPr>
              <a:t>/</a:t>
            </a:r>
            <a:r>
              <a:rPr lang="en-US" sz="2000" dirty="0" smtClean="0">
                <a:solidFill>
                  <a:srgbClr val="7030A0"/>
                </a:solidFill>
                <a:latin typeface="+mn-lt"/>
              </a:rPr>
              <a:t>CEA</a:t>
            </a:r>
            <a:endParaRPr lang="en-US" sz="2000" dirty="0" smtClean="0">
              <a:solidFill>
                <a:srgbClr val="7030A0"/>
              </a:solidFill>
              <a:latin typeface="+mn-lt"/>
            </a:endParaRPr>
          </a:p>
          <a:p>
            <a:r>
              <a:rPr lang="en-US" sz="2000" dirty="0" smtClean="0">
                <a:solidFill>
                  <a:schemeClr val="accent2">
                    <a:lumMod val="75000"/>
                  </a:schemeClr>
                </a:solidFill>
                <a:latin typeface="+mn-lt"/>
              </a:rPr>
              <a:t> J. Ball F. </a:t>
            </a:r>
            <a:r>
              <a:rPr lang="en-US" sz="2000" dirty="0" err="1" smtClean="0">
                <a:solidFill>
                  <a:schemeClr val="accent2">
                    <a:lumMod val="75000"/>
                  </a:schemeClr>
                </a:solidFill>
                <a:latin typeface="+mn-lt"/>
              </a:rPr>
              <a:t>Sabatie</a:t>
            </a:r>
            <a:r>
              <a:rPr lang="en-US" sz="2000" dirty="0" smtClean="0">
                <a:solidFill>
                  <a:schemeClr val="accent2">
                    <a:lumMod val="75000"/>
                  </a:schemeClr>
                </a:solidFill>
                <a:latin typeface="+mn-lt"/>
              </a:rPr>
              <a:t>, </a:t>
            </a:r>
            <a:r>
              <a:rPr lang="en-US" sz="2000" dirty="0" smtClean="0">
                <a:solidFill>
                  <a:schemeClr val="accent2">
                    <a:lumMod val="75000"/>
                  </a:schemeClr>
                </a:solidFill>
                <a:latin typeface="+mn-lt"/>
              </a:rPr>
              <a:t>and </a:t>
            </a:r>
            <a:r>
              <a:rPr lang="en-US" sz="2000" dirty="0" smtClean="0">
                <a:solidFill>
                  <a:schemeClr val="accent2">
                    <a:lumMod val="75000"/>
                  </a:schemeClr>
                </a:solidFill>
                <a:latin typeface="+mn-lt"/>
              </a:rPr>
              <a:t>S. </a:t>
            </a:r>
            <a:r>
              <a:rPr lang="en-US" sz="2000" dirty="0" err="1" smtClean="0">
                <a:solidFill>
                  <a:schemeClr val="accent2">
                    <a:lumMod val="75000"/>
                  </a:schemeClr>
                </a:solidFill>
                <a:latin typeface="+mn-lt"/>
              </a:rPr>
              <a:t>Procureur</a:t>
            </a:r>
            <a:endParaRPr lang="en-US" sz="2000" dirty="0" smtClean="0">
              <a:solidFill>
                <a:schemeClr val="accent2">
                  <a:lumMod val="75000"/>
                </a:schemeClr>
              </a:solidFill>
              <a:latin typeface="+mn-lt"/>
            </a:endParaRPr>
          </a:p>
          <a:p>
            <a:endParaRPr lang="en-US" sz="2000" dirty="0" smtClean="0">
              <a:solidFill>
                <a:srgbClr val="7030A0"/>
              </a:solidFill>
              <a:latin typeface="+mn-lt"/>
            </a:endParaRPr>
          </a:p>
          <a:p>
            <a:endParaRPr lang="en-US" sz="2000" dirty="0" smtClean="0">
              <a:solidFill>
                <a:srgbClr val="7030A0"/>
              </a:solidFill>
              <a:latin typeface="+mn-lt"/>
            </a:endParaRPr>
          </a:p>
          <a:p>
            <a:endParaRPr lang="en-US" sz="1600" dirty="0" smtClean="0">
              <a:solidFill>
                <a:schemeClr val="accent2">
                  <a:lumMod val="75000"/>
                </a:schemeClr>
              </a:solidFill>
            </a:endParaRPr>
          </a:p>
          <a:p>
            <a:r>
              <a:rPr lang="en-US" sz="1600" dirty="0" smtClean="0">
                <a:solidFill>
                  <a:schemeClr val="accent2">
                    <a:lumMod val="75000"/>
                  </a:schemeClr>
                </a:solidFill>
                <a:latin typeface="+mn-lt"/>
              </a:rPr>
              <a:t> </a:t>
            </a:r>
          </a:p>
          <a:p>
            <a:endParaRPr lang="en-US" sz="1600" dirty="0" smtClean="0">
              <a:solidFill>
                <a:schemeClr val="accent2">
                  <a:lumMod val="75000"/>
                </a:schemeClr>
              </a:solidFill>
              <a:latin typeface="+mn-lt"/>
            </a:endParaRPr>
          </a:p>
          <a:p>
            <a:endParaRPr lang="en-US" sz="1600" dirty="0" smtClean="0">
              <a:solidFill>
                <a:schemeClr val="accent2">
                  <a:lumMod val="75000"/>
                </a:schemeClr>
              </a:solidFill>
              <a:latin typeface="+mn-lt"/>
            </a:endParaRPr>
          </a:p>
          <a:p>
            <a:endParaRPr lang="en-US" altLang="en-US" sz="1600" dirty="0" smtClean="0">
              <a:solidFill>
                <a:schemeClr val="accent2">
                  <a:lumMod val="75000"/>
                </a:schemeClr>
              </a:solidFill>
            </a:endParaRPr>
          </a:p>
          <a:p>
            <a:endParaRPr lang="en-US" altLang="en-US" sz="1600" dirty="0" smtClean="0">
              <a:solidFill>
                <a:schemeClr val="accent2">
                  <a:lumMod val="75000"/>
                </a:schemeClr>
              </a:solidFill>
            </a:endParaRPr>
          </a:p>
          <a:p>
            <a:endParaRPr lang="en-US" altLang="en-US" sz="16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838200"/>
            <a:ext cx="8839200" cy="5287963"/>
          </a:xfrm>
        </p:spPr>
        <p:txBody>
          <a:bodyPr/>
          <a:lstStyle/>
          <a:p>
            <a:r>
              <a:rPr lang="en-US" dirty="0" smtClean="0"/>
              <a:t>GEMC Detector Simulation</a:t>
            </a:r>
          </a:p>
          <a:p>
            <a:pPr marL="803275" indent="-230188">
              <a:buFont typeface="Arial" pitchFamily="34" charset="0"/>
              <a:buChar char="•"/>
            </a:pPr>
            <a:r>
              <a:rPr lang="en-US" sz="2000" dirty="0" smtClean="0">
                <a:solidFill>
                  <a:srgbClr val="333399"/>
                </a:solidFill>
              </a:rPr>
              <a:t>Includes electro-magnetic and </a:t>
            </a:r>
            <a:r>
              <a:rPr lang="en-US" sz="2000" dirty="0" err="1" smtClean="0">
                <a:solidFill>
                  <a:srgbClr val="333399"/>
                </a:solidFill>
              </a:rPr>
              <a:t>hadronic</a:t>
            </a:r>
            <a:r>
              <a:rPr lang="en-US" sz="2000" dirty="0" smtClean="0">
                <a:solidFill>
                  <a:srgbClr val="333399"/>
                </a:solidFill>
              </a:rPr>
              <a:t> backgrounds and noise</a:t>
            </a:r>
          </a:p>
          <a:p>
            <a:pPr lvl="2">
              <a:buFont typeface="Arial" pitchFamily="34" charset="0"/>
              <a:buChar char="•"/>
            </a:pPr>
            <a:r>
              <a:rPr lang="en-US" dirty="0" smtClean="0">
                <a:solidFill>
                  <a:srgbClr val="333399"/>
                </a:solidFill>
                <a:ea typeface="+mn-ea"/>
                <a:cs typeface="+mn-cs"/>
              </a:rPr>
              <a:t>Rates estimated for LH2, LD2, C, Fe, and Pb targets</a:t>
            </a:r>
          </a:p>
          <a:p>
            <a:pPr lvl="2">
              <a:buFont typeface="Arial" pitchFamily="34" charset="0"/>
              <a:buChar char="•"/>
            </a:pPr>
            <a:r>
              <a:rPr lang="en-US" dirty="0" smtClean="0">
                <a:solidFill>
                  <a:srgbClr val="333399"/>
                </a:solidFill>
              </a:rPr>
              <a:t>For L = 10</a:t>
            </a:r>
            <a:r>
              <a:rPr lang="en-US" baseline="30000" dirty="0" smtClean="0">
                <a:solidFill>
                  <a:srgbClr val="333399"/>
                </a:solidFill>
              </a:rPr>
              <a:t>35</a:t>
            </a:r>
            <a:r>
              <a:rPr lang="en-US" dirty="0" smtClean="0">
                <a:solidFill>
                  <a:srgbClr val="333399"/>
                </a:solidFill>
              </a:rPr>
              <a:t> cm</a:t>
            </a:r>
            <a:r>
              <a:rPr lang="en-US" baseline="30000" dirty="0" smtClean="0">
                <a:solidFill>
                  <a:srgbClr val="333399"/>
                </a:solidFill>
              </a:rPr>
              <a:t>-2</a:t>
            </a:r>
            <a:r>
              <a:rPr lang="en-US" dirty="0" smtClean="0">
                <a:solidFill>
                  <a:srgbClr val="333399"/>
                </a:solidFill>
              </a:rPr>
              <a:t>s</a:t>
            </a:r>
            <a:r>
              <a:rPr lang="en-US" baseline="30000" dirty="0" smtClean="0">
                <a:solidFill>
                  <a:srgbClr val="333399"/>
                </a:solidFill>
              </a:rPr>
              <a:t>-1</a:t>
            </a:r>
          </a:p>
          <a:p>
            <a:pPr lvl="2">
              <a:buFont typeface="Arial" pitchFamily="34" charset="0"/>
              <a:buChar char="•"/>
            </a:pPr>
            <a:r>
              <a:rPr lang="en-US" dirty="0" smtClean="0">
                <a:solidFill>
                  <a:srgbClr val="333399"/>
                </a:solidFill>
              </a:rPr>
              <a:t>Rates from carbon target</a:t>
            </a:r>
          </a:p>
          <a:p>
            <a:pPr lvl="4">
              <a:buFontTx/>
              <a:buChar char="‒"/>
            </a:pPr>
            <a:r>
              <a:rPr lang="en-US" dirty="0" smtClean="0">
                <a:solidFill>
                  <a:srgbClr val="008000"/>
                </a:solidFill>
              </a:rPr>
              <a:t>Threshold E</a:t>
            </a:r>
            <a:r>
              <a:rPr lang="en-US" dirty="0" smtClean="0">
                <a:solidFill>
                  <a:srgbClr val="008000"/>
                </a:solidFill>
                <a:latin typeface="Arial"/>
                <a:cs typeface="Arial"/>
              </a:rPr>
              <a:t> ≈ </a:t>
            </a:r>
            <a:r>
              <a:rPr lang="en-US" dirty="0" smtClean="0">
                <a:solidFill>
                  <a:srgbClr val="008000"/>
                </a:solidFill>
              </a:rPr>
              <a:t>40 KeV</a:t>
            </a:r>
          </a:p>
          <a:p>
            <a:pPr lvl="5">
              <a:buFont typeface="Arial" pitchFamily="34" charset="0"/>
              <a:buChar char="–"/>
            </a:pPr>
            <a:r>
              <a:rPr lang="en-US" dirty="0" smtClean="0">
                <a:solidFill>
                  <a:srgbClr val="0070C0"/>
                </a:solidFill>
              </a:rPr>
              <a:t>Hadronic rate : ~5 MHz</a:t>
            </a:r>
          </a:p>
          <a:p>
            <a:pPr lvl="5">
              <a:spcAft>
                <a:spcPts val="0"/>
              </a:spcAft>
              <a:buFont typeface="Arial" pitchFamily="34" charset="0"/>
              <a:buChar char="–"/>
            </a:pPr>
            <a:r>
              <a:rPr lang="en-US" dirty="0" smtClean="0">
                <a:solidFill>
                  <a:srgbClr val="0070C0"/>
                </a:solidFill>
              </a:rPr>
              <a:t>Total rate: ~16 MHz</a:t>
            </a:r>
          </a:p>
          <a:p>
            <a:pPr lvl="6">
              <a:spcAft>
                <a:spcPts val="0"/>
              </a:spcAft>
              <a:buFont typeface="Arial" pitchFamily="34" charset="0"/>
              <a:buChar char="–"/>
            </a:pPr>
            <a:r>
              <a:rPr lang="en-US" sz="1800" dirty="0" smtClean="0">
                <a:solidFill>
                  <a:srgbClr val="7E19A7"/>
                </a:solidFill>
              </a:rPr>
              <a:t>Strip hit rate (R1, 6.3 KHz), (R2, 4.5 KHz), </a:t>
            </a:r>
          </a:p>
          <a:p>
            <a:pPr marL="4005263" lvl="6" indent="-180975">
              <a:spcAft>
                <a:spcPts val="0"/>
              </a:spcAft>
              <a:buNone/>
            </a:pPr>
            <a:r>
              <a:rPr lang="en-US" sz="1800" dirty="0" smtClean="0">
                <a:solidFill>
                  <a:srgbClr val="7E19A7"/>
                </a:solidFill>
              </a:rPr>
              <a:t>(R3, 3.5 KHz), (R4, 2.6 KHz)</a:t>
            </a:r>
          </a:p>
          <a:p>
            <a:pPr lvl="2">
              <a:spcBef>
                <a:spcPts val="0"/>
              </a:spcBef>
              <a:spcAft>
                <a:spcPts val="0"/>
              </a:spcAft>
              <a:buFont typeface="Arial" pitchFamily="34" charset="0"/>
              <a:buChar char="•"/>
            </a:pPr>
            <a:r>
              <a:rPr lang="en-US" dirty="0" smtClean="0">
                <a:solidFill>
                  <a:srgbClr val="333399"/>
                </a:solidFill>
              </a:rPr>
              <a:t>Radiation dose for carbon target</a:t>
            </a:r>
          </a:p>
          <a:p>
            <a:pPr lvl="4">
              <a:spcBef>
                <a:spcPts val="0"/>
              </a:spcBef>
              <a:spcAft>
                <a:spcPts val="0"/>
              </a:spcAft>
              <a:buFont typeface="Arial" pitchFamily="34" charset="0"/>
              <a:buChar char="‒"/>
            </a:pPr>
            <a:r>
              <a:rPr lang="en-US" dirty="0" smtClean="0">
                <a:solidFill>
                  <a:srgbClr val="008000"/>
                </a:solidFill>
              </a:rPr>
              <a:t>50 % operation</a:t>
            </a:r>
          </a:p>
          <a:p>
            <a:pPr lvl="4">
              <a:spcAft>
                <a:spcPts val="0"/>
              </a:spcAft>
              <a:buFont typeface="Arial" pitchFamily="34" charset="0"/>
              <a:buChar char="‒"/>
            </a:pPr>
            <a:r>
              <a:rPr lang="en-US" dirty="0" smtClean="0">
                <a:solidFill>
                  <a:srgbClr val="008000"/>
                </a:solidFill>
              </a:rPr>
              <a:t>15 years duration </a:t>
            </a:r>
          </a:p>
          <a:p>
            <a:pPr lvl="5">
              <a:spcBef>
                <a:spcPts val="0"/>
              </a:spcBef>
              <a:spcAft>
                <a:spcPts val="0"/>
              </a:spcAft>
            </a:pPr>
            <a:r>
              <a:rPr lang="en-US" dirty="0" smtClean="0">
                <a:solidFill>
                  <a:srgbClr val="0070C0"/>
                </a:solidFill>
                <a:sym typeface="Wingdings" pitchFamily="2" charset="2"/>
              </a:rPr>
              <a:t>~</a:t>
            </a:r>
            <a:r>
              <a:rPr lang="en-US" dirty="0" smtClean="0">
                <a:solidFill>
                  <a:srgbClr val="0070C0"/>
                </a:solidFill>
              </a:rPr>
              <a:t>2.5 Mrads</a:t>
            </a:r>
            <a:r>
              <a:rPr lang="en-US" dirty="0" smtClean="0">
                <a:solidFill>
                  <a:srgbClr val="7030A0"/>
                </a:solidFill>
              </a:rPr>
              <a:t> </a:t>
            </a:r>
            <a:r>
              <a:rPr lang="en-US" sz="1400" dirty="0" smtClean="0">
                <a:solidFill>
                  <a:srgbClr val="7030A0"/>
                </a:solidFill>
              </a:rPr>
              <a:t>	</a:t>
            </a:r>
            <a:r>
              <a:rPr lang="en-US" sz="1400" dirty="0" smtClean="0"/>
              <a:t>	</a:t>
            </a:r>
          </a:p>
          <a:p>
            <a:pPr lvl="1"/>
            <a:endParaRPr lang="en-US" sz="1800" dirty="0"/>
          </a:p>
        </p:txBody>
      </p:sp>
      <p:sp>
        <p:nvSpPr>
          <p:cNvPr id="5" name="Title 1"/>
          <p:cNvSpPr>
            <a:spLocks noGrp="1"/>
          </p:cNvSpPr>
          <p:nvPr>
            <p:ph type="title"/>
          </p:nvPr>
        </p:nvSpPr>
        <p:spPr/>
        <p:txBody>
          <a:bodyPr/>
          <a:lstStyle/>
          <a:p>
            <a:r>
              <a:rPr lang="en-US" dirty="0" smtClean="0">
                <a:solidFill>
                  <a:schemeClr val="tx1"/>
                </a:solidFill>
                <a:latin typeface="Arial" pitchFamily="34" charset="0"/>
                <a:cs typeface="Arial" pitchFamily="34" charset="0"/>
              </a:rPr>
              <a:t>Overview: </a:t>
            </a:r>
            <a:r>
              <a:rPr lang="en-US" dirty="0" smtClean="0">
                <a:latin typeface="Arial" pitchFamily="34" charset="0"/>
                <a:cs typeface="Arial" pitchFamily="34" charset="0"/>
              </a:rPr>
              <a:t>Rates and </a:t>
            </a:r>
            <a:r>
              <a:rPr lang="en-US" dirty="0" smtClean="0"/>
              <a:t>Radiation Dose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updated exploded module-Layout1 (2).png"/>
          <p:cNvPicPr>
            <a:picLocks noChangeAspect="1"/>
          </p:cNvPicPr>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3163862" y="1158246"/>
            <a:ext cx="5983631" cy="4786906"/>
          </a:xfrm>
          <a:prstGeom prst="rect">
            <a:avLst/>
          </a:prstGeom>
        </p:spPr>
      </p:pic>
      <p:sp>
        <p:nvSpPr>
          <p:cNvPr id="2" name="Title 1"/>
          <p:cNvSpPr>
            <a:spLocks noGrp="1"/>
          </p:cNvSpPr>
          <p:nvPr>
            <p:ph type="title"/>
          </p:nvPr>
        </p:nvSpPr>
        <p:spPr/>
        <p:txBody>
          <a:bodyPr/>
          <a:lstStyle/>
          <a:p>
            <a:r>
              <a:rPr lang="en-US" dirty="0" smtClean="0">
                <a:latin typeface="Arial" pitchFamily="34" charset="0"/>
                <a:cs typeface="Arial" pitchFamily="34" charset="0"/>
              </a:rPr>
              <a:t>Design Overview: </a:t>
            </a:r>
            <a:r>
              <a:rPr lang="en-US" dirty="0" smtClean="0"/>
              <a:t>SVT Module</a:t>
            </a:r>
            <a:endParaRPr lang="en-US" dirty="0"/>
          </a:p>
        </p:txBody>
      </p:sp>
      <p:sp>
        <p:nvSpPr>
          <p:cNvPr id="7" name="Content Placeholder 2"/>
          <p:cNvSpPr txBox="1">
            <a:spLocks/>
          </p:cNvSpPr>
          <p:nvPr/>
        </p:nvSpPr>
        <p:spPr bwMode="auto">
          <a:xfrm>
            <a:off x="0" y="752257"/>
            <a:ext cx="4457262" cy="5486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defRPr sz="2400" b="1">
                <a:solidFill>
                  <a:schemeClr val="tx1"/>
                </a:solidFill>
                <a:latin typeface="+mn-lt"/>
                <a:ea typeface="+mn-ea"/>
                <a:cs typeface="+mn-cs"/>
              </a:defRPr>
            </a:lvl1pPr>
            <a:lvl2pPr marL="457200" indent="-233363" algn="l" rtl="0" eaLnBrk="1" fontAlgn="base" hangingPunct="1">
              <a:spcBef>
                <a:spcPts val="600"/>
              </a:spcBef>
              <a:spcAft>
                <a:spcPct val="0"/>
              </a:spcAft>
              <a:buFont typeface="Arial" charset="0"/>
              <a:buChar char="•"/>
              <a:defRPr sz="2400" b="1">
                <a:solidFill>
                  <a:srgbClr val="333399"/>
                </a:solidFill>
                <a:latin typeface="+mn-lt"/>
              </a:defRPr>
            </a:lvl2pPr>
            <a:lvl3pPr marL="800100" indent="-228600" algn="l" rtl="0" eaLnBrk="1" fontAlgn="base" hangingPunct="1">
              <a:spcBef>
                <a:spcPts val="600"/>
              </a:spcBef>
              <a:spcAft>
                <a:spcPct val="0"/>
              </a:spcAft>
              <a:buFont typeface="Arial" charset="0"/>
              <a:buChar char="–"/>
              <a:defRPr sz="2000" b="1">
                <a:solidFill>
                  <a:srgbClr val="008000"/>
                </a:solidFill>
                <a:latin typeface="+mn-lt"/>
              </a:defRPr>
            </a:lvl3pPr>
            <a:lvl4pPr marL="1143000" indent="-228600" algn="l" rtl="0" eaLnBrk="1" fontAlgn="base" hangingPunct="1">
              <a:spcBef>
                <a:spcPts val="600"/>
              </a:spcBef>
              <a:spcAft>
                <a:spcPct val="0"/>
              </a:spcAft>
              <a:buFont typeface="Arial" charset="0"/>
              <a:buChar char="•"/>
              <a:defRPr sz="2000" b="1">
                <a:solidFill>
                  <a:srgbClr val="333399"/>
                </a:solidFill>
                <a:latin typeface="+mn-lt"/>
              </a:defRPr>
            </a:lvl4pPr>
            <a:lvl5pPr marL="1487488" indent="-228600" algn="l" rtl="0" eaLnBrk="1" fontAlgn="base" hangingPunct="1">
              <a:spcBef>
                <a:spcPts val="600"/>
              </a:spcBef>
              <a:spcAft>
                <a:spcPct val="0"/>
              </a:spcAft>
              <a:buFont typeface="Arial" charset="0"/>
              <a:buChar char="–"/>
              <a:defRPr sz="2000" b="1">
                <a:solidFill>
                  <a:schemeClr val="hlink"/>
                </a:solidFill>
                <a:latin typeface="+mn-lt"/>
              </a:defRPr>
            </a:lvl5pPr>
            <a:lvl6pPr marL="1944688" indent="-228600" algn="l" rtl="0" eaLnBrk="1" fontAlgn="base" hangingPunct="1">
              <a:spcBef>
                <a:spcPct val="20000"/>
              </a:spcBef>
              <a:spcAft>
                <a:spcPct val="0"/>
              </a:spcAft>
              <a:buFont typeface="Arial" charset="0"/>
              <a:buChar char="–"/>
              <a:defRPr sz="2000" b="1">
                <a:solidFill>
                  <a:schemeClr val="hlink"/>
                </a:solidFill>
                <a:latin typeface="+mn-lt"/>
              </a:defRPr>
            </a:lvl6pPr>
            <a:lvl7pPr marL="2401888" indent="-228600" algn="l" rtl="0" eaLnBrk="1" fontAlgn="base" hangingPunct="1">
              <a:spcBef>
                <a:spcPct val="20000"/>
              </a:spcBef>
              <a:spcAft>
                <a:spcPct val="0"/>
              </a:spcAft>
              <a:buFont typeface="Arial" charset="0"/>
              <a:buChar char="–"/>
              <a:defRPr sz="2000" b="1">
                <a:solidFill>
                  <a:schemeClr val="hlink"/>
                </a:solidFill>
                <a:latin typeface="+mn-lt"/>
              </a:defRPr>
            </a:lvl7pPr>
            <a:lvl8pPr marL="2859088" indent="-228600" algn="l" rtl="0" eaLnBrk="1" fontAlgn="base" hangingPunct="1">
              <a:spcBef>
                <a:spcPct val="20000"/>
              </a:spcBef>
              <a:spcAft>
                <a:spcPct val="0"/>
              </a:spcAft>
              <a:buFont typeface="Arial" charset="0"/>
              <a:buChar char="–"/>
              <a:defRPr sz="2000" b="1">
                <a:solidFill>
                  <a:schemeClr val="hlink"/>
                </a:solidFill>
                <a:latin typeface="+mn-lt"/>
              </a:defRPr>
            </a:lvl8pPr>
            <a:lvl9pPr marL="3316288" indent="-228600" algn="l" rtl="0" eaLnBrk="1" fontAlgn="base" hangingPunct="1">
              <a:spcBef>
                <a:spcPct val="20000"/>
              </a:spcBef>
              <a:spcAft>
                <a:spcPct val="0"/>
              </a:spcAft>
              <a:buFont typeface="Arial" charset="0"/>
              <a:buChar char="–"/>
              <a:defRPr sz="2000" b="1">
                <a:solidFill>
                  <a:schemeClr val="hlink"/>
                </a:solidFill>
                <a:latin typeface="+mn-lt"/>
              </a:defRPr>
            </a:lvl9pPr>
          </a:lstStyle>
          <a:p>
            <a:pPr marL="0" lvl="1" indent="0">
              <a:spcBef>
                <a:spcPct val="20000"/>
              </a:spcBef>
              <a:buFont typeface="Arial" charset="0"/>
              <a:buNone/>
            </a:pPr>
            <a:r>
              <a:rPr lang="en-US" sz="1700" dirty="0" smtClean="0">
                <a:solidFill>
                  <a:schemeClr val="tx2"/>
                </a:solidFill>
              </a:rPr>
              <a:t>Sensor</a:t>
            </a:r>
          </a:p>
          <a:p>
            <a:pPr marL="114300" lvl="1" indent="-237744">
              <a:buFont typeface="Arial" pitchFamily="34" charset="0"/>
              <a:buChar char="•"/>
            </a:pPr>
            <a:r>
              <a:rPr lang="en-US" sz="1700" dirty="0">
                <a:solidFill>
                  <a:srgbClr val="333399"/>
                </a:solidFill>
              </a:rPr>
              <a:t>All modules have 3 types of sensors</a:t>
            </a:r>
          </a:p>
          <a:p>
            <a:pPr marL="914400" lvl="3" indent="-237744">
              <a:buFont typeface="Arial" pitchFamily="34" charset="0"/>
              <a:buChar char="‒"/>
            </a:pPr>
            <a:r>
              <a:rPr lang="en-US" sz="1700" dirty="0">
                <a:solidFill>
                  <a:srgbClr val="004200"/>
                </a:solidFill>
              </a:rPr>
              <a:t>Hybrid, Intermediate, and Far</a:t>
            </a:r>
          </a:p>
          <a:p>
            <a:pPr marL="0" lvl="1"/>
            <a:r>
              <a:rPr lang="en-US" sz="1700" dirty="0">
                <a:solidFill>
                  <a:srgbClr val="004200"/>
                </a:solidFill>
              </a:rPr>
              <a:t>Sensors cut from </a:t>
            </a:r>
            <a:r>
              <a:rPr lang="en-US" sz="1700" dirty="0" smtClean="0">
                <a:solidFill>
                  <a:srgbClr val="004200"/>
                </a:solidFill>
              </a:rPr>
              <a:t>6 inch </a:t>
            </a:r>
            <a:r>
              <a:rPr lang="en-US" sz="1700" dirty="0">
                <a:solidFill>
                  <a:srgbClr val="004200"/>
                </a:solidFill>
              </a:rPr>
              <a:t>wafers</a:t>
            </a:r>
          </a:p>
          <a:p>
            <a:pPr marL="914400" lvl="3" indent="-237744">
              <a:buFont typeface="Arial" pitchFamily="34" charset="0"/>
              <a:buChar char="‒"/>
            </a:pPr>
            <a:r>
              <a:rPr lang="en-US" sz="1700" dirty="0" smtClean="0">
                <a:solidFill>
                  <a:srgbClr val="004200"/>
                </a:solidFill>
              </a:rPr>
              <a:t>2 sensors/wafer</a:t>
            </a:r>
            <a:endParaRPr lang="en-US" sz="1700" dirty="0">
              <a:solidFill>
                <a:srgbClr val="004200"/>
              </a:solidFill>
            </a:endParaRPr>
          </a:p>
          <a:p>
            <a:pPr marL="0" lvl="1"/>
            <a:r>
              <a:rPr lang="en-US" sz="1700" dirty="0" smtClean="0">
                <a:solidFill>
                  <a:srgbClr val="004200"/>
                </a:solidFill>
              </a:rPr>
              <a:t>All sensors have the same size</a:t>
            </a:r>
            <a:endParaRPr lang="en-US" sz="1700" dirty="0">
              <a:solidFill>
                <a:srgbClr val="004200"/>
              </a:solidFill>
            </a:endParaRPr>
          </a:p>
          <a:p>
            <a:pPr marL="914400" lvl="3" indent="-237744">
              <a:buFont typeface="Arial" pitchFamily="34" charset="0"/>
              <a:buChar char="‒"/>
            </a:pPr>
            <a:r>
              <a:rPr lang="en-US" sz="1700" dirty="0" smtClean="0">
                <a:solidFill>
                  <a:srgbClr val="004200"/>
                </a:solidFill>
              </a:rPr>
              <a:t>111.625 mm × 42 mm</a:t>
            </a:r>
          </a:p>
          <a:p>
            <a:pPr marL="0" lvl="1" indent="0">
              <a:spcBef>
                <a:spcPct val="20000"/>
              </a:spcBef>
              <a:buFont typeface="Arial" charset="0"/>
              <a:buNone/>
            </a:pPr>
            <a:r>
              <a:rPr lang="en-US" sz="1700" dirty="0" smtClean="0">
                <a:solidFill>
                  <a:schemeClr val="tx2"/>
                </a:solidFill>
              </a:rPr>
              <a:t>FSSR2 ASIC</a:t>
            </a:r>
          </a:p>
          <a:p>
            <a:pPr marL="457200" lvl="2" indent="-237744">
              <a:buFont typeface="Arial" pitchFamily="34" charset="0"/>
              <a:buChar char="•"/>
            </a:pPr>
            <a:r>
              <a:rPr lang="en-US" sz="1700" dirty="0" smtClean="0">
                <a:solidFill>
                  <a:srgbClr val="333399"/>
                </a:solidFill>
              </a:rPr>
              <a:t>Developed for BTeV</a:t>
            </a:r>
          </a:p>
          <a:p>
            <a:r>
              <a:rPr lang="en-US" sz="1700" dirty="0" smtClean="0"/>
              <a:t>Readout cable</a:t>
            </a:r>
          </a:p>
          <a:p>
            <a:pPr lvl="1"/>
            <a:r>
              <a:rPr lang="en-US" sz="1700" dirty="0" smtClean="0"/>
              <a:t>Hybrid Flex Circuit Board</a:t>
            </a:r>
          </a:p>
          <a:p>
            <a:pPr lvl="2"/>
            <a:r>
              <a:rPr lang="en-US" sz="1700" dirty="0" smtClean="0">
                <a:solidFill>
                  <a:srgbClr val="004200"/>
                </a:solidFill>
              </a:rPr>
              <a:t>Based on CDF and D0 designs</a:t>
            </a:r>
          </a:p>
          <a:p>
            <a:r>
              <a:rPr lang="en-US" sz="1700" dirty="0" smtClean="0"/>
              <a:t>Backing structure</a:t>
            </a:r>
          </a:p>
          <a:p>
            <a:pPr lvl="1"/>
            <a:r>
              <a:rPr lang="en-US" sz="1700" dirty="0" smtClean="0"/>
              <a:t>Composite structure</a:t>
            </a:r>
          </a:p>
          <a:p>
            <a:pPr lvl="2"/>
            <a:r>
              <a:rPr lang="en-US" sz="1700" dirty="0" smtClean="0">
                <a:solidFill>
                  <a:srgbClr val="004200"/>
                </a:solidFill>
              </a:rPr>
              <a:t>Rohacell and Carbon Fiber</a:t>
            </a:r>
          </a:p>
          <a:p>
            <a:pPr lvl="2"/>
            <a:r>
              <a:rPr lang="en-US" sz="1700" dirty="0" smtClean="0">
                <a:solidFill>
                  <a:srgbClr val="004200"/>
                </a:solidFill>
              </a:rPr>
              <a:t>Based on CDF and D0 designs</a:t>
            </a:r>
          </a:p>
          <a:p>
            <a:pPr lvl="2"/>
            <a:endParaRPr lang="en-US" sz="1700" dirty="0" smtClean="0"/>
          </a:p>
          <a:p>
            <a:pPr lvl="2"/>
            <a:endParaRPr lang="en-US" sz="1700" dirty="0" smtClean="0"/>
          </a:p>
          <a:p>
            <a:pPr lvl="2"/>
            <a:endParaRPr lang="en-US" sz="1700" dirty="0" smtClean="0"/>
          </a:p>
          <a:p>
            <a:endParaRPr lang="en-US" sz="1700" dirty="0"/>
          </a:p>
        </p:txBody>
      </p:sp>
      <p:sp>
        <p:nvSpPr>
          <p:cNvPr id="8" name="Content Placeholder 2"/>
          <p:cNvSpPr txBox="1">
            <a:spLocks/>
          </p:cNvSpPr>
          <p:nvPr/>
        </p:nvSpPr>
        <p:spPr bwMode="auto">
          <a:xfrm>
            <a:off x="5115034" y="736047"/>
            <a:ext cx="3901090" cy="1298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20000"/>
              </a:spcBef>
              <a:spcAft>
                <a:spcPct val="0"/>
              </a:spcAft>
              <a:defRPr sz="2400" b="1">
                <a:solidFill>
                  <a:schemeClr val="tx1"/>
                </a:solidFill>
                <a:latin typeface="+mn-lt"/>
                <a:ea typeface="+mn-ea"/>
                <a:cs typeface="+mn-cs"/>
              </a:defRPr>
            </a:lvl1pPr>
            <a:lvl2pPr marL="457200" indent="-233363" algn="l" rtl="0" eaLnBrk="1" fontAlgn="base" hangingPunct="1">
              <a:spcBef>
                <a:spcPts val="600"/>
              </a:spcBef>
              <a:spcAft>
                <a:spcPct val="0"/>
              </a:spcAft>
              <a:buFont typeface="Arial" charset="0"/>
              <a:buChar char="•"/>
              <a:defRPr sz="2400" b="1">
                <a:solidFill>
                  <a:srgbClr val="333399"/>
                </a:solidFill>
                <a:latin typeface="+mn-lt"/>
              </a:defRPr>
            </a:lvl2pPr>
            <a:lvl3pPr marL="800100" indent="-228600" algn="l" rtl="0" eaLnBrk="1" fontAlgn="base" hangingPunct="1">
              <a:spcBef>
                <a:spcPts val="600"/>
              </a:spcBef>
              <a:spcAft>
                <a:spcPct val="0"/>
              </a:spcAft>
              <a:buFont typeface="Arial" charset="0"/>
              <a:buChar char="–"/>
              <a:defRPr sz="2000" b="1">
                <a:solidFill>
                  <a:srgbClr val="008000"/>
                </a:solidFill>
                <a:latin typeface="+mn-lt"/>
              </a:defRPr>
            </a:lvl3pPr>
            <a:lvl4pPr marL="1143000" indent="-228600" algn="l" rtl="0" eaLnBrk="1" fontAlgn="base" hangingPunct="1">
              <a:spcBef>
                <a:spcPts val="600"/>
              </a:spcBef>
              <a:spcAft>
                <a:spcPct val="0"/>
              </a:spcAft>
              <a:buFont typeface="Arial" charset="0"/>
              <a:buChar char="•"/>
              <a:defRPr sz="2000" b="1">
                <a:solidFill>
                  <a:srgbClr val="333399"/>
                </a:solidFill>
                <a:latin typeface="+mn-lt"/>
              </a:defRPr>
            </a:lvl4pPr>
            <a:lvl5pPr marL="1487488" indent="-228600" algn="l" rtl="0" eaLnBrk="1" fontAlgn="base" hangingPunct="1">
              <a:spcBef>
                <a:spcPts val="600"/>
              </a:spcBef>
              <a:spcAft>
                <a:spcPct val="0"/>
              </a:spcAft>
              <a:buFont typeface="Arial" charset="0"/>
              <a:buChar char="–"/>
              <a:defRPr sz="2000" b="1">
                <a:solidFill>
                  <a:schemeClr val="hlink"/>
                </a:solidFill>
                <a:latin typeface="+mn-lt"/>
              </a:defRPr>
            </a:lvl5pPr>
            <a:lvl6pPr marL="1944688" indent="-228600" algn="l" rtl="0" eaLnBrk="1" fontAlgn="base" hangingPunct="1">
              <a:spcBef>
                <a:spcPct val="20000"/>
              </a:spcBef>
              <a:spcAft>
                <a:spcPct val="0"/>
              </a:spcAft>
              <a:buFont typeface="Arial" charset="0"/>
              <a:buChar char="–"/>
              <a:defRPr sz="2000" b="1">
                <a:solidFill>
                  <a:schemeClr val="hlink"/>
                </a:solidFill>
                <a:latin typeface="+mn-lt"/>
              </a:defRPr>
            </a:lvl6pPr>
            <a:lvl7pPr marL="2401888" indent="-228600" algn="l" rtl="0" eaLnBrk="1" fontAlgn="base" hangingPunct="1">
              <a:spcBef>
                <a:spcPct val="20000"/>
              </a:spcBef>
              <a:spcAft>
                <a:spcPct val="0"/>
              </a:spcAft>
              <a:buFont typeface="Arial" charset="0"/>
              <a:buChar char="–"/>
              <a:defRPr sz="2000" b="1">
                <a:solidFill>
                  <a:schemeClr val="hlink"/>
                </a:solidFill>
                <a:latin typeface="+mn-lt"/>
              </a:defRPr>
            </a:lvl7pPr>
            <a:lvl8pPr marL="2859088" indent="-228600" algn="l" rtl="0" eaLnBrk="1" fontAlgn="base" hangingPunct="1">
              <a:spcBef>
                <a:spcPct val="20000"/>
              </a:spcBef>
              <a:spcAft>
                <a:spcPct val="0"/>
              </a:spcAft>
              <a:buFont typeface="Arial" charset="0"/>
              <a:buChar char="–"/>
              <a:defRPr sz="2000" b="1">
                <a:solidFill>
                  <a:schemeClr val="hlink"/>
                </a:solidFill>
                <a:latin typeface="+mn-lt"/>
              </a:defRPr>
            </a:lvl8pPr>
            <a:lvl9pPr marL="3316288" indent="-228600" algn="l" rtl="0" eaLnBrk="1" fontAlgn="base" hangingPunct="1">
              <a:spcBef>
                <a:spcPct val="20000"/>
              </a:spcBef>
              <a:spcAft>
                <a:spcPct val="0"/>
              </a:spcAft>
              <a:buFont typeface="Arial" charset="0"/>
              <a:buChar char="–"/>
              <a:defRPr sz="2000" b="1">
                <a:solidFill>
                  <a:schemeClr val="hlink"/>
                </a:solidFill>
                <a:latin typeface="+mn-lt"/>
              </a:defRPr>
            </a:lvl9pPr>
          </a:lstStyle>
          <a:p>
            <a:r>
              <a:rPr lang="en-US" sz="1700" dirty="0" smtClean="0"/>
              <a:t>Pitch Adapter</a:t>
            </a:r>
          </a:p>
          <a:p>
            <a:pPr lvl="1"/>
            <a:r>
              <a:rPr lang="en-US" sz="1700" dirty="0" smtClean="0"/>
              <a:t>156 µm to 50 µm</a:t>
            </a:r>
          </a:p>
          <a:p>
            <a:pPr lvl="2"/>
            <a:r>
              <a:rPr lang="en-US" sz="1700" dirty="0" smtClean="0">
                <a:solidFill>
                  <a:srgbClr val="004200"/>
                </a:solidFill>
              </a:rPr>
              <a:t>Metal on glass technology</a:t>
            </a:r>
          </a:p>
          <a:p>
            <a:pPr lvl="2"/>
            <a:endParaRPr lang="en-US" dirty="0" smtClean="0"/>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kern="1200" dirty="0" smtClean="0">
                <a:solidFill>
                  <a:schemeClr val="tx1"/>
                </a:solidFill>
                <a:latin typeface="Arial" pitchFamily="34" charset="0"/>
                <a:cs typeface="Arial" pitchFamily="34" charset="0"/>
              </a:rPr>
              <a:t>Sensor Design</a:t>
            </a:r>
            <a:endParaRPr kumimoji="0" lang="en-US" i="0" u="none" strike="noStrike" kern="1200" cap="none" spc="0" normalizeH="0" baseline="0" noProof="0" dirty="0" smtClean="0">
              <a:ln>
                <a:noFill/>
              </a:ln>
              <a:solidFill>
                <a:schemeClr val="accent2"/>
              </a:solidFill>
              <a:effectLst/>
              <a:uLnTx/>
              <a:uFillTx/>
              <a:latin typeface="Arial" pitchFamily="34" charset="0"/>
              <a:cs typeface="Arial" pitchFamily="34" charset="0"/>
            </a:endParaRPr>
          </a:p>
        </p:txBody>
      </p:sp>
      <p:sp>
        <p:nvSpPr>
          <p:cNvPr id="6" name="Content Placeholder 2"/>
          <p:cNvSpPr txBox="1">
            <a:spLocks/>
          </p:cNvSpPr>
          <p:nvPr/>
        </p:nvSpPr>
        <p:spPr>
          <a:xfrm>
            <a:off x="228600" y="304800"/>
            <a:ext cx="8305800" cy="5410200"/>
          </a:xfrm>
          <a:prstGeom prst="rect">
            <a:avLst/>
          </a:prstGeom>
        </p:spPr>
        <p:txBody>
          <a:bodyPr/>
          <a:lstStyle/>
          <a:p>
            <a:pPr marL="342900" indent="-342900">
              <a:spcBef>
                <a:spcPct val="20000"/>
              </a:spcBef>
            </a:pPr>
            <a:endParaRPr lang="en-US" sz="2400" kern="0" dirty="0" smtClean="0">
              <a:latin typeface="+mn-lt"/>
              <a:cs typeface="+mn-cs"/>
            </a:endParaRPr>
          </a:p>
          <a:p>
            <a:pPr>
              <a:spcBef>
                <a:spcPct val="20000"/>
              </a:spcBef>
            </a:pPr>
            <a:endParaRPr lang="en-US" sz="2400" kern="0" dirty="0" smtClean="0">
              <a:latin typeface="+mn-lt"/>
              <a:cs typeface="+mn-cs"/>
            </a:endParaRPr>
          </a:p>
          <a:p>
            <a:pPr>
              <a:spcBef>
                <a:spcPct val="20000"/>
              </a:spcBef>
            </a:pPr>
            <a:r>
              <a:rPr lang="en-US" sz="2400" b="1" kern="0" dirty="0" smtClean="0">
                <a:latin typeface="+mn-lt"/>
                <a:cs typeface="+mn-cs"/>
              </a:rPr>
              <a:t>Sensors design based on proven and reliable designs</a:t>
            </a:r>
            <a:r>
              <a:rPr lang="en-US" sz="2400" b="1" kern="0" dirty="0" smtClean="0">
                <a:solidFill>
                  <a:srgbClr val="00B050"/>
                </a:solidFill>
                <a:latin typeface="+mn-lt"/>
                <a:cs typeface="+mn-cs"/>
              </a:rPr>
              <a:t> </a:t>
            </a:r>
            <a:r>
              <a:rPr lang="en-US" sz="2400" b="1" kern="0" dirty="0" smtClean="0">
                <a:latin typeface="+mn-lt"/>
                <a:cs typeface="+mn-cs"/>
              </a:rPr>
              <a:t>used at other labs</a:t>
            </a:r>
          </a:p>
          <a:p>
            <a:pPr marL="342900" lvl="0" indent="-342900">
              <a:spcBef>
                <a:spcPct val="20000"/>
              </a:spcBef>
              <a:defRPr/>
            </a:pPr>
            <a:endParaRPr lang="en-US" sz="2400" b="1" kern="0" dirty="0" smtClean="0"/>
          </a:p>
          <a:p>
            <a:pPr marL="342900" lvl="0" indent="-342900">
              <a:spcBef>
                <a:spcPct val="20000"/>
              </a:spcBef>
              <a:defRPr/>
            </a:pPr>
            <a:r>
              <a:rPr lang="en-US" sz="2400" b="1" kern="0" dirty="0" smtClean="0"/>
              <a:t>Comparison study of sensor designs performed for:</a:t>
            </a:r>
          </a:p>
          <a:p>
            <a:pPr marL="800100" lvl="1" indent="-342900">
              <a:spcBef>
                <a:spcPts val="0"/>
              </a:spcBef>
              <a:buFont typeface="Arial" pitchFamily="34" charset="0"/>
              <a:buChar char="•"/>
              <a:defRPr/>
            </a:pPr>
            <a:endParaRPr lang="en-US" b="1" kern="0" dirty="0" smtClean="0">
              <a:solidFill>
                <a:srgbClr val="002060"/>
              </a:solidFill>
            </a:endParaRPr>
          </a:p>
          <a:p>
            <a:pPr marL="800100" lvl="1" indent="-342900">
              <a:spcBef>
                <a:spcPts val="0"/>
              </a:spcBef>
              <a:buFont typeface="Arial" pitchFamily="34" charset="0"/>
              <a:buChar char="•"/>
              <a:defRPr/>
            </a:pPr>
            <a:r>
              <a:rPr lang="en-US" sz="2000" b="1" kern="0" dirty="0" smtClean="0">
                <a:solidFill>
                  <a:srgbClr val="333399"/>
                </a:solidFill>
              </a:rPr>
              <a:t>CDF, D0, ATLAS, CMS, GLAST</a:t>
            </a:r>
          </a:p>
          <a:p>
            <a:pPr marL="800100" lvl="1" indent="-342900">
              <a:spcBef>
                <a:spcPts val="0"/>
              </a:spcBef>
              <a:buFont typeface="Arial" pitchFamily="34" charset="0"/>
              <a:buChar char="•"/>
              <a:defRPr/>
            </a:pPr>
            <a:r>
              <a:rPr lang="en-US" sz="2000" b="1" kern="0" dirty="0" smtClean="0">
                <a:solidFill>
                  <a:srgbClr val="333399"/>
                </a:solidFill>
              </a:rPr>
              <a:t>50+ electrical and mechanical design parameters were reviewed.</a:t>
            </a:r>
          </a:p>
          <a:p>
            <a:pPr marL="800100" lvl="1" indent="-342900">
              <a:spcBef>
                <a:spcPts val="0"/>
              </a:spcBef>
              <a:defRPr/>
            </a:pPr>
            <a:endParaRPr lang="en-US" sz="2000" b="1" kern="0" dirty="0" smtClean="0">
              <a:solidFill>
                <a:srgbClr val="333399"/>
              </a:solidFill>
            </a:endParaRPr>
          </a:p>
          <a:p>
            <a:pPr marL="342900" lvl="0" indent="-342900">
              <a:spcBef>
                <a:spcPct val="20000"/>
              </a:spcBef>
              <a:defRPr/>
            </a:pPr>
            <a:r>
              <a:rPr lang="en-US" sz="2400" b="1" kern="0" dirty="0" smtClean="0"/>
              <a:t>Contract with Hamamatsu in place, sensor delivery in</a:t>
            </a:r>
          </a:p>
          <a:p>
            <a:pPr marL="342900" lvl="0" indent="-342900">
              <a:spcBef>
                <a:spcPct val="20000"/>
              </a:spcBef>
              <a:defRPr/>
            </a:pPr>
            <a:r>
              <a:rPr lang="en-US" sz="2400" b="1" kern="0" dirty="0" smtClean="0"/>
              <a:t>progress will be completed by October 31, 2012.</a:t>
            </a:r>
          </a:p>
          <a:p>
            <a:pPr marL="800100" lvl="1" indent="-342900">
              <a:spcBef>
                <a:spcPts val="0"/>
              </a:spcBef>
              <a:defRPr/>
            </a:pPr>
            <a:endParaRPr lang="en-US" sz="2000" b="1" kern="0" dirty="0" smtClean="0">
              <a:solidFill>
                <a:srgbClr val="333399"/>
              </a:solidFill>
            </a:endParaRPr>
          </a:p>
          <a:p>
            <a:pPr lvl="0">
              <a:spcBef>
                <a:spcPct val="20000"/>
              </a:spcBef>
            </a:pPr>
            <a:endParaRPr lang="en-US" sz="2400" kern="0" dirty="0" smtClean="0">
              <a:solidFill>
                <a:srgbClr val="00B050"/>
              </a:solidFill>
              <a:latin typeface="+mn-lt"/>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sz="2400" kern="0" dirty="0" smtClean="0">
              <a:latin typeface="+mn-lt"/>
              <a:cs typeface="+mn-cs"/>
            </a:endParaRPr>
          </a:p>
          <a:p>
            <a:pPr marL="800100" lvl="1" indent="-342900">
              <a:spcBef>
                <a:spcPct val="20000"/>
              </a:spcBef>
              <a:buFont typeface="Arial" pitchFamily="34" charset="0"/>
              <a:buChar char="•"/>
            </a:pPr>
            <a:endParaRPr lang="en-US" sz="2400" kern="0" dirty="0" smtClean="0">
              <a:latin typeface="+mn-lt"/>
              <a:cs typeface="+mn-cs"/>
            </a:endParaRPr>
          </a:p>
          <a:p>
            <a:pPr marL="800100" lvl="1" indent="-342900">
              <a:spcBef>
                <a:spcPct val="20000"/>
              </a:spcBef>
            </a:pPr>
            <a:endParaRPr lang="en-US" sz="2400" kern="0" dirty="0" smtClean="0">
              <a:latin typeface="+mn-lt"/>
              <a:cs typeface="+mn-cs"/>
            </a:endParaRPr>
          </a:p>
          <a:p>
            <a:pPr marL="800100" lvl="1" indent="-342900">
              <a:spcBef>
                <a:spcPct val="20000"/>
              </a:spcBef>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kern="1200" dirty="0" smtClean="0">
                <a:solidFill>
                  <a:schemeClr val="tx1"/>
                </a:solidFill>
                <a:latin typeface="Arial" pitchFamily="34" charset="0"/>
                <a:cs typeface="Arial" pitchFamily="34" charset="0"/>
              </a:rPr>
              <a:t>Sensor Design: </a:t>
            </a:r>
            <a:r>
              <a:rPr kumimoji="0" lang="en-US" i="0" u="none" strike="noStrike" kern="1200" cap="none" spc="0" normalizeH="0" baseline="0" noProof="0" dirty="0" smtClean="0">
                <a:ln>
                  <a:noFill/>
                </a:ln>
                <a:solidFill>
                  <a:schemeClr val="accent2"/>
                </a:solidFill>
                <a:effectLst/>
                <a:uLnTx/>
                <a:uFillTx/>
                <a:latin typeface="Arial" pitchFamily="34" charset="0"/>
                <a:cs typeface="Arial" pitchFamily="34" charset="0"/>
              </a:rPr>
              <a:t>Hybrid</a:t>
            </a:r>
            <a:r>
              <a:rPr kumimoji="0" lang="en-US" i="0" u="none" strike="noStrike" kern="1200" cap="none" spc="0" normalizeH="0" noProof="0" dirty="0" smtClean="0">
                <a:ln>
                  <a:noFill/>
                </a:ln>
                <a:solidFill>
                  <a:schemeClr val="accent2"/>
                </a:solidFill>
                <a:effectLst/>
                <a:uLnTx/>
                <a:uFillTx/>
                <a:latin typeface="Arial" pitchFamily="34" charset="0"/>
                <a:cs typeface="Arial" pitchFamily="34" charset="0"/>
              </a:rPr>
              <a:t> </a:t>
            </a:r>
            <a:r>
              <a:rPr kumimoji="0" lang="en-US" i="0" u="none" strike="noStrike" kern="1200" cap="none" spc="0" normalizeH="0" baseline="0" noProof="0" dirty="0" smtClean="0">
                <a:ln>
                  <a:noFill/>
                </a:ln>
                <a:solidFill>
                  <a:schemeClr val="accent2"/>
                </a:solidFill>
                <a:effectLst/>
                <a:uLnTx/>
                <a:uFillTx/>
                <a:latin typeface="Arial" pitchFamily="34" charset="0"/>
                <a:cs typeface="Arial" pitchFamily="34" charset="0"/>
              </a:rPr>
              <a:t>Sensor Layout</a:t>
            </a:r>
          </a:p>
        </p:txBody>
      </p:sp>
      <p:pic>
        <p:nvPicPr>
          <p:cNvPr id="38914" name="Picture 2" descr="C:\Users\bonneau\Silicon_Vertex_Tracker\Reviews\August - Sept 2009\Hybrid Sensor.JPG"/>
          <p:cNvPicPr>
            <a:picLocks noChangeAspect="1" noChangeArrowheads="1"/>
          </p:cNvPicPr>
          <p:nvPr/>
        </p:nvPicPr>
        <p:blipFill>
          <a:blip r:embed="rId3" cstate="print"/>
          <a:srcRect/>
          <a:stretch>
            <a:fillRect/>
          </a:stretch>
        </p:blipFill>
        <p:spPr bwMode="auto">
          <a:xfrm>
            <a:off x="304800" y="762001"/>
            <a:ext cx="8382000" cy="542574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kern="1200" dirty="0" smtClean="0">
                <a:solidFill>
                  <a:schemeClr val="tx1"/>
                </a:solidFill>
                <a:latin typeface="Arial" pitchFamily="34" charset="0"/>
                <a:cs typeface="Arial" pitchFamily="34" charset="0"/>
              </a:rPr>
              <a:t>Sensor Specifications –Mechanical </a:t>
            </a:r>
            <a:endParaRPr lang="en-US" dirty="0" smtClean="0"/>
          </a:p>
        </p:txBody>
      </p:sp>
      <p:sp>
        <p:nvSpPr>
          <p:cNvPr id="6" name="Content Placeholder 2"/>
          <p:cNvSpPr txBox="1">
            <a:spLocks/>
          </p:cNvSpPr>
          <p:nvPr/>
        </p:nvSpPr>
        <p:spPr>
          <a:xfrm>
            <a:off x="685800" y="1066800"/>
            <a:ext cx="7772400" cy="5181600"/>
          </a:xfrm>
          <a:prstGeom prst="rect">
            <a:avLst/>
          </a:prstGeom>
        </p:spPr>
        <p:txBody>
          <a:bodyPr/>
          <a:lstStyle/>
          <a:p>
            <a:pPr marL="342900" lvl="0" indent="-342900">
              <a:spcBef>
                <a:spcPct val="20000"/>
              </a:spcBef>
              <a:buFontTx/>
              <a:buChar char="•"/>
            </a:pPr>
            <a:endParaRPr lang="en-US" sz="2400" kern="0" dirty="0" smtClean="0">
              <a:latin typeface="+mn-lt"/>
              <a:cs typeface="+mn-cs"/>
            </a:endParaRPr>
          </a:p>
          <a:p>
            <a:pPr marL="800100" lvl="1" indent="-342900">
              <a:spcBef>
                <a:spcPct val="20000"/>
              </a:spcBef>
            </a:pPr>
            <a:endParaRPr lang="en-US" sz="2400" kern="0" dirty="0" smtClean="0">
              <a:latin typeface="+mn-lt"/>
              <a:cs typeface="+mn-cs"/>
            </a:endParaRPr>
          </a:p>
          <a:p>
            <a:pPr marL="800100" lvl="1" indent="-342900">
              <a:spcBef>
                <a:spcPct val="20000"/>
              </a:spcBef>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11" name="TextBox 10"/>
          <p:cNvSpPr txBox="1"/>
          <p:nvPr/>
        </p:nvSpPr>
        <p:spPr>
          <a:xfrm>
            <a:off x="609600" y="1143000"/>
            <a:ext cx="8229600" cy="369332"/>
          </a:xfrm>
          <a:prstGeom prst="rect">
            <a:avLst/>
          </a:prstGeom>
          <a:noFill/>
        </p:spPr>
        <p:txBody>
          <a:bodyPr wrap="square" rtlCol="0">
            <a:spAutoFit/>
          </a:bodyPr>
          <a:lstStyle/>
          <a:p>
            <a:endParaRPr lang="en-US" dirty="0"/>
          </a:p>
        </p:txBody>
      </p:sp>
      <p:sp>
        <p:nvSpPr>
          <p:cNvPr id="13" name="TextBox 12"/>
          <p:cNvSpPr txBox="1"/>
          <p:nvPr/>
        </p:nvSpPr>
        <p:spPr>
          <a:xfrm>
            <a:off x="1295400" y="609600"/>
            <a:ext cx="6858000" cy="5563061"/>
          </a:xfrm>
          <a:prstGeom prst="rect">
            <a:avLst/>
          </a:prstGeom>
          <a:noFill/>
        </p:spPr>
        <p:txBody>
          <a:bodyPr wrap="square" rtlCol="0">
            <a:spAutoFit/>
          </a:bodyPr>
          <a:lstStyle/>
          <a:p>
            <a:pPr algn="ctr">
              <a:lnSpc>
                <a:spcPct val="150000"/>
              </a:lnSpc>
            </a:pPr>
            <a:endParaRPr lang="en-US" sz="900" b="1" i="1" u="sng" dirty="0" smtClean="0">
              <a:solidFill>
                <a:srgbClr val="3333FF"/>
              </a:solidFill>
            </a:endParaRPr>
          </a:p>
          <a:p>
            <a:pPr>
              <a:lnSpc>
                <a:spcPct val="150000"/>
              </a:lnSpc>
            </a:pPr>
            <a:r>
              <a:rPr lang="en-US" b="1" dirty="0" smtClean="0">
                <a:solidFill>
                  <a:srgbClr val="3333FF"/>
                </a:solidFill>
              </a:rPr>
              <a:t>Outer size</a:t>
            </a:r>
            <a:r>
              <a:rPr lang="en-US" dirty="0" smtClean="0"/>
              <a:t>		  42.000 mm x 111.625 mm</a:t>
            </a:r>
          </a:p>
          <a:p>
            <a:pPr>
              <a:lnSpc>
                <a:spcPct val="150000"/>
              </a:lnSpc>
            </a:pPr>
            <a:r>
              <a:rPr lang="en-US" b="1" dirty="0" smtClean="0">
                <a:solidFill>
                  <a:srgbClr val="3333FF"/>
                </a:solidFill>
              </a:rPr>
              <a:t>Active area </a:t>
            </a:r>
            <a:r>
              <a:rPr lang="en-US" dirty="0" smtClean="0"/>
              <a:t>		  40.032 mm x 109.955 mm</a:t>
            </a:r>
          </a:p>
          <a:p>
            <a:pPr>
              <a:lnSpc>
                <a:spcPct val="150000"/>
              </a:lnSpc>
            </a:pPr>
            <a:r>
              <a:rPr lang="en-US" b="1" dirty="0" smtClean="0">
                <a:solidFill>
                  <a:srgbClr val="3333FF"/>
                </a:solidFill>
              </a:rPr>
              <a:t>Dicing tolerance</a:t>
            </a:r>
            <a:r>
              <a:rPr lang="en-US" dirty="0" smtClean="0"/>
              <a:t>	± 20 µm</a:t>
            </a:r>
          </a:p>
          <a:p>
            <a:pPr>
              <a:lnSpc>
                <a:spcPct val="150000"/>
              </a:lnSpc>
            </a:pPr>
            <a:r>
              <a:rPr lang="en-US" b="1" dirty="0" smtClean="0">
                <a:solidFill>
                  <a:srgbClr val="3333FF"/>
                </a:solidFill>
              </a:rPr>
              <a:t># of readout strips</a:t>
            </a:r>
            <a:r>
              <a:rPr lang="en-US" dirty="0" smtClean="0"/>
              <a:t>	  256</a:t>
            </a:r>
          </a:p>
          <a:p>
            <a:pPr>
              <a:lnSpc>
                <a:spcPct val="150000"/>
              </a:lnSpc>
            </a:pPr>
            <a:r>
              <a:rPr lang="en-US" b="1" dirty="0" smtClean="0">
                <a:solidFill>
                  <a:srgbClr val="3333FF"/>
                </a:solidFill>
              </a:rPr>
              <a:t># of intermediate strips</a:t>
            </a:r>
            <a:r>
              <a:rPr lang="en-US" dirty="0" smtClean="0"/>
              <a:t>	  256 </a:t>
            </a:r>
          </a:p>
          <a:p>
            <a:pPr>
              <a:lnSpc>
                <a:spcPct val="150000"/>
              </a:lnSpc>
            </a:pPr>
            <a:r>
              <a:rPr lang="en-US" b="1" dirty="0" smtClean="0">
                <a:solidFill>
                  <a:srgbClr val="3333FF"/>
                </a:solidFill>
              </a:rPr>
              <a:t>Implant strip pitch</a:t>
            </a:r>
            <a:r>
              <a:rPr lang="en-US" dirty="0" smtClean="0"/>
              <a:t>	  78 µm</a:t>
            </a:r>
          </a:p>
          <a:p>
            <a:pPr>
              <a:lnSpc>
                <a:spcPct val="150000"/>
              </a:lnSpc>
            </a:pPr>
            <a:r>
              <a:rPr lang="en-US" b="1" dirty="0" smtClean="0">
                <a:solidFill>
                  <a:srgbClr val="3333FF"/>
                </a:solidFill>
              </a:rPr>
              <a:t>Readout strip pitch</a:t>
            </a:r>
            <a:r>
              <a:rPr lang="en-US" dirty="0" smtClean="0"/>
              <a:t>	  156 µm</a:t>
            </a:r>
          </a:p>
          <a:p>
            <a:pPr>
              <a:lnSpc>
                <a:spcPct val="150000"/>
              </a:lnSpc>
            </a:pPr>
            <a:r>
              <a:rPr lang="en-US" b="1" dirty="0" smtClean="0">
                <a:solidFill>
                  <a:srgbClr val="3333FF"/>
                </a:solidFill>
              </a:rPr>
              <a:t>Implant strip width</a:t>
            </a:r>
            <a:r>
              <a:rPr lang="en-US" dirty="0" smtClean="0"/>
              <a:t>	  20 µm</a:t>
            </a:r>
          </a:p>
          <a:p>
            <a:pPr>
              <a:lnSpc>
                <a:spcPct val="150000"/>
              </a:lnSpc>
            </a:pPr>
            <a:r>
              <a:rPr lang="en-US" b="1" dirty="0" smtClean="0">
                <a:solidFill>
                  <a:srgbClr val="3333FF"/>
                </a:solidFill>
              </a:rPr>
              <a:t>Aluminum strip width</a:t>
            </a:r>
            <a:r>
              <a:rPr lang="en-US" dirty="0" smtClean="0"/>
              <a:t>	  26 µm</a:t>
            </a:r>
          </a:p>
          <a:p>
            <a:pPr>
              <a:lnSpc>
                <a:spcPct val="150000"/>
              </a:lnSpc>
            </a:pPr>
            <a:r>
              <a:rPr lang="en-US" b="1" dirty="0" smtClean="0">
                <a:solidFill>
                  <a:srgbClr val="3333FF"/>
                </a:solidFill>
              </a:rPr>
              <a:t>Implant width / pitch ratio</a:t>
            </a:r>
            <a:r>
              <a:rPr lang="en-US" dirty="0" smtClean="0"/>
              <a:t>  0.256</a:t>
            </a:r>
          </a:p>
          <a:p>
            <a:pPr>
              <a:lnSpc>
                <a:spcPct val="150000"/>
              </a:lnSpc>
            </a:pPr>
            <a:r>
              <a:rPr lang="en-US" b="1" dirty="0" smtClean="0">
                <a:solidFill>
                  <a:srgbClr val="3333FF"/>
                </a:solidFill>
              </a:rPr>
              <a:t>Angle of strips   </a:t>
            </a:r>
            <a:r>
              <a:rPr lang="en-US" dirty="0" smtClean="0"/>
              <a:t>	  0°(strip 1) to 3°(strip 256)</a:t>
            </a:r>
          </a:p>
          <a:p>
            <a:pPr>
              <a:lnSpc>
                <a:spcPct val="150000"/>
              </a:lnSpc>
            </a:pPr>
            <a:r>
              <a:rPr lang="en-US" b="1" dirty="0" smtClean="0">
                <a:solidFill>
                  <a:srgbClr val="3333FF"/>
                </a:solidFill>
              </a:rPr>
              <a:t>Overhang of Al strip</a:t>
            </a:r>
            <a:r>
              <a:rPr lang="en-US" dirty="0" smtClean="0"/>
              <a:t>	  3 µm (on each side)</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Sensor Parameters:  </a:t>
            </a:r>
            <a:r>
              <a:rPr lang="en-US" dirty="0" smtClean="0"/>
              <a:t>Summary</a:t>
            </a:r>
            <a:endParaRPr lang="en-US" dirty="0"/>
          </a:p>
        </p:txBody>
      </p:sp>
      <p:graphicFrame>
        <p:nvGraphicFramePr>
          <p:cNvPr id="4" name="Content Placeholder 3"/>
          <p:cNvGraphicFramePr>
            <a:graphicFrameLocks noGrp="1"/>
          </p:cNvGraphicFramePr>
          <p:nvPr>
            <p:ph idx="1"/>
          </p:nvPr>
        </p:nvGraphicFramePr>
        <p:xfrm>
          <a:off x="228600" y="762000"/>
          <a:ext cx="8686800" cy="4953863"/>
        </p:xfrm>
        <a:graphic>
          <a:graphicData uri="http://schemas.openxmlformats.org/drawingml/2006/table">
            <a:tbl>
              <a:tblPr firstRow="1" bandRow="1">
                <a:tableStyleId>{5C22544A-7EE6-4342-B048-85BDC9FD1C3A}</a:tableStyleId>
              </a:tblPr>
              <a:tblGrid>
                <a:gridCol w="457200"/>
                <a:gridCol w="838200"/>
                <a:gridCol w="1143000"/>
                <a:gridCol w="609600"/>
                <a:gridCol w="685800"/>
                <a:gridCol w="685800"/>
                <a:gridCol w="838200"/>
                <a:gridCol w="685800"/>
                <a:gridCol w="838200"/>
                <a:gridCol w="1905000"/>
              </a:tblGrid>
              <a:tr h="285610">
                <a:tc rowSpan="2">
                  <a:txBody>
                    <a:bodyPr/>
                    <a:lstStyle/>
                    <a:p>
                      <a:pPr algn="ctr" fontAlgn="ctr"/>
                      <a:r>
                        <a:rPr lang="en-US" sz="1000" b="1" i="0" u="none" strike="noStrike" dirty="0" err="1">
                          <a:solidFill>
                            <a:schemeClr val="tx1"/>
                          </a:solidFill>
                          <a:latin typeface="Arial"/>
                        </a:rPr>
                        <a:t>Jlab</a:t>
                      </a:r>
                      <a:r>
                        <a:rPr lang="en-US" sz="1000" b="1" i="0" u="none" strike="noStrike" dirty="0">
                          <a:solidFill>
                            <a:schemeClr val="tx1"/>
                          </a:solidFill>
                          <a:latin typeface="Arial"/>
                        </a:rPr>
                        <a:t> Spec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fontAlgn="ctr"/>
                      <a:r>
                        <a:rPr lang="en-US" sz="1000" b="1" i="0" u="none" strike="noStrike" dirty="0">
                          <a:solidFill>
                            <a:schemeClr val="tx1"/>
                          </a:solidFill>
                          <a:latin typeface="Arial"/>
                        </a:rPr>
                        <a:t>Specification Item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fontAlgn="ctr"/>
                      <a:r>
                        <a:rPr lang="en-US" sz="1000" b="1" i="0" u="none" strike="noStrike" dirty="0">
                          <a:solidFill>
                            <a:schemeClr val="tx1"/>
                          </a:solidFill>
                          <a:latin typeface="Arial"/>
                        </a:rPr>
                        <a:t>Specification Value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6">
                  <a:txBody>
                    <a:bodyPr/>
                    <a:lstStyle/>
                    <a:p>
                      <a:pPr algn="ctr" fontAlgn="ctr"/>
                      <a:r>
                        <a:rPr lang="en-US" sz="1000" b="1" i="0" u="none" strike="noStrike" dirty="0" smtClean="0">
                          <a:solidFill>
                            <a:schemeClr val="tx1"/>
                          </a:solidFill>
                          <a:latin typeface="Arial"/>
                        </a:rPr>
                        <a:t>Hamamatsu </a:t>
                      </a:r>
                      <a:r>
                        <a:rPr lang="en-US" sz="1000" b="1" i="0" u="none" strike="noStrike" dirty="0">
                          <a:solidFill>
                            <a:schemeClr val="tx1"/>
                          </a:solidFill>
                          <a:latin typeface="Arial"/>
                        </a:rPr>
                        <a:t>Measured Values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000" b="0" i="0" u="none" strike="noStrike" dirty="0">
                          <a:latin typeface="Arial"/>
                        </a:rPr>
                        <a:t>Comments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85610">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fontAlgn="t"/>
                      <a:r>
                        <a:rPr lang="en-US" sz="1000" b="1" i="0" u="none" strike="noStrike" dirty="0">
                          <a:latin typeface="Arial"/>
                        </a:rPr>
                        <a:t>Hybrid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gridSpan="2">
                  <a:txBody>
                    <a:bodyPr/>
                    <a:lstStyle/>
                    <a:p>
                      <a:pPr algn="ctr" fontAlgn="t"/>
                      <a:r>
                        <a:rPr lang="en-US" sz="1000" b="1" i="0" u="none" strike="noStrike" dirty="0">
                          <a:latin typeface="Arial"/>
                        </a:rPr>
                        <a:t>Intermediate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90000"/>
                      </a:schemeClr>
                    </a:solidFill>
                  </a:tcPr>
                </a:tc>
                <a:tc hMerge="1">
                  <a:txBody>
                    <a:bodyPr/>
                    <a:lstStyle/>
                    <a:p>
                      <a:endParaRPr lang="en-US"/>
                    </a:p>
                  </a:txBody>
                  <a:tcPr/>
                </a:tc>
                <a:tc gridSpan="2">
                  <a:txBody>
                    <a:bodyPr/>
                    <a:lstStyle/>
                    <a:p>
                      <a:pPr algn="ctr" fontAlgn="t"/>
                      <a:r>
                        <a:rPr lang="en-US" sz="1000" b="1" i="0" u="none" strike="noStrike" dirty="0">
                          <a:latin typeface="Arial"/>
                        </a:rPr>
                        <a:t>Far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vMerge="1">
                  <a:txBody>
                    <a:bodyPr/>
                    <a:lstStyle/>
                    <a:p>
                      <a:endParaRPr lang="en-US"/>
                    </a:p>
                  </a:txBody>
                  <a:tcPr/>
                </a:tc>
              </a:tr>
              <a:tr h="91440">
                <a:tc rowSpan="6">
                  <a:txBody>
                    <a:bodyPr/>
                    <a:lstStyle/>
                    <a:p>
                      <a:pPr algn="ctr" fontAlgn="ctr"/>
                      <a:r>
                        <a:rPr lang="en-US" sz="1000" b="0" i="0" u="none" strike="noStrike" dirty="0">
                          <a:latin typeface="Arial"/>
                        </a:rPr>
                        <a:t>5.8.a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6">
                  <a:txBody>
                    <a:bodyPr/>
                    <a:lstStyle/>
                    <a:p>
                      <a:pPr algn="ctr" fontAlgn="ctr"/>
                      <a:r>
                        <a:rPr lang="en-US" sz="1000" b="0" i="0" u="none" strike="noStrike" dirty="0">
                          <a:latin typeface="Arial"/>
                        </a:rPr>
                        <a:t>Full </a:t>
                      </a:r>
                      <a:r>
                        <a:rPr lang="en-US" sz="1000" b="0" i="0" u="none" strike="noStrike" dirty="0" smtClean="0">
                          <a:latin typeface="Arial"/>
                        </a:rPr>
                        <a:t>depletion voltage</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6">
                  <a:txBody>
                    <a:bodyPr/>
                    <a:lstStyle/>
                    <a:p>
                      <a:pPr algn="ctr" fontAlgn="ctr"/>
                      <a:r>
                        <a:rPr lang="en-US" sz="1000" b="0" i="0" u="none" strike="noStrike" dirty="0" smtClean="0">
                          <a:latin typeface="Arial"/>
                        </a:rPr>
                        <a:t>40&lt;V&lt;100          </a:t>
                      </a:r>
                      <a:r>
                        <a:rPr lang="en-US" sz="1000" b="0" i="0" u="none" strike="noStrike" dirty="0">
                          <a:latin typeface="Arial"/>
                        </a:rPr>
                        <a:t>(25</a:t>
                      </a:r>
                      <a:r>
                        <a:rPr lang="en-US" sz="1000" b="0" i="0" u="none" strike="noStrike" dirty="0" smtClean="0">
                          <a:latin typeface="Arial"/>
                        </a:rPr>
                        <a:t>° C</a:t>
                      </a:r>
                      <a:r>
                        <a:rPr lang="en-US" sz="1000" b="0" i="0" u="none" strike="noStrike" dirty="0">
                          <a:latin typeface="Arial"/>
                        </a:rPr>
                        <a:t>@&lt;45</a:t>
                      </a:r>
                      <a:r>
                        <a:rPr lang="en-US" sz="1000" b="0" i="0" u="none" strike="noStrike" dirty="0" smtClean="0">
                          <a:latin typeface="Arial"/>
                        </a:rPr>
                        <a:t>% RH</a:t>
                      </a:r>
                      <a:r>
                        <a:rPr lang="en-US" sz="1000" b="0" i="0" u="none" strike="noStrike" dirty="0">
                          <a:latin typeface="Arial"/>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latin typeface="Arial"/>
                        </a:rPr>
                        <a:t>Serial #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65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70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70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6">
                  <a:txBody>
                    <a:bodyPr/>
                    <a:lstStyle/>
                    <a:p>
                      <a:pPr algn="ctr" fontAlgn="ctr"/>
                      <a:r>
                        <a:rPr lang="en-US" sz="1000" b="0" i="0" u="none" strike="noStrike" dirty="0">
                          <a:solidFill>
                            <a:srgbClr val="008000"/>
                          </a:solidFill>
                          <a:latin typeface="Arial"/>
                        </a:rPr>
                        <a:t>Meets</a:t>
                      </a:r>
                      <a:r>
                        <a:rPr lang="en-US" sz="1000" b="0" i="0" u="none" strike="noStrike" dirty="0">
                          <a:latin typeface="Arial"/>
                        </a:rPr>
                        <a:t> </a:t>
                      </a:r>
                      <a:r>
                        <a:rPr lang="en-US" sz="1000" b="0" i="0" u="none" strike="noStrike" dirty="0" smtClean="0">
                          <a:latin typeface="Arial"/>
                        </a:rPr>
                        <a:t>specification</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latin typeface="Arial"/>
                        </a:rPr>
                        <a:t>Serial #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65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65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70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latin typeface="Arial"/>
                        </a:rPr>
                        <a:t>Serial #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65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65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70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latin typeface="Arial"/>
                        </a:rPr>
                        <a:t>Serial # 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65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70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70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latin typeface="Arial"/>
                        </a:rPr>
                        <a:t>Serial # 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70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70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70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latin typeface="Arial"/>
                        </a:rPr>
                        <a:t>Serial # 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70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70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70 V</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91440">
                <a:tc rowSpan="6">
                  <a:txBody>
                    <a:bodyPr/>
                    <a:lstStyle/>
                    <a:p>
                      <a:pPr algn="ctr" fontAlgn="ctr"/>
                      <a:r>
                        <a:rPr lang="en-US" sz="1000" b="0" i="0" u="none" strike="noStrike" dirty="0">
                          <a:latin typeface="Arial"/>
                        </a:rPr>
                        <a:t>5.8.b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6">
                  <a:txBody>
                    <a:bodyPr/>
                    <a:lstStyle/>
                    <a:p>
                      <a:pPr algn="ctr" fontAlgn="ctr"/>
                      <a:r>
                        <a:rPr lang="en-US" sz="1000" b="0" i="0" u="none" strike="noStrike" dirty="0">
                          <a:latin typeface="Arial"/>
                        </a:rPr>
                        <a:t>Total </a:t>
                      </a:r>
                      <a:r>
                        <a:rPr lang="en-US" sz="1000" b="0" i="0" u="none" strike="noStrike" dirty="0" smtClean="0">
                          <a:latin typeface="Arial"/>
                        </a:rPr>
                        <a:t>leakage current</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6">
                  <a:txBody>
                    <a:bodyPr/>
                    <a:lstStyle/>
                    <a:p>
                      <a:pPr algn="ctr" fontAlgn="ctr"/>
                      <a:r>
                        <a:rPr lang="en-US" sz="1000" b="0" i="0" u="none" strike="noStrike" dirty="0">
                          <a:latin typeface="Arial"/>
                        </a:rPr>
                        <a:t> ≤10 </a:t>
                      </a:r>
                      <a:r>
                        <a:rPr lang="en-US" sz="1000" b="0" i="0" u="none" strike="noStrike" dirty="0" err="1">
                          <a:latin typeface="Arial"/>
                        </a:rPr>
                        <a:t>nA</a:t>
                      </a:r>
                      <a:r>
                        <a:rPr lang="en-US" sz="1000" b="0" i="0" u="none" strike="noStrike" dirty="0">
                          <a:latin typeface="Arial"/>
                        </a:rPr>
                        <a:t>/cm²           </a:t>
                      </a:r>
                      <a:r>
                        <a:rPr lang="en-US" sz="1000" b="0" i="0" u="none" strike="noStrike" dirty="0" smtClean="0">
                          <a:latin typeface="Arial"/>
                        </a:rPr>
                        <a:t>(at </a:t>
                      </a:r>
                      <a:r>
                        <a:rPr lang="en-US" sz="1000" b="0" i="0" u="none" strike="noStrike" dirty="0">
                          <a:latin typeface="Arial"/>
                        </a:rPr>
                        <a:t>full depletion voltage)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latin typeface="Arial"/>
                        </a:rPr>
                        <a:t>Serial #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2.2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2.3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2.6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6">
                  <a:txBody>
                    <a:bodyPr/>
                    <a:lstStyle/>
                    <a:p>
                      <a:pPr algn="ctr" fontAlgn="ctr"/>
                      <a:r>
                        <a:rPr lang="en-US" sz="1000" b="1" i="0" u="none" strike="noStrike" dirty="0">
                          <a:solidFill>
                            <a:srgbClr val="3333FF"/>
                          </a:solidFill>
                          <a:latin typeface="Arial"/>
                        </a:rPr>
                        <a:t>Exceeds</a:t>
                      </a:r>
                      <a:r>
                        <a:rPr lang="en-US" sz="1000" b="0" i="0" u="none" strike="noStrike" dirty="0">
                          <a:latin typeface="Arial"/>
                        </a:rPr>
                        <a:t> </a:t>
                      </a:r>
                      <a:r>
                        <a:rPr lang="en-US" sz="1000" b="0" i="0" u="none" strike="noStrike" dirty="0" smtClean="0">
                          <a:latin typeface="Arial"/>
                        </a:rPr>
                        <a:t>specification</a:t>
                      </a:r>
                    </a:p>
                    <a:p>
                      <a:pPr algn="ctr" fontAlgn="ctr"/>
                      <a:r>
                        <a:rPr lang="en-US" sz="1000" b="0" i="0" u="none" strike="noStrike" dirty="0" smtClean="0">
                          <a:latin typeface="Arial"/>
                        </a:rPr>
                        <a:t> </a:t>
                      </a:r>
                      <a:r>
                        <a:rPr lang="en-US" sz="1000" b="0" i="0" u="none" strike="noStrike" dirty="0" err="1" smtClean="0">
                          <a:latin typeface="Arial"/>
                        </a:rPr>
                        <a:t>avg</a:t>
                      </a:r>
                      <a:r>
                        <a:rPr lang="en-US" sz="1000" b="0" i="0" u="none" strike="noStrike" dirty="0" smtClean="0">
                          <a:latin typeface="Arial"/>
                        </a:rPr>
                        <a:t> </a:t>
                      </a:r>
                      <a:r>
                        <a:rPr lang="en-US" sz="1000" b="0" i="0" u="none" strike="noStrike" dirty="0">
                          <a:latin typeface="Arial"/>
                        </a:rPr>
                        <a:t>over 18 </a:t>
                      </a:r>
                      <a:r>
                        <a:rPr lang="en-US" sz="1000" b="0" i="0" u="none" strike="noStrike" dirty="0" smtClean="0">
                          <a:latin typeface="+mn-lt"/>
                        </a:rPr>
                        <a:t>sensors is</a:t>
                      </a:r>
                      <a:r>
                        <a:rPr lang="en-US" sz="1000" b="0" i="0" u="none" strike="noStrike" baseline="0" dirty="0" smtClean="0">
                          <a:latin typeface="+mn-lt"/>
                        </a:rPr>
                        <a:t> a factor of </a:t>
                      </a:r>
                      <a:r>
                        <a:rPr lang="en-US" sz="1000" b="0" i="0" u="none" strike="noStrike" dirty="0" smtClean="0">
                          <a:latin typeface="+mn-lt"/>
                        </a:rPr>
                        <a:t>4.2</a:t>
                      </a:r>
                      <a:r>
                        <a:rPr lang="en-US" sz="1000" b="0" i="0" u="none" strike="noStrike" baseline="0" dirty="0" smtClean="0">
                          <a:latin typeface="+mn-lt"/>
                        </a:rPr>
                        <a:t> better than the spec.</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latin typeface="Arial"/>
                        </a:rPr>
                        <a:t>Serial #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2.1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2.3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2.8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latin typeface="Arial"/>
                        </a:rPr>
                        <a:t>Serial #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2.8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2.4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2.2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latin typeface="Arial"/>
                        </a:rPr>
                        <a:t>Serial # 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2.4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2.3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2.5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a:latin typeface="Arial"/>
                        </a:rPr>
                        <a:t>Serial # 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2.1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2.5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2.2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latin typeface="Arial"/>
                        </a:rPr>
                        <a:t>Serial # 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2.2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2.3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2.4 </a:t>
                      </a:r>
                      <a:r>
                        <a:rPr lang="en-US" sz="1000" b="0" i="0" u="none" strike="noStrike" dirty="0" err="1" smtClean="0">
                          <a:latin typeface="Arial"/>
                        </a:rPr>
                        <a:t>nA</a:t>
                      </a:r>
                      <a:r>
                        <a:rPr lang="en-US" sz="1000" b="0" i="0" u="none" strike="noStrike" dirty="0" smtClean="0">
                          <a:latin typeface="Arial"/>
                        </a:rPr>
                        <a:t>/cm²</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91440">
                <a:tc rowSpan="3">
                  <a:txBody>
                    <a:bodyPr/>
                    <a:lstStyle/>
                    <a:p>
                      <a:pPr algn="ctr" fontAlgn="ctr"/>
                      <a:r>
                        <a:rPr lang="en-US" sz="1000" b="0" i="0" u="none" strike="noStrike" dirty="0">
                          <a:latin typeface="Arial"/>
                        </a:rPr>
                        <a:t>5.8.c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3">
                  <a:txBody>
                    <a:bodyPr/>
                    <a:lstStyle/>
                    <a:p>
                      <a:pPr algn="ctr" fontAlgn="ctr"/>
                      <a:r>
                        <a:rPr lang="en-US" sz="1000" b="0" i="0" u="none" strike="noStrike" dirty="0" err="1">
                          <a:latin typeface="Arial"/>
                        </a:rPr>
                        <a:t>Interstrip</a:t>
                      </a:r>
                      <a:r>
                        <a:rPr lang="en-US" sz="1000" b="0" i="0" u="none" strike="noStrike" dirty="0">
                          <a:latin typeface="Arial"/>
                        </a:rPr>
                        <a:t> </a:t>
                      </a:r>
                      <a:r>
                        <a:rPr lang="en-US" sz="1000" b="0" i="0" u="none" strike="noStrike" dirty="0" smtClean="0">
                          <a:latin typeface="Arial"/>
                        </a:rPr>
                        <a:t>capacitance</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3">
                  <a:txBody>
                    <a:bodyPr/>
                    <a:lstStyle/>
                    <a:p>
                      <a:pPr algn="ctr" fontAlgn="ctr"/>
                      <a:r>
                        <a:rPr lang="en-US" sz="1000" b="0" i="0" u="none" strike="noStrike" dirty="0">
                          <a:latin typeface="Arial"/>
                        </a:rPr>
                        <a:t>&lt;1.2 </a:t>
                      </a:r>
                      <a:r>
                        <a:rPr lang="en-US" sz="1000" b="0" i="0" u="none" strike="noStrike" dirty="0" err="1">
                          <a:latin typeface="Arial"/>
                        </a:rPr>
                        <a:t>pf</a:t>
                      </a:r>
                      <a:r>
                        <a:rPr lang="en-US" sz="1000" b="0" i="0" u="none" strike="noStrike" dirty="0">
                          <a:latin typeface="Arial"/>
                        </a:rPr>
                        <a:t>/cm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latin typeface="Arial"/>
                        </a:rPr>
                        <a:t>Max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0.46 </a:t>
                      </a:r>
                      <a:r>
                        <a:rPr lang="en-US" sz="1000" b="0" i="0" u="none" strike="noStrike" dirty="0" err="1" smtClean="0">
                          <a:latin typeface="Arial"/>
                        </a:rPr>
                        <a:t>pf</a:t>
                      </a:r>
                      <a:r>
                        <a:rPr lang="en-US" sz="1000" b="0" i="0" u="none" strike="noStrike" dirty="0" smtClean="0">
                          <a:latin typeface="Arial"/>
                        </a:rPr>
                        <a:t>/cm</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Max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0.50 </a:t>
                      </a:r>
                      <a:r>
                        <a:rPr lang="en-US" sz="1000" b="0" i="0" u="none" strike="noStrike" dirty="0" err="1" smtClean="0">
                          <a:latin typeface="Arial"/>
                        </a:rPr>
                        <a:t>pf</a:t>
                      </a:r>
                      <a:r>
                        <a:rPr lang="en-US" sz="1000" b="0" i="0" u="none" strike="noStrike" dirty="0" smtClean="0">
                          <a:latin typeface="Arial"/>
                        </a:rPr>
                        <a:t>/cm</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Max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0.53 </a:t>
                      </a:r>
                      <a:r>
                        <a:rPr lang="en-US" sz="1000" b="0" i="0" u="none" strike="noStrike" dirty="0" err="1" smtClean="0">
                          <a:latin typeface="Arial"/>
                        </a:rPr>
                        <a:t>pf</a:t>
                      </a:r>
                      <a:r>
                        <a:rPr lang="en-US" sz="1000" b="0" i="0" u="none" strike="noStrike" dirty="0" smtClean="0">
                          <a:latin typeface="Arial"/>
                        </a:rPr>
                        <a:t>/cm</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dirty="0">
                          <a:solidFill>
                            <a:srgbClr val="3333FF"/>
                          </a:solidFill>
                          <a:latin typeface="Arial"/>
                        </a:rPr>
                        <a:t> Exceeds </a:t>
                      </a:r>
                      <a:r>
                        <a:rPr lang="en-US" sz="1000" b="0" i="0" u="none" strike="noStrike" dirty="0" smtClean="0">
                          <a:solidFill>
                            <a:srgbClr val="3333FF"/>
                          </a:solidFill>
                          <a:latin typeface="Arial"/>
                        </a:rPr>
                        <a:t>s</a:t>
                      </a:r>
                      <a:r>
                        <a:rPr lang="en-US" sz="1000" b="0" i="0" u="none" strike="noStrike" dirty="0" smtClean="0">
                          <a:latin typeface="Arial"/>
                        </a:rPr>
                        <a:t>pecification.</a:t>
                      </a:r>
                      <a:r>
                        <a:rPr lang="en-US" sz="1000" b="0" i="0" u="none" strike="noStrike" baseline="0" dirty="0" smtClean="0">
                          <a:latin typeface="Arial"/>
                        </a:rPr>
                        <a:t> </a:t>
                      </a:r>
                      <a:r>
                        <a:rPr lang="en-US" sz="1000" b="0" i="0" u="none" strike="noStrike" dirty="0" smtClean="0">
                          <a:latin typeface="+mn-lt"/>
                        </a:rPr>
                        <a:t> </a:t>
                      </a:r>
                      <a:r>
                        <a:rPr lang="en-US" sz="1000" b="0" i="0" u="none" strike="noStrike" dirty="0" err="1" smtClean="0">
                          <a:latin typeface="+mn-lt"/>
                        </a:rPr>
                        <a:t>avg</a:t>
                      </a:r>
                      <a:r>
                        <a:rPr lang="en-US" sz="1000" b="0" i="0" u="none" strike="noStrike" dirty="0" smtClean="0">
                          <a:latin typeface="+mn-lt"/>
                        </a:rPr>
                        <a:t> over 18 sensors is</a:t>
                      </a:r>
                      <a:r>
                        <a:rPr lang="en-US" sz="1000" b="0" i="0" u="none" strike="noStrike" baseline="0" dirty="0" smtClean="0">
                          <a:latin typeface="+mn-lt"/>
                        </a:rPr>
                        <a:t> a factor of 2.5 better than the spec.</a:t>
                      </a:r>
                      <a:r>
                        <a:rPr lang="en-US" sz="1000" b="0" i="0" u="none" strike="noStrike" dirty="0" smtClean="0">
                          <a:latin typeface="Arial"/>
                        </a:rPr>
                        <a:t>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latin typeface="Arial"/>
                        </a:rPr>
                        <a:t>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0.45 </a:t>
                      </a:r>
                      <a:r>
                        <a:rPr lang="en-US" sz="1000" b="0" i="0" u="none" strike="noStrike" dirty="0" err="1" smtClean="0">
                          <a:latin typeface="Arial"/>
                        </a:rPr>
                        <a:t>pf</a:t>
                      </a:r>
                      <a:r>
                        <a:rPr lang="en-US" sz="1000" b="0" i="0" u="none" strike="noStrike" dirty="0" smtClean="0">
                          <a:latin typeface="Arial"/>
                        </a:rPr>
                        <a:t>/cm</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0.45 </a:t>
                      </a:r>
                      <a:r>
                        <a:rPr lang="en-US" sz="1000" b="0" i="0" u="none" strike="noStrike" dirty="0" err="1" smtClean="0">
                          <a:latin typeface="Arial"/>
                        </a:rPr>
                        <a:t>pf</a:t>
                      </a:r>
                      <a:r>
                        <a:rPr lang="en-US" sz="1000" b="0" i="0" u="none" strike="noStrike" dirty="0" smtClean="0">
                          <a:latin typeface="Arial"/>
                        </a:rPr>
                        <a:t>/cm</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0.52 </a:t>
                      </a:r>
                      <a:r>
                        <a:rPr lang="en-US" sz="1000" b="0" i="0" u="none" strike="noStrike" dirty="0" err="1" smtClean="0">
                          <a:latin typeface="Arial"/>
                        </a:rPr>
                        <a:t>pf</a:t>
                      </a:r>
                      <a:r>
                        <a:rPr lang="en-US" sz="1000" b="0" i="0" u="none" strike="noStrike" dirty="0" smtClean="0">
                          <a:latin typeface="Arial"/>
                        </a:rPr>
                        <a:t>/cm</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1645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err="1">
                          <a:latin typeface="Arial"/>
                        </a:rPr>
                        <a:t>Avg</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latin typeface="Arial"/>
                        </a:rPr>
                        <a:t>0.46 </a:t>
                      </a:r>
                      <a:r>
                        <a:rPr lang="en-US" sz="1000" b="0" i="0" u="none" strike="noStrike" dirty="0" err="1" smtClean="0">
                          <a:latin typeface="Arial"/>
                        </a:rPr>
                        <a:t>pf</a:t>
                      </a:r>
                      <a:r>
                        <a:rPr lang="en-US" sz="1000" b="0" i="0" u="none" strike="noStrike" dirty="0" smtClean="0">
                          <a:latin typeface="Arial"/>
                        </a:rPr>
                        <a:t>/cm</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00" b="0" i="0" u="none" strike="noStrike" dirty="0" err="1">
                          <a:latin typeface="Arial"/>
                        </a:rPr>
                        <a:t>Avg</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latin typeface="Arial"/>
                        </a:rPr>
                        <a:t>0.48 </a:t>
                      </a:r>
                      <a:r>
                        <a:rPr lang="en-US" sz="1000" b="0" i="0" u="none" strike="noStrike" dirty="0" err="1" smtClean="0">
                          <a:latin typeface="Arial"/>
                        </a:rPr>
                        <a:t>pf</a:t>
                      </a:r>
                      <a:r>
                        <a:rPr lang="en-US" sz="1000" b="0" i="0" u="none" strike="noStrike" dirty="0" smtClean="0">
                          <a:latin typeface="Arial"/>
                        </a:rPr>
                        <a:t>/cm</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00" b="0" i="0" u="none" strike="noStrike" dirty="0" err="1">
                          <a:latin typeface="Arial"/>
                        </a:rPr>
                        <a:t>Avg</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latin typeface="Arial"/>
                        </a:rPr>
                        <a:t>0.52 </a:t>
                      </a:r>
                      <a:r>
                        <a:rPr lang="en-US" sz="1000" b="0" i="0" u="none" strike="noStrike" dirty="0" err="1" smtClean="0">
                          <a:latin typeface="Arial"/>
                        </a:rPr>
                        <a:t>pf</a:t>
                      </a:r>
                      <a:r>
                        <a:rPr lang="en-US" sz="1000" b="0" i="0" u="none" strike="noStrike" dirty="0" smtClean="0">
                          <a:latin typeface="Arial"/>
                        </a:rPr>
                        <a:t>/cm</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vMerge="1">
                  <a:txBody>
                    <a:bodyPr/>
                    <a:lstStyle/>
                    <a:p>
                      <a:endParaRPr lang="en-US"/>
                    </a:p>
                  </a:txBody>
                  <a:tcPr/>
                </a:tc>
              </a:tr>
              <a:tr h="91440">
                <a:tc rowSpan="3">
                  <a:txBody>
                    <a:bodyPr/>
                    <a:lstStyle/>
                    <a:p>
                      <a:pPr algn="ctr" fontAlgn="ctr"/>
                      <a:r>
                        <a:rPr lang="en-US" sz="1000" b="0" i="0" u="none" strike="noStrike" dirty="0">
                          <a:latin typeface="Arial"/>
                        </a:rPr>
                        <a:t>5.8.f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3">
                  <a:txBody>
                    <a:bodyPr/>
                    <a:lstStyle/>
                    <a:p>
                      <a:pPr algn="ctr" fontAlgn="ctr"/>
                      <a:r>
                        <a:rPr lang="en-US" sz="1000" b="0" i="0" u="none" strike="noStrike">
                          <a:latin typeface="Arial"/>
                        </a:rPr>
                        <a:t>Resistance of Al electrode on strips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3">
                  <a:txBody>
                    <a:bodyPr/>
                    <a:lstStyle/>
                    <a:p>
                      <a:pPr algn="ctr" fontAlgn="ctr"/>
                      <a:r>
                        <a:rPr lang="el-GR" sz="1000" b="0" i="0" u="none" strike="noStrike" dirty="0">
                          <a:latin typeface="Arial"/>
                        </a:rPr>
                        <a:t>&lt; 20 </a:t>
                      </a:r>
                      <a:r>
                        <a:rPr lang="el-GR" sz="1000" b="0" i="0" u="none" strike="noStrike" dirty="0">
                          <a:latin typeface="Calibri"/>
                        </a:rPr>
                        <a:t>Ω</a:t>
                      </a:r>
                      <a:r>
                        <a:rPr lang="el-GR" sz="1000" b="0" i="0" u="none" strike="noStrike" dirty="0">
                          <a:latin typeface="Arial"/>
                        </a:rPr>
                        <a:t>/</a:t>
                      </a:r>
                      <a:r>
                        <a:rPr lang="en-US" sz="1000" b="0" i="0" u="none" strike="noStrike" dirty="0">
                          <a:latin typeface="Arial"/>
                        </a:rPr>
                        <a:t>cm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a:latin typeface="Arial"/>
                        </a:rPr>
                        <a:t>Max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6.89 </a:t>
                      </a:r>
                      <a:r>
                        <a:rPr lang="el-GR" sz="1000" b="0" i="0" u="none" strike="noStrike" dirty="0" smtClean="0">
                          <a:latin typeface="Arial"/>
                        </a:rPr>
                        <a:t> </a:t>
                      </a:r>
                      <a:r>
                        <a:rPr lang="el-GR" sz="1000" b="0" i="0" u="none" strike="noStrike" dirty="0">
                          <a:latin typeface="Arial"/>
                        </a:rPr>
                        <a:t>Ω/</a:t>
                      </a:r>
                      <a:r>
                        <a:rPr lang="en-US" sz="1000" b="0" i="0" u="none" strike="noStrike" dirty="0">
                          <a:latin typeface="Arial"/>
                        </a:rPr>
                        <a:t>cm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Max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6.82 </a:t>
                      </a:r>
                      <a:r>
                        <a:rPr lang="el-GR" sz="1000" b="0" i="0" u="none" strike="noStrike" dirty="0" smtClean="0">
                          <a:latin typeface="Arial"/>
                        </a:rPr>
                        <a:t> </a:t>
                      </a:r>
                      <a:r>
                        <a:rPr lang="el-GR" sz="1000" b="0" i="0" u="none" strike="noStrike" dirty="0">
                          <a:latin typeface="Arial"/>
                        </a:rPr>
                        <a:t>Ω/</a:t>
                      </a:r>
                      <a:r>
                        <a:rPr lang="en-US" sz="1000" b="0" i="0" u="none" strike="noStrike" dirty="0">
                          <a:latin typeface="Arial"/>
                        </a:rPr>
                        <a:t>cm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Max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6.94 </a:t>
                      </a:r>
                      <a:r>
                        <a:rPr lang="el-GR" sz="1000" b="0" i="0" u="none" strike="noStrike" dirty="0" smtClean="0">
                          <a:latin typeface="Arial"/>
                        </a:rPr>
                        <a:t> </a:t>
                      </a:r>
                      <a:r>
                        <a:rPr lang="el-GR" sz="1000" b="0" i="0" u="none" strike="noStrike" dirty="0">
                          <a:latin typeface="Arial"/>
                        </a:rPr>
                        <a:t>Ω/</a:t>
                      </a:r>
                      <a:r>
                        <a:rPr lang="en-US" sz="1000" b="0" i="0" u="none" strike="noStrike" dirty="0">
                          <a:latin typeface="Arial"/>
                        </a:rPr>
                        <a:t>cm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ctr" fontAlgn="ctr"/>
                      <a:r>
                        <a:rPr lang="en-US" sz="1000" b="0" i="0" u="none" strike="noStrike" dirty="0" smtClean="0">
                          <a:latin typeface="Arial"/>
                        </a:rPr>
                        <a:t> </a:t>
                      </a:r>
                      <a:r>
                        <a:rPr lang="en-US" sz="1000" b="1" i="0" u="none" strike="noStrike" dirty="0" smtClean="0">
                          <a:solidFill>
                            <a:srgbClr val="3333FF"/>
                          </a:solidFill>
                          <a:latin typeface="Arial"/>
                        </a:rPr>
                        <a:t>Exceeds</a:t>
                      </a:r>
                      <a:r>
                        <a:rPr lang="en-US" sz="1000" b="0" i="0" u="none" strike="noStrike" dirty="0" smtClean="0">
                          <a:latin typeface="Arial"/>
                        </a:rPr>
                        <a:t> specification</a:t>
                      </a:r>
                    </a:p>
                    <a:p>
                      <a:pPr marL="0" marR="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dirty="0" smtClean="0">
                          <a:latin typeface="+mn-lt"/>
                        </a:rPr>
                        <a:t> </a:t>
                      </a:r>
                      <a:r>
                        <a:rPr lang="en-US" sz="1000" b="0" i="0" u="none" strike="noStrike" dirty="0" err="1" smtClean="0">
                          <a:latin typeface="+mn-lt"/>
                        </a:rPr>
                        <a:t>avg</a:t>
                      </a:r>
                      <a:r>
                        <a:rPr lang="en-US" sz="1000" b="0" i="0" u="none" strike="noStrike" dirty="0" smtClean="0">
                          <a:latin typeface="+mn-lt"/>
                        </a:rPr>
                        <a:t> over 18 sensors is</a:t>
                      </a:r>
                      <a:r>
                        <a:rPr lang="en-US" sz="1000" b="0" i="0" u="none" strike="noStrike" baseline="0" dirty="0" smtClean="0">
                          <a:latin typeface="+mn-lt"/>
                        </a:rPr>
                        <a:t> a factor of 3 better than the spec.</a:t>
                      </a:r>
                      <a:r>
                        <a:rPr lang="en-US" sz="1000" b="0" i="0" u="none" strike="noStrike" dirty="0" smtClean="0">
                          <a:latin typeface="Arial"/>
                        </a:rPr>
                        <a:t>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latin typeface="Arial"/>
                        </a:rPr>
                        <a:t>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6.51 </a:t>
                      </a:r>
                      <a:r>
                        <a:rPr lang="el-GR" sz="1000" b="0" i="0" u="none" strike="noStrike" dirty="0" smtClean="0">
                          <a:latin typeface="Arial"/>
                        </a:rPr>
                        <a:t> </a:t>
                      </a:r>
                      <a:r>
                        <a:rPr lang="el-GR" sz="1000" b="0" i="0" u="none" strike="noStrike" dirty="0">
                          <a:latin typeface="Arial"/>
                        </a:rPr>
                        <a:t>Ω/</a:t>
                      </a:r>
                      <a:r>
                        <a:rPr lang="en-US" sz="1000" b="0" i="0" u="none" strike="noStrike" dirty="0">
                          <a:latin typeface="Arial"/>
                        </a:rPr>
                        <a:t>cm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6.59 </a:t>
                      </a:r>
                      <a:r>
                        <a:rPr lang="el-GR" sz="1000" b="0" i="0" u="none" strike="noStrike" dirty="0" smtClean="0">
                          <a:latin typeface="Arial"/>
                        </a:rPr>
                        <a:t> </a:t>
                      </a:r>
                      <a:r>
                        <a:rPr lang="el-GR" sz="1000" b="0" i="0" u="none" strike="noStrike" dirty="0">
                          <a:latin typeface="Arial"/>
                        </a:rPr>
                        <a:t>Ω/</a:t>
                      </a:r>
                      <a:r>
                        <a:rPr lang="en-US" sz="1000" b="0" i="0" u="none" strike="noStrike" dirty="0">
                          <a:latin typeface="Arial"/>
                        </a:rPr>
                        <a:t>cm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6.57 </a:t>
                      </a:r>
                      <a:r>
                        <a:rPr lang="el-GR" sz="1000" b="0" i="0" u="none" strike="noStrike" dirty="0" smtClean="0">
                          <a:latin typeface="Arial"/>
                        </a:rPr>
                        <a:t> </a:t>
                      </a:r>
                      <a:r>
                        <a:rPr lang="el-GR" sz="1000" b="0" i="0" u="none" strike="noStrike" dirty="0">
                          <a:latin typeface="Arial"/>
                        </a:rPr>
                        <a:t>Ω/</a:t>
                      </a:r>
                      <a:r>
                        <a:rPr lang="en-US" sz="1000" b="0" i="0" u="none" strike="noStrike" dirty="0">
                          <a:latin typeface="Arial"/>
                        </a:rPr>
                        <a:t>cm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err="1">
                          <a:latin typeface="Arial"/>
                        </a:rPr>
                        <a:t>Avg</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latin typeface="Arial"/>
                        </a:rPr>
                        <a:t>6.69 </a:t>
                      </a:r>
                      <a:r>
                        <a:rPr lang="el-GR" sz="1000" b="0" i="0" u="none" strike="noStrike" dirty="0" smtClean="0">
                          <a:latin typeface="Arial"/>
                        </a:rPr>
                        <a:t> </a:t>
                      </a:r>
                      <a:r>
                        <a:rPr lang="el-GR" sz="1000" b="0" i="0" u="none" strike="noStrike" dirty="0">
                          <a:latin typeface="Arial"/>
                        </a:rPr>
                        <a:t>Ω/</a:t>
                      </a:r>
                      <a:r>
                        <a:rPr lang="en-US" sz="1000" b="0" i="0" u="none" strike="noStrike" dirty="0">
                          <a:latin typeface="Arial"/>
                        </a:rPr>
                        <a:t>cm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00" b="0" i="0" u="none" strike="noStrike" dirty="0" err="1">
                          <a:latin typeface="Arial"/>
                        </a:rPr>
                        <a:t>Avg</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latin typeface="Arial"/>
                        </a:rPr>
                        <a:t>6.72 </a:t>
                      </a:r>
                      <a:r>
                        <a:rPr lang="el-GR" sz="1000" b="0" i="0" u="none" strike="noStrike" dirty="0" smtClean="0">
                          <a:latin typeface="Arial"/>
                        </a:rPr>
                        <a:t> </a:t>
                      </a:r>
                      <a:r>
                        <a:rPr lang="el-GR" sz="1000" b="0" i="0" u="none" strike="noStrike" dirty="0">
                          <a:latin typeface="Arial"/>
                        </a:rPr>
                        <a:t>Ω/</a:t>
                      </a:r>
                      <a:r>
                        <a:rPr lang="en-US" sz="1000" b="0" i="0" u="none" strike="noStrike" dirty="0">
                          <a:latin typeface="Arial"/>
                        </a:rPr>
                        <a:t>cm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00" b="0" i="0" u="none" strike="noStrike" dirty="0" err="1">
                          <a:latin typeface="Arial"/>
                        </a:rPr>
                        <a:t>Avg</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latin typeface="Arial"/>
                        </a:rPr>
                        <a:t>6.79 </a:t>
                      </a:r>
                      <a:r>
                        <a:rPr lang="el-GR" sz="1000" b="0" i="0" u="none" strike="noStrike" dirty="0" smtClean="0">
                          <a:latin typeface="Arial"/>
                        </a:rPr>
                        <a:t> </a:t>
                      </a:r>
                      <a:r>
                        <a:rPr lang="el-GR" sz="1000" b="0" i="0" u="none" strike="noStrike" dirty="0">
                          <a:latin typeface="Arial"/>
                        </a:rPr>
                        <a:t>Ω/</a:t>
                      </a:r>
                      <a:r>
                        <a:rPr lang="en-US" sz="1000" b="0" i="0" u="none" strike="noStrike" dirty="0">
                          <a:latin typeface="Arial"/>
                        </a:rPr>
                        <a:t>cm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vMerge="1">
                  <a:txBody>
                    <a:bodyPr/>
                    <a:lstStyle/>
                    <a:p>
                      <a:endParaRPr lang="en-US"/>
                    </a:p>
                  </a:txBody>
                  <a:tcPr/>
                </a:tc>
              </a:tr>
              <a:tr h="91440">
                <a:tc rowSpan="3">
                  <a:txBody>
                    <a:bodyPr/>
                    <a:lstStyle/>
                    <a:p>
                      <a:pPr algn="ctr" fontAlgn="ctr"/>
                      <a:r>
                        <a:rPr lang="en-US" sz="1000" b="0" i="0" u="none" strike="noStrike" dirty="0">
                          <a:latin typeface="Arial"/>
                        </a:rPr>
                        <a:t>5.8.k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3">
                  <a:txBody>
                    <a:bodyPr/>
                    <a:lstStyle/>
                    <a:p>
                      <a:pPr algn="ctr" fontAlgn="ctr"/>
                      <a:r>
                        <a:rPr lang="en-US" sz="1000" b="0" i="0" u="none" strike="noStrike" dirty="0">
                          <a:latin typeface="Arial"/>
                        </a:rPr>
                        <a:t>Value of poly-silicon bias resistor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3">
                  <a:txBody>
                    <a:bodyPr/>
                    <a:lstStyle/>
                    <a:p>
                      <a:pPr algn="ctr" fontAlgn="ctr"/>
                      <a:r>
                        <a:rPr lang="en-US" sz="1000" b="0" i="0" u="none" strike="noStrike" dirty="0">
                          <a:latin typeface="Arial"/>
                        </a:rPr>
                        <a:t>1.5 M</a:t>
                      </a:r>
                      <a:r>
                        <a:rPr lang="el-GR" sz="1000" b="0" i="0" u="none" strike="noStrike" dirty="0">
                          <a:latin typeface="Arial"/>
                        </a:rPr>
                        <a:t>Ω ±0.5 </a:t>
                      </a:r>
                      <a:r>
                        <a:rPr lang="en-US" sz="1000" b="0" i="0" u="none" strike="noStrike" dirty="0">
                          <a:latin typeface="Arial"/>
                        </a:rPr>
                        <a:t>M</a:t>
                      </a:r>
                      <a:r>
                        <a:rPr lang="el-GR" sz="1000" b="0" i="0" u="none" strike="noStrike" dirty="0">
                          <a:latin typeface="Arial"/>
                        </a:rPr>
                        <a:t>Ω</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latin typeface="Arial"/>
                        </a:rPr>
                        <a:t>Max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1.43 M</a:t>
                      </a:r>
                      <a:r>
                        <a:rPr lang="el-GR" sz="1000" b="0" i="0" u="none" strike="noStrike" dirty="0">
                          <a:latin typeface="Arial"/>
                        </a:rPr>
                        <a:t>Ω</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Max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1.53 M</a:t>
                      </a:r>
                      <a:r>
                        <a:rPr lang="el-GR" sz="1000" b="0" i="0" u="none" strike="noStrike" dirty="0">
                          <a:latin typeface="Arial"/>
                        </a:rPr>
                        <a:t>Ω</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Max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1.53 M</a:t>
                      </a:r>
                      <a:r>
                        <a:rPr lang="el-GR" sz="1000" b="0" i="0" u="none" strike="noStrike" dirty="0">
                          <a:latin typeface="Arial"/>
                        </a:rPr>
                        <a:t>Ω</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ctr" fontAlgn="ctr"/>
                      <a:r>
                        <a:rPr lang="en-US" sz="1000" b="1" i="0" u="none" strike="noStrike" dirty="0">
                          <a:solidFill>
                            <a:srgbClr val="008000"/>
                          </a:solidFill>
                          <a:latin typeface="Arial"/>
                        </a:rPr>
                        <a:t>Meets</a:t>
                      </a:r>
                      <a:r>
                        <a:rPr lang="en-US" sz="1000" b="0" i="0" u="none" strike="noStrike" dirty="0">
                          <a:latin typeface="Arial"/>
                        </a:rPr>
                        <a:t> </a:t>
                      </a:r>
                      <a:r>
                        <a:rPr lang="en-US" sz="1000" b="0" i="0" u="none" strike="noStrike" dirty="0" smtClean="0">
                          <a:latin typeface="Arial"/>
                        </a:rPr>
                        <a:t>specification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latin typeface="Arial"/>
                        </a:rPr>
                        <a:t>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1.37 M</a:t>
                      </a:r>
                      <a:r>
                        <a:rPr lang="el-GR" sz="1000" b="0" i="0" u="none" strike="noStrike" dirty="0">
                          <a:latin typeface="Arial"/>
                        </a:rPr>
                        <a:t>Ω</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1.48 M</a:t>
                      </a:r>
                      <a:r>
                        <a:rPr lang="el-GR" sz="1000" b="0" i="0" u="none" strike="noStrike" dirty="0">
                          <a:latin typeface="Arial"/>
                        </a:rPr>
                        <a:t>Ω</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Min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1.48 M</a:t>
                      </a:r>
                      <a:r>
                        <a:rPr lang="el-GR" sz="1000" b="0" i="0" u="none" strike="noStrike" dirty="0">
                          <a:latin typeface="Arial"/>
                        </a:rPr>
                        <a:t>Ω</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1645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err="1">
                          <a:latin typeface="Arial"/>
                        </a:rPr>
                        <a:t>Avg</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latin typeface="Arial"/>
                        </a:rPr>
                        <a:t>1.40 M</a:t>
                      </a:r>
                      <a:r>
                        <a:rPr lang="el-GR" sz="1000" b="0" i="0" u="none" strike="noStrike" dirty="0">
                          <a:latin typeface="Arial"/>
                        </a:rPr>
                        <a:t>Ω</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00" b="0" i="0" u="none" strike="noStrike" dirty="0" err="1">
                          <a:latin typeface="Arial"/>
                        </a:rPr>
                        <a:t>Avg</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latin typeface="Arial"/>
                        </a:rPr>
                        <a:t>1.50 M</a:t>
                      </a:r>
                      <a:r>
                        <a:rPr lang="el-GR" sz="1000" b="0" i="0" u="none" strike="noStrike" dirty="0">
                          <a:latin typeface="Arial"/>
                        </a:rPr>
                        <a:t>Ω</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00" b="0" i="0" u="none" strike="noStrike" dirty="0" err="1">
                          <a:latin typeface="Arial"/>
                        </a:rPr>
                        <a:t>Avg</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latin typeface="Arial"/>
                        </a:rPr>
                        <a:t>1.51 M</a:t>
                      </a:r>
                      <a:r>
                        <a:rPr lang="el-GR" sz="1000" b="0" i="0" u="none" strike="noStrike" dirty="0">
                          <a:latin typeface="Arial"/>
                        </a:rPr>
                        <a:t>Ω</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vMerge="1">
                  <a:txBody>
                    <a:bodyPr/>
                    <a:lstStyle/>
                    <a:p>
                      <a:endParaRPr lang="en-US"/>
                    </a:p>
                  </a:txBody>
                  <a:tcPr/>
                </a:tc>
              </a:tr>
              <a:tr h="91440">
                <a:tc rowSpan="6">
                  <a:txBody>
                    <a:bodyPr/>
                    <a:lstStyle/>
                    <a:p>
                      <a:pPr algn="ctr" fontAlgn="ctr"/>
                      <a:r>
                        <a:rPr lang="en-US" sz="1000" b="0" i="0" u="none" strike="noStrike" dirty="0">
                          <a:latin typeface="Arial"/>
                        </a:rPr>
                        <a:t>5.9.a &amp; 5.9.b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6">
                  <a:txBody>
                    <a:bodyPr/>
                    <a:lstStyle/>
                    <a:p>
                      <a:pPr algn="ctr" fontAlgn="ctr"/>
                      <a:r>
                        <a:rPr lang="en-US" sz="1000" b="0" i="0" u="none" strike="noStrike" dirty="0">
                          <a:latin typeface="Arial"/>
                        </a:rPr>
                        <a:t>Strip </a:t>
                      </a:r>
                      <a:r>
                        <a:rPr lang="en-US" sz="1000" b="0" i="0" u="none" strike="noStrike" dirty="0" smtClean="0">
                          <a:latin typeface="Arial"/>
                        </a:rPr>
                        <a:t>yield</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6">
                  <a:txBody>
                    <a:bodyPr/>
                    <a:lstStyle/>
                    <a:p>
                      <a:pPr algn="ctr" fontAlgn="ctr"/>
                      <a:r>
                        <a:rPr lang="en-US" sz="1000" b="0" i="0" u="none" strike="noStrike" dirty="0">
                          <a:latin typeface="Arial"/>
                        </a:rPr>
                        <a:t>Bad channel rate (avg. over every 100 sensors) ≤1%          </a:t>
                      </a:r>
                      <a:r>
                        <a:rPr lang="en-US" sz="1000" b="0" i="0" u="none" strike="noStrike" dirty="0" smtClean="0">
                          <a:latin typeface="Arial"/>
                        </a:rPr>
                        <a:t>max </a:t>
                      </a:r>
                      <a:r>
                        <a:rPr lang="en-US" sz="1000" b="0" i="0" u="none" strike="noStrike" dirty="0">
                          <a:latin typeface="Arial"/>
                        </a:rPr>
                        <a:t># of channels per sensor ≤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sz="1000" b="0" i="0" u="none" strike="noStrike" dirty="0">
                          <a:latin typeface="Arial"/>
                        </a:rPr>
                        <a:t>Serial #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6">
                  <a:txBody>
                    <a:bodyPr/>
                    <a:lstStyle/>
                    <a:p>
                      <a:pPr algn="ctr" fontAlgn="ctr"/>
                      <a:r>
                        <a:rPr lang="en-US" sz="1000" b="1" i="0" u="none" strike="noStrike" dirty="0">
                          <a:solidFill>
                            <a:srgbClr val="3333FF"/>
                          </a:solidFill>
                          <a:latin typeface="Arial"/>
                        </a:rPr>
                        <a:t>Exceeds</a:t>
                      </a:r>
                      <a:r>
                        <a:rPr lang="en-US" sz="1000" b="0" i="0" u="none" strike="noStrike" dirty="0">
                          <a:latin typeface="Arial"/>
                        </a:rPr>
                        <a:t> </a:t>
                      </a:r>
                      <a:r>
                        <a:rPr lang="en-US" sz="1000" b="0" i="0" u="none" strike="noStrike" dirty="0" smtClean="0">
                          <a:latin typeface="Arial"/>
                        </a:rPr>
                        <a:t>specification             (actual </a:t>
                      </a:r>
                      <a:r>
                        <a:rPr lang="en-US" sz="1000" b="0" i="0" u="none" strike="noStrike" dirty="0">
                          <a:latin typeface="Arial"/>
                        </a:rPr>
                        <a:t>Yield ~ .025% bad strips)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latin typeface="Arial"/>
                        </a:rPr>
                        <a:t>Serial #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0.2 %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a:latin typeface="Arial"/>
                        </a:rPr>
                        <a:t>Serial #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latin typeface="Arial"/>
                        </a:rPr>
                        <a:t>Serial #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914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latin typeface="Arial"/>
                        </a:rPr>
                        <a:t>Serial # 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a:latin typeface="Arial"/>
                        </a:rPr>
                        <a:t>Serial # 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1645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a:latin typeface="Arial"/>
                        </a:rPr>
                        <a:t>Serial # 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0.3 %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r h="1645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0" i="0" u="none" strike="noStrike" dirty="0" smtClean="0">
                          <a:latin typeface="Arial"/>
                        </a:rPr>
                        <a:t>Serial # 6</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a:latin typeface="Arial"/>
                        </a:rPr>
                        <a:t>Serial # 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fontAlgn="ctr"/>
                      <a:r>
                        <a:rPr lang="en-US" sz="1000" b="0" i="0" u="none" strike="noStrike" dirty="0">
                          <a:latin typeface="Arial"/>
                        </a:rPr>
                        <a:t>Serial # 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000" b="0" i="0" u="none" strike="noStrike" dirty="0" smtClean="0">
                          <a:latin typeface="Arial"/>
                        </a:rPr>
                        <a:t>0 %</a:t>
                      </a:r>
                      <a:endParaRPr lang="en-US" sz="10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FSSRchippic_001.png"/>
          <p:cNvPicPr>
            <a:picLocks noChangeAspect="1"/>
          </p:cNvPicPr>
          <p:nvPr/>
        </p:nvPicPr>
        <p:blipFill>
          <a:blip r:embed="rId3" cstate="print"/>
          <a:stretch>
            <a:fillRect/>
          </a:stretch>
        </p:blipFill>
        <p:spPr>
          <a:xfrm>
            <a:off x="4970137" y="746539"/>
            <a:ext cx="4173864" cy="5236301"/>
          </a:xfrm>
          <a:prstGeom prst="rect">
            <a:avLst/>
          </a:prstGeom>
        </p:spPr>
      </p:pic>
      <p:sp>
        <p:nvSpPr>
          <p:cNvPr id="2" name="Title 1"/>
          <p:cNvSpPr>
            <a:spLocks noGrp="1"/>
          </p:cNvSpPr>
          <p:nvPr>
            <p:ph type="title"/>
          </p:nvPr>
        </p:nvSpPr>
        <p:spPr>
          <a:xfrm>
            <a:off x="228600" y="76200"/>
            <a:ext cx="8686800" cy="639763"/>
          </a:xfrm>
        </p:spPr>
        <p:txBody>
          <a:bodyPr/>
          <a:lstStyle/>
          <a:p>
            <a:r>
              <a:rPr lang="en-US" dirty="0" smtClean="0">
                <a:solidFill>
                  <a:srgbClr val="000090"/>
                </a:solidFill>
              </a:rPr>
              <a:t>Design Overview: FSSR2</a:t>
            </a:r>
            <a:endParaRPr lang="en-US" dirty="0">
              <a:solidFill>
                <a:srgbClr val="000090"/>
              </a:solidFill>
            </a:endParaRPr>
          </a:p>
        </p:txBody>
      </p:sp>
      <p:sp>
        <p:nvSpPr>
          <p:cNvPr id="3" name="Content Placeholder 2"/>
          <p:cNvSpPr>
            <a:spLocks noGrp="1"/>
          </p:cNvSpPr>
          <p:nvPr>
            <p:ph idx="1"/>
          </p:nvPr>
        </p:nvSpPr>
        <p:spPr>
          <a:xfrm>
            <a:off x="12400" y="738190"/>
            <a:ext cx="5537752" cy="5562600"/>
          </a:xfrm>
          <a:ln>
            <a:noFill/>
          </a:ln>
        </p:spPr>
        <p:txBody>
          <a:bodyPr>
            <a:normAutofit lnSpcReduction="10000"/>
          </a:bodyPr>
          <a:lstStyle/>
          <a:p>
            <a:pPr marL="285750" indent="-285750">
              <a:lnSpc>
                <a:spcPct val="80000"/>
              </a:lnSpc>
              <a:spcBef>
                <a:spcPts val="600"/>
              </a:spcBef>
              <a:buFont typeface="Wingdings" charset="2"/>
              <a:buChar char="q"/>
            </a:pPr>
            <a:r>
              <a:rPr lang="en-US" sz="1600" u="sng" dirty="0" smtClean="0">
                <a:solidFill>
                  <a:srgbClr val="008000"/>
                </a:solidFill>
              </a:rPr>
              <a:t>F</a:t>
            </a:r>
            <a:r>
              <a:rPr lang="en-US" sz="1600" dirty="0" smtClean="0"/>
              <a:t>ermilab </a:t>
            </a:r>
            <a:r>
              <a:rPr lang="en-US" sz="1600" u="sng" dirty="0" smtClean="0">
                <a:solidFill>
                  <a:srgbClr val="008000"/>
                </a:solidFill>
              </a:rPr>
              <a:t>S</a:t>
            </a:r>
            <a:r>
              <a:rPr lang="en-US" sz="1600" dirty="0" smtClean="0"/>
              <a:t>ilicon </a:t>
            </a:r>
            <a:r>
              <a:rPr lang="en-US" sz="1600" u="sng" dirty="0" smtClean="0">
                <a:solidFill>
                  <a:srgbClr val="008000"/>
                </a:solidFill>
              </a:rPr>
              <a:t>S</a:t>
            </a:r>
            <a:r>
              <a:rPr lang="en-US" sz="1600" dirty="0" smtClean="0"/>
              <a:t>trip </a:t>
            </a:r>
            <a:r>
              <a:rPr lang="en-US" sz="1600" u="sng" dirty="0" smtClean="0">
                <a:solidFill>
                  <a:srgbClr val="008000"/>
                </a:solidFill>
              </a:rPr>
              <a:t>R</a:t>
            </a:r>
            <a:r>
              <a:rPr lang="en-US" sz="1600" dirty="0" smtClean="0"/>
              <a:t>eadout Chip – Rev.</a:t>
            </a:r>
            <a:r>
              <a:rPr lang="en-US" sz="1600" u="sng" dirty="0" smtClean="0">
                <a:solidFill>
                  <a:srgbClr val="008000"/>
                </a:solidFill>
              </a:rPr>
              <a:t>2</a:t>
            </a:r>
          </a:p>
          <a:p>
            <a:pPr marL="285750" indent="-285750">
              <a:lnSpc>
                <a:spcPct val="80000"/>
              </a:lnSpc>
              <a:spcBef>
                <a:spcPts val="600"/>
              </a:spcBef>
              <a:buFont typeface="Wingdings" charset="2"/>
              <a:buChar char="q"/>
            </a:pPr>
            <a:r>
              <a:rPr lang="en-US" sz="1600" dirty="0" smtClean="0"/>
              <a:t>128 channels / chip, 50 μm input pitch</a:t>
            </a:r>
          </a:p>
          <a:p>
            <a:pPr marL="285750" indent="-285750">
              <a:lnSpc>
                <a:spcPct val="80000"/>
              </a:lnSpc>
              <a:spcBef>
                <a:spcPts val="600"/>
              </a:spcBef>
              <a:buFont typeface="Wingdings" charset="2"/>
              <a:buChar char="q"/>
            </a:pPr>
            <a:r>
              <a:rPr lang="en-US" sz="1600" dirty="0" smtClean="0"/>
              <a:t>Data-driven architecture - self-triggered, time-stamped</a:t>
            </a:r>
          </a:p>
          <a:p>
            <a:pPr marL="285750" indent="-285750">
              <a:lnSpc>
                <a:spcPct val="80000"/>
              </a:lnSpc>
              <a:spcBef>
                <a:spcPts val="600"/>
              </a:spcBef>
              <a:buFont typeface="Wingdings" charset="2"/>
              <a:buChar char="q"/>
            </a:pPr>
            <a:r>
              <a:rPr lang="en-US" sz="1600" dirty="0" smtClean="0"/>
              <a:t>1 MHz input rate with &lt; 2% missed</a:t>
            </a:r>
          </a:p>
          <a:p>
            <a:pPr marL="285750" indent="-285750">
              <a:lnSpc>
                <a:spcPct val="80000"/>
              </a:lnSpc>
              <a:spcBef>
                <a:spcPts val="600"/>
              </a:spcBef>
              <a:buFont typeface="Wingdings" charset="2"/>
              <a:buChar char="q"/>
            </a:pPr>
            <a:r>
              <a:rPr lang="en-US" sz="1600" u="sng" dirty="0">
                <a:solidFill>
                  <a:srgbClr val="008000"/>
                </a:solidFill>
              </a:rPr>
              <a:t>B</a:t>
            </a:r>
            <a:r>
              <a:rPr lang="en-US" sz="1600" dirty="0"/>
              <a:t>eam </a:t>
            </a:r>
            <a:r>
              <a:rPr lang="en-US" sz="1600" u="sng" dirty="0" smtClean="0">
                <a:solidFill>
                  <a:srgbClr val="008000"/>
                </a:solidFill>
              </a:rPr>
              <a:t>C</a:t>
            </a:r>
            <a:r>
              <a:rPr lang="en-US" sz="1600" dirty="0" smtClean="0"/>
              <a:t>ross </a:t>
            </a:r>
            <a:r>
              <a:rPr lang="en-US" sz="1600" u="sng" dirty="0" smtClean="0">
                <a:solidFill>
                  <a:srgbClr val="008000"/>
                </a:solidFill>
              </a:rPr>
              <a:t>O</a:t>
            </a:r>
            <a:r>
              <a:rPr lang="en-US" sz="1600" dirty="0" smtClean="0"/>
              <a:t>ver </a:t>
            </a:r>
            <a:r>
              <a:rPr lang="en-US" sz="1600" dirty="0"/>
              <a:t>(BCO) </a:t>
            </a:r>
            <a:r>
              <a:rPr lang="en-US" sz="1600" dirty="0" smtClean="0"/>
              <a:t>clock: from 128 ns</a:t>
            </a:r>
          </a:p>
          <a:p>
            <a:pPr marL="285750" indent="-285750" eaLnBrk="1" hangingPunct="1">
              <a:lnSpc>
                <a:spcPct val="80000"/>
              </a:lnSpc>
              <a:spcBef>
                <a:spcPts val="600"/>
              </a:spcBef>
              <a:buFont typeface="Wingdings" charset="2"/>
              <a:buChar char="q"/>
              <a:defRPr/>
            </a:pPr>
            <a:r>
              <a:rPr lang="en-US" sz="1600" dirty="0" smtClean="0"/>
              <a:t>DAQ synchronized with timestamp clock</a:t>
            </a:r>
          </a:p>
          <a:p>
            <a:pPr marL="285750" indent="-285750" eaLnBrk="1" hangingPunct="1">
              <a:lnSpc>
                <a:spcPct val="80000"/>
              </a:lnSpc>
              <a:spcBef>
                <a:spcPts val="600"/>
              </a:spcBef>
              <a:buFont typeface="Wingdings" charset="2"/>
              <a:buChar char="q"/>
              <a:defRPr/>
            </a:pPr>
            <a:r>
              <a:rPr lang="en-US" sz="1600" dirty="0" smtClean="0"/>
              <a:t>Zero-suppressed data readout</a:t>
            </a:r>
          </a:p>
          <a:p>
            <a:pPr marL="285750" indent="-285750" eaLnBrk="1" hangingPunct="1">
              <a:lnSpc>
                <a:spcPct val="80000"/>
              </a:lnSpc>
              <a:spcBef>
                <a:spcPts val="600"/>
              </a:spcBef>
              <a:buFont typeface="Wingdings" charset="2"/>
              <a:buChar char="q"/>
              <a:defRPr/>
            </a:pPr>
            <a:r>
              <a:rPr lang="en-US" sz="1600" dirty="0" smtClean="0"/>
              <a:t>1-6 programmable serial outputs (for hit data output)</a:t>
            </a:r>
          </a:p>
          <a:p>
            <a:pPr marL="285750" indent="-285750">
              <a:lnSpc>
                <a:spcPct val="80000"/>
              </a:lnSpc>
              <a:spcBef>
                <a:spcPts val="600"/>
              </a:spcBef>
              <a:buFont typeface="Wingdings" charset="2"/>
              <a:buChar char="q"/>
              <a:defRPr/>
            </a:pPr>
            <a:r>
              <a:rPr lang="en-US" sz="1600" dirty="0"/>
              <a:t>Double Data Rate (DDR) </a:t>
            </a:r>
            <a:r>
              <a:rPr lang="en-US" sz="1600" dirty="0" smtClean="0"/>
              <a:t>output</a:t>
            </a:r>
          </a:p>
          <a:p>
            <a:pPr marL="285750" indent="-285750" eaLnBrk="1" hangingPunct="1">
              <a:lnSpc>
                <a:spcPct val="80000"/>
              </a:lnSpc>
              <a:spcBef>
                <a:spcPts val="600"/>
              </a:spcBef>
              <a:buFont typeface="Wingdings" charset="2"/>
              <a:buChar char="q"/>
              <a:defRPr/>
            </a:pPr>
            <a:r>
              <a:rPr lang="en-US" sz="1600" dirty="0" smtClean="0">
                <a:sym typeface="Mathematica1"/>
              </a:rPr>
              <a:t>Maximal data output rate 840 Mbits/s</a:t>
            </a:r>
          </a:p>
          <a:p>
            <a:pPr marL="285750" indent="-285750" eaLnBrk="1" hangingPunct="1">
              <a:lnSpc>
                <a:spcPct val="80000"/>
              </a:lnSpc>
              <a:spcBef>
                <a:spcPts val="600"/>
              </a:spcBef>
              <a:buFont typeface="Wingdings" charset="2"/>
              <a:buChar char="q"/>
              <a:defRPr/>
            </a:pPr>
            <a:r>
              <a:rPr lang="en-US" sz="1600" dirty="0" smtClean="0">
                <a:sym typeface="Mathematica1"/>
              </a:rPr>
              <a:t>Anticipated data rate ~ 200 Mbits/s</a:t>
            </a:r>
          </a:p>
          <a:p>
            <a:pPr marL="285750" indent="-285750">
              <a:lnSpc>
                <a:spcPct val="80000"/>
              </a:lnSpc>
              <a:spcBef>
                <a:spcPts val="600"/>
              </a:spcBef>
              <a:buFont typeface="Wingdings" charset="2"/>
              <a:buChar char="q"/>
              <a:defRPr/>
            </a:pPr>
            <a:r>
              <a:rPr lang="en-US" sz="1600" dirty="0"/>
              <a:t>Data readout clock: </a:t>
            </a:r>
            <a:r>
              <a:rPr lang="en-US" sz="1600" dirty="0" smtClean="0"/>
              <a:t>use </a:t>
            </a:r>
            <a:r>
              <a:rPr lang="en-US" sz="1600" dirty="0"/>
              <a:t>70 </a:t>
            </a:r>
            <a:r>
              <a:rPr lang="en-US" sz="1600" dirty="0" smtClean="0"/>
              <a:t>MHz</a:t>
            </a:r>
          </a:p>
          <a:p>
            <a:pPr marL="285750" indent="-285750">
              <a:lnSpc>
                <a:spcPct val="80000"/>
              </a:lnSpc>
              <a:buFont typeface="Wingdings" charset="2"/>
              <a:buChar char="q"/>
            </a:pPr>
            <a:r>
              <a:rPr lang="en-US" sz="1800" dirty="0"/>
              <a:t>24 bit data format for ‘hit’ channel</a:t>
            </a:r>
          </a:p>
          <a:p>
            <a:pPr marL="628650" lvl="1" indent="-171450">
              <a:lnSpc>
                <a:spcPct val="80000"/>
              </a:lnSpc>
              <a:buFont typeface="Arial" pitchFamily="34" charset="0"/>
              <a:buChar char="•"/>
            </a:pPr>
            <a:r>
              <a:rPr lang="en-US" sz="1400" dirty="0"/>
              <a:t>12 bit Address</a:t>
            </a:r>
          </a:p>
          <a:p>
            <a:pPr marL="628650" lvl="1" indent="-171450">
              <a:lnSpc>
                <a:spcPct val="80000"/>
              </a:lnSpc>
              <a:buFont typeface="Arial" pitchFamily="34" charset="0"/>
              <a:buChar char="•"/>
            </a:pPr>
            <a:r>
              <a:rPr lang="en-US" sz="1400" dirty="0"/>
              <a:t>8 bit </a:t>
            </a:r>
            <a:r>
              <a:rPr lang="en-US" sz="1400" u="sng" dirty="0" smtClean="0"/>
              <a:t>B</a:t>
            </a:r>
            <a:r>
              <a:rPr lang="en-US" sz="1400" dirty="0" smtClean="0"/>
              <a:t>CO </a:t>
            </a:r>
            <a:r>
              <a:rPr lang="en-US" sz="1400" dirty="0"/>
              <a:t>clock counter</a:t>
            </a:r>
          </a:p>
          <a:p>
            <a:pPr marL="628650" lvl="1" indent="-171450">
              <a:lnSpc>
                <a:spcPct val="80000"/>
              </a:lnSpc>
              <a:buFont typeface="Arial" pitchFamily="34" charset="0"/>
              <a:buChar char="•"/>
            </a:pPr>
            <a:r>
              <a:rPr lang="en-US" sz="1400" dirty="0"/>
              <a:t>3 bit ADC</a:t>
            </a:r>
          </a:p>
          <a:p>
            <a:pPr marL="628650" lvl="1" indent="-171450">
              <a:lnSpc>
                <a:spcPct val="80000"/>
              </a:lnSpc>
              <a:buFont typeface="Arial" pitchFamily="34" charset="0"/>
              <a:buChar char="•"/>
            </a:pPr>
            <a:r>
              <a:rPr lang="en-US" sz="1400" dirty="0"/>
              <a:t>1 </a:t>
            </a:r>
            <a:r>
              <a:rPr lang="en-US" sz="1400" dirty="0" smtClean="0"/>
              <a:t>Sync</a:t>
            </a:r>
            <a:r>
              <a:rPr lang="en-US" sz="1600" dirty="0" smtClean="0"/>
              <a:t> </a:t>
            </a:r>
          </a:p>
          <a:p>
            <a:pPr marL="285750" indent="-285750">
              <a:lnSpc>
                <a:spcPct val="80000"/>
              </a:lnSpc>
              <a:spcBef>
                <a:spcPts val="600"/>
              </a:spcBef>
              <a:buFont typeface="Wingdings" charset="2"/>
              <a:buChar char="q"/>
            </a:pPr>
            <a:r>
              <a:rPr lang="en-US" sz="1600" dirty="0" smtClean="0"/>
              <a:t>Power consumption &lt; 4 mW / channel</a:t>
            </a:r>
          </a:p>
          <a:p>
            <a:pPr marL="285750" indent="-285750">
              <a:lnSpc>
                <a:spcPct val="80000"/>
              </a:lnSpc>
              <a:spcBef>
                <a:spcPts val="600"/>
              </a:spcBef>
              <a:buFont typeface="Wingdings" charset="2"/>
              <a:buChar char="q"/>
            </a:pPr>
            <a:r>
              <a:rPr lang="en-US" sz="1600" dirty="0" smtClean="0"/>
              <a:t>Single 2.5 V supply separated on chip</a:t>
            </a:r>
          </a:p>
          <a:p>
            <a:pPr marL="285750" indent="-285750">
              <a:lnSpc>
                <a:spcPct val="80000"/>
              </a:lnSpc>
              <a:spcBef>
                <a:spcPts val="600"/>
              </a:spcBef>
              <a:buFont typeface="Wingdings" charset="2"/>
              <a:buChar char="q"/>
            </a:pPr>
            <a:r>
              <a:rPr lang="en-US" sz="1600" dirty="0" smtClean="0"/>
              <a:t>Designed to handle 5 Mrad</a:t>
            </a:r>
          </a:p>
          <a:p>
            <a:endParaRPr lang="en-US" dirty="0" smtClean="0">
              <a:solidFill>
                <a:srgbClr val="008000"/>
              </a:solidFill>
            </a:endParaRPr>
          </a:p>
          <a:p>
            <a:endParaRPr lang="en-US" dirty="0" smtClean="0">
              <a:solidFill>
                <a:srgbClr val="008000"/>
              </a:solidFill>
            </a:endParaRPr>
          </a:p>
          <a:p>
            <a:pPr>
              <a:buNone/>
            </a:pPr>
            <a:endParaRPr lang="en-US" dirty="0" smtClean="0"/>
          </a:p>
          <a:p>
            <a:endParaRPr lang="en-US"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9266963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8033295 copy.jpg"/>
          <p:cNvPicPr>
            <a:picLocks noChangeAspect="1"/>
          </p:cNvPicPr>
          <p:nvPr/>
        </p:nvPicPr>
        <p:blipFill rotWithShape="1">
          <a:blip r:embed="rId3"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l="1751" t="13493" r="3474" b="12435"/>
          <a:stretch/>
        </p:blipFill>
        <p:spPr>
          <a:xfrm rot="5400000">
            <a:off x="5811878" y="2932180"/>
            <a:ext cx="5521461" cy="1126403"/>
          </a:xfrm>
          <a:prstGeom prst="rect">
            <a:avLst/>
          </a:prstGeom>
        </p:spPr>
      </p:pic>
      <p:sp>
        <p:nvSpPr>
          <p:cNvPr id="10242" name="Title 1"/>
          <p:cNvSpPr>
            <a:spLocks noGrp="1"/>
          </p:cNvSpPr>
          <p:nvPr>
            <p:ph type="title"/>
          </p:nvPr>
        </p:nvSpPr>
        <p:spPr>
          <a:xfrm>
            <a:off x="0" y="34925"/>
            <a:ext cx="9144000" cy="623888"/>
          </a:xfrm>
        </p:spPr>
        <p:txBody>
          <a:bodyPr/>
          <a:lstStyle/>
          <a:p>
            <a:r>
              <a:rPr lang="en-US" dirty="0"/>
              <a:t>Module Components: </a:t>
            </a:r>
            <a:r>
              <a:rPr lang="en-US" dirty="0" smtClean="0"/>
              <a:t>HFCB</a:t>
            </a:r>
          </a:p>
        </p:txBody>
      </p:sp>
      <p:sp>
        <p:nvSpPr>
          <p:cNvPr id="3" name="Content Placeholder 2"/>
          <p:cNvSpPr>
            <a:spLocks noGrp="1"/>
          </p:cNvSpPr>
          <p:nvPr>
            <p:ph idx="1"/>
          </p:nvPr>
        </p:nvSpPr>
        <p:spPr>
          <a:xfrm>
            <a:off x="-869" y="654368"/>
            <a:ext cx="8564562" cy="5629275"/>
          </a:xfrm>
        </p:spPr>
        <p:txBody>
          <a:bodyPr/>
          <a:lstStyle/>
          <a:p>
            <a:pPr>
              <a:defRPr/>
            </a:pPr>
            <a:r>
              <a:rPr lang="en-US" sz="1800" dirty="0" smtClean="0"/>
              <a:t>Hybrid Flex Circuit Board (HFCB) </a:t>
            </a:r>
          </a:p>
          <a:p>
            <a:pPr lvl="1">
              <a:buFont typeface="Arial" charset="0"/>
              <a:buNone/>
              <a:defRPr/>
            </a:pPr>
            <a:endParaRPr lang="en-US" sz="1800" dirty="0" smtClean="0"/>
          </a:p>
          <a:p>
            <a:pPr>
              <a:defRPr/>
            </a:pPr>
            <a:endParaRPr lang="en-US" sz="1800" dirty="0" smtClean="0"/>
          </a:p>
        </p:txBody>
      </p:sp>
      <p:pic>
        <p:nvPicPr>
          <p:cNvPr id="4" name="Picture 3" descr="P8033294 copy.jpg"/>
          <p:cNvPicPr>
            <a:picLocks noChangeAspect="1"/>
          </p:cNvPicPr>
          <p:nvPr/>
        </p:nvPicPr>
        <p:blipFill rotWithShape="1">
          <a:blip r:embed="rId4"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l="4670" t="9685" r="4990" b="13428"/>
          <a:stretch/>
        </p:blipFill>
        <p:spPr>
          <a:xfrm>
            <a:off x="2773297" y="1905000"/>
            <a:ext cx="5669990" cy="1955737"/>
          </a:xfrm>
          <a:prstGeom prst="rect">
            <a:avLst/>
          </a:prstGeom>
        </p:spPr>
      </p:pic>
      <p:pic>
        <p:nvPicPr>
          <p:cNvPr id="6" name="Picture 5" descr="P8033288 copy.jpg"/>
          <p:cNvPicPr>
            <a:picLocks noChangeAspect="1"/>
          </p:cNvPicPr>
          <p:nvPr/>
        </p:nvPicPr>
        <p:blipFill rotWithShape="1">
          <a:blip r:embed="rId5"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l="7591" t="10561" r="9241" b="25419"/>
          <a:stretch/>
        </p:blipFill>
        <p:spPr>
          <a:xfrm rot="16200000">
            <a:off x="-553631" y="2718610"/>
            <a:ext cx="3849807" cy="2222588"/>
          </a:xfrm>
          <a:prstGeom prst="rect">
            <a:avLst/>
          </a:prstGeom>
        </p:spPr>
      </p:pic>
      <p:pic>
        <p:nvPicPr>
          <p:cNvPr id="7" name="Picture 6"/>
          <p:cNvPicPr>
            <a:picLocks noChangeAspect="1"/>
          </p:cNvPicPr>
          <p:nvPr/>
        </p:nvPicPr>
        <p:blipFill>
          <a:blip r:embed="rId6" cstate="print"/>
          <a:stretch>
            <a:fillRect/>
          </a:stretch>
        </p:blipFill>
        <p:spPr>
          <a:xfrm>
            <a:off x="3429000" y="4293543"/>
            <a:ext cx="3270727" cy="1837733"/>
          </a:xfrm>
          <a:prstGeom prst="rect">
            <a:avLst/>
          </a:prstGeom>
        </p:spPr>
      </p:pic>
      <p:sp>
        <p:nvSpPr>
          <p:cNvPr id="9" name="Rectangle 8"/>
          <p:cNvSpPr/>
          <p:nvPr/>
        </p:nvSpPr>
        <p:spPr>
          <a:xfrm rot="16200000">
            <a:off x="7705040" y="3414310"/>
            <a:ext cx="1001599" cy="40011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rgbClr val="3366FF"/>
              </a:contourClr>
            </a:sp3d>
          </a:bodyPr>
          <a:lstStyle/>
          <a:p>
            <a:pPr algn="ctr"/>
            <a:r>
              <a:rPr lang="en-US" sz="2000" dirty="0" smtClean="0">
                <a:ln w="11430"/>
                <a:solidFill>
                  <a:srgbClr val="9A95C5"/>
                </a:solidFill>
                <a:effectLst>
                  <a:outerShdw blurRad="80000" dist="40000" dir="5040000" algn="tl">
                    <a:srgbClr val="000000">
                      <a:alpha val="30000"/>
                    </a:srgbClr>
                  </a:outerShdw>
                </a:effectLst>
                <a:latin typeface="Verdana"/>
              </a:rPr>
              <a:t>Data</a:t>
            </a:r>
            <a:endParaRPr lang="en-US" sz="2000" dirty="0">
              <a:ln w="11430"/>
              <a:solidFill>
                <a:srgbClr val="9A95C5"/>
              </a:solidFill>
              <a:effectLst>
                <a:outerShdw blurRad="80000" dist="40000" dir="5040000" algn="tl">
                  <a:srgbClr val="000000">
                    <a:alpha val="30000"/>
                  </a:srgbClr>
                </a:outerShdw>
              </a:effectLst>
              <a:latin typeface="Verdana"/>
            </a:endParaRPr>
          </a:p>
        </p:txBody>
      </p:sp>
      <p:sp>
        <p:nvSpPr>
          <p:cNvPr id="10" name="Rectangle 9"/>
          <p:cNvSpPr/>
          <p:nvPr/>
        </p:nvSpPr>
        <p:spPr>
          <a:xfrm rot="16200000">
            <a:off x="5831166" y="3015273"/>
            <a:ext cx="1137633" cy="40011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rgbClr val="3366FF"/>
              </a:contourClr>
            </a:sp3d>
          </a:bodyPr>
          <a:lstStyle/>
          <a:p>
            <a:pPr algn="ctr"/>
            <a:r>
              <a:rPr lang="en-US" sz="2000" dirty="0" smtClean="0">
                <a:ln w="11430"/>
                <a:solidFill>
                  <a:srgbClr val="9A95C5"/>
                </a:solidFill>
                <a:effectLst>
                  <a:outerShdw blurRad="80000" dist="40000" dir="5040000" algn="tl">
                    <a:srgbClr val="000000">
                      <a:alpha val="30000"/>
                    </a:srgbClr>
                  </a:outerShdw>
                </a:effectLst>
                <a:latin typeface="Verdana"/>
              </a:rPr>
              <a:t>Power</a:t>
            </a:r>
            <a:endParaRPr lang="en-US" sz="2000" dirty="0">
              <a:ln w="11430"/>
              <a:solidFill>
                <a:srgbClr val="9A95C5"/>
              </a:solidFill>
              <a:effectLst>
                <a:outerShdw blurRad="80000" dist="40000" dir="5040000" algn="tl">
                  <a:srgbClr val="000000">
                    <a:alpha val="30000"/>
                  </a:srgbClr>
                </a:outerShdw>
              </a:effectLst>
              <a:latin typeface="Verdana"/>
            </a:endParaRPr>
          </a:p>
        </p:txBody>
      </p:sp>
      <p:sp>
        <p:nvSpPr>
          <p:cNvPr id="11" name="Rectangle 10"/>
          <p:cNvSpPr/>
          <p:nvPr/>
        </p:nvSpPr>
        <p:spPr>
          <a:xfrm rot="16200000">
            <a:off x="3754922" y="3036576"/>
            <a:ext cx="1137633" cy="40011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rgbClr val="3366FF"/>
              </a:contourClr>
            </a:sp3d>
          </a:bodyPr>
          <a:lstStyle/>
          <a:p>
            <a:pPr algn="ctr"/>
            <a:r>
              <a:rPr lang="en-US" sz="2000" dirty="0" smtClean="0">
                <a:ln w="11430"/>
                <a:solidFill>
                  <a:srgbClr val="9A95C5"/>
                </a:solidFill>
                <a:effectLst>
                  <a:outerShdw blurRad="80000" dist="40000" dir="5040000" algn="tl">
                    <a:srgbClr val="000000">
                      <a:alpha val="30000"/>
                    </a:srgbClr>
                  </a:outerShdw>
                </a:effectLst>
                <a:latin typeface="Verdana"/>
              </a:rPr>
              <a:t>Power</a:t>
            </a:r>
            <a:endParaRPr lang="en-US" sz="2000" dirty="0">
              <a:ln w="11430"/>
              <a:solidFill>
                <a:srgbClr val="9A95C5"/>
              </a:solidFill>
              <a:effectLst>
                <a:outerShdw blurRad="80000" dist="40000" dir="5040000" algn="tl">
                  <a:srgbClr val="000000">
                    <a:alpha val="30000"/>
                  </a:srgbClr>
                </a:outerShdw>
              </a:effectLst>
              <a:latin typeface="Verdana"/>
            </a:endParaRPr>
          </a:p>
        </p:txBody>
      </p:sp>
      <p:sp>
        <p:nvSpPr>
          <p:cNvPr id="12" name="Rectangle 11"/>
          <p:cNvSpPr/>
          <p:nvPr/>
        </p:nvSpPr>
        <p:spPr>
          <a:xfrm rot="16200000">
            <a:off x="7709958" y="2460581"/>
            <a:ext cx="1001599" cy="40011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rgbClr val="3366FF"/>
              </a:contourClr>
            </a:sp3d>
          </a:bodyPr>
          <a:lstStyle/>
          <a:p>
            <a:pPr algn="ctr"/>
            <a:r>
              <a:rPr lang="en-US" sz="2000" dirty="0" smtClean="0">
                <a:ln w="11430"/>
                <a:solidFill>
                  <a:srgbClr val="9A95C5"/>
                </a:solidFill>
                <a:effectLst>
                  <a:outerShdw blurRad="80000" dist="40000" dir="5040000" algn="tl">
                    <a:srgbClr val="000000">
                      <a:alpha val="30000"/>
                    </a:srgbClr>
                  </a:outerShdw>
                </a:effectLst>
                <a:latin typeface="Verdana"/>
              </a:rPr>
              <a:t>Data</a:t>
            </a:r>
            <a:endParaRPr lang="en-US" sz="2000" dirty="0">
              <a:ln w="11430"/>
              <a:solidFill>
                <a:srgbClr val="9A95C5"/>
              </a:solidFill>
              <a:effectLst>
                <a:outerShdw blurRad="80000" dist="40000" dir="5040000" algn="tl">
                  <a:srgbClr val="000000">
                    <a:alpha val="30000"/>
                  </a:srgbClr>
                </a:outerShdw>
              </a:effectLst>
              <a:latin typeface="Verdana"/>
            </a:endParaRPr>
          </a:p>
        </p:txBody>
      </p:sp>
      <p:sp>
        <p:nvSpPr>
          <p:cNvPr id="13" name="Rectangle 12"/>
          <p:cNvSpPr/>
          <p:nvPr/>
        </p:nvSpPr>
        <p:spPr>
          <a:xfrm rot="16200000">
            <a:off x="26036" y="3043955"/>
            <a:ext cx="1178601" cy="40011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rgbClr val="3366FF"/>
              </a:contourClr>
            </a:sp3d>
          </a:bodyPr>
          <a:lstStyle/>
          <a:p>
            <a:pPr algn="ctr"/>
            <a:r>
              <a:rPr lang="en-US" sz="2000" dirty="0" smtClean="0">
                <a:ln w="11430"/>
                <a:solidFill>
                  <a:srgbClr val="9A95C5"/>
                </a:solidFill>
                <a:effectLst>
                  <a:outerShdw blurRad="80000" dist="40000" dir="5040000" algn="tl">
                    <a:srgbClr val="000000">
                      <a:alpha val="30000"/>
                    </a:srgbClr>
                  </a:outerShdw>
                </a:effectLst>
                <a:latin typeface="Verdana"/>
              </a:rPr>
              <a:t>FSSR2</a:t>
            </a:r>
            <a:endParaRPr lang="en-US" sz="2000" dirty="0">
              <a:ln w="11430"/>
              <a:solidFill>
                <a:srgbClr val="9A95C5"/>
              </a:solidFill>
              <a:effectLst>
                <a:outerShdw blurRad="80000" dist="40000" dir="5040000" algn="tl">
                  <a:srgbClr val="000000">
                    <a:alpha val="30000"/>
                  </a:srgbClr>
                </a:outerShdw>
              </a:effectLst>
              <a:latin typeface="Verdana"/>
            </a:endParaRPr>
          </a:p>
        </p:txBody>
      </p:sp>
      <p:sp>
        <p:nvSpPr>
          <p:cNvPr id="14" name="Rectangle 13"/>
          <p:cNvSpPr/>
          <p:nvPr/>
        </p:nvSpPr>
        <p:spPr>
          <a:xfrm rot="16200000">
            <a:off x="14562" y="5056292"/>
            <a:ext cx="1178601" cy="40011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rgbClr val="3366FF"/>
              </a:contourClr>
            </a:sp3d>
          </a:bodyPr>
          <a:lstStyle/>
          <a:p>
            <a:pPr algn="ctr"/>
            <a:r>
              <a:rPr lang="en-US" sz="2000" dirty="0" smtClean="0">
                <a:ln w="11430"/>
                <a:solidFill>
                  <a:srgbClr val="9A95C5"/>
                </a:solidFill>
                <a:effectLst>
                  <a:outerShdw blurRad="80000" dist="40000" dir="5040000" algn="tl">
                    <a:srgbClr val="000000">
                      <a:alpha val="30000"/>
                    </a:srgbClr>
                  </a:outerShdw>
                </a:effectLst>
                <a:latin typeface="Verdana"/>
              </a:rPr>
              <a:t>FSSR2</a:t>
            </a:r>
            <a:endParaRPr lang="en-US" sz="2000" dirty="0">
              <a:ln w="11430"/>
              <a:solidFill>
                <a:srgbClr val="9A95C5"/>
              </a:solidFill>
              <a:effectLst>
                <a:outerShdw blurRad="80000" dist="40000" dir="5040000" algn="tl">
                  <a:srgbClr val="000000">
                    <a:alpha val="30000"/>
                  </a:srgbClr>
                </a:outerShdw>
              </a:effectLst>
              <a:latin typeface="Verdana"/>
            </a:endParaRPr>
          </a:p>
        </p:txBody>
      </p:sp>
      <p:pic>
        <p:nvPicPr>
          <p:cNvPr id="15" name="Picture 14" descr="PA120352.JPG"/>
          <p:cNvPicPr>
            <a:picLocks noChangeAspect="1"/>
          </p:cNvPicPr>
          <p:nvPr/>
        </p:nvPicPr>
        <p:blipFill rotWithShape="1">
          <a:blip r:embed="rId7" cstate="print"/>
          <a:srcRect l="20516" t="10591" b="42984"/>
          <a:stretch/>
        </p:blipFill>
        <p:spPr>
          <a:xfrm>
            <a:off x="5802720" y="729223"/>
            <a:ext cx="2161510" cy="909484"/>
          </a:xfrm>
          <a:prstGeom prst="rect">
            <a:avLst/>
          </a:prstGeom>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52391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US" dirty="0"/>
          </a:p>
        </p:txBody>
      </p:sp>
      <p:sp>
        <p:nvSpPr>
          <p:cNvPr id="3" name="Content Placeholder 2"/>
          <p:cNvSpPr>
            <a:spLocks noGrp="1"/>
          </p:cNvSpPr>
          <p:nvPr>
            <p:ph idx="1"/>
          </p:nvPr>
        </p:nvSpPr>
        <p:spPr>
          <a:xfrm>
            <a:off x="76200" y="655637"/>
            <a:ext cx="8915400" cy="5287963"/>
          </a:xfrm>
        </p:spPr>
        <p:txBody>
          <a:bodyPr/>
          <a:lstStyle/>
          <a:p>
            <a:pPr>
              <a:lnSpc>
                <a:spcPct val="80000"/>
              </a:lnSpc>
            </a:pPr>
            <a:endParaRPr lang="en-US" dirty="0" smtClean="0">
              <a:cs typeface="Arial" pitchFamily="34" charset="0"/>
            </a:endParaRPr>
          </a:p>
          <a:p>
            <a:pPr>
              <a:lnSpc>
                <a:spcPct val="80000"/>
              </a:lnSpc>
              <a:spcAft>
                <a:spcPts val="1200"/>
              </a:spcAft>
            </a:pPr>
            <a:r>
              <a:rPr lang="en-US" dirty="0" smtClean="0">
                <a:cs typeface="Arial" pitchFamily="34" charset="0"/>
              </a:rPr>
              <a:t>For the EIC silicon tracking system</a:t>
            </a:r>
          </a:p>
          <a:p>
            <a:pPr lvl="1">
              <a:lnSpc>
                <a:spcPct val="80000"/>
              </a:lnSpc>
              <a:spcAft>
                <a:spcPts val="600"/>
              </a:spcAft>
            </a:pPr>
            <a:r>
              <a:rPr lang="en-US" sz="2000" dirty="0" smtClean="0"/>
              <a:t>Build, initially, a 66-cm long module—two standard modules placed end to end—and read out from both ends.</a:t>
            </a:r>
          </a:p>
          <a:p>
            <a:pPr lvl="1">
              <a:lnSpc>
                <a:spcPct val="80000"/>
              </a:lnSpc>
              <a:spcAft>
                <a:spcPts val="600"/>
              </a:spcAft>
            </a:pPr>
            <a:r>
              <a:rPr lang="en-US" sz="2000" dirty="0" smtClean="0"/>
              <a:t>Investigate the mechanical stability of the long module </a:t>
            </a:r>
          </a:p>
          <a:p>
            <a:pPr lvl="1">
              <a:lnSpc>
                <a:spcPct val="80000"/>
              </a:lnSpc>
              <a:spcAft>
                <a:spcPts val="600"/>
              </a:spcAft>
            </a:pPr>
            <a:r>
              <a:rPr lang="en-US" sz="2000" dirty="0" smtClean="0"/>
              <a:t>determine how to maximize the signal-to-noise ratio of the module. </a:t>
            </a:r>
          </a:p>
          <a:p>
            <a:pPr lvl="1">
              <a:lnSpc>
                <a:spcPct val="80000"/>
              </a:lnSpc>
              <a:spcAft>
                <a:spcPts val="600"/>
              </a:spcAft>
            </a:pPr>
            <a:r>
              <a:rPr lang="en-US" sz="2000" dirty="0" smtClean="0"/>
              <a:t>Conduct extensive tests, including a full-scale test with the CLAS SVT and CLAS Micromegas </a:t>
            </a:r>
          </a:p>
          <a:p>
            <a:pPr lvl="1">
              <a:lnSpc>
                <a:spcPct val="80000"/>
              </a:lnSpc>
            </a:pPr>
            <a:r>
              <a:rPr lang="en-US" sz="2000" dirty="0" smtClean="0"/>
              <a:t>Understand and optimize the compatibility of these two tracking detectors</a:t>
            </a:r>
          </a:p>
          <a:p>
            <a:pPr lvl="1">
              <a:lnSpc>
                <a:spcPct val="80000"/>
              </a:lnSpc>
            </a:pPr>
            <a:endParaRPr lang="en-US" sz="2000" dirty="0" smtClean="0"/>
          </a:p>
          <a:p>
            <a:pPr lvl="1">
              <a:lnSpc>
                <a:spcPct val="80000"/>
              </a:lnSpc>
            </a:pPr>
            <a:r>
              <a:rPr lang="en-US" sz="2000" dirty="0" smtClean="0"/>
              <a:t>Readout all strips including intermediate strip which will require new readout board with 4 </a:t>
            </a:r>
            <a:r>
              <a:rPr lang="en-US" sz="2000" dirty="0" err="1" smtClean="0"/>
              <a:t>ASICs</a:t>
            </a:r>
            <a:endParaRPr lang="en-US" sz="2000" dirty="0" smtClean="0"/>
          </a:p>
          <a:p>
            <a:pPr lvl="1">
              <a:lnSpc>
                <a:spcPct val="80000"/>
              </a:lnSpc>
            </a:pPr>
            <a:endParaRPr lang="en-US" sz="2000" dirty="0" smtClean="0"/>
          </a:p>
          <a:p>
            <a:pPr lvl="1">
              <a:lnSpc>
                <a:spcPct val="80000"/>
              </a:lnSpc>
            </a:pPr>
            <a:r>
              <a:rPr lang="en-US" sz="2000" dirty="0" smtClean="0"/>
              <a:t>Perform detail </a:t>
            </a:r>
            <a:r>
              <a:rPr lang="en-US" sz="2000" dirty="0" err="1" smtClean="0"/>
              <a:t>Geant</a:t>
            </a:r>
            <a:r>
              <a:rPr lang="en-US" sz="2000" dirty="0" smtClean="0"/>
              <a:t> 4 simulation</a:t>
            </a:r>
          </a:p>
          <a:p>
            <a:endParaRPr lang="en-US" sz="1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22238"/>
            <a:ext cx="8229600" cy="639762"/>
          </a:xfrm>
        </p:spPr>
        <p:txBody>
          <a:bodyPr/>
          <a:lstStyle/>
          <a:p>
            <a:r>
              <a:rPr lang="en-US" sz="2800" dirty="0" smtClean="0">
                <a:solidFill>
                  <a:srgbClr val="000090"/>
                </a:solidFill>
                <a:ea typeface="ＭＳ Ｐゴシック" pitchFamily="-110" charset="-128"/>
              </a:rPr>
              <a:t>Collaboration Strategy</a:t>
            </a:r>
            <a:endParaRPr lang="en-US" sz="2800" dirty="0">
              <a:solidFill>
                <a:srgbClr val="000090"/>
              </a:solidFill>
              <a:ea typeface="ＭＳ Ｐゴシック" pitchFamily="-110" charset="-128"/>
            </a:endParaRPr>
          </a:p>
        </p:txBody>
      </p:sp>
      <p:sp>
        <p:nvSpPr>
          <p:cNvPr id="28675" name="Content Placeholder 2"/>
          <p:cNvSpPr>
            <a:spLocks noGrp="1"/>
          </p:cNvSpPr>
          <p:nvPr>
            <p:ph idx="1"/>
          </p:nvPr>
        </p:nvSpPr>
        <p:spPr>
          <a:xfrm>
            <a:off x="457200" y="762000"/>
            <a:ext cx="8229600" cy="5638800"/>
          </a:xfrm>
        </p:spPr>
        <p:txBody>
          <a:bodyPr/>
          <a:lstStyle/>
          <a:p>
            <a:pPr>
              <a:lnSpc>
                <a:spcPct val="90000"/>
              </a:lnSpc>
              <a:buFontTx/>
              <a:buNone/>
            </a:pPr>
            <a:endParaRPr lang="en-US" sz="800" u="sng" dirty="0">
              <a:solidFill>
                <a:srgbClr val="008000"/>
              </a:solidFill>
              <a:ea typeface="ＭＳ Ｐゴシック" pitchFamily="-110" charset="-128"/>
            </a:endParaRPr>
          </a:p>
          <a:p>
            <a:pPr lvl="1">
              <a:lnSpc>
                <a:spcPct val="90000"/>
              </a:lnSpc>
            </a:pPr>
            <a:r>
              <a:rPr lang="en-US" sz="2000" u="sng" dirty="0">
                <a:ea typeface="ＭＳ Ｐゴシック" pitchFamily="-110" charset="-128"/>
              </a:rPr>
              <a:t>Jefferson Lab – </a:t>
            </a:r>
            <a:r>
              <a:rPr lang="en-US" sz="2000" u="sng" dirty="0" err="1">
                <a:ea typeface="ＭＳ Ｐゴシック" pitchFamily="-110" charset="-128"/>
              </a:rPr>
              <a:t>JLab</a:t>
            </a:r>
            <a:endParaRPr lang="en-US" sz="2000" u="sng" dirty="0" smtClean="0">
              <a:ea typeface="ＭＳ Ｐゴシック" pitchFamily="-110" charset="-128"/>
            </a:endParaRPr>
          </a:p>
          <a:p>
            <a:pPr lvl="2">
              <a:lnSpc>
                <a:spcPct val="90000"/>
              </a:lnSpc>
            </a:pPr>
            <a:r>
              <a:rPr lang="en-US" sz="1800" dirty="0" smtClean="0">
                <a:ea typeface="ＭＳ Ｐゴシック" pitchFamily="-110" charset="-128"/>
              </a:rPr>
              <a:t>Design module and  design of the mechanical support</a:t>
            </a:r>
          </a:p>
          <a:p>
            <a:pPr lvl="2">
              <a:lnSpc>
                <a:spcPct val="90000"/>
              </a:lnSpc>
            </a:pPr>
            <a:r>
              <a:rPr lang="en-US" sz="1800" dirty="0" smtClean="0">
                <a:ea typeface="ＭＳ Ｐゴシック" pitchFamily="-110" charset="-128"/>
              </a:rPr>
              <a:t>Development of readout &amp; system integration</a:t>
            </a:r>
          </a:p>
          <a:p>
            <a:pPr lvl="2">
              <a:lnSpc>
                <a:spcPct val="90000"/>
              </a:lnSpc>
            </a:pPr>
            <a:r>
              <a:rPr lang="en-US" sz="1800" dirty="0" smtClean="0">
                <a:ea typeface="ＭＳ Ｐゴシック" pitchFamily="-110" charset="-128"/>
              </a:rPr>
              <a:t>DAQ/Software</a:t>
            </a:r>
          </a:p>
          <a:p>
            <a:pPr lvl="2">
              <a:lnSpc>
                <a:spcPct val="90000"/>
              </a:lnSpc>
            </a:pPr>
            <a:r>
              <a:rPr lang="en-US" sz="1800" dirty="0" smtClean="0">
                <a:ea typeface="ＭＳ Ｐゴシック" pitchFamily="-110" charset="-128"/>
              </a:rPr>
              <a:t>Procurement </a:t>
            </a:r>
            <a:r>
              <a:rPr lang="en-US" sz="1800" dirty="0">
                <a:ea typeface="ＭＳ Ｐゴシック" pitchFamily="-110" charset="-128"/>
              </a:rPr>
              <a:t>of all </a:t>
            </a:r>
            <a:r>
              <a:rPr lang="en-US" sz="1800" dirty="0" smtClean="0">
                <a:ea typeface="ＭＳ Ｐゴシック" pitchFamily="-110" charset="-128"/>
              </a:rPr>
              <a:t>part</a:t>
            </a:r>
          </a:p>
          <a:p>
            <a:pPr lvl="2">
              <a:lnSpc>
                <a:spcPct val="90000"/>
              </a:lnSpc>
            </a:pPr>
            <a:endParaRPr lang="en-US" sz="1000" u="sng" dirty="0" smtClean="0">
              <a:ea typeface="ＭＳ Ｐゴシック" pitchFamily="-110" charset="-128"/>
            </a:endParaRPr>
          </a:p>
          <a:p>
            <a:pPr lvl="1">
              <a:lnSpc>
                <a:spcPct val="90000"/>
              </a:lnSpc>
            </a:pPr>
            <a:r>
              <a:rPr lang="en-US" sz="2000" u="sng" dirty="0" smtClean="0">
                <a:ea typeface="ＭＳ Ｐゴシック" pitchFamily="-110" charset="-128"/>
              </a:rPr>
              <a:t> FNAL/MSU/UNH/</a:t>
            </a:r>
            <a:r>
              <a:rPr lang="en-US" sz="2000" u="sng" dirty="0" err="1" smtClean="0">
                <a:ea typeface="ＭＳ Ｐゴシック" pitchFamily="-110" charset="-128"/>
              </a:rPr>
              <a:t>Jlab</a:t>
            </a:r>
            <a:endParaRPr lang="en-US" sz="2000" u="sng" dirty="0" smtClean="0">
              <a:ea typeface="ＭＳ Ｐゴシック" pitchFamily="-110" charset="-128"/>
            </a:endParaRPr>
          </a:p>
          <a:p>
            <a:pPr lvl="2">
              <a:lnSpc>
                <a:spcPct val="90000"/>
              </a:lnSpc>
            </a:pPr>
            <a:r>
              <a:rPr lang="en-US" sz="1800" dirty="0" smtClean="0">
                <a:ea typeface="ＭＳ Ｐゴシック" pitchFamily="-110" charset="-128"/>
              </a:rPr>
              <a:t>Simulation (background and radiation doses,…)</a:t>
            </a:r>
          </a:p>
          <a:p>
            <a:pPr lvl="2">
              <a:lnSpc>
                <a:spcPct val="90000"/>
              </a:lnSpc>
            </a:pPr>
            <a:r>
              <a:rPr lang="en-US" sz="1800" dirty="0" smtClean="0">
                <a:ea typeface="ＭＳ Ｐゴシック" pitchFamily="-110" charset="-128"/>
              </a:rPr>
              <a:t>Production </a:t>
            </a:r>
            <a:r>
              <a:rPr lang="en-US" sz="1800" dirty="0">
                <a:ea typeface="ＭＳ Ｐゴシック" pitchFamily="-110" charset="-128"/>
              </a:rPr>
              <a:t>module assembly &amp; test</a:t>
            </a:r>
          </a:p>
          <a:p>
            <a:pPr lvl="2">
              <a:lnSpc>
                <a:spcPct val="90000"/>
              </a:lnSpc>
            </a:pPr>
            <a:r>
              <a:rPr lang="en-US" sz="1800" dirty="0">
                <a:ea typeface="ＭＳ Ｐゴシック" pitchFamily="-110" charset="-128"/>
              </a:rPr>
              <a:t>Production module laser testing</a:t>
            </a:r>
            <a:endParaRPr lang="en-US" sz="1800" dirty="0" smtClean="0">
              <a:ea typeface="ＭＳ Ｐゴシック" pitchFamily="-110" charset="-128"/>
            </a:endParaRPr>
          </a:p>
          <a:p>
            <a:pPr lvl="1">
              <a:lnSpc>
                <a:spcPct val="90000"/>
              </a:lnSpc>
            </a:pPr>
            <a:r>
              <a:rPr lang="en-US" sz="2000" u="sng" dirty="0" smtClean="0">
                <a:ea typeface="ＭＳ Ｐゴシック" pitchFamily="-110" charset="-128"/>
              </a:rPr>
              <a:t>FNAL/</a:t>
            </a:r>
            <a:r>
              <a:rPr lang="en-US" sz="2000" u="sng" dirty="0" err="1" smtClean="0">
                <a:ea typeface="ＭＳ Ｐゴシック" pitchFamily="-110" charset="-128"/>
              </a:rPr>
              <a:t>JLab</a:t>
            </a:r>
            <a:endParaRPr lang="en-US" sz="2000" u="sng" dirty="0" smtClean="0">
              <a:ea typeface="ＭＳ Ｐゴシック" pitchFamily="-110" charset="-128"/>
            </a:endParaRPr>
          </a:p>
          <a:p>
            <a:pPr lvl="2">
              <a:lnSpc>
                <a:spcPct val="90000"/>
              </a:lnSpc>
            </a:pPr>
            <a:r>
              <a:rPr lang="en-US" sz="1800" dirty="0" smtClean="0">
                <a:ea typeface="ＭＳ Ｐゴシック" pitchFamily="-110" charset="-128"/>
              </a:rPr>
              <a:t>Module Assembly </a:t>
            </a:r>
          </a:p>
          <a:p>
            <a:pPr lvl="2">
              <a:lnSpc>
                <a:spcPct val="90000"/>
              </a:lnSpc>
            </a:pPr>
            <a:r>
              <a:rPr lang="en-US" sz="1800" dirty="0" smtClean="0">
                <a:ea typeface="ＭＳ Ｐゴシック" pitchFamily="-110" charset="-128"/>
              </a:rPr>
              <a:t>Wire-bonding</a:t>
            </a:r>
          </a:p>
          <a:p>
            <a:pPr lvl="1">
              <a:lnSpc>
                <a:spcPct val="90000"/>
              </a:lnSpc>
            </a:pPr>
            <a:r>
              <a:rPr lang="en-US" sz="2000" u="sng" dirty="0" smtClean="0">
                <a:ea typeface="ＭＳ Ｐゴシック" pitchFamily="-110" charset="-128"/>
              </a:rPr>
              <a:t>CEA/</a:t>
            </a:r>
            <a:r>
              <a:rPr lang="en-US" sz="2000" u="sng" dirty="0" err="1" smtClean="0">
                <a:ea typeface="ＭＳ Ｐゴシック" pitchFamily="-110" charset="-128"/>
              </a:rPr>
              <a:t>Saclay</a:t>
            </a:r>
            <a:endParaRPr lang="en-US" sz="2000" u="sng" dirty="0" smtClean="0">
              <a:ea typeface="ＭＳ Ｐゴシック" pitchFamily="-110" charset="-128"/>
            </a:endParaRPr>
          </a:p>
          <a:p>
            <a:pPr lvl="2">
              <a:lnSpc>
                <a:spcPct val="90000"/>
              </a:lnSpc>
            </a:pPr>
            <a:r>
              <a:rPr lang="en-US" sz="1800" dirty="0" smtClean="0">
                <a:ea typeface="ＭＳ Ｐゴシック" pitchFamily="-110" charset="-128"/>
              </a:rPr>
              <a:t>Provide </a:t>
            </a:r>
            <a:r>
              <a:rPr lang="en-US" sz="1800" dirty="0" err="1" smtClean="0">
                <a:ea typeface="ＭＳ Ｐゴシック" pitchFamily="-110" charset="-128"/>
              </a:rPr>
              <a:t>Micromegas</a:t>
            </a:r>
            <a:r>
              <a:rPr lang="en-US" sz="1800" dirty="0" smtClean="0">
                <a:ea typeface="ＭＳ Ｐゴシック" pitchFamily="-110" charset="-128"/>
              </a:rPr>
              <a:t> Module with readout and testing procedures </a:t>
            </a:r>
          </a:p>
          <a:p>
            <a:pPr lvl="2">
              <a:lnSpc>
                <a:spcPct val="90000"/>
              </a:lnSpc>
            </a:pPr>
            <a:r>
              <a:rPr lang="en-US" sz="1800" dirty="0" smtClean="0">
                <a:ea typeface="ＭＳ Ｐゴシック" pitchFamily="-110" charset="-128"/>
              </a:rPr>
              <a:t>Charge particle tracking </a:t>
            </a:r>
          </a:p>
          <a:p>
            <a:pPr lvl="2">
              <a:lnSpc>
                <a:spcPct val="90000"/>
              </a:lnSpc>
            </a:pPr>
            <a:endParaRPr lang="en-US" sz="1800" dirty="0" smtClean="0">
              <a:ea typeface="ＭＳ Ｐゴシック" pitchFamily="-110" charset="-128"/>
            </a:endParaRPr>
          </a:p>
          <a:p>
            <a:pPr lvl="2">
              <a:lnSpc>
                <a:spcPct val="90000"/>
              </a:lnSpc>
            </a:pPr>
            <a:endParaRPr lang="en-US" sz="800" dirty="0" smtClean="0">
              <a:ea typeface="ＭＳ Ｐゴシック" pitchFamily="-110" charset="-128"/>
            </a:endParaRPr>
          </a:p>
          <a:p>
            <a:pPr lvl="2">
              <a:lnSpc>
                <a:spcPct val="90000"/>
              </a:lnSpc>
            </a:pPr>
            <a:endParaRPr lang="en-US" sz="800" dirty="0">
              <a:ea typeface="ＭＳ Ｐゴシック" pitchFamily="-110" charset="-128"/>
            </a:endParaRPr>
          </a:p>
          <a:p>
            <a:pPr lvl="1">
              <a:lnSpc>
                <a:spcPct val="90000"/>
              </a:lnSpc>
            </a:pPr>
            <a:endParaRPr lang="en-US" dirty="0">
              <a:ea typeface="ＭＳ Ｐゴシック" pitchFamily="-11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838200"/>
          </a:xfrm>
        </p:spPr>
        <p:txBody>
          <a:bodyPr>
            <a:normAutofit/>
          </a:bodyPr>
          <a:lstStyle/>
          <a:p>
            <a:r>
              <a:rPr lang="en-US" dirty="0" smtClean="0">
                <a:latin typeface="Arial" pitchFamily="34" charset="0"/>
                <a:cs typeface="Arial" pitchFamily="34" charset="0"/>
              </a:rPr>
              <a:t>Topics</a:t>
            </a:r>
            <a:endParaRPr lang="en-US" dirty="0" smtClean="0">
              <a:solidFill>
                <a:schemeClr val="tx1"/>
              </a:solidFill>
            </a:endParaRPr>
          </a:p>
        </p:txBody>
      </p:sp>
      <p:sp>
        <p:nvSpPr>
          <p:cNvPr id="51203" name="Rectangle 3"/>
          <p:cNvSpPr>
            <a:spLocks noGrp="1" noChangeArrowheads="1"/>
          </p:cNvSpPr>
          <p:nvPr>
            <p:ph idx="1"/>
          </p:nvPr>
        </p:nvSpPr>
        <p:spPr>
          <a:xfrm>
            <a:off x="914400" y="914400"/>
            <a:ext cx="6553200" cy="5211763"/>
          </a:xfrm>
        </p:spPr>
        <p:txBody>
          <a:bodyPr/>
          <a:lstStyle/>
          <a:p>
            <a:pPr marL="342900" indent="-342900">
              <a:spcBef>
                <a:spcPts val="0"/>
              </a:spcBef>
            </a:pPr>
            <a:endParaRPr lang="en-US" dirty="0" smtClean="0">
              <a:latin typeface="+mj-lt"/>
            </a:endParaRPr>
          </a:p>
          <a:p>
            <a:pPr marL="342900" indent="-342900">
              <a:spcBef>
                <a:spcPts val="600"/>
              </a:spcBef>
              <a:spcAft>
                <a:spcPts val="600"/>
              </a:spcAft>
            </a:pPr>
            <a:r>
              <a:rPr lang="en-US" dirty="0" smtClean="0">
                <a:latin typeface="+mj-lt"/>
              </a:rPr>
              <a:t>Introduction</a:t>
            </a:r>
          </a:p>
          <a:p>
            <a:pPr marL="342900" indent="-342900">
              <a:spcBef>
                <a:spcPts val="600"/>
              </a:spcBef>
              <a:spcAft>
                <a:spcPts val="600"/>
              </a:spcAft>
            </a:pPr>
            <a:r>
              <a:rPr lang="en-US" dirty="0" smtClean="0">
                <a:latin typeface="+mj-lt"/>
              </a:rPr>
              <a:t>CLAS12 SVT </a:t>
            </a:r>
          </a:p>
          <a:p>
            <a:pPr marL="342900" indent="-342900">
              <a:spcBef>
                <a:spcPts val="600"/>
              </a:spcBef>
              <a:spcAft>
                <a:spcPts val="600"/>
              </a:spcAft>
            </a:pPr>
            <a:r>
              <a:rPr lang="en-US" dirty="0" smtClean="0">
                <a:latin typeface="+mj-lt"/>
              </a:rPr>
              <a:t>Proposal</a:t>
            </a:r>
          </a:p>
          <a:p>
            <a:pPr marL="342900" indent="-342900">
              <a:spcBef>
                <a:spcPts val="600"/>
              </a:spcBef>
              <a:spcAft>
                <a:spcPts val="600"/>
              </a:spcAft>
            </a:pPr>
            <a:r>
              <a:rPr lang="en-US" dirty="0" smtClean="0">
                <a:latin typeface="+mj-lt"/>
              </a:rPr>
              <a:t>Plan:</a:t>
            </a:r>
            <a:r>
              <a:rPr lang="en-US" dirty="0" smtClean="0">
                <a:latin typeface="+mj-lt"/>
              </a:rPr>
              <a:t> cost, schedule </a:t>
            </a:r>
            <a:r>
              <a:rPr lang="en-US" dirty="0" smtClean="0">
                <a:latin typeface="+mj-lt"/>
              </a:rPr>
              <a:t>and collaboration</a:t>
            </a:r>
          </a:p>
          <a:p>
            <a:pPr marL="342900" indent="-342900">
              <a:spcBef>
                <a:spcPts val="600"/>
              </a:spcBef>
              <a:spcAft>
                <a:spcPts val="600"/>
              </a:spcAft>
            </a:pPr>
            <a:r>
              <a:rPr lang="en-US" dirty="0" smtClean="0">
                <a:latin typeface="+mj-lt"/>
              </a:rPr>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a:t>
            </a:r>
            <a:endParaRPr lang="en-US" dirty="0"/>
          </a:p>
        </p:txBody>
      </p:sp>
      <p:sp>
        <p:nvSpPr>
          <p:cNvPr id="3" name="Content Placeholder 2"/>
          <p:cNvSpPr>
            <a:spLocks noGrp="1"/>
          </p:cNvSpPr>
          <p:nvPr>
            <p:ph idx="1"/>
          </p:nvPr>
        </p:nvSpPr>
        <p:spPr/>
        <p:txBody>
          <a:bodyPr/>
          <a:lstStyle/>
          <a:p>
            <a:endParaRPr lang="en-US" dirty="0" smtClean="0"/>
          </a:p>
          <a:p>
            <a:r>
              <a:rPr lang="en-US" dirty="0" smtClean="0"/>
              <a:t>Class 10,000 clean room dedicated for module fabrication, </a:t>
            </a:r>
          </a:p>
          <a:p>
            <a:r>
              <a:rPr lang="en-US" dirty="0" smtClean="0"/>
              <a:t>Associated infrastructure </a:t>
            </a:r>
          </a:p>
          <a:p>
            <a:pPr lvl="1"/>
            <a:r>
              <a:rPr lang="en-US" dirty="0" smtClean="0"/>
              <a:t>granite table wire bonder, </a:t>
            </a:r>
          </a:p>
          <a:p>
            <a:pPr lvl="1"/>
            <a:r>
              <a:rPr lang="en-US" dirty="0" smtClean="0"/>
              <a:t>test and measurement equipment, </a:t>
            </a:r>
          </a:p>
          <a:p>
            <a:pPr lvl="1"/>
            <a:r>
              <a:rPr lang="en-US" dirty="0" smtClean="0"/>
              <a:t>probe station </a:t>
            </a:r>
          </a:p>
          <a:p>
            <a:pPr lvl="1"/>
            <a:r>
              <a:rPr lang="en-US" dirty="0" smtClean="0"/>
              <a:t>dark box needed to evaluate the silicon modules and </a:t>
            </a:r>
          </a:p>
          <a:p>
            <a:pPr lvl="1"/>
            <a:r>
              <a:rPr lang="en-US" dirty="0" smtClean="0"/>
              <a:t>environmental chamber</a:t>
            </a:r>
          </a:p>
          <a:p>
            <a:pPr lvl="1"/>
            <a:r>
              <a:rPr lang="en-US" dirty="0" smtClean="0"/>
              <a:t>dry-storage systems</a:t>
            </a:r>
          </a:p>
          <a:p>
            <a:pPr lvl="1"/>
            <a:r>
              <a:rPr lang="en-US" dirty="0" smtClean="0">
                <a:solidFill>
                  <a:schemeClr val="tx1"/>
                </a:solidFill>
              </a:rPr>
              <a:t>SVT and Micromegas prototypes</a:t>
            </a: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err="1" smtClean="0">
                <a:ea typeface="ＭＳ Ｐゴシック" pitchFamily="-110" charset="-128"/>
              </a:rPr>
              <a:t>JLab</a:t>
            </a:r>
            <a:r>
              <a:rPr lang="en-US" dirty="0" smtClean="0">
                <a:ea typeface="ＭＳ Ｐゴシック" pitchFamily="-110" charset="-128"/>
              </a:rPr>
              <a:t>/ FNAL </a:t>
            </a:r>
            <a:r>
              <a:rPr lang="en-US" dirty="0">
                <a:ea typeface="ＭＳ Ｐゴシック" pitchFamily="-110" charset="-128"/>
              </a:rPr>
              <a:t>Infrastructure</a:t>
            </a:r>
          </a:p>
        </p:txBody>
      </p:sp>
      <p:sp>
        <p:nvSpPr>
          <p:cNvPr id="33795" name="Content Placeholder 2"/>
          <p:cNvSpPr>
            <a:spLocks noGrp="1"/>
          </p:cNvSpPr>
          <p:nvPr>
            <p:ph idx="1"/>
          </p:nvPr>
        </p:nvSpPr>
        <p:spPr>
          <a:xfrm>
            <a:off x="0" y="685800"/>
            <a:ext cx="9144000" cy="5105400"/>
          </a:xfrm>
        </p:spPr>
        <p:txBody>
          <a:bodyPr/>
          <a:lstStyle/>
          <a:p>
            <a:pPr>
              <a:buFontTx/>
              <a:buNone/>
            </a:pPr>
            <a:r>
              <a:rPr lang="en-US" sz="1800" dirty="0">
                <a:ea typeface="ＭＳ Ｐゴシック" pitchFamily="-110" charset="-128"/>
              </a:rPr>
              <a:t>			</a:t>
            </a:r>
            <a:r>
              <a:rPr lang="en-US" sz="1800" dirty="0" smtClean="0">
                <a:ea typeface="ＭＳ Ｐゴシック" pitchFamily="-110" charset="-128"/>
              </a:rPr>
              <a:t>	</a:t>
            </a:r>
            <a:r>
              <a:rPr lang="en-US" sz="1800" dirty="0" err="1" smtClean="0">
                <a:ea typeface="ＭＳ Ｐゴシック" pitchFamily="-110" charset="-128"/>
              </a:rPr>
              <a:t>JLab</a:t>
            </a:r>
            <a:r>
              <a:rPr lang="en-US" sz="1800" dirty="0" smtClean="0">
                <a:ea typeface="ＭＳ Ｐゴシック" pitchFamily="-110" charset="-128"/>
              </a:rPr>
              <a:t> Infrastructure</a:t>
            </a:r>
          </a:p>
          <a:p>
            <a:pPr>
              <a:buFontTx/>
              <a:buNone/>
            </a:pPr>
            <a:r>
              <a:rPr lang="en-US" sz="1800" dirty="0" smtClean="0">
                <a:ea typeface="ＭＳ Ｐゴシック" pitchFamily="-110" charset="-128"/>
              </a:rPr>
              <a:t>	</a:t>
            </a:r>
            <a:endParaRPr lang="en-US" sz="1800" dirty="0">
              <a:ea typeface="ＭＳ Ｐゴシック" pitchFamily="-110" charset="-128"/>
            </a:endParaRPr>
          </a:p>
        </p:txBody>
      </p:sp>
      <p:pic>
        <p:nvPicPr>
          <p:cNvPr id="33796" name="Picture 1" descr="M:\hallb_inst_svt\Misc Photos\P5130148.JPG"/>
          <p:cNvPicPr>
            <a:picLocks noChangeAspect="1" noChangeArrowheads="1"/>
          </p:cNvPicPr>
          <p:nvPr/>
        </p:nvPicPr>
        <p:blipFill>
          <a:blip r:embed="rId3"/>
          <a:srcRect l="21518" t="18362" r="16354" b="11476"/>
          <a:stretch>
            <a:fillRect/>
          </a:stretch>
        </p:blipFill>
        <p:spPr bwMode="auto">
          <a:xfrm>
            <a:off x="762000" y="990600"/>
            <a:ext cx="2667000" cy="2258512"/>
          </a:xfrm>
          <a:prstGeom prst="rect">
            <a:avLst/>
          </a:prstGeom>
          <a:noFill/>
          <a:ln w="9525">
            <a:noFill/>
            <a:miter lim="800000"/>
            <a:headEnd/>
            <a:tailEnd/>
          </a:ln>
        </p:spPr>
      </p:pic>
      <p:pic>
        <p:nvPicPr>
          <p:cNvPr id="33798" name="Picture 6" descr="P8190334.JPG"/>
          <p:cNvPicPr>
            <a:picLocks noChangeAspect="1"/>
          </p:cNvPicPr>
          <p:nvPr/>
        </p:nvPicPr>
        <p:blipFill>
          <a:blip r:embed="rId4"/>
          <a:srcRect/>
          <a:stretch>
            <a:fillRect/>
          </a:stretch>
        </p:blipFill>
        <p:spPr bwMode="auto">
          <a:xfrm>
            <a:off x="5664200" y="1066800"/>
            <a:ext cx="2946400" cy="2209800"/>
          </a:xfrm>
          <a:prstGeom prst="rect">
            <a:avLst/>
          </a:prstGeom>
          <a:noFill/>
          <a:ln w="9525">
            <a:noFill/>
            <a:miter lim="800000"/>
            <a:headEnd/>
            <a:tailEnd/>
          </a:ln>
        </p:spPr>
      </p:pic>
      <p:pic>
        <p:nvPicPr>
          <p:cNvPr id="8" name="Picture 10" descr="PA033622.JPG"/>
          <p:cNvPicPr>
            <a:picLocks noChangeAspect="1"/>
          </p:cNvPicPr>
          <p:nvPr/>
        </p:nvPicPr>
        <p:blipFill>
          <a:blip r:embed="rId5"/>
          <a:srcRect/>
          <a:stretch>
            <a:fillRect/>
          </a:stretch>
        </p:blipFill>
        <p:spPr bwMode="auto">
          <a:xfrm>
            <a:off x="2971800" y="3733800"/>
            <a:ext cx="2743200" cy="2133600"/>
          </a:xfrm>
          <a:prstGeom prst="rect">
            <a:avLst/>
          </a:prstGeom>
          <a:noFill/>
          <a:ln w="9525">
            <a:noFill/>
            <a:miter lim="800000"/>
            <a:headEnd/>
            <a:tailEnd/>
          </a:ln>
        </p:spPr>
      </p:pic>
      <p:pic>
        <p:nvPicPr>
          <p:cNvPr id="10" name="Picture 8" descr="P9233527.JPG"/>
          <p:cNvPicPr>
            <a:picLocks noChangeAspect="1"/>
          </p:cNvPicPr>
          <p:nvPr/>
        </p:nvPicPr>
        <p:blipFill>
          <a:blip r:embed="rId6"/>
          <a:srcRect/>
          <a:stretch>
            <a:fillRect/>
          </a:stretch>
        </p:blipFill>
        <p:spPr bwMode="auto">
          <a:xfrm>
            <a:off x="5708650" y="3748088"/>
            <a:ext cx="2825750" cy="2119312"/>
          </a:xfrm>
          <a:prstGeom prst="rect">
            <a:avLst/>
          </a:prstGeom>
          <a:noFill/>
          <a:ln w="9525">
            <a:noFill/>
            <a:miter lim="800000"/>
            <a:headEnd/>
            <a:tailEnd/>
          </a:ln>
        </p:spPr>
      </p:pic>
      <p:pic>
        <p:nvPicPr>
          <p:cNvPr id="11" name="Picture 1"/>
          <p:cNvPicPr>
            <a:picLocks noChangeAspect="1" noChangeArrowheads="1"/>
          </p:cNvPicPr>
          <p:nvPr/>
        </p:nvPicPr>
        <p:blipFill>
          <a:blip r:embed="rId7"/>
          <a:srcRect/>
          <a:stretch>
            <a:fillRect/>
          </a:stretch>
        </p:blipFill>
        <p:spPr bwMode="auto">
          <a:xfrm>
            <a:off x="203200" y="3733800"/>
            <a:ext cx="2844800" cy="2133600"/>
          </a:xfrm>
          <a:prstGeom prst="rect">
            <a:avLst/>
          </a:prstGeom>
          <a:noFill/>
          <a:ln w="12700">
            <a:noFill/>
            <a:miter lim="800000"/>
            <a:headEnd/>
            <a:tailEnd/>
          </a:ln>
        </p:spPr>
      </p:pic>
      <p:sp>
        <p:nvSpPr>
          <p:cNvPr id="12" name="Rectangle 11"/>
          <p:cNvSpPr/>
          <p:nvPr/>
        </p:nvSpPr>
        <p:spPr bwMode="auto">
          <a:xfrm>
            <a:off x="76200" y="3276600"/>
            <a:ext cx="8991600" cy="45719"/>
          </a:xfrm>
          <a:prstGeom prst="rect">
            <a:avLst/>
          </a:prstGeom>
          <a:solidFill>
            <a:srgbClr val="3333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3048000" y="3276600"/>
            <a:ext cx="914400" cy="914400"/>
          </a:xfrm>
          <a:prstGeom prst="rect">
            <a:avLst/>
          </a:prstGeom>
          <a:noFill/>
        </p:spPr>
        <p:txBody>
          <a:bodyPr wrap="none" rtlCol="0">
            <a:noAutofit/>
          </a:bodyPr>
          <a:lstStyle/>
          <a:p>
            <a:pPr algn="l"/>
            <a:r>
              <a:rPr lang="en-US" sz="2400" dirty="0" smtClean="0">
                <a:latin typeface="Arial" pitchFamily="34" charset="0"/>
                <a:cs typeface="Arial" pitchFamily="34" charset="0"/>
              </a:rPr>
              <a:t>FNAL SIDET Facility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4800" y="0"/>
            <a:ext cx="9893300" cy="6845300"/>
          </a:xfrm>
          <a:prstGeom prst="rect">
            <a:avLst/>
          </a:prstGeom>
        </p:spPr>
      </p:pic>
      <p:sp>
        <p:nvSpPr>
          <p:cNvPr id="5" name="TextBox 4"/>
          <p:cNvSpPr txBox="1"/>
          <p:nvPr/>
        </p:nvSpPr>
        <p:spPr>
          <a:xfrm rot="19727744">
            <a:off x="2984587" y="2496112"/>
            <a:ext cx="4274286" cy="725364"/>
          </a:xfrm>
          <a:prstGeom prst="rect">
            <a:avLst/>
          </a:prstGeom>
          <a:noFill/>
        </p:spPr>
        <p:txBody>
          <a:bodyPr wrap="none" rtlCol="0">
            <a:noAutofit/>
          </a:bodyPr>
          <a:lstStyle/>
          <a:p>
            <a:pPr algn="l"/>
            <a:r>
              <a:rPr lang="en-US" sz="2400" b="1" dirty="0" smtClean="0">
                <a:latin typeface="Arial" pitchFamily="34" charset="0"/>
                <a:cs typeface="Arial" pitchFamily="34" charset="0"/>
              </a:rPr>
              <a:t>Will</a:t>
            </a:r>
            <a:r>
              <a:rPr lang="en-US" sz="2400" b="1" dirty="0" smtClean="0">
                <a:latin typeface="Arial" pitchFamily="34" charset="0"/>
                <a:cs typeface="Arial" pitchFamily="34" charset="0"/>
              </a:rPr>
              <a:t> be provided </a:t>
            </a:r>
            <a:r>
              <a:rPr lang="en-US" sz="2400" b="1" dirty="0" smtClean="0">
                <a:latin typeface="Arial" pitchFamily="34" charset="0"/>
                <a:cs typeface="Arial" pitchFamily="34" charset="0"/>
              </a:rPr>
              <a:t>by </a:t>
            </a:r>
            <a:r>
              <a:rPr lang="en-US" sz="2400" b="1" dirty="0" err="1" smtClean="0">
                <a:latin typeface="Arial" pitchFamily="34" charset="0"/>
                <a:cs typeface="Arial" pitchFamily="34" charset="0"/>
              </a:rPr>
              <a:t>Saclay</a:t>
            </a:r>
            <a:r>
              <a:rPr lang="en-US" sz="2400" b="1" dirty="0" smtClean="0">
                <a:latin typeface="Arial" pitchFamily="34" charset="0"/>
                <a:cs typeface="Arial" pitchFamily="34" charset="0"/>
              </a:rPr>
              <a:t> Group</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Profile Request</a:t>
            </a:r>
            <a:endParaRPr lang="en-US" dirty="0"/>
          </a:p>
        </p:txBody>
      </p:sp>
      <p:sp>
        <p:nvSpPr>
          <p:cNvPr id="3" name="Content Placeholder 2"/>
          <p:cNvSpPr>
            <a:spLocks noGrp="1"/>
          </p:cNvSpPr>
          <p:nvPr>
            <p:ph idx="1"/>
          </p:nvPr>
        </p:nvSpPr>
        <p:spPr>
          <a:xfrm>
            <a:off x="228600" y="609600"/>
            <a:ext cx="8686800" cy="5287963"/>
          </a:xfrm>
        </p:spPr>
        <p:txBody>
          <a:bodyPr/>
          <a:lstStyle/>
          <a:p>
            <a:endParaRPr lang="en-US" dirty="0" smtClean="0"/>
          </a:p>
          <a:p>
            <a:r>
              <a:rPr lang="en-US" dirty="0" smtClean="0"/>
              <a:t>		</a:t>
            </a:r>
            <a:r>
              <a:rPr lang="en-US" b="0" dirty="0" smtClean="0"/>
              <a:t>Year 1 	Year 2 	Year 3 	Total 	 </a:t>
            </a:r>
          </a:p>
          <a:p>
            <a:r>
              <a:rPr lang="en-US" b="0" dirty="0" smtClean="0"/>
              <a:t>Labor            $50K 		$50K 		$50K 		$150K </a:t>
            </a:r>
          </a:p>
          <a:p>
            <a:r>
              <a:rPr lang="en-US" b="0" dirty="0" smtClean="0"/>
              <a:t>Hardware 	$25K 		$25K 		$25K 		$75K 	</a:t>
            </a:r>
          </a:p>
          <a:p>
            <a:r>
              <a:rPr lang="en-US" b="0" dirty="0" smtClean="0"/>
              <a:t>Travel 	$8K 		$7K 		$7K 		$22K 	</a:t>
            </a:r>
          </a:p>
          <a:p>
            <a:r>
              <a:rPr lang="en-US" b="0" dirty="0" smtClean="0"/>
              <a:t>Total 		$83K 		$82K 		$82K 		$247K	</a:t>
            </a:r>
          </a:p>
          <a:p>
            <a:endParaRPr lang="en-US" dirty="0"/>
          </a:p>
        </p:txBody>
      </p:sp>
      <p:sp>
        <p:nvSpPr>
          <p:cNvPr id="4" name="TextBox 3"/>
          <p:cNvSpPr txBox="1"/>
          <p:nvPr/>
        </p:nvSpPr>
        <p:spPr>
          <a:xfrm>
            <a:off x="457200" y="3505200"/>
            <a:ext cx="914400" cy="914400"/>
          </a:xfrm>
          <a:prstGeom prst="rect">
            <a:avLst/>
          </a:prstGeom>
          <a:noFill/>
        </p:spPr>
        <p:txBody>
          <a:bodyPr wrap="none" rtlCol="0">
            <a:noAutofit/>
          </a:bodyPr>
          <a:lstStyle/>
          <a:p>
            <a:pPr algn="l"/>
            <a:r>
              <a:rPr lang="en-US" sz="2400" dirty="0" smtClean="0">
                <a:latin typeface="Arial" pitchFamily="34" charset="0"/>
                <a:cs typeface="Arial" pitchFamily="34" charset="0"/>
              </a:rPr>
              <a:t>Labor includes </a:t>
            </a:r>
          </a:p>
          <a:p>
            <a:pPr algn="l"/>
            <a:r>
              <a:rPr lang="en-US" sz="2400" dirty="0" smtClean="0">
                <a:latin typeface="Arial" pitchFamily="34" charset="0"/>
                <a:cs typeface="Arial" pitchFamily="34" charset="0"/>
              </a:rPr>
              <a:t>     </a:t>
            </a:r>
            <a:r>
              <a:rPr lang="en-US" sz="2400" b="1" dirty="0" smtClean="0">
                <a:solidFill>
                  <a:srgbClr val="008000"/>
                </a:solidFill>
                <a:latin typeface="Arial" pitchFamily="34" charset="0"/>
                <a:cs typeface="Arial" pitchFamily="34" charset="0"/>
              </a:rPr>
              <a:t>mechanical designer and electrical designer</a:t>
            </a:r>
          </a:p>
          <a:p>
            <a:pPr algn="l"/>
            <a:r>
              <a:rPr lang="en-US" sz="2400" b="1" dirty="0" smtClean="0">
                <a:solidFill>
                  <a:srgbClr val="008000"/>
                </a:solidFill>
                <a:latin typeface="Arial" pitchFamily="34" charset="0"/>
                <a:cs typeface="Arial" pitchFamily="34" charset="0"/>
              </a:rPr>
              <a:t>     Labor for simulation and testing</a:t>
            </a:r>
          </a:p>
          <a:p>
            <a:pPr algn="l"/>
            <a:r>
              <a:rPr lang="en-US" sz="2400" dirty="0" smtClean="0">
                <a:latin typeface="Arial" pitchFamily="34" charset="0"/>
                <a:cs typeface="Arial" pitchFamily="34" charset="0"/>
              </a:rPr>
              <a:t>Procurement includes</a:t>
            </a:r>
          </a:p>
          <a:p>
            <a:pPr algn="l"/>
            <a:r>
              <a:rPr lang="en-US" sz="2400" dirty="0" smtClean="0">
                <a:latin typeface="Arial" pitchFamily="34" charset="0"/>
                <a:cs typeface="Arial" pitchFamily="34" charset="0"/>
              </a:rPr>
              <a:t>     </a:t>
            </a:r>
            <a:r>
              <a:rPr lang="en-US" sz="2400" b="1" dirty="0" smtClean="0">
                <a:solidFill>
                  <a:srgbClr val="008000"/>
                </a:solidFill>
                <a:latin typeface="Arial" pitchFamily="34" charset="0"/>
                <a:cs typeface="Arial" pitchFamily="34" charset="0"/>
              </a:rPr>
              <a:t>additional sensors (4 of each type)</a:t>
            </a:r>
          </a:p>
          <a:p>
            <a:pPr algn="l"/>
            <a:r>
              <a:rPr lang="en-US" sz="2400" b="1" dirty="0" smtClean="0">
                <a:solidFill>
                  <a:srgbClr val="008000"/>
                </a:solidFill>
                <a:latin typeface="Arial" pitchFamily="34" charset="0"/>
                <a:cs typeface="Arial" pitchFamily="34" charset="0"/>
              </a:rPr>
              <a:t>     readout board</a:t>
            </a:r>
          </a:p>
          <a:p>
            <a:pPr algn="l"/>
            <a:r>
              <a:rPr lang="en-US" sz="2400" b="1" dirty="0" smtClean="0">
                <a:solidFill>
                  <a:srgbClr val="008000"/>
                </a:solidFill>
                <a:latin typeface="Arial" pitchFamily="34" charset="0"/>
                <a:cs typeface="Arial" pitchFamily="34" charset="0"/>
              </a:rPr>
              <a:t>     </a:t>
            </a:r>
          </a:p>
          <a:p>
            <a:pPr algn="l"/>
            <a:r>
              <a:rPr lang="en-US" sz="2400" b="1" dirty="0" smtClean="0">
                <a:solidFill>
                  <a:srgbClr val="008000"/>
                </a:solidFill>
                <a:latin typeface="Arial" pitchFamily="34" charset="0"/>
                <a:cs typeface="Arial" pitchFamily="34" charset="0"/>
              </a:rPr>
              <a:t>    </a:t>
            </a:r>
          </a:p>
          <a:p>
            <a:pPr algn="l"/>
            <a:r>
              <a:rPr lang="en-US" sz="24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Three Year Plan</a:t>
            </a:r>
            <a:br>
              <a:rPr lang="en-US" dirty="0" smtClean="0"/>
            </a:br>
            <a:endParaRPr lang="en-US" dirty="0"/>
          </a:p>
        </p:txBody>
      </p:sp>
      <p:sp>
        <p:nvSpPr>
          <p:cNvPr id="3" name="Content Placeholder 2"/>
          <p:cNvSpPr>
            <a:spLocks noGrp="1"/>
          </p:cNvSpPr>
          <p:nvPr>
            <p:ph idx="1"/>
          </p:nvPr>
        </p:nvSpPr>
        <p:spPr>
          <a:xfrm>
            <a:off x="228600" y="579437"/>
            <a:ext cx="8763000" cy="5287963"/>
          </a:xfrm>
        </p:spPr>
        <p:txBody>
          <a:bodyPr/>
          <a:lstStyle/>
          <a:p>
            <a:endParaRPr lang="en-US" sz="1200" dirty="0" smtClean="0"/>
          </a:p>
          <a:p>
            <a:r>
              <a:rPr lang="en-US" dirty="0" smtClean="0"/>
              <a:t>Year 1</a:t>
            </a:r>
          </a:p>
          <a:p>
            <a:pPr lvl="1"/>
            <a:r>
              <a:rPr lang="en-US" sz="1600" dirty="0" smtClean="0"/>
              <a:t>Procure backing structure materials for the silicon module </a:t>
            </a:r>
          </a:p>
          <a:p>
            <a:pPr lvl="1"/>
            <a:r>
              <a:rPr lang="en-US" sz="1600" dirty="0" smtClean="0"/>
              <a:t>Build module </a:t>
            </a:r>
          </a:p>
          <a:p>
            <a:pPr lvl="1"/>
            <a:r>
              <a:rPr lang="en-US" sz="1600" dirty="0" smtClean="0"/>
              <a:t>Test module performance</a:t>
            </a:r>
          </a:p>
          <a:p>
            <a:pPr lvl="1"/>
            <a:r>
              <a:rPr lang="en-US" sz="1600" dirty="0" smtClean="0"/>
              <a:t>Work on optimizing signal-to-noise ratio. </a:t>
            </a:r>
          </a:p>
          <a:p>
            <a:pPr lvl="1"/>
            <a:r>
              <a:rPr lang="en-US" sz="1600" dirty="0" smtClean="0"/>
              <a:t>Recruit post-doc</a:t>
            </a:r>
          </a:p>
          <a:p>
            <a:endParaRPr lang="en-US" sz="1200" dirty="0" smtClean="0"/>
          </a:p>
          <a:p>
            <a:r>
              <a:rPr lang="en-US" dirty="0" smtClean="0"/>
              <a:t>Year 2</a:t>
            </a:r>
          </a:p>
          <a:p>
            <a:pPr lvl="1"/>
            <a:r>
              <a:rPr lang="en-US" sz="1600" dirty="0" smtClean="0"/>
              <a:t>Procure components to install the silicon module in close proximity to a curved Micromegas prototype </a:t>
            </a:r>
          </a:p>
          <a:p>
            <a:pPr lvl="1"/>
            <a:r>
              <a:rPr lang="en-US" sz="1600" dirty="0" smtClean="0"/>
              <a:t>Start compatibility tests. </a:t>
            </a:r>
          </a:p>
          <a:p>
            <a:endParaRPr lang="en-US" sz="1200" dirty="0" smtClean="0"/>
          </a:p>
          <a:p>
            <a:r>
              <a:rPr lang="en-US" dirty="0" smtClean="0"/>
              <a:t>Year 3 </a:t>
            </a:r>
          </a:p>
          <a:p>
            <a:pPr lvl="1"/>
            <a:r>
              <a:rPr lang="en-US" sz="1600" dirty="0" smtClean="0"/>
              <a:t>Complete compatibility tests on the module and the Micromegas prototype</a:t>
            </a:r>
          </a:p>
          <a:p>
            <a:pPr lvl="1"/>
            <a:r>
              <a:rPr lang="en-US" sz="1600" dirty="0" smtClean="0"/>
              <a:t>Proceed to full-scale compatibility studies with CLAS SVT and CLAS Micromegas.</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2400" y="685800"/>
            <a:ext cx="8686800" cy="5562600"/>
          </a:xfrm>
        </p:spPr>
        <p:txBody>
          <a:bodyPr/>
          <a:lstStyle/>
          <a:p>
            <a:r>
              <a:rPr lang="en-US" sz="2000" dirty="0" smtClean="0"/>
              <a:t>Silicon based tracking system</a:t>
            </a:r>
          </a:p>
          <a:p>
            <a:pPr lvl="1"/>
            <a:r>
              <a:rPr lang="en-US" sz="2000" dirty="0" smtClean="0"/>
              <a:t>Appropriate and cost effective</a:t>
            </a:r>
          </a:p>
          <a:p>
            <a:pPr lvl="1"/>
            <a:r>
              <a:rPr lang="en-US" sz="2000" dirty="0" smtClean="0"/>
              <a:t>Sensor mask already made, contract with Hamamatsu in place</a:t>
            </a:r>
          </a:p>
          <a:p>
            <a:pPr lvl="1"/>
            <a:r>
              <a:rPr lang="en-US" sz="2000" dirty="0" smtClean="0"/>
              <a:t>Contract with FNAL in place for module production</a:t>
            </a:r>
          </a:p>
          <a:p>
            <a:pPr lvl="1"/>
            <a:r>
              <a:rPr lang="en-US" sz="2000" dirty="0" smtClean="0"/>
              <a:t>Chips tested and in hand</a:t>
            </a:r>
          </a:p>
          <a:p>
            <a:pPr lvl="1"/>
            <a:r>
              <a:rPr lang="en-US" sz="2000" dirty="0" smtClean="0"/>
              <a:t>Backing structure component and cooling system available</a:t>
            </a:r>
          </a:p>
          <a:p>
            <a:r>
              <a:rPr lang="en-US" sz="2000" dirty="0" smtClean="0"/>
              <a:t>Essential R&amp;D</a:t>
            </a:r>
          </a:p>
          <a:p>
            <a:pPr lvl="1"/>
            <a:r>
              <a:rPr lang="en-US" sz="2000" dirty="0" smtClean="0"/>
              <a:t>Study long modules ~66 cm</a:t>
            </a:r>
          </a:p>
          <a:p>
            <a:pPr lvl="1"/>
            <a:r>
              <a:rPr lang="en-US" sz="2000" dirty="0" smtClean="0"/>
              <a:t>Investigate interaction between Micromegas and SVT</a:t>
            </a:r>
          </a:p>
          <a:p>
            <a:pPr lvl="1"/>
            <a:r>
              <a:rPr lang="en-US" sz="2000" dirty="0" err="1" smtClean="0">
                <a:solidFill>
                  <a:srgbClr val="FF0000"/>
                </a:solidFill>
              </a:rPr>
              <a:t>Micromegas</a:t>
            </a:r>
            <a:r>
              <a:rPr lang="en-US" sz="2000" dirty="0" smtClean="0">
                <a:solidFill>
                  <a:srgbClr val="FF0000"/>
                </a:solidFill>
              </a:rPr>
              <a:t> will be provided by </a:t>
            </a:r>
            <a:r>
              <a:rPr lang="en-US" sz="2000" dirty="0" err="1" smtClean="0">
                <a:solidFill>
                  <a:srgbClr val="FF0000"/>
                </a:solidFill>
              </a:rPr>
              <a:t>Saclay</a:t>
            </a:r>
            <a:endParaRPr lang="en-US" sz="2000" dirty="0" smtClean="0">
              <a:solidFill>
                <a:srgbClr val="FF0000"/>
              </a:solidFill>
            </a:endParaRPr>
          </a:p>
          <a:p>
            <a:pPr lvl="1">
              <a:buNone/>
            </a:pPr>
            <a:r>
              <a:rPr lang="en-US" sz="2000" dirty="0" smtClean="0">
                <a:solidFill>
                  <a:srgbClr val="FF0000"/>
                </a:solidFill>
              </a:rPr>
              <a:t> (Approved EIC R&amp;D proposal)</a:t>
            </a:r>
          </a:p>
          <a:p>
            <a:r>
              <a:rPr lang="en-US" sz="2000" dirty="0" smtClean="0"/>
              <a:t>Strong Collaboration</a:t>
            </a:r>
          </a:p>
          <a:p>
            <a:pPr lvl="1"/>
            <a:r>
              <a:rPr lang="en-US" sz="2000" dirty="0" smtClean="0"/>
              <a:t>JLAB / MSU / </a:t>
            </a:r>
            <a:r>
              <a:rPr lang="en-US" sz="2000" dirty="0" err="1" smtClean="0"/>
              <a:t>CEASaclay</a:t>
            </a:r>
            <a:r>
              <a:rPr lang="en-US" sz="2000" dirty="0" smtClean="0"/>
              <a:t>- IRFU / UNH / </a:t>
            </a:r>
            <a:r>
              <a:rPr lang="en-US" sz="2000" dirty="0" err="1" smtClean="0"/>
              <a:t>Fermilab</a:t>
            </a:r>
            <a:endParaRPr lang="en-US" sz="2000" dirty="0" smtClean="0"/>
          </a:p>
          <a:p>
            <a:pPr lvl="2"/>
            <a:r>
              <a:rPr lang="en-US" dirty="0" smtClean="0"/>
              <a:t>Extensive experience </a:t>
            </a:r>
          </a:p>
          <a:p>
            <a:pPr lvl="2"/>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762000"/>
          </a:xfrm>
        </p:spPr>
        <p:txBody>
          <a:bodyPr/>
          <a:lstStyle/>
          <a:p>
            <a:endParaRPr lang="en-US" dirty="0"/>
          </a:p>
        </p:txBody>
      </p:sp>
      <p:sp>
        <p:nvSpPr>
          <p:cNvPr id="3" name="Content Placeholder 2"/>
          <p:cNvSpPr>
            <a:spLocks noGrp="1"/>
          </p:cNvSpPr>
          <p:nvPr>
            <p:ph idx="1"/>
          </p:nvPr>
        </p:nvSpPr>
        <p:spPr>
          <a:xfrm>
            <a:off x="152400" y="1295400"/>
            <a:ext cx="9144000" cy="5562600"/>
          </a:xfrm>
        </p:spPr>
        <p:txBody>
          <a:bodyPr/>
          <a:lstStyle/>
          <a:p>
            <a:pPr>
              <a:buNone/>
            </a:pPr>
            <a:endParaRPr lang="en-US" b="1" dirty="0" smtClean="0"/>
          </a:p>
          <a:p>
            <a:pPr>
              <a:spcBef>
                <a:spcPts val="0"/>
              </a:spcBef>
            </a:pPr>
            <a:endParaRPr lang="en-US" b="1" dirty="0" smtClean="0"/>
          </a:p>
          <a:p>
            <a:pPr>
              <a:spcBef>
                <a:spcPts val="0"/>
              </a:spcBef>
            </a:pPr>
            <a:endParaRPr lang="en-US" sz="5400" b="1" dirty="0" smtClean="0"/>
          </a:p>
          <a:p>
            <a:pPr algn="ctr">
              <a:spcBef>
                <a:spcPts val="0"/>
              </a:spcBef>
              <a:buNone/>
            </a:pPr>
            <a:r>
              <a:rPr lang="en-US" sz="5400" b="1" baseline="30000" dirty="0" smtClean="0"/>
              <a:t>    </a:t>
            </a:r>
          </a:p>
          <a:p>
            <a:pPr algn="ctr">
              <a:spcBef>
                <a:spcPts val="0"/>
              </a:spcBef>
              <a:buNone/>
            </a:pPr>
            <a:r>
              <a:rPr lang="en-US" sz="5400" b="1" baseline="30000" dirty="0" smtClean="0">
                <a:solidFill>
                  <a:srgbClr val="7030A0"/>
                </a:solidFill>
              </a:rPr>
              <a:t>Thank You</a:t>
            </a:r>
          </a:p>
          <a:p>
            <a:pPr>
              <a:spcBef>
                <a:spcPts val="0"/>
              </a:spcBef>
              <a:buNone/>
            </a:pPr>
            <a:endParaRPr lang="en-US" b="1" dirty="0" smtClean="0"/>
          </a:p>
          <a:p>
            <a:pPr lvl="1">
              <a:spcBef>
                <a:spcPts val="0"/>
              </a:spcBef>
              <a:buNone/>
            </a:pPr>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kern="1200" dirty="0" smtClean="0">
                <a:solidFill>
                  <a:schemeClr val="tx1"/>
                </a:solidFill>
                <a:latin typeface="Arial" pitchFamily="34" charset="0"/>
                <a:cs typeface="Arial" pitchFamily="34" charset="0"/>
              </a:rPr>
              <a:t>Sensor Specifications:</a:t>
            </a:r>
            <a:r>
              <a:rPr lang="en-US" i="1" dirty="0" smtClean="0">
                <a:solidFill>
                  <a:schemeClr val="tx1"/>
                </a:solidFill>
              </a:rPr>
              <a:t> </a:t>
            </a:r>
            <a:r>
              <a:rPr lang="en-US" dirty="0" smtClean="0"/>
              <a:t>Electrical</a:t>
            </a:r>
            <a:endParaRPr kumimoji="0" lang="en-US" i="0" u="none" strike="noStrike" kern="1200" cap="none" spc="0" normalizeH="0" baseline="0" noProof="0" dirty="0" smtClean="0">
              <a:ln>
                <a:noFill/>
              </a:ln>
              <a:solidFill>
                <a:schemeClr val="accent2"/>
              </a:solidFill>
              <a:effectLst/>
              <a:uLnTx/>
              <a:uFillTx/>
              <a:latin typeface="Arial" pitchFamily="34" charset="0"/>
              <a:cs typeface="Arial" pitchFamily="34" charset="0"/>
            </a:endParaRPr>
          </a:p>
        </p:txBody>
      </p:sp>
      <p:sp>
        <p:nvSpPr>
          <p:cNvPr id="6" name="Content Placeholder 2"/>
          <p:cNvSpPr txBox="1">
            <a:spLocks/>
          </p:cNvSpPr>
          <p:nvPr/>
        </p:nvSpPr>
        <p:spPr>
          <a:xfrm>
            <a:off x="685800" y="1066800"/>
            <a:ext cx="7772400" cy="5181600"/>
          </a:xfrm>
          <a:prstGeom prst="rect">
            <a:avLst/>
          </a:prstGeom>
        </p:spPr>
        <p:txBody>
          <a:bodyPr/>
          <a:lstStyle/>
          <a:p>
            <a:pPr marL="342900" lvl="0" indent="-342900">
              <a:spcBef>
                <a:spcPct val="20000"/>
              </a:spcBef>
              <a:buFontTx/>
              <a:buChar char="•"/>
            </a:pPr>
            <a:endParaRPr lang="en-US" sz="2400" kern="0" dirty="0" smtClean="0">
              <a:latin typeface="+mn-lt"/>
              <a:cs typeface="+mn-cs"/>
            </a:endParaRPr>
          </a:p>
          <a:p>
            <a:pPr marL="800100" lvl="1" indent="-342900">
              <a:spcBef>
                <a:spcPct val="20000"/>
              </a:spcBef>
            </a:pPr>
            <a:endParaRPr lang="en-US" sz="2400" kern="0" dirty="0" smtClean="0">
              <a:latin typeface="+mn-lt"/>
              <a:cs typeface="+mn-cs"/>
            </a:endParaRPr>
          </a:p>
          <a:p>
            <a:pPr marL="800100" lvl="1" indent="-342900">
              <a:spcBef>
                <a:spcPct val="20000"/>
              </a:spcBef>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11" name="TextBox 10"/>
          <p:cNvSpPr txBox="1"/>
          <p:nvPr/>
        </p:nvSpPr>
        <p:spPr>
          <a:xfrm>
            <a:off x="609600" y="1143000"/>
            <a:ext cx="8229600" cy="369332"/>
          </a:xfrm>
          <a:prstGeom prst="rect">
            <a:avLst/>
          </a:prstGeom>
          <a:noFill/>
        </p:spPr>
        <p:txBody>
          <a:bodyPr wrap="square" rtlCol="0">
            <a:spAutoFit/>
          </a:bodyPr>
          <a:lstStyle/>
          <a:p>
            <a:endParaRPr lang="en-US" dirty="0"/>
          </a:p>
        </p:txBody>
      </p:sp>
      <p:sp>
        <p:nvSpPr>
          <p:cNvPr id="13" name="TextBox 12"/>
          <p:cNvSpPr txBox="1"/>
          <p:nvPr/>
        </p:nvSpPr>
        <p:spPr>
          <a:xfrm>
            <a:off x="228600" y="762000"/>
            <a:ext cx="8229600" cy="7155805"/>
          </a:xfrm>
          <a:prstGeom prst="rect">
            <a:avLst/>
          </a:prstGeom>
          <a:noFill/>
        </p:spPr>
        <p:txBody>
          <a:bodyPr wrap="square" rtlCol="0">
            <a:spAutoFit/>
          </a:bodyPr>
          <a:lstStyle/>
          <a:p>
            <a:pPr>
              <a:lnSpc>
                <a:spcPct val="150000"/>
              </a:lnSpc>
            </a:pPr>
            <a:endParaRPr lang="en-US" b="1" dirty="0" smtClean="0">
              <a:solidFill>
                <a:srgbClr val="3333FF"/>
              </a:solidFill>
            </a:endParaRPr>
          </a:p>
          <a:p>
            <a:pPr>
              <a:lnSpc>
                <a:spcPct val="150000"/>
              </a:lnSpc>
            </a:pPr>
            <a:r>
              <a:rPr lang="en-US" b="1" dirty="0" smtClean="0">
                <a:solidFill>
                  <a:srgbClr val="3333FF"/>
                </a:solidFill>
              </a:rPr>
              <a:t>Full depletion voltage 			  </a:t>
            </a:r>
            <a:r>
              <a:rPr lang="en-US" dirty="0" smtClean="0"/>
              <a:t>40&lt;V&lt;100 (25° C@&lt;45% RH)</a:t>
            </a:r>
          </a:p>
          <a:p>
            <a:pPr>
              <a:lnSpc>
                <a:spcPct val="150000"/>
              </a:lnSpc>
            </a:pPr>
            <a:r>
              <a:rPr lang="en-US" b="1" dirty="0" smtClean="0">
                <a:solidFill>
                  <a:srgbClr val="3333FF"/>
                </a:solidFill>
              </a:rPr>
              <a:t>Interstrip capacitance</a:t>
            </a:r>
            <a:r>
              <a:rPr lang="en-US" dirty="0" smtClean="0"/>
              <a:t>	 		&lt;1.2 pF/cm 	</a:t>
            </a:r>
          </a:p>
          <a:p>
            <a:pPr>
              <a:lnSpc>
                <a:spcPct val="150000"/>
              </a:lnSpc>
            </a:pPr>
            <a:r>
              <a:rPr lang="en-US" b="1" dirty="0" smtClean="0">
                <a:solidFill>
                  <a:srgbClr val="3333FF"/>
                </a:solidFill>
              </a:rPr>
              <a:t>Leakage current (@ depletion V)</a:t>
            </a:r>
            <a:r>
              <a:rPr lang="en-US" dirty="0" smtClean="0"/>
              <a:t>	 	&lt;10 </a:t>
            </a:r>
            <a:r>
              <a:rPr lang="en-US" dirty="0" err="1" smtClean="0"/>
              <a:t>nA</a:t>
            </a:r>
            <a:r>
              <a:rPr lang="en-US" dirty="0" smtClean="0"/>
              <a:t>/cm</a:t>
            </a:r>
            <a:r>
              <a:rPr lang="en-US" baseline="30000" dirty="0" smtClean="0"/>
              <a:t>2</a:t>
            </a:r>
          </a:p>
          <a:p>
            <a:pPr>
              <a:lnSpc>
                <a:spcPct val="150000"/>
              </a:lnSpc>
            </a:pPr>
            <a:r>
              <a:rPr lang="en-US" b="1" dirty="0" smtClean="0">
                <a:solidFill>
                  <a:srgbClr val="3333FF"/>
                </a:solidFill>
              </a:rPr>
              <a:t>Strip to back side capacitance		</a:t>
            </a:r>
            <a:r>
              <a:rPr lang="en-US" dirty="0" smtClean="0"/>
              <a:t>&lt; 0.2 pF/cm	</a:t>
            </a:r>
          </a:p>
          <a:p>
            <a:pPr>
              <a:lnSpc>
                <a:spcPct val="150000"/>
              </a:lnSpc>
            </a:pPr>
            <a:r>
              <a:rPr lang="en-US" b="1" dirty="0" smtClean="0">
                <a:solidFill>
                  <a:srgbClr val="3333FF"/>
                </a:solidFill>
              </a:rPr>
              <a:t>Interstrip isolation (@150 V)		</a:t>
            </a:r>
            <a:r>
              <a:rPr lang="en-US" dirty="0" smtClean="0"/>
              <a:t>&gt;1 G</a:t>
            </a:r>
            <a:r>
              <a:rPr lang="el-GR" dirty="0" smtClean="0"/>
              <a:t>Ω</a:t>
            </a:r>
            <a:endParaRPr lang="en-US" dirty="0" smtClean="0"/>
          </a:p>
          <a:p>
            <a:pPr>
              <a:lnSpc>
                <a:spcPct val="150000"/>
              </a:lnSpc>
            </a:pPr>
            <a:r>
              <a:rPr lang="en-US" b="1" dirty="0" smtClean="0">
                <a:solidFill>
                  <a:srgbClr val="3333FF"/>
                </a:solidFill>
              </a:rPr>
              <a:t>Resistance of Al strips			</a:t>
            </a:r>
            <a:r>
              <a:rPr lang="en-US" dirty="0" smtClean="0"/>
              <a:t>&lt; 20 </a:t>
            </a:r>
            <a:r>
              <a:rPr lang="el-GR" dirty="0" smtClean="0"/>
              <a:t>Ω</a:t>
            </a:r>
            <a:r>
              <a:rPr lang="en-US" dirty="0" smtClean="0"/>
              <a:t>/cm</a:t>
            </a:r>
          </a:p>
          <a:p>
            <a:pPr>
              <a:lnSpc>
                <a:spcPct val="150000"/>
              </a:lnSpc>
            </a:pPr>
            <a:r>
              <a:rPr lang="en-US" b="1" dirty="0" smtClean="0">
                <a:solidFill>
                  <a:srgbClr val="3333FF"/>
                </a:solidFill>
              </a:rPr>
              <a:t>Coupling capacitance		</a:t>
            </a:r>
            <a:r>
              <a:rPr lang="en-US" dirty="0" smtClean="0"/>
              <a:t> 	&gt; 20 pF/cm</a:t>
            </a:r>
          </a:p>
          <a:p>
            <a:pPr>
              <a:lnSpc>
                <a:spcPct val="150000"/>
              </a:lnSpc>
            </a:pPr>
            <a:r>
              <a:rPr lang="en-US" b="1" dirty="0" smtClean="0">
                <a:solidFill>
                  <a:srgbClr val="3333FF"/>
                </a:solidFill>
              </a:rPr>
              <a:t>Total (strip) capacitance          		</a:t>
            </a:r>
            <a:r>
              <a:rPr lang="en-US" dirty="0" smtClean="0"/>
              <a:t>≤ 1.3 pF/cm; </a:t>
            </a:r>
            <a:r>
              <a:rPr lang="en-US" sz="1200" dirty="0" smtClean="0"/>
              <a:t>(</a:t>
            </a:r>
            <a:r>
              <a:rPr lang="en-US" sz="1200" dirty="0" err="1" smtClean="0"/>
              <a:t>C</a:t>
            </a:r>
            <a:r>
              <a:rPr lang="en-US" sz="1200" baseline="-25000" dirty="0" err="1" smtClean="0"/>
              <a:t>tot</a:t>
            </a:r>
            <a:r>
              <a:rPr lang="en-US" sz="1200" dirty="0" smtClean="0"/>
              <a:t> = 2*</a:t>
            </a:r>
            <a:r>
              <a:rPr lang="en-US" sz="1200" dirty="0" err="1" smtClean="0"/>
              <a:t>C</a:t>
            </a:r>
            <a:r>
              <a:rPr lang="en-US" sz="1200" baseline="-25000" dirty="0" err="1" smtClean="0"/>
              <a:t>int</a:t>
            </a:r>
            <a:r>
              <a:rPr lang="en-US" sz="1200" dirty="0" smtClean="0"/>
              <a:t> + </a:t>
            </a:r>
            <a:r>
              <a:rPr lang="en-US" sz="1200" dirty="0" err="1" smtClean="0"/>
              <a:t>C</a:t>
            </a:r>
            <a:r>
              <a:rPr lang="en-US" sz="1200" baseline="-25000" dirty="0" err="1" smtClean="0"/>
              <a:t>back</a:t>
            </a:r>
            <a:r>
              <a:rPr lang="en-US" sz="1200" dirty="0" smtClean="0"/>
              <a:t> @ 1 MHz) </a:t>
            </a:r>
          </a:p>
          <a:p>
            <a:pPr>
              <a:lnSpc>
                <a:spcPct val="150000"/>
              </a:lnSpc>
            </a:pPr>
            <a:r>
              <a:rPr lang="en-US" b="1" dirty="0" smtClean="0">
                <a:solidFill>
                  <a:srgbClr val="3333FF"/>
                </a:solidFill>
              </a:rPr>
              <a:t>Value of poly-silicon bias resistor</a:t>
            </a:r>
            <a:r>
              <a:rPr lang="en-US" dirty="0" smtClean="0"/>
              <a:t>	   	   1.5 MΩ </a:t>
            </a:r>
          </a:p>
          <a:p>
            <a:pPr>
              <a:lnSpc>
                <a:spcPct val="150000"/>
              </a:lnSpc>
            </a:pPr>
            <a:r>
              <a:rPr lang="en-US" b="1" dirty="0" smtClean="0">
                <a:solidFill>
                  <a:srgbClr val="3333FF"/>
                </a:solidFill>
              </a:rPr>
              <a:t>Single strip DC current</a:t>
            </a:r>
            <a:r>
              <a:rPr lang="en-US" dirty="0" smtClean="0"/>
              <a:t>		   	&lt; 2 nA</a:t>
            </a:r>
          </a:p>
          <a:p>
            <a:pPr>
              <a:lnSpc>
                <a:spcPct val="150000"/>
              </a:lnSpc>
            </a:pPr>
            <a:endParaRPr lang="en-US" dirty="0" smtClean="0"/>
          </a:p>
          <a:p>
            <a:pPr>
              <a:lnSpc>
                <a:spcPct val="150000"/>
              </a:lnSpc>
            </a:pPr>
            <a:endParaRPr lang="en-US" dirty="0" smtClean="0"/>
          </a:p>
          <a:p>
            <a:pPr>
              <a:lnSpc>
                <a:spcPct val="150000"/>
              </a:lnSpc>
            </a:pPr>
            <a:endParaRPr lang="en-US" dirty="0" smtClean="0"/>
          </a:p>
          <a:p>
            <a:pPr>
              <a:lnSpc>
                <a:spcPct val="150000"/>
              </a:lnSpc>
            </a:pPr>
            <a:endParaRPr lang="en-US" dirty="0" smtClean="0"/>
          </a:p>
          <a:p>
            <a:pPr>
              <a:lnSpc>
                <a:spcPct val="150000"/>
              </a:lnSpc>
            </a:pPr>
            <a:endParaRPr lang="en-US" dirty="0" smtClean="0"/>
          </a:p>
          <a:p>
            <a:pPr>
              <a:lnSpc>
                <a:spcPct val="150000"/>
              </a:lnSpc>
            </a:pPr>
            <a:endParaRPr lang="en-US" b="1" dirty="0" smtClean="0">
              <a:solidFill>
                <a:srgbClr val="3333FF"/>
              </a:solidFill>
            </a:endParaRPr>
          </a:p>
        </p:txBody>
      </p:sp>
      <p:sp>
        <p:nvSpPr>
          <p:cNvPr id="7" name="Rectangle 6"/>
          <p:cNvSpPr/>
          <p:nvPr/>
        </p:nvSpPr>
        <p:spPr>
          <a:xfrm>
            <a:off x="304800" y="5486400"/>
            <a:ext cx="8686800" cy="456535"/>
          </a:xfrm>
          <a:prstGeom prst="rect">
            <a:avLst/>
          </a:prstGeom>
        </p:spPr>
        <p:txBody>
          <a:bodyPr wrap="square">
            <a:spAutoFit/>
          </a:bodyPr>
          <a:lstStyle/>
          <a:p>
            <a:pPr>
              <a:lnSpc>
                <a:spcPct val="150000"/>
              </a:lnSpc>
            </a:pPr>
            <a:r>
              <a:rPr lang="en-US" dirty="0" smtClean="0"/>
              <a:t>CLAS-Note 2009-020</a:t>
            </a:r>
            <a:r>
              <a:rPr lang="en-US" i="1" dirty="0" smtClean="0"/>
              <a:t>, Silicon Micro-Strip Sensors for the Hall B CLAS12 SVT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348258" y="178594"/>
            <a:ext cx="8536781" cy="1714500"/>
          </a:xfrm>
        </p:spPr>
        <p:txBody>
          <a:bodyPr/>
          <a:lstStyle/>
          <a:p>
            <a:pPr eaLnBrk="1" hangingPunct="1"/>
            <a:r>
              <a:rPr lang="en-US" sz="5100" dirty="0"/>
              <a:t>Radiation Dose on Silicon</a:t>
            </a:r>
          </a:p>
        </p:txBody>
      </p:sp>
      <p:sp>
        <p:nvSpPr>
          <p:cNvPr id="35843" name="Rectangle 2"/>
          <p:cNvSpPr>
            <a:spLocks/>
          </p:cNvSpPr>
          <p:nvPr/>
        </p:nvSpPr>
        <p:spPr bwMode="auto">
          <a:xfrm>
            <a:off x="2562820" y="1893094"/>
            <a:ext cx="4147964" cy="2585323"/>
          </a:xfrm>
          <a:prstGeom prst="rect">
            <a:avLst/>
          </a:prstGeom>
          <a:noFill/>
          <a:ln w="12700">
            <a:noFill/>
            <a:miter lim="800000"/>
            <a:headEnd/>
            <a:tailEnd/>
          </a:ln>
        </p:spPr>
        <p:txBody>
          <a:bodyPr wrap="none" lIns="0" tIns="0" rIns="0" bIns="0" anchor="ctr">
            <a:prstTxWarp prst="textNoShape">
              <a:avLst/>
            </a:prstTxWarp>
            <a:spAutoFit/>
          </a:bodyPr>
          <a:lstStyle/>
          <a:p>
            <a:pPr algn="l"/>
            <a:r>
              <a:rPr lang="en-US" sz="1100" dirty="0">
                <a:latin typeface="Courier" pitchFamily="-110" charset="0"/>
                <a:sym typeface="Courier" pitchFamily="-110" charset="0"/>
              </a:rPr>
              <a:t> ------------</a:t>
            </a:r>
          </a:p>
          <a:p>
            <a:pPr algn="l"/>
            <a:r>
              <a:rPr lang="en-US" sz="1100" dirty="0">
                <a:latin typeface="Courier" pitchFamily="-110" charset="0"/>
                <a:sym typeface="Courier" pitchFamily="-110" charset="0"/>
              </a:rPr>
              <a:t> </a:t>
            </a:r>
            <a:r>
              <a:rPr lang="en-US" sz="1400" b="1" dirty="0">
                <a:latin typeface="Courier" pitchFamily="-110" charset="0"/>
                <a:sym typeface="Courier" pitchFamily="-110" charset="0"/>
              </a:rPr>
              <a:t>carbon</a:t>
            </a:r>
            <a:endParaRPr lang="en-US" sz="1100" dirty="0">
              <a:latin typeface="Courier" pitchFamily="-110" charset="0"/>
              <a:sym typeface="Courier" pitchFamily="-110" charset="0"/>
            </a:endParaRPr>
          </a:p>
          <a:p>
            <a:pPr algn="l"/>
            <a:r>
              <a:rPr lang="en-US" sz="1100" dirty="0">
                <a:latin typeface="Courier" pitchFamily="-110" charset="0"/>
                <a:sym typeface="Courier" pitchFamily="-110" charset="0"/>
              </a:rPr>
              <a:t> Layer 1a </a:t>
            </a:r>
            <a:r>
              <a:rPr lang="en-US" sz="1100" dirty="0" err="1">
                <a:latin typeface="Courier" pitchFamily="-110" charset="0"/>
                <a:sym typeface="Courier" pitchFamily="-110" charset="0"/>
              </a:rPr>
              <a:t>Fluences</a:t>
            </a:r>
            <a:r>
              <a:rPr lang="en-US" sz="1100" dirty="0">
                <a:latin typeface="Courier" pitchFamily="-110" charset="0"/>
                <a:sym typeface="Courier" pitchFamily="-110" charset="0"/>
              </a:rPr>
              <a:t>: </a:t>
            </a:r>
          </a:p>
          <a:p>
            <a:pPr algn="l"/>
            <a:r>
              <a:rPr lang="en-US" sz="1100" dirty="0">
                <a:latin typeface="Courier" pitchFamily="-110" charset="0"/>
                <a:sym typeface="Courier" pitchFamily="-110" charset="0"/>
              </a:rPr>
              <a:t> ------------ </a:t>
            </a:r>
          </a:p>
          <a:p>
            <a:pPr algn="l"/>
            <a:endParaRPr lang="en-US" sz="1100" dirty="0">
              <a:latin typeface="Courier" pitchFamily="-110" charset="0"/>
              <a:sym typeface="Courier" pitchFamily="-110" charset="0"/>
            </a:endParaRPr>
          </a:p>
          <a:p>
            <a:pPr algn="l"/>
            <a:r>
              <a:rPr lang="en-US" sz="1100" dirty="0">
                <a:latin typeface="Courier" pitchFamily="-110" charset="0"/>
                <a:sym typeface="Courier" pitchFamily="-110" charset="0"/>
              </a:rPr>
              <a:t> particles        </a:t>
            </a:r>
            <a:r>
              <a:rPr lang="en-US" sz="1100" dirty="0" err="1">
                <a:latin typeface="Courier" pitchFamily="-110" charset="0"/>
                <a:sym typeface="Courier" pitchFamily="-110" charset="0"/>
              </a:rPr>
              <a:t>GeV/s</a:t>
            </a:r>
            <a:r>
              <a:rPr lang="en-US" sz="1100" dirty="0">
                <a:latin typeface="Courier" pitchFamily="-110" charset="0"/>
                <a:sym typeface="Courier" pitchFamily="-110" charset="0"/>
              </a:rPr>
              <a:t>      </a:t>
            </a:r>
            <a:r>
              <a:rPr lang="en-US" sz="1100" dirty="0" err="1">
                <a:latin typeface="Courier" pitchFamily="-110" charset="0"/>
                <a:sym typeface="Courier" pitchFamily="-110" charset="0"/>
              </a:rPr>
              <a:t>mrad/s</a:t>
            </a:r>
            <a:r>
              <a:rPr lang="en-US" sz="1100" dirty="0">
                <a:latin typeface="Courier" pitchFamily="-110" charset="0"/>
                <a:sym typeface="Courier" pitchFamily="-110" charset="0"/>
              </a:rPr>
              <a:t>      </a:t>
            </a:r>
            <a:r>
              <a:rPr lang="en-US" sz="1100" dirty="0" err="1">
                <a:latin typeface="Courier" pitchFamily="-110" charset="0"/>
                <a:sym typeface="Courier" pitchFamily="-110" charset="0"/>
              </a:rPr>
              <a:t>rad</a:t>
            </a:r>
            <a:r>
              <a:rPr lang="en-US" sz="1100" dirty="0">
                <a:latin typeface="Courier" pitchFamily="-110" charset="0"/>
                <a:sym typeface="Courier" pitchFamily="-110" charset="0"/>
              </a:rPr>
              <a:t>/year </a:t>
            </a:r>
          </a:p>
          <a:p>
            <a:pPr algn="l"/>
            <a:endParaRPr lang="en-US" sz="1100" dirty="0">
              <a:latin typeface="Courier" pitchFamily="-110" charset="0"/>
              <a:sym typeface="Courier" pitchFamily="-110" charset="0"/>
            </a:endParaRPr>
          </a:p>
          <a:p>
            <a:pPr algn="l"/>
            <a:r>
              <a:rPr lang="en-US" sz="1100" dirty="0">
                <a:latin typeface="Courier" pitchFamily="-110" charset="0"/>
                <a:sym typeface="Courier" pitchFamily="-110" charset="0"/>
              </a:rPr>
              <a:t>  pi-             229      0.112763        3556</a:t>
            </a:r>
          </a:p>
          <a:p>
            <a:pPr algn="l"/>
            <a:r>
              <a:rPr lang="en-US" sz="1100" dirty="0">
                <a:latin typeface="Courier" pitchFamily="-110" charset="0"/>
                <a:sym typeface="Courier" pitchFamily="-110" charset="0"/>
              </a:rPr>
              <a:t>  </a:t>
            </a:r>
            <a:r>
              <a:rPr lang="en-US" sz="1100" dirty="0" err="1">
                <a:latin typeface="Courier" pitchFamily="-110" charset="0"/>
                <a:sym typeface="Courier" pitchFamily="-110" charset="0"/>
              </a:rPr>
              <a:t>e</a:t>
            </a:r>
            <a:r>
              <a:rPr lang="en-US" sz="1100" dirty="0">
                <a:latin typeface="Courier" pitchFamily="-110" charset="0"/>
                <a:sym typeface="Courier" pitchFamily="-110" charset="0"/>
              </a:rPr>
              <a:t>-              209      0.102942        3246</a:t>
            </a:r>
          </a:p>
          <a:p>
            <a:pPr algn="l"/>
            <a:r>
              <a:rPr lang="en-US" sz="1100" dirty="0">
                <a:latin typeface="Courier" pitchFamily="-110" charset="0"/>
                <a:sym typeface="Courier" pitchFamily="-110" charset="0"/>
              </a:rPr>
              <a:t>  gamma          5236       2.57438       81185</a:t>
            </a:r>
          </a:p>
          <a:p>
            <a:pPr algn="l"/>
            <a:r>
              <a:rPr lang="en-US" sz="1100" dirty="0">
                <a:latin typeface="Courier" pitchFamily="-110" charset="0"/>
                <a:sym typeface="Courier" pitchFamily="-110" charset="0"/>
              </a:rPr>
              <a:t>  </a:t>
            </a:r>
            <a:r>
              <a:rPr lang="en-US" sz="1100" dirty="0" err="1">
                <a:latin typeface="Courier" pitchFamily="-110" charset="0"/>
                <a:sym typeface="Courier" pitchFamily="-110" charset="0"/>
              </a:rPr>
              <a:t>n</a:t>
            </a:r>
            <a:r>
              <a:rPr lang="en-US" sz="1100" dirty="0">
                <a:latin typeface="Courier" pitchFamily="-110" charset="0"/>
                <a:sym typeface="Courier" pitchFamily="-110" charset="0"/>
              </a:rPr>
              <a:t>                47     0.0232453         733</a:t>
            </a:r>
          </a:p>
          <a:p>
            <a:pPr algn="l"/>
            <a:r>
              <a:rPr lang="en-US" sz="1100" dirty="0">
                <a:latin typeface="Courier" pitchFamily="-110" charset="0"/>
                <a:sym typeface="Courier" pitchFamily="-110" charset="0"/>
              </a:rPr>
              <a:t>  </a:t>
            </a:r>
            <a:r>
              <a:rPr lang="en-US" sz="1100" dirty="0" err="1">
                <a:latin typeface="Courier" pitchFamily="-110" charset="0"/>
                <a:sym typeface="Courier" pitchFamily="-110" charset="0"/>
              </a:rPr>
              <a:t>e</a:t>
            </a:r>
            <a:r>
              <a:rPr lang="en-US" sz="1100" dirty="0">
                <a:latin typeface="Courier" pitchFamily="-110" charset="0"/>
                <a:sym typeface="Courier" pitchFamily="-110" charset="0"/>
              </a:rPr>
              <a:t>+               58     0.0286764         904</a:t>
            </a:r>
          </a:p>
          <a:p>
            <a:pPr algn="l"/>
            <a:r>
              <a:rPr lang="en-US" sz="1100" dirty="0">
                <a:latin typeface="Courier" pitchFamily="-110" charset="0"/>
                <a:sym typeface="Courier" pitchFamily="-110" charset="0"/>
              </a:rPr>
              <a:t>  pi+             365        0.1798        5670</a:t>
            </a:r>
          </a:p>
          <a:p>
            <a:pPr algn="l"/>
            <a:r>
              <a:rPr lang="en-US" sz="1100" dirty="0">
                <a:latin typeface="Courier" pitchFamily="-110" charset="0"/>
                <a:sym typeface="Courier" pitchFamily="-110" charset="0"/>
              </a:rPr>
              <a:t>  </a:t>
            </a:r>
            <a:r>
              <a:rPr lang="en-US" sz="1100" dirty="0" err="1">
                <a:latin typeface="Courier" pitchFamily="-110" charset="0"/>
                <a:sym typeface="Courier" pitchFamily="-110" charset="0"/>
              </a:rPr>
              <a:t>p</a:t>
            </a:r>
            <a:r>
              <a:rPr lang="en-US" sz="1100" dirty="0">
                <a:latin typeface="Courier" pitchFamily="-110" charset="0"/>
                <a:sym typeface="Courier" pitchFamily="-110" charset="0"/>
              </a:rPr>
              <a:t>              9967       4.89975      154518</a:t>
            </a:r>
          </a:p>
          <a:p>
            <a:pPr algn="l"/>
            <a:r>
              <a:rPr lang="en-US" sz="1100" dirty="0">
                <a:latin typeface="Courier" pitchFamily="-110" charset="0"/>
                <a:sym typeface="Courier" pitchFamily="-110" charset="0"/>
              </a:rPr>
              <a:t>  all           19468       9.57049      301814</a:t>
            </a:r>
          </a:p>
        </p:txBody>
      </p:sp>
      <p:sp>
        <p:nvSpPr>
          <p:cNvPr id="35844" name="Rectangle 3"/>
          <p:cNvSpPr>
            <a:spLocks/>
          </p:cNvSpPr>
          <p:nvPr/>
        </p:nvSpPr>
        <p:spPr bwMode="auto">
          <a:xfrm>
            <a:off x="1607344" y="4572000"/>
            <a:ext cx="3836349" cy="553998"/>
          </a:xfrm>
          <a:prstGeom prst="rect">
            <a:avLst/>
          </a:prstGeom>
          <a:noFill/>
          <a:ln w="12700">
            <a:noFill/>
            <a:miter lim="800000"/>
            <a:headEnd/>
            <a:tailEnd/>
          </a:ln>
        </p:spPr>
        <p:txBody>
          <a:bodyPr wrap="none" lIns="0" tIns="0" rIns="0" bIns="0" anchor="ctr">
            <a:prstTxWarp prst="textNoShape">
              <a:avLst/>
            </a:prstTxWarp>
            <a:spAutoFit/>
          </a:bodyPr>
          <a:lstStyle/>
          <a:p>
            <a:r>
              <a:rPr lang="en-US">
                <a:solidFill>
                  <a:schemeClr val="tx1"/>
                </a:solidFill>
              </a:rPr>
              <a:t>301 Krad / year  (2 years on the floor)</a:t>
            </a:r>
          </a:p>
          <a:p>
            <a:r>
              <a:rPr lang="en-US">
                <a:solidFill>
                  <a:srgbClr val="00007C"/>
                </a:solidFill>
              </a:rPr>
              <a:t>2.2 Mrad for 15 years on Carbon</a:t>
            </a:r>
          </a:p>
        </p:txBody>
      </p:sp>
      <p:sp>
        <p:nvSpPr>
          <p:cNvPr id="35845" name="Rectangle 4"/>
          <p:cNvSpPr>
            <a:spLocks/>
          </p:cNvSpPr>
          <p:nvPr/>
        </p:nvSpPr>
        <p:spPr bwMode="auto">
          <a:xfrm>
            <a:off x="1902023" y="5625703"/>
            <a:ext cx="3929163" cy="892552"/>
          </a:xfrm>
          <a:prstGeom prst="rect">
            <a:avLst/>
          </a:prstGeom>
          <a:noFill/>
          <a:ln w="12700">
            <a:noFill/>
            <a:miter lim="800000"/>
            <a:headEnd/>
            <a:tailEnd/>
          </a:ln>
        </p:spPr>
        <p:txBody>
          <a:bodyPr wrap="none" lIns="0" tIns="0" rIns="0" bIns="0" anchor="ctr">
            <a:prstTxWarp prst="textNoShape">
              <a:avLst/>
            </a:prstTxWarp>
            <a:spAutoFit/>
          </a:bodyPr>
          <a:lstStyle/>
          <a:p>
            <a:r>
              <a:rPr lang="en-US" dirty="0">
                <a:solidFill>
                  <a:srgbClr val="392BDF"/>
                </a:solidFill>
              </a:rPr>
              <a:t>Within acceptable limits of 5 </a:t>
            </a:r>
            <a:r>
              <a:rPr lang="en-US" dirty="0" err="1">
                <a:solidFill>
                  <a:srgbClr val="392BDF"/>
                </a:solidFill>
              </a:rPr>
              <a:t>Mrad</a:t>
            </a:r>
            <a:endParaRPr lang="en-US" dirty="0">
              <a:solidFill>
                <a:srgbClr val="392BDF"/>
              </a:solidFill>
            </a:endParaRPr>
          </a:p>
          <a:p>
            <a:r>
              <a:rPr lang="en-US" sz="800" i="1" dirty="0" err="1">
                <a:latin typeface="Helvetica" pitchFamily="-110" charset="0"/>
                <a:ea typeface="Helvetica" pitchFamily="-110" charset="0"/>
                <a:cs typeface="Helvetica" pitchFamily="-110" charset="0"/>
                <a:sym typeface="Helvetica" pitchFamily="-110" charset="0"/>
              </a:rPr>
              <a:t>Lodovico</a:t>
            </a:r>
            <a:r>
              <a:rPr lang="en-US" sz="800" i="1" dirty="0">
                <a:latin typeface="Helvetica" pitchFamily="-110" charset="0"/>
                <a:ea typeface="Helvetica" pitchFamily="-110" charset="0"/>
                <a:cs typeface="Helvetica" pitchFamily="-110" charset="0"/>
                <a:sym typeface="Helvetica" pitchFamily="-110" charset="0"/>
              </a:rPr>
              <a:t> </a:t>
            </a:r>
            <a:r>
              <a:rPr lang="en-US" sz="800" i="1" dirty="0" err="1">
                <a:latin typeface="Helvetica" pitchFamily="-110" charset="0"/>
                <a:ea typeface="Helvetica" pitchFamily="-110" charset="0"/>
                <a:cs typeface="Helvetica" pitchFamily="-110" charset="0"/>
                <a:sym typeface="Helvetica" pitchFamily="-110" charset="0"/>
              </a:rPr>
              <a:t>Ratti</a:t>
            </a:r>
            <a:r>
              <a:rPr lang="en-US" sz="800" i="1" dirty="0">
                <a:latin typeface="Helvetica" pitchFamily="-110" charset="0"/>
                <a:ea typeface="Helvetica" pitchFamily="-110" charset="0"/>
                <a:cs typeface="Helvetica" pitchFamily="-110" charset="0"/>
                <a:sym typeface="Helvetica" pitchFamily="-110" charset="0"/>
              </a:rPr>
              <a:t>, Massimo </a:t>
            </a:r>
            <a:r>
              <a:rPr lang="en-US" sz="800" i="1" dirty="0" err="1">
                <a:latin typeface="Helvetica" pitchFamily="-110" charset="0"/>
                <a:ea typeface="Helvetica" pitchFamily="-110" charset="0"/>
                <a:cs typeface="Helvetica" pitchFamily="-110" charset="0"/>
                <a:sym typeface="Helvetica" pitchFamily="-110" charset="0"/>
              </a:rPr>
              <a:t>Manghisoni</a:t>
            </a:r>
            <a:r>
              <a:rPr lang="en-US" sz="800" i="1" dirty="0">
                <a:latin typeface="Helvetica" pitchFamily="-110" charset="0"/>
                <a:ea typeface="Helvetica" pitchFamily="-110" charset="0"/>
                <a:cs typeface="Helvetica" pitchFamily="-110" charset="0"/>
                <a:sym typeface="Helvetica" pitchFamily="-110" charset="0"/>
              </a:rPr>
              <a:t>, </a:t>
            </a:r>
            <a:r>
              <a:rPr lang="en-US" sz="800" i="1" dirty="0" err="1">
                <a:latin typeface="Helvetica" pitchFamily="-110" charset="0"/>
                <a:ea typeface="Helvetica" pitchFamily="-110" charset="0"/>
                <a:cs typeface="Helvetica" pitchFamily="-110" charset="0"/>
                <a:sym typeface="Helvetica" pitchFamily="-110" charset="0"/>
              </a:rPr>
              <a:t>Valerio</a:t>
            </a:r>
            <a:r>
              <a:rPr lang="en-US" sz="800" i="1" dirty="0">
                <a:latin typeface="Helvetica" pitchFamily="-110" charset="0"/>
                <a:ea typeface="Helvetica" pitchFamily="-110" charset="0"/>
                <a:cs typeface="Helvetica" pitchFamily="-110" charset="0"/>
                <a:sym typeface="Helvetica" pitchFamily="-110" charset="0"/>
              </a:rPr>
              <a:t> Re, </a:t>
            </a:r>
            <a:r>
              <a:rPr lang="en-US" sz="800" i="1" dirty="0" err="1">
                <a:latin typeface="Helvetica" pitchFamily="-110" charset="0"/>
                <a:ea typeface="Helvetica" pitchFamily="-110" charset="0"/>
                <a:cs typeface="Helvetica" pitchFamily="-110" charset="0"/>
                <a:sym typeface="Helvetica" pitchFamily="-110" charset="0"/>
              </a:rPr>
              <a:t>Gianluca</a:t>
            </a:r>
            <a:r>
              <a:rPr lang="en-US" sz="800" i="1" dirty="0">
                <a:latin typeface="Helvetica" pitchFamily="-110" charset="0"/>
                <a:ea typeface="Helvetica" pitchFamily="-110" charset="0"/>
                <a:cs typeface="Helvetica" pitchFamily="-110" charset="0"/>
                <a:sym typeface="Helvetica" pitchFamily="-110" charset="0"/>
              </a:rPr>
              <a:t> </a:t>
            </a:r>
            <a:r>
              <a:rPr lang="en-US" sz="800" i="1" dirty="0" err="1">
                <a:latin typeface="Helvetica" pitchFamily="-110" charset="0"/>
                <a:ea typeface="Helvetica" pitchFamily="-110" charset="0"/>
                <a:cs typeface="Helvetica" pitchFamily="-110" charset="0"/>
                <a:sym typeface="Helvetica" pitchFamily="-110" charset="0"/>
              </a:rPr>
              <a:t>Traversi</a:t>
            </a:r>
            <a:r>
              <a:rPr lang="en-US" sz="800" i="1" dirty="0">
                <a:latin typeface="Helvetica" pitchFamily="-110" charset="0"/>
                <a:ea typeface="Helvetica" pitchFamily="-110" charset="0"/>
                <a:cs typeface="Helvetica" pitchFamily="-110" charset="0"/>
                <a:sym typeface="Helvetica" pitchFamily="-110" charset="0"/>
              </a:rPr>
              <a:t>, Andrea </a:t>
            </a:r>
            <a:r>
              <a:rPr lang="en-US" sz="800" i="1" dirty="0" err="1">
                <a:latin typeface="Helvetica" pitchFamily="-110" charset="0"/>
                <a:ea typeface="Helvetica" pitchFamily="-110" charset="0"/>
                <a:cs typeface="Helvetica" pitchFamily="-110" charset="0"/>
                <a:sym typeface="Helvetica" pitchFamily="-110" charset="0"/>
              </a:rPr>
              <a:t>Candelori</a:t>
            </a:r>
            <a:endParaRPr lang="en-US" sz="800" i="1" dirty="0">
              <a:latin typeface="Helvetica" pitchFamily="-110" charset="0"/>
              <a:ea typeface="Helvetica" pitchFamily="-110" charset="0"/>
              <a:cs typeface="Helvetica" pitchFamily="-110" charset="0"/>
              <a:sym typeface="Helvetica" pitchFamily="-110" charset="0"/>
            </a:endParaRPr>
          </a:p>
          <a:p>
            <a:r>
              <a:rPr lang="en-US" sz="800" i="1" dirty="0">
                <a:latin typeface="Helvetica" pitchFamily="-110" charset="0"/>
                <a:ea typeface="Helvetica" pitchFamily="-110" charset="0"/>
                <a:cs typeface="Helvetica" pitchFamily="-110" charset="0"/>
                <a:sym typeface="Helvetica" pitchFamily="-110" charset="0"/>
              </a:rPr>
              <a:t>RADECS 2005</a:t>
            </a:r>
          </a:p>
          <a:p>
            <a:endParaRPr lang="en-US" sz="800" i="1" dirty="0">
              <a:latin typeface="Helvetica" pitchFamily="-110" charset="0"/>
              <a:ea typeface="Helvetica" pitchFamily="-110" charset="0"/>
              <a:cs typeface="Helvetica" pitchFamily="-110" charset="0"/>
              <a:sym typeface="Helvetica" pitchFamily="-110" charset="0"/>
            </a:endParaRPr>
          </a:p>
          <a:p>
            <a:r>
              <a:rPr lang="en-US" sz="800" i="1" dirty="0">
                <a:latin typeface="Helvetica" pitchFamily="-110" charset="0"/>
                <a:ea typeface="Helvetica" pitchFamily="-110" charset="0"/>
                <a:cs typeface="Helvetica" pitchFamily="-110" charset="0"/>
                <a:sym typeface="Helvetica" pitchFamily="-110" charset="0"/>
              </a:rPr>
              <a:t>Nuclear Instruments and Methods in Physics Research A 466 (2001) 354–358</a:t>
            </a:r>
          </a:p>
          <a:p>
            <a:endParaRPr lang="en-US" sz="800" i="1" dirty="0">
              <a:latin typeface="Helvetica" pitchFamily="-110" charset="0"/>
              <a:ea typeface="Helvetica" pitchFamily="-110" charset="0"/>
              <a:cs typeface="Helvetica" pitchFamily="-110" charset="0"/>
              <a:sym typeface="Helvetica" pitchFamily="-110"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464344" y="178594"/>
            <a:ext cx="7786688" cy="1714500"/>
          </a:xfrm>
        </p:spPr>
        <p:txBody>
          <a:bodyPr/>
          <a:lstStyle/>
          <a:p>
            <a:pPr eaLnBrk="1" hangingPunct="1"/>
            <a:r>
              <a:rPr lang="en-US" sz="5100" dirty="0"/>
              <a:t>Radiation Dose on Chip</a:t>
            </a:r>
          </a:p>
        </p:txBody>
      </p:sp>
      <p:sp>
        <p:nvSpPr>
          <p:cNvPr id="49154" name="Rectangle 2"/>
          <p:cNvSpPr>
            <a:spLocks/>
          </p:cNvSpPr>
          <p:nvPr/>
        </p:nvSpPr>
        <p:spPr bwMode="auto">
          <a:xfrm>
            <a:off x="1701106" y="4527352"/>
            <a:ext cx="3707971" cy="553998"/>
          </a:xfrm>
          <a:prstGeom prst="rect">
            <a:avLst/>
          </a:prstGeom>
          <a:noFill/>
          <a:ln w="12700">
            <a:noFill/>
            <a:miter lim="800000"/>
            <a:headEnd/>
            <a:tailEnd/>
          </a:ln>
        </p:spPr>
        <p:txBody>
          <a:bodyPr wrap="none" lIns="0" tIns="0" rIns="0" bIns="0" anchor="ctr">
            <a:prstTxWarp prst="textNoShape">
              <a:avLst/>
            </a:prstTxWarp>
            <a:spAutoFit/>
          </a:bodyPr>
          <a:lstStyle/>
          <a:p>
            <a:r>
              <a:rPr lang="en-US">
                <a:solidFill>
                  <a:schemeClr val="tx1"/>
                </a:solidFill>
              </a:rPr>
              <a:t>20 Krad / year  (2 years on the floor)</a:t>
            </a:r>
          </a:p>
          <a:p>
            <a:r>
              <a:rPr lang="en-US">
                <a:solidFill>
                  <a:srgbClr val="00007C"/>
                </a:solidFill>
              </a:rPr>
              <a:t>0.15 Mrad for 15 years on Iron</a:t>
            </a:r>
          </a:p>
        </p:txBody>
      </p:sp>
      <p:sp>
        <p:nvSpPr>
          <p:cNvPr id="37892" name="Rectangle 3"/>
          <p:cNvSpPr>
            <a:spLocks/>
          </p:cNvSpPr>
          <p:nvPr/>
        </p:nvSpPr>
        <p:spPr bwMode="auto">
          <a:xfrm>
            <a:off x="2312789" y="1848445"/>
            <a:ext cx="4147964" cy="2585323"/>
          </a:xfrm>
          <a:prstGeom prst="rect">
            <a:avLst/>
          </a:prstGeom>
          <a:noFill/>
          <a:ln w="12700">
            <a:noFill/>
            <a:miter lim="800000"/>
            <a:headEnd/>
            <a:tailEnd/>
          </a:ln>
        </p:spPr>
        <p:txBody>
          <a:bodyPr wrap="none" lIns="0" tIns="0" rIns="0" bIns="0" anchor="ctr">
            <a:prstTxWarp prst="textNoShape">
              <a:avLst/>
            </a:prstTxWarp>
            <a:spAutoFit/>
          </a:bodyPr>
          <a:lstStyle/>
          <a:p>
            <a:pPr algn="l"/>
            <a:r>
              <a:rPr lang="en-US" sz="1100" dirty="0">
                <a:latin typeface="Courier" pitchFamily="-110" charset="0"/>
                <a:sym typeface="Courier" pitchFamily="-110" charset="0"/>
              </a:rPr>
              <a:t> -----------------------</a:t>
            </a:r>
          </a:p>
          <a:p>
            <a:pPr algn="l"/>
            <a:r>
              <a:rPr lang="en-US" sz="1100" dirty="0">
                <a:latin typeface="Courier" pitchFamily="-110" charset="0"/>
                <a:sym typeface="Courier" pitchFamily="-110" charset="0"/>
              </a:rPr>
              <a:t> </a:t>
            </a:r>
            <a:r>
              <a:rPr lang="en-US" sz="1400" b="1" dirty="0">
                <a:latin typeface="Courier" pitchFamily="-110" charset="0"/>
                <a:sym typeface="Courier" pitchFamily="-110" charset="0"/>
              </a:rPr>
              <a:t>iron</a:t>
            </a:r>
            <a:endParaRPr lang="en-US" sz="1100" dirty="0">
              <a:latin typeface="Courier" pitchFamily="-110" charset="0"/>
              <a:sym typeface="Courier" pitchFamily="-110" charset="0"/>
            </a:endParaRPr>
          </a:p>
          <a:p>
            <a:pPr algn="l"/>
            <a:r>
              <a:rPr lang="en-US" sz="1100" dirty="0">
                <a:latin typeface="Courier" pitchFamily="-110" charset="0"/>
                <a:sym typeface="Courier" pitchFamily="-110" charset="0"/>
              </a:rPr>
              <a:t> Layer chip_r1 </a:t>
            </a:r>
            <a:r>
              <a:rPr lang="en-US" sz="1100" dirty="0" err="1">
                <a:latin typeface="Courier" pitchFamily="-110" charset="0"/>
                <a:sym typeface="Courier" pitchFamily="-110" charset="0"/>
              </a:rPr>
              <a:t>Fluences</a:t>
            </a:r>
            <a:r>
              <a:rPr lang="en-US" sz="1100" dirty="0">
                <a:latin typeface="Courier" pitchFamily="-110" charset="0"/>
                <a:sym typeface="Courier" pitchFamily="-110" charset="0"/>
              </a:rPr>
              <a:t>: </a:t>
            </a:r>
          </a:p>
          <a:p>
            <a:pPr algn="l"/>
            <a:r>
              <a:rPr lang="en-US" sz="1100" dirty="0">
                <a:latin typeface="Courier" pitchFamily="-110" charset="0"/>
                <a:sym typeface="Courier" pitchFamily="-110" charset="0"/>
              </a:rPr>
              <a:t> ----------------------- </a:t>
            </a:r>
          </a:p>
          <a:p>
            <a:pPr algn="l"/>
            <a:endParaRPr lang="en-US" sz="1100" dirty="0">
              <a:latin typeface="Courier" pitchFamily="-110" charset="0"/>
              <a:sym typeface="Courier" pitchFamily="-110" charset="0"/>
            </a:endParaRPr>
          </a:p>
          <a:p>
            <a:pPr algn="l"/>
            <a:r>
              <a:rPr lang="en-US" sz="1100" dirty="0">
                <a:latin typeface="Courier" pitchFamily="-110" charset="0"/>
                <a:sym typeface="Courier" pitchFamily="-110" charset="0"/>
              </a:rPr>
              <a:t> particles        </a:t>
            </a:r>
            <a:r>
              <a:rPr lang="en-US" sz="1100" dirty="0" err="1">
                <a:latin typeface="Courier" pitchFamily="-110" charset="0"/>
                <a:sym typeface="Courier" pitchFamily="-110" charset="0"/>
              </a:rPr>
              <a:t>GeV/s</a:t>
            </a:r>
            <a:r>
              <a:rPr lang="en-US" sz="1100" dirty="0">
                <a:latin typeface="Courier" pitchFamily="-110" charset="0"/>
                <a:sym typeface="Courier" pitchFamily="-110" charset="0"/>
              </a:rPr>
              <a:t>      </a:t>
            </a:r>
            <a:r>
              <a:rPr lang="en-US" sz="1100" dirty="0" err="1">
                <a:latin typeface="Courier" pitchFamily="-110" charset="0"/>
                <a:sym typeface="Courier" pitchFamily="-110" charset="0"/>
              </a:rPr>
              <a:t>mrad/s</a:t>
            </a:r>
            <a:r>
              <a:rPr lang="en-US" sz="1100" dirty="0">
                <a:latin typeface="Courier" pitchFamily="-110" charset="0"/>
                <a:sym typeface="Courier" pitchFamily="-110" charset="0"/>
              </a:rPr>
              <a:t>      </a:t>
            </a:r>
            <a:r>
              <a:rPr lang="en-US" sz="1100" dirty="0" err="1">
                <a:latin typeface="Courier" pitchFamily="-110" charset="0"/>
                <a:sym typeface="Courier" pitchFamily="-110" charset="0"/>
              </a:rPr>
              <a:t>rad</a:t>
            </a:r>
            <a:r>
              <a:rPr lang="en-US" sz="1100" dirty="0">
                <a:latin typeface="Courier" pitchFamily="-110" charset="0"/>
                <a:sym typeface="Courier" pitchFamily="-110" charset="0"/>
              </a:rPr>
              <a:t>/year </a:t>
            </a:r>
          </a:p>
          <a:p>
            <a:pPr algn="l"/>
            <a:endParaRPr lang="en-US" sz="1100" dirty="0">
              <a:latin typeface="Courier" pitchFamily="-110" charset="0"/>
              <a:sym typeface="Courier" pitchFamily="-110" charset="0"/>
            </a:endParaRPr>
          </a:p>
          <a:p>
            <a:pPr algn="l"/>
            <a:r>
              <a:rPr lang="en-US" sz="1100" dirty="0">
                <a:latin typeface="Courier" pitchFamily="-110" charset="0"/>
                <a:sym typeface="Courier" pitchFamily="-110" charset="0"/>
              </a:rPr>
              <a:t>  pi-               0     0.0146573         462</a:t>
            </a:r>
          </a:p>
          <a:p>
            <a:pPr algn="l"/>
            <a:r>
              <a:rPr lang="en-US" sz="1100" dirty="0">
                <a:latin typeface="Courier" pitchFamily="-110" charset="0"/>
                <a:sym typeface="Courier" pitchFamily="-110" charset="0"/>
              </a:rPr>
              <a:t>  </a:t>
            </a:r>
            <a:r>
              <a:rPr lang="en-US" sz="1100" dirty="0" err="1">
                <a:latin typeface="Courier" pitchFamily="-110" charset="0"/>
                <a:sym typeface="Courier" pitchFamily="-110" charset="0"/>
              </a:rPr>
              <a:t>e</a:t>
            </a:r>
            <a:r>
              <a:rPr lang="en-US" sz="1100" dirty="0">
                <a:latin typeface="Courier" pitchFamily="-110" charset="0"/>
                <a:sym typeface="Courier" pitchFamily="-110" charset="0"/>
              </a:rPr>
              <a:t>-                8      0.257076        8107</a:t>
            </a:r>
          </a:p>
          <a:p>
            <a:pPr algn="l"/>
            <a:r>
              <a:rPr lang="en-US" sz="1100" dirty="0">
                <a:latin typeface="Courier" pitchFamily="-110" charset="0"/>
                <a:sym typeface="Courier" pitchFamily="-110" charset="0"/>
              </a:rPr>
              <a:t>  gamma             2     0.0822083        2592</a:t>
            </a:r>
          </a:p>
          <a:p>
            <a:pPr algn="l"/>
            <a:r>
              <a:rPr lang="en-US" sz="1100" dirty="0">
                <a:latin typeface="Courier" pitchFamily="-110" charset="0"/>
                <a:sym typeface="Courier" pitchFamily="-110" charset="0"/>
              </a:rPr>
              <a:t>  </a:t>
            </a:r>
            <a:r>
              <a:rPr lang="en-US" sz="1100" dirty="0" err="1">
                <a:latin typeface="Courier" pitchFamily="-110" charset="0"/>
                <a:sym typeface="Courier" pitchFamily="-110" charset="0"/>
              </a:rPr>
              <a:t>n</a:t>
            </a:r>
            <a:r>
              <a:rPr lang="en-US" sz="1100" dirty="0">
                <a:latin typeface="Courier" pitchFamily="-110" charset="0"/>
                <a:sym typeface="Courier" pitchFamily="-110" charset="0"/>
              </a:rPr>
              <a:t>                 0    0.00509819         160</a:t>
            </a:r>
          </a:p>
          <a:p>
            <a:pPr algn="l"/>
            <a:r>
              <a:rPr lang="en-US" sz="1100" dirty="0">
                <a:latin typeface="Courier" pitchFamily="-110" charset="0"/>
                <a:sym typeface="Courier" pitchFamily="-110" charset="0"/>
              </a:rPr>
              <a:t>  </a:t>
            </a:r>
            <a:r>
              <a:rPr lang="en-US" sz="1100" dirty="0" err="1">
                <a:latin typeface="Courier" pitchFamily="-110" charset="0"/>
                <a:sym typeface="Courier" pitchFamily="-110" charset="0"/>
              </a:rPr>
              <a:t>e</a:t>
            </a:r>
            <a:r>
              <a:rPr lang="en-US" sz="1100" dirty="0">
                <a:latin typeface="Courier" pitchFamily="-110" charset="0"/>
                <a:sym typeface="Courier" pitchFamily="-110" charset="0"/>
              </a:rPr>
              <a:t>+                0     0.0307166         968</a:t>
            </a:r>
          </a:p>
          <a:p>
            <a:pPr algn="l"/>
            <a:r>
              <a:rPr lang="en-US" sz="1100" dirty="0">
                <a:latin typeface="Courier" pitchFamily="-110" charset="0"/>
                <a:sym typeface="Courier" pitchFamily="-110" charset="0"/>
              </a:rPr>
              <a:t>  pi+               0     0.0261282         823</a:t>
            </a:r>
          </a:p>
          <a:p>
            <a:pPr algn="l"/>
            <a:r>
              <a:rPr lang="en-US" sz="1100" dirty="0">
                <a:latin typeface="Courier" pitchFamily="-110" charset="0"/>
                <a:sym typeface="Courier" pitchFamily="-110" charset="0"/>
              </a:rPr>
              <a:t>  </a:t>
            </a:r>
            <a:r>
              <a:rPr lang="en-US" sz="1100" dirty="0" err="1">
                <a:latin typeface="Courier" pitchFamily="-110" charset="0"/>
                <a:sym typeface="Courier" pitchFamily="-110" charset="0"/>
              </a:rPr>
              <a:t>p</a:t>
            </a:r>
            <a:r>
              <a:rPr lang="en-US" sz="1100" dirty="0">
                <a:latin typeface="Courier" pitchFamily="-110" charset="0"/>
                <a:sym typeface="Courier" pitchFamily="-110" charset="0"/>
              </a:rPr>
              <a:t>                 3     0.0949537        2994</a:t>
            </a:r>
          </a:p>
          <a:p>
            <a:pPr algn="l"/>
            <a:r>
              <a:rPr lang="en-US" sz="1100" dirty="0">
                <a:latin typeface="Courier" pitchFamily="-110" charset="0"/>
                <a:sym typeface="Courier" pitchFamily="-110" charset="0"/>
              </a:rPr>
              <a:t>  all              20      0.635616       20044</a:t>
            </a:r>
          </a:p>
        </p:txBody>
      </p:sp>
      <p:sp>
        <p:nvSpPr>
          <p:cNvPr id="37893" name="Rectangle 4"/>
          <p:cNvSpPr>
            <a:spLocks/>
          </p:cNvSpPr>
          <p:nvPr/>
        </p:nvSpPr>
        <p:spPr bwMode="auto">
          <a:xfrm>
            <a:off x="1902023" y="5625703"/>
            <a:ext cx="3929163" cy="892552"/>
          </a:xfrm>
          <a:prstGeom prst="rect">
            <a:avLst/>
          </a:prstGeom>
          <a:noFill/>
          <a:ln w="12700">
            <a:noFill/>
            <a:miter lim="800000"/>
            <a:headEnd/>
            <a:tailEnd/>
          </a:ln>
        </p:spPr>
        <p:txBody>
          <a:bodyPr wrap="none" lIns="0" tIns="0" rIns="0" bIns="0" anchor="ctr">
            <a:prstTxWarp prst="textNoShape">
              <a:avLst/>
            </a:prstTxWarp>
            <a:spAutoFit/>
          </a:bodyPr>
          <a:lstStyle/>
          <a:p>
            <a:r>
              <a:rPr lang="en-US" dirty="0">
                <a:solidFill>
                  <a:srgbClr val="392BDF"/>
                </a:solidFill>
              </a:rPr>
              <a:t>Within acceptable limits of 5 </a:t>
            </a:r>
            <a:r>
              <a:rPr lang="en-US" dirty="0" err="1">
                <a:solidFill>
                  <a:srgbClr val="392BDF"/>
                </a:solidFill>
              </a:rPr>
              <a:t>Mrad</a:t>
            </a:r>
            <a:endParaRPr lang="en-US" dirty="0">
              <a:solidFill>
                <a:srgbClr val="392BDF"/>
              </a:solidFill>
            </a:endParaRPr>
          </a:p>
          <a:p>
            <a:r>
              <a:rPr lang="en-US" sz="800" i="1" dirty="0" err="1">
                <a:latin typeface="Helvetica" pitchFamily="-110" charset="0"/>
                <a:ea typeface="Helvetica" pitchFamily="-110" charset="0"/>
                <a:cs typeface="Helvetica" pitchFamily="-110" charset="0"/>
                <a:sym typeface="Helvetica" pitchFamily="-110" charset="0"/>
              </a:rPr>
              <a:t>Lodovico</a:t>
            </a:r>
            <a:r>
              <a:rPr lang="en-US" sz="800" i="1" dirty="0">
                <a:latin typeface="Helvetica" pitchFamily="-110" charset="0"/>
                <a:ea typeface="Helvetica" pitchFamily="-110" charset="0"/>
                <a:cs typeface="Helvetica" pitchFamily="-110" charset="0"/>
                <a:sym typeface="Helvetica" pitchFamily="-110" charset="0"/>
              </a:rPr>
              <a:t> </a:t>
            </a:r>
            <a:r>
              <a:rPr lang="en-US" sz="800" i="1" dirty="0" err="1">
                <a:latin typeface="Helvetica" pitchFamily="-110" charset="0"/>
                <a:ea typeface="Helvetica" pitchFamily="-110" charset="0"/>
                <a:cs typeface="Helvetica" pitchFamily="-110" charset="0"/>
                <a:sym typeface="Helvetica" pitchFamily="-110" charset="0"/>
              </a:rPr>
              <a:t>Ratti</a:t>
            </a:r>
            <a:r>
              <a:rPr lang="en-US" sz="800" i="1" dirty="0">
                <a:latin typeface="Helvetica" pitchFamily="-110" charset="0"/>
                <a:ea typeface="Helvetica" pitchFamily="-110" charset="0"/>
                <a:cs typeface="Helvetica" pitchFamily="-110" charset="0"/>
                <a:sym typeface="Helvetica" pitchFamily="-110" charset="0"/>
              </a:rPr>
              <a:t>, Massimo </a:t>
            </a:r>
            <a:r>
              <a:rPr lang="en-US" sz="800" i="1" dirty="0" err="1">
                <a:latin typeface="Helvetica" pitchFamily="-110" charset="0"/>
                <a:ea typeface="Helvetica" pitchFamily="-110" charset="0"/>
                <a:cs typeface="Helvetica" pitchFamily="-110" charset="0"/>
                <a:sym typeface="Helvetica" pitchFamily="-110" charset="0"/>
              </a:rPr>
              <a:t>Manghisoni</a:t>
            </a:r>
            <a:r>
              <a:rPr lang="en-US" sz="800" i="1" dirty="0">
                <a:latin typeface="Helvetica" pitchFamily="-110" charset="0"/>
                <a:ea typeface="Helvetica" pitchFamily="-110" charset="0"/>
                <a:cs typeface="Helvetica" pitchFamily="-110" charset="0"/>
                <a:sym typeface="Helvetica" pitchFamily="-110" charset="0"/>
              </a:rPr>
              <a:t>, </a:t>
            </a:r>
            <a:r>
              <a:rPr lang="en-US" sz="800" i="1" dirty="0" err="1">
                <a:latin typeface="Helvetica" pitchFamily="-110" charset="0"/>
                <a:ea typeface="Helvetica" pitchFamily="-110" charset="0"/>
                <a:cs typeface="Helvetica" pitchFamily="-110" charset="0"/>
                <a:sym typeface="Helvetica" pitchFamily="-110" charset="0"/>
              </a:rPr>
              <a:t>Valerio</a:t>
            </a:r>
            <a:r>
              <a:rPr lang="en-US" sz="800" i="1" dirty="0">
                <a:latin typeface="Helvetica" pitchFamily="-110" charset="0"/>
                <a:ea typeface="Helvetica" pitchFamily="-110" charset="0"/>
                <a:cs typeface="Helvetica" pitchFamily="-110" charset="0"/>
                <a:sym typeface="Helvetica" pitchFamily="-110" charset="0"/>
              </a:rPr>
              <a:t> Re, </a:t>
            </a:r>
            <a:r>
              <a:rPr lang="en-US" sz="800" i="1" dirty="0" err="1">
                <a:latin typeface="Helvetica" pitchFamily="-110" charset="0"/>
                <a:ea typeface="Helvetica" pitchFamily="-110" charset="0"/>
                <a:cs typeface="Helvetica" pitchFamily="-110" charset="0"/>
                <a:sym typeface="Helvetica" pitchFamily="-110" charset="0"/>
              </a:rPr>
              <a:t>Gianluca</a:t>
            </a:r>
            <a:r>
              <a:rPr lang="en-US" sz="800" i="1" dirty="0">
                <a:latin typeface="Helvetica" pitchFamily="-110" charset="0"/>
                <a:ea typeface="Helvetica" pitchFamily="-110" charset="0"/>
                <a:cs typeface="Helvetica" pitchFamily="-110" charset="0"/>
                <a:sym typeface="Helvetica" pitchFamily="-110" charset="0"/>
              </a:rPr>
              <a:t> </a:t>
            </a:r>
            <a:r>
              <a:rPr lang="en-US" sz="800" i="1" dirty="0" err="1">
                <a:latin typeface="Helvetica" pitchFamily="-110" charset="0"/>
                <a:ea typeface="Helvetica" pitchFamily="-110" charset="0"/>
                <a:cs typeface="Helvetica" pitchFamily="-110" charset="0"/>
                <a:sym typeface="Helvetica" pitchFamily="-110" charset="0"/>
              </a:rPr>
              <a:t>Traversi</a:t>
            </a:r>
            <a:r>
              <a:rPr lang="en-US" sz="800" i="1" dirty="0">
                <a:latin typeface="Helvetica" pitchFamily="-110" charset="0"/>
                <a:ea typeface="Helvetica" pitchFamily="-110" charset="0"/>
                <a:cs typeface="Helvetica" pitchFamily="-110" charset="0"/>
                <a:sym typeface="Helvetica" pitchFamily="-110" charset="0"/>
              </a:rPr>
              <a:t>, Andrea </a:t>
            </a:r>
            <a:r>
              <a:rPr lang="en-US" sz="800" i="1" dirty="0" err="1">
                <a:latin typeface="Helvetica" pitchFamily="-110" charset="0"/>
                <a:ea typeface="Helvetica" pitchFamily="-110" charset="0"/>
                <a:cs typeface="Helvetica" pitchFamily="-110" charset="0"/>
                <a:sym typeface="Helvetica" pitchFamily="-110" charset="0"/>
              </a:rPr>
              <a:t>Candelori</a:t>
            </a:r>
            <a:endParaRPr lang="en-US" sz="800" i="1" dirty="0">
              <a:latin typeface="Helvetica" pitchFamily="-110" charset="0"/>
              <a:ea typeface="Helvetica" pitchFamily="-110" charset="0"/>
              <a:cs typeface="Helvetica" pitchFamily="-110" charset="0"/>
              <a:sym typeface="Helvetica" pitchFamily="-110" charset="0"/>
            </a:endParaRPr>
          </a:p>
          <a:p>
            <a:r>
              <a:rPr lang="en-US" sz="800" i="1" dirty="0">
                <a:latin typeface="Helvetica" pitchFamily="-110" charset="0"/>
                <a:ea typeface="Helvetica" pitchFamily="-110" charset="0"/>
                <a:cs typeface="Helvetica" pitchFamily="-110" charset="0"/>
                <a:sym typeface="Helvetica" pitchFamily="-110" charset="0"/>
              </a:rPr>
              <a:t>RADECS 2005</a:t>
            </a:r>
          </a:p>
          <a:p>
            <a:endParaRPr lang="en-US" sz="800" i="1" dirty="0">
              <a:latin typeface="Helvetica" pitchFamily="-110" charset="0"/>
              <a:ea typeface="Helvetica" pitchFamily="-110" charset="0"/>
              <a:cs typeface="Helvetica" pitchFamily="-110" charset="0"/>
              <a:sym typeface="Helvetica" pitchFamily="-110" charset="0"/>
            </a:endParaRPr>
          </a:p>
          <a:p>
            <a:r>
              <a:rPr lang="en-US" sz="800" i="1" dirty="0">
                <a:latin typeface="Helvetica" pitchFamily="-110" charset="0"/>
                <a:ea typeface="Helvetica" pitchFamily="-110" charset="0"/>
                <a:cs typeface="Helvetica" pitchFamily="-110" charset="0"/>
                <a:sym typeface="Helvetica" pitchFamily="-110" charset="0"/>
              </a:rPr>
              <a:t>Nuclear Instruments and Methods in Physics Research A 466 (2001) 354–358</a:t>
            </a:r>
          </a:p>
          <a:p>
            <a:endParaRPr lang="en-US" sz="800" i="1" dirty="0">
              <a:latin typeface="Helvetica" pitchFamily="-110" charset="0"/>
              <a:ea typeface="Helvetica" pitchFamily="-110" charset="0"/>
              <a:cs typeface="Helvetica" pitchFamily="-110" charset="0"/>
              <a:sym typeface="Helvetica" pitchFamily="-11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228600" y="304800"/>
            <a:ext cx="8686800" cy="5287963"/>
          </a:xfrm>
        </p:spPr>
        <p:txBody>
          <a:bodyPr/>
          <a:lstStyle/>
          <a:p>
            <a:endParaRPr lang="en-US" dirty="0" smtClean="0"/>
          </a:p>
          <a:p>
            <a:r>
              <a:rPr lang="en-US" dirty="0" smtClean="0">
                <a:cs typeface="Arial" pitchFamily="34" charset="0"/>
              </a:rPr>
              <a:t>Silicon detectors</a:t>
            </a:r>
          </a:p>
          <a:p>
            <a:pPr lvl="1"/>
            <a:r>
              <a:rPr lang="en-US" sz="2000" dirty="0" smtClean="0"/>
              <a:t>Ideally suited for tracking close to the interaction region </a:t>
            </a:r>
          </a:p>
          <a:p>
            <a:pPr lvl="1"/>
            <a:r>
              <a:rPr lang="en-US" sz="2000" dirty="0" smtClean="0"/>
              <a:t>Capable of handling high rates</a:t>
            </a:r>
          </a:p>
          <a:p>
            <a:pPr lvl="1"/>
            <a:r>
              <a:rPr lang="en-US" sz="2000" dirty="0" smtClean="0"/>
              <a:t>Withstand high radiation dose </a:t>
            </a:r>
          </a:p>
          <a:p>
            <a:pPr lvl="1"/>
            <a:r>
              <a:rPr lang="en-US" sz="2000" dirty="0" smtClean="0"/>
              <a:t>Provide exceptionally good vertex and tracking resolutions</a:t>
            </a:r>
          </a:p>
          <a:p>
            <a:pPr lvl="1"/>
            <a:r>
              <a:rPr lang="en-US" sz="2000" dirty="0" smtClean="0"/>
              <a:t>Standard technology </a:t>
            </a:r>
          </a:p>
          <a:p>
            <a:pPr lvl="1"/>
            <a:r>
              <a:rPr lang="en-US" sz="2000" dirty="0" smtClean="0"/>
              <a:t>Highly reliable.</a:t>
            </a:r>
          </a:p>
          <a:p>
            <a:pPr lvl="1"/>
            <a:r>
              <a:rPr lang="en-US" sz="2000" dirty="0" smtClean="0"/>
              <a:t>Cost effective</a:t>
            </a:r>
          </a:p>
          <a:p>
            <a:endParaRPr lang="en-US" sz="1200" dirty="0" smtClean="0"/>
          </a:p>
          <a:p>
            <a:r>
              <a:rPr lang="en-US" sz="2000" dirty="0" smtClean="0">
                <a:cs typeface="Arial" pitchFamily="34" charset="0"/>
              </a:rPr>
              <a:t>Silicon detectors are used </a:t>
            </a:r>
            <a:r>
              <a:rPr lang="en-US" sz="2000" dirty="0" smtClean="0">
                <a:cs typeface="Arial" pitchFamily="34" charset="0"/>
              </a:rPr>
              <a:t>in high-energy physics laboratories across the world</a:t>
            </a:r>
            <a:r>
              <a:rPr lang="en-US" sz="2000" dirty="0" smtClean="0">
                <a:cs typeface="Arial" pitchFamily="34" charset="0"/>
              </a:rPr>
              <a:t> </a:t>
            </a:r>
          </a:p>
          <a:p>
            <a:endParaRPr lang="en-US" sz="2000" dirty="0" smtClean="0">
              <a:cs typeface="Arial" pitchFamily="34" charset="0"/>
            </a:endParaRPr>
          </a:p>
          <a:p>
            <a:r>
              <a:rPr lang="en-US" sz="2000" dirty="0" smtClean="0">
                <a:cs typeface="Arial" pitchFamily="34" charset="0"/>
              </a:rPr>
              <a:t>Our Science interest is in the study of </a:t>
            </a:r>
            <a:r>
              <a:rPr lang="en-US" sz="2000" dirty="0" smtClean="0">
                <a:cs typeface="Arial" pitchFamily="34" charset="0"/>
              </a:rPr>
              <a:t>Generalized Parton Distributions (</a:t>
            </a:r>
            <a:r>
              <a:rPr lang="en-US" sz="2000" dirty="0" err="1" smtClean="0">
                <a:cs typeface="Arial" pitchFamily="34" charset="0"/>
              </a:rPr>
              <a:t>GPDs</a:t>
            </a:r>
            <a:r>
              <a:rPr lang="en-US" sz="2000" dirty="0" smtClean="0">
                <a:cs typeface="Arial" pitchFamily="34" charset="0"/>
              </a:rPr>
              <a:t>) that require measurement of exclusive processes</a:t>
            </a:r>
            <a:endParaRPr lang="en-US" sz="2000" dirty="0" smtClean="0">
              <a:cs typeface="Arial" pitchFamily="34" charset="0"/>
            </a:endParaRPr>
          </a:p>
          <a:p>
            <a:endParaRPr lang="en-US" sz="2000" dirty="0" smtClean="0"/>
          </a:p>
          <a:p>
            <a:endParaRPr lang="en-US" sz="1200" dirty="0" smtClean="0"/>
          </a:p>
          <a:p>
            <a:r>
              <a:rPr lang="sv-SE" sz="1200" dirty="0" smtClean="0"/>
              <a:t>	</a:t>
            </a:r>
          </a:p>
          <a:p>
            <a:r>
              <a:rPr lang="en-US" sz="1200" dirty="0" smtClean="0"/>
              <a:t>	</a:t>
            </a:r>
          </a:p>
          <a:p>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kern="1200" dirty="0" smtClean="0">
                <a:solidFill>
                  <a:schemeClr val="tx1"/>
                </a:solidFill>
                <a:latin typeface="Arial" pitchFamily="34" charset="0"/>
                <a:cs typeface="Arial" pitchFamily="34" charset="0"/>
              </a:rPr>
              <a:t>Sensor Design: </a:t>
            </a:r>
            <a:r>
              <a:rPr lang="en-US" kern="1200" dirty="0" smtClean="0">
                <a:solidFill>
                  <a:schemeClr val="accent2"/>
                </a:solidFill>
                <a:latin typeface="Arial" pitchFamily="34" charset="0"/>
                <a:cs typeface="Arial" pitchFamily="34" charset="0"/>
              </a:rPr>
              <a:t>Layout of Sensors</a:t>
            </a:r>
            <a:endParaRPr kumimoji="0" lang="en-US" i="0" u="none" strike="noStrike" kern="1200" cap="none" spc="0" normalizeH="0" baseline="0" noProof="0" dirty="0" smtClean="0">
              <a:ln>
                <a:noFill/>
              </a:ln>
              <a:effectLst/>
              <a:uLnTx/>
              <a:uFillTx/>
              <a:latin typeface="Arial" pitchFamily="34" charset="0"/>
              <a:cs typeface="Arial" pitchFamily="34" charset="0"/>
            </a:endParaRPr>
          </a:p>
        </p:txBody>
      </p:sp>
      <p:pic>
        <p:nvPicPr>
          <p:cNvPr id="47106" name="Picture 2"/>
          <p:cNvPicPr>
            <a:picLocks noChangeAspect="1" noChangeArrowheads="1"/>
          </p:cNvPicPr>
          <p:nvPr/>
        </p:nvPicPr>
        <p:blipFill>
          <a:blip r:embed="rId3" cstate="print"/>
          <a:srcRect/>
          <a:stretch>
            <a:fillRect/>
          </a:stretch>
        </p:blipFill>
        <p:spPr bwMode="auto">
          <a:xfrm>
            <a:off x="1371600" y="762000"/>
            <a:ext cx="5638800" cy="2381305"/>
          </a:xfrm>
          <a:prstGeom prst="rect">
            <a:avLst/>
          </a:prstGeom>
          <a:noFill/>
          <a:ln w="9525">
            <a:noFill/>
            <a:miter lim="800000"/>
            <a:headEnd/>
            <a:tailEnd/>
          </a:ln>
          <a:effectLst/>
        </p:spPr>
      </p:pic>
      <p:sp>
        <p:nvSpPr>
          <p:cNvPr id="6" name="Title 1"/>
          <p:cNvSpPr txBox="1">
            <a:spLocks/>
          </p:cNvSpPr>
          <p:nvPr/>
        </p:nvSpPr>
        <p:spPr bwMode="auto">
          <a:xfrm>
            <a:off x="2743200" y="1828800"/>
            <a:ext cx="2667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i="1" dirty="0" smtClean="0">
                <a:latin typeface="Arial" pitchFamily="34" charset="0"/>
                <a:ea typeface="+mj-ea"/>
                <a:cs typeface="Arial" pitchFamily="34" charset="0"/>
              </a:rPr>
              <a:t>U </a:t>
            </a:r>
            <a:r>
              <a:rPr kumimoji="0" lang="en-US" sz="160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Layer</a:t>
            </a:r>
            <a:endParaRPr kumimoji="0" lang="en-US" sz="1600"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7" name="Title 1"/>
          <p:cNvSpPr txBox="1">
            <a:spLocks/>
          </p:cNvSpPr>
          <p:nvPr/>
        </p:nvSpPr>
        <p:spPr bwMode="auto">
          <a:xfrm>
            <a:off x="3048000" y="3124200"/>
            <a:ext cx="2057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i="1" dirty="0" smtClean="0">
                <a:latin typeface="Arial" pitchFamily="34" charset="0"/>
                <a:ea typeface="+mj-ea"/>
                <a:cs typeface="Arial" pitchFamily="34" charset="0"/>
              </a:rPr>
              <a:t>V </a:t>
            </a:r>
            <a:r>
              <a:rPr kumimoji="0" lang="en-US" sz="160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Layer</a:t>
            </a:r>
            <a:endParaRPr kumimoji="0" lang="en-US" sz="1600"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8" name="TextBox 7"/>
          <p:cNvSpPr txBox="1"/>
          <p:nvPr/>
        </p:nvSpPr>
        <p:spPr>
          <a:xfrm>
            <a:off x="2057400" y="5029200"/>
            <a:ext cx="4267200" cy="415498"/>
          </a:xfrm>
          <a:prstGeom prst="rect">
            <a:avLst/>
          </a:prstGeom>
          <a:noFill/>
        </p:spPr>
        <p:txBody>
          <a:bodyPr wrap="square" rtlCol="0">
            <a:spAutoFit/>
          </a:bodyPr>
          <a:lstStyle/>
          <a:p>
            <a:pPr>
              <a:lnSpc>
                <a:spcPct val="150000"/>
              </a:lnSpc>
            </a:pPr>
            <a:r>
              <a:rPr lang="en-US" sz="1400" b="1" dirty="0" smtClean="0">
                <a:latin typeface="Arial" pitchFamily="34" charset="0"/>
                <a:cs typeface="Arial" pitchFamily="34" charset="0"/>
              </a:rPr>
              <a:t>Graded pitch design; Stereo angle from 0°- 3°</a:t>
            </a:r>
            <a:endParaRPr lang="en-US" sz="1400" b="1" dirty="0">
              <a:latin typeface="Arial" pitchFamily="34" charset="0"/>
              <a:cs typeface="Arial" pitchFamily="34" charset="0"/>
            </a:endParaRPr>
          </a:p>
        </p:txBody>
      </p:sp>
      <p:sp>
        <p:nvSpPr>
          <p:cNvPr id="9" name="TextBox 8"/>
          <p:cNvSpPr txBox="1"/>
          <p:nvPr/>
        </p:nvSpPr>
        <p:spPr>
          <a:xfrm>
            <a:off x="1219200" y="5638800"/>
            <a:ext cx="6248400" cy="369332"/>
          </a:xfrm>
          <a:prstGeom prst="rect">
            <a:avLst/>
          </a:prstGeom>
          <a:noFill/>
        </p:spPr>
        <p:txBody>
          <a:bodyPr wrap="square" rtlCol="0">
            <a:spAutoFit/>
          </a:bodyPr>
          <a:lstStyle/>
          <a:p>
            <a:r>
              <a:rPr lang="en-US" dirty="0" smtClean="0"/>
              <a:t>CLAS-Note 2009-022</a:t>
            </a:r>
            <a:r>
              <a:rPr lang="en-US" i="1" dirty="0" smtClean="0"/>
              <a:t>, Sensor Mask Layout Procedure</a:t>
            </a:r>
          </a:p>
        </p:txBody>
      </p:sp>
      <p:pic>
        <p:nvPicPr>
          <p:cNvPr id="10" name="Picture 2"/>
          <p:cNvPicPr>
            <a:picLocks noChangeAspect="1" noChangeArrowheads="1"/>
          </p:cNvPicPr>
          <p:nvPr/>
        </p:nvPicPr>
        <p:blipFill>
          <a:blip r:embed="rId4" cstate="print"/>
          <a:srcRect/>
          <a:stretch>
            <a:fillRect/>
          </a:stretch>
        </p:blipFill>
        <p:spPr bwMode="auto">
          <a:xfrm>
            <a:off x="1371600" y="3733800"/>
            <a:ext cx="5619900"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0"/>
            <a:ext cx="8229600" cy="944562"/>
          </a:xfrm>
        </p:spPr>
        <p:txBody>
          <a:bodyPr/>
          <a:lstStyle/>
          <a:p>
            <a:r>
              <a:rPr lang="en-US" dirty="0" smtClean="0"/>
              <a:t>Cold Plate</a:t>
            </a:r>
            <a:endParaRPr lang="en-US" dirty="0"/>
          </a:p>
        </p:txBody>
      </p:sp>
      <p:sp>
        <p:nvSpPr>
          <p:cNvPr id="12" name="Text Placeholder 11"/>
          <p:cNvSpPr>
            <a:spLocks noGrp="1"/>
          </p:cNvSpPr>
          <p:nvPr>
            <p:ph type="body" idx="1"/>
          </p:nvPr>
        </p:nvSpPr>
        <p:spPr>
          <a:xfrm>
            <a:off x="4886325" y="1638300"/>
            <a:ext cx="4038600" cy="3714750"/>
          </a:xfrm>
        </p:spPr>
        <p:txBody>
          <a:bodyPr>
            <a:noAutofit/>
          </a:bodyPr>
          <a:lstStyle/>
          <a:p>
            <a:r>
              <a:rPr lang="en-US" sz="1600" b="0" dirty="0" smtClean="0"/>
              <a:t>Provides mechanical support to the SVT</a:t>
            </a:r>
          </a:p>
          <a:p>
            <a:r>
              <a:rPr lang="en-US" sz="1600" b="0" dirty="0" smtClean="0"/>
              <a:t>Provides cooling for the electronics on the modules</a:t>
            </a:r>
          </a:p>
          <a:p>
            <a:endParaRPr lang="en-US" sz="1600" b="0" dirty="0" smtClean="0"/>
          </a:p>
          <a:p>
            <a:r>
              <a:rPr lang="en-US" sz="1600" b="0" dirty="0" smtClean="0"/>
              <a:t>Material : </a:t>
            </a:r>
            <a:r>
              <a:rPr lang="en-US" sz="1600" b="0" dirty="0" err="1" smtClean="0"/>
              <a:t>Noryl</a:t>
            </a:r>
            <a:r>
              <a:rPr lang="en-US" sz="1600" b="0" dirty="0" smtClean="0"/>
              <a:t> - 30% Glass Filled</a:t>
            </a:r>
          </a:p>
          <a:p>
            <a:r>
              <a:rPr lang="en-US" sz="1600" b="0" dirty="0" smtClean="0"/>
              <a:t>Coolant: Water</a:t>
            </a:r>
          </a:p>
          <a:p>
            <a:r>
              <a:rPr lang="en-US" sz="1600" b="0" dirty="0" smtClean="0">
                <a:cs typeface="Arial" pitchFamily="34" charset="0"/>
              </a:rPr>
              <a:t>Coolant temperature: 15</a:t>
            </a:r>
            <a:r>
              <a:rPr lang="en-US" sz="1600" b="0" baseline="40000" dirty="0" smtClean="0">
                <a:cs typeface="Arial" pitchFamily="34" charset="0"/>
              </a:rPr>
              <a:t>o</a:t>
            </a:r>
            <a:r>
              <a:rPr lang="en-US" sz="1600" b="0" dirty="0" smtClean="0">
                <a:cs typeface="Arial" pitchFamily="34" charset="0"/>
              </a:rPr>
              <a:t>C</a:t>
            </a:r>
          </a:p>
          <a:p>
            <a:endParaRPr lang="en-US" sz="1600" dirty="0" smtClean="0">
              <a:cs typeface="Arial" pitchFamily="34" charset="0"/>
            </a:endParaRPr>
          </a:p>
          <a:p>
            <a:r>
              <a:rPr lang="en-US" sz="1600" b="0" dirty="0" smtClean="0">
                <a:cs typeface="Arial" pitchFamily="34" charset="0"/>
              </a:rPr>
              <a:t>Flow rate: 3 LPM</a:t>
            </a:r>
          </a:p>
          <a:p>
            <a:r>
              <a:rPr lang="en-US" sz="1600" b="0" dirty="0" smtClean="0">
                <a:cs typeface="Arial" pitchFamily="34" charset="0"/>
              </a:rPr>
              <a:t>(</a:t>
            </a:r>
            <a:r>
              <a:rPr lang="en-US" sz="1600" b="0" dirty="0" err="1" smtClean="0">
                <a:sym typeface="Symbol"/>
              </a:rPr>
              <a:t></a:t>
            </a:r>
            <a:r>
              <a:rPr lang="en-US" sz="1600" b="0" dirty="0" err="1" smtClean="0"/>
              <a:t>T</a:t>
            </a:r>
            <a:r>
              <a:rPr lang="en-US" sz="1600" b="0" baseline="-25000" dirty="0" err="1" smtClean="0"/>
              <a:t>water</a:t>
            </a:r>
            <a:r>
              <a:rPr lang="en-US" sz="1600" b="0" dirty="0" smtClean="0">
                <a:cs typeface="Arial" pitchFamily="34" charset="0"/>
                <a:sym typeface="Symbol"/>
              </a:rPr>
              <a:t>  ~0.6</a:t>
            </a:r>
            <a:r>
              <a:rPr lang="en-US" sz="1600" b="0" baseline="40000" dirty="0" smtClean="0">
                <a:cs typeface="Arial" pitchFamily="34" charset="0"/>
              </a:rPr>
              <a:t>o</a:t>
            </a:r>
            <a:r>
              <a:rPr lang="en-US" sz="1600" b="0" dirty="0" smtClean="0">
                <a:cs typeface="Arial" pitchFamily="34" charset="0"/>
              </a:rPr>
              <a:t>C)</a:t>
            </a:r>
          </a:p>
          <a:p>
            <a:endParaRPr lang="en-US" sz="1600" dirty="0" smtClean="0">
              <a:cs typeface="Arial" pitchFamily="34" charset="0"/>
            </a:endParaRPr>
          </a:p>
          <a:p>
            <a:r>
              <a:rPr lang="en-US" sz="1600" b="0" dirty="0" smtClean="0">
                <a:cs typeface="Arial" pitchFamily="34" charset="0"/>
              </a:rPr>
              <a:t>Heat Sink Material : Copper</a:t>
            </a:r>
          </a:p>
          <a:p>
            <a:endParaRPr lang="en-US" sz="1600" b="0" dirty="0" smtClean="0"/>
          </a:p>
          <a:p>
            <a:r>
              <a:rPr lang="en-US" sz="1600" b="0" dirty="0" smtClean="0"/>
              <a:t>Sub-atmospheric system is also being considered</a:t>
            </a:r>
            <a:endParaRPr lang="en-US" sz="1600" b="0" dirty="0"/>
          </a:p>
        </p:txBody>
      </p:sp>
      <p:sp>
        <p:nvSpPr>
          <p:cNvPr id="13" name="TextBox 12"/>
          <p:cNvSpPr txBox="1"/>
          <p:nvPr/>
        </p:nvSpPr>
        <p:spPr>
          <a:xfrm>
            <a:off x="1524000" y="5667375"/>
            <a:ext cx="1143000" cy="523220"/>
          </a:xfrm>
          <a:prstGeom prst="rect">
            <a:avLst/>
          </a:prstGeom>
          <a:noFill/>
        </p:spPr>
        <p:txBody>
          <a:bodyPr wrap="square" rtlCol="0">
            <a:spAutoFit/>
          </a:bodyPr>
          <a:lstStyle/>
          <a:p>
            <a:r>
              <a:rPr lang="en-US" sz="1400" dirty="0" smtClean="0">
                <a:latin typeface="Arial" pitchFamily="34" charset="0"/>
                <a:cs typeface="Arial" pitchFamily="34" charset="0"/>
              </a:rPr>
              <a:t>Copper Insert</a:t>
            </a:r>
            <a:endParaRPr lang="en-US" sz="1400" dirty="0">
              <a:latin typeface="Arial" pitchFamily="34" charset="0"/>
              <a:cs typeface="Arial" pitchFamily="34" charset="0"/>
            </a:endParaRPr>
          </a:p>
        </p:txBody>
      </p:sp>
      <p:sp>
        <p:nvSpPr>
          <p:cNvPr id="8" name="TextBox 14"/>
          <p:cNvSpPr txBox="1">
            <a:spLocks noChangeArrowheads="1"/>
          </p:cNvSpPr>
          <p:nvPr/>
        </p:nvSpPr>
        <p:spPr bwMode="auto">
          <a:xfrm>
            <a:off x="447675" y="5562600"/>
            <a:ext cx="914400" cy="523220"/>
          </a:xfrm>
          <a:prstGeom prst="rect">
            <a:avLst/>
          </a:prstGeom>
          <a:noFill/>
          <a:ln w="9525">
            <a:noFill/>
            <a:miter lim="800000"/>
            <a:headEnd/>
            <a:tailEnd/>
          </a:ln>
        </p:spPr>
        <p:txBody>
          <a:bodyPr wrap="square">
            <a:spAutoFit/>
          </a:bodyPr>
          <a:lstStyle/>
          <a:p>
            <a:r>
              <a:rPr lang="en-US" sz="1400" dirty="0">
                <a:latin typeface="Arial" pitchFamily="34" charset="0"/>
                <a:cs typeface="Arial" pitchFamily="34" charset="0"/>
              </a:rPr>
              <a:t>Coolant Channel</a:t>
            </a:r>
          </a:p>
        </p:txBody>
      </p:sp>
      <p:cxnSp>
        <p:nvCxnSpPr>
          <p:cNvPr id="18" name="Straight Connector 17"/>
          <p:cNvCxnSpPr/>
          <p:nvPr/>
        </p:nvCxnSpPr>
        <p:spPr bwMode="auto">
          <a:xfrm>
            <a:off x="609600" y="5486400"/>
            <a:ext cx="914400" cy="914400"/>
          </a:xfrm>
          <a:prstGeom prst="line">
            <a:avLst/>
          </a:prstGeom>
          <a:noFill/>
          <a:ln w="9525" cap="flat" cmpd="sng" algn="ctr">
            <a:noFill/>
            <a:prstDash val="solid"/>
            <a:round/>
            <a:headEnd type="none" w="med" len="med"/>
            <a:tailEnd type="none" w="med" len="med"/>
          </a:ln>
          <a:effectLst/>
        </p:spPr>
      </p:cxnSp>
      <p:pic>
        <p:nvPicPr>
          <p:cNvPr id="11" name="Content Placeholder 10" descr="3Sector_ColdPlate.jpg"/>
          <p:cNvPicPr>
            <a:picLocks noGrp="1" noChangeAspect="1"/>
          </p:cNvPicPr>
          <p:nvPr>
            <p:ph sz="half" idx="2"/>
          </p:nvPr>
        </p:nvPicPr>
        <p:blipFill>
          <a:blip r:embed="rId3" cstate="print"/>
          <a:stretch>
            <a:fillRect/>
          </a:stretch>
        </p:blipFill>
        <p:spPr>
          <a:xfrm>
            <a:off x="457199" y="1530157"/>
            <a:ext cx="4313527" cy="3880043"/>
          </a:xfrm>
        </p:spPr>
      </p:pic>
      <p:cxnSp>
        <p:nvCxnSpPr>
          <p:cNvPr id="14" name="Straight Connector 13"/>
          <p:cNvCxnSpPr/>
          <p:nvPr/>
        </p:nvCxnSpPr>
        <p:spPr>
          <a:xfrm flipV="1">
            <a:off x="800100" y="2971800"/>
            <a:ext cx="266700" cy="2571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828800" y="3048000"/>
            <a:ext cx="76200" cy="2600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8" descr="Hall B CLAs12 w Man3.png"/>
          <p:cNvPicPr>
            <a:picLocks noChangeAspect="1"/>
          </p:cNvPicPr>
          <p:nvPr/>
        </p:nvPicPr>
        <p:blipFill>
          <a:blip r:embed="rId3"/>
          <a:srcRect/>
          <a:stretch>
            <a:fillRect/>
          </a:stretch>
        </p:blipFill>
        <p:spPr bwMode="auto">
          <a:xfrm>
            <a:off x="0" y="0"/>
            <a:ext cx="9144000" cy="7172325"/>
          </a:xfrm>
          <a:prstGeom prst="rect">
            <a:avLst/>
          </a:prstGeom>
          <a:noFill/>
          <a:ln w="9525">
            <a:noFill/>
            <a:miter lim="800000"/>
            <a:headEnd/>
            <a:tailEnd/>
          </a:ln>
        </p:spPr>
      </p:pic>
      <p:sp>
        <p:nvSpPr>
          <p:cNvPr id="20483" name="Title 1"/>
          <p:cNvSpPr>
            <a:spLocks noGrp="1"/>
          </p:cNvSpPr>
          <p:nvPr>
            <p:ph type="title"/>
          </p:nvPr>
        </p:nvSpPr>
        <p:spPr>
          <a:xfrm>
            <a:off x="903288" y="-76200"/>
            <a:ext cx="8469312" cy="639763"/>
          </a:xfrm>
        </p:spPr>
        <p:txBody>
          <a:bodyPr/>
          <a:lstStyle/>
          <a:p>
            <a:r>
              <a:rPr lang="en-US" sz="3600">
                <a:solidFill>
                  <a:schemeClr val="tx1"/>
                </a:solidFill>
                <a:ea typeface="ＭＳ Ｐゴシック" pitchFamily="-110" charset="-128"/>
              </a:rPr>
              <a:t>CLAS12 in Hall B</a:t>
            </a:r>
          </a:p>
        </p:txBody>
      </p:sp>
      <p:sp>
        <p:nvSpPr>
          <p:cNvPr id="20484" name="Line Callout 1 5"/>
          <p:cNvSpPr>
            <a:spLocks/>
          </p:cNvSpPr>
          <p:nvPr/>
        </p:nvSpPr>
        <p:spPr bwMode="auto">
          <a:xfrm>
            <a:off x="152400" y="990600"/>
            <a:ext cx="1981200" cy="838200"/>
          </a:xfrm>
          <a:prstGeom prst="borderCallout1">
            <a:avLst>
              <a:gd name="adj1" fmla="val 11537"/>
              <a:gd name="adj2" fmla="val 100639"/>
              <a:gd name="adj3" fmla="val 377333"/>
              <a:gd name="adj4" fmla="val 266074"/>
            </a:avLst>
          </a:prstGeom>
          <a:solidFill>
            <a:schemeClr val="bg1"/>
          </a:solidFill>
          <a:ln w="19050">
            <a:solidFill>
              <a:schemeClr val="tx1"/>
            </a:solidFill>
            <a:round/>
            <a:headEnd/>
            <a:tailEnd type="arrow" w="med" len="med"/>
          </a:ln>
        </p:spPr>
        <p:txBody>
          <a:bodyPr>
            <a:prstTxWarp prst="textNoShape">
              <a:avLst/>
            </a:prstTxWarp>
          </a:bodyPr>
          <a:lstStyle/>
          <a:p>
            <a:pPr marL="342900" indent="-342900" eaLnBrk="0" hangingPunct="0"/>
            <a:r>
              <a:rPr lang="en-US" sz="1600">
                <a:latin typeface="Arial" pitchFamily="-110" charset="0"/>
              </a:rPr>
              <a:t>High Threshold</a:t>
            </a:r>
          </a:p>
          <a:p>
            <a:pPr marL="342900" indent="-342900" eaLnBrk="0" hangingPunct="0"/>
            <a:r>
              <a:rPr lang="en-US" sz="1600">
                <a:latin typeface="Arial" pitchFamily="-110" charset="0"/>
              </a:rPr>
              <a:t>Cerenkov Counter (HTCC)</a:t>
            </a:r>
          </a:p>
        </p:txBody>
      </p:sp>
      <p:sp>
        <p:nvSpPr>
          <p:cNvPr id="20485" name="Line Callout 1 6"/>
          <p:cNvSpPr>
            <a:spLocks/>
          </p:cNvSpPr>
          <p:nvPr/>
        </p:nvSpPr>
        <p:spPr bwMode="auto">
          <a:xfrm>
            <a:off x="76200" y="2286000"/>
            <a:ext cx="2209800" cy="1371600"/>
          </a:xfrm>
          <a:prstGeom prst="borderCallout1">
            <a:avLst>
              <a:gd name="adj1" fmla="val 28921"/>
              <a:gd name="adj2" fmla="val 102065"/>
              <a:gd name="adj3" fmla="val 193019"/>
              <a:gd name="adj4" fmla="val 231884"/>
            </a:avLst>
          </a:prstGeom>
          <a:solidFill>
            <a:schemeClr val="bg1"/>
          </a:solidFill>
          <a:ln w="19050">
            <a:solidFill>
              <a:schemeClr val="tx1"/>
            </a:solidFill>
            <a:round/>
            <a:headEnd/>
            <a:tailEnd type="triangle" w="med" len="med"/>
          </a:ln>
        </p:spPr>
        <p:txBody>
          <a:bodyPr>
            <a:prstTxWarp prst="textNoShape">
              <a:avLst/>
            </a:prstTxWarp>
          </a:bodyPr>
          <a:lstStyle/>
          <a:p>
            <a:pPr marL="342900" indent="-342900" eaLnBrk="0" hangingPunct="0">
              <a:buFont typeface="Arial" pitchFamily="-110" charset="0"/>
              <a:buChar char="•"/>
            </a:pPr>
            <a:r>
              <a:rPr lang="en-US" sz="1600" dirty="0">
                <a:latin typeface="Arial" pitchFamily="-110" charset="0"/>
              </a:rPr>
              <a:t>5 T SC Solenoid</a:t>
            </a:r>
          </a:p>
          <a:p>
            <a:pPr marL="342900" indent="-342900" eaLnBrk="0" hangingPunct="0">
              <a:buFont typeface="Arial" pitchFamily="-110" charset="0"/>
              <a:buChar char="•"/>
            </a:pPr>
            <a:r>
              <a:rPr lang="en-US" sz="1600" dirty="0">
                <a:latin typeface="Arial" pitchFamily="-110" charset="0"/>
              </a:rPr>
              <a:t>Central TOF</a:t>
            </a:r>
          </a:p>
          <a:p>
            <a:pPr marL="342900" indent="-342900" eaLnBrk="0" hangingPunct="0">
              <a:buFont typeface="Arial" pitchFamily="-110" charset="0"/>
              <a:buChar char="•"/>
            </a:pPr>
            <a:r>
              <a:rPr lang="en-US" sz="1600" b="1" dirty="0">
                <a:solidFill>
                  <a:srgbClr val="008000"/>
                </a:solidFill>
                <a:latin typeface="Arial" pitchFamily="-110" charset="0"/>
              </a:rPr>
              <a:t>Silicon Vertex Tracker (</a:t>
            </a:r>
            <a:r>
              <a:rPr lang="en-US" sz="1600" b="1" dirty="0" smtClean="0">
                <a:solidFill>
                  <a:srgbClr val="008000"/>
                </a:solidFill>
                <a:latin typeface="Arial" pitchFamily="-110" charset="0"/>
              </a:rPr>
              <a:t>SVT)</a:t>
            </a:r>
          </a:p>
          <a:p>
            <a:pPr marL="342900" indent="-342900" eaLnBrk="0" hangingPunct="0">
              <a:buFont typeface="Arial" pitchFamily="-110" charset="0"/>
              <a:buChar char="•"/>
            </a:pPr>
            <a:r>
              <a:rPr lang="en-US" sz="1600" b="1" dirty="0" smtClean="0">
                <a:solidFill>
                  <a:srgbClr val="008000"/>
                </a:solidFill>
                <a:latin typeface="Arial" pitchFamily="-110" charset="0"/>
              </a:rPr>
              <a:t> </a:t>
            </a:r>
            <a:r>
              <a:rPr lang="en-US" sz="1600" b="1" dirty="0" err="1" smtClean="0">
                <a:solidFill>
                  <a:srgbClr val="008000"/>
                </a:solidFill>
                <a:latin typeface="Arial" pitchFamily="-110" charset="0"/>
              </a:rPr>
              <a:t>Micromegas</a:t>
            </a:r>
            <a:endParaRPr lang="en-US" sz="1600" b="1" dirty="0">
              <a:solidFill>
                <a:srgbClr val="008000"/>
              </a:solidFill>
              <a:latin typeface="Arial" pitchFamily="-110" charset="0"/>
            </a:endParaRPr>
          </a:p>
        </p:txBody>
      </p:sp>
      <p:sp>
        <p:nvSpPr>
          <p:cNvPr id="20486" name="Line Callout 1 4"/>
          <p:cNvSpPr>
            <a:spLocks/>
          </p:cNvSpPr>
          <p:nvPr/>
        </p:nvSpPr>
        <p:spPr bwMode="auto">
          <a:xfrm>
            <a:off x="7086600" y="914400"/>
            <a:ext cx="1933575" cy="1782763"/>
          </a:xfrm>
          <a:prstGeom prst="borderCallout1">
            <a:avLst>
              <a:gd name="adj1" fmla="val 60713"/>
              <a:gd name="adj2" fmla="val 278"/>
              <a:gd name="adj3" fmla="val 122921"/>
              <a:gd name="adj4" fmla="val -24116"/>
            </a:avLst>
          </a:prstGeom>
          <a:solidFill>
            <a:schemeClr val="bg1"/>
          </a:solidFill>
          <a:ln w="19050">
            <a:solidFill>
              <a:schemeClr val="tx1"/>
            </a:solidFill>
            <a:round/>
            <a:headEnd/>
            <a:tailEnd type="triangle" w="med" len="med"/>
          </a:ln>
        </p:spPr>
        <p:txBody>
          <a:bodyPr>
            <a:prstTxWarp prst="textNoShape">
              <a:avLst/>
            </a:prstTxWarp>
          </a:bodyPr>
          <a:lstStyle/>
          <a:p>
            <a:pPr eaLnBrk="0" hangingPunct="0">
              <a:buFont typeface="Arial" pitchFamily="-110" charset="0"/>
              <a:buChar char="•"/>
            </a:pPr>
            <a:r>
              <a:rPr lang="en-US" sz="1600" b="0">
                <a:latin typeface="Arial" pitchFamily="-110" charset="0"/>
              </a:rPr>
              <a:t>  Low Threshold     </a:t>
            </a:r>
          </a:p>
          <a:p>
            <a:pPr eaLnBrk="0" hangingPunct="0"/>
            <a:r>
              <a:rPr lang="en-US" sz="1600" b="0">
                <a:latin typeface="Arial" pitchFamily="-110" charset="0"/>
              </a:rPr>
              <a:t>   Cerenkov</a:t>
            </a:r>
          </a:p>
          <a:p>
            <a:pPr eaLnBrk="0" hangingPunct="0">
              <a:buFont typeface="Arial" pitchFamily="-110" charset="0"/>
              <a:buChar char="•"/>
            </a:pPr>
            <a:r>
              <a:rPr lang="en-US" sz="1600" b="0">
                <a:latin typeface="Arial" pitchFamily="-110" charset="0"/>
              </a:rPr>
              <a:t>  </a:t>
            </a:r>
            <a:r>
              <a:rPr lang="en-US" sz="1600">
                <a:latin typeface="Arial" pitchFamily="-110" charset="0"/>
              </a:rPr>
              <a:t>Forward TOF</a:t>
            </a:r>
          </a:p>
          <a:p>
            <a:pPr eaLnBrk="0" hangingPunct="0">
              <a:buFont typeface="Arial" pitchFamily="-110" charset="0"/>
              <a:buChar char="•"/>
            </a:pPr>
            <a:r>
              <a:rPr lang="en-US" sz="1600">
                <a:latin typeface="Arial" pitchFamily="-110" charset="0"/>
              </a:rPr>
              <a:t>  Pre-Shower  </a:t>
            </a:r>
          </a:p>
          <a:p>
            <a:pPr eaLnBrk="0" hangingPunct="0"/>
            <a:r>
              <a:rPr lang="en-US" sz="1600">
                <a:latin typeface="Arial" pitchFamily="-110" charset="0"/>
              </a:rPr>
              <a:t>   Calorimeter</a:t>
            </a:r>
          </a:p>
          <a:p>
            <a:pPr eaLnBrk="0" hangingPunct="0">
              <a:buFont typeface="Arial" pitchFamily="-110" charset="0"/>
              <a:buChar char="•"/>
            </a:pPr>
            <a:r>
              <a:rPr lang="en-US" sz="1600" b="0">
                <a:latin typeface="Arial" pitchFamily="-110" charset="0"/>
              </a:rPr>
              <a:t>  Electromagnetic</a:t>
            </a:r>
          </a:p>
          <a:p>
            <a:pPr eaLnBrk="0" hangingPunct="0"/>
            <a:r>
              <a:rPr lang="en-US" sz="1600" b="0">
                <a:latin typeface="Arial" pitchFamily="-110" charset="0"/>
              </a:rPr>
              <a:t>   Calorimeter</a:t>
            </a:r>
            <a:endParaRPr lang="en-US" sz="1600"/>
          </a:p>
          <a:p>
            <a:pPr algn="ctr" eaLnBrk="0" hangingPunct="0"/>
            <a:endParaRPr lang="en-US" sz="1600"/>
          </a:p>
        </p:txBody>
      </p:sp>
      <p:sp>
        <p:nvSpPr>
          <p:cNvPr id="20487" name="Line Callout 1 6"/>
          <p:cNvSpPr>
            <a:spLocks/>
          </p:cNvSpPr>
          <p:nvPr/>
        </p:nvSpPr>
        <p:spPr bwMode="auto">
          <a:xfrm>
            <a:off x="3962400" y="1143000"/>
            <a:ext cx="2286000" cy="838200"/>
          </a:xfrm>
          <a:prstGeom prst="borderCallout1">
            <a:avLst>
              <a:gd name="adj1" fmla="val 99329"/>
              <a:gd name="adj2" fmla="val 63546"/>
              <a:gd name="adj3" fmla="val 272204"/>
              <a:gd name="adj4" fmla="val 101634"/>
            </a:avLst>
          </a:prstGeom>
          <a:solidFill>
            <a:schemeClr val="bg1"/>
          </a:solidFill>
          <a:ln w="19050">
            <a:solidFill>
              <a:schemeClr val="tx1"/>
            </a:solidFill>
            <a:round/>
            <a:headEnd/>
            <a:tailEnd type="triangle" w="med" len="med"/>
          </a:ln>
        </p:spPr>
        <p:txBody>
          <a:bodyPr>
            <a:prstTxWarp prst="textNoShape">
              <a:avLst/>
            </a:prstTxWarp>
          </a:bodyPr>
          <a:lstStyle/>
          <a:p>
            <a:pPr marL="342900" indent="-342900" eaLnBrk="0" hangingPunct="0">
              <a:buFont typeface="Arial" pitchFamily="-110" charset="0"/>
              <a:buChar char="•"/>
            </a:pPr>
            <a:r>
              <a:rPr lang="en-US" sz="1600">
                <a:latin typeface="Arial" pitchFamily="-110" charset="0"/>
              </a:rPr>
              <a:t>SC Torus Magnet</a:t>
            </a:r>
          </a:p>
          <a:p>
            <a:pPr marL="342900" indent="-342900" eaLnBrk="0" hangingPunct="0">
              <a:buFont typeface="Arial" pitchFamily="-110" charset="0"/>
              <a:buChar char="•"/>
            </a:pPr>
            <a:r>
              <a:rPr lang="en-US" sz="1600">
                <a:latin typeface="Arial" pitchFamily="-110" charset="0"/>
              </a:rPr>
              <a:t>Drift Chambers</a:t>
            </a:r>
          </a:p>
          <a:p>
            <a:pPr marL="342900" indent="-342900" eaLnBrk="0" hangingPunct="0">
              <a:buFont typeface="Arial" pitchFamily="-110" charset="0"/>
              <a:buChar char="•"/>
            </a:pPr>
            <a:r>
              <a:rPr lang="en-US" sz="1600">
                <a:latin typeface="Arial" pitchFamily="-110" charset="0"/>
              </a:rPr>
              <a:t>Moeller Shield</a:t>
            </a:r>
          </a:p>
        </p:txBody>
      </p:sp>
      <p:sp>
        <p:nvSpPr>
          <p:cNvPr id="20488" name="Line Callout 1 6"/>
          <p:cNvSpPr>
            <a:spLocks/>
          </p:cNvSpPr>
          <p:nvPr/>
        </p:nvSpPr>
        <p:spPr bwMode="auto">
          <a:xfrm>
            <a:off x="152400" y="4876800"/>
            <a:ext cx="1905000" cy="1524000"/>
          </a:xfrm>
          <a:prstGeom prst="borderCallout1">
            <a:avLst>
              <a:gd name="adj1" fmla="val 28921"/>
              <a:gd name="adj2" fmla="val 102065"/>
              <a:gd name="adj3" fmla="val -22704"/>
              <a:gd name="adj4" fmla="val 161139"/>
            </a:avLst>
          </a:prstGeom>
          <a:solidFill>
            <a:schemeClr val="bg1"/>
          </a:solidFill>
          <a:ln w="19050">
            <a:solidFill>
              <a:schemeClr val="tx1"/>
            </a:solidFill>
            <a:round/>
            <a:headEnd/>
            <a:tailEnd type="triangle" w="med" len="med"/>
          </a:ln>
        </p:spPr>
        <p:txBody>
          <a:bodyPr>
            <a:prstTxWarp prst="textNoShape">
              <a:avLst/>
            </a:prstTxWarp>
          </a:bodyPr>
          <a:lstStyle/>
          <a:p>
            <a:pPr eaLnBrk="0" hangingPunct="0">
              <a:buFont typeface="Arial" pitchFamily="-110" charset="0"/>
              <a:buChar char="•"/>
            </a:pPr>
            <a:r>
              <a:rPr lang="en-US" sz="1600" b="0">
                <a:latin typeface="Arial" pitchFamily="-110" charset="0"/>
              </a:rPr>
              <a:t>  Beam-line:</a:t>
            </a:r>
          </a:p>
          <a:p>
            <a:pPr eaLnBrk="0" hangingPunct="0">
              <a:buFont typeface="Arial" pitchFamily="-110" charset="0"/>
              <a:buChar char="•"/>
            </a:pPr>
            <a:r>
              <a:rPr lang="en-US" sz="1600" b="0">
                <a:latin typeface="Arial" pitchFamily="-110" charset="0"/>
              </a:rPr>
              <a:t>  Raster magnets</a:t>
            </a:r>
          </a:p>
          <a:p>
            <a:pPr eaLnBrk="0" hangingPunct="0">
              <a:buFont typeface="Arial" pitchFamily="-110" charset="0"/>
              <a:buChar char="•"/>
            </a:pPr>
            <a:r>
              <a:rPr lang="en-US" sz="1600" b="0">
                <a:latin typeface="Arial" pitchFamily="-110" charset="0"/>
              </a:rPr>
              <a:t>  Beam Position</a:t>
            </a:r>
          </a:p>
          <a:p>
            <a:pPr eaLnBrk="0" hangingPunct="0">
              <a:buFont typeface="Arial" pitchFamily="-110" charset="0"/>
              <a:buChar char="•"/>
            </a:pPr>
            <a:r>
              <a:rPr lang="en-US" sz="1600" b="0">
                <a:latin typeface="Arial" pitchFamily="-110" charset="0"/>
              </a:rPr>
              <a:t>  Targets</a:t>
            </a:r>
          </a:p>
          <a:p>
            <a:pPr eaLnBrk="0" hangingPunct="0">
              <a:buFont typeface="Arial" pitchFamily="-110" charset="0"/>
              <a:buChar char="•"/>
            </a:pPr>
            <a:r>
              <a:rPr lang="en-US" sz="1600" b="0">
                <a:latin typeface="Arial" pitchFamily="-110" charset="0"/>
              </a:rPr>
              <a:t>  Moeller System,</a:t>
            </a:r>
          </a:p>
          <a:p>
            <a:pPr eaLnBrk="0" hangingPunct="0"/>
            <a:r>
              <a:rPr lang="en-US" sz="1600" b="0">
                <a:latin typeface="Arial" pitchFamily="-110" charset="0"/>
              </a:rPr>
              <a:t>   etc.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CLAS12 – Central Detector</a:t>
            </a:r>
            <a:endParaRPr lang="en-US" dirty="0"/>
          </a:p>
        </p:txBody>
      </p:sp>
      <p:pic>
        <p:nvPicPr>
          <p:cNvPr id="4" name="Content Placeholder 3" descr="Four Region SVT installed with target zoom.png"/>
          <p:cNvPicPr>
            <a:picLocks noGrp="1" noChangeAspect="1"/>
          </p:cNvPicPr>
          <p:nvPr>
            <p:ph idx="1"/>
          </p:nvPr>
        </p:nvPicPr>
        <p:blipFill>
          <a:blip r:embed="rId2" cstate="print"/>
          <a:stretch>
            <a:fillRect/>
          </a:stretch>
        </p:blipFill>
        <p:spPr>
          <a:xfrm>
            <a:off x="3581400" y="1341437"/>
            <a:ext cx="5254633" cy="4525963"/>
          </a:xfrm>
        </p:spPr>
      </p:pic>
      <p:sp>
        <p:nvSpPr>
          <p:cNvPr id="5" name="TextBox 4"/>
          <p:cNvSpPr txBox="1"/>
          <p:nvPr/>
        </p:nvSpPr>
        <p:spPr>
          <a:xfrm>
            <a:off x="7467600" y="731837"/>
            <a:ext cx="1371600" cy="457200"/>
          </a:xfrm>
          <a:prstGeom prst="rect">
            <a:avLst/>
          </a:prstGeom>
          <a:noFill/>
        </p:spPr>
        <p:txBody>
          <a:bodyPr wrap="square" rtlCol="0">
            <a:noAutofit/>
          </a:bodyPr>
          <a:lstStyle/>
          <a:p>
            <a:pPr algn="l"/>
            <a:r>
              <a:rPr lang="en-US" sz="1600" dirty="0" smtClean="0">
                <a:latin typeface="Arial" pitchFamily="34" charset="0"/>
                <a:cs typeface="Arial" pitchFamily="34" charset="0"/>
              </a:rPr>
              <a:t>CTOF</a:t>
            </a:r>
          </a:p>
          <a:p>
            <a:pPr algn="l"/>
            <a:r>
              <a:rPr lang="en-US" sz="1600" dirty="0" smtClean="0">
                <a:latin typeface="Arial" pitchFamily="34" charset="0"/>
                <a:cs typeface="Arial" pitchFamily="34" charset="0"/>
              </a:rPr>
              <a:t>Scintillators</a:t>
            </a:r>
          </a:p>
        </p:txBody>
      </p:sp>
      <p:cxnSp>
        <p:nvCxnSpPr>
          <p:cNvPr id="6" name="Straight Connector 5"/>
          <p:cNvCxnSpPr/>
          <p:nvPr/>
        </p:nvCxnSpPr>
        <p:spPr bwMode="auto">
          <a:xfrm flipH="1">
            <a:off x="6781800" y="1265237"/>
            <a:ext cx="685800" cy="990600"/>
          </a:xfrm>
          <a:prstGeom prst="line">
            <a:avLst/>
          </a:prstGeom>
          <a:noFill/>
          <a:ln w="25400" cap="flat" cmpd="sng" algn="ctr">
            <a:solidFill>
              <a:schemeClr val="tx1"/>
            </a:solidFill>
            <a:prstDash val="solid"/>
            <a:round/>
            <a:headEnd type="none" w="med" len="med"/>
            <a:tailEnd type="none" w="med" len="med"/>
          </a:ln>
          <a:effectLst/>
        </p:spPr>
      </p:cxnSp>
      <p:sp>
        <p:nvSpPr>
          <p:cNvPr id="14" name="TextBox 13"/>
          <p:cNvSpPr txBox="1"/>
          <p:nvPr/>
        </p:nvSpPr>
        <p:spPr>
          <a:xfrm>
            <a:off x="5943600" y="5303837"/>
            <a:ext cx="1371600" cy="457200"/>
          </a:xfrm>
          <a:prstGeom prst="rect">
            <a:avLst/>
          </a:prstGeom>
          <a:noFill/>
        </p:spPr>
        <p:txBody>
          <a:bodyPr wrap="square" rtlCol="0">
            <a:noAutofit/>
          </a:bodyPr>
          <a:lstStyle/>
          <a:p>
            <a:pPr algn="l"/>
            <a:r>
              <a:rPr lang="en-US" sz="1600" dirty="0" smtClean="0">
                <a:latin typeface="Arial" pitchFamily="34" charset="0"/>
                <a:cs typeface="Arial" pitchFamily="34" charset="0"/>
              </a:rPr>
              <a:t>Cryogenic Target</a:t>
            </a:r>
          </a:p>
        </p:txBody>
      </p:sp>
      <p:cxnSp>
        <p:nvCxnSpPr>
          <p:cNvPr id="16" name="Straight Connector 15"/>
          <p:cNvCxnSpPr/>
          <p:nvPr/>
        </p:nvCxnSpPr>
        <p:spPr bwMode="auto">
          <a:xfrm flipH="1">
            <a:off x="6934200" y="3246437"/>
            <a:ext cx="304800" cy="2057400"/>
          </a:xfrm>
          <a:prstGeom prst="line">
            <a:avLst/>
          </a:prstGeom>
          <a:noFill/>
          <a:ln w="25400" cap="flat" cmpd="sng" algn="ctr">
            <a:solidFill>
              <a:schemeClr val="tx1"/>
            </a:solidFill>
            <a:prstDash val="solid"/>
            <a:round/>
            <a:headEnd type="none" w="med" len="med"/>
            <a:tailEnd type="none" w="med" len="med"/>
          </a:ln>
          <a:effectLst/>
        </p:spPr>
      </p:cxnSp>
      <p:sp>
        <p:nvSpPr>
          <p:cNvPr id="18" name="Content Placeholder 2"/>
          <p:cNvSpPr txBox="1">
            <a:spLocks/>
          </p:cNvSpPr>
          <p:nvPr/>
        </p:nvSpPr>
        <p:spPr>
          <a:xfrm>
            <a:off x="152400" y="1341437"/>
            <a:ext cx="3200400" cy="4525963"/>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CLAS 12 will have several Cryogenic</a:t>
            </a:r>
            <a:r>
              <a:rPr kumimoji="0" lang="en-US" sz="3200" b="0" i="0" u="none" strike="noStrike" kern="1200" cap="none" spc="0" normalizeH="0" noProof="0" dirty="0" smtClean="0">
                <a:ln>
                  <a:noFill/>
                </a:ln>
                <a:solidFill>
                  <a:schemeClr val="tx1"/>
                </a:solidFill>
                <a:effectLst/>
                <a:uLnTx/>
                <a:uFillTx/>
                <a:latin typeface="+mn-lt"/>
                <a:ea typeface="+mn-ea"/>
                <a:cs typeface="+mn-cs"/>
              </a:rPr>
              <a:t> targets, 2” max radius at CLAS CL (50.8mm)</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Minimum ID of the SVT =57mm</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CLEARANCE = 6mm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SVT</a:t>
            </a:r>
            <a:r>
              <a:rPr kumimoji="0" lang="en-US" sz="3200" b="0" i="0" u="none" strike="noStrike" kern="1200" cap="none" spc="0" normalizeH="0" noProof="0" dirty="0" smtClean="0">
                <a:ln>
                  <a:noFill/>
                </a:ln>
                <a:solidFill>
                  <a:schemeClr val="tx1"/>
                </a:solidFill>
                <a:effectLst/>
                <a:uLnTx/>
                <a:uFillTx/>
                <a:latin typeface="+mn-lt"/>
                <a:ea typeface="+mn-ea"/>
                <a:cs typeface="+mn-cs"/>
              </a:rPr>
              <a:t> max radius is 179mm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CTOF</a:t>
            </a:r>
            <a:r>
              <a:rPr lang="en-US" sz="3200" dirty="0" smtClean="0"/>
              <a:t> min radius is 251 mm</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fontAlgn="auto">
              <a:spcBef>
                <a:spcPct val="20000"/>
              </a:spcBef>
              <a:spcAft>
                <a:spcPts val="0"/>
              </a:spcAft>
              <a:buFont typeface="Arial"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CLEARANCE</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lang="en-US" sz="3200" dirty="0" smtClean="0"/>
              <a:t> ~16 mm between </a:t>
            </a:r>
            <a:r>
              <a:rPr kumimoji="0" lang="en-US" sz="3200" b="0" i="0" u="none" strike="noStrike" kern="1200" cap="none" spc="0" normalizeH="0" noProof="0" dirty="0" smtClean="0">
                <a:ln>
                  <a:noFill/>
                </a:ln>
                <a:solidFill>
                  <a:schemeClr val="tx1"/>
                </a:solidFill>
                <a:effectLst/>
                <a:uLnTx/>
                <a:uFillTx/>
                <a:latin typeface="+mn-lt"/>
                <a:ea typeface="+mn-ea"/>
                <a:cs typeface="+mn-cs"/>
              </a:rPr>
              <a:t>Micromegas and SVT tracker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baseline="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Design</a:t>
            </a:r>
            <a:r>
              <a:rPr lang="en-US" sz="3200" dirty="0" smtClean="0"/>
              <a:t> for Micromegas </a:t>
            </a:r>
          </a:p>
          <a:p>
            <a:pPr marL="800100" lvl="1" indent="-342900">
              <a:spcBef>
                <a:spcPct val="20000"/>
              </a:spcBef>
              <a:buFont typeface="Arial" pitchFamily="34" charset="0"/>
              <a:buChar char="•"/>
            </a:pPr>
            <a:r>
              <a:rPr lang="en-US" sz="3200" dirty="0" smtClean="0"/>
              <a:t>Inside radius 138mm</a:t>
            </a:r>
          </a:p>
          <a:p>
            <a:pPr marL="800100" lvl="1" indent="-342900">
              <a:spcBef>
                <a:spcPct val="20000"/>
              </a:spcBef>
              <a:buFont typeface="Arial" pitchFamily="34" charset="0"/>
              <a:buChar char="•"/>
            </a:pPr>
            <a:r>
              <a:rPr lang="en-US" sz="3200" dirty="0" smtClean="0"/>
              <a:t>Note R3 with skin radius max is 133mm</a:t>
            </a:r>
          </a:p>
          <a:p>
            <a:pPr marL="800100" lvl="1" indent="-342900">
              <a:spcBef>
                <a:spcPct val="20000"/>
              </a:spcBef>
              <a:buFont typeface="Arial" pitchFamily="34" charset="0"/>
              <a:buChar char="•"/>
            </a:pPr>
            <a:r>
              <a:rPr lang="en-US" sz="3200" dirty="0" smtClean="0"/>
              <a:t>Outside radius 242mm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TextBox 18"/>
          <p:cNvSpPr txBox="1"/>
          <p:nvPr/>
        </p:nvSpPr>
        <p:spPr>
          <a:xfrm>
            <a:off x="7086600" y="4999037"/>
            <a:ext cx="1905000" cy="457200"/>
          </a:xfrm>
          <a:prstGeom prst="rect">
            <a:avLst/>
          </a:prstGeom>
          <a:noFill/>
        </p:spPr>
        <p:txBody>
          <a:bodyPr wrap="square" rtlCol="0">
            <a:noAutofit/>
          </a:bodyPr>
          <a:lstStyle/>
          <a:p>
            <a:pPr algn="l"/>
            <a:r>
              <a:rPr lang="en-US" sz="1600" dirty="0" smtClean="0">
                <a:latin typeface="Arial" pitchFamily="34" charset="0"/>
                <a:cs typeface="Arial" pitchFamily="34" charset="0"/>
              </a:rPr>
              <a:t>Space for tracking upgrade </a:t>
            </a:r>
            <a:r>
              <a:rPr lang="en-US" sz="1600" dirty="0" err="1" smtClean="0">
                <a:latin typeface="Arial" pitchFamily="34" charset="0"/>
                <a:cs typeface="Arial" pitchFamily="34" charset="0"/>
              </a:rPr>
              <a:t>Micromegas</a:t>
            </a:r>
            <a:endParaRPr lang="en-US" sz="1600" dirty="0" smtClean="0">
              <a:latin typeface="Arial" pitchFamily="34" charset="0"/>
              <a:cs typeface="Arial" pitchFamily="34" charset="0"/>
            </a:endParaRPr>
          </a:p>
        </p:txBody>
      </p:sp>
      <p:cxnSp>
        <p:nvCxnSpPr>
          <p:cNvPr id="20" name="Straight Connector 19"/>
          <p:cNvCxnSpPr/>
          <p:nvPr/>
        </p:nvCxnSpPr>
        <p:spPr bwMode="auto">
          <a:xfrm flipH="1">
            <a:off x="7543800" y="4008437"/>
            <a:ext cx="152400" cy="990600"/>
          </a:xfrm>
          <a:prstGeom prst="line">
            <a:avLst/>
          </a:prstGeom>
          <a:noFill/>
          <a:ln w="254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flipH="1">
            <a:off x="7543800" y="3551237"/>
            <a:ext cx="990600" cy="1447800"/>
          </a:xfrm>
          <a:prstGeom prst="line">
            <a:avLst/>
          </a:prstGeom>
          <a:noFill/>
          <a:ln w="254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flipH="1">
            <a:off x="7543800" y="4008437"/>
            <a:ext cx="152400" cy="838200"/>
          </a:xfrm>
          <a:prstGeom prst="line">
            <a:avLst/>
          </a:prstGeom>
          <a:noFill/>
          <a:ln w="25400" cap="flat" cmpd="sng" algn="ctr">
            <a:solidFill>
              <a:schemeClr val="tx1"/>
            </a:solidFill>
            <a:prstDash val="solid"/>
            <a:round/>
            <a:headEnd type="none" w="med" len="med"/>
            <a:tailEnd type="none" w="med" len="med"/>
          </a:ln>
          <a:effectLst/>
        </p:spPr>
      </p:cxnSp>
      <p:sp>
        <p:nvSpPr>
          <p:cNvPr id="13" name="TextBox 12"/>
          <p:cNvSpPr txBox="1"/>
          <p:nvPr/>
        </p:nvSpPr>
        <p:spPr>
          <a:xfrm>
            <a:off x="3733800" y="914400"/>
            <a:ext cx="914400" cy="914400"/>
          </a:xfrm>
          <a:prstGeom prst="rect">
            <a:avLst/>
          </a:prstGeom>
          <a:noFill/>
        </p:spPr>
        <p:txBody>
          <a:bodyPr wrap="none" rtlCol="0">
            <a:noAutofit/>
          </a:bodyPr>
          <a:lstStyle/>
          <a:p>
            <a:pPr algn="l"/>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r>
              <a:rPr lang="en-US" dirty="0" smtClean="0">
                <a:latin typeface="Arial" pitchFamily="34" charset="0"/>
                <a:cs typeface="Arial" pitchFamily="34" charset="0"/>
              </a:rPr>
              <a:t>Space </a:t>
            </a:r>
          </a:p>
          <a:p>
            <a:pPr lvl="1">
              <a:buFont typeface="Arial" pitchFamily="34" charset="0"/>
              <a:buChar char="•"/>
            </a:pPr>
            <a:r>
              <a:rPr lang="en-US" dirty="0" smtClean="0">
                <a:latin typeface="Arial" pitchFamily="34" charset="0"/>
                <a:cs typeface="Arial" pitchFamily="34" charset="0"/>
              </a:rPr>
              <a:t>Location constrained</a:t>
            </a:r>
          </a:p>
          <a:p>
            <a:pPr lvl="2">
              <a:buFont typeface="Arial" pitchFamily="34" charset="0"/>
              <a:buChar char="‒"/>
            </a:pPr>
            <a:r>
              <a:rPr lang="en-US" dirty="0" smtClean="0">
                <a:latin typeface="Arial" pitchFamily="34" charset="0"/>
                <a:cs typeface="Arial" pitchFamily="34" charset="0"/>
              </a:rPr>
              <a:t>by the high threshold Cerenkov counter in the forward direction </a:t>
            </a:r>
          </a:p>
          <a:p>
            <a:pPr lvl="2">
              <a:buFont typeface="Arial" pitchFamily="34" charset="0"/>
              <a:buChar char="‒"/>
            </a:pPr>
            <a:r>
              <a:rPr lang="en-US" dirty="0" smtClean="0">
                <a:latin typeface="Arial" pitchFamily="34" charset="0"/>
                <a:cs typeface="Arial" pitchFamily="34" charset="0"/>
              </a:rPr>
              <a:t>by size of polarized target and by the time-of-flight detector in the radial direction</a:t>
            </a:r>
          </a:p>
          <a:p>
            <a:endParaRPr lang="en-US" sz="2000" dirty="0" smtClean="0">
              <a:solidFill>
                <a:srgbClr val="008000"/>
              </a:solidFill>
              <a:latin typeface="Arial" pitchFamily="34" charset="0"/>
              <a:cs typeface="Arial" pitchFamily="34" charset="0"/>
            </a:endParaRPr>
          </a:p>
          <a:p>
            <a:r>
              <a:rPr lang="en-US" dirty="0" smtClean="0">
                <a:latin typeface="Arial" pitchFamily="34" charset="0"/>
                <a:cs typeface="Arial" pitchFamily="34" charset="0"/>
              </a:rPr>
              <a:t>Multiple scattering</a:t>
            </a:r>
          </a:p>
          <a:p>
            <a:r>
              <a:rPr lang="en-US" dirty="0" smtClean="0">
                <a:latin typeface="Arial" pitchFamily="34" charset="0"/>
                <a:cs typeface="Arial" pitchFamily="34" charset="0"/>
              </a:rPr>
              <a:t>Radiation dose</a:t>
            </a:r>
          </a:p>
          <a:p>
            <a:r>
              <a:rPr lang="en-US" dirty="0" smtClean="0">
                <a:latin typeface="Arial" pitchFamily="34" charset="0"/>
                <a:cs typeface="Arial" pitchFamily="34" charset="0"/>
              </a:rPr>
              <a:t>Heat load</a:t>
            </a:r>
          </a:p>
          <a:p>
            <a:r>
              <a:rPr lang="en-US" dirty="0" smtClean="0">
                <a:latin typeface="Arial" pitchFamily="34" charset="0"/>
                <a:cs typeface="Arial" pitchFamily="34" charset="0"/>
              </a:rPr>
              <a:t>Placement tolerances</a:t>
            </a:r>
          </a:p>
          <a:p>
            <a:endParaRPr lang="en-US" dirty="0" smtClean="0">
              <a:latin typeface="Arial" pitchFamily="34" charset="0"/>
              <a:cs typeface="Arial" pitchFamily="34" charset="0"/>
            </a:endParaRPr>
          </a:p>
          <a:p>
            <a:pPr lvl="1">
              <a:buNone/>
            </a:pPr>
            <a:endParaRPr lang="en-US" dirty="0" smtClean="0">
              <a:latin typeface="Arial" pitchFamily="34" charset="0"/>
              <a:cs typeface="Arial" pitchFamily="34" charset="0"/>
            </a:endParaRPr>
          </a:p>
        </p:txBody>
      </p:sp>
      <p:pic>
        <p:nvPicPr>
          <p:cNvPr id="5" name="Picture 1"/>
          <p:cNvPicPr>
            <a:picLocks noChangeAspect="1" noChangeArrowheads="1"/>
          </p:cNvPicPr>
          <p:nvPr/>
        </p:nvPicPr>
        <p:blipFill>
          <a:blip r:embed="rId2" cstate="print"/>
          <a:srcRect/>
          <a:stretch>
            <a:fillRect/>
          </a:stretch>
        </p:blipFill>
        <p:spPr bwMode="auto">
          <a:xfrm>
            <a:off x="5327666" y="2962275"/>
            <a:ext cx="3606784" cy="3351862"/>
          </a:xfrm>
          <a:prstGeom prst="rect">
            <a:avLst/>
          </a:prstGeom>
          <a:noFill/>
          <a:ln w="9525">
            <a:noFill/>
            <a:miter lim="800000"/>
            <a:headEnd/>
            <a:tailEnd/>
          </a:ln>
          <a:effectLst/>
        </p:spPr>
      </p:pic>
      <p:sp>
        <p:nvSpPr>
          <p:cNvPr id="6" name="Title 1"/>
          <p:cNvSpPr>
            <a:spLocks noGrp="1"/>
          </p:cNvSpPr>
          <p:nvPr>
            <p:ph type="title"/>
          </p:nvPr>
        </p:nvSpPr>
        <p:spPr/>
        <p:txBody>
          <a:bodyPr/>
          <a:lstStyle/>
          <a:p>
            <a:r>
              <a:rPr lang="en-US" dirty="0" smtClean="0">
                <a:solidFill>
                  <a:schemeClr val="tx1"/>
                </a:solidFill>
                <a:latin typeface="Arial" pitchFamily="34" charset="0"/>
                <a:cs typeface="Arial" pitchFamily="34" charset="0"/>
              </a:rPr>
              <a:t>Overview: </a:t>
            </a:r>
            <a:r>
              <a:rPr lang="en-US" dirty="0" smtClean="0">
                <a:latin typeface="Arial" pitchFamily="34" charset="0"/>
                <a:cs typeface="Arial" pitchFamily="34" charset="0"/>
              </a:rPr>
              <a:t>Detector Design Considerations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762000"/>
          </a:xfrm>
        </p:spPr>
        <p:txBody>
          <a:bodyPr/>
          <a:lstStyle/>
          <a:p>
            <a:r>
              <a:rPr lang="en-US" dirty="0" smtClean="0"/>
              <a:t>Design of SVT</a:t>
            </a:r>
            <a:endParaRPr lang="en-US" dirty="0"/>
          </a:p>
        </p:txBody>
      </p:sp>
      <p:sp>
        <p:nvSpPr>
          <p:cNvPr id="6" name="Content Placeholder 5"/>
          <p:cNvSpPr>
            <a:spLocks noGrp="1"/>
          </p:cNvSpPr>
          <p:nvPr>
            <p:ph idx="1"/>
          </p:nvPr>
        </p:nvSpPr>
        <p:spPr>
          <a:xfrm>
            <a:off x="457200" y="838200"/>
            <a:ext cx="8458200" cy="5211763"/>
          </a:xfrm>
        </p:spPr>
        <p:txBody>
          <a:bodyPr>
            <a:normAutofit fontScale="70000" lnSpcReduction="20000"/>
          </a:bodyPr>
          <a:lstStyle/>
          <a:p>
            <a:r>
              <a:rPr lang="en-US" sz="3400" dirty="0" smtClean="0">
                <a:cs typeface="Arial" pitchFamily="34" charset="0"/>
              </a:rPr>
              <a:t>Four region barrel</a:t>
            </a:r>
          </a:p>
          <a:p>
            <a:pPr lvl="1"/>
            <a:r>
              <a:rPr lang="en-US" sz="2900" dirty="0" smtClean="0">
                <a:cs typeface="Arial" pitchFamily="34" charset="0"/>
              </a:rPr>
              <a:t>Region 1: 10 modules</a:t>
            </a:r>
          </a:p>
          <a:p>
            <a:pPr lvl="1"/>
            <a:r>
              <a:rPr lang="en-US" sz="2900" dirty="0" smtClean="0">
                <a:cs typeface="Arial" pitchFamily="34" charset="0"/>
              </a:rPr>
              <a:t>Region 2: 14 modules</a:t>
            </a:r>
          </a:p>
          <a:p>
            <a:pPr lvl="1"/>
            <a:r>
              <a:rPr lang="en-US" sz="2900" dirty="0" smtClean="0">
                <a:cs typeface="Arial" pitchFamily="34" charset="0"/>
              </a:rPr>
              <a:t>Region 3: 18 modules</a:t>
            </a:r>
          </a:p>
          <a:p>
            <a:pPr lvl="1"/>
            <a:r>
              <a:rPr lang="en-US" sz="2900" dirty="0" smtClean="0">
                <a:cs typeface="Arial" pitchFamily="34" charset="0"/>
              </a:rPr>
              <a:t>Region 4: 24 modules (separately supported to allow dismount and replacement with Micro </a:t>
            </a:r>
            <a:r>
              <a:rPr lang="en-US" sz="2900" dirty="0" err="1" smtClean="0">
                <a:cs typeface="Arial" pitchFamily="34" charset="0"/>
              </a:rPr>
              <a:t>Megas</a:t>
            </a:r>
            <a:r>
              <a:rPr lang="en-US" sz="2900" dirty="0" smtClean="0">
                <a:cs typeface="Arial" pitchFamily="34" charset="0"/>
              </a:rPr>
              <a:t> Detector)</a:t>
            </a:r>
          </a:p>
          <a:p>
            <a:pPr lvl="2"/>
            <a:endParaRPr lang="en-US" sz="2571" dirty="0" smtClean="0"/>
          </a:p>
          <a:p>
            <a:pPr lvl="2"/>
            <a:r>
              <a:rPr lang="en-US" sz="2571" dirty="0" smtClean="0"/>
              <a:t>Simulations indicate that this configuration, three silicon double layers and three Micromegas double layers, dramatically improves the vertex, angular, and tracking resolutions. </a:t>
            </a:r>
            <a:endParaRPr lang="en-US" sz="2571" dirty="0" smtClean="0">
              <a:cs typeface="Arial" pitchFamily="34" charset="0"/>
            </a:endParaRPr>
          </a:p>
          <a:p>
            <a:endParaRPr lang="en-US" dirty="0" smtClean="0">
              <a:cs typeface="Arial" pitchFamily="34" charset="0"/>
            </a:endParaRPr>
          </a:p>
          <a:p>
            <a:r>
              <a:rPr lang="en-US" sz="3400" dirty="0" smtClean="0">
                <a:cs typeface="Arial" pitchFamily="34" charset="0"/>
              </a:rPr>
              <a:t>All modules for all Regions are identical</a:t>
            </a:r>
          </a:p>
          <a:p>
            <a:endParaRPr lang="en-US" sz="3400" dirty="0" smtClean="0">
              <a:cs typeface="Arial" pitchFamily="34" charset="0"/>
            </a:endParaRPr>
          </a:p>
          <a:p>
            <a:r>
              <a:rPr lang="en-US" sz="3400" dirty="0" smtClean="0">
                <a:cs typeface="Arial" pitchFamily="34" charset="0"/>
              </a:rPr>
              <a:t>Operating Temperature 21</a:t>
            </a:r>
            <a:r>
              <a:rPr lang="en-US" sz="3400" baseline="30000" dirty="0" smtClean="0">
                <a:cs typeface="Arial" pitchFamily="34" charset="0"/>
              </a:rPr>
              <a:t>o</a:t>
            </a:r>
            <a:r>
              <a:rPr lang="en-US" sz="3400" dirty="0" smtClean="0">
                <a:cs typeface="Arial" pitchFamily="34" charset="0"/>
              </a:rPr>
              <a:t>C</a:t>
            </a:r>
          </a:p>
          <a:p>
            <a:endParaRPr lang="en-US" sz="3400" dirty="0" smtClean="0">
              <a:cs typeface="Arial" pitchFamily="34" charset="0"/>
            </a:endParaRPr>
          </a:p>
          <a:p>
            <a:r>
              <a:rPr lang="en-US" sz="3400" dirty="0" smtClean="0">
                <a:cs typeface="Arial" pitchFamily="34" charset="0"/>
              </a:rPr>
              <a:t>Low mass inside acceptance region  X</a:t>
            </a:r>
            <a:r>
              <a:rPr lang="en-US" sz="3400" baseline="-25000" dirty="0" smtClean="0">
                <a:cs typeface="Arial" pitchFamily="34" charset="0"/>
              </a:rPr>
              <a:t>0</a:t>
            </a:r>
            <a:r>
              <a:rPr lang="en-US" sz="3400" dirty="0" smtClean="0">
                <a:cs typeface="Arial" pitchFamily="34" charset="0"/>
              </a:rPr>
              <a:t> ~1%</a:t>
            </a:r>
          </a:p>
          <a:p>
            <a:pPr>
              <a:buNone/>
            </a:pPr>
            <a:endParaRPr lang="en-US" sz="2000" dirty="0" smtClean="0"/>
          </a:p>
          <a:p>
            <a:pPr>
              <a:buFont typeface="Arial" pitchFamily="34" charset="0"/>
              <a:buChar char="•"/>
            </a:pPr>
            <a:endParaRPr lang="en-US" dirty="0" smtClean="0"/>
          </a:p>
          <a:p>
            <a:endParaRPr lang="en-US" sz="2000" baseline="500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pitchFamily="34" charset="0"/>
                <a:cs typeface="Arial" pitchFamily="34" charset="0"/>
              </a:rPr>
              <a:t>Overview: </a:t>
            </a:r>
            <a:r>
              <a:rPr lang="en-US" dirty="0" smtClean="0">
                <a:latin typeface="Arial" pitchFamily="34" charset="0"/>
                <a:cs typeface="Arial" pitchFamily="34" charset="0"/>
              </a:rPr>
              <a:t>Performance  Expectations</a:t>
            </a:r>
            <a:endParaRPr lang="en-US" dirty="0"/>
          </a:p>
        </p:txBody>
      </p:sp>
      <p:graphicFrame>
        <p:nvGraphicFramePr>
          <p:cNvPr id="4" name="Content Placeholder 3"/>
          <p:cNvGraphicFramePr>
            <a:graphicFrameLocks noGrp="1"/>
          </p:cNvGraphicFramePr>
          <p:nvPr>
            <p:ph idx="1"/>
          </p:nvPr>
        </p:nvGraphicFramePr>
        <p:xfrm>
          <a:off x="2133599" y="931557"/>
          <a:ext cx="5257800" cy="5055418"/>
        </p:xfrm>
        <a:graphic>
          <a:graphicData uri="http://schemas.openxmlformats.org/drawingml/2006/table">
            <a:tbl>
              <a:tblPr firstRow="1" bandRow="1">
                <a:tableStyleId>{5C22544A-7EE6-4342-B048-85BDC9FD1C3A}</a:tableStyleId>
              </a:tblPr>
              <a:tblGrid>
                <a:gridCol w="1832994"/>
                <a:gridCol w="1131510"/>
                <a:gridCol w="2293296"/>
              </a:tblGrid>
              <a:tr h="515144">
                <a:tc rowSpan="2">
                  <a:txBody>
                    <a:bodyPr/>
                    <a:lstStyle/>
                    <a:p>
                      <a:pPr algn="ctr" fontAlgn="ctr"/>
                      <a:r>
                        <a:rPr lang="en-US" sz="1800" b="0" i="0" u="none" strike="noStrike" dirty="0" smtClean="0">
                          <a:solidFill>
                            <a:srgbClr val="000000"/>
                          </a:solidFill>
                          <a:latin typeface="+mj-lt"/>
                        </a:rPr>
                        <a:t>Coverage</a:t>
                      </a:r>
                      <a:endParaRPr lang="en-US" sz="18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l-GR" sz="1800" b="0" i="0" u="none" strike="noStrike" dirty="0" smtClean="0">
                          <a:solidFill>
                            <a:srgbClr val="000000"/>
                          </a:solidFill>
                          <a:latin typeface="+mj-lt"/>
                          <a:cs typeface="Arial"/>
                        </a:rPr>
                        <a:t>Θ</a:t>
                      </a:r>
                      <a:endParaRPr lang="en-US" sz="1800" b="0" i="0" u="none" strike="noStrike" dirty="0" smtClean="0">
                        <a:solidFill>
                          <a:srgbClr val="000000"/>
                        </a:solidFill>
                        <a:latin typeface="+mj-lt"/>
                        <a:cs typeface="Arial"/>
                      </a:endParaRPr>
                    </a:p>
                    <a:p>
                      <a:pPr algn="ctr" fontAlgn="b"/>
                      <a:endParaRPr lang="en-US" sz="1800" b="0" i="0" u="none" strike="noStrike" dirty="0">
                        <a:solidFill>
                          <a:srgbClr val="000000"/>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smtClean="0">
                          <a:solidFill>
                            <a:srgbClr val="000000"/>
                          </a:solidFill>
                          <a:latin typeface="+mj-lt"/>
                        </a:rPr>
                        <a:t>35</a:t>
                      </a:r>
                      <a:r>
                        <a:rPr lang="en-US" sz="1800" b="0" i="0" u="none" strike="noStrike" baseline="74000" dirty="0" smtClean="0">
                          <a:solidFill>
                            <a:srgbClr val="000000"/>
                          </a:solidFill>
                          <a:latin typeface="+mj-lt"/>
                        </a:rPr>
                        <a:t>o</a:t>
                      </a:r>
                      <a:r>
                        <a:rPr lang="en-US" sz="1800" b="0" i="0" u="none" strike="noStrike" dirty="0" smtClean="0">
                          <a:solidFill>
                            <a:srgbClr val="000000"/>
                          </a:solidFill>
                          <a:latin typeface="+mj-lt"/>
                        </a:rPr>
                        <a:t> — 125</a:t>
                      </a:r>
                      <a:r>
                        <a:rPr lang="en-US" sz="1800" b="0" i="0" u="none" strike="noStrike" kern="1200" baseline="74000" dirty="0" smtClean="0">
                          <a:solidFill>
                            <a:srgbClr val="000000"/>
                          </a:solidFill>
                          <a:latin typeface="+mj-lt"/>
                          <a:ea typeface="+mn-ea"/>
                          <a:cs typeface="+mn-cs"/>
                        </a:rPr>
                        <a:t>o</a:t>
                      </a:r>
                    </a:p>
                    <a:p>
                      <a:pPr algn="ctr" fontAlgn="b"/>
                      <a:endParaRPr lang="en-US" sz="1800" b="0" i="0" u="none" strike="noStrike" baseline="30000" dirty="0">
                        <a:solidFill>
                          <a:srgbClr val="000000"/>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8321">
                <a:tc vMerge="1">
                  <a:txBody>
                    <a:bodyPr/>
                    <a:lstStyle/>
                    <a:p>
                      <a:pPr algn="ctr" fontAlgn="ctr"/>
                      <a:endParaRPr lang="en-US" sz="18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l-GR" sz="1800" b="0" i="0" u="none" strike="noStrike" dirty="0" smtClean="0">
                          <a:solidFill>
                            <a:srgbClr val="000000"/>
                          </a:solidFill>
                          <a:latin typeface="+mj-lt"/>
                          <a:cs typeface="Arial"/>
                        </a:rPr>
                        <a:t>Φ</a:t>
                      </a:r>
                      <a:endParaRPr lang="en-US" sz="1800" b="0" i="0" u="none" strike="noStrike" dirty="0" smtClean="0">
                        <a:solidFill>
                          <a:srgbClr val="000000"/>
                        </a:solidFill>
                        <a:latin typeface="+mj-lt"/>
                        <a:cs typeface="Arial"/>
                      </a:endParaRPr>
                    </a:p>
                    <a:p>
                      <a:pPr algn="ctr" fontAlgn="b"/>
                      <a:endParaRPr lang="en-US" sz="1800" b="0" i="0" u="none" strike="noStrike" dirty="0">
                        <a:solidFill>
                          <a:srgbClr val="000000"/>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smtClean="0">
                        <a:solidFill>
                          <a:srgbClr val="000000"/>
                        </a:solidFill>
                        <a:latin typeface="+mj-lt"/>
                      </a:endParaRPr>
                    </a:p>
                    <a:p>
                      <a:pPr algn="ctr" fontAlgn="b"/>
                      <a:r>
                        <a:rPr lang="en-US" sz="1800" b="0" i="0" u="none" strike="noStrike" dirty="0" smtClean="0">
                          <a:solidFill>
                            <a:srgbClr val="000000"/>
                          </a:solidFill>
                          <a:latin typeface="+mj-lt"/>
                        </a:rPr>
                        <a:t>~2 </a:t>
                      </a:r>
                      <a:r>
                        <a:rPr lang="el-GR" sz="1800" b="0" i="0" u="none" strike="noStrike" dirty="0" smtClean="0">
                          <a:solidFill>
                            <a:srgbClr val="000000"/>
                          </a:solidFill>
                          <a:latin typeface="+mj-lt"/>
                          <a:cs typeface="Arial"/>
                        </a:rPr>
                        <a:t>π</a:t>
                      </a:r>
                      <a:endParaRPr lang="en-US" sz="1800" b="0" i="0" u="none" strike="noStrike" dirty="0" smtClean="0">
                        <a:solidFill>
                          <a:srgbClr val="000000"/>
                        </a:solidFill>
                        <a:latin typeface="+mj-lt"/>
                        <a:cs typeface="Arial"/>
                      </a:endParaRPr>
                    </a:p>
                    <a:p>
                      <a:pPr algn="ctr" fontAlgn="b"/>
                      <a:endParaRPr lang="en-US" sz="1800" b="0" i="0" u="none" strike="noStrike" dirty="0">
                        <a:solidFill>
                          <a:srgbClr val="000000"/>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8321">
                <a:tc rowSpan="3">
                  <a:txBody>
                    <a:bodyPr/>
                    <a:lstStyle/>
                    <a:p>
                      <a:pPr algn="ctr" fontAlgn="ctr"/>
                      <a:r>
                        <a:rPr lang="en-US" sz="1800" b="0" i="0" u="none" strike="noStrike" dirty="0" smtClean="0">
                          <a:solidFill>
                            <a:srgbClr val="000000"/>
                          </a:solidFill>
                          <a:latin typeface="+mj-lt"/>
                        </a:rPr>
                        <a:t>Resolutions</a:t>
                      </a:r>
                      <a:endParaRPr lang="en-US" sz="18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l-GR" sz="1800" b="0" i="0" u="none" strike="noStrike" dirty="0" smtClean="0">
                          <a:solidFill>
                            <a:srgbClr val="000000"/>
                          </a:solidFill>
                          <a:latin typeface="Arial"/>
                          <a:cs typeface="Arial"/>
                        </a:rPr>
                        <a:t>σ</a:t>
                      </a:r>
                      <a:r>
                        <a:rPr lang="en-US" sz="1800" b="0" i="0" u="none" strike="noStrike" baseline="-25000" dirty="0" smtClean="0">
                          <a:solidFill>
                            <a:srgbClr val="000000"/>
                          </a:solidFill>
                          <a:latin typeface="+mj-lt"/>
                        </a:rPr>
                        <a:t>p</a:t>
                      </a:r>
                      <a:r>
                        <a:rPr lang="en-US" sz="1800" b="0" i="0" u="none" strike="noStrike" dirty="0" smtClean="0">
                          <a:solidFill>
                            <a:srgbClr val="000000"/>
                          </a:solidFill>
                          <a:latin typeface="+mj-lt"/>
                        </a:rPr>
                        <a:t>/p </a:t>
                      </a:r>
                    </a:p>
                    <a:p>
                      <a:pPr algn="ctr" fontAlgn="b"/>
                      <a:r>
                        <a:rPr lang="en-US" sz="1800" b="0" i="0" u="none" strike="noStrike" dirty="0" smtClean="0">
                          <a:solidFill>
                            <a:srgbClr val="000000"/>
                          </a:solidFill>
                          <a:latin typeface="+mj-lt"/>
                        </a:rPr>
                        <a:t> </a:t>
                      </a:r>
                      <a:endParaRPr lang="en-US" sz="1800" b="0" i="0" u="none" strike="noStrike" dirty="0">
                        <a:solidFill>
                          <a:srgbClr val="000000"/>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800" b="0" i="0" u="none" strike="noStrike" dirty="0" smtClean="0">
                        <a:solidFill>
                          <a:srgbClr val="000000"/>
                        </a:solidFill>
                        <a:latin typeface="+mj-lt"/>
                      </a:endParaRPr>
                    </a:p>
                    <a:p>
                      <a:pPr algn="ctr" fontAlgn="b"/>
                      <a:r>
                        <a:rPr lang="en-US" sz="1800" b="0" i="0" u="none" strike="noStrike" dirty="0" smtClean="0">
                          <a:solidFill>
                            <a:srgbClr val="000000"/>
                          </a:solidFill>
                          <a:latin typeface="+mj-lt"/>
                        </a:rPr>
                        <a:t>&lt; 5 % </a:t>
                      </a:r>
                      <a:r>
                        <a:rPr lang="en-US" sz="1800" b="0" i="0" u="none" strike="noStrike" dirty="0">
                          <a:solidFill>
                            <a:srgbClr val="000000"/>
                          </a:solidFill>
                          <a:latin typeface="+mj-lt"/>
                        </a:rPr>
                        <a:t>@ </a:t>
                      </a:r>
                      <a:r>
                        <a:rPr lang="en-US" sz="1800" b="0" i="0" u="none" strike="noStrike" dirty="0" smtClean="0">
                          <a:solidFill>
                            <a:srgbClr val="000000"/>
                          </a:solidFill>
                          <a:latin typeface="+mj-lt"/>
                        </a:rPr>
                        <a:t>1</a:t>
                      </a:r>
                      <a:r>
                        <a:rPr lang="en-US" sz="1800" b="0" i="0" u="none" strike="noStrike" baseline="0" dirty="0" smtClean="0">
                          <a:solidFill>
                            <a:srgbClr val="000000"/>
                          </a:solidFill>
                          <a:latin typeface="+mj-lt"/>
                        </a:rPr>
                        <a:t> </a:t>
                      </a:r>
                      <a:r>
                        <a:rPr lang="en-US" sz="1800" b="0" i="0" u="none" strike="noStrike" dirty="0" err="1" smtClean="0">
                          <a:solidFill>
                            <a:srgbClr val="000000"/>
                          </a:solidFill>
                          <a:latin typeface="+mj-lt"/>
                        </a:rPr>
                        <a:t>GeV</a:t>
                      </a:r>
                      <a:endParaRPr lang="en-US" sz="1800" b="0" i="0" u="none" strike="noStrike" dirty="0" smtClean="0">
                        <a:solidFill>
                          <a:srgbClr val="000000"/>
                        </a:solidFill>
                        <a:latin typeface="+mj-lt"/>
                      </a:endParaRPr>
                    </a:p>
                    <a:p>
                      <a:pPr algn="ctr" fontAlgn="b"/>
                      <a:endParaRPr lang="en-US" sz="1800" b="0" i="0" u="none" strike="noStrike" dirty="0">
                        <a:solidFill>
                          <a:srgbClr val="000000"/>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8321">
                <a:tc vMerge="1">
                  <a:txBody>
                    <a:bodyPr/>
                    <a:lstStyle/>
                    <a:p>
                      <a:endParaRPr lang="en-US"/>
                    </a:p>
                  </a:txBody>
                  <a:tcPr/>
                </a:tc>
                <a:tc>
                  <a:txBody>
                    <a:bodyPr/>
                    <a:lstStyle/>
                    <a:p>
                      <a:pPr algn="ctr" fontAlgn="b"/>
                      <a:r>
                        <a:rPr lang="en-US" sz="1800" b="0" i="0" u="none" strike="noStrike" dirty="0" smtClean="0">
                          <a:solidFill>
                            <a:srgbClr val="000000"/>
                          </a:solidFill>
                          <a:latin typeface="+mj-lt"/>
                          <a:cs typeface="Arial"/>
                        </a:rPr>
                        <a:t>Δ</a:t>
                      </a:r>
                      <a:r>
                        <a:rPr lang="el-GR" sz="1800" b="0" i="0" u="none" strike="noStrike" dirty="0" smtClean="0">
                          <a:solidFill>
                            <a:srgbClr val="000000"/>
                          </a:solidFill>
                          <a:latin typeface="+mj-lt"/>
                        </a:rPr>
                        <a:t>θ</a:t>
                      </a:r>
                      <a:endParaRPr lang="en-US" sz="1800" b="0" i="0" u="none" strike="noStrike" dirty="0" smtClean="0">
                        <a:solidFill>
                          <a:srgbClr val="000000"/>
                        </a:solidFill>
                        <a:latin typeface="+mj-lt"/>
                      </a:endParaRPr>
                    </a:p>
                    <a:p>
                      <a:pPr algn="ctr" fontAlgn="b"/>
                      <a:endParaRPr lang="en-US" sz="1800" b="0" i="0" u="none" strike="noStrike" dirty="0">
                        <a:solidFill>
                          <a:srgbClr val="000000"/>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latin typeface="+mj-lt"/>
                        </a:rPr>
                        <a:t>  </a:t>
                      </a:r>
                      <a:endParaRPr lang="en-US" sz="1800" b="0" i="0" u="none" strike="noStrike" dirty="0" smtClean="0">
                        <a:solidFill>
                          <a:srgbClr val="000000"/>
                        </a:solidFill>
                        <a:latin typeface="+mj-lt"/>
                      </a:endParaRPr>
                    </a:p>
                    <a:p>
                      <a:pPr algn="ctr" fontAlgn="b"/>
                      <a:r>
                        <a:rPr lang="en-US" sz="1800" b="0" i="0" u="none" strike="noStrike" dirty="0" smtClean="0">
                          <a:solidFill>
                            <a:srgbClr val="000000"/>
                          </a:solidFill>
                          <a:latin typeface="+mj-lt"/>
                        </a:rPr>
                        <a:t>&lt; </a:t>
                      </a:r>
                      <a:r>
                        <a:rPr lang="en-US" sz="1800" b="0" i="0" u="none" strike="noStrike" dirty="0">
                          <a:solidFill>
                            <a:srgbClr val="000000"/>
                          </a:solidFill>
                          <a:latin typeface="+mj-lt"/>
                        </a:rPr>
                        <a:t>10 </a:t>
                      </a:r>
                      <a:r>
                        <a:rPr lang="en-US" sz="1800" b="0" i="0" u="none" strike="noStrike" kern="1200" dirty="0" smtClean="0">
                          <a:solidFill>
                            <a:srgbClr val="000000"/>
                          </a:solidFill>
                          <a:latin typeface="+mn-lt"/>
                          <a:ea typeface="+mn-ea"/>
                          <a:cs typeface="+mn-cs"/>
                        </a:rPr>
                        <a:t>—</a:t>
                      </a:r>
                      <a:r>
                        <a:rPr lang="en-US" sz="1800" b="0" i="0" u="none" strike="noStrike" dirty="0" smtClean="0">
                          <a:solidFill>
                            <a:srgbClr val="000000"/>
                          </a:solidFill>
                          <a:latin typeface="+mj-lt"/>
                        </a:rPr>
                        <a:t> 20 </a:t>
                      </a:r>
                      <a:r>
                        <a:rPr lang="en-US" sz="1800" b="0" i="0" u="none" strike="noStrike" kern="1200" dirty="0" smtClean="0">
                          <a:solidFill>
                            <a:srgbClr val="000000"/>
                          </a:solidFill>
                          <a:latin typeface="+mj-lt"/>
                          <a:ea typeface="+mn-ea"/>
                          <a:cs typeface="+mn-cs"/>
                        </a:rPr>
                        <a:t>[</a:t>
                      </a:r>
                      <a:r>
                        <a:rPr lang="en-US" sz="1800" b="0" i="0" u="none" strike="noStrike" kern="1200" dirty="0" err="1" smtClean="0">
                          <a:solidFill>
                            <a:srgbClr val="000000"/>
                          </a:solidFill>
                          <a:latin typeface="+mj-lt"/>
                          <a:ea typeface="+mn-ea"/>
                          <a:cs typeface="+mn-cs"/>
                        </a:rPr>
                        <a:t>mrad</a:t>
                      </a:r>
                      <a:r>
                        <a:rPr lang="en-US" sz="1800" b="0" i="0" u="none" strike="noStrike" kern="1200" dirty="0" smtClean="0">
                          <a:solidFill>
                            <a:srgbClr val="000000"/>
                          </a:solidFill>
                          <a:latin typeface="+mj-lt"/>
                          <a:ea typeface="+mn-ea"/>
                          <a:cs typeface="+mn-cs"/>
                        </a:rPr>
                        <a:t>]</a:t>
                      </a:r>
                    </a:p>
                    <a:p>
                      <a:pPr algn="ctr" fontAlgn="b"/>
                      <a:endParaRPr lang="en-US" sz="1800" b="0" i="0" u="none" strike="noStrike" dirty="0">
                        <a:solidFill>
                          <a:srgbClr val="000000"/>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8321">
                <a:tc vMerge="1">
                  <a:txBody>
                    <a:bodyPr/>
                    <a:lstStyle/>
                    <a:p>
                      <a:endParaRPr lang="en-US" dirty="0"/>
                    </a:p>
                  </a:txBody>
                  <a:tcPr/>
                </a:tc>
                <a:tc>
                  <a:txBody>
                    <a:bodyPr/>
                    <a:lstStyle/>
                    <a:p>
                      <a:pPr algn="ctr" fontAlgn="b"/>
                      <a:r>
                        <a:rPr lang="el-GR" sz="1800" b="0" i="0" u="none" strike="noStrike" dirty="0">
                          <a:solidFill>
                            <a:srgbClr val="000000"/>
                          </a:solidFill>
                          <a:latin typeface="+mj-lt"/>
                        </a:rPr>
                        <a:t>ΔΦ </a:t>
                      </a:r>
                      <a:endParaRPr lang="en-US" sz="1800" b="0" i="0" u="none" strike="noStrike" dirty="0" smtClean="0">
                        <a:solidFill>
                          <a:srgbClr val="000000"/>
                        </a:solidFill>
                        <a:latin typeface="+mj-lt"/>
                      </a:endParaRPr>
                    </a:p>
                    <a:p>
                      <a:pPr algn="ctr" fontAlgn="b"/>
                      <a:endParaRPr lang="en-US" sz="1800" b="0" i="0" u="none" strike="noStrike" dirty="0">
                        <a:solidFill>
                          <a:srgbClr val="000000"/>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latin typeface="+mj-lt"/>
                        </a:rPr>
                        <a:t>  </a:t>
                      </a:r>
                      <a:endParaRPr lang="en-US" sz="1800" b="0" i="0" u="none" strike="noStrike" dirty="0" smtClean="0">
                        <a:solidFill>
                          <a:srgbClr val="000000"/>
                        </a:solidFill>
                        <a:latin typeface="+mj-lt"/>
                      </a:endParaRPr>
                    </a:p>
                    <a:p>
                      <a:pPr algn="ctr" fontAlgn="b"/>
                      <a:r>
                        <a:rPr lang="en-US" sz="1800" b="0" i="0" u="none" strike="noStrike" dirty="0" smtClean="0">
                          <a:solidFill>
                            <a:srgbClr val="000000"/>
                          </a:solidFill>
                          <a:latin typeface="+mj-lt"/>
                        </a:rPr>
                        <a:t>&lt; </a:t>
                      </a:r>
                      <a:r>
                        <a:rPr lang="en-US" sz="1800" b="0" i="0" u="none" strike="noStrike" dirty="0">
                          <a:solidFill>
                            <a:srgbClr val="000000"/>
                          </a:solidFill>
                          <a:latin typeface="+mj-lt"/>
                        </a:rPr>
                        <a:t>5 </a:t>
                      </a:r>
                      <a:r>
                        <a:rPr lang="en-US" sz="1800" b="0" i="0" u="none" strike="noStrike" kern="1200" dirty="0" smtClean="0">
                          <a:solidFill>
                            <a:srgbClr val="000000"/>
                          </a:solidFill>
                          <a:latin typeface="+mj-lt"/>
                          <a:ea typeface="+mn-ea"/>
                          <a:cs typeface="+mn-cs"/>
                        </a:rPr>
                        <a:t>[</a:t>
                      </a:r>
                      <a:r>
                        <a:rPr lang="en-US" sz="1800" b="0" i="0" u="none" strike="noStrike" kern="1200" dirty="0" err="1" smtClean="0">
                          <a:solidFill>
                            <a:srgbClr val="000000"/>
                          </a:solidFill>
                          <a:latin typeface="+mj-lt"/>
                          <a:ea typeface="+mn-ea"/>
                          <a:cs typeface="+mn-cs"/>
                        </a:rPr>
                        <a:t>mrad</a:t>
                      </a:r>
                      <a:r>
                        <a:rPr lang="en-US" sz="1800" b="0" i="0" u="none" strike="noStrike" kern="1200" dirty="0" smtClean="0">
                          <a:solidFill>
                            <a:srgbClr val="000000"/>
                          </a:solidFill>
                          <a:latin typeface="+mj-lt"/>
                          <a:ea typeface="+mn-ea"/>
                          <a:cs typeface="+mn-cs"/>
                        </a:rPr>
                        <a:t>]</a:t>
                      </a:r>
                      <a:r>
                        <a:rPr lang="en-US" sz="1800" b="0" i="0" u="none" strike="noStrike" dirty="0" smtClean="0">
                          <a:solidFill>
                            <a:srgbClr val="000000"/>
                          </a:solidFill>
                          <a:latin typeface="+mj-lt"/>
                        </a:rPr>
                        <a:t>  </a:t>
                      </a:r>
                    </a:p>
                    <a:p>
                      <a:pPr algn="ctr" fontAlgn="b"/>
                      <a:endParaRPr lang="en-US" sz="1800" b="0" i="0" u="none" strike="noStrike" dirty="0">
                        <a:solidFill>
                          <a:srgbClr val="000000"/>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8321">
                <a:tc>
                  <a:txBody>
                    <a:bodyPr/>
                    <a:lstStyle/>
                    <a:p>
                      <a:pPr algn="ctr" fontAlgn="ctr"/>
                      <a:r>
                        <a:rPr lang="en-US" sz="1800" b="0" i="0" u="none" strike="noStrike" dirty="0" smtClean="0">
                          <a:solidFill>
                            <a:srgbClr val="000000"/>
                          </a:solidFill>
                          <a:latin typeface="+mj-lt"/>
                        </a:rPr>
                        <a:t>Tracking Efficiency</a:t>
                      </a:r>
                      <a:endParaRPr lang="en-US" sz="18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endParaRPr lang="en-US" sz="1800" b="0" i="0" u="none" strike="noStrike" dirty="0" smtClean="0">
                        <a:solidFill>
                          <a:srgbClr val="000000"/>
                        </a:solidFill>
                        <a:latin typeface="+mj-lt"/>
                      </a:endParaRPr>
                    </a:p>
                    <a:p>
                      <a:pPr algn="ctr" fontAlgn="b"/>
                      <a:r>
                        <a:rPr lang="en-US" sz="1800" b="0" i="0" u="none" strike="noStrike" dirty="0" smtClean="0">
                          <a:solidFill>
                            <a:srgbClr val="000000"/>
                          </a:solidFill>
                          <a:latin typeface="+mj-lt"/>
                        </a:rPr>
                        <a:t>~90%</a:t>
                      </a:r>
                    </a:p>
                    <a:p>
                      <a:pPr algn="ctr" fontAlgn="b"/>
                      <a:endParaRPr lang="en-US" sz="1800" b="0" i="0" u="none" strike="noStrike" dirty="0">
                        <a:solidFill>
                          <a:srgbClr val="000000"/>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800" b="0" i="0" u="none" strike="noStrike" dirty="0">
                        <a:solidFill>
                          <a:srgbClr val="000000"/>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4829">
                <a:tc>
                  <a:txBody>
                    <a:bodyPr/>
                    <a:lstStyle/>
                    <a:p>
                      <a:pPr algn="ctr" fontAlgn="ctr"/>
                      <a:r>
                        <a:rPr lang="en-US" sz="1800" b="0" i="0" u="none" strike="noStrike" dirty="0" smtClean="0">
                          <a:solidFill>
                            <a:srgbClr val="000000"/>
                          </a:solidFill>
                          <a:latin typeface="+mj-lt"/>
                        </a:rPr>
                        <a:t>Luminosity</a:t>
                      </a:r>
                      <a:endParaRPr lang="en-US" sz="1800" b="0" i="0" u="none" strike="noStrike" dirty="0">
                        <a:solidFill>
                          <a:srgbClr val="000000"/>
                        </a:solidFill>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800" dirty="0" smtClean="0"/>
                        <a:t>10</a:t>
                      </a:r>
                      <a:r>
                        <a:rPr lang="en-US" sz="1800" baseline="30000" dirty="0" smtClean="0"/>
                        <a:t>35</a:t>
                      </a:r>
                      <a:r>
                        <a:rPr lang="en-US" sz="1800" dirty="0" smtClean="0"/>
                        <a:t> cm</a:t>
                      </a:r>
                      <a:r>
                        <a:rPr lang="en-US" sz="1800" baseline="30000" dirty="0" smtClean="0"/>
                        <a:t>-2</a:t>
                      </a:r>
                      <a:r>
                        <a:rPr lang="en-US" sz="1800" dirty="0" smtClean="0"/>
                        <a:t>s</a:t>
                      </a:r>
                      <a:r>
                        <a:rPr lang="en-US" sz="1800" baseline="30000" dirty="0" smtClean="0"/>
                        <a:t>-1</a:t>
                      </a:r>
                      <a:r>
                        <a:rPr lang="en-US" sz="1800" dirty="0" smtClean="0"/>
                        <a:t> </a:t>
                      </a:r>
                      <a:endParaRPr lang="en-US" sz="1800" b="0" i="0" u="none" strike="noStrike" dirty="0">
                        <a:solidFill>
                          <a:srgbClr val="000000"/>
                        </a:solidFill>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srcRect/>
          <a:stretch>
            <a:fillRect/>
          </a:stretch>
        </p:blipFill>
        <p:spPr bwMode="auto">
          <a:xfrm>
            <a:off x="4724400" y="914400"/>
            <a:ext cx="4000500" cy="3804047"/>
          </a:xfrm>
          <a:prstGeom prst="rect">
            <a:avLst/>
          </a:prstGeom>
          <a:noFill/>
          <a:ln w="12700">
            <a:noFill/>
            <a:miter lim="800000"/>
            <a:headEnd/>
            <a:tailEnd/>
          </a:ln>
        </p:spPr>
      </p:pic>
      <p:sp>
        <p:nvSpPr>
          <p:cNvPr id="17411" name="Rectangle 2"/>
          <p:cNvSpPr>
            <a:spLocks noGrp="1" noChangeArrowheads="1"/>
          </p:cNvSpPr>
          <p:nvPr>
            <p:ph type="title"/>
          </p:nvPr>
        </p:nvSpPr>
        <p:spPr/>
        <p:txBody>
          <a:bodyPr/>
          <a:lstStyle/>
          <a:p>
            <a:pPr eaLnBrk="1" hangingPunct="1"/>
            <a:r>
              <a:rPr lang="en-US" dirty="0"/>
              <a:t>Geometry </a:t>
            </a:r>
            <a:r>
              <a:rPr lang="en-US" dirty="0" smtClean="0"/>
              <a:t>Implementation in GEMC</a:t>
            </a:r>
            <a:endParaRPr lang="en-US" dirty="0"/>
          </a:p>
        </p:txBody>
      </p:sp>
      <p:sp>
        <p:nvSpPr>
          <p:cNvPr id="17412" name="Line 3"/>
          <p:cNvSpPr>
            <a:spLocks noChangeShapeType="1"/>
          </p:cNvSpPr>
          <p:nvPr/>
        </p:nvSpPr>
        <p:spPr bwMode="auto">
          <a:xfrm rot="10800000" flipH="1">
            <a:off x="2291060" y="3647480"/>
            <a:ext cx="3031629" cy="580430"/>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sp>
        <p:nvSpPr>
          <p:cNvPr id="17413" name="Line 4"/>
          <p:cNvSpPr>
            <a:spLocks noChangeShapeType="1"/>
          </p:cNvSpPr>
          <p:nvPr/>
        </p:nvSpPr>
        <p:spPr bwMode="auto">
          <a:xfrm>
            <a:off x="3018829" y="1111449"/>
            <a:ext cx="2304976" cy="2357438"/>
          </a:xfrm>
          <a:prstGeom prst="line">
            <a:avLst/>
          </a:prstGeom>
          <a:noFill/>
          <a:ln w="38100">
            <a:solidFill>
              <a:schemeClr val="tx1"/>
            </a:solidFill>
            <a:miter lim="800000"/>
            <a:headEnd/>
            <a:tailEnd/>
          </a:ln>
        </p:spPr>
        <p:txBody>
          <a:bodyPr lIns="0" tIns="0" rIns="0" bIns="0">
            <a:prstTxWarp prst="textNoShape">
              <a:avLst/>
            </a:prstTxWarp>
          </a:bodyPr>
          <a:lstStyle/>
          <a:p>
            <a:endParaRPr lang="en-US"/>
          </a:p>
        </p:txBody>
      </p:sp>
      <p:sp>
        <p:nvSpPr>
          <p:cNvPr id="17414" name="Oval 5"/>
          <p:cNvSpPr>
            <a:spLocks/>
          </p:cNvSpPr>
          <p:nvPr/>
        </p:nvSpPr>
        <p:spPr bwMode="auto">
          <a:xfrm>
            <a:off x="384572" y="838200"/>
            <a:ext cx="3286125" cy="3455789"/>
          </a:xfrm>
          <a:prstGeom prst="ellipse">
            <a:avLst/>
          </a:prstGeom>
          <a:solidFill>
            <a:schemeClr val="accent1"/>
          </a:solidFill>
          <a:ln w="25400">
            <a:solidFill>
              <a:schemeClr val="tx1"/>
            </a:solidFill>
            <a:miter lim="800000"/>
            <a:headEnd/>
            <a:tailEnd/>
          </a:ln>
        </p:spPr>
        <p:txBody>
          <a:bodyPr lIns="0" tIns="0" rIns="0" bIns="0">
            <a:prstTxWarp prst="textNoShape">
              <a:avLst/>
            </a:prstTxWarp>
          </a:bodyPr>
          <a:lstStyle/>
          <a:p>
            <a:endParaRPr lang="en-US"/>
          </a:p>
        </p:txBody>
      </p:sp>
      <p:sp>
        <p:nvSpPr>
          <p:cNvPr id="18438" name="Rectangle 6"/>
          <p:cNvSpPr>
            <a:spLocks/>
          </p:cNvSpPr>
          <p:nvPr/>
        </p:nvSpPr>
        <p:spPr bwMode="auto">
          <a:xfrm>
            <a:off x="1152525" y="1066800"/>
            <a:ext cx="1750219" cy="919758"/>
          </a:xfrm>
          <a:prstGeom prst="rect">
            <a:avLst/>
          </a:prstGeom>
          <a:gradFill rotWithShape="0">
            <a:gsLst>
              <a:gs pos="0">
                <a:srgbClr val="FEFFFE"/>
              </a:gs>
              <a:gs pos="100000">
                <a:srgbClr val="464658"/>
              </a:gs>
            </a:gsLst>
            <a:lin ang="5400000" scaled="1"/>
          </a:gradFill>
          <a:ln w="12700" cap="flat">
            <a:solidFill>
              <a:schemeClr val="tx1"/>
            </a:solidFill>
            <a:prstDash val="solid"/>
            <a:miter lim="800000"/>
            <a:headEnd type="none" w="med" len="med"/>
            <a:tailEnd type="none" w="med" len="med"/>
          </a:ln>
        </p:spPr>
        <p:txBody>
          <a:bodyPr lIns="0" tIns="0" rIns="0" bIns="0" anchor="ctr">
            <a:prstTxWarp prst="textNoShape">
              <a:avLst/>
            </a:prstTxWarp>
          </a:bodyPr>
          <a:lstStyle/>
          <a:p>
            <a:r>
              <a:rPr lang="en-US" sz="2000" dirty="0">
                <a:solidFill>
                  <a:srgbClr val="FFFFFF"/>
                </a:solidFill>
                <a:effectLst>
                  <a:outerShdw blurRad="38100" dist="38100" dir="2700000" algn="tl">
                    <a:srgbClr val="DDDDDD"/>
                  </a:outerShdw>
                </a:effectLst>
                <a:ea typeface="Gill Sans" pitchFamily="-110" charset="0"/>
                <a:cs typeface="Gill Sans" pitchFamily="-110" charset="0"/>
              </a:rPr>
              <a:t>Silicon 320</a:t>
            </a:r>
          </a:p>
        </p:txBody>
      </p:sp>
      <p:sp>
        <p:nvSpPr>
          <p:cNvPr id="18439" name="Rectangle 7"/>
          <p:cNvSpPr>
            <a:spLocks/>
          </p:cNvSpPr>
          <p:nvPr/>
        </p:nvSpPr>
        <p:spPr bwMode="auto">
          <a:xfrm>
            <a:off x="1152525" y="1977628"/>
            <a:ext cx="1750219" cy="375047"/>
          </a:xfrm>
          <a:prstGeom prst="rect">
            <a:avLst/>
          </a:prstGeom>
          <a:solidFill>
            <a:srgbClr val="FF299E"/>
          </a:solidFill>
          <a:ln w="12700" cap="flat">
            <a:solidFill>
              <a:schemeClr val="tx1"/>
            </a:solidFill>
            <a:prstDash val="solid"/>
            <a:miter lim="800000"/>
            <a:headEnd type="none" w="med" len="med"/>
            <a:tailEnd type="none" w="med" len="med"/>
          </a:ln>
        </p:spPr>
        <p:txBody>
          <a:bodyPr lIns="0" tIns="0" rIns="0" bIns="0" anchor="ctr">
            <a:prstTxWarp prst="textNoShape">
              <a:avLst/>
            </a:prstTxWarp>
          </a:bodyPr>
          <a:lstStyle/>
          <a:p>
            <a:r>
              <a:rPr lang="en-US" dirty="0">
                <a:solidFill>
                  <a:srgbClr val="FFFFFF"/>
                </a:solidFill>
                <a:effectLst>
                  <a:outerShdw blurRad="38100" dist="38100" dir="2700000" algn="tl">
                    <a:srgbClr val="000000"/>
                  </a:outerShdw>
                </a:effectLst>
                <a:ea typeface="Gill Sans" pitchFamily="-110" charset="0"/>
                <a:cs typeface="Gill Sans" pitchFamily="-110" charset="0"/>
              </a:rPr>
              <a:t>Epoxy 100</a:t>
            </a:r>
          </a:p>
        </p:txBody>
      </p:sp>
      <p:sp>
        <p:nvSpPr>
          <p:cNvPr id="18440" name="Rectangle 8"/>
          <p:cNvSpPr>
            <a:spLocks/>
          </p:cNvSpPr>
          <p:nvPr/>
        </p:nvSpPr>
        <p:spPr bwMode="auto">
          <a:xfrm>
            <a:off x="1152525" y="2352675"/>
            <a:ext cx="1750219" cy="196453"/>
          </a:xfrm>
          <a:prstGeom prst="rect">
            <a:avLst/>
          </a:prstGeom>
          <a:solidFill>
            <a:srgbClr val="4565FF"/>
          </a:solidFill>
          <a:ln w="12700" cap="flat">
            <a:solidFill>
              <a:schemeClr val="tx1"/>
            </a:solidFill>
            <a:prstDash val="solid"/>
            <a:miter lim="800000"/>
            <a:headEnd type="none" w="med" len="med"/>
            <a:tailEnd type="none" w="med" len="med"/>
          </a:ln>
        </p:spPr>
        <p:txBody>
          <a:bodyPr lIns="0" tIns="0" rIns="0" bIns="0" anchor="ctr">
            <a:prstTxWarp prst="textNoShape">
              <a:avLst/>
            </a:prstTxWarp>
          </a:bodyPr>
          <a:lstStyle/>
          <a:p>
            <a:r>
              <a:rPr lang="en-US" sz="1000" dirty="0">
                <a:solidFill>
                  <a:srgbClr val="FFFFFF"/>
                </a:solidFill>
                <a:effectLst>
                  <a:outerShdw blurRad="38100" dist="38100" dir="2700000" algn="tl">
                    <a:srgbClr val="000000"/>
                  </a:outerShdw>
                </a:effectLst>
                <a:ea typeface="Gill Sans" pitchFamily="-110" charset="0"/>
                <a:cs typeface="Gill Sans" pitchFamily="-110" charset="0"/>
              </a:rPr>
              <a:t>Bus Cable 31</a:t>
            </a:r>
          </a:p>
        </p:txBody>
      </p:sp>
      <p:sp>
        <p:nvSpPr>
          <p:cNvPr id="18441" name="Rectangle 9"/>
          <p:cNvSpPr>
            <a:spLocks/>
          </p:cNvSpPr>
          <p:nvPr/>
        </p:nvSpPr>
        <p:spPr bwMode="auto">
          <a:xfrm>
            <a:off x="1152525" y="2549128"/>
            <a:ext cx="1750219" cy="669727"/>
          </a:xfrm>
          <a:prstGeom prst="rect">
            <a:avLst/>
          </a:prstGeom>
          <a:gradFill rotWithShape="0">
            <a:gsLst>
              <a:gs pos="0">
                <a:srgbClr val="5B54FF"/>
              </a:gs>
              <a:gs pos="100000">
                <a:srgbClr val="17171D"/>
              </a:gs>
            </a:gsLst>
            <a:lin ang="5100000" scaled="1"/>
          </a:gradFill>
          <a:ln w="12700" cap="flat">
            <a:solidFill>
              <a:schemeClr val="tx1"/>
            </a:solidFill>
            <a:prstDash val="solid"/>
            <a:miter lim="800000"/>
            <a:headEnd type="none" w="med" len="med"/>
            <a:tailEnd type="none" w="med" len="med"/>
          </a:ln>
        </p:spPr>
        <p:txBody>
          <a:bodyPr lIns="0" tIns="0" rIns="0" bIns="0" anchor="ctr">
            <a:prstTxWarp prst="textNoShape">
              <a:avLst/>
            </a:prstTxWarp>
          </a:bodyPr>
          <a:lstStyle/>
          <a:p>
            <a:r>
              <a:rPr lang="en-US" sz="1700" dirty="0">
                <a:solidFill>
                  <a:srgbClr val="FFFFFF"/>
                </a:solidFill>
                <a:effectLst>
                  <a:outerShdw blurRad="38100" dist="38100" dir="2700000" algn="tl">
                    <a:srgbClr val="000000"/>
                  </a:outerShdw>
                </a:effectLst>
                <a:ea typeface="Gill Sans" pitchFamily="-110" charset="0"/>
                <a:cs typeface="Gill Sans" pitchFamily="-110" charset="0"/>
              </a:rPr>
              <a:t>Carbon Fiber </a:t>
            </a:r>
            <a:r>
              <a:rPr lang="en-US" sz="1700" dirty="0" smtClean="0">
                <a:solidFill>
                  <a:srgbClr val="FFFFFF"/>
                </a:solidFill>
                <a:effectLst>
                  <a:outerShdw blurRad="38100" dist="38100" dir="2700000" algn="tl">
                    <a:srgbClr val="000000"/>
                  </a:outerShdw>
                </a:effectLst>
                <a:ea typeface="Gill Sans" pitchFamily="-110" charset="0"/>
                <a:cs typeface="Gill Sans" pitchFamily="-110" charset="0"/>
              </a:rPr>
              <a:t>200</a:t>
            </a:r>
            <a:endParaRPr lang="en-US" sz="1700" dirty="0">
              <a:solidFill>
                <a:srgbClr val="FFFFFF"/>
              </a:solidFill>
              <a:effectLst>
                <a:outerShdw blurRad="38100" dist="38100" dir="2700000" algn="tl">
                  <a:srgbClr val="000000"/>
                </a:outerShdw>
              </a:effectLst>
              <a:ea typeface="Gill Sans" pitchFamily="-110" charset="0"/>
              <a:cs typeface="Gill Sans" pitchFamily="-110" charset="0"/>
            </a:endParaRPr>
          </a:p>
        </p:txBody>
      </p:sp>
      <p:sp>
        <p:nvSpPr>
          <p:cNvPr id="17419" name="Freeform 10"/>
          <p:cNvSpPr>
            <a:spLocks/>
          </p:cNvSpPr>
          <p:nvPr/>
        </p:nvSpPr>
        <p:spPr bwMode="auto">
          <a:xfrm>
            <a:off x="1143595" y="3209925"/>
            <a:ext cx="1759148" cy="1035844"/>
          </a:xfrm>
          <a:custGeom>
            <a:avLst/>
            <a:gdLst>
              <a:gd name="T0" fmla="*/ 12741 w 21600"/>
              <a:gd name="T1" fmla="*/ 12686 h 21600"/>
              <a:gd name="T2" fmla="*/ 2501900 w 21600"/>
              <a:gd name="T3" fmla="*/ 0 h 21600"/>
              <a:gd name="T4" fmla="*/ 2501900 w 21600"/>
              <a:gd name="T5" fmla="*/ 1117586 h 21600"/>
              <a:gd name="T6" fmla="*/ 2273254 w 21600"/>
              <a:gd name="T7" fmla="*/ 1231895 h 21600"/>
              <a:gd name="T8" fmla="*/ 2044724 w 21600"/>
              <a:gd name="T9" fmla="*/ 1320833 h 21600"/>
              <a:gd name="T10" fmla="*/ 1790712 w 21600"/>
              <a:gd name="T11" fmla="*/ 1397016 h 21600"/>
              <a:gd name="T12" fmla="*/ 1549440 w 21600"/>
              <a:gd name="T13" fmla="*/ 1460514 h 21600"/>
              <a:gd name="T14" fmla="*/ 1282687 w 21600"/>
              <a:gd name="T15" fmla="*/ 1473200 h 21600"/>
              <a:gd name="T16" fmla="*/ 1079524 w 21600"/>
              <a:gd name="T17" fmla="*/ 1473200 h 21600"/>
              <a:gd name="T18" fmla="*/ 863619 w 21600"/>
              <a:gd name="T19" fmla="*/ 1447828 h 21600"/>
              <a:gd name="T20" fmla="*/ 673081 w 21600"/>
              <a:gd name="T21" fmla="*/ 1397016 h 21600"/>
              <a:gd name="T22" fmla="*/ 495284 w 21600"/>
              <a:gd name="T23" fmla="*/ 1333519 h 21600"/>
              <a:gd name="T24" fmla="*/ 304745 w 21600"/>
              <a:gd name="T25" fmla="*/ 1270021 h 21600"/>
              <a:gd name="T26" fmla="*/ 152431 w 21600"/>
              <a:gd name="T27" fmla="*/ 1193770 h 21600"/>
              <a:gd name="T28" fmla="*/ 0 w 21600"/>
              <a:gd name="T29" fmla="*/ 1117586 h 21600"/>
              <a:gd name="T30" fmla="*/ 12741 w 21600"/>
              <a:gd name="T31" fmla="*/ 12686 h 21600"/>
              <a:gd name="T32" fmla="*/ 12741 w 21600"/>
              <a:gd name="T33" fmla="*/ 12686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00"/>
              <a:gd name="T52" fmla="*/ 0 h 21600"/>
              <a:gd name="T53" fmla="*/ 21600 w 21600"/>
              <a:gd name="T54" fmla="*/ 21600 h 21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00" h="21600">
                <a:moveTo>
                  <a:pt x="110" y="186"/>
                </a:moveTo>
                <a:lnTo>
                  <a:pt x="21600" y="0"/>
                </a:lnTo>
                <a:lnTo>
                  <a:pt x="21600" y="16386"/>
                </a:lnTo>
                <a:lnTo>
                  <a:pt x="19626" y="18062"/>
                </a:lnTo>
                <a:lnTo>
                  <a:pt x="17653" y="19366"/>
                </a:lnTo>
                <a:lnTo>
                  <a:pt x="15460" y="20483"/>
                </a:lnTo>
                <a:lnTo>
                  <a:pt x="13377" y="21414"/>
                </a:lnTo>
                <a:lnTo>
                  <a:pt x="11074" y="21600"/>
                </a:lnTo>
                <a:lnTo>
                  <a:pt x="9320" y="21600"/>
                </a:lnTo>
                <a:lnTo>
                  <a:pt x="7456" y="21228"/>
                </a:lnTo>
                <a:lnTo>
                  <a:pt x="5811" y="20483"/>
                </a:lnTo>
                <a:lnTo>
                  <a:pt x="4276" y="19552"/>
                </a:lnTo>
                <a:lnTo>
                  <a:pt x="2631" y="18621"/>
                </a:lnTo>
                <a:lnTo>
                  <a:pt x="1316" y="17503"/>
                </a:lnTo>
                <a:lnTo>
                  <a:pt x="0" y="16386"/>
                </a:lnTo>
                <a:lnTo>
                  <a:pt x="110" y="186"/>
                </a:lnTo>
                <a:close/>
                <a:moveTo>
                  <a:pt x="110" y="186"/>
                </a:moveTo>
              </a:path>
            </a:pathLst>
          </a:custGeom>
          <a:solidFill>
            <a:srgbClr val="FF1405"/>
          </a:solidFill>
          <a:ln w="12700">
            <a:solidFill>
              <a:schemeClr val="tx1"/>
            </a:solidFill>
            <a:miter lim="800000"/>
            <a:headEnd/>
            <a:tailEnd/>
          </a:ln>
        </p:spPr>
        <p:txBody>
          <a:bodyPr lIns="0" tIns="0" rIns="0" bIns="0" anchor="ctr">
            <a:prstTxWarp prst="textNoShape">
              <a:avLst/>
            </a:prstTxWarp>
          </a:bodyPr>
          <a:lstStyle/>
          <a:p>
            <a:r>
              <a:rPr lang="en-US" sz="2500" dirty="0" err="1"/>
              <a:t>Rohacell</a:t>
            </a:r>
            <a:r>
              <a:rPr lang="en-US" sz="2500" dirty="0"/>
              <a:t> 1250</a:t>
            </a:r>
          </a:p>
        </p:txBody>
      </p:sp>
      <p:sp>
        <p:nvSpPr>
          <p:cNvPr id="17420" name="Oval 11"/>
          <p:cNvSpPr>
            <a:spLocks/>
          </p:cNvSpPr>
          <p:nvPr/>
        </p:nvSpPr>
        <p:spPr bwMode="auto">
          <a:xfrm>
            <a:off x="5233392" y="3459957"/>
            <a:ext cx="169664" cy="187523"/>
          </a:xfrm>
          <a:prstGeom prst="ellipse">
            <a:avLst/>
          </a:prstGeom>
          <a:noFill/>
          <a:ln w="25400">
            <a:solidFill>
              <a:schemeClr val="tx1">
                <a:alpha val="34901"/>
              </a:schemeClr>
            </a:solidFill>
            <a:miter lim="800000"/>
            <a:headEnd/>
            <a:tailEnd/>
          </a:ln>
        </p:spPr>
        <p:txBody>
          <a:bodyPr lIns="0" tIns="0" rIns="0" bIns="0">
            <a:prstTxWarp prst="textNoShape">
              <a:avLst/>
            </a:prstTxWarp>
          </a:bodyPr>
          <a:lstStyle/>
          <a:p>
            <a:endParaRPr lang="en-US"/>
          </a:p>
        </p:txBody>
      </p:sp>
      <p:sp>
        <p:nvSpPr>
          <p:cNvPr id="13" name="Rectangle 12"/>
          <p:cNvSpPr/>
          <p:nvPr/>
        </p:nvSpPr>
        <p:spPr>
          <a:xfrm>
            <a:off x="-304800" y="4724400"/>
            <a:ext cx="9525000" cy="1477328"/>
          </a:xfrm>
          <a:prstGeom prst="rect">
            <a:avLst/>
          </a:prstGeom>
        </p:spPr>
        <p:txBody>
          <a:bodyPr wrap="square">
            <a:spAutoFit/>
          </a:bodyPr>
          <a:lstStyle/>
          <a:p>
            <a:pPr marL="1104900" indent="-749300">
              <a:buSzPct val="73000"/>
            </a:pPr>
            <a:r>
              <a:rPr lang="en-US" dirty="0" smtClean="0">
                <a:solidFill>
                  <a:srgbClr val="121461"/>
                </a:solidFill>
              </a:rPr>
              <a:t>We have a full, realistic implementation of the SVT and </a:t>
            </a:r>
            <a:r>
              <a:rPr lang="en-US" dirty="0" err="1" smtClean="0">
                <a:solidFill>
                  <a:srgbClr val="121461"/>
                </a:solidFill>
              </a:rPr>
              <a:t>Micromegars</a:t>
            </a:r>
            <a:r>
              <a:rPr lang="en-US" dirty="0" smtClean="0">
                <a:solidFill>
                  <a:srgbClr val="121461"/>
                </a:solidFill>
              </a:rPr>
              <a:t> in the Geant4</a:t>
            </a:r>
          </a:p>
          <a:p>
            <a:pPr marL="1104900" indent="-749300">
              <a:buSzPct val="73000"/>
            </a:pPr>
            <a:r>
              <a:rPr lang="en-US" dirty="0" smtClean="0">
                <a:solidFill>
                  <a:srgbClr val="121461"/>
                </a:solidFill>
              </a:rPr>
              <a:t>simulation that includes electronic noise, charge sharing and physics background</a:t>
            </a:r>
          </a:p>
          <a:p>
            <a:pPr marL="1104900" indent="-749300">
              <a:buSzPct val="73000"/>
            </a:pPr>
            <a:r>
              <a:rPr lang="en-US" dirty="0" smtClean="0">
                <a:solidFill>
                  <a:srgbClr val="121461"/>
                </a:solidFill>
              </a:rPr>
              <a:t>For CLAS12 configuration. </a:t>
            </a:r>
            <a:r>
              <a:rPr lang="en-US" b="1" dirty="0" smtClean="0">
                <a:solidFill>
                  <a:srgbClr val="121461"/>
                </a:solidFill>
              </a:rPr>
              <a:t>The simulation and reconstruction framework in place,</a:t>
            </a:r>
          </a:p>
          <a:p>
            <a:pPr marL="1104900" indent="-749300">
              <a:buSzPct val="73000"/>
            </a:pPr>
            <a:r>
              <a:rPr lang="en-US" b="1" dirty="0" smtClean="0">
                <a:solidFill>
                  <a:srgbClr val="121461"/>
                </a:solidFill>
              </a:rPr>
              <a:t>could be extended to simulate the EIC configuration to calculate rate and radiation</a:t>
            </a:r>
          </a:p>
          <a:p>
            <a:pPr marL="1104900" indent="-749300">
              <a:buSzPct val="73000"/>
            </a:pPr>
            <a:r>
              <a:rPr lang="en-US" b="1" dirty="0" smtClean="0">
                <a:solidFill>
                  <a:srgbClr val="121461"/>
                </a:solidFill>
              </a:rPr>
              <a:t>doses.</a:t>
            </a:r>
            <a:endParaRPr lang="en-US" b="1" dirty="0">
              <a:solidFill>
                <a:srgbClr val="12146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txDef>
      <a:spPr>
        <a:noFill/>
      </a:spPr>
      <a:bodyPr wrap="square" rtlCol="0">
        <a:noAutofit/>
      </a:bodyPr>
      <a:lstStyle>
        <a:defPPr algn="l">
          <a:defRPr sz="2400" dirty="0" smtClean="0">
            <a:latin typeface="Arial" pitchFamily="34" charset="0"/>
            <a:cs typeface="Arial" pitchFamily="34" charset="0"/>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136961</TotalTime>
  <Words>2992</Words>
  <Application>Microsoft Office PowerPoint</Application>
  <PresentationFormat>On-screen Show (4:3)</PresentationFormat>
  <Paragraphs>654</Paragraphs>
  <Slides>31</Slides>
  <Notes>14</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1_Custom Design</vt:lpstr>
      <vt:lpstr>  Silicon-based tracker system for EIC detector  </vt:lpstr>
      <vt:lpstr>Topics</vt:lpstr>
      <vt:lpstr>Introduction</vt:lpstr>
      <vt:lpstr>CLAS12 in Hall B</vt:lpstr>
      <vt:lpstr>CLAS12 – Central Detector</vt:lpstr>
      <vt:lpstr>Overview: Detector Design Considerations</vt:lpstr>
      <vt:lpstr>Design of SVT</vt:lpstr>
      <vt:lpstr>Overview: Performance  Expectations</vt:lpstr>
      <vt:lpstr>Geometry Implementation in GEMC</vt:lpstr>
      <vt:lpstr>Overview: Rates and Radiation Dose</vt:lpstr>
      <vt:lpstr>Design Overview: SVT Module</vt:lpstr>
      <vt:lpstr>Sensor Design</vt:lpstr>
      <vt:lpstr>Sensor Design: Hybrid Sensor Layout</vt:lpstr>
      <vt:lpstr>Sensor Specifications –Mechanical </vt:lpstr>
      <vt:lpstr>Sensor Parameters:  Summary</vt:lpstr>
      <vt:lpstr>Design Overview: FSSR2</vt:lpstr>
      <vt:lpstr>Module Components: HFCB</vt:lpstr>
      <vt:lpstr>Proposal</vt:lpstr>
      <vt:lpstr>Collaboration Strategy</vt:lpstr>
      <vt:lpstr>Infrastructure</vt:lpstr>
      <vt:lpstr>JLab/ FNAL Infrastructure</vt:lpstr>
      <vt:lpstr>Slide 22</vt:lpstr>
      <vt:lpstr>Funding Profile Request</vt:lpstr>
      <vt:lpstr> Three Year Plan </vt:lpstr>
      <vt:lpstr>Summary</vt:lpstr>
      <vt:lpstr>Slide 26</vt:lpstr>
      <vt:lpstr>Sensor Specifications: Electrical</vt:lpstr>
      <vt:lpstr>Radiation Dose on Silicon</vt:lpstr>
      <vt:lpstr>Radiation Dose on Chip</vt:lpstr>
      <vt:lpstr>Sensor Design: Layout of Sensors</vt:lpstr>
      <vt:lpstr>Cold Plate</vt:lpstr>
    </vt:vector>
  </TitlesOfParts>
  <Company>Jefferson Science Associates, LLC</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mcarman</dc:creator>
  <cp:lastModifiedBy>Latifa Elouadrhiri</cp:lastModifiedBy>
  <cp:revision>1311</cp:revision>
  <dcterms:created xsi:type="dcterms:W3CDTF">2012-05-17T16:19:44Z</dcterms:created>
  <dcterms:modified xsi:type="dcterms:W3CDTF">2012-05-17T17:18:16Z</dcterms:modified>
</cp:coreProperties>
</file>