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329" r:id="rId3"/>
    <p:sldId id="330" r:id="rId4"/>
    <p:sldId id="328" r:id="rId5"/>
    <p:sldId id="334" r:id="rId6"/>
    <p:sldId id="342" r:id="rId7"/>
    <p:sldId id="349" r:id="rId8"/>
    <p:sldId id="343" r:id="rId9"/>
    <p:sldId id="363" r:id="rId10"/>
    <p:sldId id="299" r:id="rId11"/>
    <p:sldId id="305" r:id="rId12"/>
    <p:sldId id="308" r:id="rId13"/>
    <p:sldId id="361" r:id="rId14"/>
    <p:sldId id="362" r:id="rId15"/>
    <p:sldId id="345" r:id="rId16"/>
    <p:sldId id="344" r:id="rId17"/>
    <p:sldId id="348" r:id="rId18"/>
    <p:sldId id="336" r:id="rId19"/>
    <p:sldId id="340" r:id="rId20"/>
    <p:sldId id="338" r:id="rId21"/>
    <p:sldId id="339" r:id="rId22"/>
    <p:sldId id="364" r:id="rId23"/>
    <p:sldId id="316" r:id="rId24"/>
    <p:sldId id="355" r:id="rId25"/>
    <p:sldId id="324" r:id="rId26"/>
    <p:sldId id="341" r:id="rId27"/>
    <p:sldId id="327" r:id="rId28"/>
    <p:sldId id="347" r:id="rId29"/>
    <p:sldId id="353" r:id="rId30"/>
    <p:sldId id="354" r:id="rId31"/>
    <p:sldId id="358" r:id="rId32"/>
    <p:sldId id="359" r:id="rId33"/>
    <p:sldId id="333" r:id="rId34"/>
    <p:sldId id="335" r:id="rId35"/>
    <p:sldId id="352" r:id="rId36"/>
    <p:sldId id="356" r:id="rId37"/>
    <p:sldId id="357" r:id="rId38"/>
    <p:sldId id="315" r:id="rId39"/>
    <p:sldId id="365" r:id="rId40"/>
    <p:sldId id="322" r:id="rId41"/>
    <p:sldId id="318" r:id="rId42"/>
    <p:sldId id="326" r:id="rId43"/>
    <p:sldId id="259" r:id="rId44"/>
    <p:sldId id="284" r:id="rId45"/>
    <p:sldId id="286" r:id="rId46"/>
    <p:sldId id="331" r:id="rId47"/>
    <p:sldId id="33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FFFF"/>
    <a:srgbClr val="00CCFF"/>
    <a:srgbClr val="8A0000"/>
    <a:srgbClr val="990000"/>
    <a:srgbClr val="68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4626"/>
    </p:cViewPr>
  </p:sorterViewPr>
  <p:notesViewPr>
    <p:cSldViewPr>
      <p:cViewPr varScale="1">
        <p:scale>
          <a:sx n="55" d="100"/>
          <a:sy n="55" d="100"/>
        </p:scale>
        <p:origin x="-186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870F4-5374-4858-AA1F-D2FC12811746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52AF1-52DA-47EB-B043-718F908E9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EB88-5A88-4C45-82D2-6FA4DB7BEA54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B1036-C79E-46F7-8FEB-3830A27B2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Starting to drop simplifying assumptions and approximations,</a:t>
            </a: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[deeper levels of understanding],. . . </a:t>
            </a: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Compare, contrast, provide different handles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4DE7B-3E3E-4100-8572-B73DC5612D09}" type="slidenum">
              <a:rPr lang="en-US"/>
              <a:pPr/>
              <a:t>11</a:t>
            </a:fld>
            <a:endParaRPr lang="en-US"/>
          </a:p>
        </p:txBody>
      </p:sp>
      <p:sp>
        <p:nvSpPr>
          <p:cNvPr id="156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6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359B-664C-4521-AA8C-360578650F80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654A-1A1B-4F03-B7C6-C178A60E3F24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373A-59E1-48D8-AC11-A03873C15D39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51E6-6EF7-4668-9F9C-65BF2C74FC8E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63CB-2A44-4468-A6B1-9744AEFABB9C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2255-11D3-4E43-B1EB-652548E6623C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D0F92-448F-492F-ACB1-1BCD81337980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92FC-E507-416A-9CEA-F62A8F061B16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893-95DC-4EA8-B753-237262E994BE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8456-A33C-44FF-AAA6-075D58C9CACE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7711-BE25-48AB-A3D6-283D7EB10CEB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7B2B8-475E-4B12-B983-7E12DE1BD831}" type="datetime1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6388768"/>
            <a:ext cx="914400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i="1" kern="1200">
          <a:solidFill>
            <a:srgbClr val="FFFF0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2152650"/>
          </a:xfrm>
        </p:spPr>
        <p:txBody>
          <a:bodyPr>
            <a:noAutofit/>
          </a:bodyPr>
          <a:lstStyle/>
          <a:p>
            <a:r>
              <a:rPr lang="en-US" dirty="0" smtClean="0"/>
              <a:t>The PHENIX Decadal Plan: </a:t>
            </a:r>
            <a:br>
              <a:rPr lang="en-US" dirty="0" smtClean="0"/>
            </a:br>
            <a:r>
              <a:rPr lang="en-US" dirty="0" smtClean="0"/>
              <a:t>Crafting the Future of RHIC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2209800"/>
          </a:xfrm>
        </p:spPr>
        <p:txBody>
          <a:bodyPr>
            <a:normAutofit fontScale="62500" lnSpcReduction="20000"/>
          </a:bodyPr>
          <a:lstStyle/>
          <a:p>
            <a:r>
              <a:rPr lang="en-US" sz="4400" dirty="0" smtClean="0"/>
              <a:t>Christine A. Aidala</a:t>
            </a:r>
          </a:p>
          <a:p>
            <a:r>
              <a:rPr lang="en-US" sz="4400" dirty="0" smtClean="0"/>
              <a:t>Los Alamos National Lab</a:t>
            </a:r>
          </a:p>
          <a:p>
            <a:endParaRPr lang="en-US" sz="3800" dirty="0" smtClean="0"/>
          </a:p>
          <a:p>
            <a:r>
              <a:rPr lang="en-US" sz="3500" dirty="0" smtClean="0"/>
              <a:t>Winter Workshop on Nuclear Dynamics</a:t>
            </a:r>
          </a:p>
          <a:p>
            <a:r>
              <a:rPr lang="en-US" dirty="0" smtClean="0"/>
              <a:t>Winter Park, CO</a:t>
            </a:r>
          </a:p>
          <a:p>
            <a:r>
              <a:rPr lang="en-US" dirty="0" smtClean="0"/>
              <a:t>February 8, 2011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Continued </a:t>
            </a:r>
            <a:r>
              <a:rPr lang="en-US" sz="3800" dirty="0" err="1" smtClean="0"/>
              <a:t>p+p</a:t>
            </a:r>
            <a:r>
              <a:rPr lang="en-US" sz="3800" dirty="0" smtClean="0"/>
              <a:t> collisions at RHIC just for HI comparison once we have </a:t>
            </a:r>
            <a:r>
              <a:rPr lang="en-US" sz="3800" dirty="0" err="1" smtClean="0"/>
              <a:t>e+p</a:t>
            </a:r>
            <a:r>
              <a:rPr lang="en-US" sz="3800" dirty="0" smtClean="0"/>
              <a:t>?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major new investment in RHIC as a facility is tied to adding an electron ring, aren’t </a:t>
            </a:r>
            <a:r>
              <a:rPr lang="en-US" dirty="0" err="1" smtClean="0"/>
              <a:t>e+p</a:t>
            </a:r>
            <a:r>
              <a:rPr lang="en-US" dirty="0" smtClean="0"/>
              <a:t> collisions better for studying nucleon structure anyway??</a:t>
            </a:r>
          </a:p>
          <a:p>
            <a:r>
              <a:rPr lang="en-US" dirty="0" smtClean="0"/>
              <a:t>While electrons offer several advantages (interactions easy to calculate, reconstruct kinematics exactly), </a:t>
            </a:r>
            <a:r>
              <a:rPr lang="en-US" b="1" dirty="0" smtClean="0"/>
              <a:t>you can’t learn everything about the proton by probing it with an electron!!  </a:t>
            </a:r>
          </a:p>
          <a:p>
            <a:pPr lvl="1"/>
            <a:r>
              <a:rPr lang="en-US" dirty="0" smtClean="0"/>
              <a:t>(Recall the ‘C’ in ‘QCD’ . . .)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u="sng" dirty="0" smtClean="0"/>
              <a:t>Modified universality</a:t>
            </a:r>
            <a:r>
              <a:rPr lang="en-US" sz="3200" dirty="0" smtClean="0"/>
              <a:t> of T-odd </a:t>
            </a:r>
            <a:br>
              <a:rPr lang="en-US" sz="3200" dirty="0" smtClean="0"/>
            </a:br>
            <a:r>
              <a:rPr lang="en-US" sz="3200" dirty="0" err="1" smtClean="0"/>
              <a:t>k</a:t>
            </a:r>
            <a:r>
              <a:rPr lang="en-US" sz="3200" baseline="-25000" dirty="0" err="1" smtClean="0"/>
              <a:t>T</a:t>
            </a:r>
            <a:r>
              <a:rPr lang="en-US" sz="3200" dirty="0" err="1" smtClean="0"/>
              <a:t>-unintegrated</a:t>
            </a:r>
            <a:r>
              <a:rPr lang="en-US" sz="3200" dirty="0" smtClean="0"/>
              <a:t> distributions: </a:t>
            </a:r>
            <a:br>
              <a:rPr lang="en-US" sz="3200" dirty="0" smtClean="0"/>
            </a:br>
            <a:r>
              <a:rPr lang="en-US" sz="3200" dirty="0" smtClean="0"/>
              <a:t>Color in action!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59FB-7DEB-45DF-BF94-DE0F7425313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563652" name="Text Box 4"/>
          <p:cNvSpPr txBox="1">
            <a:spLocks noChangeArrowheads="1"/>
          </p:cNvSpPr>
          <p:nvPr/>
        </p:nvSpPr>
        <p:spPr bwMode="auto">
          <a:xfrm>
            <a:off x="1066800" y="1748135"/>
            <a:ext cx="3017298" cy="36933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FFCC"/>
                </a:solidFill>
                <a:latin typeface="Times" charset="0"/>
              </a:rPr>
              <a:t>DIS: </a:t>
            </a:r>
            <a:r>
              <a:rPr lang="en-US" b="1" dirty="0" smtClean="0">
                <a:solidFill>
                  <a:srgbClr val="FFFFCC"/>
                </a:solidFill>
                <a:latin typeface="Times" charset="0"/>
              </a:rPr>
              <a:t>attractive FSI</a:t>
            </a:r>
            <a:endParaRPr lang="en-US" b="1" dirty="0">
              <a:solidFill>
                <a:srgbClr val="FFFFCC"/>
              </a:solidFill>
              <a:latin typeface="Times" charset="0"/>
            </a:endParaRPr>
          </a:p>
        </p:txBody>
      </p:sp>
      <p:sp>
        <p:nvSpPr>
          <p:cNvPr id="1563653" name="Text Box 5"/>
          <p:cNvSpPr txBox="1">
            <a:spLocks noChangeArrowheads="1"/>
          </p:cNvSpPr>
          <p:nvPr/>
        </p:nvSpPr>
        <p:spPr bwMode="auto">
          <a:xfrm>
            <a:off x="4800600" y="1752600"/>
            <a:ext cx="3378199" cy="36933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b="1" dirty="0" err="1">
                <a:solidFill>
                  <a:srgbClr val="FFFFCC"/>
                </a:solidFill>
                <a:latin typeface="Times" charset="0"/>
              </a:rPr>
              <a:t>Drell</a:t>
            </a:r>
            <a:r>
              <a:rPr lang="en-US" b="1" dirty="0">
                <a:solidFill>
                  <a:srgbClr val="FFFFCC"/>
                </a:solidFill>
                <a:latin typeface="Times" charset="0"/>
              </a:rPr>
              <a:t>-Yan: </a:t>
            </a:r>
            <a:r>
              <a:rPr lang="en-US" b="1" dirty="0" smtClean="0">
                <a:solidFill>
                  <a:srgbClr val="FFFFCC"/>
                </a:solidFill>
                <a:latin typeface="Times" charset="0"/>
              </a:rPr>
              <a:t>repulsive ISI</a:t>
            </a:r>
            <a:endParaRPr lang="en-US" b="1" dirty="0">
              <a:solidFill>
                <a:srgbClr val="FFFFCC"/>
              </a:solidFill>
              <a:latin typeface="Times" charset="0"/>
            </a:endParaRPr>
          </a:p>
        </p:txBody>
      </p:sp>
      <p:pic>
        <p:nvPicPr>
          <p:cNvPr id="15636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487612"/>
            <a:ext cx="7556602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3664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9542" y="5270953"/>
            <a:ext cx="4419600" cy="436418"/>
          </a:xfrm>
          <a:prstGeom prst="rect">
            <a:avLst/>
          </a:prstGeom>
          <a:noFill/>
        </p:spPr>
      </p:pic>
      <p:sp>
        <p:nvSpPr>
          <p:cNvPr id="1563665" name="Text Box 17"/>
          <p:cNvSpPr txBox="1">
            <a:spLocks noChangeArrowheads="1"/>
          </p:cNvSpPr>
          <p:nvPr/>
        </p:nvSpPr>
        <p:spPr bwMode="auto">
          <a:xfrm>
            <a:off x="306388" y="5196114"/>
            <a:ext cx="1309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rgbClr val="FFFFCC"/>
                </a:solidFill>
                <a:latin typeface="Times" charset="0"/>
              </a:rPr>
              <a:t>As a result:</a:t>
            </a:r>
          </a:p>
        </p:txBody>
      </p:sp>
      <p:sp>
        <p:nvSpPr>
          <p:cNvPr id="1563667" name="Rectangle 19"/>
          <p:cNvSpPr>
            <a:spLocks noChangeArrowheads="1"/>
          </p:cNvSpPr>
          <p:nvPr/>
        </p:nvSpPr>
        <p:spPr bwMode="auto">
          <a:xfrm>
            <a:off x="2133600" y="4953000"/>
            <a:ext cx="4800600" cy="1066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304800" y="2438400"/>
            <a:ext cx="8458200" cy="249299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Some m</a:t>
            </a:r>
            <a:r>
              <a:rPr lang="en-US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easurements in semi-inclusive DIS already exist.  A </a:t>
            </a:r>
            <a:r>
              <a:rPr lang="en-US" sz="2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Drell</a:t>
            </a:r>
            <a:r>
              <a:rPr lang="en-US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-Yan measurement at RHIC will be a crucial test of our understanding of QCD!</a:t>
            </a:r>
          </a:p>
          <a:p>
            <a:pPr algn="ctr"/>
            <a:endParaRPr lang="en-US" sz="2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Being able to make detailed measurements in both DIS and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p+p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at the same facility e</a:t>
            </a:r>
            <a:r>
              <a:rPr lang="en-US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ven more powerful!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Factorization, color, and </a:t>
            </a:r>
            <a:r>
              <a:rPr lang="en-US" dirty="0" err="1" smtClean="0"/>
              <a:t>hadronic</a:t>
            </a:r>
            <a:r>
              <a:rPr lang="en-US" dirty="0" smtClean="0"/>
              <a:t>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Tx/>
              <a:buChar char="•"/>
            </a:pPr>
            <a:r>
              <a:rPr lang="en-US" dirty="0" smtClean="0"/>
              <a:t>Last year, theoretical work (PRD 81:094006, 2010) claimed </a:t>
            </a:r>
            <a:r>
              <a:rPr lang="en-US" dirty="0" err="1" smtClean="0"/>
              <a:t>pQCD</a:t>
            </a:r>
            <a:r>
              <a:rPr lang="en-US" dirty="0" smtClean="0"/>
              <a:t> factorization broken in processes involving </a:t>
            </a:r>
            <a:r>
              <a:rPr lang="en-US" dirty="0" err="1" smtClean="0"/>
              <a:t>hadro</a:t>
            </a:r>
            <a:r>
              <a:rPr lang="en-US" dirty="0" smtClean="0"/>
              <a:t>-production of hadrons if parton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taken into account (</a:t>
            </a:r>
            <a:r>
              <a:rPr lang="en-US" dirty="0" err="1" smtClean="0"/>
              <a:t>pdfs</a:t>
            </a:r>
            <a:r>
              <a:rPr lang="en-US" dirty="0" smtClean="0"/>
              <a:t> and/or FFs)</a:t>
            </a:r>
          </a:p>
          <a:p>
            <a:pPr lvl="1"/>
            <a:r>
              <a:rPr lang="en-US" dirty="0" smtClean="0"/>
              <a:t>“Color entanglement”</a:t>
            </a:r>
          </a:p>
          <a:p>
            <a:pPr lvl="1"/>
            <a:r>
              <a:rPr lang="en-US" dirty="0" smtClean="0"/>
              <a:t>To understand further, useful to be able to compare measurements with 2, 3, and 4 hadrons in different combinations of initial and final state</a:t>
            </a:r>
          </a:p>
          <a:p>
            <a:pPr lvl="2"/>
            <a:r>
              <a:rPr lang="en-US" dirty="0" smtClean="0"/>
              <a:t>Semi-inclusive DIS, </a:t>
            </a:r>
            <a:r>
              <a:rPr lang="en-US" dirty="0" err="1" smtClean="0"/>
              <a:t>Drell</a:t>
            </a:r>
            <a:r>
              <a:rPr lang="en-US" dirty="0" smtClean="0"/>
              <a:t>-Yan, </a:t>
            </a:r>
            <a:r>
              <a:rPr lang="en-US" dirty="0" err="1" smtClean="0"/>
              <a:t>p+p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photon-</a:t>
            </a:r>
            <a:r>
              <a:rPr lang="en-US" dirty="0" err="1" smtClean="0">
                <a:sym typeface="Wingdings" pitchFamily="2" charset="2"/>
              </a:rPr>
              <a:t>hadron</a:t>
            </a:r>
            <a:r>
              <a:rPr lang="en-US" dirty="0" smtClean="0">
                <a:sym typeface="Wingdings" pitchFamily="2" charset="2"/>
              </a:rPr>
              <a:t> and hadron-hadron correlations, . . . RHIC could study all of these in detail!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838200" y="2438400"/>
            <a:ext cx="7375525" cy="240065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Non-collinear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pQCD</a:t>
            </a:r>
            <a:r>
              <a:rPr lang="en-US" sz="3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exciting sub-field—lots of recent experimental activity, and theoretical questions probing deep issues of both universality and factorization in (perturbative) QCD!</a:t>
            </a:r>
            <a:endParaRPr lang="en-US" sz="3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J/Psi transverse single-spin asymmetry and the J/Psi production mechanism: </a:t>
            </a:r>
            <a:br>
              <a:rPr lang="en-US" sz="3000" dirty="0" smtClean="0"/>
            </a:br>
            <a:r>
              <a:rPr lang="en-US" sz="3000" dirty="0" smtClean="0"/>
              <a:t>Unanticipated synergy between programs!</a:t>
            </a: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524000"/>
            <a:ext cx="46482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Other consequences of non-universality of these non-collinear distributions being discovered!</a:t>
            </a:r>
          </a:p>
          <a:p>
            <a:pPr lvl="1"/>
            <a:r>
              <a:rPr lang="en-US" sz="2000" dirty="0" smtClean="0"/>
              <a:t>PRD 78, 014024 (2008)—Prediction that J/Psi transverse single-spin asymmetry</a:t>
            </a:r>
            <a:r>
              <a:rPr lang="en-US" sz="2000" b="1" i="1" dirty="0" smtClean="0"/>
              <a:t> sensitive to J/Psi production mechanism</a:t>
            </a:r>
            <a:r>
              <a:rPr lang="en-US" sz="2000" dirty="0" smtClean="0"/>
              <a:t>, with different expectations for </a:t>
            </a:r>
            <a:r>
              <a:rPr lang="en-US" sz="2000" dirty="0" err="1" smtClean="0"/>
              <a:t>p+p</a:t>
            </a:r>
            <a:r>
              <a:rPr lang="en-US" sz="2000" dirty="0" smtClean="0"/>
              <a:t> vs. semi-inclusive DIS</a:t>
            </a:r>
          </a:p>
          <a:p>
            <a:r>
              <a:rPr lang="en-US" sz="2400" dirty="0" smtClean="0"/>
              <a:t>PHENIX recently published  </a:t>
            </a:r>
            <a:r>
              <a:rPr lang="en-US" sz="2400" dirty="0" err="1" smtClean="0"/>
              <a:t>p+p</a:t>
            </a:r>
            <a:r>
              <a:rPr lang="en-US" sz="2400" dirty="0" smtClean="0"/>
              <a:t> results: 3.3</a:t>
            </a:r>
            <a:r>
              <a:rPr lang="en-US" sz="2400" dirty="0" smtClean="0">
                <a:latin typeface="Symbol" pitchFamily="18" charset="2"/>
              </a:rPr>
              <a:t>s</a:t>
            </a:r>
            <a:r>
              <a:rPr lang="en-US" sz="2400" dirty="0" smtClean="0"/>
              <a:t> negative asymmetry</a:t>
            </a:r>
          </a:p>
          <a:p>
            <a:r>
              <a:rPr lang="en-US" sz="2400" dirty="0" smtClean="0"/>
              <a:t>If confirmed in next few years, provides evidence against large contributions from color-octet diagrams!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15000" y="4953000"/>
            <a:ext cx="2384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PRD, 82, 112008 (2010)</a:t>
            </a:r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201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4874" y="1600200"/>
            <a:ext cx="4469126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524000"/>
            <a:ext cx="4495800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029200" y="5257800"/>
            <a:ext cx="35814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J/Psi projections for 40 pb</a:t>
            </a:r>
            <a:r>
              <a:rPr lang="en-US" baseline="30000" dirty="0" smtClean="0">
                <a:solidFill>
                  <a:srgbClr val="0070C0"/>
                </a:solidFill>
              </a:rPr>
              <a:t>-1</a:t>
            </a:r>
            <a:r>
              <a:rPr lang="en-US" dirty="0" smtClean="0">
                <a:solidFill>
                  <a:srgbClr val="0070C0"/>
                </a:solidFill>
              </a:rPr>
              <a:t>, 65% </a:t>
            </a:r>
            <a:r>
              <a:rPr lang="en-US" dirty="0" err="1" smtClean="0">
                <a:solidFill>
                  <a:srgbClr val="0070C0"/>
                </a:solidFill>
              </a:rPr>
              <a:t>pol</a:t>
            </a:r>
            <a:r>
              <a:rPr lang="en-US" dirty="0" smtClean="0">
                <a:solidFill>
                  <a:srgbClr val="0070C0"/>
                </a:solidFill>
              </a:rPr>
              <a:t>, expected by 2015 with current detector.  Open heavy flavor also quite interesting—silicon upgrades will help!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76200" y="2788384"/>
            <a:ext cx="4495800" cy="163121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Future 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easurements in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e+p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at RHIC would allow direct comparison of DIS and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p+p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results, providing further information not only on gluon dynamics but on J/Psi production mechanism!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Testing factorization breaking with </a:t>
            </a:r>
            <a:r>
              <a:rPr lang="en-US" sz="3000" dirty="0" err="1" smtClean="0"/>
              <a:t>p+p</a:t>
            </a:r>
            <a:r>
              <a:rPr lang="en-US" sz="3000" dirty="0" smtClean="0"/>
              <a:t> comparison measurements for HI physics:</a:t>
            </a:r>
            <a:br>
              <a:rPr lang="en-US" sz="3000" dirty="0" smtClean="0"/>
            </a:br>
            <a:r>
              <a:rPr lang="en-US" sz="3000" dirty="0" smtClean="0"/>
              <a:t>Unanticipated synergy between programs!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1910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Will test using photon-hadron and dihadron correlation measurements in unpolarized </a:t>
            </a:r>
            <a:r>
              <a:rPr lang="en-US" sz="2400" dirty="0" err="1" smtClean="0"/>
              <a:t>p+p</a:t>
            </a:r>
            <a:r>
              <a:rPr lang="en-US" sz="2400" dirty="0" smtClean="0"/>
              <a:t> collisions—lots of expertise on such measurements within PHENIX, driven by heavy ion program!</a:t>
            </a:r>
          </a:p>
          <a:p>
            <a:r>
              <a:rPr lang="en-US" sz="2400" dirty="0" smtClean="0"/>
              <a:t>Calculate p</a:t>
            </a:r>
            <a:r>
              <a:rPr lang="en-US" sz="2400" baseline="-25000" dirty="0" smtClean="0"/>
              <a:t>out</a:t>
            </a:r>
            <a:r>
              <a:rPr lang="en-US" sz="2400" dirty="0" smtClean="0"/>
              <a:t> distributions </a:t>
            </a:r>
            <a:r>
              <a:rPr lang="en-US" sz="2400" i="1" dirty="0" smtClean="0"/>
              <a:t>assuming factorization works</a:t>
            </a:r>
          </a:p>
          <a:p>
            <a:r>
              <a:rPr lang="en-US" sz="2400" dirty="0" smtClean="0"/>
              <a:t>Will show different shape than data??  </a:t>
            </a:r>
          </a:p>
          <a:p>
            <a:r>
              <a:rPr lang="en-US" sz="2400" dirty="0" smtClean="0"/>
              <a:t>Difference between factorized calculation and data will vary for 3-hadron vs. 4-hadron processes??</a:t>
            </a:r>
          </a:p>
          <a:p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326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0660" y="1959572"/>
            <a:ext cx="4500939" cy="306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45926" y="1578572"/>
            <a:ext cx="37321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CC"/>
                </a:solidFill>
              </a:rPr>
              <a:t>PHENIX, PRD82, 072001 (2010)</a:t>
            </a:r>
            <a:endParaRPr lang="en-US" sz="2200" dirty="0">
              <a:solidFill>
                <a:srgbClr val="FFFF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5678269"/>
            <a:ext cx="4313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First step toward calculations just came out!</a:t>
            </a:r>
          </a:p>
          <a:p>
            <a:r>
              <a:rPr lang="en-US" dirty="0" smtClean="0">
                <a:solidFill>
                  <a:srgbClr val="FFFFCC"/>
                </a:solidFill>
              </a:rPr>
              <a:t>arXiv:11015057 [</a:t>
            </a:r>
            <a:r>
              <a:rPr lang="en-US" dirty="0" err="1" smtClean="0">
                <a:solidFill>
                  <a:srgbClr val="FFFFCC"/>
                </a:solidFill>
              </a:rPr>
              <a:t>hep</a:t>
            </a:r>
            <a:r>
              <a:rPr lang="en-US" dirty="0" smtClean="0">
                <a:solidFill>
                  <a:srgbClr val="FFFFCC"/>
                </a:solidFill>
              </a:rPr>
              <a:t>-ph]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52332" y="49751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(Curves shown here just empirical parameterizations from PHENIX paper)</a:t>
            </a:r>
            <a:endParaRPr lang="en-US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Is quantitative QCD for real?? </a:t>
            </a:r>
            <a:br>
              <a:rPr lang="en-US" sz="3800" dirty="0" smtClean="0"/>
            </a:br>
            <a:r>
              <a:rPr lang="en-US" sz="3800" dirty="0" smtClean="0"/>
              <a:t>Theory already forging ahead!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pQCD</a:t>
            </a:r>
            <a:r>
              <a:rPr lang="en-US" dirty="0" smtClean="0"/>
              <a:t> calculations down to much lower energies (</a:t>
            </a:r>
            <a:r>
              <a:rPr lang="en-US" dirty="0" err="1" smtClean="0"/>
              <a:t>resummation</a:t>
            </a:r>
            <a:r>
              <a:rPr lang="en-US" dirty="0" smtClean="0"/>
              <a:t>, . . .)</a:t>
            </a:r>
          </a:p>
          <a:p>
            <a:r>
              <a:rPr lang="en-US" dirty="0" smtClean="0"/>
              <a:t>Moving beyond collinear approximation in </a:t>
            </a:r>
            <a:r>
              <a:rPr lang="en-US" dirty="0" err="1" smtClean="0"/>
              <a:t>pQCD</a:t>
            </a:r>
            <a:endParaRPr lang="en-US" dirty="0" smtClean="0"/>
          </a:p>
          <a:p>
            <a:r>
              <a:rPr lang="en-US" dirty="0" smtClean="0"/>
              <a:t>Moving beyond simplest picture of </a:t>
            </a:r>
            <a:r>
              <a:rPr lang="en-US" dirty="0" err="1" smtClean="0"/>
              <a:t>pQCD</a:t>
            </a:r>
            <a:r>
              <a:rPr lang="en-US" dirty="0" smtClean="0"/>
              <a:t> factorization (ISI, FSI, twist-three)</a:t>
            </a:r>
          </a:p>
          <a:p>
            <a:r>
              <a:rPr lang="en-US" dirty="0" smtClean="0"/>
              <a:t>Rethinking universality of non-</a:t>
            </a:r>
            <a:r>
              <a:rPr lang="en-US" dirty="0" err="1" smtClean="0"/>
              <a:t>perturbative</a:t>
            </a:r>
            <a:r>
              <a:rPr lang="en-US" dirty="0" smtClean="0"/>
              <a:t> functions in </a:t>
            </a:r>
            <a:r>
              <a:rPr lang="en-US" dirty="0" err="1" smtClean="0"/>
              <a:t>pQCD</a:t>
            </a:r>
            <a:endParaRPr lang="en-US" dirty="0" smtClean="0"/>
          </a:p>
          <a:p>
            <a:r>
              <a:rPr lang="en-US" dirty="0" smtClean="0"/>
              <a:t>Starting to think about explicit role of color interactions in </a:t>
            </a:r>
            <a:r>
              <a:rPr lang="en-US" dirty="0" err="1" smtClean="0"/>
              <a:t>p+p</a:t>
            </a:r>
            <a:r>
              <a:rPr lang="en-US" dirty="0" smtClean="0"/>
              <a:t> collisions</a:t>
            </a:r>
          </a:p>
          <a:p>
            <a:endParaRPr lang="en-US" dirty="0" smtClean="0"/>
          </a:p>
          <a:p>
            <a:r>
              <a:rPr lang="en-US" dirty="0" smtClean="0"/>
              <a:t>3D spatial imaging of protons and nuclei via Generalized Parton Distributions</a:t>
            </a:r>
          </a:p>
          <a:p>
            <a:r>
              <a:rPr lang="en-US" dirty="0" smtClean="0"/>
              <a:t>Non-linear evolution at low </a:t>
            </a:r>
            <a:r>
              <a:rPr lang="en-US" i="1" dirty="0" smtClean="0"/>
              <a:t>x</a:t>
            </a:r>
            <a:r>
              <a:rPr lang="en-US" dirty="0" smtClean="0"/>
              <a:t> in </a:t>
            </a:r>
            <a:r>
              <a:rPr lang="en-US" dirty="0" err="1" smtClean="0"/>
              <a:t>pQCD</a:t>
            </a:r>
            <a:r>
              <a:rPr lang="en-US" dirty="0" smtClean="0"/>
              <a:t> (JIMWLK, . . .)</a:t>
            </a:r>
          </a:p>
          <a:p>
            <a:r>
              <a:rPr lang="en-US" dirty="0" smtClean="0"/>
              <a:t>Lattice progress in </a:t>
            </a:r>
            <a:r>
              <a:rPr lang="en-US" dirty="0" err="1" smtClean="0"/>
              <a:t>hadron</a:t>
            </a:r>
            <a:r>
              <a:rPr lang="en-US" dirty="0" smtClean="0"/>
              <a:t> structure and high-temperature QCD</a:t>
            </a:r>
          </a:p>
          <a:p>
            <a:endParaRPr lang="en-US" dirty="0" smtClean="0"/>
          </a:p>
          <a:p>
            <a:r>
              <a:rPr lang="en-US" dirty="0" smtClean="0"/>
              <a:t>Starting to investigate control on theoretical uncertainties in different formalisms for heavy ion calculations</a:t>
            </a:r>
          </a:p>
          <a:p>
            <a:r>
              <a:rPr lang="en-US" dirty="0" smtClean="0"/>
              <a:t>MC modeling in heavy ion physics has begun</a:t>
            </a:r>
          </a:p>
          <a:p>
            <a:r>
              <a:rPr lang="en-US" dirty="0" err="1" smtClean="0"/>
              <a:t>AdS</a:t>
            </a:r>
            <a:r>
              <a:rPr lang="en-US" dirty="0" smtClean="0"/>
              <a:t>/CFT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904179" y="2721114"/>
            <a:ext cx="7375525" cy="70788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Let’s keep the data coming!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Heavy ions at the LHC: Helping us push forward into a more quantitative era for A+A!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A+A collisions at RHIC and LHC look “similar” in the broad strokes painted so far—what differences will eventually be observed?  </a:t>
            </a:r>
          </a:p>
          <a:p>
            <a:pPr lvl="1"/>
            <a:r>
              <a:rPr lang="en-US" dirty="0" smtClean="0"/>
              <a:t>How to understand them quantitatively?  (And if they’re “exactly” the same, need to understand that quantitatively as well!) </a:t>
            </a:r>
          </a:p>
          <a:p>
            <a:pPr lvl="1"/>
            <a:r>
              <a:rPr lang="en-US" dirty="0" smtClean="0"/>
              <a:t>Quark vs. gluon jets?</a:t>
            </a:r>
          </a:p>
          <a:p>
            <a:pPr lvl="1"/>
            <a:r>
              <a:rPr lang="en-US" dirty="0" smtClean="0"/>
              <a:t>…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approach designing a detector (or detectors) to do all the physics we’d like to?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4B53-41D3-44A2-B9B0-28B8C7E5940A}" type="slidenum">
              <a:rPr lang="en-US"/>
              <a:pPr/>
              <a:t>18</a:t>
            </a:fld>
            <a:endParaRPr lang="en-US"/>
          </a:p>
        </p:txBody>
      </p:sp>
      <p:sp>
        <p:nvSpPr>
          <p:cNvPr id="66609" name="Line 49"/>
          <p:cNvSpPr>
            <a:spLocks noChangeShapeType="1"/>
          </p:cNvSpPr>
          <p:nvPr/>
        </p:nvSpPr>
        <p:spPr bwMode="auto">
          <a:xfrm>
            <a:off x="7086600" y="1219200"/>
            <a:ext cx="0" cy="3657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6610" name="Line 50"/>
          <p:cNvSpPr>
            <a:spLocks noChangeShapeType="1"/>
          </p:cNvSpPr>
          <p:nvPr/>
        </p:nvSpPr>
        <p:spPr bwMode="auto">
          <a:xfrm>
            <a:off x="7467600" y="1219200"/>
            <a:ext cx="0" cy="3657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6611" name="Line 51"/>
          <p:cNvSpPr>
            <a:spLocks noChangeShapeType="1"/>
          </p:cNvSpPr>
          <p:nvPr/>
        </p:nvSpPr>
        <p:spPr bwMode="auto">
          <a:xfrm>
            <a:off x="7848600" y="1219200"/>
            <a:ext cx="0" cy="3657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6612" name="Line 52"/>
          <p:cNvSpPr>
            <a:spLocks noChangeShapeType="1"/>
          </p:cNvSpPr>
          <p:nvPr/>
        </p:nvSpPr>
        <p:spPr bwMode="auto">
          <a:xfrm>
            <a:off x="8229600" y="1219200"/>
            <a:ext cx="0" cy="3657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6613" name="Line 53"/>
          <p:cNvSpPr>
            <a:spLocks noChangeShapeType="1"/>
          </p:cNvSpPr>
          <p:nvPr/>
        </p:nvSpPr>
        <p:spPr bwMode="auto">
          <a:xfrm>
            <a:off x="8610600" y="1219200"/>
            <a:ext cx="0" cy="3657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184275" y="90488"/>
            <a:ext cx="112787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FFFFCC"/>
                </a:solidFill>
              </a:rPr>
              <a:t>Questions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3759200" y="76200"/>
            <a:ext cx="133639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FFFFCC"/>
                </a:solidFill>
              </a:rPr>
              <a:t>Observables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7167563" y="76200"/>
            <a:ext cx="776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FFFFCC"/>
                </a:solidFill>
              </a:rPr>
              <a:t>Needs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379413" y="822325"/>
            <a:ext cx="2704330" cy="707886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CC"/>
                </a:solidFill>
              </a:rPr>
              <a:t>Quarks strongly coupled</a:t>
            </a:r>
          </a:p>
          <a:p>
            <a:r>
              <a:rPr lang="en-US" sz="2000">
                <a:solidFill>
                  <a:srgbClr val="FFFFCC"/>
                </a:solidFill>
              </a:rPr>
              <a:t>Interaction mechanisms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3950667" y="822325"/>
            <a:ext cx="2150717" cy="707886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FFCC"/>
                </a:solidFill>
              </a:rPr>
              <a:t>Jets, Dijets,</a:t>
            </a:r>
          </a:p>
          <a:p>
            <a:pPr algn="ctr"/>
            <a:r>
              <a:rPr lang="en-US" sz="2000">
                <a:solidFill>
                  <a:srgbClr val="FFFFCC"/>
                </a:solidFill>
                <a:latin typeface="Symbol" pitchFamily="18" charset="2"/>
              </a:rPr>
              <a:t>g</a:t>
            </a:r>
            <a:r>
              <a:rPr lang="en-US" sz="2000">
                <a:solidFill>
                  <a:srgbClr val="FFFFCC"/>
                </a:solidFill>
              </a:rPr>
              <a:t>-Jet (FF, radiation)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3977887" y="1965325"/>
            <a:ext cx="2155014" cy="40011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FFCC"/>
                </a:solidFill>
              </a:rPr>
              <a:t>Charm/Beauty Jets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3725209" y="2952750"/>
            <a:ext cx="2676245" cy="40011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FFCC"/>
                </a:solidFill>
              </a:rPr>
              <a:t>J/</a:t>
            </a:r>
            <a:r>
              <a:rPr lang="en-US" sz="2000">
                <a:solidFill>
                  <a:srgbClr val="FFFFCC"/>
                </a:solidFill>
                <a:latin typeface="Symbol" pitchFamily="18" charset="2"/>
              </a:rPr>
              <a:t>y</a:t>
            </a:r>
            <a:r>
              <a:rPr lang="en-US" sz="2000">
                <a:solidFill>
                  <a:srgbClr val="FFFFCC"/>
                </a:solidFill>
              </a:rPr>
              <a:t> at multiple energies</a:t>
            </a: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3945046" y="3946525"/>
            <a:ext cx="2203232" cy="40011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FFCC"/>
                </a:solidFill>
              </a:rPr>
              <a:t>Upsilons (all states)</a:t>
            </a: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457200" y="4572000"/>
            <a:ext cx="2279598" cy="707886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CC"/>
                </a:solidFill>
              </a:rPr>
              <a:t>Thermal Behavior</a:t>
            </a:r>
          </a:p>
          <a:p>
            <a:r>
              <a:rPr lang="en-US" sz="2000">
                <a:solidFill>
                  <a:srgbClr val="FFFFCC"/>
                </a:solidFill>
              </a:rPr>
              <a:t>Thermalization time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4222750" y="4721225"/>
            <a:ext cx="1652588" cy="4064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FFCC"/>
                </a:solidFill>
              </a:rPr>
              <a:t>Direct </a:t>
            </a:r>
            <a:r>
              <a:rPr lang="en-US" sz="2000">
                <a:solidFill>
                  <a:srgbClr val="FFFFCC"/>
                </a:solidFill>
                <a:latin typeface="Symbol" pitchFamily="18" charset="2"/>
              </a:rPr>
              <a:t>g</a:t>
            </a:r>
            <a:r>
              <a:rPr lang="en-US" sz="2000">
                <a:solidFill>
                  <a:srgbClr val="FFFFCC"/>
                </a:solidFill>
              </a:rPr>
              <a:t>* flow</a:t>
            </a: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304800" y="2117725"/>
            <a:ext cx="2844048" cy="40011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CC"/>
                </a:solidFill>
              </a:rPr>
              <a:t>Quasiparticles in medium</a:t>
            </a:r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517525" y="3211513"/>
            <a:ext cx="1969514" cy="40011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CC"/>
                </a:solidFill>
              </a:rPr>
              <a:t>Screening Length</a:t>
            </a:r>
          </a:p>
        </p:txBody>
      </p:sp>
      <p:sp>
        <p:nvSpPr>
          <p:cNvPr id="66578" name="Line 18"/>
          <p:cNvSpPr>
            <a:spLocks noChangeShapeType="1"/>
          </p:cNvSpPr>
          <p:nvPr/>
        </p:nvSpPr>
        <p:spPr bwMode="auto">
          <a:xfrm>
            <a:off x="3352800" y="1143000"/>
            <a:ext cx="457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>
            <a:off x="3352800" y="1143000"/>
            <a:ext cx="5334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 flipV="1">
            <a:off x="3352800" y="2133600"/>
            <a:ext cx="53340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>
            <a:off x="3352800" y="2286000"/>
            <a:ext cx="30480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 flipV="1">
            <a:off x="2743200" y="3124200"/>
            <a:ext cx="9144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>
            <a:off x="2743200" y="3429000"/>
            <a:ext cx="106680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>
            <a:off x="2895600" y="4876800"/>
            <a:ext cx="129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585" name="Line 25"/>
          <p:cNvSpPr>
            <a:spLocks noChangeShapeType="1"/>
          </p:cNvSpPr>
          <p:nvPr/>
        </p:nvSpPr>
        <p:spPr bwMode="auto">
          <a:xfrm>
            <a:off x="3352800" y="1143000"/>
            <a:ext cx="304800" cy="1905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5257800" y="5318125"/>
            <a:ext cx="3501408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CC"/>
                </a:solidFill>
              </a:rPr>
              <a:t>Large Acceptance</a:t>
            </a:r>
          </a:p>
          <a:p>
            <a:r>
              <a:rPr lang="en-US" sz="2000">
                <a:solidFill>
                  <a:srgbClr val="FFFFCC"/>
                </a:solidFill>
              </a:rPr>
              <a:t>High Rate</a:t>
            </a:r>
          </a:p>
          <a:p>
            <a:r>
              <a:rPr lang="en-US" sz="2000">
                <a:solidFill>
                  <a:srgbClr val="FFFFCC"/>
                </a:solidFill>
              </a:rPr>
              <a:t>Electron ID</a:t>
            </a:r>
          </a:p>
          <a:p>
            <a:r>
              <a:rPr lang="en-US" sz="2000">
                <a:solidFill>
                  <a:srgbClr val="FFFFCC"/>
                </a:solidFill>
              </a:rPr>
              <a:t>Photon ID</a:t>
            </a:r>
          </a:p>
          <a:p>
            <a:r>
              <a:rPr lang="en-US" sz="2000">
                <a:solidFill>
                  <a:srgbClr val="FFFFCC"/>
                </a:solidFill>
              </a:rPr>
              <a:t>Excellent Jet Capabilities (HCAL)</a:t>
            </a:r>
          </a:p>
        </p:txBody>
      </p:sp>
      <p:sp>
        <p:nvSpPr>
          <p:cNvPr id="66587" name="Oval 27"/>
          <p:cNvSpPr>
            <a:spLocks noChangeArrowheads="1"/>
          </p:cNvSpPr>
          <p:nvPr/>
        </p:nvSpPr>
        <p:spPr bwMode="auto">
          <a:xfrm>
            <a:off x="4876800" y="5410200"/>
            <a:ext cx="228600" cy="2286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88" name="Oval 28"/>
          <p:cNvSpPr>
            <a:spLocks noChangeArrowheads="1"/>
          </p:cNvSpPr>
          <p:nvPr/>
        </p:nvSpPr>
        <p:spPr bwMode="auto">
          <a:xfrm>
            <a:off x="4876800" y="5715000"/>
            <a:ext cx="228600" cy="228600"/>
          </a:xfrm>
          <a:prstGeom prst="ellipse">
            <a:avLst/>
          </a:prstGeom>
          <a:solidFill>
            <a:srgbClr val="66CCFF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89" name="Oval 29"/>
          <p:cNvSpPr>
            <a:spLocks noChangeArrowheads="1"/>
          </p:cNvSpPr>
          <p:nvPr/>
        </p:nvSpPr>
        <p:spPr bwMode="auto">
          <a:xfrm>
            <a:off x="4876800" y="6019800"/>
            <a:ext cx="228600" cy="2286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90" name="Oval 30"/>
          <p:cNvSpPr>
            <a:spLocks noChangeArrowheads="1"/>
          </p:cNvSpPr>
          <p:nvPr/>
        </p:nvSpPr>
        <p:spPr bwMode="auto">
          <a:xfrm>
            <a:off x="4876800" y="6324600"/>
            <a:ext cx="228600" cy="228600"/>
          </a:xfrm>
          <a:prstGeom prst="ellipse">
            <a:avLst/>
          </a:prstGeom>
          <a:solidFill>
            <a:srgbClr val="008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91" name="Oval 31"/>
          <p:cNvSpPr>
            <a:spLocks noChangeArrowheads="1"/>
          </p:cNvSpPr>
          <p:nvPr/>
        </p:nvSpPr>
        <p:spPr bwMode="auto">
          <a:xfrm>
            <a:off x="4876800" y="6629400"/>
            <a:ext cx="228600" cy="228600"/>
          </a:xfrm>
          <a:prstGeom prst="ellipse">
            <a:avLst/>
          </a:prstGeom>
          <a:solidFill>
            <a:srgbClr val="FF00FF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92" name="Oval 32"/>
          <p:cNvSpPr>
            <a:spLocks noChangeArrowheads="1"/>
          </p:cNvSpPr>
          <p:nvPr/>
        </p:nvSpPr>
        <p:spPr bwMode="auto">
          <a:xfrm>
            <a:off x="7010400" y="1066800"/>
            <a:ext cx="228600" cy="2286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93" name="Oval 33"/>
          <p:cNvSpPr>
            <a:spLocks noChangeArrowheads="1"/>
          </p:cNvSpPr>
          <p:nvPr/>
        </p:nvSpPr>
        <p:spPr bwMode="auto">
          <a:xfrm>
            <a:off x="7010400" y="2057400"/>
            <a:ext cx="228600" cy="2286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94" name="Oval 34"/>
          <p:cNvSpPr>
            <a:spLocks noChangeArrowheads="1"/>
          </p:cNvSpPr>
          <p:nvPr/>
        </p:nvSpPr>
        <p:spPr bwMode="auto">
          <a:xfrm>
            <a:off x="7010400" y="2971800"/>
            <a:ext cx="228600" cy="2286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95" name="Oval 35"/>
          <p:cNvSpPr>
            <a:spLocks noChangeArrowheads="1"/>
          </p:cNvSpPr>
          <p:nvPr/>
        </p:nvSpPr>
        <p:spPr bwMode="auto">
          <a:xfrm>
            <a:off x="7010400" y="3962400"/>
            <a:ext cx="228600" cy="2286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96" name="Oval 36"/>
          <p:cNvSpPr>
            <a:spLocks noChangeArrowheads="1"/>
          </p:cNvSpPr>
          <p:nvPr/>
        </p:nvSpPr>
        <p:spPr bwMode="auto">
          <a:xfrm>
            <a:off x="7010400" y="4800600"/>
            <a:ext cx="228600" cy="2286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97" name="Oval 37"/>
          <p:cNvSpPr>
            <a:spLocks noChangeArrowheads="1"/>
          </p:cNvSpPr>
          <p:nvPr/>
        </p:nvSpPr>
        <p:spPr bwMode="auto">
          <a:xfrm>
            <a:off x="7772400" y="4800600"/>
            <a:ext cx="228600" cy="2286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98" name="Oval 38"/>
          <p:cNvSpPr>
            <a:spLocks noChangeArrowheads="1"/>
          </p:cNvSpPr>
          <p:nvPr/>
        </p:nvSpPr>
        <p:spPr bwMode="auto">
          <a:xfrm>
            <a:off x="7772400" y="3962400"/>
            <a:ext cx="228600" cy="2286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99" name="Oval 39"/>
          <p:cNvSpPr>
            <a:spLocks noChangeArrowheads="1"/>
          </p:cNvSpPr>
          <p:nvPr/>
        </p:nvSpPr>
        <p:spPr bwMode="auto">
          <a:xfrm>
            <a:off x="7772400" y="2971800"/>
            <a:ext cx="228600" cy="2286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600" name="Oval 40"/>
          <p:cNvSpPr>
            <a:spLocks noChangeArrowheads="1"/>
          </p:cNvSpPr>
          <p:nvPr/>
        </p:nvSpPr>
        <p:spPr bwMode="auto">
          <a:xfrm>
            <a:off x="7772400" y="2057400"/>
            <a:ext cx="228600" cy="2286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601" name="Oval 41"/>
          <p:cNvSpPr>
            <a:spLocks noChangeArrowheads="1"/>
          </p:cNvSpPr>
          <p:nvPr/>
        </p:nvSpPr>
        <p:spPr bwMode="auto">
          <a:xfrm>
            <a:off x="7391400" y="4800600"/>
            <a:ext cx="228600" cy="228600"/>
          </a:xfrm>
          <a:prstGeom prst="ellipse">
            <a:avLst/>
          </a:prstGeom>
          <a:solidFill>
            <a:srgbClr val="66CCFF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602" name="Oval 42"/>
          <p:cNvSpPr>
            <a:spLocks noChangeArrowheads="1"/>
          </p:cNvSpPr>
          <p:nvPr/>
        </p:nvSpPr>
        <p:spPr bwMode="auto">
          <a:xfrm>
            <a:off x="7391400" y="3962400"/>
            <a:ext cx="228600" cy="228600"/>
          </a:xfrm>
          <a:prstGeom prst="ellipse">
            <a:avLst/>
          </a:prstGeom>
          <a:solidFill>
            <a:srgbClr val="66CCFF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603" name="Oval 43"/>
          <p:cNvSpPr>
            <a:spLocks noChangeArrowheads="1"/>
          </p:cNvSpPr>
          <p:nvPr/>
        </p:nvSpPr>
        <p:spPr bwMode="auto">
          <a:xfrm>
            <a:off x="7391400" y="2971800"/>
            <a:ext cx="228600" cy="228600"/>
          </a:xfrm>
          <a:prstGeom prst="ellipse">
            <a:avLst/>
          </a:prstGeom>
          <a:solidFill>
            <a:srgbClr val="66CCFF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604" name="Oval 44"/>
          <p:cNvSpPr>
            <a:spLocks noChangeArrowheads="1"/>
          </p:cNvSpPr>
          <p:nvPr/>
        </p:nvSpPr>
        <p:spPr bwMode="auto">
          <a:xfrm>
            <a:off x="7391400" y="2057400"/>
            <a:ext cx="228600" cy="228600"/>
          </a:xfrm>
          <a:prstGeom prst="ellipse">
            <a:avLst/>
          </a:prstGeom>
          <a:solidFill>
            <a:srgbClr val="66CCFF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605" name="Oval 45"/>
          <p:cNvSpPr>
            <a:spLocks noChangeArrowheads="1"/>
          </p:cNvSpPr>
          <p:nvPr/>
        </p:nvSpPr>
        <p:spPr bwMode="auto">
          <a:xfrm>
            <a:off x="7391400" y="1066800"/>
            <a:ext cx="228600" cy="228600"/>
          </a:xfrm>
          <a:prstGeom prst="ellipse">
            <a:avLst/>
          </a:prstGeom>
          <a:solidFill>
            <a:srgbClr val="66CCFF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606" name="Oval 46"/>
          <p:cNvSpPr>
            <a:spLocks noChangeArrowheads="1"/>
          </p:cNvSpPr>
          <p:nvPr/>
        </p:nvSpPr>
        <p:spPr bwMode="auto">
          <a:xfrm>
            <a:off x="8153400" y="1066800"/>
            <a:ext cx="228600" cy="228600"/>
          </a:xfrm>
          <a:prstGeom prst="ellipse">
            <a:avLst/>
          </a:prstGeom>
          <a:solidFill>
            <a:srgbClr val="008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607" name="Oval 47"/>
          <p:cNvSpPr>
            <a:spLocks noChangeArrowheads="1"/>
          </p:cNvSpPr>
          <p:nvPr/>
        </p:nvSpPr>
        <p:spPr bwMode="auto">
          <a:xfrm>
            <a:off x="8534400" y="1066800"/>
            <a:ext cx="228600" cy="228600"/>
          </a:xfrm>
          <a:prstGeom prst="ellipse">
            <a:avLst/>
          </a:prstGeom>
          <a:solidFill>
            <a:srgbClr val="FF00FF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608" name="Oval 48"/>
          <p:cNvSpPr>
            <a:spLocks noChangeArrowheads="1"/>
          </p:cNvSpPr>
          <p:nvPr/>
        </p:nvSpPr>
        <p:spPr bwMode="auto">
          <a:xfrm>
            <a:off x="8534400" y="2057400"/>
            <a:ext cx="228600" cy="228600"/>
          </a:xfrm>
          <a:prstGeom prst="ellipse">
            <a:avLst/>
          </a:prstGeom>
          <a:solidFill>
            <a:srgbClr val="FF00FF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614" name="Line 54"/>
          <p:cNvSpPr>
            <a:spLocks noChangeShapeType="1"/>
          </p:cNvSpPr>
          <p:nvPr/>
        </p:nvSpPr>
        <p:spPr bwMode="auto">
          <a:xfrm flipV="1">
            <a:off x="2895600" y="2133600"/>
            <a:ext cx="990600" cy="2743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" name="Text Box 34"/>
          <p:cNvSpPr txBox="1">
            <a:spLocks noChangeArrowheads="1"/>
          </p:cNvSpPr>
          <p:nvPr/>
        </p:nvSpPr>
        <p:spPr bwMode="auto">
          <a:xfrm>
            <a:off x="152400" y="2667000"/>
            <a:ext cx="7375525" cy="255454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Identify physics questions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efine observables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D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etermine detector needs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…Still lots of work ahead of us!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thoughts on future detectors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Multipurpose, flexible—ready to address new questions as they arise!</a:t>
            </a:r>
          </a:p>
          <a:p>
            <a:r>
              <a:rPr lang="en-US" dirty="0" smtClean="0"/>
              <a:t>Uniform, compact</a:t>
            </a:r>
          </a:p>
          <a:p>
            <a:r>
              <a:rPr lang="en-US" dirty="0" smtClean="0"/>
              <a:t>Two multipurpose detectors?  One optimized for </a:t>
            </a:r>
            <a:r>
              <a:rPr lang="en-US" dirty="0" err="1" smtClean="0"/>
              <a:t>hadronic</a:t>
            </a:r>
            <a:r>
              <a:rPr lang="en-US" dirty="0" smtClean="0"/>
              <a:t>/nuclear collisions with secondary capabilities in </a:t>
            </a:r>
            <a:r>
              <a:rPr lang="en-US" dirty="0" err="1" smtClean="0"/>
              <a:t>e+A</a:t>
            </a:r>
            <a:r>
              <a:rPr lang="en-US" dirty="0" smtClean="0"/>
              <a:t>, </a:t>
            </a:r>
            <a:r>
              <a:rPr lang="en-US" dirty="0" err="1" smtClean="0"/>
              <a:t>e+p</a:t>
            </a:r>
            <a:r>
              <a:rPr lang="en-US" dirty="0" smtClean="0"/>
              <a:t>; other vice versa?   (Challenging to optimize for both!)</a:t>
            </a:r>
          </a:p>
          <a:p>
            <a:r>
              <a:rPr lang="en-US" dirty="0" smtClean="0"/>
              <a:t>Staged implementations?</a:t>
            </a:r>
          </a:p>
          <a:p>
            <a:r>
              <a:rPr lang="en-US" dirty="0" smtClean="0"/>
              <a:t>Renewed collaborations!  </a:t>
            </a:r>
          </a:p>
          <a:p>
            <a:pPr lvl="1"/>
            <a:r>
              <a:rPr lang="en-US" dirty="0" smtClean="0"/>
              <a:t>Major new program should attract new collaborators!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did we build RHIC </a:t>
            </a:r>
            <a:br>
              <a:rPr lang="en-US" dirty="0" smtClean="0"/>
            </a:br>
            <a:r>
              <a:rPr lang="en-US" dirty="0" smtClean="0"/>
              <a:t>in the first place?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200" dirty="0" smtClean="0"/>
              <a:t>To study QCD!</a:t>
            </a:r>
          </a:p>
          <a:p>
            <a:r>
              <a:rPr lang="en-US" dirty="0" smtClean="0"/>
              <a:t>An accelerator-based program, but not at the energy (or intensity) frontier.  More closely analogous to many areas of condensed matter research—create a system and study its properties!</a:t>
            </a:r>
          </a:p>
          <a:p>
            <a:r>
              <a:rPr lang="en-US" dirty="0" smtClean="0"/>
              <a:t>What systems are we studying?  </a:t>
            </a:r>
          </a:p>
          <a:p>
            <a:pPr lvl="1"/>
            <a:r>
              <a:rPr lang="en-US" dirty="0" smtClean="0"/>
              <a:t>“Simple” QCD bound states—the proton is the simplest stable bound state in QCD (and conveniently, nature has already created it for us!)</a:t>
            </a:r>
          </a:p>
          <a:p>
            <a:pPr lvl="1"/>
            <a:r>
              <a:rPr lang="en-US" dirty="0" smtClean="0"/>
              <a:t>Collections of QCD bound states (nuclei, also available out of the box!)</a:t>
            </a:r>
          </a:p>
          <a:p>
            <a:pPr lvl="1"/>
            <a:r>
              <a:rPr lang="en-US" dirty="0" smtClean="0"/>
              <a:t>QCD </a:t>
            </a:r>
            <a:r>
              <a:rPr lang="en-US" dirty="0" err="1" smtClean="0"/>
              <a:t>deconfined</a:t>
            </a:r>
            <a:r>
              <a:rPr lang="en-US" dirty="0" smtClean="0"/>
              <a:t>! (QGP, some assembly required!)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3" y="638175"/>
            <a:ext cx="745807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3" y="633413"/>
            <a:ext cx="745807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488" y="642938"/>
            <a:ext cx="74390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5366" t="8333" r="5854" b="30000"/>
          <a:stretch>
            <a:fillRect/>
          </a:stretch>
        </p:blipFill>
        <p:spPr bwMode="auto">
          <a:xfrm>
            <a:off x="7068018" y="358225"/>
            <a:ext cx="1618782" cy="16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05473" y="762000"/>
            <a:ext cx="16049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tx2"/>
                </a:solidFill>
              </a:rPr>
              <a:t>SPHNX??</a:t>
            </a:r>
            <a:endParaRPr lang="en-US" sz="3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000" dirty="0" smtClean="0">
                <a:ea typeface="MS PGothic" pitchFamily="34" charset="-128"/>
              </a:rPr>
              <a:t>Forward spectrometer as conceived for </a:t>
            </a:r>
            <a:r>
              <a:rPr lang="en-US" sz="3000" dirty="0" err="1" smtClean="0">
                <a:ea typeface="MS PGothic" pitchFamily="34" charset="-128"/>
              </a:rPr>
              <a:t>hadronic</a:t>
            </a:r>
            <a:r>
              <a:rPr lang="en-US" sz="3000" dirty="0" smtClean="0">
                <a:ea typeface="MS PGothic" pitchFamily="34" charset="-128"/>
              </a:rPr>
              <a:t>/nuclear collisions similar to that in </a:t>
            </a:r>
            <a:r>
              <a:rPr lang="en-US" sz="3000" dirty="0" err="1" smtClean="0">
                <a:ea typeface="MS PGothic" pitchFamily="34" charset="-128"/>
              </a:rPr>
              <a:t>e+p</a:t>
            </a:r>
            <a:r>
              <a:rPr lang="en-US" sz="3000" dirty="0" smtClean="0">
                <a:ea typeface="MS PGothic" pitchFamily="34" charset="-128"/>
              </a:rPr>
              <a:t>/</a:t>
            </a:r>
            <a:r>
              <a:rPr lang="en-US" sz="3000" dirty="0" err="1" smtClean="0">
                <a:ea typeface="MS PGothic" pitchFamily="34" charset="-128"/>
              </a:rPr>
              <a:t>e+A</a:t>
            </a:r>
            <a:r>
              <a:rPr lang="en-US" sz="3000" dirty="0" smtClean="0">
                <a:ea typeface="MS PGothic" pitchFamily="34" charset="-128"/>
              </a:rPr>
              <a:t>-optimized concept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EIC INT Program, Seattle 2010 - Week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EE272-41A3-4674-820F-0A75D3A458D6}" type="slidenum">
              <a:rPr lang="en-US" altLang="ja-JP"/>
              <a:pPr>
                <a:defRPr/>
              </a:pPr>
              <a:t>22</a:t>
            </a:fld>
            <a:endParaRPr lang="en-US" altLang="ja-JP"/>
          </a:p>
        </p:txBody>
      </p:sp>
      <p:pic>
        <p:nvPicPr>
          <p:cNvPr id="18438" name="Picture 7" descr="eic-det-v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17393"/>
            <a:ext cx="6629399" cy="371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eic-det-v4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912" y="1826340"/>
            <a:ext cx="2914562" cy="126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00224" y="5199440"/>
            <a:ext cx="7543552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bg1">
                <a:lumMod val="85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8" charset="0"/>
                <a:ea typeface="MS PGothic" pitchFamily="34" charset="-128"/>
              </a:rPr>
              <a:t>high acceptance -5 &lt; </a:t>
            </a: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MS PGothic" pitchFamily="34" charset="-128"/>
              </a:rPr>
              <a:t>h</a:t>
            </a: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8" charset="0"/>
                <a:ea typeface="MS PGothic" pitchFamily="34" charset="-128"/>
              </a:rPr>
              <a:t> &lt; 5 central detector</a:t>
            </a:r>
          </a:p>
          <a:p>
            <a:pPr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8" charset="0"/>
                <a:ea typeface="MS PGothic" pitchFamily="34" charset="-128"/>
              </a:rPr>
              <a:t>good PID and vertex resolution</a:t>
            </a:r>
          </a:p>
          <a:p>
            <a:pPr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8" charset="0"/>
                <a:ea typeface="MS PGothic" pitchFamily="34" charset="-128"/>
              </a:rPr>
              <a:t>tracking and calorimeter coverage the same </a:t>
            </a: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8" charset="0"/>
                <a:ea typeface="MS PGothic" pitchFamily="34" charset="-128"/>
                <a:sym typeface="Wingdings" pitchFamily="2" charset="2"/>
              </a:rPr>
              <a:t> good momentum resolution</a:t>
            </a:r>
          </a:p>
          <a:p>
            <a:pPr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8" charset="0"/>
                <a:ea typeface="MS PGothic" pitchFamily="34" charset="-128"/>
                <a:sym typeface="Wingdings" pitchFamily="2" charset="2"/>
              </a:rPr>
              <a:t>low material density  minimal multiple scattering and bremsstrahlung</a:t>
            </a:r>
          </a:p>
          <a:p>
            <a:pPr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8" charset="0"/>
                <a:ea typeface="MS PGothic" pitchFamily="34" charset="-128"/>
                <a:sym typeface="Wingdings" pitchFamily="2" charset="2"/>
              </a:rPr>
              <a:t>forward electron and proton dipole spectrometers </a:t>
            </a:r>
            <a:endParaRPr lang="en-US" sz="16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-108" charset="0"/>
              <a:ea typeface="MS PGothic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4362" y="1295400"/>
            <a:ext cx="22050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8" charset="0"/>
                <a:ea typeface="MS PGothic" pitchFamily="34" charset="-128"/>
              </a:rPr>
              <a:t>Forward / Backward</a:t>
            </a: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8" charset="0"/>
                <a:ea typeface="MS PGothic" pitchFamily="34" charset="-128"/>
              </a:rPr>
              <a:t>Spectrometers:</a:t>
            </a:r>
          </a:p>
        </p:txBody>
      </p:sp>
      <p:sp>
        <p:nvSpPr>
          <p:cNvPr id="12" name="Oval 11"/>
          <p:cNvSpPr/>
          <p:nvPr/>
        </p:nvSpPr>
        <p:spPr>
          <a:xfrm>
            <a:off x="3048000" y="1828800"/>
            <a:ext cx="1828800" cy="2057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accelerator prospects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Could go up to energies as high as </a:t>
            </a:r>
            <a:r>
              <a:rPr lang="en-US" dirty="0" err="1" smtClean="0"/>
              <a:t>sqrt</a:t>
            </a:r>
            <a:r>
              <a:rPr lang="en-US" dirty="0" smtClean="0"/>
              <a:t>(s)=650 </a:t>
            </a:r>
            <a:r>
              <a:rPr lang="en-US" dirty="0" err="1" smtClean="0"/>
              <a:t>GeV</a:t>
            </a:r>
            <a:r>
              <a:rPr lang="en-US" dirty="0" smtClean="0"/>
              <a:t> for </a:t>
            </a:r>
            <a:r>
              <a:rPr lang="en-US" dirty="0" err="1" smtClean="0"/>
              <a:t>p+p</a:t>
            </a:r>
            <a:r>
              <a:rPr lang="en-US" dirty="0" smtClean="0"/>
              <a:t>, 260 </a:t>
            </a:r>
            <a:r>
              <a:rPr lang="en-US" dirty="0" err="1" smtClean="0"/>
              <a:t>GeV</a:t>
            </a:r>
            <a:r>
              <a:rPr lang="en-US" dirty="0" smtClean="0"/>
              <a:t> for </a:t>
            </a:r>
            <a:r>
              <a:rPr lang="en-US" dirty="0" err="1" smtClean="0"/>
              <a:t>Au+Au</a:t>
            </a:r>
            <a:r>
              <a:rPr lang="en-US" dirty="0" smtClean="0"/>
              <a:t> with new DX magnets</a:t>
            </a:r>
          </a:p>
          <a:p>
            <a:pPr lvl="1"/>
            <a:r>
              <a:rPr lang="en-US" dirty="0" smtClean="0"/>
              <a:t>Should know much more about prospects for polarization with higher beam energies by the end of current 500 </a:t>
            </a:r>
            <a:r>
              <a:rPr lang="en-US" dirty="0" err="1" smtClean="0"/>
              <a:t>GeV</a:t>
            </a:r>
            <a:r>
              <a:rPr lang="en-US" dirty="0" smtClean="0"/>
              <a:t> run</a:t>
            </a:r>
          </a:p>
          <a:p>
            <a:pPr lvl="1"/>
            <a:r>
              <a:rPr lang="en-US" dirty="0" smtClean="0"/>
              <a:t>W cross section ~2x higher</a:t>
            </a:r>
          </a:p>
          <a:p>
            <a:r>
              <a:rPr lang="en-US" dirty="0" smtClean="0"/>
              <a:t>Polarized He</a:t>
            </a:r>
            <a:r>
              <a:rPr lang="en-US" baseline="30000" dirty="0" smtClean="0"/>
              <a:t>3</a:t>
            </a:r>
            <a:r>
              <a:rPr lang="en-US" dirty="0" smtClean="0"/>
              <a:t> beams?</a:t>
            </a:r>
          </a:p>
          <a:p>
            <a:pPr lvl="1"/>
            <a:r>
              <a:rPr lang="en-US" dirty="0" smtClean="0"/>
              <a:t>R&amp;D for polarized He</a:t>
            </a:r>
            <a:r>
              <a:rPr lang="en-US" baseline="30000" dirty="0" smtClean="0"/>
              <a:t>3 </a:t>
            </a:r>
            <a:r>
              <a:rPr lang="en-US" dirty="0" smtClean="0"/>
              <a:t>source starting now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progress and next steps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PHENIX handed in written document on future planning to BNL Management at end of September (nearly 300 pages!!)</a:t>
            </a:r>
          </a:p>
          <a:p>
            <a:r>
              <a:rPr lang="en-US" dirty="0" smtClean="0"/>
              <a:t>GEANT4 studies initiated last year and ongoing</a:t>
            </a:r>
          </a:p>
          <a:p>
            <a:r>
              <a:rPr lang="en-US" dirty="0" smtClean="0"/>
              <a:t>Initial detector R&amp;D workshops December 14-16, 2010 at BNL</a:t>
            </a:r>
          </a:p>
          <a:p>
            <a:r>
              <a:rPr lang="en-US" dirty="0" smtClean="0"/>
              <a:t>Modest detector R&amp;D funding available this year—proposals due February 22</a:t>
            </a:r>
          </a:p>
          <a:p>
            <a:r>
              <a:rPr lang="en-US" i="1" dirty="0" smtClean="0"/>
              <a:t>Need to hone in further on best suites of observables to carry out the physics program we’re interested in, and corresponding detailed detector requirements!</a:t>
            </a:r>
            <a:endParaRPr lang="en-US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So, is this really a decadal plan we’ve been talking about??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Not really.  We’re talking about how we could, </a:t>
            </a:r>
            <a:r>
              <a:rPr lang="en-US" i="1" dirty="0" smtClean="0"/>
              <a:t>by 2020, be starting to embark on a new longer-term program at RHIC</a:t>
            </a:r>
            <a:r>
              <a:rPr lang="en-US" dirty="0" smtClean="0"/>
              <a:t>, with both electron-</a:t>
            </a:r>
            <a:r>
              <a:rPr lang="en-US" dirty="0" err="1" smtClean="0"/>
              <a:t>hadron</a:t>
            </a:r>
            <a:r>
              <a:rPr lang="en-US" dirty="0" smtClean="0"/>
              <a:t> and </a:t>
            </a:r>
            <a:r>
              <a:rPr lang="en-US" dirty="0" err="1" smtClean="0"/>
              <a:t>hadron-hadron</a:t>
            </a:r>
            <a:r>
              <a:rPr lang="en-US" dirty="0" smtClean="0"/>
              <a:t> collisions available to us, and with major new detection capabilities designed to allow us to pursue a comprehensive QCD program!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next stage of all of QCD physics is to move toward much more quantitative measurements and calculations—RHIC an excellent facility to drive this!</a:t>
            </a:r>
          </a:p>
          <a:p>
            <a:pPr lvl="1"/>
            <a:r>
              <a:rPr lang="en-US" dirty="0" smtClean="0"/>
              <a:t>Comfortable energy regime for the quarks and gluons of QCD to be the relevant </a:t>
            </a:r>
            <a:r>
              <a:rPr lang="en-US" dirty="0" err="1" smtClean="0"/>
              <a:t>d.o.f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Unprecedented control of numerous variables over a wide range—energy, geometry, probe, </a:t>
            </a:r>
            <a:r>
              <a:rPr lang="en-US" dirty="0" err="1" smtClean="0"/>
              <a:t>parton</a:t>
            </a:r>
            <a:r>
              <a:rPr lang="en-US" dirty="0" smtClean="0"/>
              <a:t> kinematics, polarization, . . .</a:t>
            </a:r>
          </a:p>
          <a:p>
            <a:r>
              <a:rPr lang="en-US" dirty="0" smtClean="0"/>
              <a:t>Strategy: Develop and propose an </a:t>
            </a:r>
            <a:r>
              <a:rPr lang="en-US" i="1" dirty="0" smtClean="0"/>
              <a:t>integrated, comprehensive</a:t>
            </a:r>
            <a:r>
              <a:rPr lang="en-US" dirty="0" smtClean="0"/>
              <a:t> physics program for the future of the facility taking full advantage of </a:t>
            </a:r>
            <a:r>
              <a:rPr lang="en-US" i="1" dirty="0" smtClean="0"/>
              <a:t>both</a:t>
            </a:r>
            <a:r>
              <a:rPr lang="en-US" dirty="0" smtClean="0"/>
              <a:t> electroweak and </a:t>
            </a:r>
            <a:r>
              <a:rPr lang="en-US" dirty="0" err="1" smtClean="0"/>
              <a:t>hadronic</a:t>
            </a:r>
            <a:r>
              <a:rPr lang="en-US" dirty="0" smtClean="0"/>
              <a:t>/nuclear collisions!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914400" y="2667000"/>
            <a:ext cx="7375525" cy="206210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The challenge of QCD continues!  </a:t>
            </a:r>
          </a:p>
          <a:p>
            <a:pPr algn="ctr"/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RHIC could become an even more powerful tool to fulfill advancement to a quantitative era in QCD by the 2020s!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2057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would we as the present RHIC community like to see our facility become ten years from now?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Modification of fragmentation functions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76374"/>
            <a:ext cx="6994904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5638800"/>
            <a:ext cx="79127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Possible with </a:t>
            </a:r>
            <a:r>
              <a:rPr lang="en-US" sz="26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hadronic</a:t>
            </a:r>
            <a:r>
              <a:rPr lang="en-US" sz="26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calorimetry</a:t>
            </a:r>
            <a:r>
              <a:rPr lang="en-US" sz="26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and comparison of multiple colliding systems!</a:t>
            </a:r>
            <a:endParaRPr lang="en-US" sz="26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QCD: Nuclei/Hadrons </a:t>
            </a:r>
            <a:r>
              <a:rPr lang="en-US" dirty="0" smtClean="0">
                <a:sym typeface="Wingdings" pitchFamily="2" charset="2"/>
              </a:rPr>
              <a:t>        </a:t>
            </a:r>
            <a:r>
              <a:rPr lang="en-US" dirty="0" err="1" smtClean="0">
                <a:sym typeface="Wingdings" pitchFamily="2" charset="2"/>
              </a:rPr>
              <a:t>P</a:t>
            </a:r>
            <a:r>
              <a:rPr lang="en-US" dirty="0" err="1" smtClean="0"/>
              <a:t>artons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Quantum </a:t>
            </a:r>
            <a:r>
              <a:rPr lang="en-US" dirty="0" err="1" smtClean="0"/>
              <a:t>chromodynamics</a:t>
            </a:r>
            <a:r>
              <a:rPr lang="en-US" dirty="0" smtClean="0"/>
              <a:t> an elegant and by now well-established field theory 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sz="3100" dirty="0" smtClean="0">
                <a:sym typeface="Wingdings" pitchFamily="2" charset="2"/>
              </a:rPr>
              <a:t>But </a:t>
            </a:r>
            <a:r>
              <a:rPr lang="en-US" sz="3100" dirty="0" err="1" smtClean="0">
                <a:sym typeface="Wingdings" pitchFamily="2" charset="2"/>
              </a:rPr>
              <a:t>d.o.f</a:t>
            </a:r>
            <a:r>
              <a:rPr lang="en-US" sz="3100" dirty="0" smtClean="0">
                <a:sym typeface="Wingdings" pitchFamily="2" charset="2"/>
              </a:rPr>
              <a:t>. in QCD are quarks and gluons, never observed in the lab!</a:t>
            </a:r>
          </a:p>
          <a:p>
            <a:pPr lvl="1"/>
            <a:endParaRPr lang="en-US" sz="3100" dirty="0" smtClean="0"/>
          </a:p>
          <a:p>
            <a:r>
              <a:rPr lang="en-US" dirty="0" smtClean="0"/>
              <a:t>How are (colorless) hadrons/nuclei comprised of (colored) </a:t>
            </a:r>
            <a:r>
              <a:rPr lang="en-US" dirty="0" err="1" smtClean="0"/>
              <a:t>partons</a:t>
            </a:r>
            <a:r>
              <a:rPr lang="en-US" dirty="0" smtClean="0"/>
              <a:t>, </a:t>
            </a:r>
            <a:r>
              <a:rPr lang="en-US" i="1" dirty="0" smtClean="0"/>
              <a:t>but</a:t>
            </a:r>
            <a:r>
              <a:rPr lang="en-US" dirty="0" smtClean="0"/>
              <a:t> </a:t>
            </a:r>
            <a:r>
              <a:rPr lang="en-US" i="1" dirty="0" smtClean="0"/>
              <a:t>also—what are the ways in which </a:t>
            </a:r>
            <a:r>
              <a:rPr lang="en-US" i="1" dirty="0" err="1" smtClean="0"/>
              <a:t>partons</a:t>
            </a:r>
            <a:r>
              <a:rPr lang="en-US" i="1" dirty="0" smtClean="0"/>
              <a:t> can turn into hadrons/nuclei</a:t>
            </a:r>
            <a:r>
              <a:rPr lang="en-US" dirty="0" smtClean="0"/>
              <a:t>?  </a:t>
            </a:r>
          </a:p>
          <a:p>
            <a:pPr lvl="1"/>
            <a:r>
              <a:rPr lang="en-US" dirty="0" err="1" smtClean="0"/>
              <a:t>Hadronization</a:t>
            </a:r>
            <a:r>
              <a:rPr lang="en-US" dirty="0" smtClean="0"/>
              <a:t> via fragmentation, “freeze-out,” recombination (</a:t>
            </a:r>
            <a:r>
              <a:rPr lang="en-US" dirty="0" err="1" smtClean="0"/>
              <a:t>quasiparticles</a:t>
            </a:r>
            <a:r>
              <a:rPr lang="en-US" dirty="0" smtClean="0"/>
              <a:t> in medium?), . . .?</a:t>
            </a:r>
          </a:p>
          <a:p>
            <a:pPr lvl="1"/>
            <a:r>
              <a:rPr lang="en-US" dirty="0" smtClean="0"/>
              <a:t>Gluons vs. quarks?</a:t>
            </a:r>
          </a:p>
          <a:p>
            <a:pPr lvl="1"/>
            <a:r>
              <a:rPr lang="en-US" dirty="0" smtClean="0"/>
              <a:t>In vacuum vs. cold nuclear matter vs. hot + dense matter?</a:t>
            </a:r>
          </a:p>
          <a:p>
            <a:pPr lvl="1"/>
            <a:r>
              <a:rPr lang="en-US" dirty="0" smtClean="0"/>
              <a:t>Spin-momentum correlations in </a:t>
            </a:r>
            <a:r>
              <a:rPr lang="en-US" dirty="0" err="1" smtClean="0"/>
              <a:t>hadronization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Left-Right Arrow 5"/>
          <p:cNvSpPr/>
          <p:nvPr/>
        </p:nvSpPr>
        <p:spPr>
          <a:xfrm>
            <a:off x="5600178" y="469726"/>
            <a:ext cx="914400" cy="228600"/>
          </a:xfrm>
          <a:prstGeom prst="left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38200" y="2555319"/>
            <a:ext cx="7315200" cy="2092881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Understand more complex QCD systems within </a:t>
            </a:r>
          </a:p>
          <a:p>
            <a:pPr algn="ctr"/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the context of simpler ones </a:t>
            </a:r>
          </a:p>
          <a:p>
            <a:pPr algn="ctr">
              <a:buFont typeface="Wingdings" pitchFamily="2" charset="2"/>
              <a:buChar char="à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RHIC was designed from the start as a single facility capable of A+A,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d+A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and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p+p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collisions </a:t>
            </a:r>
          </a:p>
          <a:p>
            <a:pPr algn="ctr"/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at the same center-of-mass energy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Prospects for </a:t>
            </a:r>
            <a:r>
              <a:rPr lang="en-US" dirty="0" err="1" smtClean="0"/>
              <a:t>quarkonia</a:t>
            </a:r>
            <a:r>
              <a:rPr lang="en-US" dirty="0" smtClean="0"/>
              <a:t> in A+A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95600"/>
            <a:ext cx="579826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295400"/>
            <a:ext cx="53340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Heavy flavor fragmentation functions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371601"/>
            <a:ext cx="6324600" cy="235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689026" y="1828800"/>
            <a:ext cx="2378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As measured in </a:t>
            </a:r>
            <a:r>
              <a:rPr lang="en-US" sz="24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e+e</a:t>
            </a: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 collisions</a:t>
            </a:r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63859"/>
            <a:ext cx="4038600" cy="268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14400" y="2286000"/>
            <a:ext cx="3577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D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2286000"/>
            <a:ext cx="3385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B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4807803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Simulated for </a:t>
            </a:r>
            <a:r>
              <a:rPr lang="en-US" sz="24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p+p</a:t>
            </a: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(PYTHIA), A+A (Q-PYTHIA)</a:t>
            </a:r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Quark vs. gluon jets at RHIC and LHC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846" y="2057400"/>
            <a:ext cx="733795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F5B1-1EC5-45F7-B46A-64EA2DFFB3E3}" type="slidenum">
              <a:rPr lang="en-US"/>
              <a:pPr/>
              <a:t>33</a:t>
            </a:fld>
            <a:endParaRPr lang="en-U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152400" y="4495800"/>
            <a:ext cx="8915400" cy="2057400"/>
          </a:xfrm>
          <a:prstGeom prst="rect">
            <a:avLst/>
          </a:prstGeom>
          <a:solidFill>
            <a:srgbClr val="99FF33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152400" y="1828800"/>
            <a:ext cx="89154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66CC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924050" y="76200"/>
            <a:ext cx="495142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u="sng" dirty="0">
                <a:solidFill>
                  <a:srgbClr val="FFFF00"/>
                </a:solidFill>
              </a:rPr>
              <a:t>Is there more after 2015?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57200" y="762000"/>
            <a:ext cx="84582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FFCC"/>
                </a:solidFill>
              </a:rPr>
              <a:t>Not easy to predict the future, but we </a:t>
            </a:r>
          </a:p>
          <a:p>
            <a:pPr algn="ctr"/>
            <a:r>
              <a:rPr lang="en-US" dirty="0">
                <a:solidFill>
                  <a:srgbClr val="FFFFCC"/>
                </a:solidFill>
              </a:rPr>
              <a:t>expect that the following will be in hand: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52400" y="1897063"/>
            <a:ext cx="8991600" cy="4503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u="sng">
                <a:solidFill>
                  <a:schemeClr val="accent2"/>
                </a:solidFill>
              </a:rPr>
              <a:t>Heavy Ions:</a:t>
            </a:r>
          </a:p>
          <a:p>
            <a:r>
              <a:rPr lang="en-US" sz="1200">
                <a:solidFill>
                  <a:schemeClr val="accent2"/>
                </a:solidFill>
              </a:rPr>
              <a:t> </a:t>
            </a:r>
          </a:p>
          <a:p>
            <a:r>
              <a:rPr lang="en-US" sz="2400">
                <a:solidFill>
                  <a:schemeClr val="accent2"/>
                </a:solidFill>
              </a:rPr>
              <a:t>1.  Full characterization of bulk medium dynamics (</a:t>
            </a:r>
            <a:r>
              <a:rPr lang="en-US" sz="1600">
                <a:solidFill>
                  <a:schemeClr val="accent2"/>
                </a:solidFill>
              </a:rPr>
              <a:t>e.g.</a:t>
            </a:r>
            <a:r>
              <a:rPr lang="en-US" sz="2400">
                <a:solidFill>
                  <a:schemeClr val="accent2"/>
                </a:solidFill>
              </a:rPr>
              <a:t>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</a:rPr>
              <a:t>h</a:t>
            </a:r>
            <a:r>
              <a:rPr lang="en-US" sz="2400">
                <a:solidFill>
                  <a:schemeClr val="accent2"/>
                </a:solidFill>
              </a:rPr>
              <a:t>/s,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</a:rPr>
              <a:t>z, </a:t>
            </a:r>
            <a:r>
              <a:rPr lang="en-US" sz="2400">
                <a:solidFill>
                  <a:schemeClr val="accent2"/>
                </a:solidFill>
              </a:rPr>
              <a:t>T,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</a:rPr>
              <a:t>e</a:t>
            </a:r>
            <a:r>
              <a:rPr lang="en-US" sz="2400">
                <a:solidFill>
                  <a:schemeClr val="accent2"/>
                </a:solidFill>
              </a:rPr>
              <a:t>)</a:t>
            </a:r>
          </a:p>
          <a:p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2.  Completion of Low Energy scan for critical point</a:t>
            </a:r>
          </a:p>
          <a:p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3.  Experimental measure of charm/beauty dynamics p</a:t>
            </a:r>
            <a:r>
              <a:rPr lang="en-US" sz="2400" baseline="-25000">
                <a:solidFill>
                  <a:schemeClr val="accent2"/>
                </a:solidFill>
                <a:sym typeface="Wingdings" pitchFamily="2" charset="2"/>
              </a:rPr>
              <a:t>T</a:t>
            </a:r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 ~ 6 GeV</a:t>
            </a:r>
          </a:p>
          <a:p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4.  Parton energy loss (jets) start on program</a:t>
            </a:r>
          </a:p>
          <a:p>
            <a:endParaRPr lang="en-US" sz="2400">
              <a:solidFill>
                <a:schemeClr val="accent2"/>
              </a:solidFill>
              <a:sym typeface="Wingdings" pitchFamily="2" charset="2"/>
            </a:endParaRPr>
          </a:p>
          <a:p>
            <a:endParaRPr lang="en-US" sz="2400">
              <a:solidFill>
                <a:schemeClr val="accent2"/>
              </a:solidFill>
              <a:sym typeface="Wingdings" pitchFamily="2" charset="2"/>
            </a:endParaRPr>
          </a:p>
          <a:p>
            <a:pPr algn="ctr"/>
            <a:r>
              <a:rPr lang="en-US" sz="2400" u="sng">
                <a:solidFill>
                  <a:schemeClr val="tx1"/>
                </a:solidFill>
                <a:sym typeface="Wingdings" pitchFamily="2" charset="2"/>
              </a:rPr>
              <a:t>Spin:</a:t>
            </a:r>
          </a:p>
          <a:p>
            <a:r>
              <a:rPr lang="en-US" sz="140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r>
              <a:rPr lang="en-US" sz="2400">
                <a:solidFill>
                  <a:schemeClr val="tx1"/>
                </a:solidFill>
                <a:sym typeface="Wingdings" pitchFamily="2" charset="2"/>
              </a:rPr>
              <a:t>1.  Wlepton measurements to constrain </a:t>
            </a:r>
            <a:r>
              <a:rPr lang="en-US" sz="2400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en-US" sz="2400">
                <a:solidFill>
                  <a:schemeClr val="tx1"/>
                </a:solidFill>
                <a:sym typeface="Wingdings" pitchFamily="2" charset="2"/>
              </a:rPr>
              <a:t>u, </a:t>
            </a:r>
            <a:r>
              <a:rPr lang="en-US" sz="2400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en-US" sz="2400">
                <a:solidFill>
                  <a:schemeClr val="tx1"/>
                </a:solidFill>
                <a:sym typeface="Wingdings" pitchFamily="2" charset="2"/>
              </a:rPr>
              <a:t>ubar, </a:t>
            </a:r>
            <a:r>
              <a:rPr lang="en-US" sz="2400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en-US" sz="2400">
                <a:solidFill>
                  <a:schemeClr val="tx1"/>
                </a:solidFill>
                <a:sym typeface="Wingdings" pitchFamily="2" charset="2"/>
              </a:rPr>
              <a:t>d, </a:t>
            </a:r>
            <a:r>
              <a:rPr lang="en-US" sz="2400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en-US" sz="2400">
                <a:solidFill>
                  <a:schemeClr val="tx1"/>
                </a:solidFill>
                <a:sym typeface="Wingdings" pitchFamily="2" charset="2"/>
              </a:rPr>
              <a:t>dbar</a:t>
            </a:r>
          </a:p>
          <a:p>
            <a:r>
              <a:rPr lang="en-US" sz="2400">
                <a:solidFill>
                  <a:schemeClr val="tx1"/>
                </a:solidFill>
                <a:sym typeface="Wingdings" pitchFamily="2" charset="2"/>
              </a:rPr>
              <a:t>2.  Completion of gluon </a:t>
            </a:r>
            <a:r>
              <a:rPr lang="en-US" sz="2400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en-US" sz="2400">
                <a:solidFill>
                  <a:schemeClr val="tx1"/>
                </a:solidFill>
                <a:sym typeface="Wingdings" pitchFamily="2" charset="2"/>
              </a:rPr>
              <a:t>g via </a:t>
            </a:r>
            <a:r>
              <a:rPr lang="en-US" sz="2400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en-US" sz="2400" baseline="30000">
                <a:solidFill>
                  <a:schemeClr val="tx1"/>
                </a:solidFill>
                <a:sym typeface="Wingdings" pitchFamily="2" charset="2"/>
              </a:rPr>
              <a:t>0</a:t>
            </a:r>
            <a:r>
              <a:rPr lang="en-US" sz="240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en-US" sz="2400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h</a:t>
            </a:r>
            <a:r>
              <a:rPr lang="en-US" sz="2400">
                <a:solidFill>
                  <a:schemeClr val="tx1"/>
                </a:solidFill>
                <a:sym typeface="Wingdings" pitchFamily="2" charset="2"/>
              </a:rPr>
              <a:t>, h</a:t>
            </a:r>
            <a:r>
              <a:rPr lang="en-US" sz="2400" baseline="30000">
                <a:solidFill>
                  <a:schemeClr val="tx1"/>
                </a:solidFill>
                <a:sym typeface="Wingdings" pitchFamily="2" charset="2"/>
              </a:rPr>
              <a:t>+/- </a:t>
            </a:r>
            <a:r>
              <a:rPr lang="en-US" sz="2400">
                <a:solidFill>
                  <a:schemeClr val="tx1"/>
                </a:solidFill>
                <a:sym typeface="Wingdings" pitchFamily="2" charset="2"/>
              </a:rPr>
              <a:t>A</a:t>
            </a:r>
            <a:r>
              <a:rPr lang="en-US" sz="2400" baseline="-25000">
                <a:solidFill>
                  <a:schemeClr val="tx1"/>
                </a:solidFill>
                <a:sym typeface="Wingdings" pitchFamily="2" charset="2"/>
              </a:rPr>
              <a:t>LL</a:t>
            </a:r>
            <a:r>
              <a:rPr lang="en-US" sz="2400">
                <a:solidFill>
                  <a:schemeClr val="tx1"/>
                </a:solidFill>
                <a:sym typeface="Wingdings" pitchFamily="2" charset="2"/>
              </a:rPr>
              <a:t> @ 200 and 500 GeV</a:t>
            </a:r>
          </a:p>
          <a:p>
            <a:r>
              <a:rPr lang="en-US" sz="2400">
                <a:solidFill>
                  <a:schemeClr val="tx1"/>
                </a:solidFill>
                <a:sym typeface="Wingdings" pitchFamily="2" charset="2"/>
              </a:rPr>
              <a:t>3.  A</a:t>
            </a:r>
            <a:r>
              <a:rPr lang="en-US" sz="2400" baseline="-25000">
                <a:solidFill>
                  <a:schemeClr val="tx1"/>
                </a:solidFill>
                <a:sym typeface="Wingdings" pitchFamily="2" charset="2"/>
              </a:rPr>
              <a:t>N</a:t>
            </a:r>
            <a:r>
              <a:rPr lang="en-US" sz="2400">
                <a:solidFill>
                  <a:schemeClr val="tx1"/>
                </a:solidFill>
                <a:sym typeface="Wingdings" pitchFamily="2" charset="2"/>
              </a:rPr>
              <a:t> measurements for hadrons</a:t>
            </a: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/>
      <p:bldP spid="34824" grpId="0" animBg="1"/>
      <p:bldP spid="348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52400" y="152400"/>
            <a:ext cx="8991600" cy="6324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239E-85DC-476C-8D05-E83692C8F3C8}" type="slidenum">
              <a:rPr lang="en-US"/>
              <a:pPr/>
              <a:t>34</a:t>
            </a:fld>
            <a:endParaRPr lang="en-US"/>
          </a:p>
        </p:txBody>
      </p:sp>
      <p:sp>
        <p:nvSpPr>
          <p:cNvPr id="82973" name="AutoShape 29"/>
          <p:cNvSpPr>
            <a:spLocks noChangeArrowheads="1"/>
          </p:cNvSpPr>
          <p:nvPr/>
        </p:nvSpPr>
        <p:spPr bwMode="auto">
          <a:xfrm>
            <a:off x="3048000" y="4114800"/>
            <a:ext cx="3200400" cy="1752600"/>
          </a:xfrm>
          <a:custGeom>
            <a:avLst/>
            <a:gdLst>
              <a:gd name="G0" fmla="+- 2593 0 0"/>
              <a:gd name="G1" fmla="+- 21600 0 2593"/>
              <a:gd name="G2" fmla="*/ 2593 1 2"/>
              <a:gd name="G3" fmla="+- 21600 0 G2"/>
              <a:gd name="G4" fmla="+/ 2593 21600 2"/>
              <a:gd name="G5" fmla="+/ G1 0 2"/>
              <a:gd name="G6" fmla="*/ 21600 21600 2593"/>
              <a:gd name="G7" fmla="*/ G6 1 2"/>
              <a:gd name="G8" fmla="+- 21600 0 G7"/>
              <a:gd name="G9" fmla="*/ 21600 1 2"/>
              <a:gd name="G10" fmla="+- 2593 0 G9"/>
              <a:gd name="G11" fmla="?: G10 G8 0"/>
              <a:gd name="G12" fmla="?: G10 G7 21600"/>
              <a:gd name="T0" fmla="*/ 20303 w 21600"/>
              <a:gd name="T1" fmla="*/ 10800 h 21600"/>
              <a:gd name="T2" fmla="*/ 10800 w 21600"/>
              <a:gd name="T3" fmla="*/ 21600 h 21600"/>
              <a:gd name="T4" fmla="*/ 1297 w 21600"/>
              <a:gd name="T5" fmla="*/ 10800 h 21600"/>
              <a:gd name="T6" fmla="*/ 10800 w 21600"/>
              <a:gd name="T7" fmla="*/ 0 h 21600"/>
              <a:gd name="T8" fmla="*/ 3097 w 21600"/>
              <a:gd name="T9" fmla="*/ 3097 h 21600"/>
              <a:gd name="T10" fmla="*/ 18503 w 21600"/>
              <a:gd name="T11" fmla="*/ 1850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593" y="21600"/>
                </a:lnTo>
                <a:lnTo>
                  <a:pt x="19007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72" name="Rectangle 28"/>
          <p:cNvSpPr>
            <a:spLocks noChangeArrowheads="1"/>
          </p:cNvSpPr>
          <p:nvPr/>
        </p:nvSpPr>
        <p:spPr bwMode="auto">
          <a:xfrm>
            <a:off x="6324600" y="4114800"/>
            <a:ext cx="2743200" cy="1752600"/>
          </a:xfrm>
          <a:prstGeom prst="rect">
            <a:avLst/>
          </a:prstGeom>
          <a:solidFill>
            <a:srgbClr val="66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971" name="Oval 27"/>
          <p:cNvSpPr>
            <a:spLocks noChangeArrowheads="1"/>
          </p:cNvSpPr>
          <p:nvPr/>
        </p:nvSpPr>
        <p:spPr bwMode="auto">
          <a:xfrm>
            <a:off x="76200" y="4191000"/>
            <a:ext cx="2971800" cy="1676400"/>
          </a:xfrm>
          <a:prstGeom prst="ellipse">
            <a:avLst/>
          </a:prstGeom>
          <a:solidFill>
            <a:srgbClr val="99FF33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949" name="TextBox 3"/>
          <p:cNvSpPr txBox="1">
            <a:spLocks noChangeArrowheads="1"/>
          </p:cNvSpPr>
          <p:nvPr/>
        </p:nvSpPr>
        <p:spPr bwMode="auto">
          <a:xfrm>
            <a:off x="342900" y="1050925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1800">
                <a:latin typeface="Calibri" pitchFamily="34" charset="0"/>
              </a:rPr>
              <a:t>Jet R</a:t>
            </a:r>
            <a:r>
              <a:rPr lang="en-US" sz="1800" baseline="-25000">
                <a:latin typeface="Calibri" pitchFamily="34" charset="0"/>
              </a:rPr>
              <a:t>AA</a:t>
            </a:r>
          </a:p>
        </p:txBody>
      </p:sp>
      <p:sp>
        <p:nvSpPr>
          <p:cNvPr id="82950" name="TextBox 5"/>
          <p:cNvSpPr txBox="1">
            <a:spLocks noChangeArrowheads="1"/>
          </p:cNvSpPr>
          <p:nvPr/>
        </p:nvSpPr>
        <p:spPr bwMode="auto">
          <a:xfrm>
            <a:off x="1409700" y="9144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1800">
                <a:latin typeface="Calibri" pitchFamily="34" charset="0"/>
              </a:rPr>
              <a:t>Jet Fragment</a:t>
            </a:r>
          </a:p>
          <a:p>
            <a:pPr algn="ctr" defTabSz="457200"/>
            <a:r>
              <a:rPr lang="en-US" sz="1800">
                <a:latin typeface="Calibri" pitchFamily="34" charset="0"/>
              </a:rPr>
              <a:t>dN/dz dk</a:t>
            </a:r>
            <a:r>
              <a:rPr lang="en-US" sz="1800" baseline="-25000">
                <a:latin typeface="Calibri" pitchFamily="34" charset="0"/>
              </a:rPr>
              <a:t>T</a:t>
            </a:r>
            <a:r>
              <a:rPr lang="en-US" sz="1800" baseline="30000">
                <a:latin typeface="Calibri" pitchFamily="34" charset="0"/>
              </a:rPr>
              <a:t>2</a:t>
            </a:r>
          </a:p>
        </p:txBody>
      </p:sp>
      <p:sp>
        <p:nvSpPr>
          <p:cNvPr id="82951" name="TextBox 6"/>
          <p:cNvSpPr txBox="1">
            <a:spLocks noChangeArrowheads="1"/>
          </p:cNvSpPr>
          <p:nvPr/>
        </p:nvSpPr>
        <p:spPr bwMode="auto">
          <a:xfrm>
            <a:off x="2857500" y="9144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1800">
                <a:latin typeface="Calibri" pitchFamily="34" charset="0"/>
              </a:rPr>
              <a:t>Jet Fragment</a:t>
            </a:r>
          </a:p>
          <a:p>
            <a:pPr algn="ctr" defTabSz="457200"/>
            <a:r>
              <a:rPr lang="en-US" sz="1800">
                <a:latin typeface="Calibri" pitchFamily="34" charset="0"/>
              </a:rPr>
              <a:t>dN/dR, Ψ(R)</a:t>
            </a:r>
          </a:p>
        </p:txBody>
      </p:sp>
      <p:sp>
        <p:nvSpPr>
          <p:cNvPr id="82952" name="TextBox 7"/>
          <p:cNvSpPr txBox="1">
            <a:spLocks noChangeArrowheads="1"/>
          </p:cNvSpPr>
          <p:nvPr/>
        </p:nvSpPr>
        <p:spPr bwMode="auto">
          <a:xfrm>
            <a:off x="7315200" y="106203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1800">
                <a:latin typeface="Calibri" pitchFamily="34" charset="0"/>
              </a:rPr>
              <a:t>Light vs c vs b</a:t>
            </a:r>
          </a:p>
        </p:txBody>
      </p:sp>
      <p:sp>
        <p:nvSpPr>
          <p:cNvPr id="82953" name="TextBox 8"/>
          <p:cNvSpPr txBox="1">
            <a:spLocks noChangeArrowheads="1"/>
          </p:cNvSpPr>
          <p:nvPr/>
        </p:nvSpPr>
        <p:spPr bwMode="auto">
          <a:xfrm>
            <a:off x="4457700" y="914400"/>
            <a:ext cx="1790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1800">
                <a:latin typeface="Calibri" pitchFamily="34" charset="0"/>
              </a:rPr>
              <a:t>Centrality, </a:t>
            </a:r>
          </a:p>
          <a:p>
            <a:pPr algn="ctr" defTabSz="457200"/>
            <a:r>
              <a:rPr lang="en-US" sz="1800">
                <a:latin typeface="Symbol" pitchFamily="18" charset="2"/>
              </a:rPr>
              <a:t>f</a:t>
            </a:r>
            <a:r>
              <a:rPr lang="en-US" sz="1800">
                <a:latin typeface="Calibri" pitchFamily="34" charset="0"/>
              </a:rPr>
              <a:t> dependence </a:t>
            </a:r>
          </a:p>
        </p:txBody>
      </p:sp>
      <p:sp>
        <p:nvSpPr>
          <p:cNvPr id="82954" name="TextBox 9"/>
          <p:cNvSpPr txBox="1">
            <a:spLocks noChangeArrowheads="1"/>
          </p:cNvSpPr>
          <p:nvPr/>
        </p:nvSpPr>
        <p:spPr bwMode="auto">
          <a:xfrm>
            <a:off x="342900" y="2554288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1800">
                <a:latin typeface="Calibri" pitchFamily="34" charset="0"/>
              </a:rPr>
              <a:t>pQCD-like parton</a:t>
            </a:r>
          </a:p>
          <a:p>
            <a:pPr algn="ctr" defTabSz="457200"/>
            <a:r>
              <a:rPr lang="en-US" sz="1800">
                <a:latin typeface="Calibri" pitchFamily="34" charset="0"/>
              </a:rPr>
              <a:t>showers or not?</a:t>
            </a:r>
          </a:p>
        </p:txBody>
      </p:sp>
      <p:sp>
        <p:nvSpPr>
          <p:cNvPr id="82955" name="TextBox 10"/>
          <p:cNvSpPr txBox="1">
            <a:spLocks noChangeArrowheads="1"/>
          </p:cNvSpPr>
          <p:nvPr/>
        </p:nvSpPr>
        <p:spPr bwMode="auto">
          <a:xfrm>
            <a:off x="2438400" y="2554288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1800">
                <a:latin typeface="Calibri" pitchFamily="34" charset="0"/>
              </a:rPr>
              <a:t>Radiative vs collisional </a:t>
            </a:r>
          </a:p>
        </p:txBody>
      </p:sp>
      <p:sp>
        <p:nvSpPr>
          <p:cNvPr id="82956" name="TextBox 11"/>
          <p:cNvSpPr txBox="1">
            <a:spLocks noChangeArrowheads="1"/>
          </p:cNvSpPr>
          <p:nvPr/>
        </p:nvSpPr>
        <p:spPr bwMode="auto">
          <a:xfrm>
            <a:off x="5562600" y="27066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1800">
                <a:latin typeface="Calibri" pitchFamily="34" charset="0"/>
              </a:rPr>
              <a:t>L dependence </a:t>
            </a:r>
          </a:p>
        </p:txBody>
      </p:sp>
      <p:sp>
        <p:nvSpPr>
          <p:cNvPr id="82957" name="TextBox 12"/>
          <p:cNvSpPr txBox="1">
            <a:spLocks noChangeArrowheads="1"/>
          </p:cNvSpPr>
          <p:nvPr/>
        </p:nvSpPr>
        <p:spPr bwMode="auto">
          <a:xfrm>
            <a:off x="3886200" y="2554288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1800">
                <a:latin typeface="Calibri" pitchFamily="34" charset="0"/>
              </a:rPr>
              <a:t>Transport parameter(s) </a:t>
            </a:r>
          </a:p>
        </p:txBody>
      </p:sp>
      <p:sp>
        <p:nvSpPr>
          <p:cNvPr id="82958" name="TextBox 13"/>
          <p:cNvSpPr txBox="1">
            <a:spLocks noChangeArrowheads="1"/>
          </p:cNvSpPr>
          <p:nvPr/>
        </p:nvSpPr>
        <p:spPr bwMode="auto">
          <a:xfrm>
            <a:off x="419100" y="4375150"/>
            <a:ext cx="24003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Weak vs strong coupling </a:t>
            </a:r>
          </a:p>
          <a:p>
            <a:pPr algn="ctr" defTabSz="457200"/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(jets to medium)</a:t>
            </a:r>
          </a:p>
        </p:txBody>
      </p:sp>
      <p:sp>
        <p:nvSpPr>
          <p:cNvPr id="82959" name="TextBox 14"/>
          <p:cNvSpPr txBox="1">
            <a:spLocks noChangeArrowheads="1"/>
          </p:cNvSpPr>
          <p:nvPr/>
        </p:nvSpPr>
        <p:spPr bwMode="auto">
          <a:xfrm>
            <a:off x="7239000" y="2554288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1800">
                <a:latin typeface="Calibri" pitchFamily="34" charset="0"/>
              </a:rPr>
              <a:t>Mass  dependence </a:t>
            </a:r>
          </a:p>
        </p:txBody>
      </p:sp>
      <p:sp>
        <p:nvSpPr>
          <p:cNvPr id="82960" name="TextBox 15"/>
          <p:cNvSpPr txBox="1">
            <a:spLocks noChangeArrowheads="1"/>
          </p:cNvSpPr>
          <p:nvPr/>
        </p:nvSpPr>
        <p:spPr bwMode="auto">
          <a:xfrm>
            <a:off x="3200400" y="4375150"/>
            <a:ext cx="3124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2➛2, 2➛3 dominant?</a:t>
            </a:r>
          </a:p>
          <a:p>
            <a:pPr algn="ctr" defTabSz="457200"/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(weak + </a:t>
            </a:r>
          </a:p>
          <a:p>
            <a:pPr algn="ctr" defTabSz="457200"/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quasi-particles?)</a:t>
            </a:r>
          </a:p>
        </p:txBody>
      </p:sp>
      <p:sp>
        <p:nvSpPr>
          <p:cNvPr id="82961" name="TextBox 16"/>
          <p:cNvSpPr txBox="1">
            <a:spLocks noChangeArrowheads="1"/>
          </p:cNvSpPr>
          <p:nvPr/>
        </p:nvSpPr>
        <p:spPr bwMode="auto">
          <a:xfrm>
            <a:off x="5981700" y="9144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1800">
                <a:latin typeface="Calibri" pitchFamily="34" charset="0"/>
              </a:rPr>
              <a:t>Di-jet, </a:t>
            </a:r>
          </a:p>
          <a:p>
            <a:pPr algn="ctr" defTabSz="457200"/>
            <a:r>
              <a:rPr lang="en-US" sz="1800">
                <a:latin typeface="Calibri" pitchFamily="34" charset="0"/>
              </a:rPr>
              <a:t>γ-jet</a:t>
            </a:r>
          </a:p>
        </p:txBody>
      </p:sp>
      <p:sp>
        <p:nvSpPr>
          <p:cNvPr id="82962" name="TextBox 17"/>
          <p:cNvSpPr txBox="1">
            <a:spLocks noChangeArrowheads="1"/>
          </p:cNvSpPr>
          <p:nvPr/>
        </p:nvSpPr>
        <p:spPr bwMode="auto">
          <a:xfrm>
            <a:off x="6362700" y="4191000"/>
            <a:ext cx="26289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Medium properties: </a:t>
            </a:r>
          </a:p>
          <a:p>
            <a:pPr algn="ctr" defTabSz="457200"/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thermal masses, screening scales, … 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219200" y="6107113"/>
            <a:ext cx="63246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964" name="TextBox 20"/>
          <p:cNvSpPr txBox="1">
            <a:spLocks noChangeArrowheads="1"/>
          </p:cNvSpPr>
          <p:nvPr/>
        </p:nvSpPr>
        <p:spPr bwMode="auto">
          <a:xfrm>
            <a:off x="384175" y="6108700"/>
            <a:ext cx="3044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1800">
                <a:latin typeface="Calibri" pitchFamily="34" charset="0"/>
              </a:rPr>
              <a:t>Less speculative/ambitious</a:t>
            </a:r>
          </a:p>
        </p:txBody>
      </p:sp>
      <p:sp>
        <p:nvSpPr>
          <p:cNvPr id="82965" name="TextBox 22"/>
          <p:cNvSpPr txBox="1">
            <a:spLocks noChangeArrowheads="1"/>
          </p:cNvSpPr>
          <p:nvPr/>
        </p:nvSpPr>
        <p:spPr bwMode="auto">
          <a:xfrm>
            <a:off x="5641975" y="6108700"/>
            <a:ext cx="3044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1800">
                <a:latin typeface="Calibri" pitchFamily="34" charset="0"/>
              </a:rPr>
              <a:t>More speculative/ambitious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1790700" y="1654175"/>
            <a:ext cx="647700" cy="9001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2967" name="TextBox 24"/>
          <p:cNvSpPr txBox="1">
            <a:spLocks noChangeArrowheads="1"/>
          </p:cNvSpPr>
          <p:nvPr/>
        </p:nvSpPr>
        <p:spPr bwMode="auto">
          <a:xfrm>
            <a:off x="2552700" y="1905000"/>
            <a:ext cx="422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1800">
                <a:solidFill>
                  <a:srgbClr val="FFFF00"/>
                </a:solidFill>
                <a:latin typeface="Calibri" pitchFamily="34" charset="0"/>
              </a:rPr>
              <a:t>+ energy loss calculations &amp; MC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1790700" y="3263900"/>
            <a:ext cx="647700" cy="8985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2969" name="TextBox 26"/>
          <p:cNvSpPr txBox="1">
            <a:spLocks noChangeArrowheads="1"/>
          </p:cNvSpPr>
          <p:nvPr/>
        </p:nvSpPr>
        <p:spPr bwMode="auto">
          <a:xfrm>
            <a:off x="2552700" y="3514725"/>
            <a:ext cx="422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1800">
                <a:solidFill>
                  <a:srgbClr val="FFFF00"/>
                </a:solidFill>
                <a:latin typeface="Calibri" pitchFamily="34" charset="0"/>
              </a:rPr>
              <a:t>+ theory</a:t>
            </a:r>
          </a:p>
        </p:txBody>
      </p:sp>
      <p:sp>
        <p:nvSpPr>
          <p:cNvPr id="82970" name="Text Box 26"/>
          <p:cNvSpPr txBox="1">
            <a:spLocks noChangeArrowheads="1"/>
          </p:cNvSpPr>
          <p:nvPr/>
        </p:nvSpPr>
        <p:spPr bwMode="auto">
          <a:xfrm>
            <a:off x="3041650" y="152400"/>
            <a:ext cx="31305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u="sng"/>
              <a:t>Jet Flow Chart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Hadronic</a:t>
            </a:r>
            <a:r>
              <a:rPr lang="en-US" dirty="0" smtClean="0"/>
              <a:t> </a:t>
            </a:r>
            <a:r>
              <a:rPr lang="en-US" dirty="0" err="1" smtClean="0"/>
              <a:t>calorimetry</a:t>
            </a:r>
            <a:r>
              <a:rPr lang="en-US" dirty="0" smtClean="0"/>
              <a:t> tightens relation between measured and true jet energy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093" y="1985963"/>
            <a:ext cx="7193307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76600" y="5562600"/>
            <a:ext cx="27892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FFFFCC"/>
                </a:solidFill>
              </a:rPr>
              <a:t>GEANT4 simulation</a:t>
            </a:r>
            <a:endParaRPr lang="en-US" sz="26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28600" y="882650"/>
          <a:ext cx="3987800" cy="698500"/>
        </p:xfrm>
        <a:graphic>
          <a:graphicData uri="http://schemas.openxmlformats.org/presentationml/2006/ole">
            <p:oleObj spid="_x0000_s6146" name="Equation" r:id="rId3" imgW="3987800" imgH="698500" progId="">
              <p:embed/>
            </p:oleObj>
          </a:graphicData>
        </a:graphic>
      </p:graphicFrame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800"/>
            <a:ext cx="9105900" cy="609600"/>
          </a:xfrm>
        </p:spPr>
        <p:txBody>
          <a:bodyPr wrap="square" lIns="38100" tIns="38100" rIns="79375" bIns="38100" numCol="1" anchorCtr="0" compatLnSpc="1">
            <a:prstTxWarp prst="textNoShape">
              <a:avLst/>
            </a:prstTxWarp>
            <a:normAutofit fontScale="90000"/>
          </a:bodyPr>
          <a:lstStyle/>
          <a:p>
            <a:pPr marL="3175" eaLnBrk="1" hangingPunct="1">
              <a:defRPr/>
            </a:pPr>
            <a:r>
              <a:rPr lang="en-US" smtClean="0">
                <a:latin typeface="Comic Sans MS" pitchFamily="66" charset="0"/>
                <a:ea typeface="ＭＳ Ｐゴシック" pitchFamily="34" charset="-128"/>
              </a:rPr>
              <a:t>F</a:t>
            </a:r>
            <a:r>
              <a:rPr lang="en-US" baseline="-24000" smtClean="0">
                <a:latin typeface="Comic Sans MS" pitchFamily="66" charset="0"/>
                <a:ea typeface="ＭＳ Ｐゴシック" pitchFamily="34" charset="-128"/>
              </a:rPr>
              <a:t>2</a:t>
            </a:r>
            <a:r>
              <a:rPr lang="en-US" smtClean="0">
                <a:latin typeface="Comic Sans MS" pitchFamily="66" charset="0"/>
                <a:ea typeface="ＭＳ Ｐゴシック" pitchFamily="34" charset="-128"/>
              </a:rPr>
              <a:t>: for Nuclei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C2535E-42CA-4506-89D7-4D0437B4DA55}" type="slidenum">
              <a:rPr lang="en-US"/>
              <a:pPr/>
              <a:t>36</a:t>
            </a:fld>
            <a:endParaRPr lang="en-US"/>
          </a:p>
        </p:txBody>
      </p:sp>
      <p:sp>
        <p:nvSpPr>
          <p:cNvPr id="5125" name="Oval 7"/>
          <p:cNvSpPr>
            <a:spLocks/>
          </p:cNvSpPr>
          <p:nvPr/>
        </p:nvSpPr>
        <p:spPr bwMode="auto">
          <a:xfrm>
            <a:off x="2108200" y="884238"/>
            <a:ext cx="406400" cy="779462"/>
          </a:xfrm>
          <a:prstGeom prst="ellips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5126" name="Date Placeholder 1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>
                <a:ea typeface="ＭＳ ゴシック" pitchFamily="49" charset="-128"/>
              </a:rPr>
              <a:t>E.C. Aschenauer</a:t>
            </a:r>
          </a:p>
        </p:txBody>
      </p:sp>
      <p:sp>
        <p:nvSpPr>
          <p:cNvPr id="5127" name="TextBox 21"/>
          <p:cNvSpPr txBox="1">
            <a:spLocks noChangeArrowheads="1"/>
          </p:cNvSpPr>
          <p:nvPr/>
        </p:nvSpPr>
        <p:spPr bwMode="auto">
          <a:xfrm>
            <a:off x="1135063" y="5468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5128" name="Footer Placeholder 1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/>
              <a:t>PheniX Collab-Meeting, Jan 2011</a:t>
            </a:r>
          </a:p>
        </p:txBody>
      </p:sp>
      <p:pic>
        <p:nvPicPr>
          <p:cNvPr id="5129" name="Picture 2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" y="1790700"/>
            <a:ext cx="43116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Box 23"/>
          <p:cNvSpPr txBox="1">
            <a:spLocks noChangeArrowheads="1"/>
          </p:cNvSpPr>
          <p:nvPr/>
        </p:nvSpPr>
        <p:spPr bwMode="auto">
          <a:xfrm>
            <a:off x="4584700" y="3771900"/>
            <a:ext cx="3752850" cy="2862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u="sng" dirty="0">
                <a:solidFill>
                  <a:srgbClr val="0000FF"/>
                </a:solidFill>
                <a:latin typeface="Comic Sans MS" pitchFamily="66" charset="0"/>
              </a:rPr>
              <a:t>Assumptions: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1800" b="1" dirty="0">
                <a:latin typeface="Comic Sans MS" pitchFamily="66" charset="0"/>
              </a:rPr>
              <a:t> 10GeV x 100GeV/n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800" b="1" dirty="0">
                <a:latin typeface="Comic Sans MS" pitchFamily="66" charset="0"/>
              </a:rPr>
              <a:t> √s=63GeV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1800" b="1" dirty="0">
                <a:latin typeface="Comic Sans MS" pitchFamily="66" charset="0"/>
              </a:rPr>
              <a:t> </a:t>
            </a:r>
            <a:r>
              <a:rPr lang="en-US" sz="1800" b="1" dirty="0" err="1">
                <a:latin typeface="Comic Sans MS" pitchFamily="66" charset="0"/>
              </a:rPr>
              <a:t>Ldt</a:t>
            </a:r>
            <a:r>
              <a:rPr lang="en-US" sz="1800" b="1" dirty="0">
                <a:latin typeface="Comic Sans MS" pitchFamily="66" charset="0"/>
              </a:rPr>
              <a:t> = 4/A fb</a:t>
            </a:r>
            <a:r>
              <a:rPr lang="en-US" sz="1800" b="1" baseline="30000" dirty="0">
                <a:latin typeface="Comic Sans MS" pitchFamily="66" charset="0"/>
              </a:rPr>
              <a:t>-1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800" b="1" dirty="0">
                <a:latin typeface="Comic Sans MS" pitchFamily="66" charset="0"/>
              </a:rPr>
              <a:t> equiv to 3.8 10</a:t>
            </a:r>
            <a:r>
              <a:rPr lang="en-US" sz="1800" b="1" baseline="30000" dirty="0">
                <a:latin typeface="Comic Sans MS" pitchFamily="66" charset="0"/>
              </a:rPr>
              <a:t>33</a:t>
            </a:r>
            <a:r>
              <a:rPr lang="en-US" sz="1800" b="1" dirty="0">
                <a:latin typeface="Comic Sans MS" pitchFamily="66" charset="0"/>
              </a:rPr>
              <a:t> cm</a:t>
            </a:r>
            <a:r>
              <a:rPr lang="en-US" sz="1800" b="1" baseline="30000" dirty="0">
                <a:latin typeface="Comic Sans MS" pitchFamily="66" charset="0"/>
              </a:rPr>
              <a:t>-2</a:t>
            </a:r>
            <a:r>
              <a:rPr lang="en-US" sz="1800" b="1" dirty="0">
                <a:latin typeface="Comic Sans MS" pitchFamily="66" charset="0"/>
              </a:rPr>
              <a:t>s</a:t>
            </a:r>
            <a:r>
              <a:rPr lang="en-US" sz="1800" b="1" baseline="30000" dirty="0">
                <a:latin typeface="Comic Sans MS" pitchFamily="66" charset="0"/>
              </a:rPr>
              <a:t>-1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800" b="1" baseline="30000" dirty="0">
                <a:latin typeface="Comic Sans MS" pitchFamily="66" charset="0"/>
              </a:rPr>
              <a:t> </a:t>
            </a:r>
            <a:r>
              <a:rPr lang="en-US" sz="1800" b="1" dirty="0">
                <a:latin typeface="Comic Sans MS" pitchFamily="66" charset="0"/>
              </a:rPr>
              <a:t>T=2weeks; DC:50%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1800" b="1" dirty="0">
                <a:latin typeface="Comic Sans MS" pitchFamily="66" charset="0"/>
              </a:rPr>
              <a:t> Detector: 100% efficient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800" b="1" dirty="0">
                <a:latin typeface="Comic Sans MS" pitchFamily="66" charset="0"/>
              </a:rPr>
              <a:t> Q</a:t>
            </a:r>
            <a:r>
              <a:rPr lang="en-US" sz="1800" b="1" baseline="30000" dirty="0">
                <a:latin typeface="Comic Sans MS" pitchFamily="66" charset="0"/>
              </a:rPr>
              <a:t>2</a:t>
            </a:r>
            <a:r>
              <a:rPr lang="en-US" sz="1800" b="1" dirty="0">
                <a:latin typeface="Comic Sans MS" pitchFamily="66" charset="0"/>
              </a:rPr>
              <a:t> up to kin. limit </a:t>
            </a:r>
            <a:r>
              <a:rPr lang="en-US" sz="1800" b="1" dirty="0" err="1">
                <a:latin typeface="Comic Sans MS" pitchFamily="66" charset="0"/>
              </a:rPr>
              <a:t>sx</a:t>
            </a:r>
            <a:endParaRPr lang="en-US" sz="1800" b="1" dirty="0">
              <a:latin typeface="Comic Sans MS" pitchFamily="66" charset="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1800" b="1" dirty="0">
                <a:latin typeface="Comic Sans MS" pitchFamily="66" charset="0"/>
              </a:rPr>
              <a:t> Statistical errors only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800" b="1" dirty="0">
                <a:latin typeface="Comic Sans MS" pitchFamily="66" charset="0"/>
              </a:rPr>
              <a:t> Note: L~1/A</a:t>
            </a:r>
          </a:p>
        </p:txBody>
      </p:sp>
      <p:pic>
        <p:nvPicPr>
          <p:cNvPr id="5131" name="Picture 2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4700" y="768350"/>
            <a:ext cx="326390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urved Connector 14"/>
          <p:cNvCxnSpPr>
            <a:cxnSpLocks noChangeShapeType="1"/>
          </p:cNvCxnSpPr>
          <p:nvPr/>
        </p:nvCxnSpPr>
        <p:spPr bwMode="auto">
          <a:xfrm rot="10800000" flipV="1">
            <a:off x="3390900" y="1447800"/>
            <a:ext cx="3886200" cy="3314700"/>
          </a:xfrm>
          <a:prstGeom prst="curvedConnector3">
            <a:avLst>
              <a:gd name="adj1" fmla="val 50000"/>
            </a:avLst>
          </a:prstGeom>
          <a:noFill/>
          <a:ln w="34925">
            <a:solidFill>
              <a:srgbClr val="0000FF"/>
            </a:solidFill>
            <a:round/>
            <a:headEnd/>
            <a:tailEnd type="triangle" w="lg" len="lg"/>
          </a:ln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451100" y="4711700"/>
            <a:ext cx="1703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FF"/>
                </a:solidFill>
              </a:rPr>
              <a:t>antishadowing</a:t>
            </a:r>
          </a:p>
        </p:txBody>
      </p:sp>
      <p:cxnSp>
        <p:nvCxnSpPr>
          <p:cNvPr id="18" name="Curved Connector 17"/>
          <p:cNvCxnSpPr>
            <a:cxnSpLocks noChangeShapeType="1"/>
          </p:cNvCxnSpPr>
          <p:nvPr/>
        </p:nvCxnSpPr>
        <p:spPr bwMode="auto">
          <a:xfrm rot="10800000" flipV="1">
            <a:off x="1955800" y="1765300"/>
            <a:ext cx="5003800" cy="2616200"/>
          </a:xfrm>
          <a:prstGeom prst="curvedConnector3">
            <a:avLst>
              <a:gd name="adj1" fmla="val 50000"/>
            </a:avLst>
          </a:prstGeom>
          <a:noFill/>
          <a:ln w="34925">
            <a:solidFill>
              <a:srgbClr val="0000FF"/>
            </a:solidFill>
            <a:round/>
            <a:headEnd/>
            <a:tailEnd type="stealth" w="lg" len="lg"/>
          </a:ln>
        </p:spPr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50900" y="4394200"/>
            <a:ext cx="1587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FF"/>
                </a:solidFill>
              </a:rPr>
              <a:t>“sweet” spot</a:t>
            </a:r>
          </a:p>
          <a:p>
            <a:r>
              <a:rPr lang="en-US" sz="1800">
                <a:solidFill>
                  <a:srgbClr val="0000FF"/>
                </a:solidFill>
              </a:rPr>
              <a:t>R=1</a:t>
            </a:r>
          </a:p>
        </p:txBody>
      </p: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rot="10800000" flipV="1">
            <a:off x="2197100" y="2628900"/>
            <a:ext cx="4013200" cy="317500"/>
          </a:xfrm>
          <a:prstGeom prst="straightConnector1">
            <a:avLst/>
          </a:prstGeom>
          <a:noFill/>
          <a:ln w="34925">
            <a:solidFill>
              <a:srgbClr val="0000FF"/>
            </a:solidFill>
            <a:round/>
            <a:headEnd/>
            <a:tailEnd type="stealth" w="lg" len="lg"/>
          </a:ln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333500" y="2703513"/>
            <a:ext cx="10525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FF"/>
                </a:solidFill>
              </a:rPr>
              <a:t>shadowing</a:t>
            </a:r>
          </a:p>
          <a:p>
            <a:r>
              <a:rPr lang="en-US" sz="1400">
                <a:solidFill>
                  <a:srgbClr val="0000FF"/>
                </a:solidFill>
              </a:rPr>
              <a:t>LHC </a:t>
            </a:r>
            <a:r>
              <a:rPr lang="en-US" sz="1400">
                <a:solidFill>
                  <a:srgbClr val="0000FF"/>
                </a:solidFill>
                <a:latin typeface="Symbol" pitchFamily="18" charset="2"/>
              </a:rPr>
              <a:t>h</a:t>
            </a:r>
            <a:r>
              <a:rPr lang="en-US" sz="1400">
                <a:solidFill>
                  <a:srgbClr val="0000FF"/>
                </a:solidFill>
              </a:rPr>
              <a:t>=0</a:t>
            </a:r>
          </a:p>
          <a:p>
            <a:r>
              <a:rPr lang="en-US" sz="1400">
                <a:solidFill>
                  <a:srgbClr val="0000FF"/>
                </a:solidFill>
                <a:latin typeface="Consolas" pitchFamily="49" charset="0"/>
              </a:rPr>
              <a:t>RHIC </a:t>
            </a:r>
            <a:r>
              <a:rPr lang="en-US" sz="1400">
                <a:solidFill>
                  <a:srgbClr val="0000FF"/>
                </a:solidFill>
                <a:latin typeface="Symbol" pitchFamily="18" charset="2"/>
              </a:rPr>
              <a:t>h</a:t>
            </a:r>
            <a:r>
              <a:rPr lang="en-US" sz="1400">
                <a:solidFill>
                  <a:srgbClr val="0000FF"/>
                </a:solidFill>
                <a:latin typeface="Consolas" pitchFamily="49" charset="0"/>
              </a:rPr>
              <a:t>=3</a:t>
            </a:r>
          </a:p>
        </p:txBody>
      </p:sp>
      <p:sp>
        <p:nvSpPr>
          <p:cNvPr id="5138" name="TextBox 27"/>
          <p:cNvSpPr txBox="1">
            <a:spLocks noChangeArrowheads="1"/>
          </p:cNvSpPr>
          <p:nvPr/>
        </p:nvSpPr>
        <p:spPr bwMode="auto">
          <a:xfrm>
            <a:off x="215900" y="2235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800"/>
            <a:ext cx="91059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Reaching the saturation regime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8BD72A-B540-4177-9C6C-1EF21F856624}" type="slidenum">
              <a:rPr lang="en-US"/>
              <a:pPr/>
              <a:t>37</a:t>
            </a:fld>
            <a:endParaRPr lang="en-US"/>
          </a:p>
        </p:txBody>
      </p:sp>
      <p:sp>
        <p:nvSpPr>
          <p:cNvPr id="9221" name="Rectangle 8"/>
          <p:cNvSpPr>
            <a:spLocks/>
          </p:cNvSpPr>
          <p:nvPr/>
        </p:nvSpPr>
        <p:spPr bwMode="auto">
          <a:xfrm>
            <a:off x="101600" y="736600"/>
            <a:ext cx="8763000" cy="2311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0" tIns="0" rIns="41275" bIns="0"/>
          <a:lstStyle/>
          <a:p>
            <a:pPr marL="41275">
              <a:spcBef>
                <a:spcPts val="450"/>
              </a:spcBef>
            </a:pPr>
            <a:r>
              <a:rPr lang="en-US" sz="2000" b="1" dirty="0">
                <a:solidFill>
                  <a:srgbClr val="FF00FF"/>
                </a:solidFill>
                <a:latin typeface="Comic Sans MS" pitchFamily="66" charset="0"/>
                <a:cs typeface="Arial" pitchFamily="34" charset="0"/>
              </a:rPr>
              <a:t>Saturation:</a:t>
            </a:r>
          </a:p>
          <a:p>
            <a:pPr marL="41275">
              <a:spcBef>
                <a:spcPts val="450"/>
              </a:spcBef>
              <a:buClr>
                <a:srgbClr val="0000FF"/>
              </a:buClr>
              <a:buSzPct val="100000"/>
              <a:buFont typeface="Wingdings" pitchFamily="2" charset="2"/>
              <a:buChar char="q"/>
            </a:pPr>
            <a:r>
              <a:rPr lang="en-US" sz="2200" dirty="0">
                <a:cs typeface="Arial" pitchFamily="34" charset="0"/>
              </a:rPr>
              <a:t> </a:t>
            </a:r>
            <a:r>
              <a:rPr lang="en-US" sz="2200" b="1" dirty="0">
                <a:latin typeface="Comic Sans MS" pitchFamily="66" charset="0"/>
                <a:cs typeface="Arial" pitchFamily="34" charset="0"/>
              </a:rPr>
              <a:t>Au: Strong hints from RHIC at x ~ 10</a:t>
            </a:r>
            <a:r>
              <a:rPr lang="en-US" sz="2200" b="1" baseline="32000" dirty="0">
                <a:latin typeface="Comic Sans MS" pitchFamily="66" charset="0"/>
                <a:cs typeface="Arial" pitchFamily="34" charset="0"/>
              </a:rPr>
              <a:t>-3</a:t>
            </a:r>
            <a:endParaRPr lang="en-US" sz="2200" b="1" dirty="0">
              <a:latin typeface="Comic Sans MS" pitchFamily="66" charset="0"/>
              <a:cs typeface="Arial" pitchFamily="34" charset="0"/>
            </a:endParaRPr>
          </a:p>
          <a:p>
            <a:pPr marL="41275">
              <a:spcBef>
                <a:spcPts val="450"/>
              </a:spcBef>
              <a:buClr>
                <a:srgbClr val="0000FF"/>
              </a:buClr>
              <a:buSzPct val="100000"/>
              <a:buFont typeface="Wingdings" pitchFamily="2" charset="2"/>
              <a:buChar char="q"/>
            </a:pPr>
            <a:r>
              <a:rPr lang="en-US" sz="2200" b="1" dirty="0">
                <a:latin typeface="Comic Sans MS" pitchFamily="66" charset="0"/>
                <a:cs typeface="Arial" pitchFamily="34" charset="0"/>
              </a:rPr>
              <a:t> p: Weak hints at Hera up to x=6.32</a:t>
            </a:r>
            <a:r>
              <a:rPr lang="en-US" sz="2200" b="1" dirty="0">
                <a:latin typeface="Comic Sans MS" pitchFamily="66" charset="0"/>
                <a:sym typeface="Symbol" pitchFamily="18" charset="2"/>
              </a:rPr>
              <a:t>⋅</a:t>
            </a:r>
            <a:r>
              <a:rPr lang="en-US" sz="2200" b="1" dirty="0">
                <a:latin typeface="Comic Sans MS" pitchFamily="66" charset="0"/>
                <a:cs typeface="Arial" pitchFamily="34" charset="0"/>
              </a:rPr>
              <a:t>10</a:t>
            </a:r>
            <a:r>
              <a:rPr lang="en-US" sz="2200" b="1" baseline="32000" dirty="0">
                <a:latin typeface="Comic Sans MS" pitchFamily="66" charset="0"/>
                <a:cs typeface="Arial" pitchFamily="34" charset="0"/>
              </a:rPr>
              <a:t>-5</a:t>
            </a:r>
            <a:r>
              <a:rPr lang="en-US" sz="2200" b="1" dirty="0">
                <a:latin typeface="Comic Sans MS" pitchFamily="66" charset="0"/>
                <a:cs typeface="Arial" pitchFamily="34" charset="0"/>
              </a:rPr>
              <a:t>, Q</a:t>
            </a:r>
            <a:r>
              <a:rPr lang="en-US" sz="2200" b="1" baseline="32000" dirty="0">
                <a:latin typeface="Comic Sans MS" pitchFamily="66" charset="0"/>
                <a:cs typeface="Arial" pitchFamily="34" charset="0"/>
              </a:rPr>
              <a:t>2</a:t>
            </a:r>
            <a:r>
              <a:rPr lang="en-US" sz="2200" b="1" dirty="0">
                <a:latin typeface="Comic Sans MS" pitchFamily="66" charset="0"/>
                <a:cs typeface="Arial" pitchFamily="34" charset="0"/>
              </a:rPr>
              <a:t> = 1-5 GeV</a:t>
            </a:r>
            <a:r>
              <a:rPr lang="en-US" sz="2200" b="1" baseline="32000" dirty="0">
                <a:latin typeface="Comic Sans MS" pitchFamily="66" charset="0"/>
                <a:cs typeface="Arial" pitchFamily="34" charset="0"/>
              </a:rPr>
              <a:t>2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592637" y="1976438"/>
            <a:ext cx="4343400" cy="4718050"/>
            <a:chOff x="0" y="0"/>
            <a:chExt cx="2736" cy="2971"/>
          </a:xfrm>
          <a:noFill/>
        </p:grpSpPr>
        <p:pic>
          <p:nvPicPr>
            <p:cNvPr id="13324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736" cy="2971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round/>
              <a:headEnd/>
              <a:tailEnd/>
            </a:ln>
          </p:spPr>
        </p:pic>
        <p:sp>
          <p:nvSpPr>
            <p:cNvPr id="13323" name="Rectangle 11"/>
            <p:cNvSpPr>
              <a:spLocks/>
            </p:cNvSpPr>
            <p:nvPr/>
          </p:nvSpPr>
          <p:spPr bwMode="auto">
            <a:xfrm>
              <a:off x="1763" y="1882"/>
              <a:ext cx="960" cy="724"/>
            </a:xfrm>
            <a:prstGeom prst="rect">
              <a:avLst/>
            </a:prstGeom>
            <a:grp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1275" bIns="0"/>
            <a:lstStyle/>
            <a:p>
              <a:pPr marL="41275"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Corbel" charset="0"/>
                  <a:ea typeface="Arial" pitchFamily="-109" charset="0"/>
                  <a:cs typeface="Arial" pitchFamily="-109" charset="0"/>
                </a:rPr>
                <a:t>Kowalski, </a:t>
              </a:r>
              <a:r>
                <a:rPr lang="en-US" sz="1100" b="1" dirty="0" err="1">
                  <a:solidFill>
                    <a:schemeClr val="bg1"/>
                  </a:solidFill>
                  <a:latin typeface="Corbel" charset="0"/>
                  <a:ea typeface="Arial" pitchFamily="-109" charset="0"/>
                  <a:cs typeface="Arial" pitchFamily="-109" charset="0"/>
                </a:rPr>
                <a:t>Lappi</a:t>
              </a:r>
              <a:r>
                <a:rPr lang="en-US" sz="1100" b="1" dirty="0">
                  <a:solidFill>
                    <a:schemeClr val="bg1"/>
                  </a:solidFill>
                  <a:latin typeface="Corbel" charset="0"/>
                  <a:ea typeface="Arial" pitchFamily="-109" charset="0"/>
                  <a:cs typeface="Arial" pitchFamily="-109" charset="0"/>
                </a:rPr>
                <a:t> and </a:t>
              </a:r>
              <a:r>
                <a:rPr lang="en-US" sz="1100" b="1" dirty="0" err="1">
                  <a:solidFill>
                    <a:schemeClr val="bg1"/>
                  </a:solidFill>
                  <a:latin typeface="Corbel" charset="0"/>
                  <a:ea typeface="Arial" pitchFamily="-109" charset="0"/>
                  <a:cs typeface="Arial" pitchFamily="-109" charset="0"/>
                </a:rPr>
                <a:t>Venugopalan</a:t>
              </a:r>
              <a:r>
                <a:rPr lang="en-US" sz="1100" b="1" dirty="0">
                  <a:solidFill>
                    <a:schemeClr val="bg1"/>
                  </a:solidFill>
                  <a:latin typeface="Corbel" charset="0"/>
                  <a:ea typeface="Arial" pitchFamily="-109" charset="0"/>
                  <a:cs typeface="Arial" pitchFamily="-109" charset="0"/>
                </a:rPr>
                <a:t>, PRL 100, 022303 (2008)</a:t>
              </a:r>
              <a:r>
                <a:rPr lang="en-US" sz="100" b="1" dirty="0">
                  <a:solidFill>
                    <a:schemeClr val="bg1"/>
                  </a:solidFill>
                  <a:latin typeface="Corbel" charset="0"/>
                  <a:ea typeface="Arial" pitchFamily="-109" charset="0"/>
                  <a:cs typeface="Arial" pitchFamily="-109" charset="0"/>
                </a:rPr>
                <a:t>)</a:t>
              </a:r>
              <a:r>
                <a:rPr lang="en-US" sz="1100" b="1" dirty="0">
                  <a:solidFill>
                    <a:schemeClr val="bg1"/>
                  </a:solidFill>
                  <a:latin typeface="Corbel" charset="0"/>
                  <a:ea typeface="Arial" pitchFamily="-109" charset="0"/>
                  <a:cs typeface="Arial" pitchFamily="-109" charset="0"/>
                </a:rPr>
                <a:t>;</a:t>
              </a:r>
            </a:p>
            <a:p>
              <a:pPr marL="41275"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Corbel" charset="0"/>
                  <a:ea typeface="Arial" pitchFamily="-109" charset="0"/>
                  <a:cs typeface="Arial" pitchFamily="-109" charset="0"/>
                </a:rPr>
                <a:t> </a:t>
              </a:r>
              <a:r>
                <a:rPr lang="en-US" sz="1100" b="1" dirty="0" err="1">
                  <a:solidFill>
                    <a:schemeClr val="bg1"/>
                  </a:solidFill>
                  <a:latin typeface="Corbel" charset="0"/>
                  <a:ea typeface="Arial" pitchFamily="-109" charset="0"/>
                  <a:cs typeface="Arial" pitchFamily="-109" charset="0"/>
                </a:rPr>
                <a:t>Armesto</a:t>
              </a:r>
              <a:r>
                <a:rPr lang="en-US" sz="1100" b="1" dirty="0">
                  <a:solidFill>
                    <a:schemeClr val="bg1"/>
                  </a:solidFill>
                  <a:latin typeface="Corbel" charset="0"/>
                  <a:ea typeface="Arial" pitchFamily="-109" charset="0"/>
                  <a:cs typeface="Arial" pitchFamily="-109" charset="0"/>
                </a:rPr>
                <a:t> et al., PRL 94:022002;</a:t>
              </a:r>
            </a:p>
            <a:p>
              <a:pPr marL="41275">
                <a:defRPr/>
              </a:pPr>
              <a:r>
                <a:rPr lang="en-US" sz="1100" b="1" dirty="0">
                  <a:latin typeface="Corbel" charset="0"/>
                  <a:ea typeface="Arial" pitchFamily="-109" charset="0"/>
                  <a:cs typeface="Arial" pitchFamily="-109" charset="0"/>
                </a:rPr>
                <a:t> Kowalski, </a:t>
              </a:r>
              <a:r>
                <a:rPr lang="en-US" sz="1100" b="1" dirty="0" err="1">
                  <a:latin typeface="Corbel" charset="0"/>
                  <a:ea typeface="Arial" pitchFamily="-109" charset="0"/>
                  <a:cs typeface="Arial" pitchFamily="-109" charset="0"/>
                </a:rPr>
                <a:t>Teaney</a:t>
              </a:r>
              <a:r>
                <a:rPr lang="en-US" sz="1100" b="1" dirty="0">
                  <a:latin typeface="Corbel" charset="0"/>
                  <a:ea typeface="Arial" pitchFamily="-109" charset="0"/>
                  <a:cs typeface="Arial" pitchFamily="-109" charset="0"/>
                </a:rPr>
                <a:t>, PRD 68:114005)</a:t>
              </a:r>
            </a:p>
          </p:txBody>
        </p:sp>
      </p:grpSp>
      <p:sp>
        <p:nvSpPr>
          <p:cNvPr id="9223" name="Rectangle 15"/>
          <p:cNvSpPr>
            <a:spLocks/>
          </p:cNvSpPr>
          <p:nvPr/>
        </p:nvSpPr>
        <p:spPr bwMode="auto">
          <a:xfrm>
            <a:off x="215900" y="1993900"/>
            <a:ext cx="2611438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rgbClr val="FF00FF"/>
                </a:solidFill>
                <a:latin typeface="Comic Sans MS" pitchFamily="66" charset="0"/>
                <a:cs typeface="Arial" pitchFamily="34" charset="0"/>
              </a:rPr>
              <a:t>Nuclear Enhancement: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295900" y="2006600"/>
            <a:ext cx="1968500" cy="2514600"/>
            <a:chOff x="0" y="0"/>
            <a:chExt cx="1240" cy="1584"/>
          </a:xfrm>
        </p:grpSpPr>
        <p:sp>
          <p:nvSpPr>
            <p:cNvPr id="13329" name="Freeform 17"/>
            <p:cNvSpPr>
              <a:spLocks/>
            </p:cNvSpPr>
            <p:nvPr/>
          </p:nvSpPr>
          <p:spPr bwMode="auto">
            <a:xfrm>
              <a:off x="0" y="0"/>
              <a:ext cx="1240" cy="1584"/>
            </a:xfrm>
            <a:custGeom>
              <a:avLst/>
              <a:gdLst/>
              <a:ahLst/>
              <a:cxnLst>
                <a:cxn ang="0">
                  <a:pos x="0" y="21600"/>
                </a:cxn>
                <a:cxn ang="0">
                  <a:pos x="21600" y="21600"/>
                </a:cxn>
                <a:cxn ang="0">
                  <a:pos x="21600" y="10909"/>
                </a:cxn>
                <a:cxn ang="0">
                  <a:pos x="16444" y="109"/>
                </a:cxn>
                <a:cxn ang="0">
                  <a:pos x="0" y="0"/>
                </a:cxn>
                <a:cxn ang="0">
                  <a:pos x="0" y="2160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10909"/>
                  </a:lnTo>
                  <a:lnTo>
                    <a:pt x="16444" y="109"/>
                  </a:lnTo>
                  <a:lnTo>
                    <a:pt x="0" y="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solidFill>
              <a:schemeClr val="tx1">
                <a:lumMod val="50000"/>
                <a:alpha val="29999"/>
              </a:schemeClr>
            </a:solidFill>
            <a:ln w="12700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800">
                <a:latin typeface="Corbe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232" name="Rectangle 18"/>
            <p:cNvSpPr>
              <a:spLocks/>
            </p:cNvSpPr>
            <p:nvPr/>
          </p:nvSpPr>
          <p:spPr bwMode="auto">
            <a:xfrm>
              <a:off x="184" y="128"/>
              <a:ext cx="484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rgbClr val="0000FF"/>
                  </a:solidFill>
                  <a:cs typeface="Arial" pitchFamily="34" charset="0"/>
                </a:rPr>
                <a:t>Hera</a:t>
              </a:r>
            </a:p>
          </p:txBody>
        </p:sp>
      </p:grpSp>
      <p:sp>
        <p:nvSpPr>
          <p:cNvPr id="13331" name="AutoShape 19"/>
          <p:cNvSpPr>
            <a:spLocks/>
          </p:cNvSpPr>
          <p:nvPr/>
        </p:nvSpPr>
        <p:spPr bwMode="auto">
          <a:xfrm rot="-5400000">
            <a:off x="5422900" y="4775200"/>
            <a:ext cx="2387600" cy="393700"/>
          </a:xfrm>
          <a:prstGeom prst="rightArrow">
            <a:avLst>
              <a:gd name="adj1" fmla="val 67093"/>
              <a:gd name="adj2" fmla="val 145183"/>
            </a:avLst>
          </a:pr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180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04788" y="2308225"/>
          <a:ext cx="2425700" cy="725488"/>
        </p:xfrm>
        <a:graphic>
          <a:graphicData uri="http://schemas.openxmlformats.org/presentationml/2006/ole">
            <p:oleObj spid="_x0000_s7170" name="Equation" r:id="rId4" imgW="2425700" imgH="774700" progId="">
              <p:embed/>
            </p:oleObj>
          </a:graphicData>
        </a:graphic>
      </p:graphicFrame>
      <p:sp>
        <p:nvSpPr>
          <p:cNvPr id="31" name="Rectangle 5"/>
          <p:cNvSpPr txBox="1">
            <a:spLocks noChangeArrowheads="1"/>
          </p:cNvSpPr>
          <p:nvPr/>
        </p:nvSpPr>
        <p:spPr bwMode="auto">
          <a:xfrm>
            <a:off x="-3175" y="3003550"/>
            <a:ext cx="42418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33350"/>
          <a:lstStyle/>
          <a:p>
            <a:pPr marL="342900" indent="-342900" defTabSz="914400">
              <a:spcBef>
                <a:spcPct val="20000"/>
              </a:spcBef>
              <a:buClr>
                <a:srgbClr val="0000FF"/>
              </a:buClr>
              <a:defRPr/>
            </a:pPr>
            <a:r>
              <a:rPr kumimoji="1"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Coverage:</a:t>
            </a:r>
          </a:p>
          <a:p>
            <a:pPr marL="254000" lvl="1" indent="-285750" defTabSz="9144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4E5B6F"/>
                  </a:outerShdw>
                </a:effectLst>
                <a:latin typeface="Comic Sans MS" pitchFamily="66" charset="0"/>
              </a:rPr>
              <a:t>Need lever arm in Q</a:t>
            </a:r>
            <a:r>
              <a:rPr kumimoji="1" lang="en-US" sz="2000" b="1" baseline="32000" dirty="0">
                <a:solidFill>
                  <a:srgbClr val="FFFFCC"/>
                </a:solidFill>
                <a:effectLst>
                  <a:outerShdw blurRad="38100" dist="38100" dir="2700000" algn="tl">
                    <a:srgbClr val="4E5B6F"/>
                  </a:outerShdw>
                </a:effectLst>
                <a:latin typeface="Comic Sans MS" pitchFamily="66" charset="0"/>
              </a:rPr>
              <a:t>2</a:t>
            </a:r>
            <a: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4E5B6F"/>
                  </a:outerShdw>
                </a:effectLst>
                <a:latin typeface="Comic Sans MS" pitchFamily="66" charset="0"/>
              </a:rPr>
              <a:t> at fixed x to constrain models</a:t>
            </a:r>
          </a:p>
          <a:p>
            <a:pPr marL="254000" lvl="1" indent="-285750" defTabSz="9144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4E5B6F"/>
                  </a:outerShdw>
                </a:effectLst>
                <a:latin typeface="Comic Sans MS" pitchFamily="66" charset="0"/>
              </a:rPr>
              <a:t>Need Q &gt; Q</a:t>
            </a:r>
            <a:r>
              <a:rPr kumimoji="1" lang="en-US" sz="2000" b="1" baseline="-6000" dirty="0">
                <a:solidFill>
                  <a:srgbClr val="FFFFCC"/>
                </a:solidFill>
                <a:effectLst>
                  <a:outerShdw blurRad="38100" dist="38100" dir="2700000" algn="tl">
                    <a:srgbClr val="4E5B6F"/>
                  </a:outerShdw>
                </a:effectLst>
                <a:latin typeface="Comic Sans MS" pitchFamily="66" charset="0"/>
              </a:rPr>
              <a:t>s</a:t>
            </a:r>
            <a: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4E5B6F"/>
                  </a:outerShdw>
                </a:effectLst>
                <a:latin typeface="Comic Sans MS" pitchFamily="66" charset="0"/>
              </a:rPr>
              <a:t> to study onset of saturation</a:t>
            </a:r>
          </a:p>
        </p:txBody>
      </p:sp>
      <p:grpSp>
        <p:nvGrpSpPr>
          <p:cNvPr id="4" name="Group 34"/>
          <p:cNvGrpSpPr>
            <a:grpSpLocks noChangeAspect="1"/>
          </p:cNvGrpSpPr>
          <p:nvPr/>
        </p:nvGrpSpPr>
        <p:grpSpPr>
          <a:xfrm>
            <a:off x="4822191" y="2019300"/>
            <a:ext cx="4033520" cy="3790950"/>
            <a:chOff x="127000" y="884238"/>
            <a:chExt cx="5041900" cy="4738687"/>
          </a:xfrm>
          <a:solidFill>
            <a:schemeClr val="bg1"/>
          </a:solidFill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7000" y="884238"/>
              <a:ext cx="5041900" cy="4738687"/>
            </a:xfrm>
            <a:prstGeom prst="rect">
              <a:avLst/>
            </a:prstGeom>
            <a:grpFill/>
            <a:ln w="12700" cap="flat">
              <a:noFill/>
              <a:round/>
              <a:headEnd/>
              <a:tailEnd/>
            </a:ln>
          </p:spPr>
        </p:pic>
        <p:sp>
          <p:nvSpPr>
            <p:cNvPr id="37" name="Freeform 4"/>
            <p:cNvSpPr>
              <a:spLocks/>
            </p:cNvSpPr>
            <p:nvPr/>
          </p:nvSpPr>
          <p:spPr bwMode="auto">
            <a:xfrm>
              <a:off x="708381" y="2819400"/>
              <a:ext cx="2451100" cy="1485900"/>
            </a:xfrm>
            <a:custGeom>
              <a:avLst/>
              <a:gdLst/>
              <a:ahLst/>
              <a:cxnLst>
                <a:cxn ang="0">
                  <a:pos x="0" y="21600"/>
                </a:cxn>
                <a:cxn ang="0">
                  <a:pos x="21600" y="21600"/>
                </a:cxn>
                <a:cxn ang="0">
                  <a:pos x="21593" y="14466"/>
                </a:cxn>
                <a:cxn ang="0">
                  <a:pos x="12419" y="9164"/>
                </a:cxn>
                <a:cxn ang="0">
                  <a:pos x="0" y="0"/>
                </a:cxn>
                <a:cxn ang="0">
                  <a:pos x="0" y="2160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593" y="14466"/>
                  </a:lnTo>
                  <a:cubicBezTo>
                    <a:pt x="21593" y="14466"/>
                    <a:pt x="15887" y="11127"/>
                    <a:pt x="12419" y="9164"/>
                  </a:cubicBezTo>
                  <a:cubicBezTo>
                    <a:pt x="8950" y="720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solidFill>
              <a:schemeClr val="accent4">
                <a:lumMod val="60000"/>
                <a:lumOff val="40000"/>
                <a:alpha val="50000"/>
              </a:schemeClr>
            </a:solidFill>
            <a:ln w="12700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800">
                <a:latin typeface="Corbe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8" name="Rectangle 6"/>
          <p:cNvSpPr>
            <a:spLocks/>
          </p:cNvSpPr>
          <p:nvPr/>
        </p:nvSpPr>
        <p:spPr bwMode="auto">
          <a:xfrm>
            <a:off x="-3175" y="5010150"/>
            <a:ext cx="7988300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1275" bIns="0"/>
          <a:lstStyle/>
          <a:p>
            <a:pPr marL="254000" indent="-254000">
              <a:spcBef>
                <a:spcPts val="450"/>
              </a:spcBef>
              <a:buClr>
                <a:srgbClr val="0000FF"/>
              </a:buClr>
              <a:buSzPct val="100000"/>
              <a:buFont typeface="Wingdings" pitchFamily="2" charset="2"/>
              <a:buChar char="q"/>
            </a:pPr>
            <a:r>
              <a:rPr lang="en-US" sz="2000" b="1" dirty="0" err="1">
                <a:solidFill>
                  <a:srgbClr val="FFFFCC"/>
                </a:solidFill>
                <a:latin typeface="Comic Sans MS" pitchFamily="66" charset="0"/>
                <a:cs typeface="Arial" pitchFamily="34" charset="0"/>
              </a:rPr>
              <a:t>ep</a:t>
            </a:r>
            <a:r>
              <a:rPr lang="en-US" sz="2000" b="1" dirty="0">
                <a:solidFill>
                  <a:srgbClr val="FFFFCC"/>
                </a:solidFill>
                <a:latin typeface="Comic Sans MS" pitchFamily="66" charset="0"/>
                <a:cs typeface="Arial" pitchFamily="34" charset="0"/>
              </a:rPr>
              <a:t>: even 1 </a:t>
            </a:r>
            <a:r>
              <a:rPr lang="en-US" sz="2000" b="1" dirty="0" err="1">
                <a:solidFill>
                  <a:srgbClr val="FFFFCC"/>
                </a:solidFill>
                <a:latin typeface="Comic Sans MS" pitchFamily="66" charset="0"/>
                <a:cs typeface="Arial" pitchFamily="34" charset="0"/>
              </a:rPr>
              <a:t>TeV</a:t>
            </a:r>
            <a:r>
              <a:rPr lang="en-US" sz="2000" b="1" dirty="0">
                <a:solidFill>
                  <a:srgbClr val="FFFFCC"/>
                </a:solidFill>
                <a:latin typeface="Comic Sans MS" pitchFamily="66" charset="0"/>
                <a:cs typeface="Arial" pitchFamily="34" charset="0"/>
              </a:rPr>
              <a:t> is on the low side</a:t>
            </a:r>
          </a:p>
          <a:p>
            <a:pPr marL="254000" indent="-254000">
              <a:spcBef>
                <a:spcPts val="450"/>
              </a:spcBef>
              <a:buClr>
                <a:srgbClr val="0000FF"/>
              </a:buClr>
              <a:buSzPct val="100000"/>
              <a:buFont typeface="Wingdings" pitchFamily="2" charset="2"/>
              <a:buChar char="q"/>
            </a:pPr>
            <a:r>
              <a:rPr lang="en-US" sz="2000" b="1" dirty="0" err="1">
                <a:solidFill>
                  <a:srgbClr val="FFFFCC"/>
                </a:solidFill>
                <a:latin typeface="Comic Sans MS" pitchFamily="66" charset="0"/>
                <a:cs typeface="Arial" pitchFamily="34" charset="0"/>
              </a:rPr>
              <a:t>eA</a:t>
            </a:r>
            <a:r>
              <a:rPr lang="en-US" sz="2000" b="1" dirty="0">
                <a:solidFill>
                  <a:srgbClr val="FFFFCC"/>
                </a:solidFill>
                <a:latin typeface="Comic Sans MS" pitchFamily="66" charset="0"/>
                <a:cs typeface="Arial" pitchFamily="34" charset="0"/>
              </a:rPr>
              <a:t>: </a:t>
            </a:r>
            <a:r>
              <a:rPr lang="en-US" sz="2000" b="1" dirty="0">
                <a:solidFill>
                  <a:srgbClr val="FFFFCC"/>
                </a:solidFill>
                <a:latin typeface="Comic Sans MS" pitchFamily="66" charset="0"/>
                <a:sym typeface="Symbol" pitchFamily="18" charset="2"/>
              </a:rPr>
              <a:t>√</a:t>
            </a:r>
            <a:r>
              <a:rPr lang="en-US" sz="2000" b="1" dirty="0">
                <a:solidFill>
                  <a:srgbClr val="FFFFCC"/>
                </a:solidFill>
                <a:latin typeface="Comic Sans MS" pitchFamily="66" charset="0"/>
                <a:cs typeface="Arial" pitchFamily="34" charset="0"/>
              </a:rPr>
              <a:t>s = 50 </a:t>
            </a:r>
            <a:r>
              <a:rPr lang="en-US" sz="2000" b="1" dirty="0" err="1">
                <a:solidFill>
                  <a:srgbClr val="FFFFCC"/>
                </a:solidFill>
                <a:latin typeface="Comic Sans MS" pitchFamily="66" charset="0"/>
                <a:cs typeface="Arial" pitchFamily="34" charset="0"/>
              </a:rPr>
              <a:t>GeV</a:t>
            </a:r>
            <a:r>
              <a:rPr lang="en-US" sz="2000" b="1" dirty="0">
                <a:solidFill>
                  <a:srgbClr val="FFFFCC"/>
                </a:solidFill>
                <a:latin typeface="Comic Sans MS" pitchFamily="66" charset="0"/>
                <a:cs typeface="Arial" pitchFamily="34" charset="0"/>
              </a:rPr>
              <a:t> is marginal, </a:t>
            </a:r>
          </a:p>
          <a:p>
            <a:pPr marL="254000" indent="-254000">
              <a:spcBef>
                <a:spcPts val="450"/>
              </a:spcBef>
              <a:buClr>
                <a:srgbClr val="0000FF"/>
              </a:buClr>
              <a:buSzPct val="100000"/>
            </a:pPr>
            <a:r>
              <a:rPr lang="en-US" sz="2000" b="1" dirty="0">
                <a:solidFill>
                  <a:srgbClr val="FFFFCC"/>
                </a:solidFill>
                <a:latin typeface="Comic Sans MS" pitchFamily="66" charset="0"/>
                <a:cs typeface="Arial" pitchFamily="34" charset="0"/>
              </a:rPr>
              <a:t>   around </a:t>
            </a:r>
            <a:r>
              <a:rPr lang="en-US" sz="2000" b="1" dirty="0">
                <a:solidFill>
                  <a:srgbClr val="FFFFCC"/>
                </a:solidFill>
                <a:latin typeface="Comic Sans MS" pitchFamily="66" charset="0"/>
                <a:sym typeface="Symbol" pitchFamily="18" charset="2"/>
              </a:rPr>
              <a:t>√</a:t>
            </a:r>
            <a:r>
              <a:rPr lang="en-US" sz="2000" b="1" dirty="0">
                <a:solidFill>
                  <a:srgbClr val="FFFFCC"/>
                </a:solidFill>
                <a:latin typeface="Comic Sans MS" pitchFamily="66" charset="0"/>
                <a:cs typeface="Arial" pitchFamily="34" charset="0"/>
              </a:rPr>
              <a:t>s = 100 </a:t>
            </a:r>
            <a:r>
              <a:rPr lang="en-US" sz="2000" b="1" dirty="0" err="1">
                <a:solidFill>
                  <a:srgbClr val="FFFFCC"/>
                </a:solidFill>
                <a:latin typeface="Comic Sans MS" pitchFamily="66" charset="0"/>
                <a:cs typeface="Arial" pitchFamily="34" charset="0"/>
              </a:rPr>
              <a:t>GeV</a:t>
            </a:r>
            <a:r>
              <a:rPr lang="en-US" sz="2000" b="1" dirty="0">
                <a:solidFill>
                  <a:srgbClr val="FFFFCC"/>
                </a:solidFill>
                <a:latin typeface="Comic Sans MS" pitchFamily="66" charset="0"/>
                <a:cs typeface="Arial" pitchFamily="34" charset="0"/>
              </a:rPr>
              <a:t> desirable</a:t>
            </a:r>
          </a:p>
          <a:p>
            <a:pPr marL="254000" indent="-254000">
              <a:spcBef>
                <a:spcPts val="450"/>
              </a:spcBef>
              <a:buClr>
                <a:srgbClr val="0000FF"/>
              </a:buClr>
              <a:buSzPct val="100000"/>
            </a:pPr>
            <a:r>
              <a:rPr lang="en-US" sz="2000" b="1" dirty="0">
                <a:latin typeface="Comic Sans MS" pitchFamily="66" charset="0"/>
                <a:cs typeface="Arial" pitchFamily="34" charset="0"/>
              </a:rPr>
              <a:t>  </a:t>
            </a:r>
            <a:r>
              <a:rPr lang="en-US" sz="2000" b="1" dirty="0">
                <a:solidFill>
                  <a:srgbClr val="FF00FF"/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 20 </a:t>
            </a:r>
            <a:r>
              <a:rPr lang="en-US" sz="2000" b="1" dirty="0" err="1">
                <a:solidFill>
                  <a:srgbClr val="FF00FF"/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GeV</a:t>
            </a:r>
            <a:r>
              <a:rPr lang="en-US" sz="2000" b="1" dirty="0">
                <a:solidFill>
                  <a:srgbClr val="FF00FF"/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 x 100 </a:t>
            </a:r>
            <a:r>
              <a:rPr lang="en-US" sz="2000" b="1" dirty="0" err="1">
                <a:solidFill>
                  <a:srgbClr val="FF00FF"/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GeV</a:t>
            </a:r>
            <a:r>
              <a:rPr lang="en-US" sz="2000" b="1" dirty="0">
                <a:solidFill>
                  <a:srgbClr val="FF00FF"/>
                </a:solidFill>
                <a:latin typeface="Comic Sans MS" pitchFamily="66" charset="0"/>
                <a:cs typeface="Arial" pitchFamily="34" charset="0"/>
              </a:rPr>
              <a:t>  </a:t>
            </a:r>
          </a:p>
        </p:txBody>
      </p:sp>
      <p:sp>
        <p:nvSpPr>
          <p:cNvPr id="9229" name="Date Placeholder 3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>
                <a:ea typeface="ＭＳ ゴシック" pitchFamily="49" charset="-128"/>
              </a:rPr>
              <a:t>E.C. Aschenauer</a:t>
            </a:r>
          </a:p>
        </p:txBody>
      </p:sp>
      <p:sp>
        <p:nvSpPr>
          <p:cNvPr id="9230" name="Footer Placeholder 3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/>
              <a:t>PheniX Collab-Meeting, Jan 2011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 animBg="1"/>
      <p:bldP spid="13331" grpId="1" animBg="1"/>
      <p:bldP spid="31" grpId="0"/>
      <p:bldP spid="3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Improved forward detection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45720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Many of the striking effects related to </a:t>
            </a:r>
            <a:r>
              <a:rPr lang="en-US" sz="2600" dirty="0" err="1" smtClean="0"/>
              <a:t>parton</a:t>
            </a:r>
            <a:r>
              <a:rPr lang="en-US" sz="2600" dirty="0" smtClean="0"/>
              <a:t> dynamics in the proton have been observed at forward </a:t>
            </a:r>
            <a:r>
              <a:rPr lang="en-US" sz="2600" dirty="0" err="1" smtClean="0"/>
              <a:t>rapidities</a:t>
            </a:r>
            <a:r>
              <a:rPr lang="en-US" sz="2600" dirty="0" smtClean="0">
                <a:sym typeface="Wingdings" pitchFamily="2" charset="2"/>
              </a:rPr>
              <a:t> </a:t>
            </a:r>
            <a:r>
              <a:rPr lang="en-US" sz="2600" dirty="0" smtClean="0"/>
              <a:t>Large-acceptance forward spectrometer </a:t>
            </a:r>
          </a:p>
          <a:p>
            <a:r>
              <a:rPr lang="en-US" sz="2600" dirty="0" smtClean="0"/>
              <a:t>Full jet reconstruction capabilities </a:t>
            </a:r>
            <a:r>
              <a:rPr lang="en-US" sz="2600" dirty="0" smtClean="0">
                <a:sym typeface="Wingdings" pitchFamily="2" charset="2"/>
              </a:rPr>
              <a:t> </a:t>
            </a:r>
            <a:r>
              <a:rPr lang="en-US" sz="2600" dirty="0" smtClean="0"/>
              <a:t>allow separation of effects</a:t>
            </a:r>
          </a:p>
          <a:p>
            <a:r>
              <a:rPr lang="en-US" sz="2600" dirty="0" smtClean="0"/>
              <a:t>PID </a:t>
            </a:r>
            <a:r>
              <a:rPr lang="en-US" sz="2600" dirty="0" smtClean="0">
                <a:sym typeface="Wingdings" pitchFamily="2" charset="2"/>
              </a:rPr>
              <a:t> Study surprising species dependences (e.g. </a:t>
            </a:r>
            <a:r>
              <a:rPr lang="en-US" sz="2600" dirty="0" err="1" smtClean="0">
                <a:sym typeface="Wingdings" pitchFamily="2" charset="2"/>
              </a:rPr>
              <a:t>kaons</a:t>
            </a:r>
            <a:r>
              <a:rPr lang="en-US" sz="2600" dirty="0" smtClean="0">
                <a:sym typeface="Wingdings" pitchFamily="2" charset="2"/>
              </a:rPr>
              <a:t>, antiprotons)</a:t>
            </a:r>
          </a:p>
          <a:p>
            <a:r>
              <a:rPr lang="en-US" sz="2600" dirty="0" smtClean="0">
                <a:sym typeface="Wingdings" pitchFamily="2" charset="2"/>
              </a:rPr>
              <a:t>Tracking and </a:t>
            </a:r>
            <a:r>
              <a:rPr lang="en-US" sz="2600" dirty="0" err="1" smtClean="0">
                <a:sym typeface="Wingdings" pitchFamily="2" charset="2"/>
              </a:rPr>
              <a:t>EMCal</a:t>
            </a:r>
            <a:r>
              <a:rPr lang="en-US" sz="2600" dirty="0" smtClean="0">
                <a:sym typeface="Wingdings" pitchFamily="2" charset="2"/>
              </a:rPr>
              <a:t>  </a:t>
            </a:r>
            <a:r>
              <a:rPr lang="en-US" sz="2600" dirty="0" err="1" smtClean="0">
                <a:sym typeface="Wingdings" pitchFamily="2" charset="2"/>
              </a:rPr>
              <a:t>Drell</a:t>
            </a:r>
            <a:r>
              <a:rPr lang="en-US" sz="2600" dirty="0" smtClean="0">
                <a:sym typeface="Wingdings" pitchFamily="2" charset="2"/>
              </a:rPr>
              <a:t>-Yan measurements</a:t>
            </a:r>
          </a:p>
          <a:p>
            <a:r>
              <a:rPr lang="en-US" sz="2600" dirty="0" smtClean="0"/>
              <a:t>Design single detector for </a:t>
            </a:r>
            <a:r>
              <a:rPr lang="en-US" sz="2600" dirty="0" err="1" smtClean="0"/>
              <a:t>hadronic</a:t>
            </a:r>
            <a:r>
              <a:rPr lang="en-US" sz="2600" dirty="0" smtClean="0"/>
              <a:t> collisions and DIS?  Optimal strategy to get the most physics out of the facility still to be worked out.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2038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1448" y="2133600"/>
            <a:ext cx="428255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MS PGothic" pitchFamily="34" charset="-128"/>
              </a:rPr>
              <a:t>First Model of </a:t>
            </a:r>
            <a:r>
              <a:rPr lang="en-US" dirty="0" err="1" smtClean="0">
                <a:ea typeface="MS PGothic" pitchFamily="34" charset="-128"/>
              </a:rPr>
              <a:t>eRHIC</a:t>
            </a:r>
            <a:r>
              <a:rPr lang="en-US" dirty="0" smtClean="0">
                <a:ea typeface="MS PGothic" pitchFamily="34" charset="-128"/>
              </a:rPr>
              <a:t> Detector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EIC INT Program, Seattle 2010 - Week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0E135-7EFA-4DC1-9917-649BFD15FD9A}" type="slidenum">
              <a:rPr lang="en-US" altLang="ja-JP"/>
              <a:pPr>
                <a:defRPr/>
              </a:pPr>
              <a:t>39</a:t>
            </a:fld>
            <a:endParaRPr lang="en-US" altLang="ja-JP"/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" cstate="print"/>
          <a:srcRect l="10020" t="19562" r="49773" b="31226"/>
          <a:stretch>
            <a:fillRect/>
          </a:stretch>
        </p:blipFill>
        <p:spPr bwMode="auto">
          <a:xfrm>
            <a:off x="5495163" y="3505200"/>
            <a:ext cx="3544061" cy="325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3" name="Picture 78"/>
          <p:cNvPicPr>
            <a:picLocks noChangeAspect="1" noChangeArrowheads="1"/>
          </p:cNvPicPr>
          <p:nvPr/>
        </p:nvPicPr>
        <p:blipFill>
          <a:blip r:embed="rId3" cstate="print"/>
          <a:srcRect t="33597" r="56638" b="41397"/>
          <a:stretch>
            <a:fillRect/>
          </a:stretch>
        </p:blipFill>
        <p:spPr bwMode="auto">
          <a:xfrm>
            <a:off x="787400" y="1625600"/>
            <a:ext cx="5638800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5118100"/>
            <a:ext cx="581501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Clr>
                <a:srgbClr val="0000CC"/>
              </a:buClr>
              <a:buFont typeface="Wingdings" pitchFamily="2" charset="2"/>
              <a:buChar char="q"/>
              <a:defRPr/>
            </a:pPr>
            <a:r>
              <a:rPr lang="en-US" sz="1800" dirty="0">
                <a:solidFill>
                  <a:srgbClr val="FFFFCC"/>
                </a:solidFill>
                <a:latin typeface="Comic Sans MS" pitchFamily="-108" charset="0"/>
                <a:ea typeface="MS PGothic" pitchFamily="34" charset="-128"/>
              </a:rPr>
              <a:t> DIRC: not shown because of cut; </a:t>
            </a:r>
          </a:p>
          <a:p>
            <a:pPr>
              <a:buClr>
                <a:srgbClr val="0000CC"/>
              </a:buClr>
              <a:defRPr/>
            </a:pPr>
            <a:r>
              <a:rPr lang="en-US" sz="1800" dirty="0">
                <a:solidFill>
                  <a:srgbClr val="FFFFCC"/>
                </a:solidFill>
                <a:latin typeface="Comic Sans MS" pitchFamily="-108" charset="0"/>
                <a:ea typeface="MS PGothic" pitchFamily="34" charset="-128"/>
              </a:rPr>
              <a:t>   modeled following Babar</a:t>
            </a:r>
          </a:p>
          <a:p>
            <a:pPr>
              <a:buClr>
                <a:srgbClr val="0000CC"/>
              </a:buClr>
              <a:buFont typeface="Wingdings" pitchFamily="2" charset="2"/>
              <a:buChar char="q"/>
              <a:defRPr/>
            </a:pPr>
            <a:r>
              <a:rPr lang="en-US" sz="1800" dirty="0">
                <a:solidFill>
                  <a:srgbClr val="FFFFCC"/>
                </a:solidFill>
                <a:latin typeface="Comic Sans MS" pitchFamily="-108" charset="0"/>
                <a:ea typeface="MS PGothic" pitchFamily="34" charset="-128"/>
              </a:rPr>
              <a:t> no </a:t>
            </a:r>
            <a:r>
              <a:rPr lang="en-US" sz="1800" dirty="0" err="1">
                <a:solidFill>
                  <a:srgbClr val="FFFFCC"/>
                </a:solidFill>
                <a:latin typeface="Comic Sans MS" pitchFamily="-108" charset="0"/>
                <a:ea typeface="MS PGothic" pitchFamily="34" charset="-128"/>
              </a:rPr>
              <a:t>hadronic</a:t>
            </a:r>
            <a:r>
              <a:rPr lang="en-US" sz="1800" dirty="0">
                <a:solidFill>
                  <a:srgbClr val="FFFFCC"/>
                </a:solidFill>
                <a:latin typeface="Comic Sans MS" pitchFamily="-108" charset="0"/>
                <a:ea typeface="MS PGothic" pitchFamily="34" charset="-128"/>
              </a:rPr>
              <a:t> calorimeter and </a:t>
            </a:r>
            <a:r>
              <a:rPr lang="en-US" sz="1800" dirty="0">
                <a:solidFill>
                  <a:srgbClr val="FFFFCC"/>
                </a:solidFill>
                <a:latin typeface="Symbol" pitchFamily="18" charset="2"/>
                <a:ea typeface="MS PGothic" pitchFamily="34" charset="-128"/>
              </a:rPr>
              <a:t>m</a:t>
            </a:r>
            <a:r>
              <a:rPr lang="en-US" sz="1800" dirty="0">
                <a:solidFill>
                  <a:srgbClr val="FFFFCC"/>
                </a:solidFill>
                <a:latin typeface="Comic Sans MS" pitchFamily="-108" charset="0"/>
                <a:ea typeface="MS PGothic" pitchFamily="34" charset="-128"/>
              </a:rPr>
              <a:t>-ID jet</a:t>
            </a:r>
          </a:p>
          <a:p>
            <a:pPr lvl="1">
              <a:buClr>
                <a:srgbClr val="0000CC"/>
              </a:buClr>
              <a:buFont typeface="Wingdings" pitchFamily="2" charset="2"/>
              <a:buChar char="q"/>
              <a:defRPr/>
            </a:pPr>
            <a:r>
              <a:rPr lang="en-US" sz="1800" dirty="0">
                <a:solidFill>
                  <a:srgbClr val="FFFFCC"/>
                </a:solidFill>
                <a:latin typeface="Comic Sans MS" pitchFamily="-108" charset="0"/>
                <a:ea typeface="MS PGothic" pitchFamily="34" charset="-128"/>
              </a:rPr>
              <a:t> CALIC technology combines </a:t>
            </a:r>
            <a:r>
              <a:rPr lang="en-US" sz="1800" dirty="0" err="1">
                <a:solidFill>
                  <a:srgbClr val="FFFFCC"/>
                </a:solidFill>
                <a:latin typeface="Symbol" pitchFamily="18" charset="2"/>
                <a:ea typeface="MS PGothic" pitchFamily="34" charset="-128"/>
              </a:rPr>
              <a:t>m</a:t>
            </a:r>
            <a:r>
              <a:rPr lang="en-US" sz="1800" dirty="0" err="1">
                <a:solidFill>
                  <a:srgbClr val="FFFFCC"/>
                </a:solidFill>
                <a:latin typeface="Comic Sans MS" pitchFamily="-108" charset="0"/>
                <a:ea typeface="MS PGothic" pitchFamily="34" charset="-128"/>
              </a:rPr>
              <a:t>ID</a:t>
            </a:r>
            <a:r>
              <a:rPr lang="en-US" sz="1800" dirty="0">
                <a:solidFill>
                  <a:srgbClr val="FFFFCC"/>
                </a:solidFill>
                <a:latin typeface="Comic Sans MS" pitchFamily="-108" charset="0"/>
                <a:ea typeface="MS PGothic" pitchFamily="34" charset="-128"/>
              </a:rPr>
              <a:t> with HCAL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7175" y="3797300"/>
            <a:ext cx="1774825" cy="5842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8" charset="0"/>
                <a:ea typeface="MS PGothic" pitchFamily="34" charset="-128"/>
              </a:rPr>
              <a:t>EM-Calorimeter</a:t>
            </a:r>
          </a:p>
          <a:p>
            <a:pPr algn="ctr"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8" charset="0"/>
                <a:ea typeface="MS PGothic" pitchFamily="34" charset="-128"/>
              </a:rPr>
              <a:t>PbGl</a:t>
            </a:r>
          </a:p>
        </p:txBody>
      </p:sp>
      <p:cxnSp>
        <p:nvCxnSpPr>
          <p:cNvPr id="19466" name="Straight Connector 12"/>
          <p:cNvCxnSpPr>
            <a:cxnSpLocks noChangeShapeType="1"/>
          </p:cNvCxnSpPr>
          <p:nvPr/>
        </p:nvCxnSpPr>
        <p:spPr bwMode="auto">
          <a:xfrm rot="16200000" flipH="1">
            <a:off x="1136650" y="3321050"/>
            <a:ext cx="520700" cy="406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9467" name="Straight Connector 15"/>
          <p:cNvCxnSpPr>
            <a:cxnSpLocks noChangeShapeType="1"/>
          </p:cNvCxnSpPr>
          <p:nvPr/>
        </p:nvCxnSpPr>
        <p:spPr bwMode="auto">
          <a:xfrm rot="10800000" flipV="1">
            <a:off x="2971800" y="3098800"/>
            <a:ext cx="838200" cy="685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9468" name="Straight Connector 18"/>
          <p:cNvCxnSpPr>
            <a:cxnSpLocks noChangeShapeType="1"/>
          </p:cNvCxnSpPr>
          <p:nvPr/>
        </p:nvCxnSpPr>
        <p:spPr bwMode="auto">
          <a:xfrm rot="10800000" flipV="1">
            <a:off x="3302000" y="3251200"/>
            <a:ext cx="1054100" cy="685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sp>
        <p:nvSpPr>
          <p:cNvPr id="21" name="TextBox 20"/>
          <p:cNvSpPr txBox="1"/>
          <p:nvPr/>
        </p:nvSpPr>
        <p:spPr>
          <a:xfrm>
            <a:off x="4038600" y="3940175"/>
            <a:ext cx="1927225" cy="1077913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8" charset="0"/>
                <a:ea typeface="MS PGothic" pitchFamily="34" charset="-128"/>
              </a:rPr>
              <a:t>High Threshold</a:t>
            </a:r>
          </a:p>
          <a:p>
            <a:pPr algn="ctr"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8" charset="0"/>
                <a:ea typeface="MS PGothic" pitchFamily="34" charset="-128"/>
              </a:rPr>
              <a:t>Cerenkov</a:t>
            </a:r>
          </a:p>
          <a:p>
            <a:pPr algn="ctr"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8" charset="0"/>
                <a:ea typeface="MS PGothic" pitchFamily="34" charset="-128"/>
              </a:rPr>
              <a:t>fast trigger on e’</a:t>
            </a:r>
          </a:p>
          <a:p>
            <a:pPr algn="ctr"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8" charset="0"/>
                <a:ea typeface="MS PGothic" pitchFamily="34" charset="-128"/>
              </a:rPr>
              <a:t>e/h separation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24613" y="2738438"/>
            <a:ext cx="1581150" cy="1076325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8" charset="0"/>
                <a:ea typeface="MS PGothic" pitchFamily="34" charset="-128"/>
              </a:rPr>
              <a:t>Dual-Radiator </a:t>
            </a:r>
          </a:p>
          <a:p>
            <a:pPr algn="ctr"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8" charset="0"/>
                <a:ea typeface="MS PGothic" pitchFamily="34" charset="-128"/>
              </a:rPr>
              <a:t>RICH</a:t>
            </a:r>
          </a:p>
          <a:p>
            <a:pPr algn="ctr"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8" charset="0"/>
                <a:ea typeface="MS PGothic" pitchFamily="34" charset="-128"/>
              </a:rPr>
              <a:t>as LHCb /</a:t>
            </a:r>
          </a:p>
          <a:p>
            <a:pPr algn="ctr"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8" charset="0"/>
                <a:ea typeface="MS PGothic" pitchFamily="34" charset="-128"/>
              </a:rPr>
              <a:t>HERMES</a:t>
            </a:r>
          </a:p>
        </p:txBody>
      </p:sp>
      <p:cxnSp>
        <p:nvCxnSpPr>
          <p:cNvPr id="19471" name="Straight Connector 22"/>
          <p:cNvCxnSpPr>
            <a:cxnSpLocks noChangeShapeType="1"/>
          </p:cNvCxnSpPr>
          <p:nvPr/>
        </p:nvCxnSpPr>
        <p:spPr bwMode="auto">
          <a:xfrm rot="16200000" flipH="1">
            <a:off x="4051300" y="3238500"/>
            <a:ext cx="838200" cy="609600"/>
          </a:xfrm>
          <a:prstGeom prst="line">
            <a:avLst/>
          </a:prstGeom>
          <a:noFill/>
          <a:ln w="25400">
            <a:solidFill>
              <a:srgbClr val="FF8000"/>
            </a:solidFill>
            <a:round/>
            <a:headEnd/>
            <a:tailEnd/>
          </a:ln>
        </p:spPr>
      </p:cxnSp>
      <p:cxnSp>
        <p:nvCxnSpPr>
          <p:cNvPr id="19472" name="Straight Connector 24"/>
          <p:cNvCxnSpPr>
            <a:cxnSpLocks noChangeShapeType="1"/>
          </p:cNvCxnSpPr>
          <p:nvPr/>
        </p:nvCxnSpPr>
        <p:spPr bwMode="auto">
          <a:xfrm>
            <a:off x="5626100" y="3175000"/>
            <a:ext cx="762000" cy="546100"/>
          </a:xfrm>
          <a:prstGeom prst="line">
            <a:avLst/>
          </a:prstGeom>
          <a:noFill/>
          <a:ln w="25400">
            <a:solidFill>
              <a:srgbClr val="66FF66"/>
            </a:solidFill>
            <a:round/>
            <a:headEnd/>
            <a:tailEnd/>
          </a:ln>
        </p:spPr>
      </p:cxnSp>
      <p:sp>
        <p:nvSpPr>
          <p:cNvPr id="27" name="TextBox 26"/>
          <p:cNvSpPr txBox="1"/>
          <p:nvPr/>
        </p:nvSpPr>
        <p:spPr>
          <a:xfrm>
            <a:off x="1517650" y="1244600"/>
            <a:ext cx="2276475" cy="8302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8" charset="0"/>
                <a:ea typeface="MS PGothic" pitchFamily="34" charset="-128"/>
              </a:rPr>
              <a:t>Traditional</a:t>
            </a:r>
          </a:p>
          <a:p>
            <a:pPr algn="ctr"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8" charset="0"/>
                <a:ea typeface="MS PGothic" pitchFamily="34" charset="-128"/>
              </a:rPr>
              <a:t>Drift-Chambers</a:t>
            </a:r>
          </a:p>
          <a:p>
            <a:pPr algn="ctr"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8" charset="0"/>
                <a:ea typeface="MS PGothic" pitchFamily="34" charset="-128"/>
              </a:rPr>
              <a:t>better GEM-Tracker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97575" y="990600"/>
            <a:ext cx="1774825" cy="584200"/>
          </a:xfrm>
          <a:prstGeom prst="rect">
            <a:avLst/>
          </a:prstGeom>
          <a:solidFill>
            <a:schemeClr val="bg1"/>
          </a:solidFill>
          <a:ln>
            <a:solidFill>
              <a:srgbClr val="66FF66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Central Tracker</a:t>
            </a:r>
          </a:p>
          <a:p>
            <a:pPr algn="ctr"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as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BaBar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56088" y="838200"/>
            <a:ext cx="1193800" cy="5842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Si-Vertex</a:t>
            </a:r>
          </a:p>
          <a:p>
            <a:pPr algn="ctr"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as Zeus</a:t>
            </a:r>
          </a:p>
        </p:txBody>
      </p:sp>
      <p:cxnSp>
        <p:nvCxnSpPr>
          <p:cNvPr id="19476" name="Straight Connector 29"/>
          <p:cNvCxnSpPr>
            <a:cxnSpLocks noChangeShapeType="1"/>
          </p:cNvCxnSpPr>
          <p:nvPr/>
        </p:nvCxnSpPr>
        <p:spPr bwMode="auto">
          <a:xfrm>
            <a:off x="3289300" y="2070100"/>
            <a:ext cx="1117600" cy="673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9477" name="Straight Connector 31"/>
          <p:cNvCxnSpPr>
            <a:cxnSpLocks noChangeShapeType="1"/>
          </p:cNvCxnSpPr>
          <p:nvPr/>
        </p:nvCxnSpPr>
        <p:spPr bwMode="auto">
          <a:xfrm rot="5400000">
            <a:off x="1828800" y="2260600"/>
            <a:ext cx="596900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9478" name="Straight Connector 34"/>
          <p:cNvCxnSpPr>
            <a:cxnSpLocks noChangeShapeType="1"/>
          </p:cNvCxnSpPr>
          <p:nvPr/>
        </p:nvCxnSpPr>
        <p:spPr bwMode="auto">
          <a:xfrm rot="10800000" flipV="1">
            <a:off x="4775200" y="1574800"/>
            <a:ext cx="1244600" cy="1003300"/>
          </a:xfrm>
          <a:prstGeom prst="line">
            <a:avLst/>
          </a:prstGeom>
          <a:noFill/>
          <a:ln w="25400">
            <a:solidFill>
              <a:srgbClr val="66FF66"/>
            </a:solidFill>
            <a:round/>
            <a:headEnd/>
            <a:tailEnd/>
          </a:ln>
        </p:spPr>
      </p:cxnSp>
      <p:cxnSp>
        <p:nvCxnSpPr>
          <p:cNvPr id="19479" name="Straight Connector 37"/>
          <p:cNvCxnSpPr>
            <a:cxnSpLocks noChangeShapeType="1"/>
          </p:cNvCxnSpPr>
          <p:nvPr/>
        </p:nvCxnSpPr>
        <p:spPr bwMode="auto">
          <a:xfrm rot="5400000">
            <a:off x="4108450" y="1911350"/>
            <a:ext cx="1320800" cy="3937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sp>
        <p:nvSpPr>
          <p:cNvPr id="41" name="TextBox 40"/>
          <p:cNvSpPr txBox="1"/>
          <p:nvPr/>
        </p:nvSpPr>
        <p:spPr>
          <a:xfrm>
            <a:off x="6608763" y="1879600"/>
            <a:ext cx="1338262" cy="584200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Hadronic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</a:t>
            </a:r>
          </a:p>
          <a:p>
            <a:pPr algn="ctr"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Calorimeter</a:t>
            </a:r>
          </a:p>
        </p:txBody>
      </p:sp>
      <p:cxnSp>
        <p:nvCxnSpPr>
          <p:cNvPr id="19481" name="Straight Connector 41"/>
          <p:cNvCxnSpPr>
            <a:cxnSpLocks noChangeShapeType="1"/>
          </p:cNvCxnSpPr>
          <p:nvPr/>
        </p:nvCxnSpPr>
        <p:spPr bwMode="auto">
          <a:xfrm flipV="1">
            <a:off x="6108700" y="1930400"/>
            <a:ext cx="482600" cy="3810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could RHIC look like </a:t>
            </a:r>
            <a:br>
              <a:rPr lang="en-US" dirty="0" smtClean="0"/>
            </a:br>
            <a:r>
              <a:rPr lang="en-US" dirty="0" smtClean="0"/>
              <a:t>in the future?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One facility that does it all!  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e+p</a:t>
            </a:r>
            <a:r>
              <a:rPr lang="en-US" dirty="0" smtClean="0"/>
              <a:t>, </a:t>
            </a:r>
            <a:r>
              <a:rPr lang="en-US" dirty="0" err="1" smtClean="0"/>
              <a:t>p+p</a:t>
            </a:r>
            <a:r>
              <a:rPr lang="en-US" dirty="0" smtClean="0"/>
              <a:t>, </a:t>
            </a:r>
            <a:r>
              <a:rPr lang="en-US" dirty="0" err="1" smtClean="0"/>
              <a:t>e+A</a:t>
            </a:r>
            <a:r>
              <a:rPr lang="en-US" dirty="0" smtClean="0"/>
              <a:t>, p(d)+A, </a:t>
            </a:r>
            <a:r>
              <a:rPr lang="en-US" dirty="0" err="1" smtClean="0"/>
              <a:t>a+a</a:t>
            </a:r>
            <a:r>
              <a:rPr lang="en-US" dirty="0" smtClean="0"/>
              <a:t>, </a:t>
            </a:r>
            <a:r>
              <a:rPr lang="en-US" dirty="0" err="1" smtClean="0"/>
              <a:t>a+A</a:t>
            </a:r>
            <a:r>
              <a:rPr lang="en-US" dirty="0" smtClean="0"/>
              <a:t>, A+A</a:t>
            </a:r>
          </a:p>
          <a:p>
            <a:pPr lvl="1"/>
            <a:r>
              <a:rPr lang="en-US" dirty="0" smtClean="0"/>
              <a:t>Extend comparisons/complementarities even further!  </a:t>
            </a:r>
          </a:p>
          <a:p>
            <a:r>
              <a:rPr lang="en-US" dirty="0" smtClean="0"/>
              <a:t>Electroweak </a:t>
            </a:r>
            <a:r>
              <a:rPr lang="en-US" i="1" dirty="0" smtClean="0"/>
              <a:t>and</a:t>
            </a:r>
            <a:r>
              <a:rPr lang="en-US" dirty="0" smtClean="0"/>
              <a:t> colored probes available in </a:t>
            </a:r>
            <a:r>
              <a:rPr lang="en-US" i="1" dirty="0" smtClean="0"/>
              <a:t>both</a:t>
            </a:r>
            <a:r>
              <a:rPr lang="en-US" dirty="0" smtClean="0"/>
              <a:t> the initial and final states!</a:t>
            </a:r>
          </a:p>
          <a:p>
            <a:r>
              <a:rPr lang="en-US" dirty="0" smtClean="0"/>
              <a:t>Control over </a:t>
            </a:r>
            <a:r>
              <a:rPr lang="en-US" dirty="0" err="1" smtClean="0"/>
              <a:t>parton</a:t>
            </a:r>
            <a:r>
              <a:rPr lang="en-US" dirty="0" smtClean="0"/>
              <a:t> kinematics—</a:t>
            </a:r>
            <a:r>
              <a:rPr lang="en-US" dirty="0" err="1" smtClean="0"/>
              <a:t>e+A</a:t>
            </a:r>
            <a:r>
              <a:rPr lang="en-US" dirty="0" smtClean="0"/>
              <a:t>, </a:t>
            </a:r>
            <a:r>
              <a:rPr lang="en-US" dirty="0" err="1" smtClean="0"/>
              <a:t>e+p</a:t>
            </a:r>
            <a:r>
              <a:rPr lang="en-US" dirty="0" smtClean="0"/>
              <a:t>, fully reconstructed jets/more hermetic detectors</a:t>
            </a:r>
          </a:p>
          <a:p>
            <a:r>
              <a:rPr lang="en-US" dirty="0" smtClean="0"/>
              <a:t>Variety of options for collision geometry </a:t>
            </a:r>
            <a:r>
              <a:rPr lang="en-US" sz="3000" dirty="0" smtClean="0"/>
              <a:t>(</a:t>
            </a:r>
            <a:r>
              <a:rPr lang="en-US" sz="3000" dirty="0" err="1" smtClean="0"/>
              <a:t>a+A</a:t>
            </a:r>
            <a:r>
              <a:rPr lang="en-US" sz="3000" dirty="0" smtClean="0"/>
              <a:t>, …)</a:t>
            </a:r>
          </a:p>
          <a:p>
            <a:r>
              <a:rPr lang="en-US" dirty="0" smtClean="0"/>
              <a:t>Controlled experiments in </a:t>
            </a:r>
            <a:r>
              <a:rPr lang="en-US" dirty="0" err="1" smtClean="0"/>
              <a:t>hadronization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03008" y="1545610"/>
            <a:ext cx="7696200" cy="249299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QCD subfields studied at RHIC are at different points in terms of our present level of understanding, but everything moving in the same direction to (finally!) become more 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quantitative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en-US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QCD’s a challenge!!  (Nobel prize 2004, after 30 years!)</a:t>
            </a:r>
          </a:p>
          <a:p>
            <a:pPr algn="ctr"/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But—our fields are maturing.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47252" y="4898648"/>
            <a:ext cx="7696200" cy="89255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Quantitative understanding will develop from having a variety of measurements to compare .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304800" y="1219200"/>
            <a:ext cx="4038600" cy="556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>Comparing to DIS: </a:t>
            </a:r>
            <a:r>
              <a:rPr lang="en-US" sz="3800" dirty="0" err="1" smtClean="0"/>
              <a:t>p</a:t>
            </a:r>
            <a:r>
              <a:rPr lang="en-US" sz="3800" baseline="-25000" dirty="0" err="1" smtClean="0"/>
              <a:t>T</a:t>
            </a:r>
            <a:r>
              <a:rPr lang="en-US" sz="3800" dirty="0" smtClean="0"/>
              <a:t> dependence of HERMES inclusive(!) </a:t>
            </a:r>
            <a:r>
              <a:rPr lang="en-US" sz="3800" dirty="0" err="1" smtClean="0"/>
              <a:t>hadron</a:t>
            </a:r>
            <a:r>
              <a:rPr lang="en-US" sz="3800" dirty="0" smtClean="0"/>
              <a:t> data</a:t>
            </a:r>
            <a:endParaRPr lang="en-US" sz="3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A7B0-FB55-442B-B730-0F02697EC4D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2033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116" y="1375048"/>
            <a:ext cx="2373696" cy="540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36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4613" y="1277766"/>
            <a:ext cx="1738312" cy="533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36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85800"/>
            <a:ext cx="99332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70690" y="2064470"/>
            <a:ext cx="606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sz="2800" baseline="30000" dirty="0" smtClean="0">
                <a:solidFill>
                  <a:schemeClr val="tx1"/>
                </a:solidFill>
              </a:rPr>
              <a:t>+</a:t>
            </a:r>
            <a:endParaRPr lang="en-US" sz="2800" baseline="300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3400" y="2064470"/>
            <a:ext cx="606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Symbol" pitchFamily="18" charset="2"/>
              </a:rPr>
              <a:t>K</a:t>
            </a:r>
            <a:r>
              <a:rPr lang="en-US" sz="2800" baseline="30000" dirty="0" smtClean="0">
                <a:solidFill>
                  <a:schemeClr val="tx1"/>
                </a:solidFill>
              </a:rPr>
              <a:t>+</a:t>
            </a:r>
            <a:endParaRPr lang="en-US" sz="2800" baseline="300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76830" y="6330839"/>
            <a:ext cx="1547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p</a:t>
            </a:r>
            <a:r>
              <a:rPr lang="en-US" baseline="-25000" dirty="0" err="1" smtClean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 (GeV/c)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78548" y="2653846"/>
            <a:ext cx="127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0.2 &lt; </a:t>
            </a:r>
            <a:r>
              <a:rPr lang="en-US" sz="1800" dirty="0" err="1" smtClean="0">
                <a:solidFill>
                  <a:schemeClr val="tx1"/>
                </a:solidFill>
              </a:rPr>
              <a:t>x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F</a:t>
            </a:r>
            <a:r>
              <a:rPr lang="en-US" sz="1800" dirty="0" smtClean="0">
                <a:solidFill>
                  <a:schemeClr val="tx1"/>
                </a:solidFill>
              </a:rPr>
              <a:t> &lt; 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68202" y="2635126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0.2 &lt; </a:t>
            </a:r>
            <a:r>
              <a:rPr lang="en-US" sz="1800" dirty="0" err="1" smtClean="0">
                <a:solidFill>
                  <a:schemeClr val="tx1"/>
                </a:solidFill>
              </a:rPr>
              <a:t>x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F</a:t>
            </a:r>
            <a:r>
              <a:rPr lang="en-US" sz="1800" dirty="0" smtClean="0">
                <a:solidFill>
                  <a:schemeClr val="tx1"/>
                </a:solidFill>
              </a:rPr>
              <a:t> &lt; 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53591" y="4207658"/>
            <a:ext cx="151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0.08 &lt; </a:t>
            </a:r>
            <a:r>
              <a:rPr lang="en-US" sz="1800" dirty="0" err="1" smtClean="0">
                <a:solidFill>
                  <a:schemeClr val="tx1"/>
                </a:solidFill>
              </a:rPr>
              <a:t>x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F</a:t>
            </a:r>
            <a:r>
              <a:rPr lang="en-US" sz="1800" dirty="0" smtClean="0">
                <a:solidFill>
                  <a:schemeClr val="tx1"/>
                </a:solidFill>
              </a:rPr>
              <a:t> &lt; 0.2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91347" y="4193928"/>
            <a:ext cx="151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0.08 &lt; </a:t>
            </a:r>
            <a:r>
              <a:rPr lang="en-US" sz="1800" dirty="0" err="1" smtClean="0">
                <a:solidFill>
                  <a:schemeClr val="tx1"/>
                </a:solidFill>
              </a:rPr>
              <a:t>x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F</a:t>
            </a:r>
            <a:r>
              <a:rPr lang="en-US" sz="1800" dirty="0" smtClean="0">
                <a:solidFill>
                  <a:schemeClr val="tx1"/>
                </a:solidFill>
              </a:rPr>
              <a:t> &lt; 0.2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7916" y="5807858"/>
            <a:ext cx="158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-0.1 &lt; </a:t>
            </a:r>
            <a:r>
              <a:rPr lang="en-US" sz="1800" dirty="0" err="1" smtClean="0">
                <a:solidFill>
                  <a:schemeClr val="tx1"/>
                </a:solidFill>
              </a:rPr>
              <a:t>x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F</a:t>
            </a:r>
            <a:r>
              <a:rPr lang="en-US" sz="1800" dirty="0" smtClean="0">
                <a:solidFill>
                  <a:schemeClr val="tx1"/>
                </a:solidFill>
              </a:rPr>
              <a:t> &lt; 0.08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55672" y="5794128"/>
            <a:ext cx="158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-0.1 &lt; </a:t>
            </a:r>
            <a:r>
              <a:rPr lang="en-US" sz="1800" dirty="0" err="1" smtClean="0">
                <a:solidFill>
                  <a:schemeClr val="tx1"/>
                </a:solidFill>
              </a:rPr>
              <a:t>x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F</a:t>
            </a:r>
            <a:r>
              <a:rPr lang="en-US" sz="1800" dirty="0" smtClean="0">
                <a:solidFill>
                  <a:schemeClr val="tx1"/>
                </a:solidFill>
              </a:rPr>
              <a:t> &lt; 0.08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1295400"/>
            <a:ext cx="4343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Inclusive </a:t>
            </a:r>
            <a:r>
              <a:rPr lang="en-US" sz="22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p+p</a:t>
            </a:r>
            <a:r>
              <a:rPr lang="en-US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data intriguing enough for a DIS experiment to attempt a similar measurement by giving up measuring their precious scattered electron!!</a:t>
            </a:r>
          </a:p>
          <a:p>
            <a:endParaRPr lang="en-US" sz="2200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 this case, clear rise from low </a:t>
            </a:r>
            <a:r>
              <a:rPr lang="en-US" sz="22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aseline="-250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and turn-over at ~0.8 GeV/c, for both pions and </a:t>
            </a:r>
            <a:r>
              <a:rPr lang="en-US" sz="22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kaons</a:t>
            </a:r>
            <a:r>
              <a:rPr lang="en-US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200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Relationship between DIS and </a:t>
            </a:r>
            <a:r>
              <a:rPr lang="en-US" sz="22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p+p</a:t>
            </a:r>
            <a:r>
              <a:rPr lang="en-US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measurements not yet understood!  Can inclusive </a:t>
            </a:r>
            <a:r>
              <a:rPr lang="en-US" sz="22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hadron</a:t>
            </a:r>
            <a:r>
              <a:rPr lang="en-US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measurements in DIS help us to understand the </a:t>
            </a:r>
            <a:r>
              <a:rPr lang="en-US" sz="22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p+p</a:t>
            </a:r>
            <a:r>
              <a:rPr lang="en-US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??</a:t>
            </a:r>
            <a:endParaRPr lang="en-US" sz="22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. . .Why use </a:t>
            </a:r>
            <a:r>
              <a:rPr lang="en-US" dirty="0" err="1" smtClean="0"/>
              <a:t>hadronic</a:t>
            </a:r>
            <a:r>
              <a:rPr lang="en-US" dirty="0" smtClean="0"/>
              <a:t> collisions to study QCD in hadrons?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Unique handles on </a:t>
            </a:r>
            <a:r>
              <a:rPr lang="en-US" sz="2400" dirty="0" err="1" smtClean="0"/>
              <a:t>antiquarks</a:t>
            </a:r>
            <a:r>
              <a:rPr lang="en-US" sz="2400" dirty="0" smtClean="0"/>
              <a:t> – </a:t>
            </a:r>
            <a:r>
              <a:rPr lang="en-US" sz="2400" dirty="0" err="1" smtClean="0"/>
              <a:t>Drell</a:t>
            </a:r>
            <a:r>
              <a:rPr lang="en-US" sz="2400" dirty="0" smtClean="0"/>
              <a:t>-Yan, W production</a:t>
            </a:r>
          </a:p>
          <a:p>
            <a:r>
              <a:rPr lang="en-US" sz="2400" dirty="0" smtClean="0"/>
              <a:t>Unique handles on gluons </a:t>
            </a:r>
          </a:p>
          <a:p>
            <a:r>
              <a:rPr lang="en-US" sz="2400" dirty="0" smtClean="0"/>
              <a:t>Different color interactions compared to DIS!!</a:t>
            </a:r>
          </a:p>
          <a:p>
            <a:pPr lvl="1"/>
            <a:r>
              <a:rPr lang="en-US" sz="2000" dirty="0" smtClean="0"/>
              <a:t>Going beyond collinear, leading-twist </a:t>
            </a:r>
            <a:r>
              <a:rPr lang="en-US" sz="2000" dirty="0" err="1" smtClean="0"/>
              <a:t>pdfs</a:t>
            </a:r>
            <a:r>
              <a:rPr lang="en-US" sz="2000" dirty="0" smtClean="0"/>
              <a:t> has been probing deep issues of universality, factorization, and color interactions in (perturbative) QCD</a:t>
            </a:r>
          </a:p>
          <a:p>
            <a:r>
              <a:rPr lang="en-US" sz="2400" dirty="0" smtClean="0"/>
              <a:t>And hadronic collisions will be increasingly tractable through upcoming years </a:t>
            </a:r>
          </a:p>
          <a:p>
            <a:pPr lvl="1"/>
            <a:r>
              <a:rPr lang="en-US" sz="2000" dirty="0" smtClean="0"/>
              <a:t>As more is learned from the simpler systems of DIS and </a:t>
            </a:r>
            <a:r>
              <a:rPr lang="en-US" sz="2000" dirty="0" err="1" smtClean="0"/>
              <a:t>e+e</a:t>
            </a:r>
            <a:r>
              <a:rPr lang="en-US" sz="2000" dirty="0" smtClean="0"/>
              <a:t>-</a:t>
            </a:r>
          </a:p>
          <a:p>
            <a:pPr lvl="1"/>
            <a:r>
              <a:rPr lang="en-US" sz="2000" dirty="0" smtClean="0"/>
              <a:t>As the limits of applicability of </a:t>
            </a:r>
            <a:r>
              <a:rPr lang="en-US" sz="2000" dirty="0" err="1" smtClean="0"/>
              <a:t>pQCD</a:t>
            </a:r>
            <a:r>
              <a:rPr lang="en-US" sz="2000" dirty="0" smtClean="0"/>
              <a:t> are pushed ever further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3002340"/>
            <a:ext cx="7924800" cy="156966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If you can’t understand </a:t>
            </a:r>
            <a:r>
              <a:rPr lang="en-US" sz="3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p+p</a:t>
            </a:r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collisions, your work isn’t done yet in understanding QCD in hadrons!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Drell</a:t>
            </a:r>
            <a:r>
              <a:rPr lang="en-US" dirty="0" smtClean="0"/>
              <a:t>-Yan transverse SSA predictions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4484" y="1311909"/>
            <a:ext cx="6464116" cy="493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41216" y="342900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7189216" y="3440668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4238894" y="586432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7316390" y="58674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Collinear factorization in </a:t>
            </a:r>
            <a:r>
              <a:rPr lang="en-US" dirty="0" err="1" smtClean="0"/>
              <a:t>pQCD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Long history, relatively well tested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Origins ~30 years ago</a:t>
            </a:r>
          </a:p>
          <a:p>
            <a:r>
              <a:rPr lang="en-US" dirty="0" smtClean="0"/>
              <a:t>Wealth of data on linear momentum structure of the nucleon that can be described in terms of twist-2, collinear </a:t>
            </a:r>
            <a:r>
              <a:rPr lang="en-US" dirty="0" err="1" smtClean="0"/>
              <a:t>pdf’s</a:t>
            </a:r>
            <a:endParaRPr lang="en-US" dirty="0" smtClean="0"/>
          </a:p>
          <a:p>
            <a:pPr lvl="1"/>
            <a:r>
              <a:rPr lang="en-US" dirty="0" smtClean="0"/>
              <a:t>Less experimental data for the polarized case, but (most) theoretical concepts for the polarized twist-2, collinear distributions shared the same origin as in the </a:t>
            </a:r>
            <a:r>
              <a:rPr lang="en-US" dirty="0" err="1" smtClean="0"/>
              <a:t>unpolarized</a:t>
            </a:r>
            <a:r>
              <a:rPr lang="en-US" dirty="0" smtClean="0"/>
              <a:t> case</a:t>
            </a:r>
          </a:p>
          <a:p>
            <a:r>
              <a:rPr lang="en-US" dirty="0" smtClean="0"/>
              <a:t>Realm in which the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G and W </a:t>
            </a:r>
            <a:r>
              <a:rPr lang="en-US" dirty="0" err="1" smtClean="0"/>
              <a:t>helicity</a:t>
            </a:r>
            <a:r>
              <a:rPr lang="en-US" dirty="0" smtClean="0"/>
              <a:t> programs at RHIC exist</a:t>
            </a:r>
          </a:p>
          <a:p>
            <a:r>
              <a:rPr lang="en-US" dirty="0" smtClean="0"/>
              <a:t>Everything described as a function of linear momentum fraction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2209800"/>
            <a:ext cx="7467600" cy="954107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If want to access QCD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dynamics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need to go beyond the twist-2, collinearly factorized picture.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3810000"/>
            <a:ext cx="7467600" cy="52322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Dynamics ↔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(transverse) SSA’s ~ S•(p</a:t>
            </a:r>
            <a:r>
              <a:rPr lang="en-US" sz="2800" i="1" baseline="-18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×p</a:t>
            </a:r>
            <a:r>
              <a:rPr lang="en-US" sz="2800" i="1" baseline="-18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Twist-two </a:t>
            </a:r>
            <a:r>
              <a:rPr lang="en-US" sz="3400" dirty="0" err="1" smtClean="0"/>
              <a:t>pdf’s</a:t>
            </a:r>
            <a:r>
              <a:rPr lang="en-US" sz="3400" dirty="0" smtClean="0"/>
              <a:t> and FF’s, including TMD’s</a:t>
            </a:r>
            <a:endParaRPr lang="en-US" sz="34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95400"/>
            <a:ext cx="890170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152400" y="2209800"/>
            <a:ext cx="6400800" cy="2895600"/>
            <a:chOff x="152400" y="2514600"/>
            <a:chExt cx="6400800" cy="2895600"/>
          </a:xfrm>
        </p:grpSpPr>
        <p:sp>
          <p:nvSpPr>
            <p:cNvPr id="4" name="Oval 3"/>
            <p:cNvSpPr/>
            <p:nvPr/>
          </p:nvSpPr>
          <p:spPr>
            <a:xfrm>
              <a:off x="152400" y="3429000"/>
              <a:ext cx="1981200" cy="533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52400" y="4191000"/>
              <a:ext cx="1981200" cy="533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52400" y="4757058"/>
              <a:ext cx="1981200" cy="533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572000" y="4876800"/>
              <a:ext cx="1981200" cy="533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52400" y="2971800"/>
              <a:ext cx="1981200" cy="533400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52400" y="2514600"/>
              <a:ext cx="1981200" cy="533400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539342" y="2514600"/>
              <a:ext cx="1981200" cy="533400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57400" y="3886200"/>
              <a:ext cx="242547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chemeClr val="accent1">
                      <a:lumMod val="50000"/>
                    </a:schemeClr>
                  </a:solidFill>
                </a:rPr>
                <a:t>Measured non-zero</a:t>
              </a:r>
              <a:endParaRPr lang="en-US" sz="2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7200" y="5715000"/>
            <a:ext cx="8384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N.B. Also experimental evidence for non-zero collinear “interference” or “</a:t>
            </a:r>
            <a:r>
              <a:rPr lang="en-US" dirty="0" err="1" smtClean="0">
                <a:solidFill>
                  <a:srgbClr val="FFFFCC"/>
                </a:solidFill>
              </a:rPr>
              <a:t>di-hadron</a:t>
            </a:r>
            <a:r>
              <a:rPr lang="en-US" dirty="0" smtClean="0">
                <a:solidFill>
                  <a:srgbClr val="FFFFCC"/>
                </a:solidFill>
              </a:rPr>
              <a:t>” FF.</a:t>
            </a:r>
          </a:p>
          <a:p>
            <a:r>
              <a:rPr lang="en-US" dirty="0" smtClean="0">
                <a:solidFill>
                  <a:srgbClr val="FFFFCC"/>
                </a:solidFill>
              </a:rPr>
              <a:t>Only single-</a:t>
            </a:r>
            <a:r>
              <a:rPr lang="en-US" dirty="0" err="1" smtClean="0">
                <a:solidFill>
                  <a:srgbClr val="FFFFCC"/>
                </a:solidFill>
              </a:rPr>
              <a:t>hadron</a:t>
            </a:r>
            <a:r>
              <a:rPr lang="en-US" dirty="0" smtClean="0">
                <a:solidFill>
                  <a:srgbClr val="FFFFCC"/>
                </a:solidFill>
              </a:rPr>
              <a:t> FF’s shown here.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57400" y="3228975"/>
            <a:ext cx="129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Transversity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3962400"/>
            <a:ext cx="72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Sivers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47875" y="4469368"/>
            <a:ext cx="1472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Boer-</a:t>
            </a:r>
            <a:r>
              <a:rPr lang="en-US" dirty="0" err="1" smtClean="0">
                <a:solidFill>
                  <a:srgbClr val="C00000"/>
                </a:solidFill>
              </a:rPr>
              <a:t>Mulders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5030" y="4745593"/>
            <a:ext cx="12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Pretzelosity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86406" y="462176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Collins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7000" y="4038600"/>
            <a:ext cx="135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Polarizing FF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4798874"/>
            <a:ext cx="7391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One recent example:</a:t>
            </a:r>
          </a:p>
          <a:p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Almeida, Sterman, </a:t>
            </a:r>
            <a:r>
              <a:rPr lang="en-US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Vogelsang</a:t>
            </a: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PRD80, 074016 (2009) </a:t>
            </a:r>
          </a:p>
          <a:p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Cross section for </a:t>
            </a:r>
            <a:r>
              <a:rPr lang="en-US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dihadron</a:t>
            </a: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production vs. invariant mass at </a:t>
            </a:r>
            <a:r>
              <a:rPr lang="en-US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sqrt</a:t>
            </a: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(s)~20-40 </a:t>
            </a:r>
            <a:r>
              <a:rPr lang="en-US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using threshold </a:t>
            </a:r>
            <a:r>
              <a:rPr lang="en-US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resummation</a:t>
            </a: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(rigorous method for implementing </a:t>
            </a:r>
            <a:r>
              <a:rPr lang="en-US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180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and rapidity cuts on hadrons to match experiment)</a:t>
            </a:r>
            <a:endParaRPr lang="en-US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752600"/>
            <a:ext cx="4267200" cy="297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752600"/>
            <a:ext cx="4267200" cy="295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progress in </a:t>
            </a:r>
            <a:r>
              <a:rPr lang="en-US" dirty="0" err="1" smtClean="0"/>
              <a:t>pQCD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calculational</a:t>
            </a:r>
            <a:r>
              <a:rPr lang="en-US" dirty="0" smtClean="0"/>
              <a:t> techniques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66800" y="3776008"/>
            <a:ext cx="6781800" cy="1938992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“Modern-day ‘testing’ of 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perturbative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 QCD is as much about pushing the boundaries of its applicability as about the verification that QCD is the correct theory of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hadronic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physics.” </a:t>
            </a:r>
          </a:p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– G. Salam,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hep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-ph/0207147 (DIS2002 proceedings)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Example: </a:t>
            </a:r>
            <a:br>
              <a:rPr lang="en-US" sz="4000" dirty="0" smtClean="0"/>
            </a:br>
            <a:r>
              <a:rPr lang="en-US" sz="4000" dirty="0" smtClean="0"/>
              <a:t>Flavor separation of TMDs using He</a:t>
            </a:r>
            <a:r>
              <a:rPr lang="en-US" sz="4000" baseline="30000" dirty="0" smtClean="0"/>
              <a:t>3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267200"/>
            <a:ext cx="8686800" cy="1828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With polarized He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as well as proton beams at RHIC, new handles on flavor separation of various transverse spin observables possible</a:t>
            </a:r>
          </a:p>
          <a:p>
            <a:pPr lvl="1"/>
            <a:r>
              <a:rPr lang="en-US" sz="2600" dirty="0" smtClean="0"/>
              <a:t>What will the status of the (non-)valence quark puzzle be by then??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20398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683158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15600" y="1981200"/>
            <a:ext cx="12747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CC"/>
                </a:solidFill>
              </a:rPr>
              <a:t>Zhongbo </a:t>
            </a:r>
          </a:p>
          <a:p>
            <a:r>
              <a:rPr lang="en-US" sz="2200" dirty="0" smtClean="0">
                <a:solidFill>
                  <a:srgbClr val="FFFFCC"/>
                </a:solidFill>
              </a:rPr>
              <a:t>Kang</a:t>
            </a:r>
            <a:endParaRPr lang="en-US" sz="22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Full flavor separation of light quark </a:t>
            </a:r>
            <a:r>
              <a:rPr lang="en-US" sz="3600" dirty="0" err="1" smtClean="0"/>
              <a:t>helicity</a:t>
            </a:r>
            <a:r>
              <a:rPr lang="en-US" sz="3600" dirty="0" smtClean="0"/>
              <a:t> distributions with </a:t>
            </a:r>
            <a:r>
              <a:rPr lang="en-US" sz="3600" dirty="0" err="1" smtClean="0"/>
              <a:t>p+p</a:t>
            </a:r>
            <a:r>
              <a:rPr lang="en-US" sz="3600" dirty="0" smtClean="0"/>
              <a:t> and p+He</a:t>
            </a:r>
            <a:r>
              <a:rPr lang="en-US" sz="3600" baseline="30000" dirty="0" smtClean="0"/>
              <a:t>3</a:t>
            </a:r>
            <a:endParaRPr lang="en-US" sz="3600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1419225"/>
            <a:ext cx="68199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0CEF-9E23-4F98-BD31-3EAE1A4908A3}" type="slidenum">
              <a:rPr lang="en-US"/>
              <a:pPr/>
              <a:t>5</a:t>
            </a:fld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0" y="685800"/>
            <a:ext cx="4267200" cy="50475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CC"/>
                </a:solidFill>
              </a:rPr>
              <a:t>Are quarks strongly coupled to the QGP at all distance scales?  </a:t>
            </a:r>
          </a:p>
          <a:p>
            <a:pPr algn="ctr"/>
            <a:r>
              <a:rPr lang="en-US" sz="1400" dirty="0">
                <a:solidFill>
                  <a:srgbClr val="FFFFCC"/>
                </a:solidFill>
              </a:rPr>
              <a:t> </a:t>
            </a:r>
          </a:p>
          <a:p>
            <a:pPr algn="ctr"/>
            <a:r>
              <a:rPr lang="en-US" sz="2400" dirty="0">
                <a:solidFill>
                  <a:srgbClr val="FFFFCC"/>
                </a:solidFill>
              </a:rPr>
              <a:t>What are the detailed mechanisms for </a:t>
            </a:r>
            <a:r>
              <a:rPr lang="en-US" sz="2400" dirty="0" err="1">
                <a:solidFill>
                  <a:srgbClr val="FFFFCC"/>
                </a:solidFill>
              </a:rPr>
              <a:t>parton</a:t>
            </a:r>
            <a:r>
              <a:rPr lang="en-US" sz="2400" dirty="0">
                <a:solidFill>
                  <a:srgbClr val="FFFFCC"/>
                </a:solidFill>
              </a:rPr>
              <a:t>-QGP interactions and responses?</a:t>
            </a:r>
          </a:p>
          <a:p>
            <a:pPr algn="ctr"/>
            <a:r>
              <a:rPr lang="en-US" sz="1400" dirty="0">
                <a:solidFill>
                  <a:srgbClr val="FFFFCC"/>
                </a:solidFill>
              </a:rPr>
              <a:t> </a:t>
            </a:r>
          </a:p>
          <a:p>
            <a:pPr algn="ctr"/>
            <a:r>
              <a:rPr lang="en-US" sz="2400" dirty="0">
                <a:solidFill>
                  <a:srgbClr val="FFFFCC"/>
                </a:solidFill>
              </a:rPr>
              <a:t>Are there </a:t>
            </a:r>
            <a:r>
              <a:rPr lang="en-US" sz="2400" dirty="0" err="1">
                <a:solidFill>
                  <a:srgbClr val="FFFFCC"/>
                </a:solidFill>
              </a:rPr>
              <a:t>quasiparticles</a:t>
            </a:r>
            <a:r>
              <a:rPr lang="en-US" sz="2400" dirty="0">
                <a:solidFill>
                  <a:srgbClr val="FFFFCC"/>
                </a:solidFill>
              </a:rPr>
              <a:t> at any scale?</a:t>
            </a:r>
          </a:p>
          <a:p>
            <a:pPr algn="ctr"/>
            <a:r>
              <a:rPr lang="en-US" sz="1400" dirty="0">
                <a:solidFill>
                  <a:srgbClr val="FFFFCC"/>
                </a:solidFill>
              </a:rPr>
              <a:t> </a:t>
            </a:r>
          </a:p>
          <a:p>
            <a:pPr algn="ctr"/>
            <a:r>
              <a:rPr lang="en-US" sz="2400" dirty="0">
                <a:solidFill>
                  <a:srgbClr val="FFFFCC"/>
                </a:solidFill>
              </a:rPr>
              <a:t>Is there a relevant screening length in the QGP?</a:t>
            </a:r>
          </a:p>
          <a:p>
            <a:pPr algn="ctr"/>
            <a:r>
              <a:rPr lang="en-US" sz="1600" dirty="0">
                <a:solidFill>
                  <a:srgbClr val="FFFFCC"/>
                </a:solidFill>
              </a:rPr>
              <a:t> </a:t>
            </a:r>
          </a:p>
          <a:p>
            <a:pPr algn="ctr"/>
            <a:r>
              <a:rPr lang="en-US" sz="2400" dirty="0">
                <a:solidFill>
                  <a:srgbClr val="FFFFCC"/>
                </a:solidFill>
              </a:rPr>
              <a:t>How is rapid equilibration achieved?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28650" y="-46038"/>
            <a:ext cx="714452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</a:rPr>
              <a:t>Unanswered and Emerging Questions (HI)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 cstate="print"/>
          <a:srcRect l="14857" t="22095" r="4572" b="23810"/>
          <a:stretch>
            <a:fillRect/>
          </a:stretch>
        </p:blipFill>
        <p:spPr bwMode="auto">
          <a:xfrm>
            <a:off x="4191000" y="533400"/>
            <a:ext cx="4953000" cy="2492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551363" y="657225"/>
            <a:ext cx="11636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chemeClr val="accent2"/>
                </a:solidFill>
              </a:rPr>
              <a:t>arXiv:0804.4330</a:t>
            </a:r>
            <a:r>
              <a:rPr lang="en-US" sz="100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254375"/>
            <a:ext cx="4953000" cy="3036888"/>
          </a:xfrm>
          <a:prstGeom prst="rect">
            <a:avLst/>
          </a:prstGeom>
          <a:noFill/>
          <a:ln w="50800">
            <a:noFill/>
            <a:miter lim="800000"/>
            <a:headEnd/>
            <a:tailEnd type="none" w="lg" len="med"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04800" y="5791200"/>
            <a:ext cx="3877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J. L. Nagle, PAC presentation, June 2010</a:t>
            </a:r>
            <a:endParaRPr lang="en-US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N_image_spi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9" b="427"/>
          <a:stretch>
            <a:fillRect/>
          </a:stretch>
        </p:blipFill>
        <p:spPr bwMode="auto">
          <a:xfrm rot="19353502">
            <a:off x="748393" y="4345714"/>
            <a:ext cx="1477933" cy="196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Unanswered and emerging questions in nucleon structure and the formation of hadrons</a:t>
            </a:r>
            <a:endParaRPr lang="en-US" sz="3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  <a:noFill/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What is the 3D spatial structure of the nucleon?</a:t>
            </a:r>
          </a:p>
          <a:p>
            <a:r>
              <a:rPr lang="en-US" dirty="0" smtClean="0"/>
              <a:t>What is the nature of the spin of the nucleon (Spin puzzle continues!)  </a:t>
            </a:r>
          </a:p>
          <a:p>
            <a:pPr lvl="1"/>
            <a:r>
              <a:rPr lang="en-US" dirty="0" smtClean="0"/>
              <a:t>Does orbital angular momentum contribute?</a:t>
            </a:r>
          </a:p>
          <a:p>
            <a:r>
              <a:rPr lang="en-US" dirty="0" smtClean="0"/>
              <a:t>What spin-momentum correlations exist within hadrons and in the process of </a:t>
            </a:r>
            <a:r>
              <a:rPr lang="en-US" dirty="0" err="1" smtClean="0"/>
              <a:t>hadronization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is the role of color interactions in different processes?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b="23685"/>
          <a:stretch>
            <a:fillRect/>
          </a:stretch>
        </p:blipFill>
        <p:spPr bwMode="auto">
          <a:xfrm>
            <a:off x="0" y="1465263"/>
            <a:ext cx="44132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3124200" y="3598863"/>
            <a:ext cx="1066800" cy="430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100">
                <a:solidFill>
                  <a:schemeClr val="tx1"/>
                </a:solidFill>
              </a:rPr>
              <a:t>valence quarks/gluons</a:t>
            </a: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1524000" y="3608388"/>
            <a:ext cx="1371600" cy="430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100">
                <a:solidFill>
                  <a:schemeClr val="tx1"/>
                </a:solidFill>
              </a:rPr>
              <a:t>non-pert. sea quarks/gluons</a:t>
            </a:r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228600" y="3598863"/>
            <a:ext cx="1066800" cy="430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100">
                <a:solidFill>
                  <a:schemeClr val="tx1"/>
                </a:solidFill>
              </a:rPr>
              <a:t>radiative gluons/sea</a:t>
            </a: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0" y="1465263"/>
            <a:ext cx="91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>
                <a:solidFill>
                  <a:srgbClr val="147806"/>
                </a:solidFill>
              </a:rPr>
              <a:t>[Weiss 09]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e+A</a:t>
            </a:r>
            <a:r>
              <a:rPr lang="en-US" dirty="0" smtClean="0"/>
              <a:t> vs. A+A: </a:t>
            </a:r>
            <a:br>
              <a:rPr lang="en-US" dirty="0" smtClean="0"/>
            </a:br>
            <a:r>
              <a:rPr lang="en-US" dirty="0" smtClean="0"/>
              <a:t>Calibration using different probes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51054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Already a technique extensively taken advantage of in heavy ion physics!</a:t>
            </a:r>
          </a:p>
          <a:p>
            <a:pPr lvl="1"/>
            <a:r>
              <a:rPr lang="en-US" dirty="0" smtClean="0"/>
              <a:t>Probes that don’t interact strongly: direct photons, internal conversions of thermal photons, Z bosons</a:t>
            </a:r>
          </a:p>
          <a:p>
            <a:pPr lvl="1"/>
            <a:r>
              <a:rPr lang="en-US" dirty="0" smtClean="0"/>
              <a:t>Light mesons (light quarks—strongly interacting, various potential means of in-medium energy loss)</a:t>
            </a:r>
          </a:p>
          <a:p>
            <a:pPr lvl="1"/>
            <a:r>
              <a:rPr lang="en-US" dirty="0" smtClean="0"/>
              <a:t>Heavy flavor (strongly interacting but less affected by </a:t>
            </a:r>
            <a:r>
              <a:rPr lang="en-US" dirty="0" err="1" smtClean="0"/>
              <a:t>radiative</a:t>
            </a:r>
            <a:r>
              <a:rPr lang="en-US" dirty="0" smtClean="0"/>
              <a:t> energy loss)</a:t>
            </a:r>
          </a:p>
          <a:p>
            <a:r>
              <a:rPr lang="en-US" dirty="0" err="1" smtClean="0"/>
              <a:t>e+A</a:t>
            </a:r>
            <a:r>
              <a:rPr lang="en-US" dirty="0" smtClean="0"/>
              <a:t> probes the initial state without the complications of strong interactions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raa_Tshirt_v2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4472" y="2185987"/>
            <a:ext cx="4079529" cy="2919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can the RHIC A+A program be strengthened by adding electron beam capabilities?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Some thoughts—(not an exhaustive list!)</a:t>
            </a:r>
          </a:p>
          <a:p>
            <a:r>
              <a:rPr lang="en-US" dirty="0" smtClean="0"/>
              <a:t>Saturation/CGC/</a:t>
            </a:r>
            <a:r>
              <a:rPr lang="en-US" dirty="0" err="1" smtClean="0"/>
              <a:t>Glasma</a:t>
            </a:r>
            <a:r>
              <a:rPr lang="en-US" dirty="0" smtClean="0"/>
              <a:t>—can piece together a clear picture from </a:t>
            </a:r>
            <a:r>
              <a:rPr lang="en-US" dirty="0" err="1" smtClean="0"/>
              <a:t>e+A</a:t>
            </a:r>
            <a:r>
              <a:rPr lang="en-US" dirty="0" smtClean="0"/>
              <a:t>, p(d)+A, and A+A!</a:t>
            </a:r>
          </a:p>
          <a:p>
            <a:r>
              <a:rPr lang="en-US" dirty="0" smtClean="0"/>
              <a:t>What’s the role of the initial state in the rapid </a:t>
            </a:r>
            <a:r>
              <a:rPr lang="en-US" dirty="0" err="1" smtClean="0"/>
              <a:t>thermalization</a:t>
            </a:r>
            <a:r>
              <a:rPr lang="en-US" dirty="0" smtClean="0"/>
              <a:t> observed at RHIC?</a:t>
            </a:r>
          </a:p>
          <a:p>
            <a:r>
              <a:rPr lang="en-US" dirty="0" smtClean="0"/>
              <a:t>Can we pin down and quantify the role of initial-state fluctuations in the observed final-state correlations?</a:t>
            </a:r>
          </a:p>
          <a:p>
            <a:r>
              <a:rPr lang="en-US" dirty="0" smtClean="0"/>
              <a:t>….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267200"/>
            <a:ext cx="304502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7904" y="1371600"/>
            <a:ext cx="2971800" cy="2793081"/>
          </a:xfrm>
          <a:prstGeom prst="rect">
            <a:avLst/>
          </a:prstGeom>
          <a:solidFill>
            <a:schemeClr val="bg1"/>
          </a:solidFill>
          <a:ln w="12700" cap="flat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 smtClean="0"/>
              <a:t>Impact-parameter-dependent</a:t>
            </a:r>
            <a:r>
              <a:rPr lang="en-US" sz="3400" dirty="0" smtClean="0"/>
              <a:t> nuclear gluon density via coherent vector meson production in </a:t>
            </a:r>
            <a:r>
              <a:rPr lang="en-US" sz="3400" dirty="0" err="1" smtClean="0"/>
              <a:t>e+A</a:t>
            </a:r>
            <a:endParaRPr lang="en-US" sz="3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72" y="1524000"/>
            <a:ext cx="384313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648200"/>
            <a:ext cx="355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1913" y="1974866"/>
            <a:ext cx="5195887" cy="381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" y="4267200"/>
            <a:ext cx="356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Assume Woods-Saxon gluon density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5247382"/>
            <a:ext cx="7924800" cy="1077218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Coherent d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iffraction pattern extremely sensitive to details of gluon density!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6850</TotalTime>
  <Words>3586</Words>
  <Application>Microsoft Office PowerPoint</Application>
  <PresentationFormat>On-screen Show (4:3)</PresentationFormat>
  <Paragraphs>482</Paragraphs>
  <Slides>47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Equation</vt:lpstr>
      <vt:lpstr>The PHENIX Decadal Plan:  Crafting the Future of RHIC</vt:lpstr>
      <vt:lpstr>Why did we build RHIC  in the first place? </vt:lpstr>
      <vt:lpstr>QCD: Nuclei/Hadrons         Partons  </vt:lpstr>
      <vt:lpstr>What could RHIC look like  in the future?</vt:lpstr>
      <vt:lpstr>Slide 5</vt:lpstr>
      <vt:lpstr>Unanswered and emerging questions in nucleon structure and the formation of hadrons</vt:lpstr>
      <vt:lpstr>e+A vs. A+A:  Calibration using different probes</vt:lpstr>
      <vt:lpstr>How can the RHIC A+A program be strengthened by adding electron beam capabilities?</vt:lpstr>
      <vt:lpstr>Impact-parameter-dependent nuclear gluon density via coherent vector meson production in e+A</vt:lpstr>
      <vt:lpstr>Continued p+p collisions at RHIC just for HI comparison once we have e+p?</vt:lpstr>
      <vt:lpstr>Modified universality of T-odd  kT-unintegrated distributions:  Color in action! </vt:lpstr>
      <vt:lpstr>Factorization, color, and hadronic collisions</vt:lpstr>
      <vt:lpstr>J/Psi transverse single-spin asymmetry and the J/Psi production mechanism:  Unanticipated synergy between programs!</vt:lpstr>
      <vt:lpstr>Testing factorization breaking with p+p comparison measurements for HI physics: Unanticipated synergy between programs!</vt:lpstr>
      <vt:lpstr>Is quantitative QCD for real??  Theory already forging ahead!</vt:lpstr>
      <vt:lpstr>Heavy ions at the LHC: Helping us push forward into a more quantitative era for A+A!</vt:lpstr>
      <vt:lpstr>How do we approach designing a detector (or detectors) to do all the physics we’d like to?</vt:lpstr>
      <vt:lpstr>Slide 18</vt:lpstr>
      <vt:lpstr>Some thoughts on future detectors</vt:lpstr>
      <vt:lpstr>Slide 20</vt:lpstr>
      <vt:lpstr>Slide 21</vt:lpstr>
      <vt:lpstr>Forward spectrometer as conceived for hadronic/nuclear collisions similar to that in e+p/e+A-optimized concept </vt:lpstr>
      <vt:lpstr>Long-term accelerator prospects</vt:lpstr>
      <vt:lpstr>Recent progress and next steps</vt:lpstr>
      <vt:lpstr>So, is this really a decadal plan we’ve been talking about??</vt:lpstr>
      <vt:lpstr>Summary and outlook</vt:lpstr>
      <vt:lpstr>Extra</vt:lpstr>
      <vt:lpstr>What would we as the present RHIC community like to see our facility become ten years from now? </vt:lpstr>
      <vt:lpstr>Modification of fragmentation functions</vt:lpstr>
      <vt:lpstr>Prospects for quarkonia in A+A</vt:lpstr>
      <vt:lpstr>Heavy flavor fragmentation functions</vt:lpstr>
      <vt:lpstr>Quark vs. gluon jets at RHIC and LHC</vt:lpstr>
      <vt:lpstr>Slide 33</vt:lpstr>
      <vt:lpstr>Slide 34</vt:lpstr>
      <vt:lpstr>Hadronic calorimetry tightens relation between measured and true jet energy</vt:lpstr>
      <vt:lpstr>F2: for Nuclei</vt:lpstr>
      <vt:lpstr>Reaching the saturation regime</vt:lpstr>
      <vt:lpstr>Improved forward detection capabilities</vt:lpstr>
      <vt:lpstr>First Model of eRHIC Detector</vt:lpstr>
      <vt:lpstr>Comparing to DIS: pT dependence of HERMES inclusive(!) hadron data</vt:lpstr>
      <vt:lpstr>So . . .Why use hadronic collisions to study QCD in hadrons?</vt:lpstr>
      <vt:lpstr>Drell-Yan transverse SSA predictions</vt:lpstr>
      <vt:lpstr>Collinear factorization in pQCD: Long history, relatively well tested</vt:lpstr>
      <vt:lpstr>Twist-two pdf’s and FF’s, including TMD’s</vt:lpstr>
      <vt:lpstr>Other progress in pQCD  calculational techniques</vt:lpstr>
      <vt:lpstr>Example:  Flavor separation of TMDs using He3</vt:lpstr>
      <vt:lpstr>Full flavor separation of light quark helicity distributions with p+p and p+He3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Collinear pdf’s: Moving into a new era in understanding nucleon structure</dc:title>
  <dc:creator>Christine Aidala</dc:creator>
  <cp:lastModifiedBy>Christine A. Aidala</cp:lastModifiedBy>
  <cp:revision>964</cp:revision>
  <dcterms:created xsi:type="dcterms:W3CDTF">2006-08-16T00:00:00Z</dcterms:created>
  <dcterms:modified xsi:type="dcterms:W3CDTF">2011-02-08T14:45:43Z</dcterms:modified>
</cp:coreProperties>
</file>